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9" r:id="rId3"/>
    <p:sldId id="258" r:id="rId4"/>
    <p:sldId id="260" r:id="rId5"/>
    <p:sldId id="261" r:id="rId6"/>
    <p:sldId id="262" r:id="rId7"/>
    <p:sldId id="266" r:id="rId8"/>
    <p:sldId id="267" r:id="rId9"/>
    <p:sldId id="263" r:id="rId10"/>
    <p:sldId id="271" r:id="rId11"/>
    <p:sldId id="272" r:id="rId12"/>
    <p:sldId id="269" r:id="rId13"/>
    <p:sldId id="270" r:id="rId14"/>
    <p:sldId id="264" r:id="rId15"/>
    <p:sldId id="265" r:id="rId16"/>
    <p:sldId id="273" r:id="rId17"/>
    <p:sldId id="274" r:id="rId18"/>
    <p:sldId id="275" r:id="rId19"/>
    <p:sldId id="276" r:id="rId20"/>
    <p:sldId id="277"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28" autoAdjust="0"/>
  </p:normalViewPr>
  <p:slideViewPr>
    <p:cSldViewPr>
      <p:cViewPr varScale="1">
        <p:scale>
          <a:sx n="74" d="100"/>
          <a:sy n="74" d="100"/>
        </p:scale>
        <p:origin x="1044" y="72"/>
      </p:cViewPr>
      <p:guideLst>
        <p:guide orient="horz" pos="2160"/>
        <p:guide pos="2880"/>
      </p:guideLst>
    </p:cSldViewPr>
  </p:slideViewPr>
  <p:outlineViewPr>
    <p:cViewPr>
      <p:scale>
        <a:sx n="33" d="100"/>
        <a:sy n="33" d="100"/>
      </p:scale>
      <p:origin x="0" y="-2286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705600" y="4206240"/>
            <a:ext cx="960120" cy="457200"/>
          </a:xfrm>
        </p:spPr>
        <p:txBody>
          <a:bodyPr/>
          <a:lstStyle/>
          <a:p>
            <a:fld id="{3327F39A-4CE4-4B27-950C-2DDC9F7AB56F}" type="datetimeFigureOut">
              <a:rPr kumimoji="1" lang="ja-JP" altLang="en-US" smtClean="0"/>
              <a:t>2015/10/13</a:t>
            </a:fld>
            <a:endParaRPr kumimoji="1" lang="ja-JP" altLang="en-US"/>
          </a:p>
        </p:txBody>
      </p:sp>
      <p:sp>
        <p:nvSpPr>
          <p:cNvPr id="17" name="フッター プレースホルダー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ー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3327F39A-4CE4-4B27-950C-2DDC9F7AB56F}" type="datetimeFigureOut">
              <a:rPr kumimoji="1" lang="ja-JP" altLang="en-US" smtClean="0"/>
              <a:t>2015/10/13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3327F39A-4CE4-4B27-950C-2DDC9F7AB56F}" type="datetimeFigureOut">
              <a:rPr kumimoji="1" lang="ja-JP" altLang="en-US" smtClean="0"/>
              <a:t>2015/10/13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3327F39A-4CE4-4B27-950C-2DDC9F7AB56F}" type="datetimeFigureOut">
              <a:rPr kumimoji="1" lang="ja-JP" altLang="en-US" smtClean="0"/>
              <a:t>2015/10/13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ー 25"/>
          <p:cNvSpPr>
            <a:spLocks noGrp="1"/>
          </p:cNvSpPr>
          <p:nvPr>
            <p:ph type="dt" sz="half" idx="10"/>
          </p:nvPr>
        </p:nvSpPr>
        <p:spPr/>
        <p:txBody>
          <a:bodyPr rtlCol="0"/>
          <a:lstStyle/>
          <a:p>
            <a:fld id="{3327F39A-4CE4-4B27-950C-2DDC9F7AB56F}" type="datetimeFigureOut">
              <a:rPr kumimoji="1" lang="ja-JP" altLang="en-US" smtClean="0"/>
              <a:t>2015/10/13</a:t>
            </a:fld>
            <a:endParaRPr kumimoji="1" lang="ja-JP" altLang="en-US"/>
          </a:p>
        </p:txBody>
      </p:sp>
      <p:sp>
        <p:nvSpPr>
          <p:cNvPr id="27" name="スライド番号プレースホルダー 26"/>
          <p:cNvSpPr>
            <a:spLocks noGrp="1"/>
          </p:cNvSpPr>
          <p:nvPr>
            <p:ph type="sldNum" sz="quarter" idx="11"/>
          </p:nvPr>
        </p:nvSpPr>
        <p:spPr/>
        <p:txBody>
          <a:bodyPr rtlCol="0"/>
          <a:lstStyle/>
          <a:p>
            <a:fld id="{FDDF2441-A072-4548-B538-C999EFAD29CD}" type="slidenum">
              <a:rPr kumimoji="1" lang="ja-JP" altLang="en-US" smtClean="0"/>
              <a:t>‹#›</a:t>
            </a:fld>
            <a:endParaRPr kumimoji="1" lang="ja-JP" altLang="en-US"/>
          </a:p>
        </p:txBody>
      </p:sp>
      <p:sp>
        <p:nvSpPr>
          <p:cNvPr id="28" name="フッター プレースホルダー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a:xfrm>
            <a:off x="6583680" y="612648"/>
            <a:ext cx="957264" cy="457200"/>
          </a:xfrm>
        </p:spPr>
        <p:txBody>
          <a:bodyPr/>
          <a:lstStyle/>
          <a:p>
            <a:fld id="{3327F39A-4CE4-4B27-950C-2DDC9F7AB56F}" type="datetimeFigureOut">
              <a:rPr kumimoji="1" lang="ja-JP" altLang="en-US" smtClean="0"/>
              <a:t>2015/10/13</a:t>
            </a:fld>
            <a:endParaRPr kumimoji="1" lang="ja-JP" altLang="en-US"/>
          </a:p>
        </p:txBody>
      </p:sp>
      <p:sp>
        <p:nvSpPr>
          <p:cNvPr id="4" name="フッター プレースホルダー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ー 4"/>
          <p:cNvSpPr>
            <a:spLocks noGrp="1"/>
          </p:cNvSpPr>
          <p:nvPr>
            <p:ph type="sldNum" sz="quarter" idx="12"/>
          </p:nvPr>
        </p:nvSpPr>
        <p:spPr>
          <a:xfrm>
            <a:off x="8174736" y="2272"/>
            <a:ext cx="762000" cy="365760"/>
          </a:xfrm>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327F39A-4CE4-4B27-950C-2DDC9F7AB56F}" type="datetimeFigureOut">
              <a:rPr kumimoji="1" lang="ja-JP" altLang="en-US" smtClean="0"/>
              <a:t>2015/10/13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3327F39A-4CE4-4B27-950C-2DDC9F7AB56F}" type="datetimeFigureOut">
              <a:rPr kumimoji="1" lang="ja-JP" altLang="en-US" smtClean="0"/>
              <a:t>2015/10/13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3327F39A-4CE4-4B27-950C-2DDC9F7AB56F}" type="datetimeFigureOut">
              <a:rPr kumimoji="1" lang="ja-JP" altLang="en-US" smtClean="0"/>
              <a:t>2015/10/13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3327F39A-4CE4-4B27-950C-2DDC9F7AB56F}" type="datetimeFigureOut">
              <a:rPr kumimoji="1" lang="ja-JP" altLang="en-US" smtClean="0"/>
              <a:t>2015/10/13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3327F39A-4CE4-4B27-950C-2DDC9F7AB56F}" type="datetimeFigureOut">
              <a:rPr kumimoji="1" lang="ja-JP" altLang="en-US" smtClean="0"/>
              <a:t>2015/10/13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DDF2441-A072-4548-B538-C999EFAD29CD}"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ー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3327F39A-4CE4-4B27-950C-2DDC9F7AB56F}" type="datetimeFigureOut">
              <a:rPr kumimoji="1" lang="ja-JP" altLang="en-US" smtClean="0"/>
              <a:t>2015/10/13</a:t>
            </a:fld>
            <a:endParaRPr kumimoji="1" lang="ja-JP" altLang="en-US"/>
          </a:p>
        </p:txBody>
      </p:sp>
      <p:sp>
        <p:nvSpPr>
          <p:cNvPr id="3" name="フッター プレースホルダー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ー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FDDF2441-A072-4548-B538-C999EFAD29CD}"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5496" y="1988840"/>
            <a:ext cx="9144000" cy="802952"/>
          </a:xfrm>
        </p:spPr>
        <p:txBody>
          <a:bodyPr/>
          <a:lstStyle/>
          <a:p>
            <a:r>
              <a:rPr kumimoji="1" lang="ja-JP" altLang="en-US" dirty="0" smtClean="0">
                <a:latin typeface="+mj-ea"/>
              </a:rPr>
              <a:t>ソフトウェアリポジトリマイニング</a:t>
            </a:r>
            <a:endParaRPr kumimoji="1" lang="ja-JP" altLang="en-US" dirty="0">
              <a:latin typeface="+mj-ea"/>
            </a:endParaRPr>
          </a:p>
        </p:txBody>
      </p:sp>
      <p:sp>
        <p:nvSpPr>
          <p:cNvPr id="3" name="サブタイトル 2"/>
          <p:cNvSpPr>
            <a:spLocks noGrp="1"/>
          </p:cNvSpPr>
          <p:nvPr>
            <p:ph type="subTitle" idx="1"/>
          </p:nvPr>
        </p:nvSpPr>
        <p:spPr>
          <a:xfrm>
            <a:off x="395536" y="4653136"/>
            <a:ext cx="7776864" cy="720080"/>
          </a:xfrm>
        </p:spPr>
        <p:txBody>
          <a:bodyPr>
            <a:noAutofit/>
          </a:bodyPr>
          <a:lstStyle/>
          <a:p>
            <a:r>
              <a:rPr lang="ja-JP" altLang="en-US" sz="2800" dirty="0" smtClean="0"/>
              <a:t>門田　暁人　　伊原　彰紀</a:t>
            </a:r>
            <a:r>
              <a:rPr lang="ja-JP" altLang="en-US" sz="2800" dirty="0"/>
              <a:t>　</a:t>
            </a:r>
            <a:r>
              <a:rPr lang="ja-JP" altLang="en-US" sz="2800" dirty="0" smtClean="0"/>
              <a:t>　松本　健一</a:t>
            </a:r>
            <a:endParaRPr kumimoji="1" lang="ja-JP" altLang="en-US" sz="2800" dirty="0"/>
          </a:p>
        </p:txBody>
      </p:sp>
      <p:sp>
        <p:nvSpPr>
          <p:cNvPr id="4" name="テキスト ボックス 3"/>
          <p:cNvSpPr txBox="1"/>
          <p:nvPr/>
        </p:nvSpPr>
        <p:spPr>
          <a:xfrm>
            <a:off x="107504" y="1669450"/>
            <a:ext cx="6768752" cy="369332"/>
          </a:xfrm>
          <a:prstGeom prst="rect">
            <a:avLst/>
          </a:prstGeom>
          <a:noFill/>
        </p:spPr>
        <p:txBody>
          <a:bodyPr wrap="square" rtlCol="0">
            <a:spAutoFit/>
          </a:bodyPr>
          <a:lstStyle/>
          <a:p>
            <a:r>
              <a:rPr kumimoji="1" lang="en-US" altLang="ja-JP" dirty="0" smtClean="0">
                <a:solidFill>
                  <a:schemeClr val="bg1"/>
                </a:solidFill>
                <a:latin typeface="+mj-ea"/>
                <a:ea typeface="+mj-ea"/>
              </a:rPr>
              <a:t>『</a:t>
            </a:r>
            <a:r>
              <a:rPr kumimoji="1" lang="ja-JP" altLang="en-US" dirty="0" smtClean="0">
                <a:solidFill>
                  <a:schemeClr val="bg1"/>
                </a:solidFill>
                <a:latin typeface="+mj-ea"/>
                <a:ea typeface="+mj-ea"/>
              </a:rPr>
              <a:t>ソフトウェア工学の実証的アプローチ</a:t>
            </a:r>
            <a:r>
              <a:rPr kumimoji="1" lang="en-US" altLang="ja-JP" dirty="0" smtClean="0">
                <a:solidFill>
                  <a:schemeClr val="bg1"/>
                </a:solidFill>
                <a:latin typeface="+mj-ea"/>
                <a:ea typeface="+mj-ea"/>
              </a:rPr>
              <a:t>』</a:t>
            </a:r>
            <a:r>
              <a:rPr kumimoji="1" lang="ja-JP" altLang="en-US" dirty="0" smtClean="0">
                <a:solidFill>
                  <a:schemeClr val="bg1"/>
                </a:solidFill>
                <a:latin typeface="+mj-ea"/>
                <a:ea typeface="+mj-ea"/>
              </a:rPr>
              <a:t>シリーズ第</a:t>
            </a:r>
            <a:r>
              <a:rPr kumimoji="1" lang="en-US" altLang="ja-JP" dirty="0" smtClean="0">
                <a:solidFill>
                  <a:schemeClr val="bg1"/>
                </a:solidFill>
                <a:latin typeface="+mj-ea"/>
                <a:ea typeface="+mj-ea"/>
              </a:rPr>
              <a:t>5</a:t>
            </a:r>
            <a:r>
              <a:rPr kumimoji="1" lang="ja-JP" altLang="en-US" dirty="0" smtClean="0">
                <a:solidFill>
                  <a:schemeClr val="bg1"/>
                </a:solidFill>
                <a:latin typeface="+mj-ea"/>
                <a:ea typeface="+mj-ea"/>
              </a:rPr>
              <a:t>回</a:t>
            </a:r>
            <a:endParaRPr kumimoji="1" lang="ja-JP" altLang="en-US" dirty="0">
              <a:solidFill>
                <a:schemeClr val="bg1"/>
              </a:solidFill>
              <a:latin typeface="+mj-ea"/>
              <a:ea typeface="+mj-ea"/>
            </a:endParaRPr>
          </a:p>
        </p:txBody>
      </p:sp>
      <p:sp>
        <p:nvSpPr>
          <p:cNvPr id="5" name="テキスト ボックス 4"/>
          <p:cNvSpPr txBox="1"/>
          <p:nvPr/>
        </p:nvSpPr>
        <p:spPr>
          <a:xfrm>
            <a:off x="5940152" y="6165505"/>
            <a:ext cx="2520280" cy="369332"/>
          </a:xfrm>
          <a:prstGeom prst="rect">
            <a:avLst/>
          </a:prstGeom>
          <a:noFill/>
        </p:spPr>
        <p:txBody>
          <a:bodyPr wrap="square" rtlCol="0">
            <a:spAutoFit/>
          </a:bodyPr>
          <a:lstStyle/>
          <a:p>
            <a:r>
              <a:rPr kumimoji="1" lang="en-US" altLang="ja-JP" dirty="0" smtClean="0"/>
              <a:t>60181027</a:t>
            </a:r>
            <a:r>
              <a:rPr kumimoji="1" lang="ja-JP" altLang="en-US" dirty="0" smtClean="0"/>
              <a:t>　芝　悠利</a:t>
            </a:r>
            <a:endParaRPr kumimoji="1" lang="ja-JP" altLang="en-US" dirty="0"/>
          </a:p>
        </p:txBody>
      </p:sp>
      <p:sp>
        <p:nvSpPr>
          <p:cNvPr id="6" name="テキスト ボックス 5"/>
          <p:cNvSpPr txBox="1"/>
          <p:nvPr/>
        </p:nvSpPr>
        <p:spPr>
          <a:xfrm>
            <a:off x="3269038" y="3212976"/>
            <a:ext cx="5955476" cy="369332"/>
          </a:xfrm>
          <a:prstGeom prst="rect">
            <a:avLst/>
          </a:prstGeom>
          <a:noFill/>
        </p:spPr>
        <p:txBody>
          <a:bodyPr wrap="none" rtlCol="0">
            <a:spAutoFit/>
          </a:bodyPr>
          <a:lstStyle/>
          <a:p>
            <a:r>
              <a:rPr kumimoji="1" lang="ja-JP" altLang="en-US" dirty="0" smtClean="0">
                <a:solidFill>
                  <a:schemeClr val="bg1"/>
                </a:solidFill>
                <a:latin typeface="+mj-ea"/>
                <a:ea typeface="+mj-ea"/>
              </a:rPr>
              <a:t>コンピュータソフトウェア</a:t>
            </a:r>
            <a:r>
              <a:rPr kumimoji="1" lang="en-US" altLang="ja-JP" dirty="0" smtClean="0">
                <a:solidFill>
                  <a:schemeClr val="bg1"/>
                </a:solidFill>
                <a:latin typeface="+mj-ea"/>
                <a:ea typeface="+mj-ea"/>
              </a:rPr>
              <a:t>,Vol.30</a:t>
            </a:r>
            <a:r>
              <a:rPr lang="en-US" altLang="ja-JP" dirty="0" smtClean="0">
                <a:solidFill>
                  <a:schemeClr val="bg1"/>
                </a:solidFill>
                <a:latin typeface="+mj-ea"/>
                <a:ea typeface="+mj-ea"/>
              </a:rPr>
              <a:t>,</a:t>
            </a:r>
            <a:r>
              <a:rPr kumimoji="1" lang="en-US" altLang="ja-JP" dirty="0" smtClean="0">
                <a:solidFill>
                  <a:schemeClr val="bg1"/>
                </a:solidFill>
                <a:latin typeface="+mj-ea"/>
                <a:ea typeface="+mj-ea"/>
              </a:rPr>
              <a:t>NO.2(2013),pp52-65</a:t>
            </a:r>
          </a:p>
        </p:txBody>
      </p:sp>
    </p:spTree>
    <p:extLst>
      <p:ext uri="{BB962C8B-B14F-4D97-AF65-F5344CB8AC3E}">
        <p14:creationId xmlns:p14="http://schemas.microsoft.com/office/powerpoint/2010/main" val="2851063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662136"/>
          </a:xfrm>
        </p:spPr>
        <p:txBody>
          <a:bodyPr>
            <a:normAutofit fontScale="90000"/>
          </a:bodyPr>
          <a:lstStyle/>
          <a:p>
            <a:r>
              <a:rPr kumimoji="1" lang="ja-JP" altLang="en-US" dirty="0" smtClean="0"/>
              <a:t>概要</a:t>
            </a:r>
            <a:endParaRPr kumimoji="1" lang="ja-JP" altLang="en-US" dirty="0"/>
          </a:p>
        </p:txBody>
      </p:sp>
      <p:sp>
        <p:nvSpPr>
          <p:cNvPr id="3" name="コンテンツ プレースホルダー 2"/>
          <p:cNvSpPr>
            <a:spLocks noGrp="1"/>
          </p:cNvSpPr>
          <p:nvPr>
            <p:ph idx="1"/>
          </p:nvPr>
        </p:nvSpPr>
        <p:spPr>
          <a:xfrm>
            <a:off x="467544" y="1556792"/>
            <a:ext cx="8229600" cy="4680520"/>
          </a:xfrm>
        </p:spPr>
        <p:txBody>
          <a:bodyPr>
            <a:normAutofit fontScale="92500" lnSpcReduction="10000"/>
          </a:bodyPr>
          <a:lstStyle/>
          <a:p>
            <a:r>
              <a:rPr kumimoji="1" lang="en-US" altLang="ja-JP" dirty="0" smtClean="0"/>
              <a:t>MSR</a:t>
            </a:r>
            <a:r>
              <a:rPr lang="ja-JP" altLang="en-US" dirty="0"/>
              <a:t>に</a:t>
            </a:r>
            <a:r>
              <a:rPr lang="ja-JP" altLang="en-US" dirty="0" smtClean="0"/>
              <a:t>ついて</a:t>
            </a:r>
            <a:endParaRPr lang="en-US" altLang="ja-JP" dirty="0" smtClean="0"/>
          </a:p>
          <a:p>
            <a:endParaRPr lang="en-US" altLang="ja-JP" dirty="0" smtClean="0"/>
          </a:p>
          <a:p>
            <a:r>
              <a:rPr lang="en-US" altLang="ja-JP" dirty="0" smtClean="0"/>
              <a:t>MSR</a:t>
            </a:r>
            <a:r>
              <a:rPr lang="ja-JP" altLang="en-US" dirty="0" smtClean="0"/>
              <a:t>の魅力</a:t>
            </a:r>
            <a:endParaRPr lang="en-US" altLang="ja-JP" dirty="0" smtClean="0"/>
          </a:p>
          <a:p>
            <a:endParaRPr lang="en-US" altLang="ja-JP" dirty="0"/>
          </a:p>
          <a:p>
            <a:r>
              <a:rPr lang="en-US" altLang="ja-JP" dirty="0" smtClean="0"/>
              <a:t>MSR</a:t>
            </a:r>
            <a:r>
              <a:rPr lang="ja-JP" altLang="en-US" dirty="0" smtClean="0"/>
              <a:t>の主な研究テーマについて</a:t>
            </a:r>
            <a:endParaRPr lang="en-US" altLang="ja-JP" dirty="0" smtClean="0"/>
          </a:p>
          <a:p>
            <a:endParaRPr lang="en-US" altLang="ja-JP" dirty="0"/>
          </a:p>
          <a:p>
            <a:r>
              <a:rPr lang="ja-JP" altLang="en-US" dirty="0" smtClean="0"/>
              <a:t>マイニングの具体例</a:t>
            </a:r>
            <a:endParaRPr lang="en-US" altLang="ja-JP" dirty="0" smtClean="0"/>
          </a:p>
          <a:p>
            <a:endParaRPr lang="en-US" altLang="ja-JP" dirty="0"/>
          </a:p>
          <a:p>
            <a:r>
              <a:rPr lang="en-US" altLang="ja-JP" dirty="0" smtClean="0"/>
              <a:t>MSR</a:t>
            </a:r>
            <a:r>
              <a:rPr lang="ja-JP" altLang="en-US" dirty="0" smtClean="0"/>
              <a:t>の発展</a:t>
            </a:r>
            <a:endParaRPr lang="en-US" altLang="ja-JP" dirty="0" smtClean="0"/>
          </a:p>
          <a:p>
            <a:endParaRPr lang="en-US" altLang="ja-JP" dirty="0"/>
          </a:p>
          <a:p>
            <a:r>
              <a:rPr lang="ja-JP" altLang="en-US" dirty="0" smtClean="0"/>
              <a:t>まとめ</a:t>
            </a:r>
            <a:endParaRPr lang="en-US" altLang="ja-JP" dirty="0" smtClean="0"/>
          </a:p>
          <a:p>
            <a:endParaRPr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1263651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kumimoji="1" lang="en-US" altLang="ja-JP" dirty="0" smtClean="0"/>
              <a:t>MSR</a:t>
            </a:r>
            <a:r>
              <a:rPr kumimoji="1" lang="ja-JP" altLang="en-US" dirty="0" smtClean="0"/>
              <a:t>について</a:t>
            </a:r>
            <a:endParaRPr kumimoji="1" lang="ja-JP" altLang="en-US" dirty="0"/>
          </a:p>
        </p:txBody>
      </p:sp>
      <p:sp>
        <p:nvSpPr>
          <p:cNvPr id="3" name="コンテンツ プレースホルダー 2"/>
          <p:cNvSpPr>
            <a:spLocks noGrp="1"/>
          </p:cNvSpPr>
          <p:nvPr>
            <p:ph idx="1"/>
          </p:nvPr>
        </p:nvSpPr>
        <p:spPr>
          <a:xfrm>
            <a:off x="457200" y="1628800"/>
            <a:ext cx="8229600" cy="4752528"/>
          </a:xfrm>
        </p:spPr>
        <p:txBody>
          <a:bodyPr>
            <a:noAutofit/>
          </a:bodyPr>
          <a:lstStyle/>
          <a:p>
            <a:r>
              <a:rPr lang="ja-JP" altLang="en-US" sz="2400" dirty="0" smtClean="0"/>
              <a:t>ソフト</a:t>
            </a:r>
            <a:r>
              <a:rPr kumimoji="1" lang="ja-JP" altLang="en-US" sz="2400" dirty="0" smtClean="0"/>
              <a:t>ウェアリポジトリマイニング（</a:t>
            </a:r>
            <a:r>
              <a:rPr kumimoji="1" lang="en-US" altLang="ja-JP" sz="2400" dirty="0" smtClean="0"/>
              <a:t>Mining</a:t>
            </a:r>
            <a:r>
              <a:rPr lang="ja-JP" altLang="en-US" sz="2400" dirty="0"/>
              <a:t> </a:t>
            </a:r>
            <a:r>
              <a:rPr lang="en-US" altLang="ja-JP" sz="2400" dirty="0" smtClean="0"/>
              <a:t>Software Repositories</a:t>
            </a:r>
            <a:r>
              <a:rPr kumimoji="1" lang="ja-JP" altLang="en-US" sz="2400" dirty="0" smtClean="0"/>
              <a:t>）のこと</a:t>
            </a:r>
            <a:endParaRPr kumimoji="1" lang="en-US" altLang="ja-JP" sz="2400" dirty="0" smtClean="0"/>
          </a:p>
          <a:p>
            <a:endParaRPr kumimoji="1" lang="en-US" altLang="ja-JP" sz="2400" dirty="0" smtClean="0"/>
          </a:p>
          <a:p>
            <a:r>
              <a:rPr kumimoji="1" lang="ja-JP" altLang="en-US" sz="2400" dirty="0" smtClean="0"/>
              <a:t>研究の</a:t>
            </a:r>
            <a:r>
              <a:rPr kumimoji="1" lang="en-US" altLang="ja-JP" sz="2400" dirty="0" smtClean="0"/>
              <a:t>2</a:t>
            </a:r>
            <a:r>
              <a:rPr kumimoji="1" lang="ja-JP" altLang="en-US" sz="2400" dirty="0" err="1" smtClean="0"/>
              <a:t>つの</a:t>
            </a:r>
            <a:r>
              <a:rPr kumimoji="1" lang="ja-JP" altLang="en-US" sz="2400" dirty="0" smtClean="0"/>
              <a:t>側面</a:t>
            </a:r>
            <a:endParaRPr lang="en-US" altLang="ja-JP" sz="2400" dirty="0" smtClean="0"/>
          </a:p>
          <a:p>
            <a:pPr lvl="1">
              <a:buFont typeface="Wingdings" panose="05000000000000000000" pitchFamily="2" charset="2"/>
              <a:buChar char="n"/>
            </a:pPr>
            <a:r>
              <a:rPr kumimoji="1" lang="ja-JP" altLang="en-US" sz="2400" dirty="0" smtClean="0"/>
              <a:t>何を目的にマイニングするか</a:t>
            </a:r>
            <a:endParaRPr kumimoji="1" lang="en-US" altLang="ja-JP" sz="2400" dirty="0" smtClean="0"/>
          </a:p>
          <a:p>
            <a:pPr lvl="2">
              <a:buFont typeface="Wingdings" panose="05000000000000000000" pitchFamily="2" charset="2"/>
              <a:buChar char="u"/>
            </a:pPr>
            <a:r>
              <a:rPr lang="ja-JP" altLang="en-US" dirty="0" smtClean="0"/>
              <a:t>新しい研究目的を見つけ出す</a:t>
            </a:r>
            <a:endParaRPr lang="en-US" altLang="ja-JP" dirty="0" smtClean="0"/>
          </a:p>
          <a:p>
            <a:pPr marL="704088" lvl="2" indent="0">
              <a:buNone/>
            </a:pPr>
            <a:r>
              <a:rPr lang="ja-JP" altLang="en-US" dirty="0" smtClean="0"/>
              <a:t>　</a:t>
            </a:r>
            <a:endParaRPr lang="en-US" altLang="ja-JP" dirty="0"/>
          </a:p>
          <a:p>
            <a:pPr lvl="1">
              <a:buFont typeface="Wingdings" panose="05000000000000000000" pitchFamily="2" charset="2"/>
              <a:buChar char="n"/>
            </a:pPr>
            <a:r>
              <a:rPr lang="ja-JP" altLang="en-US" sz="2400" dirty="0"/>
              <a:t>どの</a:t>
            </a:r>
            <a:r>
              <a:rPr lang="ja-JP" altLang="en-US" sz="2400" dirty="0" smtClean="0"/>
              <a:t>よう</a:t>
            </a:r>
            <a:r>
              <a:rPr kumimoji="1" lang="ja-JP" altLang="en-US" sz="2400" dirty="0" smtClean="0"/>
              <a:t>にマイニングするか</a:t>
            </a:r>
            <a:endParaRPr kumimoji="1" lang="en-US" altLang="ja-JP" sz="2400" dirty="0" smtClean="0"/>
          </a:p>
          <a:p>
            <a:pPr lvl="2">
              <a:buFont typeface="Wingdings" panose="05000000000000000000" pitchFamily="2" charset="2"/>
              <a:buChar char="u"/>
            </a:pPr>
            <a:r>
              <a:rPr kumimoji="1" lang="ja-JP" altLang="en-US" dirty="0" smtClean="0"/>
              <a:t>技術的な自由度が高い（リポジトリから様々なデータを取り出すことができるため）</a:t>
            </a:r>
            <a:endParaRPr kumimoji="1" lang="en-US" altLang="ja-JP" dirty="0" smtClean="0"/>
          </a:p>
          <a:p>
            <a:pPr lvl="2">
              <a:buFont typeface="Wingdings" panose="05000000000000000000" pitchFamily="2" charset="2"/>
              <a:buChar char="u"/>
            </a:pPr>
            <a:r>
              <a:rPr lang="ja-JP" altLang="en-US" dirty="0"/>
              <a:t>他分野に</a:t>
            </a:r>
            <a:r>
              <a:rPr lang="ja-JP" altLang="en-US" dirty="0" smtClean="0"/>
              <a:t>おける新しい技術を盛んに取り入れられている</a:t>
            </a:r>
            <a:endParaRPr kumimoji="1" lang="en-US" altLang="ja-JP" dirty="0" smtClean="0"/>
          </a:p>
        </p:txBody>
      </p:sp>
    </p:spTree>
    <p:extLst>
      <p:ext uri="{BB962C8B-B14F-4D97-AF65-F5344CB8AC3E}">
        <p14:creationId xmlns:p14="http://schemas.microsoft.com/office/powerpoint/2010/main" val="36207571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kumimoji="1" lang="en-US" altLang="ja-JP" dirty="0" smtClean="0"/>
              <a:t>MSR</a:t>
            </a:r>
            <a:r>
              <a:rPr lang="ja-JP" altLang="en-US" dirty="0" smtClean="0"/>
              <a:t>の魅力</a:t>
            </a:r>
            <a:endParaRPr kumimoji="1" lang="ja-JP" altLang="en-US" dirty="0"/>
          </a:p>
        </p:txBody>
      </p:sp>
      <p:sp>
        <p:nvSpPr>
          <p:cNvPr id="3" name="コンテンツ プレースホルダー 2"/>
          <p:cNvSpPr>
            <a:spLocks noGrp="1"/>
          </p:cNvSpPr>
          <p:nvPr>
            <p:ph idx="1"/>
          </p:nvPr>
        </p:nvSpPr>
        <p:spPr>
          <a:xfrm>
            <a:off x="457200" y="1628800"/>
            <a:ext cx="8229600" cy="4325112"/>
          </a:xfrm>
        </p:spPr>
        <p:txBody>
          <a:bodyPr/>
          <a:lstStyle/>
          <a:p>
            <a:r>
              <a:rPr kumimoji="1" lang="ja-JP" altLang="en-US" dirty="0" smtClean="0"/>
              <a:t>企業には</a:t>
            </a:r>
            <a:r>
              <a:rPr kumimoji="1" lang="en-US" altLang="ja-JP" dirty="0" smtClean="0"/>
              <a:t>…</a:t>
            </a:r>
          </a:p>
          <a:p>
            <a:pPr lvl="1">
              <a:buFont typeface="Wingdings" panose="05000000000000000000" pitchFamily="2" charset="2"/>
              <a:buChar char="n"/>
            </a:pPr>
            <a:r>
              <a:rPr lang="en-US" altLang="ja-JP" dirty="0" smtClean="0"/>
              <a:t>MSR</a:t>
            </a:r>
            <a:r>
              <a:rPr lang="ja-JP" altLang="en-US" dirty="0"/>
              <a:t>分野</a:t>
            </a:r>
            <a:r>
              <a:rPr lang="ja-JP" altLang="en-US" dirty="0" smtClean="0"/>
              <a:t>の成果</a:t>
            </a:r>
            <a:endParaRPr lang="en-US" altLang="ja-JP" dirty="0" smtClean="0"/>
          </a:p>
          <a:p>
            <a:pPr marL="109728" indent="0">
              <a:buNone/>
            </a:pPr>
            <a:endParaRPr lang="en-US" altLang="ja-JP" dirty="0" smtClean="0"/>
          </a:p>
          <a:p>
            <a:pPr>
              <a:buFont typeface="Arial" panose="020B0604020202020204" pitchFamily="34" charset="0"/>
              <a:buChar char="•"/>
            </a:pPr>
            <a:r>
              <a:rPr lang="ja-JP" altLang="en-US" dirty="0" smtClean="0"/>
              <a:t>研究者には</a:t>
            </a:r>
            <a:r>
              <a:rPr lang="en-US" altLang="ja-JP" dirty="0" smtClean="0"/>
              <a:t>…</a:t>
            </a:r>
          </a:p>
          <a:p>
            <a:pPr lvl="1">
              <a:buFont typeface="Wingdings" panose="05000000000000000000" pitchFamily="2" charset="2"/>
              <a:buChar char="n"/>
            </a:pPr>
            <a:r>
              <a:rPr lang="en-US" altLang="ja-JP" dirty="0" smtClean="0"/>
              <a:t>OSS</a:t>
            </a:r>
            <a:r>
              <a:rPr lang="ja-JP" altLang="en-US" dirty="0" smtClean="0"/>
              <a:t>開発のデータ自体が面白い</a:t>
            </a:r>
            <a:endParaRPr lang="en-US" altLang="ja-JP" dirty="0" smtClean="0"/>
          </a:p>
          <a:p>
            <a:pPr lvl="1">
              <a:buFont typeface="Wingdings" panose="05000000000000000000" pitchFamily="2" charset="2"/>
              <a:buChar char="n"/>
            </a:pPr>
            <a:endParaRPr lang="en-US" altLang="ja-JP" dirty="0" smtClean="0"/>
          </a:p>
          <a:p>
            <a:pPr lvl="1">
              <a:buFont typeface="Wingdings" panose="05000000000000000000" pitchFamily="2" charset="2"/>
              <a:buChar char="n"/>
            </a:pPr>
            <a:r>
              <a:rPr lang="ja-JP" altLang="en-US" dirty="0"/>
              <a:t>研究</a:t>
            </a:r>
            <a:r>
              <a:rPr lang="ja-JP" altLang="en-US" dirty="0" smtClean="0"/>
              <a:t>テーマが多彩で研究しがいがある</a:t>
            </a:r>
            <a:endParaRPr lang="en-US" altLang="ja-JP" dirty="0"/>
          </a:p>
          <a:p>
            <a:pPr>
              <a:buFont typeface="Arial" panose="020B0604020202020204" pitchFamily="34" charset="0"/>
              <a:buChar char="•"/>
            </a:pPr>
            <a:endParaRPr lang="en-US" altLang="ja-JP" dirty="0" smtClean="0"/>
          </a:p>
          <a:p>
            <a:pPr>
              <a:buFont typeface="Arial" panose="020B0604020202020204" pitchFamily="34" charset="0"/>
              <a:buChar char="•"/>
            </a:pPr>
            <a:endParaRPr lang="en-US" altLang="ja-JP" dirty="0" smtClean="0"/>
          </a:p>
        </p:txBody>
      </p:sp>
    </p:spTree>
    <p:extLst>
      <p:ext uri="{BB962C8B-B14F-4D97-AF65-F5344CB8AC3E}">
        <p14:creationId xmlns:p14="http://schemas.microsoft.com/office/powerpoint/2010/main" val="321309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kumimoji="1" lang="en-US" altLang="ja-JP" dirty="0" smtClean="0"/>
              <a:t>MSR</a:t>
            </a:r>
            <a:r>
              <a:rPr kumimoji="1" lang="ja-JP" altLang="en-US" dirty="0" smtClean="0"/>
              <a:t>の主な研究テーマについて</a:t>
            </a:r>
            <a:endParaRPr kumimoji="1" lang="ja-JP" altLang="en-US" dirty="0"/>
          </a:p>
        </p:txBody>
      </p:sp>
      <p:sp>
        <p:nvSpPr>
          <p:cNvPr id="3" name="コンテンツ プレースホルダー 2"/>
          <p:cNvSpPr>
            <a:spLocks noGrp="1"/>
          </p:cNvSpPr>
          <p:nvPr>
            <p:ph idx="1"/>
          </p:nvPr>
        </p:nvSpPr>
        <p:spPr>
          <a:xfrm>
            <a:off x="457200" y="1628800"/>
            <a:ext cx="8229600" cy="4325112"/>
          </a:xfrm>
        </p:spPr>
        <p:txBody>
          <a:bodyPr/>
          <a:lstStyle/>
          <a:p>
            <a:r>
              <a:rPr kumimoji="1" lang="ja-JP" altLang="en-US" dirty="0" smtClean="0"/>
              <a:t>ソフトウェア品質</a:t>
            </a:r>
            <a:endParaRPr kumimoji="1" lang="en-US" altLang="ja-JP" dirty="0" smtClean="0"/>
          </a:p>
          <a:p>
            <a:endParaRPr lang="en-US" altLang="ja-JP" dirty="0"/>
          </a:p>
          <a:p>
            <a:r>
              <a:rPr kumimoji="1" lang="ja-JP" altLang="en-US" dirty="0" smtClean="0"/>
              <a:t>開発プロセスの分析</a:t>
            </a:r>
            <a:endParaRPr kumimoji="1" lang="en-US" altLang="ja-JP" dirty="0" smtClean="0"/>
          </a:p>
          <a:p>
            <a:endParaRPr lang="en-US" altLang="ja-JP" dirty="0"/>
          </a:p>
          <a:p>
            <a:r>
              <a:rPr kumimoji="1" lang="ja-JP" altLang="en-US" dirty="0" smtClean="0"/>
              <a:t>協調作業の分析</a:t>
            </a:r>
            <a:endParaRPr kumimoji="1" lang="en-US" altLang="ja-JP" dirty="0" smtClean="0"/>
          </a:p>
          <a:p>
            <a:endParaRPr lang="en-US" altLang="ja-JP" dirty="0"/>
          </a:p>
          <a:p>
            <a:r>
              <a:rPr kumimoji="1" lang="en-US" altLang="ja-JP" dirty="0" smtClean="0"/>
              <a:t>OSS</a:t>
            </a:r>
            <a:r>
              <a:rPr kumimoji="1" lang="ja-JP" altLang="en-US" dirty="0" smtClean="0"/>
              <a:t>を利用する開発者の支援</a:t>
            </a:r>
            <a:endParaRPr kumimoji="1" lang="en-US" altLang="ja-JP" dirty="0" smtClean="0"/>
          </a:p>
          <a:p>
            <a:endParaRPr lang="en-US" altLang="ja-JP" dirty="0"/>
          </a:p>
          <a:p>
            <a:r>
              <a:rPr kumimoji="1" lang="en-US" altLang="ja-JP" dirty="0" smtClean="0"/>
              <a:t>MSR</a:t>
            </a:r>
            <a:r>
              <a:rPr kumimoji="1" lang="ja-JP" altLang="en-US" dirty="0" smtClean="0"/>
              <a:t>研究者の支援</a:t>
            </a:r>
            <a:endParaRPr kumimoji="1" lang="ja-JP" altLang="en-US" dirty="0"/>
          </a:p>
        </p:txBody>
      </p:sp>
    </p:spTree>
    <p:extLst>
      <p:ext uri="{BB962C8B-B14F-4D97-AF65-F5344CB8AC3E}">
        <p14:creationId xmlns:p14="http://schemas.microsoft.com/office/powerpoint/2010/main" val="1334452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lang="ja-JP" altLang="en-US" dirty="0" smtClean="0"/>
              <a:t>ソフトウェア品質</a:t>
            </a:r>
            <a:endParaRPr kumimoji="1" lang="ja-JP" altLang="en-US" dirty="0"/>
          </a:p>
        </p:txBody>
      </p:sp>
      <p:sp>
        <p:nvSpPr>
          <p:cNvPr id="3" name="コンテンツ プレースホルダー 2"/>
          <p:cNvSpPr>
            <a:spLocks noGrp="1"/>
          </p:cNvSpPr>
          <p:nvPr>
            <p:ph idx="1"/>
          </p:nvPr>
        </p:nvSpPr>
        <p:spPr>
          <a:xfrm>
            <a:off x="457200" y="1628800"/>
            <a:ext cx="8229600" cy="4325112"/>
          </a:xfrm>
        </p:spPr>
        <p:txBody>
          <a:bodyPr>
            <a:normAutofit lnSpcReduction="10000"/>
          </a:bodyPr>
          <a:lstStyle/>
          <a:p>
            <a:pPr>
              <a:buFont typeface="Arial" panose="020B0604020202020204" pitchFamily="34" charset="0"/>
              <a:buChar char="•"/>
            </a:pPr>
            <a:r>
              <a:rPr lang="ja-JP" altLang="en-US" dirty="0"/>
              <a:t>バグモジュール</a:t>
            </a:r>
            <a:r>
              <a:rPr lang="ja-JP" altLang="en-US" dirty="0" smtClean="0"/>
              <a:t>予測</a:t>
            </a:r>
            <a:endParaRPr lang="en-US" altLang="ja-JP" dirty="0" smtClean="0"/>
          </a:p>
          <a:p>
            <a:pPr lvl="1">
              <a:buFont typeface="Wingdings" panose="05000000000000000000" pitchFamily="2" charset="2"/>
              <a:buChar char="n"/>
            </a:pPr>
            <a:r>
              <a:rPr kumimoji="1" lang="ja-JP" altLang="en-US" dirty="0" smtClean="0"/>
              <a:t>ソフトウェアを構成する多数のモジュールの中から、潜在バグを含むモジュールを判別</a:t>
            </a:r>
            <a:endParaRPr kumimoji="1" lang="en-US" altLang="ja-JP" dirty="0" smtClean="0"/>
          </a:p>
          <a:p>
            <a:pPr lvl="1">
              <a:buFont typeface="Wingdings" panose="05000000000000000000" pitchFamily="2" charset="2"/>
              <a:buChar char="n"/>
            </a:pPr>
            <a:r>
              <a:rPr lang="ja-JP" altLang="en-US" dirty="0"/>
              <a:t>予測結果を利用</a:t>
            </a:r>
            <a:r>
              <a:rPr lang="ja-JP" altLang="en-US" dirty="0" smtClean="0"/>
              <a:t>し、少ないリソースでより多くのバグを検出することを目指す</a:t>
            </a:r>
            <a:endParaRPr lang="en-US" altLang="ja-JP" dirty="0"/>
          </a:p>
          <a:p>
            <a:pPr>
              <a:buFont typeface="Arial" panose="020B0604020202020204" pitchFamily="34" charset="0"/>
              <a:buChar char="•"/>
            </a:pPr>
            <a:endParaRPr kumimoji="1" lang="en-US" altLang="ja-JP" dirty="0" smtClean="0"/>
          </a:p>
          <a:p>
            <a:pPr>
              <a:buFont typeface="Arial" panose="020B0604020202020204" pitchFamily="34" charset="0"/>
              <a:buChar char="•"/>
            </a:pPr>
            <a:r>
              <a:rPr kumimoji="1" lang="en-US" altLang="ja-JP" dirty="0" smtClean="0"/>
              <a:t>Bug localization</a:t>
            </a:r>
            <a:r>
              <a:rPr kumimoji="1" lang="ja-JP" altLang="en-US" dirty="0" smtClean="0"/>
              <a:t>（バグ位置の推定）</a:t>
            </a:r>
            <a:endParaRPr kumimoji="1" lang="en-US" altLang="ja-JP" dirty="0" smtClean="0"/>
          </a:p>
          <a:p>
            <a:pPr lvl="1">
              <a:buFont typeface="Wingdings" panose="05000000000000000000" pitchFamily="2" charset="2"/>
              <a:buChar char="n"/>
            </a:pPr>
            <a:r>
              <a:rPr kumimoji="1" lang="ja-JP" altLang="en-US" dirty="0" smtClean="0"/>
              <a:t>バグ報告を手掛かりとしてソースコードの中のどの位置にバグが潜在しているかを推定する研究</a:t>
            </a:r>
            <a:endParaRPr kumimoji="1" lang="en-US" altLang="ja-JP" dirty="0" smtClean="0"/>
          </a:p>
          <a:p>
            <a:pPr lvl="1">
              <a:buFont typeface="Wingdings" panose="05000000000000000000" pitchFamily="2" charset="2"/>
              <a:buChar char="n"/>
            </a:pPr>
            <a:r>
              <a:rPr lang="ja-JP" altLang="en-US" dirty="0" smtClean="0"/>
              <a:t>バグ位置を自動的に絞り込めるならデバッグ時間を短縮することができる</a:t>
            </a:r>
            <a:endParaRPr kumimoji="1" lang="en-US" altLang="ja-JP" dirty="0" smtClean="0"/>
          </a:p>
        </p:txBody>
      </p:sp>
    </p:spTree>
    <p:extLst>
      <p:ext uri="{BB962C8B-B14F-4D97-AF65-F5344CB8AC3E}">
        <p14:creationId xmlns:p14="http://schemas.microsoft.com/office/powerpoint/2010/main" val="1008318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kumimoji="1" lang="ja-JP" altLang="en-US" dirty="0" smtClean="0"/>
              <a:t>開発プロセスの分析</a:t>
            </a:r>
            <a:endParaRPr kumimoji="1" lang="ja-JP" altLang="en-US" dirty="0"/>
          </a:p>
        </p:txBody>
      </p:sp>
      <p:sp>
        <p:nvSpPr>
          <p:cNvPr id="3" name="コンテンツ プレースホルダー 2"/>
          <p:cNvSpPr>
            <a:spLocks noGrp="1"/>
          </p:cNvSpPr>
          <p:nvPr>
            <p:ph idx="1"/>
          </p:nvPr>
        </p:nvSpPr>
        <p:spPr>
          <a:xfrm>
            <a:off x="457200" y="1615440"/>
            <a:ext cx="8229600" cy="4325112"/>
          </a:xfrm>
        </p:spPr>
        <p:txBody>
          <a:bodyPr>
            <a:normAutofit fontScale="92500" lnSpcReduction="10000"/>
          </a:bodyPr>
          <a:lstStyle/>
          <a:p>
            <a:r>
              <a:rPr kumimoji="1" lang="ja-JP" altLang="en-US" dirty="0" smtClean="0"/>
              <a:t>変更の分析</a:t>
            </a:r>
            <a:endParaRPr kumimoji="1" lang="en-US" altLang="ja-JP" dirty="0" smtClean="0"/>
          </a:p>
          <a:p>
            <a:pPr lvl="1">
              <a:buFont typeface="Wingdings" panose="05000000000000000000" pitchFamily="2" charset="2"/>
              <a:buChar char="n"/>
            </a:pPr>
            <a:r>
              <a:rPr kumimoji="1" lang="ja-JP" altLang="en-US" dirty="0" smtClean="0"/>
              <a:t>ソフトウェア開発はソースコードの変更の繰り返しのプロセス</a:t>
            </a:r>
            <a:endParaRPr kumimoji="1" lang="en-US" altLang="ja-JP" dirty="0" smtClean="0"/>
          </a:p>
          <a:p>
            <a:pPr lvl="1">
              <a:buFont typeface="Wingdings" panose="05000000000000000000" pitchFamily="2" charset="2"/>
              <a:buChar char="n"/>
            </a:pPr>
            <a:r>
              <a:rPr kumimoji="1" lang="ja-JP" altLang="en-US" dirty="0" smtClean="0"/>
              <a:t>変更がどのように行われているか</a:t>
            </a:r>
            <a:endParaRPr kumimoji="1" lang="en-US" altLang="ja-JP" dirty="0" smtClean="0"/>
          </a:p>
          <a:p>
            <a:pPr lvl="1">
              <a:buFont typeface="Wingdings" panose="05000000000000000000" pitchFamily="2" charset="2"/>
              <a:buChar char="n"/>
            </a:pPr>
            <a:r>
              <a:rPr kumimoji="1" lang="ja-JP" altLang="en-US" dirty="0" smtClean="0"/>
              <a:t>どのような種類の変更があるか</a:t>
            </a:r>
            <a:endParaRPr kumimoji="1" lang="en-US" altLang="ja-JP" dirty="0" smtClean="0"/>
          </a:p>
          <a:p>
            <a:pPr lvl="1">
              <a:buFont typeface="Wingdings" panose="05000000000000000000" pitchFamily="2" charset="2"/>
              <a:buChar char="n"/>
            </a:pPr>
            <a:r>
              <a:rPr kumimoji="1" lang="ja-JP" altLang="en-US" dirty="0" smtClean="0"/>
              <a:t>バグとの関係、変更の粒度などの分析</a:t>
            </a:r>
            <a:endParaRPr lang="en-US" altLang="ja-JP" dirty="0"/>
          </a:p>
          <a:p>
            <a:pPr lvl="1">
              <a:buFont typeface="Wingdings" panose="05000000000000000000" pitchFamily="2" charset="2"/>
              <a:buChar char="n"/>
            </a:pPr>
            <a:endParaRPr kumimoji="1" lang="en-US" altLang="ja-JP" dirty="0"/>
          </a:p>
          <a:p>
            <a:pPr>
              <a:buFont typeface="Arial" panose="020B0604020202020204" pitchFamily="34" charset="0"/>
              <a:buChar char="•"/>
            </a:pPr>
            <a:r>
              <a:rPr kumimoji="1" lang="ja-JP" altLang="en-US" dirty="0" smtClean="0"/>
              <a:t>バグ修正プロセスの分析</a:t>
            </a:r>
            <a:endParaRPr kumimoji="1" lang="en-US" altLang="ja-JP" dirty="0" smtClean="0"/>
          </a:p>
          <a:p>
            <a:pPr lvl="1">
              <a:buFont typeface="Wingdings" panose="05000000000000000000" pitchFamily="2" charset="2"/>
              <a:buChar char="n"/>
            </a:pPr>
            <a:r>
              <a:rPr kumimoji="1" lang="ja-JP" altLang="en-US" dirty="0" smtClean="0"/>
              <a:t>ボトルネックとなっている作業を発見</a:t>
            </a:r>
            <a:endParaRPr kumimoji="1" lang="en-US" altLang="ja-JP" dirty="0" smtClean="0"/>
          </a:p>
          <a:p>
            <a:pPr lvl="1">
              <a:buFont typeface="Wingdings" panose="05000000000000000000" pitchFamily="2" charset="2"/>
              <a:buChar char="n"/>
            </a:pPr>
            <a:r>
              <a:rPr lang="ja-JP" altLang="en-US" dirty="0"/>
              <a:t>修正が</a:t>
            </a:r>
            <a:r>
              <a:rPr lang="ja-JP" altLang="en-US" dirty="0" smtClean="0"/>
              <a:t>早いバグと遅いバグのプロセスの違いを</a:t>
            </a:r>
            <a:r>
              <a:rPr lang="ja-JP" altLang="en-US" dirty="0"/>
              <a:t>明らか</a:t>
            </a:r>
            <a:r>
              <a:rPr lang="ja-JP" altLang="en-US" dirty="0" smtClean="0"/>
              <a:t>に</a:t>
            </a:r>
            <a:endParaRPr lang="en-US" altLang="ja-JP" dirty="0" smtClean="0"/>
          </a:p>
          <a:p>
            <a:pPr lvl="1">
              <a:buFont typeface="Wingdings" panose="05000000000000000000" pitchFamily="2" charset="2"/>
              <a:buChar char="n"/>
            </a:pPr>
            <a:endParaRPr kumimoji="1" lang="en-US" altLang="ja-JP" dirty="0" smtClean="0"/>
          </a:p>
        </p:txBody>
      </p:sp>
    </p:spTree>
    <p:extLst>
      <p:ext uri="{BB962C8B-B14F-4D97-AF65-F5344CB8AC3E}">
        <p14:creationId xmlns:p14="http://schemas.microsoft.com/office/powerpoint/2010/main" val="15768414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lang="ja-JP" altLang="en-US" dirty="0"/>
              <a:t>協調作業の分析</a:t>
            </a:r>
            <a:endParaRPr kumimoji="1" lang="ja-JP" altLang="en-US" dirty="0"/>
          </a:p>
        </p:txBody>
      </p:sp>
      <p:sp>
        <p:nvSpPr>
          <p:cNvPr id="3" name="コンテンツ プレースホルダー 2"/>
          <p:cNvSpPr>
            <a:spLocks noGrp="1"/>
          </p:cNvSpPr>
          <p:nvPr>
            <p:ph idx="1"/>
          </p:nvPr>
        </p:nvSpPr>
        <p:spPr>
          <a:xfrm>
            <a:off x="467544" y="1628800"/>
            <a:ext cx="8229600" cy="4325112"/>
          </a:xfrm>
        </p:spPr>
        <p:txBody>
          <a:bodyPr>
            <a:normAutofit fontScale="92500"/>
          </a:bodyPr>
          <a:lstStyle/>
          <a:p>
            <a:r>
              <a:rPr kumimoji="1" lang="ja-JP" altLang="en-US" dirty="0" smtClean="0"/>
              <a:t>コミッター推薦</a:t>
            </a:r>
            <a:endParaRPr kumimoji="1" lang="en-US" altLang="ja-JP" dirty="0" smtClean="0"/>
          </a:p>
          <a:p>
            <a:pPr lvl="1">
              <a:buFont typeface="Wingdings" panose="05000000000000000000" pitchFamily="2" charset="2"/>
              <a:buChar char="n"/>
            </a:pPr>
            <a:r>
              <a:rPr lang="ja-JP" altLang="en-US" dirty="0" smtClean="0"/>
              <a:t>高い能力を持つ開発者のみコミット権限が与えられる</a:t>
            </a:r>
            <a:endParaRPr lang="en-US" altLang="ja-JP" dirty="0" smtClean="0"/>
          </a:p>
          <a:p>
            <a:pPr lvl="1">
              <a:buFont typeface="Wingdings" panose="05000000000000000000" pitchFamily="2" charset="2"/>
              <a:buChar char="n"/>
            </a:pPr>
            <a:r>
              <a:rPr lang="ja-JP" altLang="en-US" dirty="0"/>
              <a:t>プロジェクト</a:t>
            </a:r>
            <a:r>
              <a:rPr lang="ja-JP" altLang="en-US" dirty="0" smtClean="0"/>
              <a:t>によると開発者は</a:t>
            </a:r>
            <a:r>
              <a:rPr lang="en-US" altLang="ja-JP" dirty="0" smtClean="0"/>
              <a:t>1</a:t>
            </a:r>
            <a:r>
              <a:rPr lang="ja-JP" altLang="en-US" dirty="0" smtClean="0"/>
              <a:t>万人を超える</a:t>
            </a:r>
            <a:endParaRPr lang="en-US" altLang="ja-JP" dirty="0" smtClean="0"/>
          </a:p>
          <a:p>
            <a:pPr lvl="1">
              <a:buFont typeface="Wingdings" panose="05000000000000000000" pitchFamily="2" charset="2"/>
              <a:buChar char="n"/>
            </a:pPr>
            <a:r>
              <a:rPr lang="ja-JP" altLang="en-US" dirty="0" smtClean="0"/>
              <a:t>過去の機能拡張や不具合修正に関する活動記録を分析しコミッターを推薦</a:t>
            </a:r>
            <a:endParaRPr lang="en-US" altLang="ja-JP" dirty="0"/>
          </a:p>
          <a:p>
            <a:pPr marL="109728" indent="0">
              <a:buNone/>
            </a:pPr>
            <a:endParaRPr lang="en-US" altLang="ja-JP" dirty="0"/>
          </a:p>
          <a:p>
            <a:r>
              <a:rPr kumimoji="1" lang="ja-JP" altLang="en-US" dirty="0" smtClean="0"/>
              <a:t>コミュニケーション分析</a:t>
            </a:r>
            <a:endParaRPr kumimoji="1" lang="en-US" altLang="ja-JP" dirty="0" smtClean="0"/>
          </a:p>
          <a:p>
            <a:pPr lvl="1">
              <a:buFont typeface="Wingdings" panose="05000000000000000000" pitchFamily="2" charset="2"/>
              <a:buChar char="n"/>
            </a:pPr>
            <a:r>
              <a:rPr kumimoji="1" lang="ja-JP" altLang="en-US" dirty="0" smtClean="0"/>
              <a:t>ソーシャルネットワーク分析</a:t>
            </a:r>
            <a:endParaRPr kumimoji="1" lang="en-US" altLang="ja-JP" dirty="0" smtClean="0"/>
          </a:p>
          <a:p>
            <a:pPr marL="411480" lvl="1" indent="0">
              <a:buNone/>
            </a:pPr>
            <a:r>
              <a:rPr kumimoji="1" lang="ja-JP" altLang="en-US" dirty="0" smtClean="0"/>
              <a:t>　⇒人と人との関係をネットワーク構造として分析</a:t>
            </a:r>
            <a:endParaRPr kumimoji="1" lang="en-US" altLang="ja-JP" dirty="0" smtClean="0"/>
          </a:p>
          <a:p>
            <a:pPr lvl="1">
              <a:buFont typeface="Wingdings" panose="05000000000000000000" pitchFamily="2" charset="2"/>
              <a:buChar char="n"/>
            </a:pPr>
            <a:r>
              <a:rPr lang="en-US" altLang="ja-JP" dirty="0" smtClean="0"/>
              <a:t>OSS</a:t>
            </a:r>
            <a:r>
              <a:rPr lang="ja-JP" altLang="en-US" dirty="0" smtClean="0"/>
              <a:t>コミュニティのコミュニケーション分析に用いる</a:t>
            </a:r>
            <a:endParaRPr kumimoji="1" lang="en-US" altLang="ja-JP" dirty="0" smtClean="0"/>
          </a:p>
          <a:p>
            <a:endParaRPr lang="en-US" altLang="ja-JP" dirty="0"/>
          </a:p>
          <a:p>
            <a:endParaRPr kumimoji="1" lang="ja-JP" altLang="en-US" dirty="0"/>
          </a:p>
        </p:txBody>
      </p:sp>
    </p:spTree>
    <p:extLst>
      <p:ext uri="{BB962C8B-B14F-4D97-AF65-F5344CB8AC3E}">
        <p14:creationId xmlns:p14="http://schemas.microsoft.com/office/powerpoint/2010/main" val="2993729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lang="en-US" altLang="ja-JP" dirty="0" smtClean="0"/>
              <a:t>OSS</a:t>
            </a:r>
            <a:r>
              <a:rPr lang="ja-JP" altLang="en-US" dirty="0" smtClean="0"/>
              <a:t>を利用する開発者の支援</a:t>
            </a:r>
            <a:endParaRPr kumimoji="1" lang="ja-JP" altLang="en-US" dirty="0"/>
          </a:p>
        </p:txBody>
      </p:sp>
      <p:sp>
        <p:nvSpPr>
          <p:cNvPr id="3" name="コンテンツ プレースホルダー 2"/>
          <p:cNvSpPr>
            <a:spLocks noGrp="1"/>
          </p:cNvSpPr>
          <p:nvPr>
            <p:ph idx="1"/>
          </p:nvPr>
        </p:nvSpPr>
        <p:spPr>
          <a:xfrm>
            <a:off x="467544" y="1628800"/>
            <a:ext cx="8229600" cy="4325112"/>
          </a:xfrm>
        </p:spPr>
        <p:txBody>
          <a:bodyPr>
            <a:normAutofit fontScale="92500" lnSpcReduction="20000"/>
          </a:bodyPr>
          <a:lstStyle/>
          <a:p>
            <a:pPr>
              <a:buFont typeface="Arial" panose="020B0604020202020204" pitchFamily="34" charset="0"/>
              <a:buChar char="•"/>
            </a:pPr>
            <a:r>
              <a:rPr kumimoji="1" lang="ja-JP" altLang="en-US" dirty="0" smtClean="0"/>
              <a:t>ライブラリの使用状況</a:t>
            </a:r>
            <a:endParaRPr kumimoji="1" lang="en-US" altLang="ja-JP" dirty="0" smtClean="0"/>
          </a:p>
          <a:p>
            <a:pPr lvl="1">
              <a:buFont typeface="Wingdings" panose="05000000000000000000" pitchFamily="2" charset="2"/>
              <a:buChar char="n"/>
            </a:pPr>
            <a:r>
              <a:rPr kumimoji="1" lang="ja-JP" altLang="en-US" dirty="0" smtClean="0"/>
              <a:t>企業では、どのバージョンのプロダクトを利用すべきかを決めることが重要</a:t>
            </a:r>
            <a:endParaRPr kumimoji="1" lang="en-US" altLang="ja-JP" dirty="0" smtClean="0"/>
          </a:p>
          <a:p>
            <a:pPr lvl="1">
              <a:buFont typeface="Wingdings" panose="05000000000000000000" pitchFamily="2" charset="2"/>
              <a:buChar char="n"/>
            </a:pPr>
            <a:r>
              <a:rPr kumimoji="1" lang="en-US" altLang="ja-JP" dirty="0" smtClean="0"/>
              <a:t>OSS</a:t>
            </a:r>
            <a:r>
              <a:rPr kumimoji="1" lang="ja-JP" altLang="en-US" dirty="0" smtClean="0"/>
              <a:t>について、どのバージョンが最も使われているかを分析</a:t>
            </a:r>
            <a:endParaRPr kumimoji="1" lang="en-US" altLang="ja-JP" dirty="0" smtClean="0"/>
          </a:p>
          <a:p>
            <a:pPr lvl="1">
              <a:buFont typeface="Wingdings" panose="05000000000000000000" pitchFamily="2" charset="2"/>
              <a:buChar char="n"/>
            </a:pPr>
            <a:r>
              <a:rPr lang="ja-JP" altLang="en-US" dirty="0"/>
              <a:t>ユーザの</a:t>
            </a:r>
            <a:r>
              <a:rPr lang="ja-JP" altLang="en-US" dirty="0" smtClean="0"/>
              <a:t>多いバージョン→最も安定している</a:t>
            </a:r>
            <a:endParaRPr lang="en-US" altLang="ja-JP" dirty="0" smtClean="0"/>
          </a:p>
          <a:p>
            <a:pPr lvl="1">
              <a:buFont typeface="Wingdings" panose="05000000000000000000" pitchFamily="2" charset="2"/>
              <a:buChar char="n"/>
            </a:pPr>
            <a:endParaRPr lang="en-US" altLang="ja-JP" dirty="0"/>
          </a:p>
          <a:p>
            <a:pPr>
              <a:buFont typeface="Arial" panose="020B0604020202020204" pitchFamily="34" charset="0"/>
              <a:buChar char="•"/>
            </a:pPr>
            <a:r>
              <a:rPr kumimoji="1" lang="ja-JP" altLang="en-US" dirty="0" smtClean="0"/>
              <a:t>コーディングパターン検出</a:t>
            </a:r>
            <a:endParaRPr lang="en-US" altLang="ja-JP" dirty="0" smtClean="0"/>
          </a:p>
          <a:p>
            <a:pPr lvl="1">
              <a:buFont typeface="Wingdings" panose="05000000000000000000" pitchFamily="2" charset="2"/>
              <a:buChar char="n"/>
            </a:pPr>
            <a:r>
              <a:rPr kumimoji="1" lang="ja-JP" altLang="en-US" dirty="0" smtClean="0"/>
              <a:t>ソースコードやその履歴から関数や</a:t>
            </a:r>
            <a:r>
              <a:rPr kumimoji="1" lang="en-US" altLang="ja-JP" dirty="0" smtClean="0"/>
              <a:t>API</a:t>
            </a:r>
            <a:r>
              <a:rPr kumimoji="1" lang="ja-JP" altLang="en-US" dirty="0" smtClean="0"/>
              <a:t>の使い方のパターンを抽出</a:t>
            </a:r>
            <a:endParaRPr kumimoji="1" lang="en-US" altLang="ja-JP" dirty="0" smtClean="0"/>
          </a:p>
          <a:p>
            <a:pPr lvl="1">
              <a:buFont typeface="Wingdings" panose="05000000000000000000" pitchFamily="2" charset="2"/>
              <a:buChar char="n"/>
            </a:pPr>
            <a:r>
              <a:rPr lang="ja-JP" altLang="en-US" dirty="0"/>
              <a:t>将来の開発</a:t>
            </a:r>
            <a:r>
              <a:rPr lang="ja-JP" altLang="en-US" dirty="0" smtClean="0"/>
              <a:t>や保守に役立つ</a:t>
            </a:r>
            <a:endParaRPr lang="en-US" altLang="ja-JP" dirty="0" smtClean="0"/>
          </a:p>
          <a:p>
            <a:pPr lvl="1">
              <a:buFont typeface="Wingdings" panose="05000000000000000000" pitchFamily="2" charset="2"/>
              <a:buChar char="n"/>
            </a:pPr>
            <a:r>
              <a:rPr kumimoji="1" lang="ja-JP" altLang="en-US" dirty="0" smtClean="0"/>
              <a:t>シーケンシャルパターンマイニングを用いた手法を提案</a:t>
            </a:r>
            <a:endParaRPr kumimoji="1" lang="en-US" altLang="ja-JP" dirty="0" smtClean="0"/>
          </a:p>
        </p:txBody>
      </p:sp>
    </p:spTree>
    <p:extLst>
      <p:ext uri="{BB962C8B-B14F-4D97-AF65-F5344CB8AC3E}">
        <p14:creationId xmlns:p14="http://schemas.microsoft.com/office/powerpoint/2010/main" val="4015759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lang="en-US" altLang="ja-JP" dirty="0" smtClean="0"/>
              <a:t>MSR</a:t>
            </a:r>
            <a:r>
              <a:rPr lang="ja-JP" altLang="en-US" dirty="0" smtClean="0"/>
              <a:t>研究者の支援</a:t>
            </a:r>
            <a:endParaRPr kumimoji="1" lang="ja-JP" altLang="en-US" dirty="0"/>
          </a:p>
        </p:txBody>
      </p:sp>
      <p:sp>
        <p:nvSpPr>
          <p:cNvPr id="3" name="コンテンツ プレースホルダー 2"/>
          <p:cNvSpPr>
            <a:spLocks noGrp="1"/>
          </p:cNvSpPr>
          <p:nvPr>
            <p:ph idx="1"/>
          </p:nvPr>
        </p:nvSpPr>
        <p:spPr>
          <a:xfrm>
            <a:off x="457200" y="1628800"/>
            <a:ext cx="8229600" cy="4325112"/>
          </a:xfrm>
        </p:spPr>
        <p:txBody>
          <a:bodyPr/>
          <a:lstStyle/>
          <a:p>
            <a:r>
              <a:rPr kumimoji="1" lang="ja-JP" altLang="en-US" dirty="0" smtClean="0"/>
              <a:t>リポジトリ間のリンク付け</a:t>
            </a:r>
            <a:endParaRPr kumimoji="1" lang="en-US" altLang="ja-JP" dirty="0" smtClean="0"/>
          </a:p>
          <a:p>
            <a:pPr lvl="1">
              <a:buFont typeface="Wingdings" panose="05000000000000000000" pitchFamily="2" charset="2"/>
              <a:buChar char="n"/>
            </a:pPr>
            <a:r>
              <a:rPr lang="ja-JP" altLang="en-US" dirty="0" smtClean="0"/>
              <a:t>異なるリポジトリに含まれる関連情報をリンク付け</a:t>
            </a:r>
            <a:endParaRPr lang="en-US" altLang="ja-JP" dirty="0"/>
          </a:p>
          <a:p>
            <a:pPr lvl="1">
              <a:buFont typeface="Wingdings" panose="05000000000000000000" pitchFamily="2" charset="2"/>
              <a:buChar char="n"/>
            </a:pPr>
            <a:r>
              <a:rPr kumimoji="1" lang="ja-JP" altLang="en-US" dirty="0" smtClean="0"/>
              <a:t>バグ管理システム上のバグ修正情報と構成管理システム上のソースコード上のソースコードのリンク付けを特に研究</a:t>
            </a:r>
            <a:endParaRPr kumimoji="1" lang="en-US" altLang="ja-JP" dirty="0" smtClean="0"/>
          </a:p>
          <a:p>
            <a:endParaRPr lang="en-US" altLang="ja-JP" dirty="0"/>
          </a:p>
          <a:p>
            <a:r>
              <a:rPr lang="ja-JP" altLang="en-US" dirty="0" smtClean="0"/>
              <a:t>名寄せ</a:t>
            </a:r>
            <a:endParaRPr lang="en-US" altLang="ja-JP" dirty="0" smtClean="0"/>
          </a:p>
          <a:p>
            <a:pPr lvl="1">
              <a:buFont typeface="Wingdings" panose="05000000000000000000" pitchFamily="2" charset="2"/>
              <a:buChar char="n"/>
            </a:pPr>
            <a:r>
              <a:rPr kumimoji="1" lang="ja-JP" altLang="en-US" dirty="0" smtClean="0"/>
              <a:t>同一人物を特定してマージすること</a:t>
            </a:r>
            <a:endParaRPr kumimoji="1" lang="ja-JP" altLang="en-US" dirty="0"/>
          </a:p>
        </p:txBody>
      </p:sp>
    </p:spTree>
    <p:extLst>
      <p:ext uri="{BB962C8B-B14F-4D97-AF65-F5344CB8AC3E}">
        <p14:creationId xmlns:p14="http://schemas.microsoft.com/office/powerpoint/2010/main" val="26624921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kumimoji="1" lang="ja-JP" altLang="en-US" dirty="0" smtClean="0"/>
              <a:t>マイニングの具体例</a:t>
            </a:r>
            <a:r>
              <a:rPr kumimoji="1" lang="en-US" altLang="ja-JP" dirty="0" smtClean="0"/>
              <a:t>Ⅰ</a:t>
            </a:r>
            <a:endParaRPr kumimoji="1" lang="ja-JP" altLang="en-US" dirty="0"/>
          </a:p>
        </p:txBody>
      </p:sp>
      <p:sp>
        <p:nvSpPr>
          <p:cNvPr id="3" name="コンテンツ プレースホルダー 2"/>
          <p:cNvSpPr>
            <a:spLocks noGrp="1"/>
          </p:cNvSpPr>
          <p:nvPr>
            <p:ph idx="1"/>
          </p:nvPr>
        </p:nvSpPr>
        <p:spPr>
          <a:xfrm>
            <a:off x="457200" y="1628800"/>
            <a:ext cx="8229600" cy="4325112"/>
          </a:xfrm>
        </p:spPr>
        <p:txBody>
          <a:bodyPr/>
          <a:lstStyle/>
          <a:p>
            <a:pPr>
              <a:buFont typeface="Arial" panose="020B0604020202020204" pitchFamily="34" charset="0"/>
              <a:buChar char="•"/>
            </a:pPr>
            <a:r>
              <a:rPr lang="ja-JP" altLang="en-US" dirty="0"/>
              <a:t>リポジトリからデータを取得し</a:t>
            </a:r>
            <a:r>
              <a:rPr lang="ja-JP" altLang="en-US" dirty="0" smtClean="0"/>
              <a:t>、必要</a:t>
            </a:r>
            <a:r>
              <a:rPr lang="ja-JP" altLang="en-US" dirty="0"/>
              <a:t>な情報を抽出して整形する作業が必要</a:t>
            </a:r>
            <a:r>
              <a:rPr lang="ja-JP" altLang="en-US" dirty="0" smtClean="0"/>
              <a:t>不可欠</a:t>
            </a:r>
            <a:endParaRPr lang="en-US" altLang="ja-JP" dirty="0" smtClean="0"/>
          </a:p>
          <a:p>
            <a:pPr>
              <a:buFont typeface="Arial" panose="020B0604020202020204" pitchFamily="34" charset="0"/>
              <a:buChar char="•"/>
            </a:pPr>
            <a:endParaRPr lang="en-US" altLang="ja-JP" dirty="0"/>
          </a:p>
          <a:p>
            <a:pPr>
              <a:buFont typeface="Arial" panose="020B0604020202020204" pitchFamily="34" charset="0"/>
              <a:buChar char="•"/>
            </a:pPr>
            <a:r>
              <a:rPr lang="ja-JP" altLang="en-US" dirty="0" smtClean="0"/>
              <a:t>データ取得方法</a:t>
            </a:r>
            <a:endParaRPr lang="en-US" altLang="ja-JP" dirty="0" smtClean="0"/>
          </a:p>
          <a:p>
            <a:pPr>
              <a:buFont typeface="Arial" panose="020B0604020202020204" pitchFamily="34" charset="0"/>
              <a:buChar char="•"/>
            </a:pPr>
            <a:endParaRPr lang="en-US" altLang="ja-JP" dirty="0"/>
          </a:p>
          <a:p>
            <a:pPr>
              <a:buFont typeface="Arial" panose="020B0604020202020204" pitchFamily="34" charset="0"/>
              <a:buChar char="•"/>
            </a:pPr>
            <a:r>
              <a:rPr lang="ja-JP" altLang="en-US" dirty="0" smtClean="0"/>
              <a:t>データ整形方法</a:t>
            </a:r>
            <a:endParaRPr lang="ja-JP" altLang="en-US" dirty="0"/>
          </a:p>
          <a:p>
            <a:endParaRPr kumimoji="1" lang="ja-JP" altLang="en-US" dirty="0"/>
          </a:p>
        </p:txBody>
      </p:sp>
    </p:spTree>
    <p:extLst>
      <p:ext uri="{BB962C8B-B14F-4D97-AF65-F5344CB8AC3E}">
        <p14:creationId xmlns:p14="http://schemas.microsoft.com/office/powerpoint/2010/main" val="34491152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kumimoji="1" lang="ja-JP" altLang="en-US" dirty="0" smtClean="0"/>
              <a:t>マイニングの具体例</a:t>
            </a:r>
            <a:r>
              <a:rPr lang="en-US" altLang="ja-JP" dirty="0"/>
              <a:t>Ⅱ</a:t>
            </a:r>
            <a:endParaRPr kumimoji="1" lang="ja-JP" altLang="en-US" dirty="0"/>
          </a:p>
        </p:txBody>
      </p:sp>
      <p:sp>
        <p:nvSpPr>
          <p:cNvPr id="3" name="コンテンツ プレースホルダー 2"/>
          <p:cNvSpPr>
            <a:spLocks noGrp="1"/>
          </p:cNvSpPr>
          <p:nvPr>
            <p:ph idx="1"/>
          </p:nvPr>
        </p:nvSpPr>
        <p:spPr>
          <a:xfrm>
            <a:off x="457200" y="1628800"/>
            <a:ext cx="8229600" cy="4325112"/>
          </a:xfrm>
        </p:spPr>
        <p:txBody>
          <a:bodyPr>
            <a:normAutofit fontScale="92500" lnSpcReduction="10000"/>
          </a:bodyPr>
          <a:lstStyle/>
          <a:p>
            <a:r>
              <a:rPr kumimoji="1" lang="ja-JP" altLang="en-US" dirty="0" smtClean="0"/>
              <a:t>データ取得方法</a:t>
            </a:r>
            <a:endParaRPr kumimoji="1" lang="en-US" altLang="ja-JP" dirty="0" smtClean="0"/>
          </a:p>
          <a:p>
            <a:pPr lvl="1">
              <a:buFont typeface="Wingdings" panose="05000000000000000000" pitchFamily="2" charset="2"/>
              <a:buChar char="n"/>
            </a:pPr>
            <a:r>
              <a:rPr lang="ja-JP" altLang="en-US" dirty="0" smtClean="0"/>
              <a:t>ソフトウェア構成管理システム</a:t>
            </a:r>
            <a:endParaRPr lang="en-US" altLang="ja-JP" dirty="0"/>
          </a:p>
          <a:p>
            <a:pPr lvl="2">
              <a:buFont typeface="Wingdings" panose="05000000000000000000" pitchFamily="2" charset="2"/>
              <a:buChar char="u"/>
            </a:pPr>
            <a:r>
              <a:rPr lang="en-US" altLang="ja-JP" dirty="0" smtClean="0"/>
              <a:t>Web</a:t>
            </a:r>
            <a:r>
              <a:rPr lang="ja-JP" altLang="en-US" dirty="0" smtClean="0"/>
              <a:t>を介して開発記録を習得</a:t>
            </a:r>
            <a:endParaRPr lang="en-US" altLang="ja-JP" dirty="0" smtClean="0"/>
          </a:p>
          <a:p>
            <a:pPr lvl="2">
              <a:buFont typeface="Wingdings" panose="05000000000000000000" pitchFamily="2" charset="2"/>
              <a:buChar char="u"/>
            </a:pPr>
            <a:r>
              <a:rPr lang="ja-JP" altLang="en-US" dirty="0"/>
              <a:t>コミットログ</a:t>
            </a:r>
            <a:r>
              <a:rPr lang="ja-JP" altLang="en-US" dirty="0" smtClean="0"/>
              <a:t>から正規表現などで必要な情報を抽出</a:t>
            </a:r>
            <a:endParaRPr lang="en-US" altLang="ja-JP" dirty="0" smtClean="0"/>
          </a:p>
          <a:p>
            <a:pPr marL="411480" lvl="1" indent="0">
              <a:buNone/>
            </a:pPr>
            <a:endParaRPr lang="en-US" altLang="ja-JP" dirty="0"/>
          </a:p>
          <a:p>
            <a:pPr lvl="1">
              <a:buFont typeface="Wingdings" panose="05000000000000000000" pitchFamily="2" charset="2"/>
              <a:buChar char="n"/>
            </a:pPr>
            <a:r>
              <a:rPr lang="ja-JP" altLang="en-US" dirty="0" smtClean="0"/>
              <a:t>バグ管理システム</a:t>
            </a:r>
            <a:endParaRPr lang="en-US" altLang="ja-JP" dirty="0" smtClean="0"/>
          </a:p>
          <a:p>
            <a:pPr lvl="2">
              <a:buFont typeface="Wingdings" panose="05000000000000000000" pitchFamily="2" charset="2"/>
              <a:buChar char="u"/>
            </a:pPr>
            <a:r>
              <a:rPr lang="ja-JP" altLang="en-US" dirty="0"/>
              <a:t>バグ情報</a:t>
            </a:r>
            <a:r>
              <a:rPr lang="ja-JP" altLang="en-US" dirty="0" smtClean="0"/>
              <a:t>をバグ票に記録し修正の様子を共有　　</a:t>
            </a:r>
            <a:endParaRPr lang="en-US" altLang="ja-JP" dirty="0"/>
          </a:p>
          <a:p>
            <a:pPr marL="704088" lvl="2" indent="0">
              <a:buNone/>
            </a:pPr>
            <a:endParaRPr lang="en-US" altLang="ja-JP" dirty="0"/>
          </a:p>
          <a:p>
            <a:pPr lvl="1">
              <a:buFont typeface="Wingdings" panose="05000000000000000000" pitchFamily="2" charset="2"/>
              <a:buChar char="n"/>
            </a:pPr>
            <a:r>
              <a:rPr lang="ja-JP" altLang="en-US" dirty="0" smtClean="0"/>
              <a:t>メーリングリストアーカイブ</a:t>
            </a:r>
            <a:endParaRPr lang="en-US" altLang="ja-JP" dirty="0" smtClean="0"/>
          </a:p>
          <a:p>
            <a:pPr lvl="2">
              <a:buFont typeface="Wingdings" panose="05000000000000000000" pitchFamily="2" charset="2"/>
              <a:buChar char="u"/>
            </a:pPr>
            <a:r>
              <a:rPr lang="ja-JP" altLang="en-US" dirty="0" smtClean="0"/>
              <a:t>開発者が情報を共有</a:t>
            </a:r>
            <a:endParaRPr lang="en-US" altLang="ja-JP" dirty="0" smtClean="0"/>
          </a:p>
          <a:p>
            <a:pPr lvl="2">
              <a:buFont typeface="Wingdings" panose="05000000000000000000" pitchFamily="2" charset="2"/>
              <a:buChar char="u"/>
            </a:pPr>
            <a:r>
              <a:rPr lang="ja-JP" altLang="en-US" dirty="0"/>
              <a:t>これを</a:t>
            </a:r>
            <a:r>
              <a:rPr lang="ja-JP" altLang="en-US" dirty="0" smtClean="0"/>
              <a:t>用いたマイニング</a:t>
            </a:r>
            <a:endParaRPr lang="en-US" altLang="ja-JP" dirty="0" smtClean="0"/>
          </a:p>
          <a:p>
            <a:pPr marL="704088" lvl="2" indent="0">
              <a:buNone/>
            </a:pPr>
            <a:r>
              <a:rPr lang="ja-JP" altLang="en-US" dirty="0"/>
              <a:t>　→</a:t>
            </a:r>
            <a:r>
              <a:rPr lang="ja-JP" altLang="en-US" dirty="0" smtClean="0"/>
              <a:t>添付ファイル</a:t>
            </a:r>
            <a:r>
              <a:rPr lang="ja-JP" altLang="en-US" dirty="0"/>
              <a:t>など</a:t>
            </a:r>
            <a:endParaRPr lang="en-US" altLang="ja-JP" dirty="0" smtClean="0"/>
          </a:p>
          <a:p>
            <a:pPr lvl="2">
              <a:buFont typeface="Wingdings" panose="05000000000000000000" pitchFamily="2" charset="2"/>
              <a:buChar char="u"/>
            </a:pPr>
            <a:endParaRPr kumimoji="1" lang="ja-JP" altLang="en-US" dirty="0"/>
          </a:p>
        </p:txBody>
      </p:sp>
    </p:spTree>
    <p:extLst>
      <p:ext uri="{BB962C8B-B14F-4D97-AF65-F5344CB8AC3E}">
        <p14:creationId xmlns:p14="http://schemas.microsoft.com/office/powerpoint/2010/main" val="38183283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lang="ja-JP" altLang="en-US" dirty="0"/>
              <a:t>マイニングの</a:t>
            </a:r>
            <a:r>
              <a:rPr lang="ja-JP" altLang="en-US" dirty="0" smtClean="0"/>
              <a:t>具体例</a:t>
            </a:r>
            <a:r>
              <a:rPr lang="en-US" altLang="ja-JP" dirty="0"/>
              <a:t>Ⅲ</a:t>
            </a:r>
            <a:endParaRPr kumimoji="1" lang="ja-JP" altLang="en-US" dirty="0"/>
          </a:p>
        </p:txBody>
      </p:sp>
      <p:sp>
        <p:nvSpPr>
          <p:cNvPr id="3" name="コンテンツ プレースホルダー 2"/>
          <p:cNvSpPr>
            <a:spLocks noGrp="1"/>
          </p:cNvSpPr>
          <p:nvPr>
            <p:ph idx="1"/>
          </p:nvPr>
        </p:nvSpPr>
        <p:spPr>
          <a:xfrm>
            <a:off x="457200" y="1628800"/>
            <a:ext cx="8229600" cy="1800200"/>
          </a:xfrm>
        </p:spPr>
        <p:txBody>
          <a:bodyPr>
            <a:normAutofit fontScale="77500" lnSpcReduction="20000"/>
          </a:bodyPr>
          <a:lstStyle/>
          <a:p>
            <a:r>
              <a:rPr kumimoji="1" lang="ja-JP" altLang="en-US" dirty="0" smtClean="0"/>
              <a:t>データ整形方法</a:t>
            </a:r>
            <a:endParaRPr kumimoji="1" lang="en-US" altLang="ja-JP" dirty="0" smtClean="0"/>
          </a:p>
          <a:p>
            <a:pPr lvl="1">
              <a:buFont typeface="Wingdings" panose="05000000000000000000" pitchFamily="2" charset="2"/>
              <a:buChar char="n"/>
            </a:pPr>
            <a:r>
              <a:rPr kumimoji="1" lang="ja-JP" altLang="en-US" dirty="0" smtClean="0"/>
              <a:t>分析を容易にするフォーマットに書き換える必要</a:t>
            </a:r>
            <a:endParaRPr lang="en-US" altLang="ja-JP" dirty="0" smtClean="0"/>
          </a:p>
          <a:p>
            <a:pPr marL="411480" lvl="1" indent="0">
              <a:buNone/>
            </a:pPr>
            <a:r>
              <a:rPr kumimoji="1" lang="ja-JP" altLang="en-US" dirty="0" smtClean="0"/>
              <a:t>　　　　↓</a:t>
            </a:r>
            <a:endParaRPr kumimoji="1" lang="en-US" altLang="ja-JP" dirty="0"/>
          </a:p>
          <a:p>
            <a:pPr lvl="1">
              <a:buFont typeface="Wingdings" panose="05000000000000000000" pitchFamily="2" charset="2"/>
              <a:buChar char="n"/>
            </a:pPr>
            <a:r>
              <a:rPr kumimoji="1" lang="ja-JP" altLang="en-US" dirty="0" smtClean="0"/>
              <a:t>名寄せアルゴリズム</a:t>
            </a:r>
            <a:endParaRPr kumimoji="1" lang="en-US" altLang="ja-JP" dirty="0" smtClean="0"/>
          </a:p>
          <a:p>
            <a:pPr marL="411480" lvl="1" indent="0">
              <a:buNone/>
            </a:pPr>
            <a:r>
              <a:rPr lang="ja-JP" altLang="en-US" dirty="0" smtClean="0"/>
              <a:t>　⇒類似するアカウント</a:t>
            </a:r>
            <a:r>
              <a:rPr lang="en-US" altLang="ja-JP" dirty="0" smtClean="0"/>
              <a:t>,e-mail</a:t>
            </a:r>
            <a:r>
              <a:rPr lang="ja-JP" altLang="en-US" dirty="0" smtClean="0"/>
              <a:t>アドレスを同一人物　　　　　　　　</a:t>
            </a:r>
            <a:endParaRPr lang="en-US" altLang="ja-JP" dirty="0" smtClean="0"/>
          </a:p>
          <a:p>
            <a:pPr marL="411480" lvl="1" indent="0">
              <a:buNone/>
            </a:pPr>
            <a:r>
              <a:rPr lang="ja-JP" altLang="en-US" dirty="0"/>
              <a:t>　</a:t>
            </a:r>
            <a:r>
              <a:rPr lang="ja-JP" altLang="en-US" dirty="0" smtClean="0"/>
              <a:t>　</a:t>
            </a:r>
            <a:r>
              <a:rPr lang="ja-JP" altLang="en-US" dirty="0" err="1" smtClean="0"/>
              <a:t>か</a:t>
            </a:r>
            <a:r>
              <a:rPr lang="ja-JP" altLang="en-US" dirty="0" smtClean="0"/>
              <a:t>どうかを判断するためのアルゴリズム</a:t>
            </a:r>
            <a:endParaRPr lang="en-US" altLang="ja-JP" dirty="0" smtClean="0"/>
          </a:p>
          <a:p>
            <a:pPr marL="411480" lvl="1" indent="0">
              <a:buNone/>
            </a:pPr>
            <a:endParaRPr lang="en-US" altLang="ja-JP"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3356992"/>
            <a:ext cx="6624736" cy="350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2906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kumimoji="1" lang="en-US" altLang="ja-JP" dirty="0" smtClean="0"/>
              <a:t>MSR</a:t>
            </a:r>
            <a:r>
              <a:rPr kumimoji="1" lang="ja-JP" altLang="en-US" dirty="0" smtClean="0"/>
              <a:t>の発展</a:t>
            </a:r>
            <a:endParaRPr kumimoji="1" lang="ja-JP" altLang="en-US" dirty="0"/>
          </a:p>
        </p:txBody>
      </p:sp>
      <p:sp>
        <p:nvSpPr>
          <p:cNvPr id="3" name="コンテンツ プレースホルダー 2"/>
          <p:cNvSpPr>
            <a:spLocks noGrp="1"/>
          </p:cNvSpPr>
          <p:nvPr>
            <p:ph idx="1"/>
          </p:nvPr>
        </p:nvSpPr>
        <p:spPr>
          <a:xfrm>
            <a:off x="457200" y="1628800"/>
            <a:ext cx="8229600" cy="4968552"/>
          </a:xfrm>
        </p:spPr>
        <p:txBody>
          <a:bodyPr>
            <a:normAutofit fontScale="85000" lnSpcReduction="10000"/>
          </a:bodyPr>
          <a:lstStyle/>
          <a:p>
            <a:pPr marL="109728" indent="0">
              <a:buNone/>
            </a:pPr>
            <a:r>
              <a:rPr kumimoji="1" lang="en-US" altLang="ja-JP" dirty="0" smtClean="0"/>
              <a:t>MSR</a:t>
            </a:r>
            <a:r>
              <a:rPr lang="ja-JP" altLang="en-US" dirty="0"/>
              <a:t> </a:t>
            </a:r>
            <a:r>
              <a:rPr lang="en-US" altLang="ja-JP" dirty="0" smtClean="0"/>
              <a:t>vision</a:t>
            </a:r>
            <a:r>
              <a:rPr lang="ja-JP" altLang="en-US" dirty="0" smtClean="0"/>
              <a:t>で議題になった研究トピック例</a:t>
            </a:r>
            <a:endParaRPr kumimoji="1" lang="en-US" altLang="ja-JP" dirty="0" smtClean="0"/>
          </a:p>
          <a:p>
            <a:endParaRPr kumimoji="1" lang="en-US" altLang="ja-JP" dirty="0" smtClean="0"/>
          </a:p>
          <a:p>
            <a:r>
              <a:rPr kumimoji="1" lang="en-US" altLang="ja-JP" dirty="0" smtClean="0"/>
              <a:t>Large/Small-Scale mining</a:t>
            </a:r>
          </a:p>
          <a:p>
            <a:pPr lvl="1">
              <a:buFont typeface="Wingdings" panose="05000000000000000000" pitchFamily="2" charset="2"/>
              <a:buChar char="n"/>
            </a:pPr>
            <a:r>
              <a:rPr lang="ja-JP" altLang="en-US" dirty="0" smtClean="0"/>
              <a:t>小規模プロジェクトも対象に</a:t>
            </a:r>
            <a:endParaRPr lang="en-US" altLang="ja-JP" dirty="0" smtClean="0"/>
          </a:p>
          <a:p>
            <a:pPr lvl="1">
              <a:buFont typeface="Wingdings" panose="05000000000000000000" pitchFamily="2" charset="2"/>
              <a:buChar char="n"/>
            </a:pPr>
            <a:r>
              <a:rPr lang="ja-JP" altLang="en-US" dirty="0"/>
              <a:t>課題の</a:t>
            </a:r>
            <a:r>
              <a:rPr lang="en-US" altLang="ja-JP" dirty="0"/>
              <a:t>1</a:t>
            </a:r>
            <a:r>
              <a:rPr lang="ja-JP" altLang="en-US" dirty="0" smtClean="0"/>
              <a:t>つとしてマイニングするのに十分な情報が記録されているか</a:t>
            </a:r>
            <a:endParaRPr lang="en-US" altLang="ja-JP" dirty="0"/>
          </a:p>
          <a:p>
            <a:endParaRPr kumimoji="1" lang="en-US" altLang="ja-JP" dirty="0"/>
          </a:p>
          <a:p>
            <a:r>
              <a:rPr lang="en-US" altLang="ja-JP" dirty="0" smtClean="0"/>
              <a:t>IR</a:t>
            </a:r>
            <a:r>
              <a:rPr lang="ja-JP" altLang="en-US" dirty="0" smtClean="0"/>
              <a:t>（</a:t>
            </a:r>
            <a:r>
              <a:rPr lang="en-US" altLang="ja-JP" dirty="0" smtClean="0"/>
              <a:t>Information retrieval</a:t>
            </a:r>
            <a:r>
              <a:rPr lang="ja-JP" altLang="en-US" dirty="0" smtClean="0"/>
              <a:t>）</a:t>
            </a:r>
            <a:endParaRPr lang="en-US" altLang="ja-JP" dirty="0" smtClean="0"/>
          </a:p>
          <a:p>
            <a:pPr lvl="1">
              <a:buFont typeface="Wingdings" panose="05000000000000000000" pitchFamily="2" charset="2"/>
              <a:buChar char="n"/>
            </a:pPr>
            <a:r>
              <a:rPr kumimoji="1" lang="ja-JP" altLang="en-US" dirty="0" smtClean="0"/>
              <a:t>ビッグデータの解析に関する研究が注目されている</a:t>
            </a:r>
            <a:endParaRPr kumimoji="1" lang="en-US" altLang="ja-JP" dirty="0"/>
          </a:p>
          <a:p>
            <a:pPr marL="109728" indent="0">
              <a:buNone/>
            </a:pPr>
            <a:endParaRPr lang="en-US" altLang="ja-JP" dirty="0" smtClean="0"/>
          </a:p>
          <a:p>
            <a:pPr>
              <a:buFont typeface="Arial" panose="020B0604020202020204" pitchFamily="34" charset="0"/>
              <a:buChar char="•"/>
            </a:pPr>
            <a:r>
              <a:rPr kumimoji="1" lang="en-US" altLang="ja-JP" dirty="0" err="1" smtClean="0"/>
              <a:t>Github</a:t>
            </a:r>
            <a:endParaRPr kumimoji="1" lang="en-US" altLang="ja-JP" dirty="0" smtClean="0"/>
          </a:p>
          <a:p>
            <a:pPr lvl="1">
              <a:buFont typeface="Wingdings" panose="05000000000000000000" pitchFamily="2" charset="2"/>
              <a:buChar char="n"/>
            </a:pPr>
            <a:r>
              <a:rPr kumimoji="1" lang="ja-JP" altLang="en-US" dirty="0" smtClean="0"/>
              <a:t>ソフトウェア構成管理システムの一種</a:t>
            </a:r>
            <a:endParaRPr kumimoji="1" lang="en-US" altLang="ja-JP" dirty="0" smtClean="0"/>
          </a:p>
          <a:p>
            <a:pPr lvl="1">
              <a:buFont typeface="Wingdings" panose="05000000000000000000" pitchFamily="2" charset="2"/>
              <a:buChar char="n"/>
            </a:pPr>
            <a:r>
              <a:rPr lang="ja-JP" altLang="en-US" dirty="0"/>
              <a:t>開発者間</a:t>
            </a:r>
            <a:r>
              <a:rPr lang="ja-JP" altLang="en-US" dirty="0" smtClean="0"/>
              <a:t>のコラボレーションをサポートする機能を提供</a:t>
            </a:r>
            <a:endParaRPr lang="en-US" altLang="ja-JP" dirty="0"/>
          </a:p>
          <a:p>
            <a:pPr lvl="1">
              <a:buFont typeface="Wingdings" panose="05000000000000000000" pitchFamily="2" charset="2"/>
              <a:buChar char="n"/>
            </a:pPr>
            <a:r>
              <a:rPr kumimoji="1" lang="ja-JP" altLang="en-US" dirty="0" smtClean="0"/>
              <a:t>従来と違い個人のリポジトリを保有が可能</a:t>
            </a:r>
            <a:endParaRPr kumimoji="1" lang="en-US" altLang="ja-JP" dirty="0" smtClean="0"/>
          </a:p>
          <a:p>
            <a:pPr lvl="2">
              <a:buFont typeface="Wingdings" panose="05000000000000000000" pitchFamily="2" charset="2"/>
              <a:buChar char="n"/>
            </a:pPr>
            <a:endParaRPr kumimoji="1" lang="en-US" altLang="ja-JP" dirty="0" smtClean="0"/>
          </a:p>
        </p:txBody>
      </p:sp>
    </p:spTree>
    <p:extLst>
      <p:ext uri="{BB962C8B-B14F-4D97-AF65-F5344CB8AC3E}">
        <p14:creationId xmlns:p14="http://schemas.microsoft.com/office/powerpoint/2010/main" val="39242881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28800"/>
            <a:ext cx="8229600" cy="4325112"/>
          </a:xfrm>
        </p:spPr>
        <p:txBody>
          <a:bodyPr>
            <a:normAutofit fontScale="92500"/>
          </a:bodyPr>
          <a:lstStyle/>
          <a:p>
            <a:r>
              <a:rPr kumimoji="1" lang="en-US" altLang="ja-JP" dirty="0" err="1" smtClean="0"/>
              <a:t>Git</a:t>
            </a:r>
            <a:r>
              <a:rPr kumimoji="1" lang="ja-JP" altLang="en-US" dirty="0" smtClean="0"/>
              <a:t>（ソフトウェア構成管理システム）や</a:t>
            </a:r>
            <a:r>
              <a:rPr kumimoji="1" lang="en-US" altLang="ja-JP" dirty="0" err="1" smtClean="0"/>
              <a:t>Trac</a:t>
            </a:r>
            <a:r>
              <a:rPr kumimoji="1" lang="ja-JP" altLang="en-US" dirty="0" smtClean="0"/>
              <a:t>（バグ管理システム）などの新しいリポジトリが登場し、新たな</a:t>
            </a:r>
            <a:r>
              <a:rPr kumimoji="1" lang="en-US" altLang="ja-JP" dirty="0" smtClean="0"/>
              <a:t>OSS</a:t>
            </a:r>
            <a:r>
              <a:rPr kumimoji="1" lang="ja-JP" altLang="en-US" dirty="0" smtClean="0"/>
              <a:t>も登場していることから、</a:t>
            </a:r>
            <a:r>
              <a:rPr kumimoji="1" lang="en-US" altLang="ja-JP" dirty="0" smtClean="0"/>
              <a:t>MSR</a:t>
            </a:r>
            <a:r>
              <a:rPr kumimoji="1" lang="ja-JP" altLang="en-US" dirty="0" smtClean="0"/>
              <a:t>研究はさらに盛んになっていくことが期待される</a:t>
            </a:r>
            <a:endParaRPr kumimoji="1" lang="en-US" altLang="ja-JP" dirty="0" smtClean="0"/>
          </a:p>
          <a:p>
            <a:endParaRPr lang="en-US" altLang="ja-JP" dirty="0"/>
          </a:p>
          <a:p>
            <a:r>
              <a:rPr kumimoji="1" lang="ja-JP" altLang="en-US" dirty="0" smtClean="0"/>
              <a:t>マインイング対象を単一バージョンから複数バージョンへ</a:t>
            </a:r>
            <a:endParaRPr kumimoji="1" lang="en-US" altLang="ja-JP" dirty="0" smtClean="0"/>
          </a:p>
          <a:p>
            <a:endParaRPr lang="en-US" altLang="ja-JP" dirty="0"/>
          </a:p>
          <a:p>
            <a:r>
              <a:rPr kumimoji="1" lang="ja-JP" altLang="en-US" dirty="0" smtClean="0"/>
              <a:t>今、ソフトウェア工学において最も注目されている分野である</a:t>
            </a:r>
            <a:endParaRPr kumimoji="1" lang="en-US" altLang="ja-JP" dirty="0" smtClean="0"/>
          </a:p>
          <a:p>
            <a:endParaRPr lang="en-US" altLang="ja-JP" dirty="0" smtClean="0"/>
          </a:p>
          <a:p>
            <a:pPr marL="109728" indent="0">
              <a:buNone/>
            </a:pPr>
            <a:endParaRPr lang="en-US" altLang="ja-JP" dirty="0"/>
          </a:p>
          <a:p>
            <a:pPr marL="109728" indent="0">
              <a:buNone/>
            </a:pPr>
            <a:endParaRPr kumimoji="1" lang="ja-JP" altLang="en-US" dirty="0"/>
          </a:p>
        </p:txBody>
      </p:sp>
    </p:spTree>
    <p:extLst>
      <p:ext uri="{BB962C8B-B14F-4D97-AF65-F5344CB8AC3E}">
        <p14:creationId xmlns:p14="http://schemas.microsoft.com/office/powerpoint/2010/main" val="1873119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バグ修正プロセス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バグ修正のプロセスはバグ報告、バグ承認、修正担当者決定、バグ修正、修正確認、バグの再修正</a:t>
            </a:r>
            <a:endParaRPr kumimoji="1" lang="ja-JP" altLang="en-US" dirty="0"/>
          </a:p>
        </p:txBody>
      </p:sp>
    </p:spTree>
    <p:extLst>
      <p:ext uri="{BB962C8B-B14F-4D97-AF65-F5344CB8AC3E}">
        <p14:creationId xmlns:p14="http://schemas.microsoft.com/office/powerpoint/2010/main" val="2786953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API</a:t>
            </a:r>
            <a:endParaRPr kumimoji="1" lang="ja-JP" altLang="en-US" dirty="0"/>
          </a:p>
        </p:txBody>
      </p:sp>
      <p:sp>
        <p:nvSpPr>
          <p:cNvPr id="3" name="コンテンツ プレースホルダー 2"/>
          <p:cNvSpPr>
            <a:spLocks noGrp="1"/>
          </p:cNvSpPr>
          <p:nvPr>
            <p:ph idx="1"/>
          </p:nvPr>
        </p:nvSpPr>
        <p:spPr/>
        <p:txBody>
          <a:bodyPr/>
          <a:lstStyle/>
          <a:p>
            <a:r>
              <a:rPr lang="en-US" altLang="ja-JP" b="1" dirty="0" smtClean="0"/>
              <a:t>Application </a:t>
            </a:r>
            <a:r>
              <a:rPr lang="en-US" altLang="ja-JP" b="1" dirty="0"/>
              <a:t>Programming Interface </a:t>
            </a:r>
            <a:endParaRPr lang="en-US" altLang="ja-JP" b="1" dirty="0" smtClean="0"/>
          </a:p>
          <a:p>
            <a:endParaRPr kumimoji="1" lang="en-US" altLang="ja-JP" dirty="0" smtClean="0"/>
          </a:p>
          <a:p>
            <a:r>
              <a:rPr lang="ja-JP" altLang="en-US" dirty="0"/>
              <a:t>あるコンピュータプログラム（ソフトウェア）の機能や管理するデータなどを、外部の他のプログラムから呼び出して利用するための手順やデータ形式などを定めた規約のこと。</a:t>
            </a:r>
            <a:endParaRPr lang="en-US" altLang="ja-JP" dirty="0"/>
          </a:p>
        </p:txBody>
      </p:sp>
    </p:spTree>
    <p:extLst>
      <p:ext uri="{BB962C8B-B14F-4D97-AF65-F5344CB8AC3E}">
        <p14:creationId xmlns:p14="http://schemas.microsoft.com/office/powerpoint/2010/main" val="389744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シーケンシャルパターンマイニング</a:t>
            </a:r>
            <a:endParaRPr kumimoji="1" lang="ja-JP" altLang="en-US" dirty="0"/>
          </a:p>
        </p:txBody>
      </p:sp>
      <p:sp>
        <p:nvSpPr>
          <p:cNvPr id="3" name="コンテンツ プレースホルダー 2"/>
          <p:cNvSpPr>
            <a:spLocks noGrp="1"/>
          </p:cNvSpPr>
          <p:nvPr>
            <p:ph idx="1"/>
          </p:nvPr>
        </p:nvSpPr>
        <p:spPr/>
        <p:txBody>
          <a:bodyPr/>
          <a:lstStyle/>
          <a:p>
            <a:r>
              <a:rPr lang="ja-JP" altLang="en-US" dirty="0"/>
              <a:t>与えられた配列データベースから頻出する 部分列をパターンとして抽出する</a:t>
            </a:r>
            <a:r>
              <a:rPr lang="ja-JP" altLang="en-US" dirty="0" smtClean="0"/>
              <a:t>手法</a:t>
            </a:r>
            <a:endParaRPr kumimoji="1" lang="ja-JP" altLang="en-US" dirty="0"/>
          </a:p>
        </p:txBody>
      </p:sp>
    </p:spTree>
    <p:extLst>
      <p:ext uri="{BB962C8B-B14F-4D97-AF65-F5344CB8AC3E}">
        <p14:creationId xmlns:p14="http://schemas.microsoft.com/office/powerpoint/2010/main" val="1166004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MSR</a:t>
            </a:r>
            <a:r>
              <a:rPr lang="ja-JP" altLang="en-US" dirty="0"/>
              <a:t> </a:t>
            </a:r>
            <a:r>
              <a:rPr lang="en-US" altLang="ja-JP" dirty="0" smtClean="0"/>
              <a:t>vision2020</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MSR</a:t>
            </a:r>
            <a:r>
              <a:rPr kumimoji="1" lang="ja-JP" altLang="en-US" dirty="0" smtClean="0"/>
              <a:t>分野における成功、失敗した要因、</a:t>
            </a:r>
            <a:r>
              <a:rPr kumimoji="1" lang="en-US" altLang="ja-JP" dirty="0" smtClean="0"/>
              <a:t>2020</a:t>
            </a:r>
            <a:r>
              <a:rPr kumimoji="1" lang="ja-JP" altLang="en-US" dirty="0" smtClean="0"/>
              <a:t>年に向けて注目される研究トピックについてオープンディスカッション</a:t>
            </a:r>
            <a:endParaRPr kumimoji="1" lang="ja-JP" altLang="en-US" dirty="0"/>
          </a:p>
        </p:txBody>
      </p:sp>
    </p:spTree>
    <p:extLst>
      <p:ext uri="{BB962C8B-B14F-4D97-AF65-F5344CB8AC3E}">
        <p14:creationId xmlns:p14="http://schemas.microsoft.com/office/powerpoint/2010/main" val="8161639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開発プロセスの分析</a:t>
            </a:r>
            <a:r>
              <a:rPr kumimoji="1" lang="en-US" altLang="ja-JP" dirty="0" smtClean="0"/>
              <a:t>Ⅱ</a:t>
            </a:r>
            <a:endParaRPr kumimoji="1" lang="ja-JP" altLang="en-US" dirty="0"/>
          </a:p>
        </p:txBody>
      </p:sp>
      <p:pic>
        <p:nvPicPr>
          <p:cNvPr id="7" name="コンテンツ プレースホルダー 6"/>
          <p:cNvPicPr>
            <a:picLocks noGrp="1" noChangeAspect="1"/>
          </p:cNvPicPr>
          <p:nvPr>
            <p:ph idx="1"/>
          </p:nvPr>
        </p:nvPicPr>
        <p:blipFill>
          <a:blip r:embed="rId2"/>
          <a:stretch>
            <a:fillRect/>
          </a:stretch>
        </p:blipFill>
        <p:spPr>
          <a:xfrm>
            <a:off x="1969748" y="2497228"/>
            <a:ext cx="5554580" cy="4360772"/>
          </a:xfrm>
          <a:prstGeom prst="rect">
            <a:avLst/>
          </a:prstGeom>
        </p:spPr>
      </p:pic>
    </p:spTree>
    <p:extLst>
      <p:ext uri="{BB962C8B-B14F-4D97-AF65-F5344CB8AC3E}">
        <p14:creationId xmlns:p14="http://schemas.microsoft.com/office/powerpoint/2010/main" val="36664432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495</TotalTime>
  <Words>798</Words>
  <Application>Microsoft Office PowerPoint</Application>
  <PresentationFormat>画面に合わせる (4:3)</PresentationFormat>
  <Paragraphs>149</Paragraphs>
  <Slides>20</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20</vt:i4>
      </vt:variant>
    </vt:vector>
  </HeadingPairs>
  <TitlesOfParts>
    <vt:vector size="28" baseType="lpstr">
      <vt:lpstr>HGｺﾞｼｯｸM</vt:lpstr>
      <vt:lpstr>HG明朝B</vt:lpstr>
      <vt:lpstr>Arial</vt:lpstr>
      <vt:lpstr>Georgia</vt:lpstr>
      <vt:lpstr>Trebuchet MS</vt:lpstr>
      <vt:lpstr>Wingdings</vt:lpstr>
      <vt:lpstr>Wingdings 2</vt:lpstr>
      <vt:lpstr>アーバン</vt:lpstr>
      <vt:lpstr>ソフトウェアリポジトリマイニング</vt:lpstr>
      <vt:lpstr>概要</vt:lpstr>
      <vt:lpstr>MSRについて</vt:lpstr>
      <vt:lpstr>MSRの魅力</vt:lpstr>
      <vt:lpstr>MSRの主な研究テーマについて</vt:lpstr>
      <vt:lpstr>ソフトウェア品質</vt:lpstr>
      <vt:lpstr>開発プロセスの分析</vt:lpstr>
      <vt:lpstr>協調作業の分析</vt:lpstr>
      <vt:lpstr>OSSを利用する開発者の支援</vt:lpstr>
      <vt:lpstr>MSR研究者の支援</vt:lpstr>
      <vt:lpstr>マイニングの具体例Ⅰ</vt:lpstr>
      <vt:lpstr>マイニングの具体例Ⅱ</vt:lpstr>
      <vt:lpstr>マイニングの具体例Ⅲ</vt:lpstr>
      <vt:lpstr>MSRの発展</vt:lpstr>
      <vt:lpstr>まとめ</vt:lpstr>
      <vt:lpstr>バグ修正プロセス</vt:lpstr>
      <vt:lpstr>API</vt:lpstr>
      <vt:lpstr>シーケンシャルパターンマイニング</vt:lpstr>
      <vt:lpstr>MSR vision2020</vt:lpstr>
      <vt:lpstr>開発プロセスの分析Ⅱ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ソフトウェアリポジトリマイニング</dc:title>
  <dc:creator>悠利</dc:creator>
  <cp:lastModifiedBy>芝</cp:lastModifiedBy>
  <cp:revision>37</cp:revision>
  <dcterms:created xsi:type="dcterms:W3CDTF">2015-10-10T05:29:13Z</dcterms:created>
  <dcterms:modified xsi:type="dcterms:W3CDTF">2015-10-13T04:17:29Z</dcterms:modified>
</cp:coreProperties>
</file>