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4" r:id="rId8"/>
    <p:sldId id="261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750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27BB79-B015-4E90-B997-5D0AA7831797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kumimoji="1" lang="ja-JP" altLang="en-US"/>
        </a:p>
      </dgm:t>
    </dgm:pt>
    <dgm:pt modelId="{13ABD1E6-22FD-4CDE-AA3D-6AA2F3EF41B3}">
      <dgm:prSet phldrT="[テキスト]"/>
      <dgm:spPr/>
      <dgm:t>
        <a:bodyPr/>
        <a:lstStyle/>
        <a:p>
          <a:r>
            <a:rPr kumimoji="1" lang="ja-JP" altLang="en-US" dirty="0" smtClean="0"/>
            <a:t>開発チーム</a:t>
          </a:r>
          <a:endParaRPr kumimoji="1" lang="ja-JP" altLang="en-US" dirty="0"/>
        </a:p>
      </dgm:t>
    </dgm:pt>
    <dgm:pt modelId="{D01CFADC-7C8A-4D22-AF5F-6E0E0DC38964}" type="parTrans" cxnId="{CEE50711-1E95-4590-9149-AA0E14D52CA7}">
      <dgm:prSet/>
      <dgm:spPr/>
      <dgm:t>
        <a:bodyPr/>
        <a:lstStyle/>
        <a:p>
          <a:endParaRPr kumimoji="1" lang="ja-JP" altLang="en-US"/>
        </a:p>
      </dgm:t>
    </dgm:pt>
    <dgm:pt modelId="{5BCB2ABB-E730-43C6-A3AA-DBEC77DBECAF}" type="sibTrans" cxnId="{CEE50711-1E95-4590-9149-AA0E14D52CA7}">
      <dgm:prSet/>
      <dgm:spPr/>
      <dgm:t>
        <a:bodyPr/>
        <a:lstStyle/>
        <a:p>
          <a:endParaRPr kumimoji="1" lang="ja-JP" altLang="en-US"/>
        </a:p>
      </dgm:t>
    </dgm:pt>
    <dgm:pt modelId="{FF1A8023-9A11-4CD6-84F9-277DFFB9C2EC}">
      <dgm:prSet phldrT="[テキスト]"/>
      <dgm:spPr/>
      <dgm:t>
        <a:bodyPr/>
        <a:lstStyle/>
        <a:p>
          <a:r>
            <a:rPr kumimoji="1" lang="ja-JP" altLang="en-US" dirty="0" smtClean="0"/>
            <a:t>情報</a:t>
          </a:r>
          <a:endParaRPr kumimoji="1" lang="ja-JP" altLang="en-US" dirty="0"/>
        </a:p>
      </dgm:t>
    </dgm:pt>
    <dgm:pt modelId="{724655E2-237A-4CB7-B900-624D8406DA31}" type="parTrans" cxnId="{527838EB-ACEA-4394-BBE2-45CAB89920DA}">
      <dgm:prSet/>
      <dgm:spPr/>
      <dgm:t>
        <a:bodyPr/>
        <a:lstStyle/>
        <a:p>
          <a:endParaRPr kumimoji="1" lang="ja-JP" altLang="en-US" dirty="0"/>
        </a:p>
      </dgm:t>
    </dgm:pt>
    <dgm:pt modelId="{71CA4121-E528-4600-A839-2AB96C7D0033}" type="sibTrans" cxnId="{527838EB-ACEA-4394-BBE2-45CAB89920DA}">
      <dgm:prSet/>
      <dgm:spPr/>
      <dgm:t>
        <a:bodyPr/>
        <a:lstStyle/>
        <a:p>
          <a:endParaRPr kumimoji="1" lang="ja-JP" altLang="en-US"/>
        </a:p>
      </dgm:t>
    </dgm:pt>
    <dgm:pt modelId="{155242DE-B882-45EF-9BF9-5C34C2479410}">
      <dgm:prSet phldrT="[テキスト]"/>
      <dgm:spPr/>
      <dgm:t>
        <a:bodyPr/>
        <a:lstStyle/>
        <a:p>
          <a:r>
            <a:rPr kumimoji="1" lang="ja-JP" altLang="en-US" dirty="0" smtClean="0"/>
            <a:t>金</a:t>
          </a:r>
          <a:endParaRPr kumimoji="1" lang="ja-JP" altLang="en-US" dirty="0"/>
        </a:p>
      </dgm:t>
    </dgm:pt>
    <dgm:pt modelId="{DC0E59B7-A63F-44E8-8790-51FCF4557B43}" type="parTrans" cxnId="{69BB999B-C49D-45C8-BC9D-F8D2E7444694}">
      <dgm:prSet/>
      <dgm:spPr/>
      <dgm:t>
        <a:bodyPr/>
        <a:lstStyle/>
        <a:p>
          <a:endParaRPr kumimoji="1" lang="ja-JP" altLang="en-US" dirty="0"/>
        </a:p>
      </dgm:t>
    </dgm:pt>
    <dgm:pt modelId="{20E73CE3-F67C-4DBF-AE3C-D0B81C0085FE}" type="sibTrans" cxnId="{69BB999B-C49D-45C8-BC9D-F8D2E7444694}">
      <dgm:prSet/>
      <dgm:spPr/>
      <dgm:t>
        <a:bodyPr/>
        <a:lstStyle/>
        <a:p>
          <a:endParaRPr kumimoji="1" lang="ja-JP" altLang="en-US"/>
        </a:p>
      </dgm:t>
    </dgm:pt>
    <dgm:pt modelId="{83DA4BDE-5B2C-453D-AF6B-0ED45BBF9290}">
      <dgm:prSet phldrT="[テキスト]"/>
      <dgm:spPr/>
      <dgm:t>
        <a:bodyPr/>
        <a:lstStyle/>
        <a:p>
          <a:r>
            <a:rPr kumimoji="1" lang="ja-JP" altLang="en-US" dirty="0" smtClean="0"/>
            <a:t>人</a:t>
          </a:r>
          <a:endParaRPr kumimoji="1" lang="ja-JP" altLang="en-US" dirty="0"/>
        </a:p>
      </dgm:t>
    </dgm:pt>
    <dgm:pt modelId="{47675654-9634-4622-942C-725F7E9A9C6D}" type="parTrans" cxnId="{60043A09-E927-4BD5-A561-59B11EDF2CFD}">
      <dgm:prSet/>
      <dgm:spPr/>
      <dgm:t>
        <a:bodyPr/>
        <a:lstStyle/>
        <a:p>
          <a:endParaRPr kumimoji="1" lang="ja-JP" altLang="en-US" dirty="0"/>
        </a:p>
      </dgm:t>
    </dgm:pt>
    <dgm:pt modelId="{77A3BB09-39BD-4FA0-A390-DBB87DB9A0D0}" type="sibTrans" cxnId="{60043A09-E927-4BD5-A561-59B11EDF2CFD}">
      <dgm:prSet/>
      <dgm:spPr/>
      <dgm:t>
        <a:bodyPr/>
        <a:lstStyle/>
        <a:p>
          <a:endParaRPr kumimoji="1" lang="ja-JP" altLang="en-US"/>
        </a:p>
      </dgm:t>
    </dgm:pt>
    <dgm:pt modelId="{FDCAF976-F24A-43BB-8D34-6524087B6726}">
      <dgm:prSet/>
      <dgm:spPr/>
      <dgm:t>
        <a:bodyPr/>
        <a:lstStyle/>
        <a:p>
          <a:r>
            <a:rPr kumimoji="1" lang="ja-JP" altLang="en-US" dirty="0" smtClean="0"/>
            <a:t>物</a:t>
          </a:r>
          <a:endParaRPr kumimoji="1" lang="ja-JP" altLang="en-US" dirty="0"/>
        </a:p>
      </dgm:t>
    </dgm:pt>
    <dgm:pt modelId="{B9FCDFCF-CD9F-40D2-8404-F4C4A3DDC505}" type="parTrans" cxnId="{FC30283F-1D8E-457B-8D25-B55E7EE63FE7}">
      <dgm:prSet/>
      <dgm:spPr/>
      <dgm:t>
        <a:bodyPr/>
        <a:lstStyle/>
        <a:p>
          <a:endParaRPr kumimoji="1" lang="ja-JP" altLang="en-US" dirty="0"/>
        </a:p>
      </dgm:t>
    </dgm:pt>
    <dgm:pt modelId="{8E10109B-0A97-46D2-815D-E74CAACA6EFC}" type="sibTrans" cxnId="{FC30283F-1D8E-457B-8D25-B55E7EE63FE7}">
      <dgm:prSet/>
      <dgm:spPr/>
      <dgm:t>
        <a:bodyPr/>
        <a:lstStyle/>
        <a:p>
          <a:endParaRPr kumimoji="1" lang="ja-JP" altLang="en-US"/>
        </a:p>
      </dgm:t>
    </dgm:pt>
    <dgm:pt modelId="{81E52BAC-0805-4694-B80A-3F61F1A851D3}" type="pres">
      <dgm:prSet presAssocID="{7527BB79-B015-4E90-B997-5D0AA783179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56808C43-BAD0-45BB-92B2-42B0CC4FE4A4}" type="pres">
      <dgm:prSet presAssocID="{13ABD1E6-22FD-4CDE-AA3D-6AA2F3EF41B3}" presName="centerShape" presStyleLbl="node0" presStyleIdx="0" presStyleCnt="1"/>
      <dgm:spPr/>
      <dgm:t>
        <a:bodyPr/>
        <a:lstStyle/>
        <a:p>
          <a:endParaRPr kumimoji="1" lang="ja-JP" altLang="en-US"/>
        </a:p>
      </dgm:t>
    </dgm:pt>
    <dgm:pt modelId="{708D7E4E-4042-4DA0-91FB-1D4444FDAABF}" type="pres">
      <dgm:prSet presAssocID="{724655E2-237A-4CB7-B900-624D8406DA31}" presName="parTrans" presStyleLbl="bgSibTrans2D1" presStyleIdx="0" presStyleCnt="4"/>
      <dgm:spPr/>
      <dgm:t>
        <a:bodyPr/>
        <a:lstStyle/>
        <a:p>
          <a:endParaRPr kumimoji="1" lang="ja-JP" altLang="en-US"/>
        </a:p>
      </dgm:t>
    </dgm:pt>
    <dgm:pt modelId="{AC95B9C4-CEAD-4665-8704-E221050ECA8F}" type="pres">
      <dgm:prSet presAssocID="{FF1A8023-9A11-4CD6-84F9-277DFFB9C2E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21502C5D-EA3A-4BC5-859C-FA0394CBDCE6}" type="pres">
      <dgm:prSet presAssocID="{DC0E59B7-A63F-44E8-8790-51FCF4557B43}" presName="parTrans" presStyleLbl="bgSibTrans2D1" presStyleIdx="1" presStyleCnt="4"/>
      <dgm:spPr/>
      <dgm:t>
        <a:bodyPr/>
        <a:lstStyle/>
        <a:p>
          <a:endParaRPr kumimoji="1" lang="ja-JP" altLang="en-US"/>
        </a:p>
      </dgm:t>
    </dgm:pt>
    <dgm:pt modelId="{66E43248-D0ED-4127-BD69-2607535EAD77}" type="pres">
      <dgm:prSet presAssocID="{155242DE-B882-45EF-9BF9-5C34C247941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637C9D0-396D-45DB-8E1F-678BA4C9CE31}" type="pres">
      <dgm:prSet presAssocID="{47675654-9634-4622-942C-725F7E9A9C6D}" presName="parTrans" presStyleLbl="bgSibTrans2D1" presStyleIdx="2" presStyleCnt="4"/>
      <dgm:spPr/>
      <dgm:t>
        <a:bodyPr/>
        <a:lstStyle/>
        <a:p>
          <a:endParaRPr kumimoji="1" lang="ja-JP" altLang="en-US"/>
        </a:p>
      </dgm:t>
    </dgm:pt>
    <dgm:pt modelId="{5B9CA153-7EB8-4C24-93D4-421B8D83C117}" type="pres">
      <dgm:prSet presAssocID="{83DA4BDE-5B2C-453D-AF6B-0ED45BBF92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BD331A80-FB1D-49F1-A359-A08DF2849E68}" type="pres">
      <dgm:prSet presAssocID="{B9FCDFCF-CD9F-40D2-8404-F4C4A3DDC505}" presName="parTrans" presStyleLbl="bgSibTrans2D1" presStyleIdx="3" presStyleCnt="4"/>
      <dgm:spPr/>
      <dgm:t>
        <a:bodyPr/>
        <a:lstStyle/>
        <a:p>
          <a:endParaRPr kumimoji="1" lang="ja-JP" altLang="en-US"/>
        </a:p>
      </dgm:t>
    </dgm:pt>
    <dgm:pt modelId="{5E09525F-23CE-45AA-9E02-75F1A96C7D68}" type="pres">
      <dgm:prSet presAssocID="{FDCAF976-F24A-43BB-8D34-6524087B6726}" presName="node" presStyleLbl="node1" presStyleIdx="3" presStyleCnt="4" custRadScaleRad="102538" custRadScaleInc="-1589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5F2F5E8B-F764-43AB-9AC7-7C3B0ECB3EF4}" type="presOf" srcId="{FDCAF976-F24A-43BB-8D34-6524087B6726}" destId="{5E09525F-23CE-45AA-9E02-75F1A96C7D68}" srcOrd="0" destOrd="0" presId="urn:microsoft.com/office/officeart/2005/8/layout/radial4"/>
    <dgm:cxn modelId="{CEE50711-1E95-4590-9149-AA0E14D52CA7}" srcId="{7527BB79-B015-4E90-B997-5D0AA7831797}" destId="{13ABD1E6-22FD-4CDE-AA3D-6AA2F3EF41B3}" srcOrd="0" destOrd="0" parTransId="{D01CFADC-7C8A-4D22-AF5F-6E0E0DC38964}" sibTransId="{5BCB2ABB-E730-43C6-A3AA-DBEC77DBECAF}"/>
    <dgm:cxn modelId="{527838EB-ACEA-4394-BBE2-45CAB89920DA}" srcId="{13ABD1E6-22FD-4CDE-AA3D-6AA2F3EF41B3}" destId="{FF1A8023-9A11-4CD6-84F9-277DFFB9C2EC}" srcOrd="0" destOrd="0" parTransId="{724655E2-237A-4CB7-B900-624D8406DA31}" sibTransId="{71CA4121-E528-4600-A839-2AB96C7D0033}"/>
    <dgm:cxn modelId="{E086F3E6-D815-4815-83F6-EEED79D3713C}" type="presOf" srcId="{DC0E59B7-A63F-44E8-8790-51FCF4557B43}" destId="{21502C5D-EA3A-4BC5-859C-FA0394CBDCE6}" srcOrd="0" destOrd="0" presId="urn:microsoft.com/office/officeart/2005/8/layout/radial4"/>
    <dgm:cxn modelId="{AA4B9CC5-F27D-451E-81CD-90716A09FE03}" type="presOf" srcId="{7527BB79-B015-4E90-B997-5D0AA7831797}" destId="{81E52BAC-0805-4694-B80A-3F61F1A851D3}" srcOrd="0" destOrd="0" presId="urn:microsoft.com/office/officeart/2005/8/layout/radial4"/>
    <dgm:cxn modelId="{BBFE3B34-3686-4D27-8D0A-E0E09C99A4AC}" type="presOf" srcId="{FF1A8023-9A11-4CD6-84F9-277DFFB9C2EC}" destId="{AC95B9C4-CEAD-4665-8704-E221050ECA8F}" srcOrd="0" destOrd="0" presId="urn:microsoft.com/office/officeart/2005/8/layout/radial4"/>
    <dgm:cxn modelId="{69BB999B-C49D-45C8-BC9D-F8D2E7444694}" srcId="{13ABD1E6-22FD-4CDE-AA3D-6AA2F3EF41B3}" destId="{155242DE-B882-45EF-9BF9-5C34C2479410}" srcOrd="1" destOrd="0" parTransId="{DC0E59B7-A63F-44E8-8790-51FCF4557B43}" sibTransId="{20E73CE3-F67C-4DBF-AE3C-D0B81C0085FE}"/>
    <dgm:cxn modelId="{6206878D-EE18-4EE3-952B-9685F502FE32}" type="presOf" srcId="{47675654-9634-4622-942C-725F7E9A9C6D}" destId="{6637C9D0-396D-45DB-8E1F-678BA4C9CE31}" srcOrd="0" destOrd="0" presId="urn:microsoft.com/office/officeart/2005/8/layout/radial4"/>
    <dgm:cxn modelId="{CE9B1665-FE7A-4C28-A184-F8DCF6D3ABFF}" type="presOf" srcId="{724655E2-237A-4CB7-B900-624D8406DA31}" destId="{708D7E4E-4042-4DA0-91FB-1D4444FDAABF}" srcOrd="0" destOrd="0" presId="urn:microsoft.com/office/officeart/2005/8/layout/radial4"/>
    <dgm:cxn modelId="{7BF98592-0F04-4858-862B-E7D82B8C9247}" type="presOf" srcId="{13ABD1E6-22FD-4CDE-AA3D-6AA2F3EF41B3}" destId="{56808C43-BAD0-45BB-92B2-42B0CC4FE4A4}" srcOrd="0" destOrd="0" presId="urn:microsoft.com/office/officeart/2005/8/layout/radial4"/>
    <dgm:cxn modelId="{60043A09-E927-4BD5-A561-59B11EDF2CFD}" srcId="{13ABD1E6-22FD-4CDE-AA3D-6AA2F3EF41B3}" destId="{83DA4BDE-5B2C-453D-AF6B-0ED45BBF9290}" srcOrd="2" destOrd="0" parTransId="{47675654-9634-4622-942C-725F7E9A9C6D}" sibTransId="{77A3BB09-39BD-4FA0-A390-DBB87DB9A0D0}"/>
    <dgm:cxn modelId="{FC30283F-1D8E-457B-8D25-B55E7EE63FE7}" srcId="{13ABD1E6-22FD-4CDE-AA3D-6AA2F3EF41B3}" destId="{FDCAF976-F24A-43BB-8D34-6524087B6726}" srcOrd="3" destOrd="0" parTransId="{B9FCDFCF-CD9F-40D2-8404-F4C4A3DDC505}" sibTransId="{8E10109B-0A97-46D2-815D-E74CAACA6EFC}"/>
    <dgm:cxn modelId="{1912B8D8-BA04-424B-A260-1962CA9F0993}" type="presOf" srcId="{83DA4BDE-5B2C-453D-AF6B-0ED45BBF9290}" destId="{5B9CA153-7EB8-4C24-93D4-421B8D83C117}" srcOrd="0" destOrd="0" presId="urn:microsoft.com/office/officeart/2005/8/layout/radial4"/>
    <dgm:cxn modelId="{1BE3C050-6443-4283-9857-8808B219540D}" type="presOf" srcId="{B9FCDFCF-CD9F-40D2-8404-F4C4A3DDC505}" destId="{BD331A80-FB1D-49F1-A359-A08DF2849E68}" srcOrd="0" destOrd="0" presId="urn:microsoft.com/office/officeart/2005/8/layout/radial4"/>
    <dgm:cxn modelId="{E9B4E6F3-C71A-474C-982F-347130566DB4}" type="presOf" srcId="{155242DE-B882-45EF-9BF9-5C34C2479410}" destId="{66E43248-D0ED-4127-BD69-2607535EAD77}" srcOrd="0" destOrd="0" presId="urn:microsoft.com/office/officeart/2005/8/layout/radial4"/>
    <dgm:cxn modelId="{CE0C31ED-B8F5-4A24-B009-5415FA83EFE3}" type="presParOf" srcId="{81E52BAC-0805-4694-B80A-3F61F1A851D3}" destId="{56808C43-BAD0-45BB-92B2-42B0CC4FE4A4}" srcOrd="0" destOrd="0" presId="urn:microsoft.com/office/officeart/2005/8/layout/radial4"/>
    <dgm:cxn modelId="{C7456407-DC03-4DD1-A5FD-775713DDF2CC}" type="presParOf" srcId="{81E52BAC-0805-4694-B80A-3F61F1A851D3}" destId="{708D7E4E-4042-4DA0-91FB-1D4444FDAABF}" srcOrd="1" destOrd="0" presId="urn:microsoft.com/office/officeart/2005/8/layout/radial4"/>
    <dgm:cxn modelId="{15C30EA1-79D9-4D94-A8D1-4DD09F963CEE}" type="presParOf" srcId="{81E52BAC-0805-4694-B80A-3F61F1A851D3}" destId="{AC95B9C4-CEAD-4665-8704-E221050ECA8F}" srcOrd="2" destOrd="0" presId="urn:microsoft.com/office/officeart/2005/8/layout/radial4"/>
    <dgm:cxn modelId="{2F461C21-FD96-4B0A-80C6-B764410A6918}" type="presParOf" srcId="{81E52BAC-0805-4694-B80A-3F61F1A851D3}" destId="{21502C5D-EA3A-4BC5-859C-FA0394CBDCE6}" srcOrd="3" destOrd="0" presId="urn:microsoft.com/office/officeart/2005/8/layout/radial4"/>
    <dgm:cxn modelId="{C12D8FBB-82F7-4E3E-B413-54C6B81EFEE5}" type="presParOf" srcId="{81E52BAC-0805-4694-B80A-3F61F1A851D3}" destId="{66E43248-D0ED-4127-BD69-2607535EAD77}" srcOrd="4" destOrd="0" presId="urn:microsoft.com/office/officeart/2005/8/layout/radial4"/>
    <dgm:cxn modelId="{2B1F4B95-0F2A-4243-A55F-C2F325A60A63}" type="presParOf" srcId="{81E52BAC-0805-4694-B80A-3F61F1A851D3}" destId="{6637C9D0-396D-45DB-8E1F-678BA4C9CE31}" srcOrd="5" destOrd="0" presId="urn:microsoft.com/office/officeart/2005/8/layout/radial4"/>
    <dgm:cxn modelId="{55AC895C-16F8-4623-8253-7F6308DD9869}" type="presParOf" srcId="{81E52BAC-0805-4694-B80A-3F61F1A851D3}" destId="{5B9CA153-7EB8-4C24-93D4-421B8D83C117}" srcOrd="6" destOrd="0" presId="urn:microsoft.com/office/officeart/2005/8/layout/radial4"/>
    <dgm:cxn modelId="{5B7F7301-6008-487B-9027-C96BA320EF25}" type="presParOf" srcId="{81E52BAC-0805-4694-B80A-3F61F1A851D3}" destId="{BD331A80-FB1D-49F1-A359-A08DF2849E68}" srcOrd="7" destOrd="0" presId="urn:microsoft.com/office/officeart/2005/8/layout/radial4"/>
    <dgm:cxn modelId="{937DCE22-226B-4C1C-A4CB-D95E369FF502}" type="presParOf" srcId="{81E52BAC-0805-4694-B80A-3F61F1A851D3}" destId="{5E09525F-23CE-45AA-9E02-75F1A96C7D68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E33EF1-C2E2-4B28-B47C-BDDE76D64B11}" type="doc">
      <dgm:prSet loTypeId="urn:microsoft.com/office/officeart/2005/8/layout/default#1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kumimoji="1" lang="ja-JP" altLang="en-US"/>
        </a:p>
      </dgm:t>
    </dgm:pt>
    <dgm:pt modelId="{442A94D2-023A-40C2-B8CE-5B3BAD05553A}">
      <dgm:prSet phldrT="[テキスト]" custT="1"/>
      <dgm:spPr/>
      <dgm:t>
        <a:bodyPr/>
        <a:lstStyle/>
        <a:p>
          <a:r>
            <a:rPr kumimoji="1" lang="ja-JP" altLang="en-US" sz="2400" dirty="0" smtClean="0"/>
            <a:t>範囲</a:t>
          </a:r>
          <a:endParaRPr kumimoji="1" lang="ja-JP" altLang="en-US" sz="2400" dirty="0"/>
        </a:p>
      </dgm:t>
    </dgm:pt>
    <dgm:pt modelId="{A724F451-1DA9-4500-B717-4F0E2FA10179}" type="parTrans" cxnId="{8B38BD8A-C750-45B3-A811-666164A8F309}">
      <dgm:prSet/>
      <dgm:spPr/>
      <dgm:t>
        <a:bodyPr/>
        <a:lstStyle/>
        <a:p>
          <a:endParaRPr kumimoji="1" lang="ja-JP" altLang="en-US"/>
        </a:p>
      </dgm:t>
    </dgm:pt>
    <dgm:pt modelId="{68B9EBC0-9F45-424D-AB8A-1EEE802F6DDF}" type="sibTrans" cxnId="{8B38BD8A-C750-45B3-A811-666164A8F309}">
      <dgm:prSet/>
      <dgm:spPr/>
      <dgm:t>
        <a:bodyPr/>
        <a:lstStyle/>
        <a:p>
          <a:endParaRPr kumimoji="1" lang="ja-JP" altLang="en-US"/>
        </a:p>
      </dgm:t>
    </dgm:pt>
    <dgm:pt modelId="{B63788A2-07C3-4E91-87A1-F0CDFDCBDE36}">
      <dgm:prSet phldrT="[テキスト]" custT="1"/>
      <dgm:spPr/>
      <dgm:t>
        <a:bodyPr/>
        <a:lstStyle/>
        <a:p>
          <a:r>
            <a:rPr kumimoji="1" lang="ja-JP" altLang="en-US" sz="2400" dirty="0" smtClean="0"/>
            <a:t>時間</a:t>
          </a:r>
          <a:endParaRPr kumimoji="1" lang="ja-JP" altLang="en-US" sz="2400" dirty="0"/>
        </a:p>
      </dgm:t>
    </dgm:pt>
    <dgm:pt modelId="{871BD5AE-0E41-441C-948F-C09FBD9D85F4}" type="parTrans" cxnId="{D67CA287-0F6E-48E7-89C6-63791F3154CE}">
      <dgm:prSet/>
      <dgm:spPr/>
      <dgm:t>
        <a:bodyPr/>
        <a:lstStyle/>
        <a:p>
          <a:endParaRPr kumimoji="1" lang="ja-JP" altLang="en-US"/>
        </a:p>
      </dgm:t>
    </dgm:pt>
    <dgm:pt modelId="{77E1BA6E-BB07-4A19-A4EA-74400E9DF512}" type="sibTrans" cxnId="{D67CA287-0F6E-48E7-89C6-63791F3154CE}">
      <dgm:prSet/>
      <dgm:spPr/>
      <dgm:t>
        <a:bodyPr/>
        <a:lstStyle/>
        <a:p>
          <a:endParaRPr kumimoji="1" lang="ja-JP" altLang="en-US"/>
        </a:p>
      </dgm:t>
    </dgm:pt>
    <dgm:pt modelId="{42E572FD-208E-47B9-AEB6-AAD421F2CA97}">
      <dgm:prSet phldrT="[テキスト]" custT="1"/>
      <dgm:spPr/>
      <dgm:t>
        <a:bodyPr/>
        <a:lstStyle/>
        <a:p>
          <a:r>
            <a:rPr kumimoji="1" lang="ja-JP" altLang="en-US" sz="2400" dirty="0" smtClean="0"/>
            <a:t>コスト</a:t>
          </a:r>
          <a:endParaRPr kumimoji="1" lang="ja-JP" altLang="en-US" sz="2400" dirty="0"/>
        </a:p>
      </dgm:t>
    </dgm:pt>
    <dgm:pt modelId="{53205B98-BF11-401C-BF77-204A6A620DED}" type="parTrans" cxnId="{EDF1849E-CD05-485F-840A-85033E54DC0D}">
      <dgm:prSet/>
      <dgm:spPr/>
      <dgm:t>
        <a:bodyPr/>
        <a:lstStyle/>
        <a:p>
          <a:endParaRPr kumimoji="1" lang="ja-JP" altLang="en-US"/>
        </a:p>
      </dgm:t>
    </dgm:pt>
    <dgm:pt modelId="{02F0DA1E-86C2-4543-AAA0-23157AC4B054}" type="sibTrans" cxnId="{EDF1849E-CD05-485F-840A-85033E54DC0D}">
      <dgm:prSet/>
      <dgm:spPr/>
      <dgm:t>
        <a:bodyPr/>
        <a:lstStyle/>
        <a:p>
          <a:endParaRPr kumimoji="1" lang="ja-JP" altLang="en-US"/>
        </a:p>
      </dgm:t>
    </dgm:pt>
    <dgm:pt modelId="{37C771A9-C737-4C00-9927-4D85404224F5}" type="pres">
      <dgm:prSet presAssocID="{1BE33EF1-C2E2-4B28-B47C-BDDE76D64B1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C94A3C88-AB3E-48B3-B69E-DDBDE1949A22}" type="pres">
      <dgm:prSet presAssocID="{B63788A2-07C3-4E91-87A1-F0CDFDCBDE3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C85F2CFC-2F5C-4238-8AC8-41B3E6D8C544}" type="pres">
      <dgm:prSet presAssocID="{77E1BA6E-BB07-4A19-A4EA-74400E9DF512}" presName="sibTrans" presStyleCnt="0"/>
      <dgm:spPr/>
    </dgm:pt>
    <dgm:pt modelId="{34C6CD4F-A522-4DE4-95CF-7D288363E4F1}" type="pres">
      <dgm:prSet presAssocID="{42E572FD-208E-47B9-AEB6-AAD421F2CA9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24B9DB68-B639-4A01-9E5E-CC351A51405F}" type="pres">
      <dgm:prSet presAssocID="{02F0DA1E-86C2-4543-AAA0-23157AC4B054}" presName="sibTrans" presStyleCnt="0"/>
      <dgm:spPr/>
    </dgm:pt>
    <dgm:pt modelId="{47D249B7-729C-4D8E-B037-5F68AC6788F5}" type="pres">
      <dgm:prSet presAssocID="{442A94D2-023A-40C2-B8CE-5B3BAD05553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6BF1B3E2-3A9D-49D6-93E9-D2FD7FA1F3A1}" type="presOf" srcId="{42E572FD-208E-47B9-AEB6-AAD421F2CA97}" destId="{34C6CD4F-A522-4DE4-95CF-7D288363E4F1}" srcOrd="0" destOrd="0" presId="urn:microsoft.com/office/officeart/2005/8/layout/default#1"/>
    <dgm:cxn modelId="{18EB82EF-1D97-4C25-909E-BE10583E2526}" type="presOf" srcId="{B63788A2-07C3-4E91-87A1-F0CDFDCBDE36}" destId="{C94A3C88-AB3E-48B3-B69E-DDBDE1949A22}" srcOrd="0" destOrd="0" presId="urn:microsoft.com/office/officeart/2005/8/layout/default#1"/>
    <dgm:cxn modelId="{EDF1849E-CD05-485F-840A-85033E54DC0D}" srcId="{1BE33EF1-C2E2-4B28-B47C-BDDE76D64B11}" destId="{42E572FD-208E-47B9-AEB6-AAD421F2CA97}" srcOrd="1" destOrd="0" parTransId="{53205B98-BF11-401C-BF77-204A6A620DED}" sibTransId="{02F0DA1E-86C2-4543-AAA0-23157AC4B054}"/>
    <dgm:cxn modelId="{2A968FD1-D2F9-42B3-9BC0-B8F77C7E44C1}" type="presOf" srcId="{1BE33EF1-C2E2-4B28-B47C-BDDE76D64B11}" destId="{37C771A9-C737-4C00-9927-4D85404224F5}" srcOrd="0" destOrd="0" presId="urn:microsoft.com/office/officeart/2005/8/layout/default#1"/>
    <dgm:cxn modelId="{D67CA287-0F6E-48E7-89C6-63791F3154CE}" srcId="{1BE33EF1-C2E2-4B28-B47C-BDDE76D64B11}" destId="{B63788A2-07C3-4E91-87A1-F0CDFDCBDE36}" srcOrd="0" destOrd="0" parTransId="{871BD5AE-0E41-441C-948F-C09FBD9D85F4}" sibTransId="{77E1BA6E-BB07-4A19-A4EA-74400E9DF512}"/>
    <dgm:cxn modelId="{8B38BD8A-C750-45B3-A811-666164A8F309}" srcId="{1BE33EF1-C2E2-4B28-B47C-BDDE76D64B11}" destId="{442A94D2-023A-40C2-B8CE-5B3BAD05553A}" srcOrd="2" destOrd="0" parTransId="{A724F451-1DA9-4500-B717-4F0E2FA10179}" sibTransId="{68B9EBC0-9F45-424D-AB8A-1EEE802F6DDF}"/>
    <dgm:cxn modelId="{C99F2CCC-1A24-44E4-BF25-961B83A7F41B}" type="presOf" srcId="{442A94D2-023A-40C2-B8CE-5B3BAD05553A}" destId="{47D249B7-729C-4D8E-B037-5F68AC6788F5}" srcOrd="0" destOrd="0" presId="urn:microsoft.com/office/officeart/2005/8/layout/default#1"/>
    <dgm:cxn modelId="{2669D62F-7170-46F0-9834-DAEA9555B69C}" type="presParOf" srcId="{37C771A9-C737-4C00-9927-4D85404224F5}" destId="{C94A3C88-AB3E-48B3-B69E-DDBDE1949A22}" srcOrd="0" destOrd="0" presId="urn:microsoft.com/office/officeart/2005/8/layout/default#1"/>
    <dgm:cxn modelId="{D63128F7-DFFA-4C0C-BE33-166275B001E3}" type="presParOf" srcId="{37C771A9-C737-4C00-9927-4D85404224F5}" destId="{C85F2CFC-2F5C-4238-8AC8-41B3E6D8C544}" srcOrd="1" destOrd="0" presId="urn:microsoft.com/office/officeart/2005/8/layout/default#1"/>
    <dgm:cxn modelId="{32F61E57-D755-4A2D-B0B2-C64831B3AC03}" type="presParOf" srcId="{37C771A9-C737-4C00-9927-4D85404224F5}" destId="{34C6CD4F-A522-4DE4-95CF-7D288363E4F1}" srcOrd="2" destOrd="0" presId="urn:microsoft.com/office/officeart/2005/8/layout/default#1"/>
    <dgm:cxn modelId="{9F454666-6593-4121-896A-BDC83BFC511D}" type="presParOf" srcId="{37C771A9-C737-4C00-9927-4D85404224F5}" destId="{24B9DB68-B639-4A01-9E5E-CC351A51405F}" srcOrd="3" destOrd="0" presId="urn:microsoft.com/office/officeart/2005/8/layout/default#1"/>
    <dgm:cxn modelId="{57DA5E49-9B4B-439A-9B81-FE7CEE0D2E09}" type="presParOf" srcId="{37C771A9-C737-4C00-9927-4D85404224F5}" destId="{47D249B7-729C-4D8E-B037-5F68AC6788F5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808C43-BAD0-45BB-92B2-42B0CC4FE4A4}">
      <dsp:nvSpPr>
        <dsp:cNvPr id="0" name=""/>
        <dsp:cNvSpPr/>
      </dsp:nvSpPr>
      <dsp:spPr>
        <a:xfrm>
          <a:off x="1480480" y="1685856"/>
          <a:ext cx="1095150" cy="1095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2000" kern="1200" dirty="0" smtClean="0"/>
            <a:t>開発チーム</a:t>
          </a:r>
          <a:endParaRPr kumimoji="1" lang="ja-JP" altLang="en-US" sz="2000" kern="1200" dirty="0"/>
        </a:p>
      </dsp:txBody>
      <dsp:txXfrm>
        <a:off x="1480480" y="1685856"/>
        <a:ext cx="1095150" cy="1095150"/>
      </dsp:txXfrm>
    </dsp:sp>
    <dsp:sp modelId="{708D7E4E-4042-4DA0-91FB-1D4444FDAABF}">
      <dsp:nvSpPr>
        <dsp:cNvPr id="0" name=""/>
        <dsp:cNvSpPr/>
      </dsp:nvSpPr>
      <dsp:spPr>
        <a:xfrm rot="11700000">
          <a:off x="504572" y="1797379"/>
          <a:ext cx="957068" cy="31211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95B9C4-CEAD-4665-8704-E221050ECA8F}">
      <dsp:nvSpPr>
        <dsp:cNvPr id="0" name=""/>
        <dsp:cNvSpPr/>
      </dsp:nvSpPr>
      <dsp:spPr>
        <a:xfrm>
          <a:off x="681" y="1413427"/>
          <a:ext cx="1040392" cy="83231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300" kern="1200" dirty="0" smtClean="0"/>
            <a:t>情報</a:t>
          </a:r>
          <a:endParaRPr kumimoji="1" lang="ja-JP" altLang="en-US" sz="3300" kern="1200" dirty="0"/>
        </a:p>
      </dsp:txBody>
      <dsp:txXfrm>
        <a:off x="681" y="1413427"/>
        <a:ext cx="1040392" cy="832314"/>
      </dsp:txXfrm>
    </dsp:sp>
    <dsp:sp modelId="{21502C5D-EA3A-4BC5-859C-FA0394CBDCE6}">
      <dsp:nvSpPr>
        <dsp:cNvPr id="0" name=""/>
        <dsp:cNvSpPr/>
      </dsp:nvSpPr>
      <dsp:spPr>
        <a:xfrm rot="14700000">
          <a:off x="1092328" y="1096918"/>
          <a:ext cx="957068" cy="31211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E43248-D0ED-4127-BD69-2607535EAD77}">
      <dsp:nvSpPr>
        <dsp:cNvPr id="0" name=""/>
        <dsp:cNvSpPr/>
      </dsp:nvSpPr>
      <dsp:spPr>
        <a:xfrm>
          <a:off x="848428" y="403121"/>
          <a:ext cx="1040392" cy="83231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300" kern="1200" dirty="0" smtClean="0"/>
            <a:t>金</a:t>
          </a:r>
          <a:endParaRPr kumimoji="1" lang="ja-JP" altLang="en-US" sz="3300" kern="1200" dirty="0"/>
        </a:p>
      </dsp:txBody>
      <dsp:txXfrm>
        <a:off x="848428" y="403121"/>
        <a:ext cx="1040392" cy="832314"/>
      </dsp:txXfrm>
    </dsp:sp>
    <dsp:sp modelId="{6637C9D0-396D-45DB-8E1F-678BA4C9CE31}">
      <dsp:nvSpPr>
        <dsp:cNvPr id="0" name=""/>
        <dsp:cNvSpPr/>
      </dsp:nvSpPr>
      <dsp:spPr>
        <a:xfrm rot="17700000">
          <a:off x="2006715" y="1096918"/>
          <a:ext cx="957068" cy="31211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9CA153-7EB8-4C24-93D4-421B8D83C117}">
      <dsp:nvSpPr>
        <dsp:cNvPr id="0" name=""/>
        <dsp:cNvSpPr/>
      </dsp:nvSpPr>
      <dsp:spPr>
        <a:xfrm>
          <a:off x="2167290" y="403121"/>
          <a:ext cx="1040392" cy="8323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300" kern="1200" dirty="0" smtClean="0"/>
            <a:t>人</a:t>
          </a:r>
          <a:endParaRPr kumimoji="1" lang="ja-JP" altLang="en-US" sz="3300" kern="1200" dirty="0"/>
        </a:p>
      </dsp:txBody>
      <dsp:txXfrm>
        <a:off x="2167290" y="403121"/>
        <a:ext cx="1040392" cy="832314"/>
      </dsp:txXfrm>
    </dsp:sp>
    <dsp:sp modelId="{BD331A80-FB1D-49F1-A359-A08DF2849E68}">
      <dsp:nvSpPr>
        <dsp:cNvPr id="0" name=""/>
        <dsp:cNvSpPr/>
      </dsp:nvSpPr>
      <dsp:spPr>
        <a:xfrm rot="20637937">
          <a:off x="2589541" y="1777315"/>
          <a:ext cx="965147" cy="31211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9525F-23CE-45AA-9E02-75F1A96C7D68}">
      <dsp:nvSpPr>
        <dsp:cNvPr id="0" name=""/>
        <dsp:cNvSpPr/>
      </dsp:nvSpPr>
      <dsp:spPr>
        <a:xfrm>
          <a:off x="3015719" y="1383923"/>
          <a:ext cx="1040392" cy="83231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62865" rIns="62865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3300" kern="1200" dirty="0" smtClean="0"/>
            <a:t>物</a:t>
          </a:r>
          <a:endParaRPr kumimoji="1" lang="ja-JP" altLang="en-US" sz="3300" kern="1200" dirty="0"/>
        </a:p>
      </dsp:txBody>
      <dsp:txXfrm>
        <a:off x="3015719" y="1383923"/>
        <a:ext cx="1040392" cy="8323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4A3C88-AB3E-48B3-B69E-DDBDE1949A22}">
      <dsp:nvSpPr>
        <dsp:cNvPr id="0" name=""/>
        <dsp:cNvSpPr/>
      </dsp:nvSpPr>
      <dsp:spPr>
        <a:xfrm>
          <a:off x="0" y="227275"/>
          <a:ext cx="1282642" cy="76958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dk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dk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dk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dk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dk2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2400" kern="1200" dirty="0" smtClean="0"/>
            <a:t>時間</a:t>
          </a:r>
          <a:endParaRPr kumimoji="1" lang="ja-JP" altLang="en-US" sz="2400" kern="1200" dirty="0"/>
        </a:p>
      </dsp:txBody>
      <dsp:txXfrm>
        <a:off x="0" y="227275"/>
        <a:ext cx="1282642" cy="769585"/>
      </dsp:txXfrm>
    </dsp:sp>
    <dsp:sp modelId="{34C6CD4F-A522-4DE4-95CF-7D288363E4F1}">
      <dsp:nvSpPr>
        <dsp:cNvPr id="0" name=""/>
        <dsp:cNvSpPr/>
      </dsp:nvSpPr>
      <dsp:spPr>
        <a:xfrm>
          <a:off x="1410906" y="227275"/>
          <a:ext cx="1282642" cy="76958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dk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dk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dk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dk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dk2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2400" kern="1200" dirty="0" smtClean="0"/>
            <a:t>コスト</a:t>
          </a:r>
          <a:endParaRPr kumimoji="1" lang="ja-JP" altLang="en-US" sz="2400" kern="1200" dirty="0"/>
        </a:p>
      </dsp:txBody>
      <dsp:txXfrm>
        <a:off x="1410906" y="227275"/>
        <a:ext cx="1282642" cy="769585"/>
      </dsp:txXfrm>
    </dsp:sp>
    <dsp:sp modelId="{47D249B7-729C-4D8E-B037-5F68AC6788F5}">
      <dsp:nvSpPr>
        <dsp:cNvPr id="0" name=""/>
        <dsp:cNvSpPr/>
      </dsp:nvSpPr>
      <dsp:spPr>
        <a:xfrm>
          <a:off x="2821813" y="227275"/>
          <a:ext cx="1282642" cy="76958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dk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dk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dk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dk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dk2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ja-JP" altLang="en-US" sz="2400" kern="1200" dirty="0" smtClean="0"/>
            <a:t>範囲</a:t>
          </a:r>
          <a:endParaRPr kumimoji="1" lang="ja-JP" altLang="en-US" sz="2400" kern="1200" dirty="0"/>
        </a:p>
      </dsp:txBody>
      <dsp:txXfrm>
        <a:off x="2821813" y="227275"/>
        <a:ext cx="1282642" cy="7695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21" name="正方形/長方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正方形/長方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ja-JP" altLang="en-US" dirty="0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二等辺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F1C1282-D5D8-42A9-8EAE-FFF1EF38120C}" type="datetimeFigureOut">
              <a:rPr kumimoji="1" lang="ja-JP" altLang="en-US" smtClean="0"/>
              <a:pPr/>
              <a:t>2013/12/19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4BB5EB2-7823-436F-9820-D87B39A2EBD6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28" name="直線コネクタ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直線コネクタ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二等辺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1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1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プロジェクトマネージメント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60151039</a:t>
            </a:r>
            <a:r>
              <a:rPr kumimoji="1" lang="ja-JP" altLang="en-US" dirty="0" smtClean="0"/>
              <a:t>　東　裕之輔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72334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資料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ずっと受けたかった</a:t>
            </a:r>
            <a:r>
              <a:rPr lang="ja-JP" altLang="en-US" dirty="0" smtClean="0"/>
              <a:t>ソフトウェアエンジニアリングの</a:t>
            </a:r>
            <a:r>
              <a:rPr kumimoji="1" lang="ja-JP" altLang="en-US" dirty="0" smtClean="0"/>
              <a:t>新人研修　第</a:t>
            </a:r>
            <a:r>
              <a:rPr kumimoji="1" lang="en-US" altLang="ja-JP" dirty="0" smtClean="0"/>
              <a:t>10</a:t>
            </a:r>
            <a:r>
              <a:rPr kumimoji="1" lang="ja-JP" altLang="en-US" dirty="0" smtClean="0"/>
              <a:t>章「</a:t>
            </a:r>
            <a:r>
              <a:rPr lang="ja-JP" altLang="en-US" dirty="0" smtClean="0"/>
              <a:t>プロジェクトマネージメント</a:t>
            </a:r>
            <a:r>
              <a:rPr kumimoji="1" lang="ja-JP" altLang="en-US" dirty="0" smtClean="0"/>
              <a:t>」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監修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 宇治則考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著者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   </a:t>
            </a:r>
            <a:r>
              <a:rPr lang="ja-JP" altLang="en-US" dirty="0" smtClean="0"/>
              <a:t>・大森久美子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   ・岡崎義勝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   ・西原 琢夫</a:t>
            </a:r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8194" name="Picture 2" descr="http://ecx.images-amazon.com/images/I/51qFqZuawTL._BO2,204,203,200_PIsitb-sticker-arrow-click,TopRight,35,-76_AA300_SH20_OU09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924944"/>
            <a:ext cx="3073524" cy="30735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0644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プロジェクトマネージメント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sz="2400" dirty="0" smtClean="0"/>
              <a:t>多くの人が関わる</a:t>
            </a:r>
            <a:r>
              <a:rPr kumimoji="1" lang="ja-JP" altLang="en-US" sz="2400" dirty="0" smtClean="0">
                <a:solidFill>
                  <a:srgbClr val="FF0000"/>
                </a:solidFill>
              </a:rPr>
              <a:t>システム開発を計画どおりに進ませる</a:t>
            </a:r>
            <a:r>
              <a:rPr kumimoji="1" lang="ja-JP" altLang="en-US" sz="2400" dirty="0" smtClean="0"/>
              <a:t>ように全体の舵をとること。</a:t>
            </a:r>
            <a:endParaRPr kumimoji="1" lang="en-US" altLang="ja-JP" sz="2400" dirty="0" smtClean="0"/>
          </a:p>
          <a:p>
            <a:endParaRPr kumimoji="1" lang="en-US" altLang="ja-JP" sz="2400" dirty="0" smtClean="0"/>
          </a:p>
          <a:p>
            <a:r>
              <a:rPr lang="ja-JP" altLang="en-US" sz="2400" dirty="0" smtClean="0"/>
              <a:t>基本的には</a:t>
            </a:r>
            <a:r>
              <a:rPr lang="en-US" altLang="ja-JP" sz="2400" dirty="0" smtClean="0"/>
              <a:t>PM</a:t>
            </a:r>
            <a:r>
              <a:rPr lang="ja-JP" altLang="en-US" sz="2400" dirty="0" smtClean="0"/>
              <a:t>資源</a:t>
            </a:r>
            <a:r>
              <a:rPr lang="en-US" altLang="ja-JP" sz="2400" dirty="0" smtClean="0"/>
              <a:t>(</a:t>
            </a:r>
            <a:r>
              <a:rPr lang="ja-JP" altLang="en-US" sz="2400" dirty="0" smtClean="0">
                <a:solidFill>
                  <a:srgbClr val="FF0000"/>
                </a:solidFill>
              </a:rPr>
              <a:t>人、物、金、情報</a:t>
            </a:r>
            <a:r>
              <a:rPr lang="en-US" altLang="ja-JP" sz="2400" dirty="0" smtClean="0"/>
              <a:t>)</a:t>
            </a:r>
            <a:r>
              <a:rPr lang="ja-JP" altLang="en-US" sz="2400" dirty="0" smtClean="0"/>
              <a:t>を必要な分だけ行き渡らせる。</a:t>
            </a:r>
            <a:endParaRPr kumimoji="1" lang="en-US" altLang="ja-JP" sz="2400" dirty="0" smtClean="0"/>
          </a:p>
          <a:p>
            <a:endParaRPr lang="en-US" altLang="ja-JP" dirty="0">
              <a:solidFill>
                <a:srgbClr val="FF0000"/>
              </a:solidFill>
            </a:endParaRPr>
          </a:p>
          <a:p>
            <a:endParaRPr kumimoji="1" lang="en-US" altLang="ja-JP" dirty="0" smtClean="0">
              <a:solidFill>
                <a:srgbClr val="FF0000"/>
              </a:solidFill>
            </a:endParaRPr>
          </a:p>
          <a:p>
            <a:endParaRPr kumimoji="1" lang="en-US" altLang="ja-JP" dirty="0" smtClean="0"/>
          </a:p>
          <a:p>
            <a:endParaRPr lang="en-US" altLang="ja-JP" dirty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endParaRPr kumimoji="1" lang="en-US" altLang="ja-JP" dirty="0" smtClean="0">
              <a:solidFill>
                <a:srgbClr val="FF0000"/>
              </a:solidFill>
            </a:endParaRPr>
          </a:p>
          <a:p>
            <a:endParaRPr kumimoji="1" lang="ja-JP" altLang="en-US" dirty="0"/>
          </a:p>
        </p:txBody>
      </p:sp>
      <p:graphicFrame>
        <p:nvGraphicFramePr>
          <p:cNvPr id="6" name="図表 5"/>
          <p:cNvGraphicFramePr/>
          <p:nvPr>
            <p:extLst>
              <p:ext uri="{D42A27DB-BD31-4B8C-83A1-F6EECF244321}">
                <p14:modId xmlns="" xmlns:p14="http://schemas.microsoft.com/office/powerpoint/2010/main" val="1686357706"/>
              </p:ext>
            </p:extLst>
          </p:nvPr>
        </p:nvGraphicFramePr>
        <p:xfrm>
          <a:off x="2699792" y="3140968"/>
          <a:ext cx="4056112" cy="318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44287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PMBOK(</a:t>
            </a:r>
            <a:r>
              <a:rPr kumimoji="1" lang="ja-JP" altLang="en-US" dirty="0" smtClean="0"/>
              <a:t>ピムボック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PMI(Project Management</a:t>
            </a:r>
            <a:r>
              <a:rPr lang="ja-JP" altLang="en-US" dirty="0" smtClean="0"/>
              <a:t>　</a:t>
            </a:r>
            <a:r>
              <a:rPr lang="en-US" altLang="ja-JP" dirty="0" smtClean="0"/>
              <a:t>Institute)</a:t>
            </a:r>
            <a:r>
              <a:rPr lang="ja-JP" altLang="en-US" dirty="0" smtClean="0"/>
              <a:t>が策定したプロジェクトマネージメントの体系。</a:t>
            </a:r>
            <a:endParaRPr lang="en-US" altLang="ja-JP" dirty="0" smtClean="0"/>
          </a:p>
          <a:p>
            <a:r>
              <a:rPr lang="ja-JP" altLang="en-US" dirty="0" smtClean="0"/>
              <a:t>近年</a:t>
            </a:r>
            <a:r>
              <a:rPr lang="ja-JP" altLang="en-US" dirty="0"/>
              <a:t>注目を浴びているプロジェクトマネージメントの体系に沿って説明を行う。</a:t>
            </a: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458994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786979" y="4149080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PMBOK</a:t>
            </a:r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5</a:t>
            </a:r>
            <a:r>
              <a:rPr lang="ja-JP" altLang="en-US" dirty="0" smtClean="0"/>
              <a:t>版</a:t>
            </a:r>
            <a:r>
              <a:rPr lang="en-US" altLang="ja-JP" dirty="0" smtClean="0"/>
              <a:t>(2013)</a:t>
            </a:r>
          </a:p>
          <a:p>
            <a:r>
              <a:rPr kumimoji="1" lang="ja-JP" altLang="en-US" dirty="0" smtClean="0"/>
              <a:t>価格      ： </a:t>
            </a:r>
            <a:r>
              <a:rPr kumimoji="1" lang="en-US" altLang="ja-JP" dirty="0" smtClean="0"/>
              <a:t>5441</a:t>
            </a:r>
            <a:r>
              <a:rPr kumimoji="1" lang="ja-JP" altLang="en-US" dirty="0" smtClean="0"/>
              <a:t>円</a:t>
            </a:r>
            <a:r>
              <a:rPr kumimoji="1" lang="en-US" altLang="ja-JP" dirty="0" smtClean="0"/>
              <a:t>(amazon)</a:t>
            </a:r>
          </a:p>
          <a:p>
            <a:r>
              <a:rPr lang="ja-JP" altLang="en-US" dirty="0" smtClean="0"/>
              <a:t>ページ数： </a:t>
            </a:r>
            <a:r>
              <a:rPr lang="en-US" altLang="ja-JP" dirty="0" smtClean="0"/>
              <a:t>539</a:t>
            </a:r>
            <a:endParaRPr kumimoji="1" lang="en-US" altLang="ja-JP" dirty="0" smtClean="0"/>
          </a:p>
          <a:p>
            <a:r>
              <a:rPr lang="en-US" altLang="ja-JP" dirty="0" smtClean="0"/>
              <a:t>ASIN      :   1935589679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35425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プロジェクト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/>
          <a:lstStyle/>
          <a:p>
            <a:r>
              <a:rPr kumimoji="1" lang="en-US" altLang="ja-JP" dirty="0" smtClean="0"/>
              <a:t>PMBOK</a:t>
            </a:r>
            <a:r>
              <a:rPr kumimoji="1" lang="ja-JP" altLang="en-US" dirty="0" err="1" smtClean="0"/>
              <a:t>での</a:t>
            </a:r>
            <a:r>
              <a:rPr kumimoji="1" lang="ja-JP" altLang="en-US" dirty="0" smtClean="0"/>
              <a:t>定義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独自のプロダクト、サービス、所産を創造するために実施される有期性の業務である。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プロジェクトの制約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pPr marL="274320" lvl="1" indent="0">
              <a:buNone/>
            </a:pPr>
            <a:r>
              <a:rPr lang="ja-JP" altLang="en-US" dirty="0" smtClean="0"/>
              <a:t>　　　　　　　　　　　　</a:t>
            </a:r>
            <a:endParaRPr lang="en-US" altLang="ja-JP" dirty="0" smtClean="0"/>
          </a:p>
          <a:p>
            <a:pPr marL="274320" lvl="1" indent="0">
              <a:buNone/>
            </a:pPr>
            <a:endParaRPr lang="en-US" altLang="ja-JP" dirty="0"/>
          </a:p>
          <a:p>
            <a:endParaRPr lang="en-US" altLang="ja-JP" sz="2400" dirty="0"/>
          </a:p>
          <a:p>
            <a:r>
              <a:rPr kumimoji="1" lang="ja-JP" altLang="en-US" sz="2400" dirty="0" smtClean="0"/>
              <a:t>プロジェクトを円滑に進めるには、これらを範囲内に</a:t>
            </a:r>
            <a:r>
              <a:rPr lang="ja-JP" altLang="en-US" sz="2400" dirty="0" smtClean="0"/>
              <a:t>納めかつ</a:t>
            </a:r>
            <a:r>
              <a:rPr lang="ja-JP" altLang="en-US" sz="2400" dirty="0" smtClean="0">
                <a:solidFill>
                  <a:srgbClr val="FF0000"/>
                </a:solidFill>
              </a:rPr>
              <a:t>バランス</a:t>
            </a:r>
            <a:r>
              <a:rPr lang="ja-JP" altLang="en-US" sz="2400" dirty="0" smtClean="0"/>
              <a:t>を保つこと。</a:t>
            </a:r>
            <a:r>
              <a:rPr lang="en-US" altLang="ja-JP" sz="2400" dirty="0" smtClean="0">
                <a:solidFill>
                  <a:srgbClr val="FF0000"/>
                </a:solidFill>
              </a:rPr>
              <a:t>(</a:t>
            </a:r>
            <a:r>
              <a:rPr lang="ja-JP" altLang="en-US" sz="2400" dirty="0" smtClean="0">
                <a:solidFill>
                  <a:srgbClr val="FF0000"/>
                </a:solidFill>
              </a:rPr>
              <a:t>非常に難しい</a:t>
            </a:r>
            <a:r>
              <a:rPr lang="en-US" altLang="ja-JP" sz="2400" dirty="0" smtClean="0">
                <a:solidFill>
                  <a:srgbClr val="FF0000"/>
                </a:solidFill>
              </a:rPr>
              <a:t>)</a:t>
            </a:r>
            <a:endParaRPr kumimoji="1" lang="en-US" altLang="ja-JP" sz="2400" dirty="0" smtClean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endParaRPr kumimoji="1"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6" name="図表 5"/>
          <p:cNvGraphicFramePr/>
          <p:nvPr>
            <p:extLst>
              <p:ext uri="{D42A27DB-BD31-4B8C-83A1-F6EECF244321}">
                <p14:modId xmlns="" xmlns:p14="http://schemas.microsoft.com/office/powerpoint/2010/main" val="992177674"/>
              </p:ext>
            </p:extLst>
          </p:nvPr>
        </p:nvGraphicFramePr>
        <p:xfrm>
          <a:off x="2555776" y="3573016"/>
          <a:ext cx="4104456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79115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フェーズ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フェーズ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プロジェクトの活動の区切り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要素成果物の完了によってフェーズは終了する。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システム開発では、内部設計や外部設計が各フェーズである。</a:t>
            </a:r>
            <a:endParaRPr kumimoji="1" lang="en-US" altLang="ja-JP" dirty="0" smtClean="0"/>
          </a:p>
          <a:p>
            <a:endParaRPr lang="en-US" altLang="ja-JP" sz="2400" dirty="0" smtClean="0"/>
          </a:p>
          <a:p>
            <a:r>
              <a:rPr lang="ja-JP" altLang="en-US" sz="2400" dirty="0" smtClean="0">
                <a:solidFill>
                  <a:srgbClr val="FF0000"/>
                </a:solidFill>
              </a:rPr>
              <a:t>時間、費用、範囲もフェーズを単位として考えると保ちやすい。</a:t>
            </a:r>
            <a:endParaRPr lang="en-US" altLang="ja-JP" sz="2400" dirty="0" smtClean="0">
              <a:solidFill>
                <a:srgbClr val="FF0000"/>
              </a:solidFill>
            </a:endParaRPr>
          </a:p>
          <a:p>
            <a:endParaRPr kumimoji="1" lang="en-US" altLang="ja-JP" sz="2400" dirty="0" smtClean="0"/>
          </a:p>
          <a:p>
            <a:endParaRPr kumimoji="1" lang="en-US" altLang="ja-JP" sz="2400" dirty="0" smtClean="0"/>
          </a:p>
          <a:p>
            <a:r>
              <a:rPr kumimoji="1" lang="ja-JP" altLang="en-US" sz="2400" dirty="0" smtClean="0"/>
              <a:t>では各フェーズ具体的に円滑に進めるには？</a:t>
            </a:r>
            <a:endParaRPr kumimoji="1" lang="en-US" altLang="ja-JP" sz="2400" dirty="0" smtClean="0"/>
          </a:p>
          <a:p>
            <a:pPr lvl="1"/>
            <a:r>
              <a:rPr lang="en-US" altLang="ja-JP" sz="2400" dirty="0" smtClean="0">
                <a:solidFill>
                  <a:schemeClr val="tx1"/>
                </a:solidFill>
              </a:rPr>
              <a:t>PMBOK</a:t>
            </a:r>
            <a:r>
              <a:rPr lang="ja-JP" altLang="en-US" sz="2400" dirty="0" smtClean="0">
                <a:solidFill>
                  <a:schemeClr val="tx1"/>
                </a:solidFill>
              </a:rPr>
              <a:t>では</a:t>
            </a:r>
            <a:r>
              <a:rPr lang="ja-JP" altLang="en-US" sz="2400" dirty="0" smtClean="0">
                <a:solidFill>
                  <a:srgbClr val="FF0000"/>
                </a:solidFill>
              </a:rPr>
              <a:t>プロセス群</a:t>
            </a:r>
            <a:r>
              <a:rPr lang="ja-JP" altLang="en-US" sz="2400" dirty="0" smtClean="0">
                <a:solidFill>
                  <a:schemeClr val="tx1"/>
                </a:solidFill>
              </a:rPr>
              <a:t>と</a:t>
            </a:r>
            <a:r>
              <a:rPr lang="ja-JP" altLang="en-US" sz="2400" dirty="0" smtClean="0">
                <a:solidFill>
                  <a:srgbClr val="FF0000"/>
                </a:solidFill>
              </a:rPr>
              <a:t>知識エリア</a:t>
            </a:r>
            <a:r>
              <a:rPr lang="ja-JP" altLang="en-US" sz="2400" dirty="0" smtClean="0">
                <a:solidFill>
                  <a:schemeClr val="tx1"/>
                </a:solidFill>
              </a:rPr>
              <a:t>２つの切り口で整理している。</a:t>
            </a:r>
            <a:endParaRPr kumimoji="1" lang="en-US" altLang="ja-JP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プロセス群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50160"/>
          </a:xfrm>
        </p:spPr>
        <p:txBody>
          <a:bodyPr/>
          <a:lstStyle/>
          <a:p>
            <a:r>
              <a:rPr kumimoji="1" lang="ja-JP" altLang="en-US" dirty="0" smtClean="0"/>
              <a:t>プロセス群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マネジメントが進む過程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１つのフェーズは</a:t>
            </a:r>
            <a:r>
              <a:rPr kumimoji="1" lang="ja-JP" altLang="en-US" dirty="0" smtClean="0">
                <a:solidFill>
                  <a:schemeClr val="tx1"/>
                </a:solidFill>
              </a:rPr>
              <a:t>「立ち上げに始まり、計画と実行を繰り返し、終結で終わる。そしてすべて監視コントロールされる。」</a:t>
            </a:r>
            <a:r>
              <a:rPr kumimoji="1" lang="ja-JP" altLang="en-US" dirty="0" smtClean="0"/>
              <a:t>とされている。</a:t>
            </a:r>
            <a:endParaRPr kumimoji="1"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kumimoji="1" lang="en-US" altLang="ja-JP" dirty="0" smtClean="0"/>
          </a:p>
          <a:p>
            <a:pPr lvl="1">
              <a:buNone/>
            </a:pPr>
            <a:endParaRPr lang="en-US" altLang="ja-JP" dirty="0" smtClean="0"/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立ち上げ、計画、実行、終結、監視の５</a:t>
            </a:r>
            <a:r>
              <a:rPr lang="ja-JP" altLang="en-US" dirty="0" smtClean="0">
                <a:solidFill>
                  <a:srgbClr val="FF0000"/>
                </a:solidFill>
              </a:rPr>
              <a:t>つプロセス群で構成される。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  <p:pic>
        <p:nvPicPr>
          <p:cNvPr id="1026" name="Picture 2" descr="http://www.it-shikaku.jp/kougi/e/200709270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140968"/>
            <a:ext cx="428625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知識エリア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50160"/>
          </a:xfrm>
        </p:spPr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知識エリア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マネージメントの対象となるものを表したもの。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一つでも不適切だとプロジェクトの進行を妨げることになる。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endParaRPr lang="en-US" altLang="ja-JP" dirty="0">
              <a:solidFill>
                <a:srgbClr val="FF0000"/>
              </a:solidFill>
            </a:endParaRPr>
          </a:p>
          <a:p>
            <a:r>
              <a:rPr lang="ja-JP" altLang="en-US" sz="2400" dirty="0" smtClean="0"/>
              <a:t>知識エリアの内容</a:t>
            </a:r>
            <a:endParaRPr lang="en-US" altLang="ja-JP" sz="2400" dirty="0" smtClean="0"/>
          </a:p>
          <a:p>
            <a:pPr lvl="1"/>
            <a:r>
              <a:rPr lang="ja-JP" altLang="en-US" sz="2100" dirty="0" smtClean="0"/>
              <a:t>統合</a:t>
            </a:r>
            <a:r>
              <a:rPr lang="ja-JP" altLang="en-US" sz="2100" dirty="0" smtClean="0"/>
              <a:t>マネジメント</a:t>
            </a:r>
            <a:endParaRPr lang="en-US" altLang="ja-JP" sz="2100" dirty="0" smtClean="0"/>
          </a:p>
          <a:p>
            <a:pPr lvl="1"/>
            <a:r>
              <a:rPr lang="ja-JP" altLang="en-US" sz="2100" dirty="0" smtClean="0"/>
              <a:t>スコープマネジメント</a:t>
            </a:r>
            <a:endParaRPr lang="en-US" altLang="ja-JP" sz="2100" dirty="0" smtClean="0"/>
          </a:p>
          <a:p>
            <a:pPr lvl="1"/>
            <a:r>
              <a:rPr lang="ja-JP" altLang="en-US" sz="2100" dirty="0" smtClean="0"/>
              <a:t>タイムマネジメント</a:t>
            </a:r>
            <a:endParaRPr lang="en-US" altLang="ja-JP" sz="2100" dirty="0" smtClean="0"/>
          </a:p>
          <a:p>
            <a:pPr lvl="1"/>
            <a:r>
              <a:rPr lang="ja-JP" altLang="en-US" sz="2100" dirty="0" smtClean="0"/>
              <a:t>コストマネジメント</a:t>
            </a:r>
            <a:endParaRPr lang="en-US" altLang="ja-JP" sz="2100" dirty="0" smtClean="0"/>
          </a:p>
          <a:p>
            <a:pPr lvl="1"/>
            <a:r>
              <a:rPr lang="ja-JP" altLang="en-US" sz="2100" dirty="0" smtClean="0"/>
              <a:t>品質マネジメント</a:t>
            </a:r>
            <a:endParaRPr lang="en-US" altLang="ja-JP" sz="2100" dirty="0" smtClean="0"/>
          </a:p>
          <a:p>
            <a:pPr lvl="1"/>
            <a:r>
              <a:rPr lang="ja-JP" altLang="en-US" sz="2100" dirty="0" smtClean="0"/>
              <a:t>人的資源マネジメント</a:t>
            </a:r>
            <a:endParaRPr lang="en-US" altLang="ja-JP" sz="2100" dirty="0" smtClean="0"/>
          </a:p>
          <a:p>
            <a:pPr lvl="1"/>
            <a:r>
              <a:rPr lang="ja-JP" altLang="en-US" sz="2100" dirty="0" smtClean="0"/>
              <a:t>コミュニケーションマネジメント</a:t>
            </a:r>
            <a:endParaRPr lang="en-US" altLang="ja-JP" sz="2100" dirty="0" smtClean="0"/>
          </a:p>
          <a:p>
            <a:pPr lvl="1"/>
            <a:r>
              <a:rPr lang="ja-JP" altLang="en-US" sz="2100" dirty="0" smtClean="0"/>
              <a:t>リスクマネジメント</a:t>
            </a:r>
            <a:endParaRPr lang="en-US" altLang="ja-JP" sz="2100" dirty="0" smtClean="0"/>
          </a:p>
          <a:p>
            <a:pPr lvl="1"/>
            <a:r>
              <a:rPr lang="ja-JP" altLang="en-US" sz="2100" dirty="0" smtClean="0"/>
              <a:t>調達マネジメント</a:t>
            </a:r>
            <a:endParaRPr lang="en-US" altLang="ja-JP" sz="2100" dirty="0" smtClean="0"/>
          </a:p>
          <a:p>
            <a:pPr lvl="1"/>
            <a:endParaRPr lang="en-US" altLang="ja-JP" sz="2100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12976"/>
            <a:ext cx="3260039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1341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統合</a:t>
            </a:r>
            <a:r>
              <a:rPr kumimoji="1" lang="ja-JP" altLang="en-US" dirty="0" smtClean="0"/>
              <a:t>マネジメント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50160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sz="2400" dirty="0" smtClean="0"/>
              <a:t>統合マネジメントとは</a:t>
            </a:r>
            <a:endParaRPr lang="en-US" altLang="ja-JP" sz="2400" dirty="0" smtClean="0"/>
          </a:p>
          <a:p>
            <a:pPr lvl="1"/>
            <a:r>
              <a:rPr lang="ja-JP" altLang="en-US" sz="2100" dirty="0" smtClean="0">
                <a:solidFill>
                  <a:srgbClr val="F87508"/>
                </a:solidFill>
              </a:rPr>
              <a:t>他の</a:t>
            </a:r>
            <a:r>
              <a:rPr lang="en-US" altLang="ja-JP" sz="2100" dirty="0" smtClean="0">
                <a:solidFill>
                  <a:srgbClr val="F87508"/>
                </a:solidFill>
              </a:rPr>
              <a:t>8</a:t>
            </a:r>
            <a:r>
              <a:rPr lang="ja-JP" altLang="en-US" sz="2100" dirty="0" err="1" smtClean="0">
                <a:solidFill>
                  <a:srgbClr val="F87508"/>
                </a:solidFill>
              </a:rPr>
              <a:t>つの</a:t>
            </a:r>
            <a:r>
              <a:rPr lang="ja-JP" altLang="en-US" sz="2100" dirty="0" smtClean="0">
                <a:solidFill>
                  <a:srgbClr val="F87508"/>
                </a:solidFill>
              </a:rPr>
              <a:t>知識エリアで定義されている、各プロセスを統合するために必要な</a:t>
            </a:r>
            <a:r>
              <a:rPr lang="ja-JP" altLang="en-US" sz="2100" dirty="0" smtClean="0">
                <a:solidFill>
                  <a:srgbClr val="F87508"/>
                </a:solidFill>
              </a:rPr>
              <a:t>プロセス。</a:t>
            </a:r>
            <a:endParaRPr lang="en-US" altLang="ja-JP" sz="2100" dirty="0" smtClean="0">
              <a:solidFill>
                <a:srgbClr val="F87508"/>
              </a:solidFill>
            </a:endParaRPr>
          </a:p>
          <a:p>
            <a:endParaRPr kumimoji="1" lang="en-US" altLang="ja-JP" sz="2400" dirty="0"/>
          </a:p>
          <a:p>
            <a:r>
              <a:rPr kumimoji="1" lang="ja-JP" altLang="en-US" sz="2400" dirty="0" smtClean="0">
                <a:solidFill>
                  <a:srgbClr val="0070C0"/>
                </a:solidFill>
              </a:rPr>
              <a:t>立ち上げプロセス群</a:t>
            </a:r>
            <a:endParaRPr kumimoji="1"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kumimoji="1" lang="ja-JP" altLang="en-US" sz="2100" dirty="0" smtClean="0"/>
              <a:t>プロジェクト</a:t>
            </a:r>
            <a:r>
              <a:rPr kumimoji="1" lang="ja-JP" altLang="en-US" sz="2100" dirty="0" smtClean="0"/>
              <a:t>憲章</a:t>
            </a:r>
            <a:r>
              <a:rPr kumimoji="1" lang="ja-JP" altLang="en-US" sz="2100" dirty="0" smtClean="0"/>
              <a:t>作成・・・</a:t>
            </a:r>
            <a:r>
              <a:rPr lang="ja-JP" altLang="en-US" sz="1800" dirty="0" smtClean="0"/>
              <a:t>プロジェクト</a:t>
            </a:r>
            <a:r>
              <a:rPr lang="ja-JP" altLang="en-US" sz="1800" dirty="0" smtClean="0"/>
              <a:t>の内容をまとめ、公式に認可</a:t>
            </a:r>
            <a:r>
              <a:rPr lang="ja-JP" altLang="en-US" sz="1800" dirty="0" smtClean="0"/>
              <a:t>させる。</a:t>
            </a:r>
            <a:endParaRPr lang="en-US" altLang="ja-JP" sz="1800" dirty="0" smtClean="0"/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計画プロセス群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100" dirty="0" smtClean="0"/>
              <a:t>プロジェクトマネジメント</a:t>
            </a:r>
            <a:r>
              <a:rPr lang="ja-JP" altLang="en-US" sz="2100" dirty="0"/>
              <a:t>計画書</a:t>
            </a:r>
            <a:r>
              <a:rPr lang="ja-JP" altLang="en-US" sz="2100" dirty="0" smtClean="0"/>
              <a:t>作成・・・実行、監視コントロール、終結の方法を</a:t>
            </a:r>
            <a:r>
              <a:rPr lang="ja-JP" altLang="en-US" sz="2100" dirty="0" smtClean="0"/>
              <a:t>規定。</a:t>
            </a:r>
            <a:endParaRPr lang="en-US" altLang="ja-JP" sz="2100" dirty="0" smtClean="0"/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実行プロセス群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100" dirty="0" smtClean="0"/>
              <a:t>計画プロセス群の実現性</a:t>
            </a:r>
            <a:r>
              <a:rPr lang="ja-JP" altLang="en-US" sz="2100" dirty="0" smtClean="0"/>
              <a:t>が高ければ、ここの仕事はほとんど無い。</a:t>
            </a:r>
            <a:endParaRPr lang="en-US" altLang="ja-JP" sz="2100" dirty="0" smtClean="0"/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監視</a:t>
            </a:r>
            <a:r>
              <a:rPr lang="ja-JP" altLang="en-US" sz="2400" dirty="0" smtClean="0">
                <a:solidFill>
                  <a:srgbClr val="0070C0"/>
                </a:solidFill>
              </a:rPr>
              <a:t>、</a:t>
            </a:r>
            <a:r>
              <a:rPr lang="ja-JP" altLang="en-US" sz="2400" dirty="0" smtClean="0">
                <a:solidFill>
                  <a:srgbClr val="0070C0"/>
                </a:solidFill>
              </a:rPr>
              <a:t>コントロールプロセス群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000" dirty="0" smtClean="0"/>
              <a:t>成果物や進捗状況から健全度を把握。</a:t>
            </a:r>
            <a:endParaRPr lang="en-US" altLang="ja-JP" sz="2100" dirty="0" smtClean="0"/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終結プロセス群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100" dirty="0" smtClean="0"/>
              <a:t>プロジェクトやフェーズの</a:t>
            </a:r>
            <a:r>
              <a:rPr lang="ja-JP" altLang="en-US" sz="2100" dirty="0" smtClean="0"/>
              <a:t>終結。・・・終わらせることも大事である。</a:t>
            </a:r>
            <a:endParaRPr lang="en-US" altLang="ja-JP" sz="2100" dirty="0" smtClean="0"/>
          </a:p>
        </p:txBody>
      </p:sp>
    </p:spTree>
    <p:extLst>
      <p:ext uri="{BB962C8B-B14F-4D97-AF65-F5344CB8AC3E}">
        <p14:creationId xmlns="" xmlns:p14="http://schemas.microsoft.com/office/powerpoint/2010/main" val="36593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スコープマネジメント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sz="2400" dirty="0" smtClean="0"/>
              <a:t>スコープマネジメントとは</a:t>
            </a:r>
            <a:endParaRPr lang="en-US" altLang="ja-JP" sz="2400" dirty="0" smtClean="0"/>
          </a:p>
          <a:p>
            <a:pPr lvl="1"/>
            <a:r>
              <a:rPr lang="ja-JP" altLang="en-US" sz="2000" dirty="0" smtClean="0">
                <a:solidFill>
                  <a:srgbClr val="F87508"/>
                </a:solidFill>
              </a:rPr>
              <a:t>必要な成果物や作業を明確化すること</a:t>
            </a:r>
            <a:endParaRPr lang="en-US" altLang="ja-JP" sz="2000" dirty="0" smtClean="0">
              <a:solidFill>
                <a:srgbClr val="F87508"/>
              </a:solidFill>
            </a:endParaRPr>
          </a:p>
          <a:p>
            <a:pPr lvl="1"/>
            <a:r>
              <a:rPr lang="ja-JP" altLang="en-US" sz="2000" dirty="0" smtClean="0">
                <a:solidFill>
                  <a:srgbClr val="F87508"/>
                </a:solidFill>
              </a:rPr>
              <a:t>作業の抜かりや</a:t>
            </a:r>
            <a:r>
              <a:rPr lang="ja-JP" altLang="en-US" sz="2000" dirty="0" smtClean="0">
                <a:solidFill>
                  <a:srgbClr val="F87508"/>
                </a:solidFill>
              </a:rPr>
              <a:t>余剰を防ぐことで、プロジェクトの目標の達成を</a:t>
            </a:r>
            <a:r>
              <a:rPr lang="ja-JP" altLang="en-US" sz="2000" dirty="0" smtClean="0">
                <a:solidFill>
                  <a:srgbClr val="F87508"/>
                </a:solidFill>
              </a:rPr>
              <a:t>図る。</a:t>
            </a:r>
            <a:endParaRPr lang="en-US" altLang="ja-JP" sz="2000" dirty="0" smtClean="0">
              <a:solidFill>
                <a:srgbClr val="F87508"/>
              </a:solidFill>
            </a:endParaRPr>
          </a:p>
          <a:p>
            <a:pPr lvl="1"/>
            <a:endParaRPr lang="en-US" altLang="ja-JP" sz="2000" dirty="0" smtClean="0"/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計画</a:t>
            </a:r>
            <a:r>
              <a:rPr lang="ja-JP" altLang="en-US" sz="2400" dirty="0" smtClean="0">
                <a:solidFill>
                  <a:srgbClr val="0070C0"/>
                </a:solidFill>
              </a:rPr>
              <a:t>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100" dirty="0" smtClean="0">
                <a:solidFill>
                  <a:schemeClr val="tx1"/>
                </a:solidFill>
              </a:rPr>
              <a:t>スコープ</a:t>
            </a:r>
            <a:r>
              <a:rPr lang="ja-JP" altLang="en-US" sz="2100" dirty="0" smtClean="0">
                <a:solidFill>
                  <a:schemeClr val="tx1"/>
                </a:solidFill>
              </a:rPr>
              <a:t>定義・・・成果物スコープ</a:t>
            </a:r>
            <a:r>
              <a:rPr lang="en-US" altLang="ja-JP" sz="2100" dirty="0" smtClean="0">
                <a:solidFill>
                  <a:schemeClr val="tx1"/>
                </a:solidFill>
              </a:rPr>
              <a:t>(</a:t>
            </a:r>
            <a:r>
              <a:rPr lang="ja-JP" altLang="en-US" sz="2100" dirty="0" smtClean="0">
                <a:solidFill>
                  <a:schemeClr val="tx1"/>
                </a:solidFill>
              </a:rPr>
              <a:t>どこまで作るか</a:t>
            </a:r>
            <a:r>
              <a:rPr lang="en-US" altLang="ja-JP" sz="2100" dirty="0" smtClean="0">
                <a:solidFill>
                  <a:schemeClr val="tx1"/>
                </a:solidFill>
              </a:rPr>
              <a:t>),</a:t>
            </a:r>
            <a:r>
              <a:rPr lang="ja-JP" altLang="en-US" sz="2100" dirty="0" smtClean="0">
                <a:solidFill>
                  <a:schemeClr val="tx1"/>
                </a:solidFill>
              </a:rPr>
              <a:t>プロジェクトスコープ</a:t>
            </a:r>
            <a:r>
              <a:rPr lang="en-US" altLang="ja-JP" sz="2100" dirty="0" smtClean="0">
                <a:solidFill>
                  <a:schemeClr val="tx1"/>
                </a:solidFill>
              </a:rPr>
              <a:t>(</a:t>
            </a:r>
            <a:r>
              <a:rPr lang="ja-JP" altLang="en-US" sz="2100" dirty="0" smtClean="0">
                <a:solidFill>
                  <a:schemeClr val="tx1"/>
                </a:solidFill>
              </a:rPr>
              <a:t>どこまでやるか</a:t>
            </a:r>
            <a:r>
              <a:rPr lang="en-US" altLang="ja-JP" sz="2100" dirty="0" smtClean="0">
                <a:solidFill>
                  <a:schemeClr val="tx1"/>
                </a:solidFill>
              </a:rPr>
              <a:t>)</a:t>
            </a:r>
            <a:r>
              <a:rPr lang="ja-JP" altLang="en-US" sz="2100" dirty="0" err="1" smtClean="0">
                <a:solidFill>
                  <a:schemeClr val="tx1"/>
                </a:solidFill>
              </a:rPr>
              <a:t>。</a:t>
            </a:r>
            <a:endParaRPr lang="en-US" altLang="ja-JP" sz="2100" dirty="0" smtClean="0">
              <a:solidFill>
                <a:schemeClr val="tx1"/>
              </a:solidFill>
            </a:endParaRPr>
          </a:p>
          <a:p>
            <a:pPr lvl="1"/>
            <a:r>
              <a:rPr lang="ja-JP" altLang="en-US" sz="2100" dirty="0" smtClean="0">
                <a:solidFill>
                  <a:schemeClr val="tx1"/>
                </a:solidFill>
              </a:rPr>
              <a:t>スポンサー</a:t>
            </a:r>
            <a:r>
              <a:rPr lang="ja-JP" altLang="en-US" sz="2100" dirty="0" smtClean="0">
                <a:solidFill>
                  <a:schemeClr val="tx1"/>
                </a:solidFill>
              </a:rPr>
              <a:t>、顧客の</a:t>
            </a:r>
            <a:r>
              <a:rPr lang="ja-JP" altLang="en-US" sz="2100" dirty="0" smtClean="0">
                <a:solidFill>
                  <a:schemeClr val="tx1"/>
                </a:solidFill>
              </a:rPr>
              <a:t>明確化。</a:t>
            </a:r>
            <a:endParaRPr lang="en-US" altLang="ja-JP" sz="2100" dirty="0" smtClean="0">
              <a:solidFill>
                <a:schemeClr val="tx1"/>
              </a:solidFill>
            </a:endParaRPr>
          </a:p>
          <a:p>
            <a:pPr lvl="1"/>
            <a:r>
              <a:rPr lang="ja-JP" altLang="en-US" sz="2100" dirty="0" smtClean="0">
                <a:solidFill>
                  <a:schemeClr val="tx1"/>
                </a:solidFill>
              </a:rPr>
              <a:t>成果物やプロジェクトをさらに分割する。</a:t>
            </a:r>
            <a:endParaRPr lang="en-US" altLang="ja-JP" sz="2100" dirty="0" smtClean="0">
              <a:solidFill>
                <a:schemeClr val="tx1"/>
              </a:solidFill>
            </a:endParaRPr>
          </a:p>
          <a:p>
            <a:pPr lvl="1"/>
            <a:endParaRPr lang="en-US" altLang="ja-JP" sz="2100" dirty="0" smtClean="0">
              <a:solidFill>
                <a:schemeClr val="tx1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監視、</a:t>
            </a:r>
            <a:r>
              <a:rPr lang="ja-JP" altLang="en-US" sz="2400" dirty="0" smtClean="0">
                <a:solidFill>
                  <a:srgbClr val="0070C0"/>
                </a:solidFill>
              </a:rPr>
              <a:t>コントロールプロセス群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100" dirty="0" smtClean="0"/>
              <a:t>顧客やスポンサー</a:t>
            </a:r>
            <a:r>
              <a:rPr lang="ja-JP" altLang="en-US" sz="2100" dirty="0" smtClean="0"/>
              <a:t>から要素成果物の</a:t>
            </a:r>
            <a:r>
              <a:rPr lang="ja-JP" altLang="en-US" sz="2100" dirty="0" smtClean="0"/>
              <a:t>公式承認を受ける</a:t>
            </a:r>
            <a:r>
              <a:rPr lang="ja-JP" altLang="en-US" sz="2100" dirty="0" smtClean="0"/>
              <a:t>。</a:t>
            </a:r>
            <a:endParaRPr lang="en-US" altLang="ja-JP" sz="2100" dirty="0" smtClean="0"/>
          </a:p>
          <a:p>
            <a:pPr lvl="1"/>
            <a:r>
              <a:rPr lang="ja-JP" altLang="en-US" sz="2000" dirty="0" smtClean="0"/>
              <a:t>スコープに対する変更要求などを特定する</a:t>
            </a:r>
            <a:endParaRPr lang="ja-JP" altLang="en-US" sz="21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ja-JP" altLang="en-US" sz="2400" dirty="0" smtClean="0">
              <a:solidFill>
                <a:schemeClr val="tx1"/>
              </a:solidFill>
            </a:endParaRPr>
          </a:p>
          <a:p>
            <a:pPr lvl="1"/>
            <a:endParaRPr lang="en-US" altLang="ja-JP" sz="2100" dirty="0" smtClean="0">
              <a:solidFill>
                <a:schemeClr val="tx1"/>
              </a:solidFill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78503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タイムマネジメント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ja-JP" altLang="en-US" dirty="0" smtClean="0"/>
              <a:t>タイムマネジメントとは</a:t>
            </a:r>
            <a:endParaRPr lang="en-US" altLang="ja-JP" dirty="0" smtClean="0"/>
          </a:p>
          <a:p>
            <a:pPr lvl="1"/>
            <a:r>
              <a:rPr lang="ja-JP" altLang="en-US" sz="2000" dirty="0" smtClean="0">
                <a:solidFill>
                  <a:srgbClr val="F87508"/>
                </a:solidFill>
              </a:rPr>
              <a:t>プロジェクト</a:t>
            </a:r>
            <a:r>
              <a:rPr lang="ja-JP" altLang="en-US" sz="2000" dirty="0" smtClean="0">
                <a:solidFill>
                  <a:srgbClr val="F87508"/>
                </a:solidFill>
              </a:rPr>
              <a:t>を所定のスケジュール内に収めるための</a:t>
            </a:r>
            <a:r>
              <a:rPr lang="ja-JP" altLang="en-US" sz="2000" dirty="0" smtClean="0">
                <a:solidFill>
                  <a:srgbClr val="F87508"/>
                </a:solidFill>
              </a:rPr>
              <a:t>マネジメント。</a:t>
            </a:r>
            <a:endParaRPr lang="en-US" altLang="ja-JP" sz="2000" dirty="0" smtClean="0">
              <a:solidFill>
                <a:srgbClr val="F87508"/>
              </a:solidFill>
            </a:endParaRPr>
          </a:p>
          <a:p>
            <a:pPr lvl="1"/>
            <a:endParaRPr lang="en-US" altLang="ja-JP" sz="2000" dirty="0" smtClean="0">
              <a:solidFill>
                <a:srgbClr val="F87508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計画プロセス群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000" dirty="0" smtClean="0"/>
              <a:t>成果物を作るために必要な作業を「アクティビティ」という単位</a:t>
            </a:r>
            <a:r>
              <a:rPr lang="ja-JP" altLang="en-US" sz="2000" dirty="0" smtClean="0"/>
              <a:t>にさらに分解すし、さらに順序関係を明確にする。</a:t>
            </a:r>
            <a:endParaRPr lang="en-US" altLang="ja-JP" sz="2000" dirty="0" smtClean="0"/>
          </a:p>
          <a:p>
            <a:pPr lvl="1"/>
            <a:r>
              <a:rPr lang="ja-JP" altLang="en-US" sz="2000" dirty="0" smtClean="0"/>
              <a:t>各アクティビティ</a:t>
            </a:r>
            <a:r>
              <a:rPr lang="ja-JP" altLang="en-US" sz="2000" dirty="0" smtClean="0"/>
              <a:t>に必要な資源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人員、機器、資材など</a:t>
            </a:r>
            <a:r>
              <a:rPr lang="en-US" altLang="ja-JP" sz="2000" dirty="0" smtClean="0"/>
              <a:t>)</a:t>
            </a:r>
            <a:r>
              <a:rPr lang="ja-JP" altLang="en-US" sz="2000" dirty="0" smtClean="0"/>
              <a:t>の見積る</a:t>
            </a:r>
            <a:r>
              <a:rPr lang="ja-JP" altLang="en-US" sz="2000" dirty="0" smtClean="0"/>
              <a:t>。</a:t>
            </a:r>
            <a:endParaRPr lang="en-US" altLang="ja-JP" sz="2000" dirty="0" smtClean="0"/>
          </a:p>
          <a:p>
            <a:pPr lvl="1"/>
            <a:r>
              <a:rPr lang="ja-JP" altLang="en-US" sz="2000" dirty="0" smtClean="0"/>
              <a:t>各アクティビティを完了するために必要な作業時間を決める</a:t>
            </a:r>
            <a:r>
              <a:rPr lang="ja-JP" altLang="en-US" sz="2000" dirty="0" smtClean="0"/>
              <a:t>。</a:t>
            </a:r>
            <a:endParaRPr lang="en-US" altLang="ja-JP" sz="2000" dirty="0" smtClean="0"/>
          </a:p>
          <a:p>
            <a:pPr lvl="1"/>
            <a:r>
              <a:rPr lang="ja-JP" altLang="en-US" sz="2000" dirty="0" smtClean="0"/>
              <a:t>各アクティビティ予定開始日と終了日を決める</a:t>
            </a:r>
            <a:r>
              <a:rPr lang="ja-JP" altLang="en-US" sz="2000" dirty="0" smtClean="0"/>
              <a:t>。</a:t>
            </a:r>
            <a:endParaRPr lang="en-US" altLang="ja-JP" sz="2000" dirty="0" smtClean="0"/>
          </a:p>
          <a:p>
            <a:pPr lvl="1"/>
            <a:endParaRPr lang="en-US" altLang="ja-JP" sz="2000" dirty="0" smtClean="0"/>
          </a:p>
          <a:p>
            <a:r>
              <a:rPr lang="ja-JP" altLang="en-US" sz="2400" dirty="0" smtClean="0">
                <a:solidFill>
                  <a:schemeClr val="accent2">
                    <a:lumMod val="75000"/>
                  </a:schemeClr>
                </a:solidFill>
              </a:rPr>
              <a:t>監視、コントロールプロセス群</a:t>
            </a:r>
            <a:endParaRPr lang="en-US" altLang="ja-JP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ja-JP" altLang="en-US" sz="2100" dirty="0" smtClean="0"/>
              <a:t>メンバーの作業負荷を考慮したスケジュールのコントロール。</a:t>
            </a:r>
            <a:endParaRPr lang="en-US" altLang="ja-JP" sz="21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endParaRPr lang="en-US" altLang="ja-JP" sz="2000" dirty="0" smtClean="0"/>
          </a:p>
          <a:p>
            <a:endParaRPr lang="ja-JP" altLang="en-US" dirty="0" smtClean="0"/>
          </a:p>
          <a:p>
            <a:pPr lvl="1"/>
            <a:endParaRPr lang="en-US" altLang="ja-JP" sz="2100" dirty="0" smtClean="0">
              <a:solidFill>
                <a:schemeClr val="tx1"/>
              </a:solidFill>
            </a:endParaRPr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コストマネジメント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コストマネジメントとは</a:t>
            </a:r>
            <a:endParaRPr kumimoji="1" lang="en-US" altLang="ja-JP" dirty="0" smtClean="0"/>
          </a:p>
          <a:p>
            <a:pPr lvl="1"/>
            <a:r>
              <a:rPr lang="ja-JP" altLang="en-US" dirty="0" smtClean="0">
                <a:solidFill>
                  <a:srgbClr val="F87508"/>
                </a:solidFill>
              </a:rPr>
              <a:t>コストを予算内に収めることを目的</a:t>
            </a:r>
            <a:r>
              <a:rPr lang="en-US" altLang="ja-JP" dirty="0" smtClean="0">
                <a:solidFill>
                  <a:srgbClr val="F87508"/>
                </a:solidFill>
              </a:rPr>
              <a:t>(</a:t>
            </a:r>
            <a:r>
              <a:rPr lang="ja-JP" altLang="en-US" dirty="0" smtClean="0">
                <a:solidFill>
                  <a:srgbClr val="F87508"/>
                </a:solidFill>
              </a:rPr>
              <a:t>大事なスキル</a:t>
            </a:r>
            <a:r>
              <a:rPr lang="en-US" altLang="ja-JP" dirty="0" smtClean="0">
                <a:solidFill>
                  <a:srgbClr val="F87508"/>
                </a:solidFill>
              </a:rPr>
              <a:t>)</a:t>
            </a:r>
            <a:endParaRPr kumimoji="1" lang="en-US" altLang="ja-JP" dirty="0" smtClean="0">
              <a:solidFill>
                <a:srgbClr val="F87508"/>
              </a:solidFill>
            </a:endParaRPr>
          </a:p>
          <a:p>
            <a:pPr lvl="1"/>
            <a:r>
              <a:rPr lang="ja-JP" altLang="en-US" dirty="0" smtClean="0">
                <a:solidFill>
                  <a:srgbClr val="F87508"/>
                </a:solidFill>
              </a:rPr>
              <a:t>プロジェクト期間中、コスト見積もりは</a:t>
            </a:r>
            <a:r>
              <a:rPr lang="ja-JP" altLang="en-US" dirty="0" smtClean="0">
                <a:solidFill>
                  <a:srgbClr val="F87508"/>
                </a:solidFill>
              </a:rPr>
              <a:t>常に最新</a:t>
            </a:r>
            <a:r>
              <a:rPr lang="ja-JP" altLang="en-US" dirty="0" smtClean="0">
                <a:solidFill>
                  <a:srgbClr val="F87508"/>
                </a:solidFill>
              </a:rPr>
              <a:t>の状態に</a:t>
            </a:r>
            <a:r>
              <a:rPr lang="ja-JP" altLang="en-US" dirty="0" smtClean="0">
                <a:solidFill>
                  <a:srgbClr val="F87508"/>
                </a:solidFill>
              </a:rPr>
              <a:t>保たれている必要がある。</a:t>
            </a:r>
            <a:endParaRPr lang="en-US" altLang="ja-JP" dirty="0" smtClean="0">
              <a:solidFill>
                <a:srgbClr val="F87508"/>
              </a:solidFill>
            </a:endParaRPr>
          </a:p>
          <a:p>
            <a:pPr lvl="1"/>
            <a:endParaRPr lang="en-US" altLang="ja-JP" dirty="0" smtClean="0">
              <a:solidFill>
                <a:srgbClr val="F87508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計画</a:t>
            </a:r>
            <a:r>
              <a:rPr lang="ja-JP" altLang="en-US" sz="2400" dirty="0" smtClean="0">
                <a:solidFill>
                  <a:srgbClr val="0070C0"/>
                </a:solidFill>
              </a:rPr>
              <a:t>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コスト</a:t>
            </a:r>
            <a:r>
              <a:rPr lang="ja-JP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見積もり・・・各アクティビティ</a:t>
            </a:r>
            <a:r>
              <a:rPr lang="ja-JP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を完了するための資源コスト算出</a:t>
            </a:r>
            <a:r>
              <a:rPr lang="ja-JP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en-US" altLang="ja-JP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ja-JP" altLang="en-US" sz="2000" dirty="0" smtClean="0"/>
              <a:t>予算設定・・・コストパフォーマンス</a:t>
            </a:r>
            <a:r>
              <a:rPr lang="ja-JP" altLang="en-US" sz="2000" dirty="0" smtClean="0"/>
              <a:t>・</a:t>
            </a:r>
            <a:r>
              <a:rPr lang="ja-JP" altLang="en-US" sz="2000" dirty="0" smtClean="0"/>
              <a:t>ベースラインという時系列的</a:t>
            </a:r>
            <a:r>
              <a:rPr lang="ja-JP" altLang="en-US" sz="2000" dirty="0" smtClean="0"/>
              <a:t>に展開</a:t>
            </a:r>
            <a:r>
              <a:rPr lang="ja-JP" altLang="en-US" sz="2000" dirty="0" smtClean="0"/>
              <a:t>したグラフを作成。</a:t>
            </a:r>
            <a:endParaRPr lang="en-US" altLang="ja-JP" sz="2000" dirty="0" smtClean="0"/>
          </a:p>
          <a:p>
            <a:endParaRPr lang="en-US" altLang="ja-JP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ja-JP" altLang="en-US" sz="2400" dirty="0" smtClean="0">
                <a:solidFill>
                  <a:schemeClr val="accent2">
                    <a:lumMod val="75000"/>
                  </a:schemeClr>
                </a:solidFill>
              </a:rPr>
              <a:t>監視、コントロールプロセス群</a:t>
            </a:r>
            <a:endParaRPr lang="en-US" altLang="ja-JP" sz="2400" dirty="0" smtClean="0"/>
          </a:p>
          <a:p>
            <a:pPr lvl="1"/>
            <a:r>
              <a:rPr lang="ja-JP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コストパフォーマンスベースライン</a:t>
            </a:r>
            <a:r>
              <a:rPr lang="ja-JP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と実コストのズレを把握する。</a:t>
            </a:r>
          </a:p>
          <a:p>
            <a:pPr lvl="1"/>
            <a:endParaRPr lang="en-US" altLang="ja-JP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US" altLang="ja-JP" dirty="0" smtClean="0">
              <a:solidFill>
                <a:srgbClr val="F875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品質マネジメント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 smtClean="0"/>
              <a:t>品質マネジメントとは</a:t>
            </a:r>
            <a:endParaRPr lang="en-US" altLang="ja-JP" dirty="0" smtClean="0"/>
          </a:p>
          <a:p>
            <a:pPr lvl="1"/>
            <a:r>
              <a:rPr kumimoji="1" lang="ja-JP" altLang="en-US" dirty="0" smtClean="0">
                <a:solidFill>
                  <a:srgbClr val="F87508"/>
                </a:solidFill>
              </a:rPr>
              <a:t>ものができてから品質を決めるのではなく、あらかじめ品質を計画しておく。</a:t>
            </a:r>
            <a:endParaRPr kumimoji="1" lang="en-US" altLang="ja-JP" dirty="0" smtClean="0">
              <a:solidFill>
                <a:srgbClr val="F87508"/>
              </a:solidFill>
            </a:endParaRPr>
          </a:p>
          <a:p>
            <a:pPr lvl="1"/>
            <a:r>
              <a:rPr kumimoji="1" lang="ja-JP" altLang="en-US" dirty="0" smtClean="0">
                <a:solidFill>
                  <a:srgbClr val="F87508"/>
                </a:solidFill>
              </a:rPr>
              <a:t>テストやレビューに時間を割かないようにする。</a:t>
            </a:r>
            <a:endParaRPr kumimoji="1" lang="en-US" altLang="ja-JP" dirty="0" smtClean="0">
              <a:solidFill>
                <a:srgbClr val="F87508"/>
              </a:solidFill>
            </a:endParaRPr>
          </a:p>
          <a:p>
            <a:endParaRPr lang="en-US" altLang="ja-JP" sz="2400" dirty="0" smtClean="0">
              <a:solidFill>
                <a:srgbClr val="0070C0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計画プロセス群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品質計画品質要求</a:t>
            </a:r>
            <a:r>
              <a:rPr lang="ja-JP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事項を</a:t>
            </a:r>
            <a:r>
              <a:rPr lang="ja-JP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定め</a:t>
            </a:r>
            <a:r>
              <a:rPr lang="ja-JP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、さらにその実現</a:t>
            </a:r>
            <a:r>
              <a:rPr lang="ja-JP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方法を文書化する</a:t>
            </a:r>
            <a:r>
              <a:rPr lang="ja-JP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en-US" altLang="ja-JP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実行プロセス群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作成</a:t>
            </a:r>
            <a:r>
              <a:rPr lang="ja-JP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した品質マネジメント計画が適切に実施されているかを監査する</a:t>
            </a:r>
            <a:r>
              <a:rPr lang="ja-JP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en-US" altLang="ja-JP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監視、コントロールプロセス群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要素成果物や各プロセスが品質を確保しているかを監視、記録する。</a:t>
            </a:r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人的資源マネジメント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人的資源</a:t>
            </a:r>
            <a:r>
              <a:rPr lang="ja-JP" altLang="en-US" dirty="0" smtClean="0"/>
              <a:t>マネジメントとは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87508"/>
                </a:solidFill>
              </a:rPr>
              <a:t>適切</a:t>
            </a:r>
            <a:r>
              <a:rPr lang="ja-JP" altLang="en-US" dirty="0" smtClean="0">
                <a:solidFill>
                  <a:srgbClr val="F87508"/>
                </a:solidFill>
              </a:rPr>
              <a:t>なタイミングで</a:t>
            </a:r>
            <a:r>
              <a:rPr lang="ja-JP" altLang="en-US" dirty="0" smtClean="0">
                <a:solidFill>
                  <a:srgbClr val="F87508"/>
                </a:solidFill>
              </a:rPr>
              <a:t>、適切</a:t>
            </a:r>
            <a:r>
              <a:rPr lang="ja-JP" altLang="en-US" dirty="0" smtClean="0">
                <a:solidFill>
                  <a:srgbClr val="F87508"/>
                </a:solidFill>
              </a:rPr>
              <a:t>な</a:t>
            </a:r>
            <a:r>
              <a:rPr lang="ja-JP" altLang="en-US" dirty="0" smtClean="0">
                <a:solidFill>
                  <a:srgbClr val="F87508"/>
                </a:solidFill>
              </a:rPr>
              <a:t>能力が</a:t>
            </a:r>
            <a:r>
              <a:rPr lang="ja-JP" altLang="en-US" dirty="0" smtClean="0">
                <a:solidFill>
                  <a:srgbClr val="F87508"/>
                </a:solidFill>
              </a:rPr>
              <a:t>ある人に</a:t>
            </a:r>
            <a:r>
              <a:rPr lang="ja-JP" altLang="en-US" dirty="0" smtClean="0">
                <a:solidFill>
                  <a:srgbClr val="F87508"/>
                </a:solidFill>
              </a:rPr>
              <a:t>、適切</a:t>
            </a:r>
            <a:r>
              <a:rPr lang="ja-JP" altLang="en-US" dirty="0" smtClean="0">
                <a:solidFill>
                  <a:srgbClr val="F87508"/>
                </a:solidFill>
              </a:rPr>
              <a:t>な役割と責任を与え、プロジェクトに参加させる</a:t>
            </a:r>
            <a:r>
              <a:rPr lang="ja-JP" altLang="en-US" dirty="0" smtClean="0">
                <a:solidFill>
                  <a:srgbClr val="F87508"/>
                </a:solidFill>
              </a:rPr>
              <a:t>。</a:t>
            </a:r>
            <a:endParaRPr lang="en-US" altLang="ja-JP" dirty="0" smtClean="0">
              <a:solidFill>
                <a:srgbClr val="F87508"/>
              </a:solidFill>
            </a:endParaRPr>
          </a:p>
          <a:p>
            <a:endParaRPr lang="en-US" altLang="ja-JP" sz="2400" dirty="0" smtClean="0">
              <a:solidFill>
                <a:srgbClr val="0070C0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計画</a:t>
            </a:r>
            <a:r>
              <a:rPr lang="ja-JP" altLang="en-US" sz="2400" dirty="0" smtClean="0">
                <a:solidFill>
                  <a:srgbClr val="0070C0"/>
                </a:solidFill>
              </a:rPr>
              <a:t>プロセス群</a:t>
            </a:r>
          </a:p>
          <a:p>
            <a:pPr lvl="1"/>
            <a:r>
              <a:rPr lang="ja-JP" altLang="en-US" dirty="0" smtClean="0"/>
              <a:t>人的資源計画書</a:t>
            </a:r>
            <a:r>
              <a:rPr lang="ja-JP" altLang="en-US" dirty="0" smtClean="0"/>
              <a:t>作成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プロジェクト</a:t>
            </a:r>
            <a:r>
              <a:rPr lang="ja-JP" altLang="en-US" dirty="0" smtClean="0"/>
              <a:t>における個人やグループの役割と責任、必要なスキル、上下関係などを決め、文書化する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実行</a:t>
            </a:r>
            <a:r>
              <a:rPr lang="ja-JP" altLang="en-US" sz="2400" dirty="0" smtClean="0">
                <a:solidFill>
                  <a:srgbClr val="0070C0"/>
                </a:solidFill>
              </a:rPr>
              <a:t>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チーム</a:t>
            </a:r>
            <a:r>
              <a:rPr lang="ja-JP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編成・・・</a:t>
            </a:r>
            <a:r>
              <a:rPr lang="ja-JP" altLang="en-US" sz="2000" dirty="0" smtClean="0">
                <a:solidFill>
                  <a:schemeClr val="tx1"/>
                </a:solidFill>
              </a:rPr>
              <a:t>必要な</a:t>
            </a:r>
            <a:r>
              <a:rPr lang="ja-JP" altLang="en-US" sz="2000" dirty="0" smtClean="0">
                <a:solidFill>
                  <a:schemeClr val="tx1"/>
                </a:solidFill>
              </a:rPr>
              <a:t>人を</a:t>
            </a:r>
            <a:r>
              <a:rPr lang="ja-JP" altLang="en-US" sz="2000" dirty="0" smtClean="0">
                <a:solidFill>
                  <a:schemeClr val="tx1"/>
                </a:solidFill>
              </a:rPr>
              <a:t>選出しプロジェクトに</a:t>
            </a:r>
            <a:r>
              <a:rPr lang="ja-JP" altLang="en-US" sz="2000" dirty="0" smtClean="0">
                <a:solidFill>
                  <a:schemeClr val="tx1"/>
                </a:solidFill>
              </a:rPr>
              <a:t>任命。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pPr lvl="1"/>
            <a:r>
              <a:rPr lang="ja-JP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チーム</a:t>
            </a:r>
            <a:r>
              <a:rPr lang="ja-JP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育成・・・</a:t>
            </a:r>
            <a:r>
              <a:rPr lang="ja-JP" altLang="en-US" sz="2000" dirty="0" smtClean="0">
                <a:solidFill>
                  <a:schemeClr val="tx1"/>
                </a:solidFill>
              </a:rPr>
              <a:t>メンバーの能力を強化</a:t>
            </a:r>
            <a:r>
              <a:rPr lang="ja-JP" altLang="en-US" sz="2000" dirty="0" smtClean="0">
                <a:solidFill>
                  <a:schemeClr val="tx1"/>
                </a:solidFill>
              </a:rPr>
              <a:t>し、メンバー間</a:t>
            </a:r>
            <a:r>
              <a:rPr lang="ja-JP" altLang="en-US" sz="2000" dirty="0" smtClean="0">
                <a:solidFill>
                  <a:schemeClr val="tx1"/>
                </a:solidFill>
              </a:rPr>
              <a:t>の交流を促進し、パフォーマンス向上を</a:t>
            </a:r>
            <a:r>
              <a:rPr lang="ja-JP" altLang="en-US" sz="2000" dirty="0" smtClean="0">
                <a:solidFill>
                  <a:schemeClr val="tx1"/>
                </a:solidFill>
              </a:rPr>
              <a:t>図る。</a:t>
            </a:r>
            <a:endParaRPr lang="ja-JP" altLang="en-US" sz="2000" dirty="0" smtClean="0">
              <a:solidFill>
                <a:schemeClr val="tx1"/>
              </a:solidFill>
            </a:endParaRPr>
          </a:p>
          <a:p>
            <a:pPr lvl="1"/>
            <a:r>
              <a:rPr lang="ja-JP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チーム</a:t>
            </a:r>
            <a:r>
              <a:rPr lang="ja-JP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のマネジメント・・・</a:t>
            </a:r>
            <a:r>
              <a:rPr lang="ja-JP" altLang="en-US" sz="2000" dirty="0" smtClean="0">
                <a:solidFill>
                  <a:schemeClr val="tx1"/>
                </a:solidFill>
              </a:rPr>
              <a:t>メンバーのパフォーマンスを追跡し</a:t>
            </a:r>
            <a:r>
              <a:rPr lang="ja-JP" altLang="en-US" sz="2000" dirty="0" smtClean="0">
                <a:solidFill>
                  <a:schemeClr val="tx1"/>
                </a:solidFill>
              </a:rPr>
              <a:t>フィードバックを行う。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en-US" altLang="ja-JP" dirty="0" smtClean="0"/>
          </a:p>
          <a:p>
            <a:pPr lvl="1">
              <a:buNone/>
            </a:pPr>
            <a:endParaRPr lang="ja-JP" altLang="en-US" dirty="0" smtClean="0"/>
          </a:p>
          <a:p>
            <a:pPr lvl="1"/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コミュニケーションマネージメント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/>
          <a:lstStyle/>
          <a:p>
            <a:r>
              <a:rPr lang="ja-JP" altLang="en-US" sz="2400" dirty="0" smtClean="0"/>
              <a:t>コミュニケーションマネージメントとは</a:t>
            </a:r>
            <a:endParaRPr lang="en-US" altLang="ja-JP" sz="2400" dirty="0" smtClean="0"/>
          </a:p>
          <a:p>
            <a:pPr lvl="1"/>
            <a:r>
              <a:rPr lang="ja-JP" altLang="en-US" sz="2000" dirty="0" smtClean="0">
                <a:solidFill>
                  <a:srgbClr val="F87508"/>
                </a:solidFill>
              </a:rPr>
              <a:t>プロジェクト</a:t>
            </a:r>
            <a:r>
              <a:rPr lang="ja-JP" altLang="en-US" sz="2000" dirty="0" smtClean="0">
                <a:solidFill>
                  <a:srgbClr val="F87508"/>
                </a:solidFill>
              </a:rPr>
              <a:t>遂行に必要な情報を、</a:t>
            </a:r>
            <a:r>
              <a:rPr lang="ja-JP" altLang="en-US" sz="2000" dirty="0" smtClean="0">
                <a:solidFill>
                  <a:srgbClr val="F87508"/>
                </a:solidFill>
              </a:rPr>
              <a:t>プロジェクトメンバーに</a:t>
            </a:r>
            <a:r>
              <a:rPr lang="ja-JP" altLang="en-US" sz="2000" b="1" dirty="0" smtClean="0">
                <a:solidFill>
                  <a:srgbClr val="F87508"/>
                </a:solidFill>
              </a:rPr>
              <a:t>正確</a:t>
            </a:r>
            <a:r>
              <a:rPr lang="ja-JP" altLang="en-US" sz="2000" dirty="0" smtClean="0">
                <a:solidFill>
                  <a:srgbClr val="F87508"/>
                </a:solidFill>
              </a:rPr>
              <a:t>に届けることが目的</a:t>
            </a:r>
            <a:r>
              <a:rPr lang="ja-JP" altLang="en-US" sz="2000" dirty="0" smtClean="0">
                <a:solidFill>
                  <a:srgbClr val="F87508"/>
                </a:solidFill>
              </a:rPr>
              <a:t>である。</a:t>
            </a:r>
            <a:endParaRPr lang="en-US" altLang="ja-JP" sz="2000" dirty="0" smtClean="0">
              <a:solidFill>
                <a:srgbClr val="F87508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立ち上げプロセス群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000" dirty="0" smtClean="0">
                <a:solidFill>
                  <a:schemeClr val="tx1"/>
                </a:solidFill>
              </a:rPr>
              <a:t>ステークホルダー特定・・・プロジェクトの</a:t>
            </a:r>
            <a:r>
              <a:rPr lang="ja-JP" altLang="en-US" sz="2000" dirty="0" smtClean="0">
                <a:solidFill>
                  <a:schemeClr val="tx1"/>
                </a:solidFill>
              </a:rPr>
              <a:t>ステークホルダー</a:t>
            </a:r>
            <a:r>
              <a:rPr lang="en-US" altLang="ja-JP" sz="2000" dirty="0" smtClean="0">
                <a:solidFill>
                  <a:schemeClr val="tx1"/>
                </a:solidFill>
              </a:rPr>
              <a:t>(</a:t>
            </a:r>
            <a:r>
              <a:rPr lang="ja-JP" altLang="en-US" sz="2000" dirty="0" smtClean="0">
                <a:solidFill>
                  <a:schemeClr val="tx1"/>
                </a:solidFill>
              </a:rPr>
              <a:t>関係者</a:t>
            </a:r>
            <a:r>
              <a:rPr lang="en-US" altLang="ja-JP" sz="2000" dirty="0" smtClean="0">
                <a:solidFill>
                  <a:schemeClr val="tx1"/>
                </a:solidFill>
              </a:rPr>
              <a:t>)</a:t>
            </a:r>
            <a:r>
              <a:rPr lang="ja-JP" altLang="en-US" sz="2000" dirty="0" smtClean="0">
                <a:solidFill>
                  <a:schemeClr val="tx1"/>
                </a:solidFill>
              </a:rPr>
              <a:t>と</a:t>
            </a:r>
            <a:r>
              <a:rPr lang="ja-JP" altLang="en-US" sz="2000" dirty="0" smtClean="0">
                <a:solidFill>
                  <a:schemeClr val="tx1"/>
                </a:solidFill>
              </a:rPr>
              <a:t>その影響を分析、文書化する</a:t>
            </a:r>
            <a:r>
              <a:rPr lang="ja-JP" altLang="en-US" sz="2000" dirty="0" smtClean="0">
                <a:solidFill>
                  <a:schemeClr val="tx1"/>
                </a:solidFill>
              </a:rPr>
              <a:t>。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計画プロセス群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000" dirty="0" smtClean="0">
                <a:solidFill>
                  <a:schemeClr val="tx1"/>
                </a:solidFill>
              </a:rPr>
              <a:t>ステークホルダーが必要とする</a:t>
            </a:r>
            <a:r>
              <a:rPr lang="ja-JP" altLang="en-US" sz="2000" dirty="0" smtClean="0">
                <a:solidFill>
                  <a:schemeClr val="tx1"/>
                </a:solidFill>
              </a:rPr>
              <a:t>情報と伝達方法の文書化。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r>
              <a:rPr kumimoji="1" lang="ja-JP" altLang="en-US" sz="2400" dirty="0" smtClean="0">
                <a:solidFill>
                  <a:srgbClr val="0070C0"/>
                </a:solidFill>
              </a:rPr>
              <a:t>実行プロセス</a:t>
            </a:r>
            <a:endParaRPr kumimoji="1"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100" dirty="0" smtClean="0">
                <a:solidFill>
                  <a:schemeClr val="tx1"/>
                </a:solidFill>
              </a:rPr>
              <a:t>情報配布コミュニケーション計画に基づいて情報を</a:t>
            </a:r>
            <a:r>
              <a:rPr lang="ja-JP" altLang="en-US" sz="2100" dirty="0" smtClean="0">
                <a:solidFill>
                  <a:schemeClr val="tx1"/>
                </a:solidFill>
              </a:rPr>
              <a:t>伝える。</a:t>
            </a:r>
            <a:endParaRPr lang="en-US" altLang="ja-JP" sz="2100" dirty="0" smtClean="0">
              <a:solidFill>
                <a:schemeClr val="tx1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監視、</a:t>
            </a:r>
            <a:r>
              <a:rPr lang="ja-JP" altLang="en-US" sz="2400" dirty="0" smtClean="0">
                <a:solidFill>
                  <a:srgbClr val="0070C0"/>
                </a:solidFill>
              </a:rPr>
              <a:t>コントロールプロセス群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000" dirty="0" smtClean="0">
                <a:solidFill>
                  <a:schemeClr val="tx1"/>
                </a:solidFill>
              </a:rPr>
              <a:t>プロジェクトの進捗状況、成果物の作成状況に関する情報、パフォーマンス情報を収集、整理、分析し、実績報告書として</a:t>
            </a:r>
            <a:r>
              <a:rPr lang="ja-JP" altLang="en-US" sz="2000" dirty="0" smtClean="0">
                <a:solidFill>
                  <a:schemeClr val="tx1"/>
                </a:solidFill>
              </a:rPr>
              <a:t>まとめる。</a:t>
            </a:r>
            <a:endParaRPr lang="ja-JP" altLang="en-US" sz="2400" dirty="0" smtClean="0">
              <a:solidFill>
                <a:schemeClr val="tx1"/>
              </a:solidFill>
            </a:endParaRPr>
          </a:p>
          <a:p>
            <a:endParaRPr kumimoji="1" lang="en-US" altLang="ja-JP" sz="24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リスクマネジメント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lnSpcReduction="10000"/>
          </a:bodyPr>
          <a:lstStyle/>
          <a:p>
            <a:r>
              <a:rPr lang="ja-JP" altLang="en-US" dirty="0" smtClean="0"/>
              <a:t>リスクマネジメントとは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87508"/>
                </a:solidFill>
              </a:rPr>
              <a:t>プラス</a:t>
            </a:r>
            <a:r>
              <a:rPr lang="ja-JP" altLang="en-US" dirty="0" smtClean="0">
                <a:solidFill>
                  <a:srgbClr val="F87508"/>
                </a:solidFill>
              </a:rPr>
              <a:t>の</a:t>
            </a:r>
            <a:r>
              <a:rPr lang="ja-JP" altLang="en-US" dirty="0" smtClean="0">
                <a:solidFill>
                  <a:srgbClr val="F87508"/>
                </a:solidFill>
              </a:rPr>
              <a:t>リスクを</a:t>
            </a:r>
            <a:r>
              <a:rPr lang="ja-JP" altLang="en-US" dirty="0" smtClean="0">
                <a:solidFill>
                  <a:srgbClr val="F87508"/>
                </a:solidFill>
              </a:rPr>
              <a:t>増大させ、マイナスの</a:t>
            </a:r>
            <a:r>
              <a:rPr lang="ja-JP" altLang="en-US" dirty="0" smtClean="0">
                <a:solidFill>
                  <a:srgbClr val="F87508"/>
                </a:solidFill>
              </a:rPr>
              <a:t>リスクを</a:t>
            </a:r>
            <a:r>
              <a:rPr lang="ja-JP" altLang="en-US" dirty="0" smtClean="0">
                <a:solidFill>
                  <a:srgbClr val="F87508"/>
                </a:solidFill>
              </a:rPr>
              <a:t>減少</a:t>
            </a:r>
            <a:r>
              <a:rPr lang="ja-JP" altLang="en-US" dirty="0" smtClean="0">
                <a:solidFill>
                  <a:srgbClr val="F87508"/>
                </a:solidFill>
              </a:rPr>
              <a:t>させるのが目的。</a:t>
            </a:r>
            <a:endParaRPr lang="en-US" altLang="ja-JP" dirty="0" smtClean="0">
              <a:solidFill>
                <a:srgbClr val="F87508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計画マネジメント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200" dirty="0" smtClean="0">
                <a:solidFill>
                  <a:schemeClr val="tx1"/>
                </a:solidFill>
              </a:rPr>
              <a:t>リスク</a:t>
            </a:r>
            <a:r>
              <a:rPr lang="ja-JP" altLang="en-US" sz="2200" dirty="0" smtClean="0">
                <a:solidFill>
                  <a:schemeClr val="tx1"/>
                </a:solidFill>
              </a:rPr>
              <a:t>特定</a:t>
            </a:r>
            <a:endParaRPr lang="en-US" altLang="ja-JP" sz="2200" dirty="0" smtClean="0">
              <a:solidFill>
                <a:schemeClr val="tx1"/>
              </a:solidFill>
            </a:endParaRPr>
          </a:p>
          <a:p>
            <a:pPr lvl="2"/>
            <a:r>
              <a:rPr lang="ja-JP" altLang="en-US" sz="17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定性的リスク分析・・・リスクに「優先度」をつける。</a:t>
            </a:r>
            <a:endParaRPr lang="en-US" altLang="ja-JP" sz="17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/>
            <a:r>
              <a:rPr lang="ja-JP" altLang="en-US" sz="17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定量的リスク分析・・・影響度を数値化する</a:t>
            </a:r>
            <a:endParaRPr lang="en-US" altLang="ja-JP" sz="17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ja-JP" altLang="en-US" sz="2000" dirty="0" smtClean="0">
                <a:solidFill>
                  <a:schemeClr val="tx1"/>
                </a:solidFill>
              </a:rPr>
              <a:t>リスクマネジメント</a:t>
            </a:r>
            <a:r>
              <a:rPr lang="ja-JP" altLang="en-US" sz="2000" dirty="0" smtClean="0">
                <a:solidFill>
                  <a:schemeClr val="tx1"/>
                </a:solidFill>
              </a:rPr>
              <a:t>計画リスクに対してどのように取り組み、処理するかを計画する</a:t>
            </a:r>
            <a:r>
              <a:rPr lang="ja-JP" altLang="en-US" sz="2000" dirty="0" smtClean="0">
                <a:solidFill>
                  <a:schemeClr val="tx1"/>
                </a:solidFill>
              </a:rPr>
              <a:t>。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監視、</a:t>
            </a:r>
            <a:r>
              <a:rPr lang="ja-JP" altLang="en-US" sz="2400" dirty="0" smtClean="0">
                <a:solidFill>
                  <a:srgbClr val="0070C0"/>
                </a:solidFill>
              </a:rPr>
              <a:t>コントロールプロセス群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200" dirty="0" smtClean="0">
                <a:solidFill>
                  <a:schemeClr val="tx1"/>
                </a:solidFill>
              </a:rPr>
              <a:t>リスクの変化をとらえ制御</a:t>
            </a:r>
            <a:r>
              <a:rPr lang="ja-JP" altLang="en-US" sz="2200" dirty="0" smtClean="0">
                <a:solidFill>
                  <a:schemeClr val="tx1"/>
                </a:solidFill>
              </a:rPr>
              <a:t>する</a:t>
            </a:r>
            <a:endParaRPr lang="en-US" altLang="ja-JP" sz="2200" dirty="0" smtClean="0">
              <a:solidFill>
                <a:schemeClr val="tx1"/>
              </a:solidFill>
            </a:endParaRPr>
          </a:p>
          <a:p>
            <a:pPr lvl="1"/>
            <a:r>
              <a:rPr lang="ja-JP" altLang="en-US" sz="2200" dirty="0" smtClean="0">
                <a:solidFill>
                  <a:schemeClr val="tx1"/>
                </a:solidFill>
              </a:rPr>
              <a:t>マイナスのリスクへの対応</a:t>
            </a:r>
            <a:r>
              <a:rPr lang="ja-JP" altLang="en-US" sz="2200" dirty="0" smtClean="0">
                <a:solidFill>
                  <a:schemeClr val="tx1"/>
                </a:solidFill>
              </a:rPr>
              <a:t>戦略・・・</a:t>
            </a:r>
            <a:r>
              <a:rPr lang="en-US" altLang="ja-JP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ja-JP" alt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例</a:t>
            </a:r>
            <a:r>
              <a:rPr lang="en-US" altLang="ja-JP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r>
              <a:rPr lang="ja-JP" alt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リスクに</a:t>
            </a:r>
            <a:r>
              <a:rPr lang="ja-JP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よる</a:t>
            </a:r>
            <a:r>
              <a:rPr lang="ja-JP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マイナスの影響を、責任と共に第三者に投げる。</a:t>
            </a:r>
            <a:endParaRPr lang="ja-JP" altLang="en-US" sz="2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48640" lvl="2">
              <a:spcBef>
                <a:spcPts val="600"/>
              </a:spcBef>
              <a:buClr>
                <a:schemeClr val="accent1"/>
              </a:buClr>
            </a:pPr>
            <a:r>
              <a:rPr lang="ja-JP" altLang="en-US" sz="2200" dirty="0" smtClean="0"/>
              <a:t>プラスのリスクへの対応</a:t>
            </a:r>
            <a:r>
              <a:rPr lang="ja-JP" altLang="en-US" sz="2200" dirty="0" smtClean="0"/>
              <a:t>戦略・・・</a:t>
            </a:r>
            <a:r>
              <a:rPr lang="en-US" altLang="ja-JP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ja-JP" alt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例</a:t>
            </a:r>
            <a:r>
              <a:rPr lang="en-US" altLang="ja-JP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r>
              <a:rPr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好機</a:t>
            </a:r>
            <a:r>
              <a:rPr lang="ja-JP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を得やすくするよう第三者と組む</a:t>
            </a:r>
            <a:endParaRPr lang="ja-JP" altLang="en-US" sz="2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ja-JP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ja-JP" dirty="0" smtClean="0">
              <a:solidFill>
                <a:srgbClr val="F875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調達マネジメント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調達</a:t>
            </a:r>
            <a:r>
              <a:rPr lang="ja-JP" altLang="en-US" dirty="0" smtClean="0"/>
              <a:t>マネジメントとは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87508"/>
                </a:solidFill>
              </a:rPr>
              <a:t>成果物を</a:t>
            </a:r>
            <a:r>
              <a:rPr lang="ja-JP" altLang="en-US" b="1" dirty="0" smtClean="0">
                <a:solidFill>
                  <a:srgbClr val="F87508"/>
                </a:solidFill>
              </a:rPr>
              <a:t>内部</a:t>
            </a:r>
            <a:r>
              <a:rPr lang="ja-JP" altLang="en-US" dirty="0" smtClean="0">
                <a:solidFill>
                  <a:srgbClr val="F87508"/>
                </a:solidFill>
              </a:rPr>
              <a:t>で作成するのか？</a:t>
            </a:r>
            <a:r>
              <a:rPr lang="ja-JP" altLang="en-US" b="1" dirty="0" smtClean="0">
                <a:solidFill>
                  <a:srgbClr val="F87508"/>
                </a:solidFill>
              </a:rPr>
              <a:t>外部</a:t>
            </a:r>
            <a:r>
              <a:rPr lang="ja-JP" altLang="en-US" dirty="0" smtClean="0">
                <a:solidFill>
                  <a:srgbClr val="F87508"/>
                </a:solidFill>
              </a:rPr>
              <a:t>から調達するのか？を</a:t>
            </a:r>
            <a:r>
              <a:rPr lang="ja-JP" altLang="en-US" dirty="0" smtClean="0">
                <a:solidFill>
                  <a:srgbClr val="F87508"/>
                </a:solidFill>
              </a:rPr>
              <a:t>見極める</a:t>
            </a:r>
            <a:endParaRPr lang="en-US" altLang="ja-JP" dirty="0" smtClean="0">
              <a:solidFill>
                <a:srgbClr val="F87508"/>
              </a:solidFill>
            </a:endParaRPr>
          </a:p>
          <a:p>
            <a:pPr lvl="1"/>
            <a:endParaRPr lang="en-US" altLang="ja-JP" dirty="0" smtClean="0">
              <a:solidFill>
                <a:srgbClr val="F87508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計画プロセス群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100" dirty="0" smtClean="0"/>
              <a:t>調達文書の作成、納入候補・選定基準の選定を行う</a:t>
            </a:r>
            <a:r>
              <a:rPr lang="ja-JP" altLang="en-US" sz="2100" dirty="0" smtClean="0"/>
              <a:t>。</a:t>
            </a:r>
            <a:endParaRPr lang="ja-JP" altLang="en-US" sz="2100" dirty="0" smtClean="0">
              <a:solidFill>
                <a:srgbClr val="0070C0"/>
              </a:solidFill>
            </a:endParaRPr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実行プロセス群</a:t>
            </a:r>
          </a:p>
          <a:p>
            <a:pPr lvl="1"/>
            <a:r>
              <a:rPr lang="ja-JP" altLang="en-US" dirty="0" smtClean="0"/>
              <a:t>調達</a:t>
            </a:r>
            <a:r>
              <a:rPr lang="ja-JP" altLang="en-US" dirty="0" smtClean="0"/>
              <a:t>実行</a:t>
            </a:r>
            <a:endParaRPr lang="en-US" altLang="ja-JP" dirty="0" smtClean="0"/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監視、</a:t>
            </a:r>
            <a:r>
              <a:rPr lang="ja-JP" altLang="en-US" sz="2400" dirty="0" smtClean="0">
                <a:solidFill>
                  <a:srgbClr val="0070C0"/>
                </a:solidFill>
              </a:rPr>
              <a:t>コントロールプロセス群</a:t>
            </a:r>
            <a:endParaRPr lang="en-US" altLang="ja-JP" sz="2400" dirty="0" smtClean="0">
              <a:solidFill>
                <a:srgbClr val="0070C0"/>
              </a:solidFill>
            </a:endParaRPr>
          </a:p>
          <a:p>
            <a:pPr lvl="1"/>
            <a:r>
              <a:rPr lang="ja-JP" altLang="en-US" sz="2000" dirty="0" smtClean="0"/>
              <a:t>調達管理購入者、納入者が契約に従い行動していることを確認する</a:t>
            </a:r>
            <a:r>
              <a:rPr lang="ja-JP" altLang="en-US" sz="2000" dirty="0" smtClean="0"/>
              <a:t>。</a:t>
            </a:r>
            <a:endParaRPr lang="en-US" altLang="ja-JP" sz="2000" dirty="0" smtClean="0"/>
          </a:p>
          <a:p>
            <a:r>
              <a:rPr lang="ja-JP" altLang="en-US" sz="2400" dirty="0" smtClean="0">
                <a:solidFill>
                  <a:srgbClr val="0070C0"/>
                </a:solidFill>
              </a:rPr>
              <a:t>終結プロセス群</a:t>
            </a:r>
          </a:p>
          <a:p>
            <a:pPr lvl="1"/>
            <a:r>
              <a:rPr lang="ja-JP" altLang="en-US" sz="2100" dirty="0" smtClean="0"/>
              <a:t>契約を完了させる。</a:t>
            </a:r>
            <a:endParaRPr lang="ja-JP" altLang="en-US" sz="2100" dirty="0" smtClean="0">
              <a:solidFill>
                <a:srgbClr val="0070C0"/>
              </a:solidFill>
            </a:endParaRPr>
          </a:p>
          <a:p>
            <a:endParaRPr kumimoji="1" lang="ja-JP" altLang="en-US" dirty="0">
              <a:solidFill>
                <a:srgbClr val="F87508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ス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アース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アース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283</TotalTime>
  <Words>1181</Words>
  <Application>Microsoft Office PowerPoint</Application>
  <PresentationFormat>画面に合わせる (4:3)</PresentationFormat>
  <Paragraphs>206</Paragraphs>
  <Slides>17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18" baseType="lpstr">
      <vt:lpstr>アース</vt:lpstr>
      <vt:lpstr>プロジェクトマネージメント</vt:lpstr>
      <vt:lpstr>資料</vt:lpstr>
      <vt:lpstr>プロジェクトマネージメント</vt:lpstr>
      <vt:lpstr>PMBOK(ピムボック)</vt:lpstr>
      <vt:lpstr>プロジェクト</vt:lpstr>
      <vt:lpstr>フェーズ</vt:lpstr>
      <vt:lpstr>プロセス群</vt:lpstr>
      <vt:lpstr>知識エリア</vt:lpstr>
      <vt:lpstr>統合マネジメント</vt:lpstr>
      <vt:lpstr>スコープマネジメント</vt:lpstr>
      <vt:lpstr>タイムマネジメント</vt:lpstr>
      <vt:lpstr>コストマネジメント</vt:lpstr>
      <vt:lpstr>品質マネジメント</vt:lpstr>
      <vt:lpstr>人的資源マネジメント</vt:lpstr>
      <vt:lpstr>コミュニケーションマネージメント</vt:lpstr>
      <vt:lpstr>リスクマネジメント</vt:lpstr>
      <vt:lpstr>調達マネジメント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プロジェクトマネージメント</dc:title>
  <dc:creator>oss.wakayama</dc:creator>
  <cp:lastModifiedBy>You Know</cp:lastModifiedBy>
  <cp:revision>31</cp:revision>
  <dcterms:created xsi:type="dcterms:W3CDTF">2013-12-18T08:12:05Z</dcterms:created>
  <dcterms:modified xsi:type="dcterms:W3CDTF">2013-12-19T16:38:50Z</dcterms:modified>
</cp:coreProperties>
</file>