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60" r:id="rId1"/>
  </p:sldMasterIdLst>
  <p:notesMasterIdLst>
    <p:notesMasterId r:id="rId41"/>
  </p:notesMasterIdLst>
  <p:handoutMasterIdLst>
    <p:handoutMasterId r:id="rId42"/>
  </p:handoutMasterIdLst>
  <p:sldIdLst>
    <p:sldId id="256" r:id="rId2"/>
    <p:sldId id="324" r:id="rId3"/>
    <p:sldId id="306" r:id="rId4"/>
    <p:sldId id="307" r:id="rId5"/>
    <p:sldId id="325" r:id="rId6"/>
    <p:sldId id="308" r:id="rId7"/>
    <p:sldId id="339" r:id="rId8"/>
    <p:sldId id="309" r:id="rId9"/>
    <p:sldId id="338" r:id="rId10"/>
    <p:sldId id="335" r:id="rId11"/>
    <p:sldId id="343" r:id="rId12"/>
    <p:sldId id="310" r:id="rId13"/>
    <p:sldId id="337" r:id="rId14"/>
    <p:sldId id="311" r:id="rId15"/>
    <p:sldId id="344" r:id="rId16"/>
    <p:sldId id="342" r:id="rId17"/>
    <p:sldId id="345" r:id="rId18"/>
    <p:sldId id="331" r:id="rId19"/>
    <p:sldId id="346" r:id="rId20"/>
    <p:sldId id="319" r:id="rId21"/>
    <p:sldId id="328" r:id="rId22"/>
    <p:sldId id="317" r:id="rId23"/>
    <p:sldId id="347" r:id="rId24"/>
    <p:sldId id="348" r:id="rId25"/>
    <p:sldId id="349" r:id="rId26"/>
    <p:sldId id="350" r:id="rId27"/>
    <p:sldId id="351" r:id="rId28"/>
    <p:sldId id="352" r:id="rId29"/>
    <p:sldId id="353" r:id="rId30"/>
    <p:sldId id="354" r:id="rId31"/>
    <p:sldId id="355" r:id="rId32"/>
    <p:sldId id="356" r:id="rId33"/>
    <p:sldId id="357" r:id="rId34"/>
    <p:sldId id="321" r:id="rId35"/>
    <p:sldId id="333" r:id="rId36"/>
    <p:sldId id="334" r:id="rId37"/>
    <p:sldId id="329" r:id="rId38"/>
    <p:sldId id="323" r:id="rId39"/>
    <p:sldId id="358" r:id="rId40"/>
  </p:sldIdLst>
  <p:sldSz cx="9144000" cy="6858000" type="screen4x3"/>
  <p:notesSz cx="6807200" cy="99393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淡色スタイル 1 - アクセント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C89EF96-8CEA-46FF-86C4-4CE0E7609802}" styleName="淡色スタイル 3 - アクセント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6986" autoAdjust="0"/>
  </p:normalViewPr>
  <p:slideViewPr>
    <p:cSldViewPr>
      <p:cViewPr>
        <p:scale>
          <a:sx n="59" d="100"/>
          <a:sy n="59" d="100"/>
        </p:scale>
        <p:origin x="-1464" y="-16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handoutMaster" Target="handoutMasters/handout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00A5B60-DD07-458F-8DD7-081C03525699}" type="doc">
      <dgm:prSet loTypeId="urn:microsoft.com/office/officeart/2005/8/layout/venn3" loCatId="relationship" qsTypeId="urn:microsoft.com/office/officeart/2005/8/quickstyle/simple1" qsCatId="simple" csTypeId="urn:microsoft.com/office/officeart/2005/8/colors/accent1_2" csCatId="accent1" phldr="1"/>
      <dgm:spPr/>
      <dgm:t>
        <a:bodyPr/>
        <a:lstStyle/>
        <a:p>
          <a:endParaRPr kumimoji="1" lang="ja-JP" altLang="en-US"/>
        </a:p>
      </dgm:t>
    </dgm:pt>
    <dgm:pt modelId="{468310C9-0488-4F0A-BF16-7AB47186A7B1}">
      <dgm:prSet phldrT="[テキスト]"/>
      <dgm:spPr/>
      <dgm:t>
        <a:bodyPr/>
        <a:lstStyle/>
        <a:p>
          <a:r>
            <a:rPr kumimoji="1" lang="en-US" altLang="ja-JP" dirty="0" smtClean="0"/>
            <a:t>A</a:t>
          </a:r>
          <a:endParaRPr kumimoji="1" lang="ja-JP" altLang="en-US" dirty="0"/>
        </a:p>
      </dgm:t>
    </dgm:pt>
    <dgm:pt modelId="{6B63D919-C3F7-49DE-95D7-8AFB457EF314}" type="parTrans" cxnId="{69338C9E-17DB-4F5D-ABED-2523668F1F77}">
      <dgm:prSet/>
      <dgm:spPr/>
      <dgm:t>
        <a:bodyPr/>
        <a:lstStyle/>
        <a:p>
          <a:endParaRPr kumimoji="1" lang="ja-JP" altLang="en-US"/>
        </a:p>
      </dgm:t>
    </dgm:pt>
    <dgm:pt modelId="{EDF7FCF2-F257-466C-AB7B-6E9A882AA8D8}" type="sibTrans" cxnId="{69338C9E-17DB-4F5D-ABED-2523668F1F77}">
      <dgm:prSet/>
      <dgm:spPr/>
      <dgm:t>
        <a:bodyPr/>
        <a:lstStyle/>
        <a:p>
          <a:endParaRPr kumimoji="1" lang="ja-JP" altLang="en-US"/>
        </a:p>
      </dgm:t>
    </dgm:pt>
    <dgm:pt modelId="{F4A5495C-797B-4F6B-916C-8171B3DDFE77}">
      <dgm:prSet phldrT="[テキスト]"/>
      <dgm:spPr/>
      <dgm:t>
        <a:bodyPr/>
        <a:lstStyle/>
        <a:p>
          <a:r>
            <a:rPr kumimoji="1" lang="en-US" altLang="ja-JP" dirty="0" smtClean="0"/>
            <a:t>B</a:t>
          </a:r>
          <a:endParaRPr kumimoji="1" lang="ja-JP" altLang="en-US" dirty="0"/>
        </a:p>
      </dgm:t>
    </dgm:pt>
    <dgm:pt modelId="{B678417F-89F0-48D5-BD0C-3543C0F44839}" type="parTrans" cxnId="{1EA48663-5BA3-4CF5-BE79-9A239F022B3B}">
      <dgm:prSet/>
      <dgm:spPr/>
      <dgm:t>
        <a:bodyPr/>
        <a:lstStyle/>
        <a:p>
          <a:endParaRPr kumimoji="1" lang="ja-JP" altLang="en-US"/>
        </a:p>
      </dgm:t>
    </dgm:pt>
    <dgm:pt modelId="{20457170-8C34-44B0-8A7E-0AE45FFDA658}" type="sibTrans" cxnId="{1EA48663-5BA3-4CF5-BE79-9A239F022B3B}">
      <dgm:prSet/>
      <dgm:spPr/>
      <dgm:t>
        <a:bodyPr/>
        <a:lstStyle/>
        <a:p>
          <a:endParaRPr kumimoji="1" lang="ja-JP" altLang="en-US"/>
        </a:p>
      </dgm:t>
    </dgm:pt>
    <dgm:pt modelId="{1AA88376-90BA-4B7F-8F6A-FB99F2A13BBE}" type="pres">
      <dgm:prSet presAssocID="{100A5B60-DD07-458F-8DD7-081C03525699}" presName="Name0" presStyleCnt="0">
        <dgm:presLayoutVars>
          <dgm:dir/>
          <dgm:resizeHandles val="exact"/>
        </dgm:presLayoutVars>
      </dgm:prSet>
      <dgm:spPr/>
      <dgm:t>
        <a:bodyPr/>
        <a:lstStyle/>
        <a:p>
          <a:endParaRPr kumimoji="1" lang="ja-JP" altLang="en-US"/>
        </a:p>
      </dgm:t>
    </dgm:pt>
    <dgm:pt modelId="{4BDF3201-887C-4DDC-A0B2-D58DE4B405B9}" type="pres">
      <dgm:prSet presAssocID="{468310C9-0488-4F0A-BF16-7AB47186A7B1}" presName="Name5" presStyleLbl="vennNode1" presStyleIdx="0" presStyleCnt="2" custScaleX="65306" custScaleY="50989" custLinFactNeighborX="-28116" custLinFactNeighborY="-295">
        <dgm:presLayoutVars>
          <dgm:bulletEnabled val="1"/>
        </dgm:presLayoutVars>
      </dgm:prSet>
      <dgm:spPr/>
      <dgm:t>
        <a:bodyPr/>
        <a:lstStyle/>
        <a:p>
          <a:endParaRPr kumimoji="1" lang="ja-JP" altLang="en-US"/>
        </a:p>
      </dgm:t>
    </dgm:pt>
    <dgm:pt modelId="{9848F6FE-132B-46E9-8C6A-4C8832740D54}" type="pres">
      <dgm:prSet presAssocID="{EDF7FCF2-F257-466C-AB7B-6E9A882AA8D8}" presName="space" presStyleCnt="0"/>
      <dgm:spPr/>
      <dgm:t>
        <a:bodyPr/>
        <a:lstStyle/>
        <a:p>
          <a:endParaRPr kumimoji="1" lang="ja-JP" altLang="en-US"/>
        </a:p>
      </dgm:t>
    </dgm:pt>
    <dgm:pt modelId="{55CBCCB3-39A5-4F28-BBC4-947BF746C4CA}" type="pres">
      <dgm:prSet presAssocID="{F4A5495C-797B-4F6B-916C-8171B3DDFE77}" presName="Name5" presStyleLbl="vennNode1" presStyleIdx="1" presStyleCnt="2" custScaleX="63405" custScaleY="49400" custLinFactNeighborX="-46534" custLinFactNeighborY="37">
        <dgm:presLayoutVars>
          <dgm:bulletEnabled val="1"/>
        </dgm:presLayoutVars>
      </dgm:prSet>
      <dgm:spPr/>
      <dgm:t>
        <a:bodyPr/>
        <a:lstStyle/>
        <a:p>
          <a:endParaRPr kumimoji="1" lang="ja-JP" altLang="en-US"/>
        </a:p>
      </dgm:t>
    </dgm:pt>
  </dgm:ptLst>
  <dgm:cxnLst>
    <dgm:cxn modelId="{BD33C45E-C8E9-4B41-A42B-C79788BC5C38}" type="presOf" srcId="{F4A5495C-797B-4F6B-916C-8171B3DDFE77}" destId="{55CBCCB3-39A5-4F28-BBC4-947BF746C4CA}" srcOrd="0" destOrd="0" presId="urn:microsoft.com/office/officeart/2005/8/layout/venn3"/>
    <dgm:cxn modelId="{69338C9E-17DB-4F5D-ABED-2523668F1F77}" srcId="{100A5B60-DD07-458F-8DD7-081C03525699}" destId="{468310C9-0488-4F0A-BF16-7AB47186A7B1}" srcOrd="0" destOrd="0" parTransId="{6B63D919-C3F7-49DE-95D7-8AFB457EF314}" sibTransId="{EDF7FCF2-F257-466C-AB7B-6E9A882AA8D8}"/>
    <dgm:cxn modelId="{6B19B326-325A-468D-A0F2-C57CEF1FDEC3}" type="presOf" srcId="{100A5B60-DD07-458F-8DD7-081C03525699}" destId="{1AA88376-90BA-4B7F-8F6A-FB99F2A13BBE}" srcOrd="0" destOrd="0" presId="urn:microsoft.com/office/officeart/2005/8/layout/venn3"/>
    <dgm:cxn modelId="{968F3C9F-91BF-4B24-9C86-7FC30F6E0FF4}" type="presOf" srcId="{468310C9-0488-4F0A-BF16-7AB47186A7B1}" destId="{4BDF3201-887C-4DDC-A0B2-D58DE4B405B9}" srcOrd="0" destOrd="0" presId="urn:microsoft.com/office/officeart/2005/8/layout/venn3"/>
    <dgm:cxn modelId="{1EA48663-5BA3-4CF5-BE79-9A239F022B3B}" srcId="{100A5B60-DD07-458F-8DD7-081C03525699}" destId="{F4A5495C-797B-4F6B-916C-8171B3DDFE77}" srcOrd="1" destOrd="0" parTransId="{B678417F-89F0-48D5-BD0C-3543C0F44839}" sibTransId="{20457170-8C34-44B0-8A7E-0AE45FFDA658}"/>
    <dgm:cxn modelId="{44F37D92-0D4A-4185-AE8E-F6EC70E158DF}" type="presParOf" srcId="{1AA88376-90BA-4B7F-8F6A-FB99F2A13BBE}" destId="{4BDF3201-887C-4DDC-A0B2-D58DE4B405B9}" srcOrd="0" destOrd="0" presId="urn:microsoft.com/office/officeart/2005/8/layout/venn3"/>
    <dgm:cxn modelId="{A14D5C1F-172D-4829-961E-58734359E9F0}" type="presParOf" srcId="{1AA88376-90BA-4B7F-8F6A-FB99F2A13BBE}" destId="{9848F6FE-132B-46E9-8C6A-4C8832740D54}" srcOrd="1" destOrd="0" presId="urn:microsoft.com/office/officeart/2005/8/layout/venn3"/>
    <dgm:cxn modelId="{E666F941-8E68-48F3-A158-3CD1291A269C}" type="presParOf" srcId="{1AA88376-90BA-4B7F-8F6A-FB99F2A13BBE}" destId="{55CBCCB3-39A5-4F28-BBC4-947BF746C4CA}" srcOrd="2" destOrd="0" presId="urn:microsoft.com/office/officeart/2005/8/layout/ven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DF3201-887C-4DDC-A0B2-D58DE4B405B9}">
      <dsp:nvSpPr>
        <dsp:cNvPr id="0" name=""/>
        <dsp:cNvSpPr/>
      </dsp:nvSpPr>
      <dsp:spPr>
        <a:xfrm>
          <a:off x="951759" y="0"/>
          <a:ext cx="2766286" cy="2159835"/>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33115" tIns="82550" rIns="233115" bIns="82550" numCol="1" spcCol="1270" anchor="ctr" anchorCtr="0">
          <a:noAutofit/>
        </a:bodyPr>
        <a:lstStyle/>
        <a:p>
          <a:pPr lvl="0" algn="ctr" defTabSz="2889250">
            <a:lnSpc>
              <a:spcPct val="90000"/>
            </a:lnSpc>
            <a:spcBef>
              <a:spcPct val="0"/>
            </a:spcBef>
            <a:spcAft>
              <a:spcPct val="35000"/>
            </a:spcAft>
          </a:pPr>
          <a:r>
            <a:rPr kumimoji="1" lang="en-US" altLang="ja-JP" sz="6500" kern="1200" dirty="0" smtClean="0"/>
            <a:t>A</a:t>
          </a:r>
          <a:endParaRPr kumimoji="1" lang="ja-JP" altLang="en-US" sz="6500" kern="1200" dirty="0"/>
        </a:p>
      </dsp:txBody>
      <dsp:txXfrm>
        <a:off x="1356872" y="316301"/>
        <a:ext cx="1956060" cy="1527233"/>
      </dsp:txXfrm>
    </dsp:sp>
    <dsp:sp modelId="{55CBCCB3-39A5-4F28-BBC4-947BF746C4CA}">
      <dsp:nvSpPr>
        <dsp:cNvPr id="0" name=""/>
        <dsp:cNvSpPr/>
      </dsp:nvSpPr>
      <dsp:spPr>
        <a:xfrm>
          <a:off x="2714836" y="35423"/>
          <a:ext cx="2685762" cy="2092527"/>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33115" tIns="82550" rIns="233115" bIns="82550" numCol="1" spcCol="1270" anchor="ctr" anchorCtr="0">
          <a:noAutofit/>
        </a:bodyPr>
        <a:lstStyle/>
        <a:p>
          <a:pPr lvl="0" algn="ctr" defTabSz="2889250">
            <a:lnSpc>
              <a:spcPct val="90000"/>
            </a:lnSpc>
            <a:spcBef>
              <a:spcPct val="0"/>
            </a:spcBef>
            <a:spcAft>
              <a:spcPct val="35000"/>
            </a:spcAft>
          </a:pPr>
          <a:r>
            <a:rPr kumimoji="1" lang="en-US" altLang="ja-JP" sz="6500" kern="1200" dirty="0" smtClean="0"/>
            <a:t>B</a:t>
          </a:r>
          <a:endParaRPr kumimoji="1" lang="ja-JP" altLang="en-US" sz="6500" kern="1200" dirty="0"/>
        </a:p>
      </dsp:txBody>
      <dsp:txXfrm>
        <a:off x="3108157" y="341866"/>
        <a:ext cx="1899120" cy="1479641"/>
      </dsp:txXfrm>
    </dsp:sp>
  </dsp:spTree>
</dsp:drawing>
</file>

<file path=ppt/diagrams/layout1.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787" cy="496967"/>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55838" y="0"/>
            <a:ext cx="2949787" cy="496967"/>
          </a:xfrm>
          <a:prstGeom prst="rect">
            <a:avLst/>
          </a:prstGeom>
        </p:spPr>
        <p:txBody>
          <a:bodyPr vert="horz" lIns="91440" tIns="45720" rIns="91440" bIns="45720" rtlCol="0"/>
          <a:lstStyle>
            <a:lvl1pPr algn="r">
              <a:defRPr sz="1200"/>
            </a:lvl1pPr>
          </a:lstStyle>
          <a:p>
            <a:fld id="{C2C98AF9-051F-4F16-9791-A416B392986C}" type="datetimeFigureOut">
              <a:rPr kumimoji="1" lang="ja-JP" altLang="en-US" smtClean="0"/>
              <a:t>2016/2/3</a:t>
            </a:fld>
            <a:endParaRPr kumimoji="1" lang="ja-JP" altLang="en-US"/>
          </a:p>
        </p:txBody>
      </p:sp>
      <p:sp>
        <p:nvSpPr>
          <p:cNvPr id="4" name="フッター プレースホルダー 3"/>
          <p:cNvSpPr>
            <a:spLocks noGrp="1"/>
          </p:cNvSpPr>
          <p:nvPr>
            <p:ph type="ftr" sz="quarter" idx="2"/>
          </p:nvPr>
        </p:nvSpPr>
        <p:spPr>
          <a:xfrm>
            <a:off x="0" y="9440646"/>
            <a:ext cx="2949787" cy="496967"/>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55838" y="9440646"/>
            <a:ext cx="2949787" cy="496967"/>
          </a:xfrm>
          <a:prstGeom prst="rect">
            <a:avLst/>
          </a:prstGeom>
        </p:spPr>
        <p:txBody>
          <a:bodyPr vert="horz" lIns="91440" tIns="45720" rIns="91440" bIns="45720" rtlCol="0" anchor="b"/>
          <a:lstStyle>
            <a:lvl1pPr algn="r">
              <a:defRPr sz="1200"/>
            </a:lvl1pPr>
          </a:lstStyle>
          <a:p>
            <a:fld id="{137BFC0F-5E18-4D5A-8975-D0CA6246FCF0}" type="slidenum">
              <a:rPr kumimoji="1" lang="ja-JP" altLang="en-US" smtClean="0"/>
              <a:t>‹#›</a:t>
            </a:fld>
            <a:endParaRPr kumimoji="1" lang="ja-JP" altLang="en-US"/>
          </a:p>
        </p:txBody>
      </p:sp>
    </p:spTree>
    <p:extLst>
      <p:ext uri="{BB962C8B-B14F-4D97-AF65-F5344CB8AC3E}">
        <p14:creationId xmlns:p14="http://schemas.microsoft.com/office/powerpoint/2010/main" val="32775128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787" cy="496967"/>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5838" y="0"/>
            <a:ext cx="2949787" cy="496967"/>
          </a:xfrm>
          <a:prstGeom prst="rect">
            <a:avLst/>
          </a:prstGeom>
        </p:spPr>
        <p:txBody>
          <a:bodyPr vert="horz" lIns="91440" tIns="45720" rIns="91440" bIns="45720" rtlCol="0"/>
          <a:lstStyle>
            <a:lvl1pPr algn="r">
              <a:defRPr sz="1200"/>
            </a:lvl1pPr>
          </a:lstStyle>
          <a:p>
            <a:fld id="{3170AF9A-89E3-4B9B-88C7-4AF61C28B1EF}" type="datetimeFigureOut">
              <a:rPr kumimoji="1" lang="ja-JP" altLang="en-US" smtClean="0"/>
              <a:t>2016/2/3</a:t>
            </a:fld>
            <a:endParaRPr kumimoji="1" lang="ja-JP" altLang="en-US"/>
          </a:p>
        </p:txBody>
      </p:sp>
      <p:sp>
        <p:nvSpPr>
          <p:cNvPr id="4" name="スライド イメージ プレースホルダー 3"/>
          <p:cNvSpPr>
            <a:spLocks noGrp="1" noRot="1" noChangeAspect="1"/>
          </p:cNvSpPr>
          <p:nvPr>
            <p:ph type="sldImg" idx="2"/>
          </p:nvPr>
        </p:nvSpPr>
        <p:spPr>
          <a:xfrm>
            <a:off x="920750" y="746125"/>
            <a:ext cx="4965700" cy="3725863"/>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0720" y="4721186"/>
            <a:ext cx="5445760" cy="4472702"/>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9440646"/>
            <a:ext cx="2949787" cy="49696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5838" y="9440646"/>
            <a:ext cx="2949787" cy="496967"/>
          </a:xfrm>
          <a:prstGeom prst="rect">
            <a:avLst/>
          </a:prstGeom>
        </p:spPr>
        <p:txBody>
          <a:bodyPr vert="horz" lIns="91440" tIns="45720" rIns="91440" bIns="45720" rtlCol="0" anchor="b"/>
          <a:lstStyle>
            <a:lvl1pPr algn="r">
              <a:defRPr sz="1200"/>
            </a:lvl1pPr>
          </a:lstStyle>
          <a:p>
            <a:fld id="{3AFB9E86-C38B-4D0E-83CE-B01C858E7D9A}" type="slidenum">
              <a:rPr kumimoji="1" lang="ja-JP" altLang="en-US" smtClean="0"/>
              <a:t>‹#›</a:t>
            </a:fld>
            <a:endParaRPr kumimoji="1" lang="ja-JP" altLang="en-US"/>
          </a:p>
        </p:txBody>
      </p:sp>
    </p:spTree>
    <p:extLst>
      <p:ext uri="{BB962C8B-B14F-4D97-AF65-F5344CB8AC3E}">
        <p14:creationId xmlns:p14="http://schemas.microsoft.com/office/powerpoint/2010/main" val="345911314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smtClean="0"/>
              <a:t>Open Source</a:t>
            </a:r>
            <a:r>
              <a:rPr kumimoji="1" lang="en-US" altLang="ja-JP" baseline="0" smtClean="0"/>
              <a:t> Software</a:t>
            </a:r>
            <a:r>
              <a:rPr kumimoji="1" lang="ja-JP" altLang="en-US" baseline="0" smtClean="0"/>
              <a:t>工学研究室の山谷です．</a:t>
            </a:r>
            <a:endParaRPr kumimoji="1" lang="en-US" altLang="ja-JP" baseline="0" smtClean="0"/>
          </a:p>
          <a:p>
            <a:r>
              <a:rPr kumimoji="1" lang="ja-JP" altLang="en-US" baseline="0" smtClean="0"/>
              <a:t>モジュールオーナーの適性を考慮したコミッター候補者予測というタイトルで発表します．</a:t>
            </a:r>
            <a:endParaRPr kumimoji="1" lang="ja-JP" altLang="en-US"/>
          </a:p>
        </p:txBody>
      </p:sp>
      <p:sp>
        <p:nvSpPr>
          <p:cNvPr id="4" name="スライド番号プレースホルダー 3"/>
          <p:cNvSpPr>
            <a:spLocks noGrp="1"/>
          </p:cNvSpPr>
          <p:nvPr>
            <p:ph type="sldNum" sz="quarter" idx="10"/>
          </p:nvPr>
        </p:nvSpPr>
        <p:spPr/>
        <p:txBody>
          <a:bodyPr/>
          <a:lstStyle/>
          <a:p>
            <a:fld id="{3AFB9E86-C38B-4D0E-83CE-B01C858E7D9A}" type="slidenum">
              <a:rPr kumimoji="1" lang="ja-JP" altLang="en-US" smtClean="0"/>
              <a:t>0</a:t>
            </a:fld>
            <a:endParaRPr kumimoji="1" lang="ja-JP" altLang="en-US"/>
          </a:p>
        </p:txBody>
      </p:sp>
    </p:spTree>
    <p:extLst>
      <p:ext uri="{BB962C8B-B14F-4D97-AF65-F5344CB8AC3E}">
        <p14:creationId xmlns:p14="http://schemas.microsoft.com/office/powerpoint/2010/main" val="22858687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mtClean="0"/>
              <a:t>近年，オープンソースソフトウェア（</a:t>
            </a:r>
            <a:r>
              <a:rPr kumimoji="1" lang="en-US" altLang="ja-JP" smtClean="0"/>
              <a:t>OSS</a:t>
            </a:r>
            <a:r>
              <a:rPr kumimoji="1" lang="ja-JP" altLang="en-US" smtClean="0"/>
              <a:t>）の社会的普及により，</a:t>
            </a:r>
            <a:endParaRPr kumimoji="1" lang="en-US" altLang="ja-JP" smtClean="0"/>
          </a:p>
          <a:p>
            <a:r>
              <a:rPr kumimoji="1" lang="en-US" altLang="ja-JP" smtClean="0"/>
              <a:t>OSS</a:t>
            </a:r>
            <a:r>
              <a:rPr kumimoji="1" lang="ja-JP" altLang="en-US" smtClean="0"/>
              <a:t>を利用するユーザーが年々増加しています．</a:t>
            </a:r>
            <a:endParaRPr kumimoji="1" lang="en-US" altLang="ja-JP" smtClean="0"/>
          </a:p>
          <a:p>
            <a:r>
              <a:rPr kumimoji="1" lang="ja-JP" altLang="en-US" smtClean="0"/>
              <a:t>そのため，大規模</a:t>
            </a:r>
            <a:r>
              <a:rPr kumimoji="1" lang="en-US" altLang="ja-JP" smtClean="0"/>
              <a:t>OSS</a:t>
            </a:r>
            <a:r>
              <a:rPr kumimoji="1" lang="ja-JP" altLang="en-US" smtClean="0"/>
              <a:t>プロジェクトでは日々大量の不具合が報告されています．</a:t>
            </a:r>
            <a:endParaRPr kumimoji="1" lang="en-US" altLang="ja-JP" smtClean="0"/>
          </a:p>
          <a:p>
            <a:r>
              <a:rPr kumimoji="1" lang="ja-JP" altLang="en-US" smtClean="0"/>
              <a:t>報告された不具合はボランティアの開発者が中心</a:t>
            </a:r>
            <a:r>
              <a:rPr kumimoji="1" lang="ja-JP" altLang="en-US" smtClean="0"/>
              <a:t>となり，修正されます</a:t>
            </a:r>
            <a:r>
              <a:rPr kumimoji="1" lang="ja-JP" altLang="en-US" smtClean="0"/>
              <a:t>．</a:t>
            </a:r>
            <a:endParaRPr kumimoji="1" lang="en-US" altLang="ja-JP" smtClean="0"/>
          </a:p>
          <a:p>
            <a:r>
              <a:rPr kumimoji="1" lang="ja-JP" altLang="en-US" smtClean="0"/>
              <a:t>次に，</a:t>
            </a:r>
            <a:r>
              <a:rPr kumimoji="1" lang="en-US" altLang="ja-JP" smtClean="0"/>
              <a:t>OSS</a:t>
            </a:r>
            <a:r>
              <a:rPr kumimoji="1" lang="ja-JP" altLang="en-US" smtClean="0"/>
              <a:t>開発における不具合修正プロセスについて説明します．</a:t>
            </a:r>
            <a:endParaRPr kumimoji="1" lang="en-US" altLang="ja-JP" baseline="0" smtClean="0"/>
          </a:p>
        </p:txBody>
      </p:sp>
      <p:sp>
        <p:nvSpPr>
          <p:cNvPr id="4" name="スライド番号プレースホルダー 3"/>
          <p:cNvSpPr>
            <a:spLocks noGrp="1"/>
          </p:cNvSpPr>
          <p:nvPr>
            <p:ph type="sldNum" sz="quarter" idx="10"/>
          </p:nvPr>
        </p:nvSpPr>
        <p:spPr/>
        <p:txBody>
          <a:bodyPr/>
          <a:lstStyle/>
          <a:p>
            <a:fld id="{3AFB9E86-C38B-4D0E-83CE-B01C858E7D9A}" type="slidenum">
              <a:rPr kumimoji="1" lang="ja-JP" altLang="en-US" smtClean="0"/>
              <a:t>1</a:t>
            </a:fld>
            <a:endParaRPr kumimoji="1" lang="ja-JP" altLang="en-US"/>
          </a:p>
        </p:txBody>
      </p:sp>
    </p:spTree>
    <p:extLst>
      <p:ext uri="{BB962C8B-B14F-4D97-AF65-F5344CB8AC3E}">
        <p14:creationId xmlns:p14="http://schemas.microsoft.com/office/powerpoint/2010/main" val="33439330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smtClean="0"/>
              <a:t>OSS</a:t>
            </a:r>
            <a:r>
              <a:rPr kumimoji="1" lang="ja-JP" altLang="en-US" smtClean="0"/>
              <a:t>開発では，報告された不具合を修正するためにパッチが投稿されます．</a:t>
            </a:r>
            <a:endParaRPr kumimoji="1" lang="en-US" altLang="ja-JP" smtClean="0"/>
          </a:p>
          <a:p>
            <a:r>
              <a:rPr kumimoji="1" lang="ja-JP" altLang="en-US" smtClean="0"/>
              <a:t>パッチとは，ソースコードの修正前後の差分を示すファイルのことです．</a:t>
            </a:r>
            <a:endParaRPr kumimoji="1" lang="en-US" altLang="ja-JP" smtClean="0"/>
          </a:p>
          <a:p>
            <a:r>
              <a:rPr kumimoji="1" lang="ja-JP" altLang="en-US" smtClean="0"/>
              <a:t>次に，投稿されたパッチは，コミッターによって検証が行われます．</a:t>
            </a:r>
            <a:endParaRPr kumimoji="1" lang="en-US" altLang="ja-JP" smtClean="0"/>
          </a:p>
          <a:p>
            <a:r>
              <a:rPr kumimoji="1" lang="ja-JP" altLang="en-US" smtClean="0"/>
              <a:t>コミッターとは，ソースコードを管理するリポジトリであるバージョン管理システムに直接変更を加える権限を持つ開発者を指します．</a:t>
            </a:r>
            <a:endParaRPr kumimoji="1" lang="en-US" altLang="ja-JP" smtClean="0"/>
          </a:p>
          <a:p>
            <a:r>
              <a:rPr kumimoji="1" lang="ja-JP" altLang="en-US" smtClean="0"/>
              <a:t>検証の結果，修正内容が適切であると判断された場合，</a:t>
            </a:r>
            <a:endParaRPr kumimoji="1" lang="en-US" altLang="ja-JP" smtClean="0"/>
          </a:p>
          <a:p>
            <a:r>
              <a:rPr kumimoji="1" lang="ja-JP" altLang="en-US" smtClean="0"/>
              <a:t>コミッターはバージョン管理システムに修正内容をコミットします．</a:t>
            </a:r>
            <a:endParaRPr kumimoji="1" lang="en-US" altLang="ja-JP" smtClean="0"/>
          </a:p>
        </p:txBody>
      </p:sp>
      <p:sp>
        <p:nvSpPr>
          <p:cNvPr id="4" name="スライド番号プレースホルダー 3"/>
          <p:cNvSpPr>
            <a:spLocks noGrp="1"/>
          </p:cNvSpPr>
          <p:nvPr>
            <p:ph type="sldNum" sz="quarter" idx="10"/>
          </p:nvPr>
        </p:nvSpPr>
        <p:spPr/>
        <p:txBody>
          <a:bodyPr/>
          <a:lstStyle/>
          <a:p>
            <a:fld id="{3AFB9E86-C38B-4D0E-83CE-B01C858E7D9A}" type="slidenum">
              <a:rPr kumimoji="1" lang="ja-JP" altLang="en-US" smtClean="0"/>
              <a:t>2</a:t>
            </a:fld>
            <a:endParaRPr kumimoji="1" lang="ja-JP" altLang="en-US"/>
          </a:p>
        </p:txBody>
      </p:sp>
    </p:spTree>
    <p:extLst>
      <p:ext uri="{BB962C8B-B14F-4D97-AF65-F5344CB8AC3E}">
        <p14:creationId xmlns:p14="http://schemas.microsoft.com/office/powerpoint/2010/main" val="33637295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mtClean="0"/>
              <a:t>このように，コミッターはソフトウェアに対して直接変更加える権限を持つため，品質</a:t>
            </a:r>
            <a:r>
              <a:rPr kumimoji="1" lang="ja-JP" altLang="en-US" smtClean="0"/>
              <a:t>管理の面で重要な役割を</a:t>
            </a:r>
            <a:r>
              <a:rPr kumimoji="1" lang="ja-JP" altLang="en-US" smtClean="0"/>
              <a:t>担っています．</a:t>
            </a:r>
            <a:endParaRPr kumimoji="1" lang="en-US" altLang="ja-JP" smtClean="0"/>
          </a:p>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mtClean="0"/>
              <a:t>そのため，開発者</a:t>
            </a:r>
            <a:r>
              <a:rPr kumimoji="1" lang="ja-JP" altLang="en-US" smtClean="0"/>
              <a:t>にコミット権限を付与するかどうかの判断は慎重に</a:t>
            </a:r>
            <a:r>
              <a:rPr kumimoji="1" lang="ja-JP" altLang="en-US" smtClean="0"/>
              <a:t>行われ，</a:t>
            </a:r>
            <a:endParaRPr kumimoji="1" lang="en-US" altLang="ja-JP" smtClean="0"/>
          </a:p>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mtClean="0"/>
              <a:t>既存のコミッターからの推薦や承認によってコミット権限が付与されます．</a:t>
            </a:r>
            <a:endParaRPr kumimoji="1" lang="en-US" altLang="ja-JP" smtClean="0"/>
          </a:p>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mtClean="0"/>
              <a:t>その結果，コミット権限を持たない開発者に比べコミッターは少人数で構成されています．</a:t>
            </a:r>
            <a:endParaRPr kumimoji="1" lang="ja-JP" altLang="en-US" smtClean="0"/>
          </a:p>
        </p:txBody>
      </p:sp>
      <p:sp>
        <p:nvSpPr>
          <p:cNvPr id="4" name="スライド番号プレースホルダー 3"/>
          <p:cNvSpPr>
            <a:spLocks noGrp="1"/>
          </p:cNvSpPr>
          <p:nvPr>
            <p:ph type="sldNum" sz="quarter" idx="10"/>
          </p:nvPr>
        </p:nvSpPr>
        <p:spPr/>
        <p:txBody>
          <a:bodyPr/>
          <a:lstStyle/>
          <a:p>
            <a:fld id="{3AFB9E86-C38B-4D0E-83CE-B01C858E7D9A}" type="slidenum">
              <a:rPr kumimoji="1" lang="ja-JP" altLang="en-US" smtClean="0"/>
              <a:t>3</a:t>
            </a:fld>
            <a:endParaRPr kumimoji="1" lang="ja-JP" altLang="en-US"/>
          </a:p>
        </p:txBody>
      </p:sp>
    </p:spTree>
    <p:extLst>
      <p:ext uri="{BB962C8B-B14F-4D97-AF65-F5344CB8AC3E}">
        <p14:creationId xmlns:p14="http://schemas.microsoft.com/office/powerpoint/2010/main" val="2360768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mtClean="0"/>
              <a:t>大規模</a:t>
            </a:r>
            <a:r>
              <a:rPr kumimoji="1" lang="en-US" altLang="ja-JP" smtClean="0"/>
              <a:t>OSS</a:t>
            </a:r>
            <a:r>
              <a:rPr kumimoji="1" lang="ja-JP" altLang="en-US" smtClean="0"/>
              <a:t>プロジェクトでは，日々大量の不具合が報告されており，不具合を修正するために膨大な数のパッチが投稿されています．</a:t>
            </a:r>
            <a:endParaRPr kumimoji="1" lang="en-US" altLang="ja-JP" smtClean="0"/>
          </a:p>
          <a:p>
            <a:r>
              <a:rPr kumimoji="1" lang="ja-JP" altLang="en-US" smtClean="0"/>
              <a:t>投稿されるパッチに対して検証を行うコミッターは少数であるため，コミッターに過度な負担がかかっています．</a:t>
            </a:r>
            <a:endParaRPr kumimoji="1" lang="en-US" altLang="ja-JP" smtClean="0"/>
          </a:p>
          <a:p>
            <a:r>
              <a:rPr kumimoji="1" lang="ja-JP" altLang="en-US" smtClean="0"/>
              <a:t>コミッターに過度な負担がかかると，検証待ちのパッチが増えるなどして，</a:t>
            </a:r>
            <a:endParaRPr kumimoji="1" lang="en-US" altLang="ja-JP" smtClean="0"/>
          </a:p>
          <a:p>
            <a:r>
              <a:rPr kumimoji="1" lang="ja-JP" altLang="en-US" smtClean="0"/>
              <a:t>パッチの検証を効率的に行うことができなくなり，不具合修正の長期化を招いてしまいます．</a:t>
            </a:r>
            <a:endParaRPr kumimoji="1" lang="en-US" altLang="ja-JP" smtClean="0"/>
          </a:p>
        </p:txBody>
      </p:sp>
      <p:sp>
        <p:nvSpPr>
          <p:cNvPr id="4" name="スライド番号プレースホルダー 3"/>
          <p:cNvSpPr>
            <a:spLocks noGrp="1"/>
          </p:cNvSpPr>
          <p:nvPr>
            <p:ph type="sldNum" sz="quarter" idx="10"/>
          </p:nvPr>
        </p:nvSpPr>
        <p:spPr/>
        <p:txBody>
          <a:bodyPr/>
          <a:lstStyle/>
          <a:p>
            <a:fld id="{3AFB9E86-C38B-4D0E-83CE-B01C858E7D9A}" type="slidenum">
              <a:rPr kumimoji="1" lang="ja-JP" altLang="en-US" smtClean="0"/>
              <a:t>4</a:t>
            </a:fld>
            <a:endParaRPr kumimoji="1" lang="ja-JP" altLang="en-US"/>
          </a:p>
        </p:txBody>
      </p:sp>
    </p:spTree>
    <p:extLst>
      <p:ext uri="{BB962C8B-B14F-4D97-AF65-F5344CB8AC3E}">
        <p14:creationId xmlns:p14="http://schemas.microsoft.com/office/powerpoint/2010/main" val="17214514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mtClean="0"/>
              <a:t>そのため，コミッター不足を解消するためにコミッターに昇格可能な開発者を予測する研究が盛んに行われています．</a:t>
            </a:r>
            <a:endParaRPr kumimoji="1" lang="en-US" altLang="ja-JP" smtClean="0"/>
          </a:p>
          <a:p>
            <a:r>
              <a:rPr kumimoji="1" lang="ja-JP" altLang="en-US" smtClean="0"/>
              <a:t>先行研究では，既存のコミッターの昇格前の活動量メトリクスに基づいて予測モデルを構築しています．</a:t>
            </a:r>
            <a:endParaRPr kumimoji="1" lang="en-US" altLang="ja-JP" smtClean="0"/>
          </a:p>
          <a:p>
            <a:r>
              <a:rPr kumimoji="1" lang="ja-JP" altLang="en-US" smtClean="0"/>
              <a:t>活動量メトリクスとして，各開発者の活動期間，コメント投稿数，パッチ投稿数などを用いています．</a:t>
            </a:r>
            <a:endParaRPr kumimoji="1" lang="en-US" altLang="ja-JP" smtClean="0"/>
          </a:p>
        </p:txBody>
      </p:sp>
      <p:sp>
        <p:nvSpPr>
          <p:cNvPr id="4" name="スライド番号プレースホルダー 3"/>
          <p:cNvSpPr>
            <a:spLocks noGrp="1"/>
          </p:cNvSpPr>
          <p:nvPr>
            <p:ph type="sldNum" sz="quarter" idx="10"/>
          </p:nvPr>
        </p:nvSpPr>
        <p:spPr/>
        <p:txBody>
          <a:bodyPr/>
          <a:lstStyle/>
          <a:p>
            <a:fld id="{3AFB9E86-C38B-4D0E-83CE-B01C858E7D9A}" type="slidenum">
              <a:rPr kumimoji="1" lang="ja-JP" altLang="en-US" smtClean="0"/>
              <a:t>5</a:t>
            </a:fld>
            <a:endParaRPr kumimoji="1" lang="ja-JP" altLang="en-US"/>
          </a:p>
        </p:txBody>
      </p:sp>
    </p:spTree>
    <p:extLst>
      <p:ext uri="{BB962C8B-B14F-4D97-AF65-F5344CB8AC3E}">
        <p14:creationId xmlns:p14="http://schemas.microsoft.com/office/powerpoint/2010/main" val="971461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mtClean="0"/>
              <a:t>図を用いて詳しく説明します．</a:t>
            </a:r>
            <a:endParaRPr kumimoji="1" lang="en-US" altLang="ja-JP" smtClean="0"/>
          </a:p>
          <a:p>
            <a:r>
              <a:rPr kumimoji="1" lang="ja-JP" altLang="en-US" smtClean="0"/>
              <a:t>先行研究では，まず，コミッターに昇格した開発者の昇格前の活動量メトリクスと，コミット権限を持たない一般開発者の活動量メトリクスを学習します．</a:t>
            </a:r>
            <a:endParaRPr kumimoji="1" lang="en-US" altLang="ja-JP" smtClean="0"/>
          </a:p>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mtClean="0"/>
              <a:t>先行研究では，コミッターの昇格前の開発者をコミッター候補者と呼んでいます．</a:t>
            </a:r>
            <a:endParaRPr kumimoji="1" lang="en-US" altLang="ja-JP" smtClean="0"/>
          </a:p>
          <a:p>
            <a:r>
              <a:rPr kumimoji="1" lang="ja-JP" altLang="en-US" smtClean="0"/>
              <a:t>そして，</a:t>
            </a:r>
            <a:r>
              <a:rPr kumimoji="1" lang="ja-JP" altLang="en-US" smtClean="0"/>
              <a:t>学習した結果に基づき，開発者の活動量メトリクスから開発者がコミッターに昇格するかどうかの予測を行っています．</a:t>
            </a:r>
            <a:endParaRPr kumimoji="1" lang="en-US" altLang="ja-JP" smtClean="0"/>
          </a:p>
          <a:p>
            <a:endParaRPr kumimoji="1" lang="ja-JP" altLang="en-US"/>
          </a:p>
        </p:txBody>
      </p:sp>
      <p:sp>
        <p:nvSpPr>
          <p:cNvPr id="4" name="スライド番号プレースホルダー 3"/>
          <p:cNvSpPr>
            <a:spLocks noGrp="1"/>
          </p:cNvSpPr>
          <p:nvPr>
            <p:ph type="sldNum" sz="quarter" idx="10"/>
          </p:nvPr>
        </p:nvSpPr>
        <p:spPr/>
        <p:txBody>
          <a:bodyPr/>
          <a:lstStyle/>
          <a:p>
            <a:fld id="{3AFB9E86-C38B-4D0E-83CE-B01C858E7D9A}" type="slidenum">
              <a:rPr kumimoji="1" lang="ja-JP" altLang="en-US" smtClean="0"/>
              <a:t>6</a:t>
            </a:fld>
            <a:endParaRPr kumimoji="1" lang="ja-JP" altLang="en-US"/>
          </a:p>
        </p:txBody>
      </p:sp>
    </p:spTree>
    <p:extLst>
      <p:ext uri="{BB962C8B-B14F-4D97-AF65-F5344CB8AC3E}">
        <p14:creationId xmlns:p14="http://schemas.microsoft.com/office/powerpoint/2010/main" val="1305333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mtClean="0"/>
              <a:t>実際の大規模</a:t>
            </a:r>
            <a:r>
              <a:rPr kumimoji="1" lang="en-US" altLang="ja-JP" smtClean="0"/>
              <a:t>OSS</a:t>
            </a:r>
            <a:r>
              <a:rPr kumimoji="1" lang="ja-JP" altLang="en-US" smtClean="0"/>
              <a:t>プロジェクトでは，各コミッターがソフトウェアの全体を詳しく理解し，管理することは困難であるため，</a:t>
            </a:r>
            <a:endParaRPr kumimoji="1" lang="en-US" altLang="ja-JP" smtClean="0"/>
          </a:p>
          <a:p>
            <a:r>
              <a:rPr kumimoji="1" lang="ja-JP" altLang="en-US" smtClean="0"/>
              <a:t>各コミッターが担当すべきモジュールが決められています．</a:t>
            </a:r>
            <a:endParaRPr kumimoji="1" lang="en-US" altLang="ja-JP" smtClean="0"/>
          </a:p>
          <a:p>
            <a:r>
              <a:rPr kumimoji="1" lang="ja-JP" altLang="en-US" smtClean="0"/>
              <a:t>本研究では，特定のモジュールを担当するコミッターをモジュールオーナーと呼びます．</a:t>
            </a:r>
            <a:endParaRPr kumimoji="1" lang="en-US" altLang="ja-JP" smtClean="0"/>
          </a:p>
          <a:p>
            <a:r>
              <a:rPr kumimoji="1" lang="ja-JP" altLang="en-US" smtClean="0"/>
              <a:t>図を用いて説明します．</a:t>
            </a:r>
            <a:endParaRPr kumimoji="1" lang="en-US" altLang="ja-JP" smtClean="0"/>
          </a:p>
          <a:p>
            <a:r>
              <a:rPr kumimoji="1" lang="en-US" altLang="ja-JP" smtClean="0"/>
              <a:t>OSS</a:t>
            </a:r>
            <a:r>
              <a:rPr kumimoji="1" lang="ja-JP" altLang="en-US" smtClean="0"/>
              <a:t>プロジェクトに参加する開発者はコミット権限を持たない一般開発者とコミット権限をもつコミッターに分けられます．</a:t>
            </a:r>
            <a:endParaRPr kumimoji="1" lang="en-US" altLang="ja-JP" smtClean="0"/>
          </a:p>
          <a:p>
            <a:endParaRPr kumimoji="1" lang="en-US" altLang="ja-JP" smtClean="0"/>
          </a:p>
        </p:txBody>
      </p:sp>
      <p:sp>
        <p:nvSpPr>
          <p:cNvPr id="4" name="スライド番号プレースホルダー 3"/>
          <p:cNvSpPr>
            <a:spLocks noGrp="1"/>
          </p:cNvSpPr>
          <p:nvPr>
            <p:ph type="sldNum" sz="quarter" idx="10"/>
          </p:nvPr>
        </p:nvSpPr>
        <p:spPr/>
        <p:txBody>
          <a:bodyPr/>
          <a:lstStyle/>
          <a:p>
            <a:fld id="{3AFB9E86-C38B-4D0E-83CE-B01C858E7D9A}" type="slidenum">
              <a:rPr kumimoji="1" lang="ja-JP" altLang="en-US" smtClean="0"/>
              <a:t>7</a:t>
            </a:fld>
            <a:endParaRPr kumimoji="1" lang="ja-JP" altLang="en-US"/>
          </a:p>
        </p:txBody>
      </p:sp>
    </p:spTree>
    <p:extLst>
      <p:ext uri="{BB962C8B-B14F-4D97-AF65-F5344CB8AC3E}">
        <p14:creationId xmlns:p14="http://schemas.microsoft.com/office/powerpoint/2010/main" val="37569321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mtClean="0"/>
              <a:t>そしてコミッターのうち，特定のモジュールを担当するコミッターのことをモジュールオーナーと呼びます．</a:t>
            </a:r>
            <a:endParaRPr kumimoji="1" lang="en-US" altLang="ja-JP" smtClean="0"/>
          </a:p>
          <a:p>
            <a:r>
              <a:rPr kumimoji="1" lang="ja-JP" altLang="en-US" smtClean="0"/>
              <a:t>そのため，モジュールオーナーであるということは，コミッターでもあり，</a:t>
            </a:r>
            <a:endParaRPr kumimoji="1" lang="en-US" altLang="ja-JP" smtClean="0"/>
          </a:p>
          <a:p>
            <a:r>
              <a:rPr kumimoji="1" lang="ja-JP" altLang="en-US" smtClean="0"/>
              <a:t>コミッターは複数のモジュールのモジュールオーナーにもなり得ます．</a:t>
            </a:r>
            <a:endParaRPr kumimoji="1" lang="ja-JP" altLang="en-US"/>
          </a:p>
        </p:txBody>
      </p:sp>
      <p:sp>
        <p:nvSpPr>
          <p:cNvPr id="4" name="スライド番号プレースホルダー 3"/>
          <p:cNvSpPr>
            <a:spLocks noGrp="1"/>
          </p:cNvSpPr>
          <p:nvPr>
            <p:ph type="sldNum" sz="quarter" idx="10"/>
          </p:nvPr>
        </p:nvSpPr>
        <p:spPr/>
        <p:txBody>
          <a:bodyPr/>
          <a:lstStyle/>
          <a:p>
            <a:fld id="{3AFB9E86-C38B-4D0E-83CE-B01C858E7D9A}" type="slidenum">
              <a:rPr kumimoji="1" lang="ja-JP" altLang="en-US" smtClean="0"/>
              <a:t>8</a:t>
            </a:fld>
            <a:endParaRPr kumimoji="1" lang="ja-JP" altLang="en-US"/>
          </a:p>
        </p:txBody>
      </p:sp>
    </p:spTree>
    <p:extLst>
      <p:ext uri="{BB962C8B-B14F-4D97-AF65-F5344CB8AC3E}">
        <p14:creationId xmlns:p14="http://schemas.microsoft.com/office/powerpoint/2010/main" val="16374887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mtClean="0"/>
              <a:t>大規模</a:t>
            </a:r>
            <a:r>
              <a:rPr kumimoji="1" lang="en-US" altLang="ja-JP" smtClean="0"/>
              <a:t>OSS</a:t>
            </a:r>
            <a:r>
              <a:rPr kumimoji="1" lang="ja-JP" altLang="en-US" smtClean="0"/>
              <a:t>プロジェクトでは，モジュールごとにコミッター</a:t>
            </a:r>
            <a:r>
              <a:rPr kumimoji="1" lang="ja-JP" altLang="en-US" smtClean="0"/>
              <a:t>，すなわちモジュールオーナー</a:t>
            </a:r>
            <a:r>
              <a:rPr kumimoji="1" lang="ja-JP" altLang="en-US" smtClean="0"/>
              <a:t>が決められているため，</a:t>
            </a:r>
            <a:endParaRPr kumimoji="1" lang="en-US" altLang="ja-JP" smtClean="0"/>
          </a:p>
          <a:p>
            <a:r>
              <a:rPr kumimoji="1" lang="ja-JP" altLang="en-US" smtClean="0"/>
              <a:t>不具合修正の効率化のために，コミッターが不足しているモジュールに適したコミッター推薦が必要となります．</a:t>
            </a:r>
            <a:endParaRPr kumimoji="1" lang="en-US" altLang="ja-JP" smtClean="0"/>
          </a:p>
          <a:p>
            <a:r>
              <a:rPr kumimoji="1" lang="ja-JP" altLang="en-US" smtClean="0"/>
              <a:t>例えば，今，モジュール</a:t>
            </a:r>
            <a:r>
              <a:rPr kumimoji="1" lang="en-US" altLang="ja-JP" smtClean="0"/>
              <a:t>C</a:t>
            </a:r>
            <a:r>
              <a:rPr kumimoji="1" lang="ja-JP" altLang="en-US" smtClean="0"/>
              <a:t>のモジュールオーナーが不足し，投稿されたパッチが効率的に検証されていないとします．</a:t>
            </a:r>
            <a:endParaRPr kumimoji="1" lang="en-US" altLang="ja-JP" smtClean="0"/>
          </a:p>
          <a:p>
            <a:r>
              <a:rPr kumimoji="1" lang="ja-JP" altLang="en-US" smtClean="0"/>
              <a:t>このとき，モジュール</a:t>
            </a:r>
            <a:r>
              <a:rPr kumimoji="1" lang="en-US" altLang="ja-JP" smtClean="0"/>
              <a:t>C</a:t>
            </a:r>
            <a:r>
              <a:rPr kumimoji="1" lang="ja-JP" altLang="en-US" smtClean="0"/>
              <a:t>のモジュールオーナーの不足を解消するためには，モジュール</a:t>
            </a:r>
            <a:r>
              <a:rPr kumimoji="1" lang="en-US" altLang="ja-JP" smtClean="0"/>
              <a:t>C</a:t>
            </a:r>
            <a:r>
              <a:rPr kumimoji="1" lang="ja-JP" altLang="en-US" smtClean="0"/>
              <a:t>のモジュールオーナーを増員する必要があります．</a:t>
            </a:r>
            <a:endParaRPr kumimoji="1" lang="en-US" altLang="ja-JP" smtClean="0"/>
          </a:p>
        </p:txBody>
      </p:sp>
      <p:sp>
        <p:nvSpPr>
          <p:cNvPr id="4" name="スライド番号プレースホルダー 3"/>
          <p:cNvSpPr>
            <a:spLocks noGrp="1"/>
          </p:cNvSpPr>
          <p:nvPr>
            <p:ph type="sldNum" sz="quarter" idx="10"/>
          </p:nvPr>
        </p:nvSpPr>
        <p:spPr/>
        <p:txBody>
          <a:bodyPr/>
          <a:lstStyle/>
          <a:p>
            <a:fld id="{3AFB9E86-C38B-4D0E-83CE-B01C858E7D9A}" type="slidenum">
              <a:rPr kumimoji="1" lang="ja-JP" altLang="en-US" smtClean="0"/>
              <a:t>9</a:t>
            </a:fld>
            <a:endParaRPr kumimoji="1" lang="ja-JP" altLang="en-US"/>
          </a:p>
        </p:txBody>
      </p:sp>
    </p:spTree>
    <p:extLst>
      <p:ext uri="{BB962C8B-B14F-4D97-AF65-F5344CB8AC3E}">
        <p14:creationId xmlns:p14="http://schemas.microsoft.com/office/powerpoint/2010/main" val="1339473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mtClean="0"/>
              <a:t>しかし，先行研究の予測モデルは，一般開発者かコミッターかを特定するためのモデルであり，</a:t>
            </a:r>
            <a:endParaRPr kumimoji="1" lang="en-US" altLang="ja-JP" smtClean="0"/>
          </a:p>
          <a:p>
            <a:r>
              <a:rPr kumimoji="1" lang="ja-JP" altLang="en-US" smtClean="0"/>
              <a:t>各コミッターがどのモジュールを担当するのにふさわしい開発者なのかといった細粒度の予測ができません．</a:t>
            </a:r>
            <a:endParaRPr kumimoji="1" lang="en-US" altLang="ja-JP" smtClean="0"/>
          </a:p>
          <a:p>
            <a:r>
              <a:rPr kumimoji="1" lang="ja-JP" altLang="en-US" smtClean="0"/>
              <a:t>そのため，コミッターが不足しているモジュールに適したコミッターの推薦を行うことができず，</a:t>
            </a:r>
            <a:endParaRPr kumimoji="1" lang="en-US" altLang="ja-JP" smtClean="0"/>
          </a:p>
          <a:p>
            <a:r>
              <a:rPr kumimoji="1" lang="ja-JP" altLang="en-US" smtClean="0"/>
              <a:t>不具合修正の長期化の問題を解決することができない恐れがあります．</a:t>
            </a:r>
          </a:p>
          <a:p>
            <a:endParaRPr kumimoji="1" lang="ja-JP" altLang="en-US" smtClean="0"/>
          </a:p>
          <a:p>
            <a:endParaRPr kumimoji="1" lang="ja-JP" altLang="en-US" smtClean="0"/>
          </a:p>
          <a:p>
            <a:endParaRPr kumimoji="1" lang="ja-JP" altLang="en-US"/>
          </a:p>
        </p:txBody>
      </p:sp>
      <p:sp>
        <p:nvSpPr>
          <p:cNvPr id="4" name="スライド番号プレースホルダー 3"/>
          <p:cNvSpPr>
            <a:spLocks noGrp="1"/>
          </p:cNvSpPr>
          <p:nvPr>
            <p:ph type="sldNum" sz="quarter" idx="10"/>
          </p:nvPr>
        </p:nvSpPr>
        <p:spPr/>
        <p:txBody>
          <a:bodyPr/>
          <a:lstStyle/>
          <a:p>
            <a:fld id="{3AFB9E86-C38B-4D0E-83CE-B01C858E7D9A}" type="slidenum">
              <a:rPr kumimoji="1" lang="ja-JP" altLang="en-US" smtClean="0"/>
              <a:t>10</a:t>
            </a:fld>
            <a:endParaRPr kumimoji="1" lang="ja-JP" altLang="en-US"/>
          </a:p>
        </p:txBody>
      </p:sp>
    </p:spTree>
    <p:extLst>
      <p:ext uri="{BB962C8B-B14F-4D97-AF65-F5344CB8AC3E}">
        <p14:creationId xmlns:p14="http://schemas.microsoft.com/office/powerpoint/2010/main" val="27509200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mtClean="0"/>
              <a:t>そこで本研究では，モジュールオーナーの不足を解消するために，モジュールオーナーに適したコミッターを推薦することを目的とします．</a:t>
            </a:r>
            <a:endParaRPr kumimoji="1" lang="en-US" altLang="ja-JP" smtClean="0"/>
          </a:p>
          <a:p>
            <a:r>
              <a:rPr kumimoji="1" lang="ja-JP" altLang="en-US" smtClean="0"/>
              <a:t>そのためのアプローチとして，モジュールオーナーの適性を示すメトリクスを定義し，</a:t>
            </a:r>
            <a:endParaRPr kumimoji="1" lang="en-US" altLang="ja-JP" smtClean="0"/>
          </a:p>
          <a:p>
            <a:r>
              <a:rPr kumimoji="1" lang="ja-JP" altLang="en-US" smtClean="0"/>
              <a:t>モジュールオーナーに昇格すべき開発者を特定するための予測モデルの構築を行います．</a:t>
            </a:r>
            <a:endParaRPr kumimoji="1" lang="en-US" altLang="ja-JP" smtClean="0"/>
          </a:p>
          <a:p>
            <a:r>
              <a:rPr kumimoji="1" lang="ja-JP" altLang="en-US" smtClean="0"/>
              <a:t>次に，モジュールオーナーの適性を示すメトリクスについて説明します．</a:t>
            </a:r>
            <a:endParaRPr kumimoji="1" lang="en-US" altLang="ja-JP" smtClean="0"/>
          </a:p>
        </p:txBody>
      </p:sp>
      <p:sp>
        <p:nvSpPr>
          <p:cNvPr id="4" name="スライド番号プレースホルダー 3"/>
          <p:cNvSpPr>
            <a:spLocks noGrp="1"/>
          </p:cNvSpPr>
          <p:nvPr>
            <p:ph type="sldNum" sz="quarter" idx="10"/>
          </p:nvPr>
        </p:nvSpPr>
        <p:spPr/>
        <p:txBody>
          <a:bodyPr/>
          <a:lstStyle/>
          <a:p>
            <a:fld id="{3AFB9E86-C38B-4D0E-83CE-B01C858E7D9A}" type="slidenum">
              <a:rPr kumimoji="1" lang="ja-JP" altLang="en-US" smtClean="0"/>
              <a:t>11</a:t>
            </a:fld>
            <a:endParaRPr kumimoji="1" lang="ja-JP" altLang="en-US"/>
          </a:p>
        </p:txBody>
      </p:sp>
    </p:spTree>
    <p:extLst>
      <p:ext uri="{BB962C8B-B14F-4D97-AF65-F5344CB8AC3E}">
        <p14:creationId xmlns:p14="http://schemas.microsoft.com/office/powerpoint/2010/main" val="36656452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mtClean="0"/>
              <a:t>今回，特定のモジュールにおいて，パッチ投稿の割合が高い開発者ほどモジュールオーナーの適性が高いのではないかと考えました．</a:t>
            </a:r>
            <a:endParaRPr kumimoji="1" lang="en-US" altLang="ja-JP" smtClean="0"/>
          </a:p>
          <a:p>
            <a:r>
              <a:rPr kumimoji="1" lang="ja-JP" altLang="en-US" smtClean="0"/>
              <a:t>図を用いて説明します．</a:t>
            </a:r>
            <a:endParaRPr kumimoji="1" lang="en-US" altLang="ja-JP" smtClean="0"/>
          </a:p>
          <a:p>
            <a:r>
              <a:rPr kumimoji="1" lang="ja-JP" altLang="en-US" smtClean="0"/>
              <a:t>今，あるモジュールに対して投稿された各開発者のパッチの割合がこのようになっていたとします．</a:t>
            </a:r>
            <a:endParaRPr kumimoji="1" lang="en-US" altLang="ja-JP" smtClean="0"/>
          </a:p>
          <a:p>
            <a:r>
              <a:rPr kumimoji="1" lang="ja-JP" altLang="en-US" smtClean="0"/>
              <a:t>このとき，開発者</a:t>
            </a:r>
            <a:r>
              <a:rPr kumimoji="1" lang="en-US" altLang="ja-JP" smtClean="0"/>
              <a:t>A</a:t>
            </a:r>
            <a:r>
              <a:rPr kumimoji="1" lang="ja-JP" altLang="en-US" smtClean="0"/>
              <a:t>や開発者</a:t>
            </a:r>
            <a:r>
              <a:rPr kumimoji="1" lang="en-US" altLang="ja-JP" smtClean="0"/>
              <a:t>B</a:t>
            </a:r>
            <a:r>
              <a:rPr kumimoji="1" lang="ja-JP" altLang="en-US" smtClean="0"/>
              <a:t>といったパッチ投稿の割合が高い開発者は，</a:t>
            </a:r>
            <a:endParaRPr kumimoji="1" lang="en-US" altLang="ja-JP" smtClean="0"/>
          </a:p>
          <a:p>
            <a:r>
              <a:rPr kumimoji="1" lang="ja-JP" altLang="en-US" smtClean="0"/>
              <a:t>モジュール内において，開発者自身が変更を加えたソースコードの割合が高くなっていると考えられます．</a:t>
            </a:r>
            <a:endParaRPr kumimoji="1" lang="en-US" altLang="ja-JP" smtClean="0"/>
          </a:p>
          <a:p>
            <a:r>
              <a:rPr kumimoji="1" lang="ja-JP" altLang="en-US" smtClean="0"/>
              <a:t>そのため，</a:t>
            </a:r>
            <a:r>
              <a:rPr kumimoji="1" lang="ja-JP" altLang="en-US" smtClean="0"/>
              <a:t>開発者自身が変更を加えたソースコードの割合が高いほど，そのモジュールに対する専門知識があると認められ，</a:t>
            </a:r>
            <a:endParaRPr kumimoji="1" lang="en-US" altLang="ja-JP" smtClean="0"/>
          </a:p>
          <a:p>
            <a:r>
              <a:rPr kumimoji="1" lang="ja-JP" altLang="en-US" smtClean="0"/>
              <a:t>モジュールオーナーに昇格しているのではないかと考えました．</a:t>
            </a:r>
            <a:endParaRPr kumimoji="1" lang="en-US" altLang="ja-JP" smtClean="0"/>
          </a:p>
        </p:txBody>
      </p:sp>
      <p:sp>
        <p:nvSpPr>
          <p:cNvPr id="4" name="スライド番号プレースホルダー 3"/>
          <p:cNvSpPr>
            <a:spLocks noGrp="1"/>
          </p:cNvSpPr>
          <p:nvPr>
            <p:ph type="sldNum" sz="quarter" idx="10"/>
          </p:nvPr>
        </p:nvSpPr>
        <p:spPr/>
        <p:txBody>
          <a:bodyPr/>
          <a:lstStyle/>
          <a:p>
            <a:fld id="{3AFB9E86-C38B-4D0E-83CE-B01C858E7D9A}" type="slidenum">
              <a:rPr kumimoji="1" lang="ja-JP" altLang="en-US" smtClean="0"/>
              <a:t>12</a:t>
            </a:fld>
            <a:endParaRPr kumimoji="1" lang="ja-JP" altLang="en-US"/>
          </a:p>
        </p:txBody>
      </p:sp>
    </p:spTree>
    <p:extLst>
      <p:ext uri="{BB962C8B-B14F-4D97-AF65-F5344CB8AC3E}">
        <p14:creationId xmlns:p14="http://schemas.microsoft.com/office/powerpoint/2010/main" val="8267553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mtClean="0"/>
              <a:t>次に，特定のモジュールに占める投稿したパッチの割合を示すメトリクスであるパッチ貢献度を定義します．</a:t>
            </a:r>
            <a:endParaRPr kumimoji="1" lang="en-US" altLang="ja-JP" smtClean="0"/>
          </a:p>
          <a:p>
            <a:r>
              <a:rPr kumimoji="1" lang="ja-JP" altLang="en-US" smtClean="0"/>
              <a:t>パッチ貢献度はモジュールに投稿されたパッチの総数にしめる各開発者がモジュールに対して投稿したパッチの数で定義されます．</a:t>
            </a:r>
            <a:endParaRPr kumimoji="1" lang="en-US" altLang="ja-JP" smtClean="0"/>
          </a:p>
          <a:p>
            <a:r>
              <a:rPr kumimoji="1" lang="ja-JP" altLang="en-US" smtClean="0"/>
              <a:t>投稿されたパッチの総数は時期によって変動するため，コミッターであれば，昇格までにモジュールに投稿されたパッチの総数，</a:t>
            </a:r>
            <a:endParaRPr kumimoji="1" lang="en-US" altLang="ja-JP" smtClean="0"/>
          </a:p>
          <a:p>
            <a:r>
              <a:rPr kumimoji="1" lang="ja-JP" altLang="en-US" smtClean="0"/>
              <a:t>一般開発者であれば，最後にコメントやパッチの投稿を行った日までに投稿されたパッチの総数とします．</a:t>
            </a:r>
            <a:endParaRPr kumimoji="1" lang="en-US" altLang="ja-JP" smtClean="0"/>
          </a:p>
          <a:p>
            <a:r>
              <a:rPr kumimoji="1" lang="ja-JP" altLang="en-US" smtClean="0"/>
              <a:t>また，計測を行った値は，べき分布となるため，対数変換を行いました．</a:t>
            </a:r>
            <a:endParaRPr kumimoji="1" lang="en-US" altLang="ja-JP" smtClean="0"/>
          </a:p>
        </p:txBody>
      </p:sp>
      <p:sp>
        <p:nvSpPr>
          <p:cNvPr id="4" name="スライド番号プレースホルダー 3"/>
          <p:cNvSpPr>
            <a:spLocks noGrp="1"/>
          </p:cNvSpPr>
          <p:nvPr>
            <p:ph type="sldNum" sz="quarter" idx="10"/>
          </p:nvPr>
        </p:nvSpPr>
        <p:spPr/>
        <p:txBody>
          <a:bodyPr/>
          <a:lstStyle/>
          <a:p>
            <a:fld id="{3AFB9E86-C38B-4D0E-83CE-B01C858E7D9A}" type="slidenum">
              <a:rPr kumimoji="1" lang="ja-JP" altLang="en-US" smtClean="0"/>
              <a:t>13</a:t>
            </a:fld>
            <a:endParaRPr kumimoji="1" lang="ja-JP" altLang="en-US"/>
          </a:p>
        </p:txBody>
      </p:sp>
    </p:spTree>
    <p:extLst>
      <p:ext uri="{BB962C8B-B14F-4D97-AF65-F5344CB8AC3E}">
        <p14:creationId xmlns:p14="http://schemas.microsoft.com/office/powerpoint/2010/main" val="38660308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mtClean="0"/>
              <a:t>また，先行研究との比較を行うために，先行研究で用いられていた活動量メトリクスを用います．</a:t>
            </a:r>
            <a:endParaRPr kumimoji="1" lang="en-US" altLang="ja-JP" smtClean="0"/>
          </a:p>
          <a:p>
            <a:r>
              <a:rPr kumimoji="1" lang="ja-JP" altLang="en-US" smtClean="0"/>
              <a:t>先行研究で用いられている活動量メトリクスは，プロジェクト全体の活動を基に計測されているため，</a:t>
            </a:r>
            <a:endParaRPr kumimoji="1" lang="en-US" altLang="ja-JP" smtClean="0"/>
          </a:p>
          <a:p>
            <a:r>
              <a:rPr kumimoji="1" lang="ja-JP" altLang="en-US" smtClean="0"/>
              <a:t>本研究では，活動量メトリクスをモジュールごとに計測します．</a:t>
            </a:r>
            <a:endParaRPr kumimoji="1" lang="en-US" altLang="ja-JP" smtClean="0"/>
          </a:p>
          <a:p>
            <a:r>
              <a:rPr kumimoji="1" lang="ja-JP" altLang="en-US" smtClean="0"/>
              <a:t>本研究では，この</a:t>
            </a:r>
            <a:r>
              <a:rPr kumimoji="1" lang="en-US" altLang="ja-JP" smtClean="0"/>
              <a:t>5</a:t>
            </a:r>
            <a:r>
              <a:rPr kumimoji="1" lang="ja-JP" altLang="en-US" smtClean="0"/>
              <a:t>種類の活動量メトリクスとパッチ貢献度メトリクスを用いてモジュールオーナーに適するコミッターの予測を行います．</a:t>
            </a:r>
            <a:endParaRPr kumimoji="1" lang="ja-JP" altLang="en-US"/>
          </a:p>
        </p:txBody>
      </p:sp>
      <p:sp>
        <p:nvSpPr>
          <p:cNvPr id="4" name="スライド番号プレースホルダー 3"/>
          <p:cNvSpPr>
            <a:spLocks noGrp="1"/>
          </p:cNvSpPr>
          <p:nvPr>
            <p:ph type="sldNum" sz="quarter" idx="10"/>
          </p:nvPr>
        </p:nvSpPr>
        <p:spPr/>
        <p:txBody>
          <a:bodyPr/>
          <a:lstStyle/>
          <a:p>
            <a:fld id="{3AFB9E86-C38B-4D0E-83CE-B01C858E7D9A}" type="slidenum">
              <a:rPr kumimoji="1" lang="ja-JP" altLang="en-US" smtClean="0"/>
              <a:t>14</a:t>
            </a:fld>
            <a:endParaRPr kumimoji="1" lang="ja-JP" altLang="en-US"/>
          </a:p>
        </p:txBody>
      </p:sp>
    </p:spTree>
    <p:extLst>
      <p:ext uri="{BB962C8B-B14F-4D97-AF65-F5344CB8AC3E}">
        <p14:creationId xmlns:p14="http://schemas.microsoft.com/office/powerpoint/2010/main" val="41723208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mtClean="0"/>
              <a:t>モジュールオーナーに適するコミッターの予測を行うために，まず，</a:t>
            </a:r>
            <a:endParaRPr kumimoji="1" lang="en-US" altLang="ja-JP" smtClean="0"/>
          </a:p>
          <a:p>
            <a:r>
              <a:rPr kumimoji="1" lang="en-US" altLang="ja-JP" smtClean="0"/>
              <a:t>6</a:t>
            </a:r>
            <a:r>
              <a:rPr kumimoji="1" lang="ja-JP" altLang="en-US" smtClean="0"/>
              <a:t>種類のメトリクスをモジュールオーナーおよび非モジュールオーナーについて計測します．</a:t>
            </a:r>
            <a:endParaRPr kumimoji="1" lang="en-US" altLang="ja-JP" smtClean="0"/>
          </a:p>
          <a:p>
            <a:r>
              <a:rPr kumimoji="1" lang="ja-JP" altLang="en-US" smtClean="0"/>
              <a:t>そして計測されたメトリクスの値を先行研究で用いられている学習アルゴリズムである</a:t>
            </a:r>
            <a:endParaRPr kumimoji="1" lang="en-US" altLang="ja-JP" smtClean="0"/>
          </a:p>
          <a:p>
            <a:r>
              <a:rPr kumimoji="1" lang="ja-JP" altLang="en-US" smtClean="0"/>
              <a:t>ランダムフォレスト法およびロジスティック回帰分析によって学習します．</a:t>
            </a:r>
            <a:endParaRPr kumimoji="1" lang="en-US" altLang="ja-JP" smtClean="0"/>
          </a:p>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mtClean="0"/>
              <a:t>そして，学習した結果に基づき，開発者の活動量メトリクスおよびパッチ貢献度メトリクスから開発者がモジュールオーナーになるかどうかの予測を行います．</a:t>
            </a:r>
            <a:endParaRPr kumimoji="1" lang="en-US" altLang="ja-JP" smtClean="0"/>
          </a:p>
          <a:p>
            <a:endParaRPr kumimoji="1" lang="ja-JP" altLang="en-US"/>
          </a:p>
        </p:txBody>
      </p:sp>
      <p:sp>
        <p:nvSpPr>
          <p:cNvPr id="4" name="スライド番号プレースホルダー 3"/>
          <p:cNvSpPr>
            <a:spLocks noGrp="1"/>
          </p:cNvSpPr>
          <p:nvPr>
            <p:ph type="sldNum" sz="quarter" idx="10"/>
          </p:nvPr>
        </p:nvSpPr>
        <p:spPr/>
        <p:txBody>
          <a:bodyPr/>
          <a:lstStyle/>
          <a:p>
            <a:fld id="{3AFB9E86-C38B-4D0E-83CE-B01C858E7D9A}" type="slidenum">
              <a:rPr kumimoji="1" lang="ja-JP" altLang="en-US" smtClean="0"/>
              <a:t>15</a:t>
            </a:fld>
            <a:endParaRPr kumimoji="1" lang="ja-JP" altLang="en-US"/>
          </a:p>
        </p:txBody>
      </p:sp>
    </p:spTree>
    <p:extLst>
      <p:ext uri="{BB962C8B-B14F-4D97-AF65-F5344CB8AC3E}">
        <p14:creationId xmlns:p14="http://schemas.microsoft.com/office/powerpoint/2010/main" val="7917830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mtClean="0"/>
              <a:t>そして，</a:t>
            </a:r>
            <a:r>
              <a:rPr kumimoji="1" lang="ja-JP" altLang="en-US" smtClean="0"/>
              <a:t>モジュールオーナーに適するコミッターの予測を</a:t>
            </a:r>
            <a:endParaRPr kumimoji="1" lang="en-US" altLang="ja-JP" smtClean="0"/>
          </a:p>
          <a:p>
            <a:r>
              <a:rPr kumimoji="1" lang="ja-JP" altLang="en-US" smtClean="0"/>
              <a:t>すべてのモジュールごとについて行います．</a:t>
            </a:r>
            <a:endParaRPr kumimoji="1" lang="en-US" altLang="ja-JP" smtClean="0"/>
          </a:p>
          <a:p>
            <a:r>
              <a:rPr kumimoji="1" lang="ja-JP" altLang="en-US" smtClean="0"/>
              <a:t>次に，本研究で行った評価実験について説明します．</a:t>
            </a:r>
            <a:endParaRPr kumimoji="1" lang="ja-JP" altLang="en-US"/>
          </a:p>
        </p:txBody>
      </p:sp>
      <p:sp>
        <p:nvSpPr>
          <p:cNvPr id="4" name="スライド番号プレースホルダー 3"/>
          <p:cNvSpPr>
            <a:spLocks noGrp="1"/>
          </p:cNvSpPr>
          <p:nvPr>
            <p:ph type="sldNum" sz="quarter" idx="10"/>
          </p:nvPr>
        </p:nvSpPr>
        <p:spPr/>
        <p:txBody>
          <a:bodyPr/>
          <a:lstStyle/>
          <a:p>
            <a:fld id="{3AFB9E86-C38B-4D0E-83CE-B01C858E7D9A}" type="slidenum">
              <a:rPr kumimoji="1" lang="ja-JP" altLang="en-US" smtClean="0"/>
              <a:t>16</a:t>
            </a:fld>
            <a:endParaRPr kumimoji="1" lang="ja-JP" altLang="en-US"/>
          </a:p>
        </p:txBody>
      </p:sp>
    </p:spTree>
    <p:extLst>
      <p:ext uri="{BB962C8B-B14F-4D97-AF65-F5344CB8AC3E}">
        <p14:creationId xmlns:p14="http://schemas.microsoft.com/office/powerpoint/2010/main" val="101104818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mtClean="0"/>
              <a:t>実験を行う目的は，モジュールオーナーを特定することの有用な指標を明らかにすることです．</a:t>
            </a:r>
            <a:endParaRPr kumimoji="1" lang="en-US" altLang="ja-JP" smtClean="0"/>
          </a:p>
          <a:p>
            <a:r>
              <a:rPr kumimoji="1" lang="ja-JP" altLang="en-US" smtClean="0"/>
              <a:t>対象としたプロジェクトは大規模</a:t>
            </a:r>
            <a:r>
              <a:rPr kumimoji="1" lang="en-US" altLang="ja-JP" smtClean="0"/>
              <a:t>OSS</a:t>
            </a:r>
            <a:r>
              <a:rPr kumimoji="1" lang="ja-JP" altLang="en-US" smtClean="0"/>
              <a:t>プロジェクトである，</a:t>
            </a:r>
            <a:r>
              <a:rPr kumimoji="1" lang="en-US" altLang="ja-JP" smtClean="0"/>
              <a:t>Mozilla Firefox</a:t>
            </a:r>
            <a:r>
              <a:rPr kumimoji="1" lang="ja-JP" altLang="en-US" smtClean="0"/>
              <a:t>プロジェクト，</a:t>
            </a:r>
            <a:r>
              <a:rPr kumimoji="1" lang="en-US" altLang="ja-JP" smtClean="0"/>
              <a:t>Eclipse Platform</a:t>
            </a:r>
            <a:r>
              <a:rPr kumimoji="1" lang="ja-JP" altLang="en-US" smtClean="0"/>
              <a:t>プロジェクト，</a:t>
            </a:r>
            <a:endParaRPr kumimoji="1" lang="en-US" altLang="ja-JP" smtClean="0"/>
          </a:p>
          <a:p>
            <a:r>
              <a:rPr kumimoji="1" lang="en-US" altLang="ja-JP" smtClean="0"/>
              <a:t>GCC</a:t>
            </a:r>
            <a:r>
              <a:rPr kumimoji="1" lang="ja-JP" altLang="en-US" smtClean="0"/>
              <a:t>プロジェクト，</a:t>
            </a:r>
            <a:r>
              <a:rPr kumimoji="1" lang="en-US" altLang="ja-JP" smtClean="0"/>
              <a:t>GIMP</a:t>
            </a:r>
            <a:r>
              <a:rPr kumimoji="1" lang="ja-JP" altLang="en-US" smtClean="0"/>
              <a:t>プロジェクト，</a:t>
            </a:r>
            <a:r>
              <a:rPr kumimoji="1" lang="en-US" altLang="ja-JP" smtClean="0"/>
              <a:t>WebKit</a:t>
            </a:r>
            <a:r>
              <a:rPr kumimoji="1" lang="ja-JP" altLang="en-US" smtClean="0"/>
              <a:t>プロジェクトです．</a:t>
            </a:r>
            <a:endParaRPr kumimoji="1" lang="en-US" altLang="ja-JP" smtClean="0"/>
          </a:p>
          <a:p>
            <a:r>
              <a:rPr kumimoji="1" lang="ja-JP" altLang="en-US" smtClean="0"/>
              <a:t>データセットの期間やコミッターの数などはこのようになっています．</a:t>
            </a:r>
            <a:endParaRPr kumimoji="1" lang="en-US" altLang="ja-JP" smtClean="0"/>
          </a:p>
        </p:txBody>
      </p:sp>
      <p:sp>
        <p:nvSpPr>
          <p:cNvPr id="4" name="スライド番号プレースホルダー 3"/>
          <p:cNvSpPr>
            <a:spLocks noGrp="1"/>
          </p:cNvSpPr>
          <p:nvPr>
            <p:ph type="sldNum" sz="quarter" idx="10"/>
          </p:nvPr>
        </p:nvSpPr>
        <p:spPr/>
        <p:txBody>
          <a:bodyPr/>
          <a:lstStyle/>
          <a:p>
            <a:fld id="{3AFB9E86-C38B-4D0E-83CE-B01C858E7D9A}" type="slidenum">
              <a:rPr kumimoji="1" lang="ja-JP" altLang="en-US" smtClean="0"/>
              <a:t>17</a:t>
            </a:fld>
            <a:endParaRPr kumimoji="1" lang="ja-JP" altLang="en-US"/>
          </a:p>
        </p:txBody>
      </p:sp>
    </p:spTree>
    <p:extLst>
      <p:ext uri="{BB962C8B-B14F-4D97-AF65-F5344CB8AC3E}">
        <p14:creationId xmlns:p14="http://schemas.microsoft.com/office/powerpoint/2010/main" val="403235873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mtClean="0"/>
              <a:t>モジュールごとにコミッターを予測するために，各プロジェクトのモジュールを特定します．</a:t>
            </a:r>
            <a:endParaRPr kumimoji="1" lang="en-US" altLang="ja-JP" smtClean="0"/>
          </a:p>
          <a:p>
            <a:r>
              <a:rPr kumimoji="1" lang="ja-JP" altLang="en-US" smtClean="0"/>
              <a:t>ソースコードの構造や不具合管理システムのコンポーネント情報，プロジェクトの</a:t>
            </a:r>
            <a:r>
              <a:rPr kumimoji="1" lang="en-US" altLang="ja-JP" smtClean="0"/>
              <a:t>Wiki</a:t>
            </a:r>
            <a:r>
              <a:rPr kumimoji="1" lang="ja-JP" altLang="en-US" smtClean="0"/>
              <a:t>ページを基にモジュールの特定を行います．</a:t>
            </a:r>
            <a:endParaRPr kumimoji="1" lang="en-US" altLang="ja-JP" smtClean="0"/>
          </a:p>
          <a:p>
            <a:r>
              <a:rPr kumimoji="1" lang="ja-JP" altLang="en-US" smtClean="0"/>
              <a:t>こちらが，</a:t>
            </a:r>
            <a:r>
              <a:rPr kumimoji="1" lang="en-US" altLang="ja-JP" smtClean="0"/>
              <a:t>Mozilla</a:t>
            </a:r>
            <a:r>
              <a:rPr kumimoji="1" lang="en-US" altLang="ja-JP" baseline="0" smtClean="0"/>
              <a:t> Firefox</a:t>
            </a:r>
            <a:r>
              <a:rPr kumimoji="1" lang="ja-JP" altLang="en-US" baseline="0" smtClean="0"/>
              <a:t>プロジェクトで特定したモジュールと各モジュールのモジュールオーナーの数となっています．</a:t>
            </a:r>
            <a:endParaRPr kumimoji="1" lang="en-US" altLang="ja-JP" smtClean="0"/>
          </a:p>
        </p:txBody>
      </p:sp>
      <p:sp>
        <p:nvSpPr>
          <p:cNvPr id="4" name="スライド番号プレースホルダー 3"/>
          <p:cNvSpPr>
            <a:spLocks noGrp="1"/>
          </p:cNvSpPr>
          <p:nvPr>
            <p:ph type="sldNum" sz="quarter" idx="10"/>
          </p:nvPr>
        </p:nvSpPr>
        <p:spPr/>
        <p:txBody>
          <a:bodyPr/>
          <a:lstStyle/>
          <a:p>
            <a:fld id="{3AFB9E86-C38B-4D0E-83CE-B01C858E7D9A}" type="slidenum">
              <a:rPr kumimoji="1" lang="ja-JP" altLang="en-US" smtClean="0"/>
              <a:t>18</a:t>
            </a:fld>
            <a:endParaRPr kumimoji="1" lang="ja-JP" altLang="en-US"/>
          </a:p>
        </p:txBody>
      </p:sp>
    </p:spTree>
    <p:extLst>
      <p:ext uri="{BB962C8B-B14F-4D97-AF65-F5344CB8AC3E}">
        <p14:creationId xmlns:p14="http://schemas.microsoft.com/office/powerpoint/2010/main" val="277851637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mtClean="0"/>
              <a:t>モジュールオーナーを特定するための有用な指標を明らかにするために，</a:t>
            </a:r>
            <a:endParaRPr kumimoji="1" lang="en-US" altLang="ja-JP" smtClean="0"/>
          </a:p>
          <a:p>
            <a:r>
              <a:rPr kumimoji="1" lang="ja-JP" altLang="en-US" smtClean="0"/>
              <a:t>メトリクスのすべての組み合わせについて予測モデルを構築し，比較を行います．</a:t>
            </a:r>
            <a:endParaRPr kumimoji="1" lang="en-US" altLang="ja-JP" smtClean="0"/>
          </a:p>
          <a:p>
            <a:r>
              <a:rPr kumimoji="1" lang="ja-JP" altLang="en-US" smtClean="0"/>
              <a:t>構築する予測モデルはこのようになっています．</a:t>
            </a:r>
            <a:endParaRPr kumimoji="1" lang="en-US" altLang="ja-JP" smtClean="0"/>
          </a:p>
        </p:txBody>
      </p:sp>
      <p:sp>
        <p:nvSpPr>
          <p:cNvPr id="4" name="スライド番号プレースホルダー 3"/>
          <p:cNvSpPr>
            <a:spLocks noGrp="1"/>
          </p:cNvSpPr>
          <p:nvPr>
            <p:ph type="sldNum" sz="quarter" idx="10"/>
          </p:nvPr>
        </p:nvSpPr>
        <p:spPr/>
        <p:txBody>
          <a:bodyPr/>
          <a:lstStyle/>
          <a:p>
            <a:fld id="{3AFB9E86-C38B-4D0E-83CE-B01C858E7D9A}" type="slidenum">
              <a:rPr kumimoji="1" lang="ja-JP" altLang="en-US" smtClean="0"/>
              <a:t>19</a:t>
            </a:fld>
            <a:endParaRPr kumimoji="1" lang="ja-JP" altLang="en-US"/>
          </a:p>
        </p:txBody>
      </p:sp>
    </p:spTree>
    <p:extLst>
      <p:ext uri="{BB962C8B-B14F-4D97-AF65-F5344CB8AC3E}">
        <p14:creationId xmlns:p14="http://schemas.microsoft.com/office/powerpoint/2010/main" val="147861471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mtClean="0"/>
              <a:t>予測</a:t>
            </a:r>
            <a:r>
              <a:rPr kumimoji="1" lang="ja-JP" altLang="en-US" smtClean="0"/>
              <a:t>モデルの評価指標として適合率，再現率，</a:t>
            </a:r>
            <a:r>
              <a:rPr kumimoji="1" lang="en-US" altLang="ja-JP" smtClean="0"/>
              <a:t>F1</a:t>
            </a:r>
            <a:r>
              <a:rPr kumimoji="1" lang="ja-JP" altLang="en-US" smtClean="0"/>
              <a:t>値を用います．</a:t>
            </a:r>
            <a:endParaRPr kumimoji="1" lang="en-US" altLang="ja-JP" smtClean="0"/>
          </a:p>
          <a:p>
            <a:r>
              <a:rPr kumimoji="1" lang="ja-JP" altLang="en-US" smtClean="0"/>
              <a:t>それぞれの指標はこのように定義されており，</a:t>
            </a:r>
            <a:endParaRPr kumimoji="1" lang="en-US" altLang="ja-JP" smtClean="0"/>
          </a:p>
          <a:p>
            <a:r>
              <a:rPr kumimoji="1" lang="ja-JP" altLang="en-US" smtClean="0"/>
              <a:t>適合率が高いほどモジュールオーナーであると予測した結果の中に実際にモジュールオーナーになった開発者がいることを示しており，</a:t>
            </a:r>
            <a:endParaRPr kumimoji="1" lang="en-US" altLang="ja-JP" smtClean="0"/>
          </a:p>
          <a:p>
            <a:r>
              <a:rPr kumimoji="1" lang="ja-JP" altLang="en-US" smtClean="0"/>
              <a:t>また，再現率が高いほど実際のモジュールオーナーを予測により抽出することができていることを示しています．</a:t>
            </a:r>
            <a:endParaRPr kumimoji="1" lang="ja-JP" altLang="en-US"/>
          </a:p>
        </p:txBody>
      </p:sp>
      <p:sp>
        <p:nvSpPr>
          <p:cNvPr id="4" name="スライド番号プレースホルダー 3"/>
          <p:cNvSpPr>
            <a:spLocks noGrp="1"/>
          </p:cNvSpPr>
          <p:nvPr>
            <p:ph type="sldNum" sz="quarter" idx="10"/>
          </p:nvPr>
        </p:nvSpPr>
        <p:spPr/>
        <p:txBody>
          <a:bodyPr/>
          <a:lstStyle/>
          <a:p>
            <a:fld id="{3AFB9E86-C38B-4D0E-83CE-B01C858E7D9A}" type="slidenum">
              <a:rPr kumimoji="1" lang="ja-JP" altLang="en-US" smtClean="0"/>
              <a:t>20</a:t>
            </a:fld>
            <a:endParaRPr kumimoji="1" lang="ja-JP" altLang="en-US"/>
          </a:p>
        </p:txBody>
      </p:sp>
    </p:spTree>
    <p:extLst>
      <p:ext uri="{BB962C8B-B14F-4D97-AF65-F5344CB8AC3E}">
        <p14:creationId xmlns:p14="http://schemas.microsoft.com/office/powerpoint/2010/main" val="10781295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mtClean="0"/>
              <a:t>実験手順について説明します．</a:t>
            </a:r>
            <a:endParaRPr kumimoji="1" lang="en-US" altLang="ja-JP" smtClean="0"/>
          </a:p>
          <a:p>
            <a:r>
              <a:rPr kumimoji="1" lang="ja-JP" altLang="en-US" smtClean="0"/>
              <a:t>まず，モジュールオーナーと非モジュールオーナーのそれぞれのデータをランダムに２分割し，半分を学習データ，もう半分をテストデータとします．</a:t>
            </a:r>
            <a:endParaRPr kumimoji="1" lang="en-US" altLang="ja-JP" smtClean="0"/>
          </a:p>
          <a:p>
            <a:r>
              <a:rPr kumimoji="1" lang="ja-JP" altLang="en-US" smtClean="0"/>
              <a:t>しかし，モジュールオーナーと非モジュールオーナーの割合に偏りがあるため，</a:t>
            </a:r>
            <a:endParaRPr kumimoji="1" lang="en-US" altLang="ja-JP" smtClean="0"/>
          </a:p>
          <a:p>
            <a:r>
              <a:rPr kumimoji="1" lang="ja-JP" altLang="en-US" smtClean="0"/>
              <a:t>非モジュールオーナーの学習データのサイズをモジュールオーナーの数と同じにするために，非モジュールオーナーの学習データから</a:t>
            </a:r>
            <a:endParaRPr kumimoji="1" lang="en-US" altLang="ja-JP" smtClean="0"/>
          </a:p>
          <a:p>
            <a:r>
              <a:rPr kumimoji="1" lang="ja-JP" altLang="en-US" smtClean="0"/>
              <a:t>モジュールオーナーの学習データの数だけランダムに抽出し学習を行います．</a:t>
            </a:r>
            <a:endParaRPr kumimoji="1" lang="en-US" altLang="ja-JP" smtClean="0"/>
          </a:p>
          <a:p>
            <a:r>
              <a:rPr kumimoji="1" lang="ja-JP" altLang="en-US" smtClean="0"/>
              <a:t>そして，テストデータの全てで予測精度を算出します．</a:t>
            </a:r>
            <a:endParaRPr kumimoji="1" lang="en-US" altLang="ja-JP" smtClean="0"/>
          </a:p>
          <a:p>
            <a:r>
              <a:rPr kumimoji="1" lang="ja-JP" altLang="en-US" smtClean="0"/>
              <a:t>学習データとテストデータは</a:t>
            </a:r>
            <a:r>
              <a:rPr kumimoji="1" lang="ja-JP" altLang="en-US" smtClean="0"/>
              <a:t>ランダムに作成されるため，予測結果が毎回変わってしまいます．</a:t>
            </a:r>
            <a:endParaRPr kumimoji="1" lang="en-US" altLang="ja-JP" smtClean="0"/>
          </a:p>
          <a:p>
            <a:r>
              <a:rPr kumimoji="1" lang="ja-JP" altLang="en-US" smtClean="0"/>
              <a:t>そのため，</a:t>
            </a:r>
            <a:r>
              <a:rPr kumimoji="1" lang="en-US" altLang="ja-JP" smtClean="0"/>
              <a:t>1</a:t>
            </a:r>
            <a:r>
              <a:rPr kumimoji="1" lang="ja-JP" altLang="en-US" smtClean="0"/>
              <a:t>から</a:t>
            </a:r>
            <a:r>
              <a:rPr kumimoji="1" lang="en-US" altLang="ja-JP" smtClean="0"/>
              <a:t>3</a:t>
            </a:r>
            <a:r>
              <a:rPr kumimoji="1" lang="ja-JP" altLang="en-US" smtClean="0"/>
              <a:t>の手順を</a:t>
            </a:r>
            <a:r>
              <a:rPr kumimoji="1" lang="en-US" altLang="ja-JP" smtClean="0"/>
              <a:t>100</a:t>
            </a:r>
            <a:r>
              <a:rPr kumimoji="1" lang="ja-JP" altLang="en-US" smtClean="0"/>
              <a:t>回繰り返し，</a:t>
            </a:r>
            <a:r>
              <a:rPr kumimoji="1" lang="en-US" altLang="ja-JP" smtClean="0"/>
              <a:t>100</a:t>
            </a:r>
            <a:r>
              <a:rPr kumimoji="1" lang="ja-JP" altLang="en-US" smtClean="0"/>
              <a:t>回予測した結果の中央値の値を最終的な予測精度とします．</a:t>
            </a:r>
            <a:endParaRPr kumimoji="1" lang="en-US" altLang="ja-JP" smtClean="0"/>
          </a:p>
        </p:txBody>
      </p:sp>
      <p:sp>
        <p:nvSpPr>
          <p:cNvPr id="4" name="スライド番号プレースホルダー 3"/>
          <p:cNvSpPr>
            <a:spLocks noGrp="1"/>
          </p:cNvSpPr>
          <p:nvPr>
            <p:ph type="sldNum" sz="quarter" idx="10"/>
          </p:nvPr>
        </p:nvSpPr>
        <p:spPr/>
        <p:txBody>
          <a:bodyPr/>
          <a:lstStyle/>
          <a:p>
            <a:fld id="{3AFB9E86-C38B-4D0E-83CE-B01C858E7D9A}" type="slidenum">
              <a:rPr kumimoji="1" lang="ja-JP" altLang="en-US" smtClean="0"/>
              <a:t>21</a:t>
            </a:fld>
            <a:endParaRPr kumimoji="1" lang="ja-JP" altLang="en-US"/>
          </a:p>
        </p:txBody>
      </p:sp>
    </p:spTree>
    <p:extLst>
      <p:ext uri="{BB962C8B-B14F-4D97-AF65-F5344CB8AC3E}">
        <p14:creationId xmlns:p14="http://schemas.microsoft.com/office/powerpoint/2010/main" val="299105350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mtClean="0"/>
              <a:t>まとめです．</a:t>
            </a:r>
            <a:endParaRPr kumimoji="1" lang="en-US" altLang="ja-JP" smtClean="0"/>
          </a:p>
          <a:p>
            <a:r>
              <a:rPr kumimoji="1" lang="ja-JP" altLang="en-US" smtClean="0"/>
              <a:t>本研究ではモジュールオーナー候補者を特定するための</a:t>
            </a:r>
            <a:r>
              <a:rPr kumimoji="1" lang="en-US" altLang="ja-JP" smtClean="0"/>
              <a:t>3</a:t>
            </a:r>
            <a:r>
              <a:rPr kumimoji="1" lang="ja-JP" altLang="en-US" smtClean="0"/>
              <a:t>種類のメトリクスを提案しました．</a:t>
            </a:r>
          </a:p>
          <a:p>
            <a:r>
              <a:rPr kumimoji="1" lang="ja-JP" altLang="en-US" smtClean="0"/>
              <a:t>ケーススタディの結果，提案メトリクスはモジュールオーナー候補者を特定するのに有用であることが明らかになりました．</a:t>
            </a:r>
          </a:p>
        </p:txBody>
      </p:sp>
      <p:sp>
        <p:nvSpPr>
          <p:cNvPr id="4" name="スライド番号プレースホルダー 3"/>
          <p:cNvSpPr>
            <a:spLocks noGrp="1"/>
          </p:cNvSpPr>
          <p:nvPr>
            <p:ph type="sldNum" sz="quarter" idx="10"/>
          </p:nvPr>
        </p:nvSpPr>
        <p:spPr/>
        <p:txBody>
          <a:bodyPr/>
          <a:lstStyle/>
          <a:p>
            <a:fld id="{3AFB9E86-C38B-4D0E-83CE-B01C858E7D9A}" type="slidenum">
              <a:rPr kumimoji="1" lang="ja-JP" altLang="en-US" smtClean="0"/>
              <a:t>36</a:t>
            </a:fld>
            <a:endParaRPr kumimoji="1" lang="ja-JP" altLang="en-US"/>
          </a:p>
        </p:txBody>
      </p:sp>
    </p:spTree>
    <p:extLst>
      <p:ext uri="{BB962C8B-B14F-4D97-AF65-F5344CB8AC3E}">
        <p14:creationId xmlns:p14="http://schemas.microsoft.com/office/powerpoint/2010/main" val="16870595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lvl1pPr>
              <a:defRPr>
                <a:latin typeface="+mj-ea"/>
                <a:ea typeface="+mj-ea"/>
              </a:defRPr>
            </a:lvl1pPr>
          </a:lstStyle>
          <a:p>
            <a:r>
              <a:rPr kumimoji="1" lang="ja-JP" altLang="en-US" smtClean="0"/>
              <a:t>マスター タイトルの書式設定</a:t>
            </a:r>
            <a:endParaRPr kumimoji="1" lang="ja-JP" altLang="en-US" dirty="0"/>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latin typeface="+mn-ea"/>
                <a:ea typeface="+mn-e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dirty="0"/>
          </a:p>
        </p:txBody>
      </p:sp>
      <p:sp>
        <p:nvSpPr>
          <p:cNvPr id="7" name="正方形/長方形 6"/>
          <p:cNvSpPr/>
          <p:nvPr/>
        </p:nvSpPr>
        <p:spPr>
          <a:xfrm>
            <a:off x="0" y="0"/>
            <a:ext cx="9144000" cy="8367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p:cNvSpPr/>
          <p:nvPr/>
        </p:nvSpPr>
        <p:spPr>
          <a:xfrm>
            <a:off x="0" y="6093296"/>
            <a:ext cx="9144000" cy="7647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962283220"/>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lvl1pPr>
              <a:defRPr sz="4000">
                <a:latin typeface="+mj-ea"/>
                <a:ea typeface="+mj-ea"/>
              </a:defRPr>
            </a:lvl1pPr>
          </a:lstStyle>
          <a:p>
            <a:r>
              <a:rPr kumimoji="1" lang="ja-JP" altLang="en-US" smtClean="0"/>
              <a:t>マスター タイトルの書式設定</a:t>
            </a:r>
            <a:endParaRPr kumimoji="1" lang="ja-JP" altLang="en-US" dirty="0"/>
          </a:p>
        </p:txBody>
      </p:sp>
      <p:sp>
        <p:nvSpPr>
          <p:cNvPr id="3" name="コンテンツ プレースホルダー 2"/>
          <p:cNvSpPr>
            <a:spLocks noGrp="1"/>
          </p:cNvSpPr>
          <p:nvPr>
            <p:ph idx="1"/>
          </p:nvPr>
        </p:nvSpPr>
        <p:spPr>
          <a:xfrm>
            <a:off x="457200" y="1556792"/>
            <a:ext cx="8229600" cy="4824536"/>
          </a:xfrm>
        </p:spPr>
        <p:txBody>
          <a:bodyPr>
            <a:normAutofit/>
          </a:bodyPr>
          <a:lstStyle>
            <a:lvl1pPr algn="just">
              <a:defRPr sz="2800">
                <a:latin typeface="+mn-ea"/>
                <a:ea typeface="+mn-ea"/>
              </a:defRPr>
            </a:lvl1pPr>
            <a:lvl2pPr algn="just">
              <a:defRPr sz="2400">
                <a:latin typeface="+mn-ea"/>
                <a:ea typeface="+mn-ea"/>
              </a:defRPr>
            </a:lvl2pPr>
            <a:lvl3pPr algn="just">
              <a:defRPr sz="2000">
                <a:latin typeface="+mn-ea"/>
                <a:ea typeface="+mn-ea"/>
              </a:defRPr>
            </a:lvl3pPr>
            <a:lvl4pPr algn="just">
              <a:defRPr sz="1800">
                <a:latin typeface="+mn-ea"/>
                <a:ea typeface="+mn-ea"/>
              </a:defRPr>
            </a:lvl4pPr>
            <a:lvl5pPr algn="just">
              <a:defRPr sz="1800">
                <a:latin typeface="+mn-ea"/>
                <a:ea typeface="+mn-ea"/>
              </a:defRPr>
            </a:lvl5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dirty="0"/>
          </a:p>
        </p:txBody>
      </p:sp>
      <p:sp>
        <p:nvSpPr>
          <p:cNvPr id="4" name="日付プレースホルダー 3"/>
          <p:cNvSpPr>
            <a:spLocks noGrp="1"/>
          </p:cNvSpPr>
          <p:nvPr>
            <p:ph type="dt" sz="half" idx="10"/>
          </p:nvPr>
        </p:nvSpPr>
        <p:spPr>
          <a:xfrm>
            <a:off x="251520" y="6552728"/>
            <a:ext cx="1872208" cy="260648"/>
          </a:xfrm>
        </p:spPr>
        <p:txBody>
          <a:bodyPr/>
          <a:lstStyle>
            <a:lvl1pPr>
              <a:defRPr sz="1800">
                <a:solidFill>
                  <a:schemeClr val="bg1"/>
                </a:solidFill>
                <a:latin typeface="HGPｺﾞｼｯｸM" panose="020B0600000000000000" pitchFamily="50" charset="-128"/>
                <a:ea typeface="HGPｺﾞｼｯｸM" panose="020B0600000000000000" pitchFamily="50" charset="-128"/>
              </a:defRPr>
            </a:lvl1pPr>
          </a:lstStyle>
          <a:p>
            <a:r>
              <a:rPr lang="en-US" altLang="ja-JP" smtClean="0"/>
              <a:t>2016/02/12</a:t>
            </a:r>
            <a:endParaRPr lang="ja-JP" altLang="en-US"/>
          </a:p>
        </p:txBody>
      </p:sp>
      <p:sp>
        <p:nvSpPr>
          <p:cNvPr id="5" name="フッター プレースホルダー 4"/>
          <p:cNvSpPr>
            <a:spLocks noGrp="1"/>
          </p:cNvSpPr>
          <p:nvPr>
            <p:ph type="ftr" sz="quarter" idx="11"/>
          </p:nvPr>
        </p:nvSpPr>
        <p:spPr>
          <a:xfrm>
            <a:off x="1763688" y="6597352"/>
            <a:ext cx="6048672" cy="260648"/>
          </a:xfrm>
        </p:spPr>
        <p:txBody>
          <a:bodyPr/>
          <a:lstStyle>
            <a:lvl1pPr>
              <a:defRPr sz="1400">
                <a:solidFill>
                  <a:schemeClr val="bg1"/>
                </a:solidFill>
                <a:latin typeface="HGPｺﾞｼｯｸM" panose="020B0600000000000000" pitchFamily="50" charset="-128"/>
                <a:ea typeface="HGPｺﾞｼｯｸM" panose="020B0600000000000000" pitchFamily="50" charset="-128"/>
              </a:defRPr>
            </a:lvl1pPr>
          </a:lstStyle>
          <a:p>
            <a:endParaRPr kumimoji="1" lang="ja-JP" altLang="en-US"/>
          </a:p>
        </p:txBody>
      </p:sp>
      <p:sp>
        <p:nvSpPr>
          <p:cNvPr id="6" name="スライド番号プレースホルダー 5"/>
          <p:cNvSpPr>
            <a:spLocks noGrp="1"/>
          </p:cNvSpPr>
          <p:nvPr>
            <p:ph type="sldNum" sz="quarter" idx="12"/>
          </p:nvPr>
        </p:nvSpPr>
        <p:spPr>
          <a:xfrm>
            <a:off x="8100392" y="6552728"/>
            <a:ext cx="770301" cy="260648"/>
          </a:xfrm>
        </p:spPr>
        <p:txBody>
          <a:bodyPr/>
          <a:lstStyle>
            <a:lvl1pPr>
              <a:defRPr sz="2000" b="1">
                <a:solidFill>
                  <a:schemeClr val="bg1"/>
                </a:solidFill>
                <a:latin typeface="HGPｺﾞｼｯｸM" panose="020B0600000000000000" pitchFamily="50" charset="-128"/>
                <a:ea typeface="HGPｺﾞｼｯｸM" panose="020B0600000000000000" pitchFamily="50" charset="-128"/>
              </a:defRPr>
            </a:lvl1pPr>
          </a:lstStyle>
          <a:p>
            <a:fld id="{6754A600-64A3-491F-BE30-136854BA9E76}" type="slidenum">
              <a:rPr lang="ja-JP" altLang="en-US" smtClean="0"/>
              <a:pPr/>
              <a:t>‹#›</a:t>
            </a:fld>
            <a:endParaRPr lang="ja-JP" altLang="en-US"/>
          </a:p>
        </p:txBody>
      </p:sp>
    </p:spTree>
    <p:extLst>
      <p:ext uri="{BB962C8B-B14F-4D97-AF65-F5344CB8AC3E}">
        <p14:creationId xmlns:p14="http://schemas.microsoft.com/office/powerpoint/2010/main" val="377606591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r>
              <a:rPr kumimoji="1" lang="en-US" altLang="ja-JP" smtClean="0"/>
              <a:t>2016/02/12</a:t>
            </a:r>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754A600-64A3-491F-BE30-136854BA9E76}" type="slidenum">
              <a:rPr kumimoji="1" lang="ja-JP" altLang="en-US" smtClean="0"/>
              <a:t>‹#›</a:t>
            </a:fld>
            <a:endParaRPr kumimoji="1" lang="ja-JP" altLang="en-US"/>
          </a:p>
        </p:txBody>
      </p:sp>
    </p:spTree>
    <p:extLst>
      <p:ext uri="{BB962C8B-B14F-4D97-AF65-F5344CB8AC3E}">
        <p14:creationId xmlns:p14="http://schemas.microsoft.com/office/powerpoint/2010/main" val="42382999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r>
              <a:rPr kumimoji="1" lang="en-US" altLang="ja-JP" smtClean="0"/>
              <a:t>2016/02/12</a:t>
            </a:r>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6754A600-64A3-491F-BE30-136854BA9E76}" type="slidenum">
              <a:rPr kumimoji="1" lang="ja-JP" altLang="en-US" smtClean="0"/>
              <a:t>‹#›</a:t>
            </a:fld>
            <a:endParaRPr kumimoji="1" lang="ja-JP" altLang="en-US"/>
          </a:p>
        </p:txBody>
      </p:sp>
    </p:spTree>
    <p:extLst>
      <p:ext uri="{BB962C8B-B14F-4D97-AF65-F5344CB8AC3E}">
        <p14:creationId xmlns:p14="http://schemas.microsoft.com/office/powerpoint/2010/main" val="8699991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r>
              <a:rPr kumimoji="1" lang="en-US" altLang="ja-JP" smtClean="0"/>
              <a:t>2016/02/12</a:t>
            </a:r>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6754A600-64A3-491F-BE30-136854BA9E76}" type="slidenum">
              <a:rPr kumimoji="1" lang="ja-JP" altLang="en-US" smtClean="0"/>
              <a:t>‹#›</a:t>
            </a:fld>
            <a:endParaRPr kumimoji="1" lang="ja-JP" altLang="en-US"/>
          </a:p>
        </p:txBody>
      </p:sp>
    </p:spTree>
    <p:extLst>
      <p:ext uri="{BB962C8B-B14F-4D97-AF65-F5344CB8AC3E}">
        <p14:creationId xmlns:p14="http://schemas.microsoft.com/office/powerpoint/2010/main" val="34447809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r>
              <a:rPr kumimoji="1" lang="en-US" altLang="ja-JP" smtClean="0"/>
              <a:t>2016/02/12</a:t>
            </a:r>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6754A600-64A3-491F-BE30-136854BA9E76}" type="slidenum">
              <a:rPr kumimoji="1" lang="ja-JP" altLang="en-US" smtClean="0"/>
              <a:t>‹#›</a:t>
            </a:fld>
            <a:endParaRPr kumimoji="1" lang="ja-JP" altLang="en-US"/>
          </a:p>
        </p:txBody>
      </p:sp>
    </p:spTree>
    <p:extLst>
      <p:ext uri="{BB962C8B-B14F-4D97-AF65-F5344CB8AC3E}">
        <p14:creationId xmlns:p14="http://schemas.microsoft.com/office/powerpoint/2010/main" val="7952949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r>
              <a:rPr kumimoji="1" lang="en-US" altLang="ja-JP" smtClean="0"/>
              <a:t>2016/02/12</a:t>
            </a:r>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6754A600-64A3-491F-BE30-136854BA9E76}" type="slidenum">
              <a:rPr kumimoji="1" lang="ja-JP" altLang="en-US" smtClean="0"/>
              <a:t>‹#›</a:t>
            </a:fld>
            <a:endParaRPr kumimoji="1" lang="ja-JP" altLang="en-US"/>
          </a:p>
        </p:txBody>
      </p:sp>
    </p:spTree>
    <p:extLst>
      <p:ext uri="{BB962C8B-B14F-4D97-AF65-F5344CB8AC3E}">
        <p14:creationId xmlns:p14="http://schemas.microsoft.com/office/powerpoint/2010/main" val="26557412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r>
              <a:rPr kumimoji="1" lang="en-US" altLang="ja-JP" smtClean="0"/>
              <a:t>2016/02/12</a:t>
            </a:r>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6754A600-64A3-491F-BE30-136854BA9E76}" type="slidenum">
              <a:rPr kumimoji="1" lang="ja-JP" altLang="en-US" smtClean="0"/>
              <a:t>‹#›</a:t>
            </a:fld>
            <a:endParaRPr kumimoji="1" lang="ja-JP" altLang="en-US"/>
          </a:p>
        </p:txBody>
      </p:sp>
    </p:spTree>
    <p:extLst>
      <p:ext uri="{BB962C8B-B14F-4D97-AF65-F5344CB8AC3E}">
        <p14:creationId xmlns:p14="http://schemas.microsoft.com/office/powerpoint/2010/main" val="8323569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kumimoji="1" lang="ja-JP" altLang="en-US" smtClean="0"/>
              <a:t>アイコンをクリックして図を追加</a:t>
            </a:r>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r>
              <a:rPr kumimoji="1" lang="en-US" altLang="ja-JP" smtClean="0"/>
              <a:t>2016/02/12</a:t>
            </a:r>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6754A600-64A3-491F-BE30-136854BA9E76}" type="slidenum">
              <a:rPr kumimoji="1" lang="ja-JP" altLang="en-US" smtClean="0"/>
              <a:t>‹#›</a:t>
            </a:fld>
            <a:endParaRPr kumimoji="1" lang="ja-JP" altLang="en-US"/>
          </a:p>
        </p:txBody>
      </p:sp>
    </p:spTree>
    <p:extLst>
      <p:ext uri="{BB962C8B-B14F-4D97-AF65-F5344CB8AC3E}">
        <p14:creationId xmlns:p14="http://schemas.microsoft.com/office/powerpoint/2010/main" val="14567394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r>
              <a:rPr kumimoji="1" lang="en-US" altLang="ja-JP" smtClean="0"/>
              <a:t>2016/02/12</a:t>
            </a:r>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754A600-64A3-491F-BE30-136854BA9E76}" type="slidenum">
              <a:rPr kumimoji="1" lang="ja-JP" altLang="en-US" smtClean="0"/>
              <a:t>‹#›</a:t>
            </a:fld>
            <a:endParaRPr kumimoji="1" lang="ja-JP" altLang="en-US"/>
          </a:p>
        </p:txBody>
      </p:sp>
    </p:spTree>
    <p:extLst>
      <p:ext uri="{BB962C8B-B14F-4D97-AF65-F5344CB8AC3E}">
        <p14:creationId xmlns:p14="http://schemas.microsoft.com/office/powerpoint/2010/main" val="33696569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r>
              <a:rPr kumimoji="1" lang="en-US" altLang="ja-JP" smtClean="0"/>
              <a:t>2016/02/12</a:t>
            </a:r>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754A600-64A3-491F-BE30-136854BA9E76}" type="slidenum">
              <a:rPr kumimoji="1" lang="ja-JP" altLang="en-US" smtClean="0"/>
              <a:t>‹#›</a:t>
            </a:fld>
            <a:endParaRPr kumimoji="1" lang="ja-JP" altLang="en-US"/>
          </a:p>
        </p:txBody>
      </p:sp>
    </p:spTree>
    <p:extLst>
      <p:ext uri="{BB962C8B-B14F-4D97-AF65-F5344CB8AC3E}">
        <p14:creationId xmlns:p14="http://schemas.microsoft.com/office/powerpoint/2010/main" val="28397828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332656"/>
            <a:ext cx="8229600" cy="1084982"/>
          </a:xfrm>
          <a:prstGeom prst="rect">
            <a:avLst/>
          </a:prstGeom>
        </p:spPr>
        <p:txBody>
          <a:bodyPr vert="horz" lIns="91440" tIns="45720" rIns="91440" bIns="45720" rtlCol="0" anchor="ctr">
            <a:normAutofit/>
          </a:bodyPr>
          <a:lstStyle/>
          <a:p>
            <a:r>
              <a:rPr kumimoji="1" lang="ja-JP" altLang="en-US" dirty="0" smtClean="0"/>
              <a:t>マスター タイトルの書式設定</a:t>
            </a:r>
            <a:endParaRPr kumimoji="1" lang="ja-JP" altLang="en-US" dirty="0"/>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dirty="0" smtClean="0"/>
              <a:t>マスター テキストの書式設定</a:t>
            </a:r>
          </a:p>
          <a:p>
            <a:pPr lvl="1"/>
            <a:r>
              <a:rPr kumimoji="1" lang="ja-JP" altLang="en-US" dirty="0" smtClean="0"/>
              <a:t>第 </a:t>
            </a:r>
            <a:r>
              <a:rPr kumimoji="1" lang="en-US" altLang="ja-JP" dirty="0" smtClean="0"/>
              <a:t>2 </a:t>
            </a:r>
            <a:r>
              <a:rPr kumimoji="1" lang="ja-JP" altLang="en-US" dirty="0" smtClean="0"/>
              <a:t>レベル</a:t>
            </a:r>
          </a:p>
          <a:p>
            <a:pPr lvl="2"/>
            <a:r>
              <a:rPr kumimoji="1" lang="ja-JP" altLang="en-US" dirty="0" smtClean="0"/>
              <a:t>第 </a:t>
            </a:r>
            <a:r>
              <a:rPr kumimoji="1" lang="en-US" altLang="ja-JP" dirty="0" smtClean="0"/>
              <a:t>3 </a:t>
            </a:r>
            <a:r>
              <a:rPr kumimoji="1" lang="ja-JP" altLang="en-US" dirty="0" smtClean="0"/>
              <a:t>レベル</a:t>
            </a:r>
          </a:p>
          <a:p>
            <a:pPr lvl="3"/>
            <a:r>
              <a:rPr kumimoji="1" lang="ja-JP" altLang="en-US" dirty="0" smtClean="0"/>
              <a:t>第 </a:t>
            </a:r>
            <a:r>
              <a:rPr kumimoji="1" lang="en-US" altLang="ja-JP" dirty="0" smtClean="0"/>
              <a:t>4 </a:t>
            </a:r>
            <a:r>
              <a:rPr kumimoji="1" lang="ja-JP" altLang="en-US" dirty="0" smtClean="0"/>
              <a:t>レベル</a:t>
            </a:r>
          </a:p>
          <a:p>
            <a:pPr lvl="4"/>
            <a:r>
              <a:rPr kumimoji="1" lang="ja-JP" altLang="en-US" dirty="0" smtClean="0"/>
              <a:t>第 </a:t>
            </a:r>
            <a:r>
              <a:rPr kumimoji="1" lang="en-US" altLang="ja-JP" dirty="0" smtClean="0"/>
              <a:t>5 </a:t>
            </a:r>
            <a:r>
              <a:rPr kumimoji="1" lang="ja-JP" altLang="en-US" dirty="0" smtClean="0"/>
              <a:t>レベル</a:t>
            </a:r>
            <a:endParaRPr kumimoji="1" lang="ja-JP" altLang="en-US" dirty="0"/>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kumimoji="1" lang="en-US" altLang="ja-JP" smtClean="0"/>
              <a:t>2016/02/12</a:t>
            </a:r>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754A600-64A3-491F-BE30-136854BA9E76}" type="slidenum">
              <a:rPr kumimoji="1" lang="ja-JP" altLang="en-US" smtClean="0"/>
              <a:t>‹#›</a:t>
            </a:fld>
            <a:endParaRPr kumimoji="1" lang="ja-JP" altLang="en-US"/>
          </a:p>
        </p:txBody>
      </p:sp>
      <p:sp>
        <p:nvSpPr>
          <p:cNvPr id="7" name="正方形/長方形 6"/>
          <p:cNvSpPr/>
          <p:nvPr/>
        </p:nvSpPr>
        <p:spPr>
          <a:xfrm>
            <a:off x="0" y="0"/>
            <a:ext cx="9144000" cy="2811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p:cNvSpPr/>
          <p:nvPr/>
        </p:nvSpPr>
        <p:spPr>
          <a:xfrm>
            <a:off x="0" y="6525344"/>
            <a:ext cx="9144000" cy="3326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29440233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hf hdr="0" ftr="0"/>
  <p:txStyles>
    <p:titleStyle>
      <a:lvl1pPr algn="ctr" defTabSz="914400" rtl="0" eaLnBrk="1" latinLnBrk="0" hangingPunct="1">
        <a:spcBef>
          <a:spcPct val="0"/>
        </a:spcBef>
        <a:buNone/>
        <a:defRPr kumimoji="1" sz="4400" kern="1200">
          <a:solidFill>
            <a:schemeClr val="tx1"/>
          </a:solidFill>
          <a:latin typeface="HGP創英ﾌﾟﾚｾﾞﾝｽEB" panose="02020800000000000000" pitchFamily="18" charset="-128"/>
          <a:ea typeface="HGP創英ﾌﾟﾚｾﾞﾝｽEB" panose="02020800000000000000" pitchFamily="18" charset="-128"/>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HGP創英ﾌﾟﾚｾﾞﾝｽEB" panose="02020800000000000000" pitchFamily="18" charset="-128"/>
          <a:ea typeface="HGP創英ﾌﾟﾚｾﾞﾝｽEB" panose="02020800000000000000" pitchFamily="18" charset="-128"/>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HGP創英ﾌﾟﾚｾﾞﾝｽEB" panose="02020800000000000000" pitchFamily="18" charset="-128"/>
          <a:ea typeface="HGP創英ﾌﾟﾚｾﾞﾝｽEB" panose="02020800000000000000" pitchFamily="18" charset="-128"/>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HGP創英ﾌﾟﾚｾﾞﾝｽEB" panose="02020800000000000000" pitchFamily="18" charset="-128"/>
          <a:ea typeface="HGP創英ﾌﾟﾚｾﾞﾝｽEB" panose="02020800000000000000" pitchFamily="18" charset="-128"/>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HGP創英ﾌﾟﾚｾﾞﾝｽEB" panose="02020800000000000000" pitchFamily="18" charset="-128"/>
          <a:ea typeface="HGP創英ﾌﾟﾚｾﾞﾝｽEB" panose="02020800000000000000" pitchFamily="18" charset="-128"/>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HGP創英ﾌﾟﾚｾﾞﾝｽEB" panose="02020800000000000000" pitchFamily="18" charset="-128"/>
          <a:ea typeface="HGP創英ﾌﾟﾚｾﾞﾝｽEB" panose="02020800000000000000" pitchFamily="18" charset="-128"/>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4.png"/><Relationship Id="rId7"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1.png"/><Relationship Id="rId10" Type="http://schemas.openxmlformats.org/officeDocument/2006/relationships/image" Target="../media/image7.png"/><Relationship Id="rId4" Type="http://schemas.microsoft.com/office/2007/relationships/hdphoto" Target="../media/hdphoto1.wdp"/><Relationship Id="rId9" Type="http://schemas.openxmlformats.org/officeDocument/2006/relationships/image" Target="../media/image6.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2.png"/><Relationship Id="rId7"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2.png"/><Relationship Id="rId4" Type="http://schemas.microsoft.com/office/2007/relationships/hdphoto" Target="../media/hdphoto3.wdp"/></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7" Type="http://schemas.microsoft.com/office/2007/relationships/hdphoto" Target="../media/hdphoto2.wdp"/><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12.jpeg"/><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2.png"/><Relationship Id="rId7"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5.png"/></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image" Target="../media/image100.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10" Type="http://schemas.openxmlformats.org/officeDocument/2006/relationships/image" Target="../media/image120.png"/><Relationship Id="rId4" Type="http://schemas.openxmlformats.org/officeDocument/2006/relationships/diagramLayout" Target="../diagrams/layout1.xml"/><Relationship Id="rId9" Type="http://schemas.openxmlformats.org/officeDocument/2006/relationships/image" Target="../media/image110.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539552" y="1844824"/>
            <a:ext cx="7990656" cy="1470025"/>
          </a:xfrm>
        </p:spPr>
        <p:txBody>
          <a:bodyPr>
            <a:noAutofit/>
          </a:bodyPr>
          <a:lstStyle/>
          <a:p>
            <a:r>
              <a:rPr kumimoji="1" lang="ja-JP" altLang="en-US" sz="3600" smtClean="0"/>
              <a:t>モジュールオーナーの適性を考慮した</a:t>
            </a:r>
            <a:r>
              <a:rPr kumimoji="1" lang="en-US" altLang="ja-JP" sz="3600" smtClean="0"/>
              <a:t/>
            </a:r>
            <a:br>
              <a:rPr kumimoji="1" lang="en-US" altLang="ja-JP" sz="3600" smtClean="0"/>
            </a:br>
            <a:r>
              <a:rPr lang="ja-JP" altLang="en-US" sz="3600" smtClean="0"/>
              <a:t>コミッター候補者予測</a:t>
            </a:r>
            <a:endParaRPr kumimoji="1" lang="ja-JP" altLang="en-US" sz="3600"/>
          </a:p>
        </p:txBody>
      </p:sp>
      <p:sp>
        <p:nvSpPr>
          <p:cNvPr id="3" name="サブタイトル 2"/>
          <p:cNvSpPr>
            <a:spLocks noGrp="1"/>
          </p:cNvSpPr>
          <p:nvPr>
            <p:ph type="subTitle" idx="1"/>
          </p:nvPr>
        </p:nvSpPr>
        <p:spPr>
          <a:xfrm>
            <a:off x="775556" y="3886200"/>
            <a:ext cx="7592888" cy="1752600"/>
          </a:xfrm>
        </p:spPr>
        <p:txBody>
          <a:bodyPr>
            <a:normAutofit/>
          </a:bodyPr>
          <a:lstStyle/>
          <a:p>
            <a:r>
              <a:rPr lang="en-US" altLang="ja-JP" sz="2600" smtClean="0">
                <a:solidFill>
                  <a:schemeClr val="tx1"/>
                </a:solidFill>
              </a:rPr>
              <a:t>Open Source Software</a:t>
            </a:r>
            <a:r>
              <a:rPr lang="ja-JP" altLang="en-US" sz="3000" smtClean="0">
                <a:solidFill>
                  <a:schemeClr val="tx1"/>
                </a:solidFill>
              </a:rPr>
              <a:t>工学</a:t>
            </a:r>
            <a:r>
              <a:rPr kumimoji="1" lang="ja-JP" altLang="en-US" sz="3000" smtClean="0">
                <a:solidFill>
                  <a:schemeClr val="tx1"/>
                </a:solidFill>
              </a:rPr>
              <a:t>研究室</a:t>
            </a:r>
            <a:endParaRPr kumimoji="1" lang="en-US" altLang="ja-JP" sz="3000" smtClean="0">
              <a:solidFill>
                <a:schemeClr val="tx1"/>
              </a:solidFill>
            </a:endParaRPr>
          </a:p>
          <a:p>
            <a:r>
              <a:rPr lang="en-US" altLang="ja-JP" sz="3000" smtClean="0">
                <a:solidFill>
                  <a:schemeClr val="tx1"/>
                </a:solidFill>
              </a:rPr>
              <a:t>M2 60150120</a:t>
            </a:r>
          </a:p>
          <a:p>
            <a:r>
              <a:rPr lang="ja-JP" altLang="en-US" sz="3000" smtClean="0">
                <a:solidFill>
                  <a:schemeClr val="tx1"/>
                </a:solidFill>
              </a:rPr>
              <a:t>山谷 陽亮</a:t>
            </a:r>
            <a:endParaRPr kumimoji="1" lang="ja-JP" altLang="en-US" sz="3000">
              <a:solidFill>
                <a:schemeClr val="tx1"/>
              </a:solidFill>
            </a:endParaRPr>
          </a:p>
        </p:txBody>
      </p:sp>
    </p:spTree>
    <p:extLst>
      <p:ext uri="{BB962C8B-B14F-4D97-AF65-F5344CB8AC3E}">
        <p14:creationId xmlns:p14="http://schemas.microsoft.com/office/powerpoint/2010/main" val="373989117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背景</a:t>
            </a:r>
            <a:endParaRPr kumimoji="1" lang="ja-JP" altLang="en-US"/>
          </a:p>
        </p:txBody>
      </p:sp>
      <p:sp>
        <p:nvSpPr>
          <p:cNvPr id="3" name="コンテンツ プレースホルダー 2"/>
          <p:cNvSpPr>
            <a:spLocks noGrp="1"/>
          </p:cNvSpPr>
          <p:nvPr>
            <p:ph idx="1"/>
          </p:nvPr>
        </p:nvSpPr>
        <p:spPr/>
        <p:txBody>
          <a:bodyPr/>
          <a:lstStyle/>
          <a:p>
            <a:r>
              <a:rPr lang="ja-JP" altLang="en-US" smtClean="0"/>
              <a:t>オープンソースソフトウェア</a:t>
            </a:r>
            <a:r>
              <a:rPr lang="en-US" altLang="ja-JP" smtClean="0"/>
              <a:t>(OSS</a:t>
            </a:r>
            <a:r>
              <a:rPr lang="en-US" altLang="ja-JP" smtClean="0"/>
              <a:t>)</a:t>
            </a:r>
            <a:r>
              <a:rPr lang="ja-JP" altLang="en-US" smtClean="0"/>
              <a:t>の社会的普及により</a:t>
            </a:r>
            <a:r>
              <a:rPr lang="en-US" altLang="ja-JP" smtClean="0"/>
              <a:t>OSS</a:t>
            </a:r>
            <a:r>
              <a:rPr lang="ja-JP" altLang="en-US" smtClean="0"/>
              <a:t>のユーザーが年々増加している</a:t>
            </a:r>
            <a:endParaRPr lang="en-US" altLang="ja-JP"/>
          </a:p>
          <a:p>
            <a:pPr lvl="1"/>
            <a:endParaRPr kumimoji="1" lang="en-US" altLang="ja-JP" smtClean="0"/>
          </a:p>
          <a:p>
            <a:r>
              <a:rPr kumimoji="1" lang="ja-JP" altLang="en-US" smtClean="0"/>
              <a:t>大規模</a:t>
            </a:r>
            <a:r>
              <a:rPr kumimoji="1" lang="en-US" altLang="ja-JP" smtClean="0"/>
              <a:t>OSS</a:t>
            </a:r>
            <a:r>
              <a:rPr kumimoji="1" lang="ja-JP" altLang="en-US" smtClean="0"/>
              <a:t>プロジェクトでは日々大量の不具合が報告されて</a:t>
            </a:r>
            <a:r>
              <a:rPr kumimoji="1" lang="ja-JP" altLang="en-US" smtClean="0"/>
              <a:t>いる</a:t>
            </a:r>
            <a:r>
              <a:rPr lang="en-US" altLang="ja-JP" sz="2000">
                <a:solidFill>
                  <a:prstClr val="black"/>
                </a:solidFill>
              </a:rPr>
              <a:t>[1]</a:t>
            </a:r>
            <a:endParaRPr lang="en-US" altLang="ja-JP"/>
          </a:p>
          <a:p>
            <a:pPr lvl="1"/>
            <a:endParaRPr kumimoji="1" lang="en-US" altLang="ja-JP" smtClean="0"/>
          </a:p>
          <a:p>
            <a:r>
              <a:rPr lang="ja-JP" altLang="en-US" smtClean="0"/>
              <a:t>報告された不具合はボランティア</a:t>
            </a:r>
            <a:r>
              <a:rPr lang="ja-JP" altLang="en-US"/>
              <a:t>の</a:t>
            </a:r>
            <a:r>
              <a:rPr lang="ja-JP" altLang="en-US" smtClean="0"/>
              <a:t>開発者が中心となり修正</a:t>
            </a:r>
            <a:r>
              <a:rPr lang="ja-JP" altLang="en-US"/>
              <a:t>が行われている</a:t>
            </a:r>
            <a:endParaRPr lang="en-US" altLang="ja-JP"/>
          </a:p>
          <a:p>
            <a:endParaRPr lang="ja-JP" altLang="en-US"/>
          </a:p>
          <a:p>
            <a:endParaRPr kumimoji="1" lang="en-US" altLang="ja-JP" smtClean="0"/>
          </a:p>
        </p:txBody>
      </p:sp>
      <p:sp>
        <p:nvSpPr>
          <p:cNvPr id="4" name="日付プレースホルダー 3"/>
          <p:cNvSpPr>
            <a:spLocks noGrp="1"/>
          </p:cNvSpPr>
          <p:nvPr>
            <p:ph type="dt" sz="half" idx="10"/>
          </p:nvPr>
        </p:nvSpPr>
        <p:spPr/>
        <p:txBody>
          <a:bodyPr/>
          <a:lstStyle/>
          <a:p>
            <a:r>
              <a:rPr kumimoji="1" lang="en-US" altLang="ja-JP" smtClean="0"/>
              <a:t>2016/02/12</a:t>
            </a:r>
            <a:endParaRPr kumimoji="1" lang="ja-JP" altLang="en-US"/>
          </a:p>
        </p:txBody>
      </p:sp>
      <p:sp>
        <p:nvSpPr>
          <p:cNvPr id="5" name="スライド番号プレースホルダー 4"/>
          <p:cNvSpPr>
            <a:spLocks noGrp="1"/>
          </p:cNvSpPr>
          <p:nvPr>
            <p:ph type="sldNum" sz="quarter" idx="12"/>
          </p:nvPr>
        </p:nvSpPr>
        <p:spPr/>
        <p:txBody>
          <a:bodyPr/>
          <a:lstStyle/>
          <a:p>
            <a:fld id="{6754A600-64A3-491F-BE30-136854BA9E76}" type="slidenum">
              <a:rPr kumimoji="1" lang="ja-JP" altLang="en-US" smtClean="0"/>
              <a:t>1</a:t>
            </a:fld>
            <a:endParaRPr kumimoji="1" lang="ja-JP" altLang="en-US"/>
          </a:p>
        </p:txBody>
      </p:sp>
      <p:sp>
        <p:nvSpPr>
          <p:cNvPr id="6" name="テキスト ボックス 4"/>
          <p:cNvSpPr txBox="1">
            <a:spLocks noChangeArrowheads="1"/>
          </p:cNvSpPr>
          <p:nvPr/>
        </p:nvSpPr>
        <p:spPr bwMode="auto">
          <a:xfrm>
            <a:off x="882274" y="5991671"/>
            <a:ext cx="7454285" cy="461665"/>
          </a:xfrm>
          <a:prstGeom prst="rect">
            <a:avLst/>
          </a:prstGeom>
          <a:noFill/>
          <a:ln w="9525">
            <a:noFill/>
            <a:miter lim="800000"/>
            <a:headEnd/>
            <a:tailEnd/>
          </a:ln>
        </p:spPr>
        <p:txBody>
          <a:bodyPr wrap="none">
            <a:spAutoFit/>
          </a:bodyPr>
          <a:lstStyle/>
          <a:p>
            <a:pPr algn="ctr"/>
            <a:r>
              <a:rPr lang="en-US" altLang="ja-JP" sz="1200"/>
              <a:t>[1] John Anvik, Lyndon Hiew, and Gail C. Murphy. Who </a:t>
            </a:r>
            <a:r>
              <a:rPr lang="en-US" altLang="ja-JP" sz="1200"/>
              <a:t>should </a:t>
            </a:r>
            <a:r>
              <a:rPr lang="en-US" altLang="ja-JP" sz="1200" smtClean="0"/>
              <a:t>x </a:t>
            </a:r>
            <a:r>
              <a:rPr lang="en-US" altLang="ja-JP" sz="1200"/>
              <a:t>this bug</a:t>
            </a:r>
            <a:r>
              <a:rPr lang="en-US" altLang="ja-JP" sz="1200"/>
              <a:t>? </a:t>
            </a:r>
            <a:r>
              <a:rPr lang="en-US" altLang="ja-JP" sz="1200" smtClean="0"/>
              <a:t/>
            </a:r>
            <a:br>
              <a:rPr lang="en-US" altLang="ja-JP" sz="1200" smtClean="0"/>
            </a:br>
            <a:r>
              <a:rPr lang="en-US" altLang="ja-JP" sz="1200" smtClean="0"/>
              <a:t>In Proceedings </a:t>
            </a:r>
            <a:r>
              <a:rPr lang="en-US" altLang="ja-JP" sz="1200"/>
              <a:t>of the 28th International Conference </a:t>
            </a:r>
            <a:r>
              <a:rPr lang="en-US" altLang="ja-JP" sz="1200"/>
              <a:t>on </a:t>
            </a:r>
            <a:r>
              <a:rPr lang="en-US" altLang="ja-JP" sz="1200" smtClean="0"/>
              <a:t>Software </a:t>
            </a:r>
            <a:r>
              <a:rPr lang="en-US" altLang="ja-JP" sz="1200"/>
              <a:t>Engineering (</a:t>
            </a:r>
            <a:r>
              <a:rPr lang="en-US" altLang="ja-JP" sz="1200"/>
              <a:t>ICSE'06</a:t>
            </a:r>
            <a:r>
              <a:rPr lang="en-US" altLang="ja-JP" sz="1200" smtClean="0"/>
              <a:t>),pp</a:t>
            </a:r>
            <a:r>
              <a:rPr lang="en-US" altLang="ja-JP" sz="1200"/>
              <a:t>. </a:t>
            </a:r>
            <a:r>
              <a:rPr lang="en-US" altLang="ja-JP" sz="1200" smtClean="0"/>
              <a:t>361--370</a:t>
            </a:r>
            <a:r>
              <a:rPr lang="en-US" altLang="ja-JP" sz="1200"/>
              <a:t>, 2006.</a:t>
            </a:r>
            <a:endParaRPr lang="ja-JP" altLang="en-US" sz="1200" dirty="0"/>
          </a:p>
        </p:txBody>
      </p:sp>
    </p:spTree>
    <p:extLst>
      <p:ext uri="{BB962C8B-B14F-4D97-AF65-F5344CB8AC3E}">
        <p14:creationId xmlns:p14="http://schemas.microsoft.com/office/powerpoint/2010/main" val="306697090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不具合修正プロセス</a:t>
            </a:r>
            <a:endParaRPr kumimoji="1" lang="ja-JP" altLang="en-US"/>
          </a:p>
        </p:txBody>
      </p:sp>
      <p:sp>
        <p:nvSpPr>
          <p:cNvPr id="3" name="コンテンツ プレースホルダー 2"/>
          <p:cNvSpPr>
            <a:spLocks noGrp="1"/>
          </p:cNvSpPr>
          <p:nvPr>
            <p:ph idx="1"/>
          </p:nvPr>
        </p:nvSpPr>
        <p:spPr/>
        <p:txBody>
          <a:bodyPr/>
          <a:lstStyle/>
          <a:p>
            <a:r>
              <a:rPr kumimoji="1" lang="ja-JP" altLang="en-US" smtClean="0"/>
              <a:t>不具合を修正するためにパッチが投稿される</a:t>
            </a:r>
            <a:endParaRPr kumimoji="1" lang="en-US" altLang="ja-JP" smtClean="0"/>
          </a:p>
          <a:p>
            <a:pPr lvl="1"/>
            <a:r>
              <a:rPr lang="ja-JP" altLang="en-US" smtClean="0"/>
              <a:t>パッチ：コード</a:t>
            </a:r>
            <a:r>
              <a:rPr lang="ja-JP" altLang="en-US"/>
              <a:t>の</a:t>
            </a:r>
            <a:r>
              <a:rPr lang="ja-JP" altLang="en-US" smtClean="0"/>
              <a:t>修正前後の差分を示すファイル</a:t>
            </a:r>
            <a:endParaRPr lang="en-US" altLang="ja-JP" smtClean="0"/>
          </a:p>
          <a:p>
            <a:pPr lvl="1"/>
            <a:endParaRPr kumimoji="1" lang="en-US" altLang="ja-JP"/>
          </a:p>
          <a:p>
            <a:r>
              <a:rPr kumimoji="1" lang="ja-JP" altLang="en-US" smtClean="0"/>
              <a:t>コミッターによってパッチが検証される</a:t>
            </a:r>
            <a:endParaRPr kumimoji="1" lang="en-US" altLang="ja-JP" smtClean="0"/>
          </a:p>
          <a:p>
            <a:pPr lvl="1"/>
            <a:r>
              <a:rPr lang="ja-JP" altLang="en-US" smtClean="0"/>
              <a:t>コミッター：コードを変更する権限を持つ開発者</a:t>
            </a:r>
            <a:endParaRPr kumimoji="1" lang="ja-JP" altLang="en-US"/>
          </a:p>
        </p:txBody>
      </p:sp>
      <p:sp>
        <p:nvSpPr>
          <p:cNvPr id="4" name="日付プレースホルダー 3"/>
          <p:cNvSpPr>
            <a:spLocks noGrp="1"/>
          </p:cNvSpPr>
          <p:nvPr>
            <p:ph type="dt" sz="half" idx="10"/>
          </p:nvPr>
        </p:nvSpPr>
        <p:spPr>
          <a:xfrm>
            <a:off x="251520" y="6552728"/>
            <a:ext cx="1872208" cy="260648"/>
          </a:xfrm>
        </p:spPr>
        <p:txBody>
          <a:bodyPr/>
          <a:lstStyle/>
          <a:p>
            <a:r>
              <a:rPr lang="en-US" altLang="ja-JP" smtClean="0"/>
              <a:t>2016/02/12</a:t>
            </a:r>
            <a:endParaRPr lang="ja-JP" altLang="en-US"/>
          </a:p>
        </p:txBody>
      </p:sp>
      <p:sp>
        <p:nvSpPr>
          <p:cNvPr id="5" name="スライド番号プレースホルダー 4"/>
          <p:cNvSpPr>
            <a:spLocks noGrp="1"/>
          </p:cNvSpPr>
          <p:nvPr>
            <p:ph type="sldNum" sz="quarter" idx="12"/>
          </p:nvPr>
        </p:nvSpPr>
        <p:spPr>
          <a:xfrm>
            <a:off x="8100392" y="6552728"/>
            <a:ext cx="770301" cy="260648"/>
          </a:xfrm>
        </p:spPr>
        <p:txBody>
          <a:bodyPr/>
          <a:lstStyle/>
          <a:p>
            <a:fld id="{6754A600-64A3-491F-BE30-136854BA9E76}" type="slidenum">
              <a:rPr lang="ja-JP" altLang="en-US" smtClean="0"/>
              <a:pPr/>
              <a:t>2</a:t>
            </a:fld>
            <a:endParaRPr lang="ja-JP" altLang="en-US"/>
          </a:p>
        </p:txBody>
      </p:sp>
      <p:sp>
        <p:nvSpPr>
          <p:cNvPr id="8" name="円柱 7"/>
          <p:cNvSpPr/>
          <p:nvPr/>
        </p:nvSpPr>
        <p:spPr>
          <a:xfrm>
            <a:off x="7172799" y="4509120"/>
            <a:ext cx="1143617" cy="1122511"/>
          </a:xfrm>
          <a:prstGeom prst="can">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ja-JP" sz="2800" smtClean="0">
                <a:solidFill>
                  <a:prstClr val="black"/>
                </a:solidFill>
              </a:rPr>
              <a:t>Git</a:t>
            </a:r>
            <a:endParaRPr lang="ja-JP" altLang="en-US">
              <a:solidFill>
                <a:prstClr val="black"/>
              </a:solidFill>
            </a:endParaRPr>
          </a:p>
        </p:txBody>
      </p:sp>
      <p:pic>
        <p:nvPicPr>
          <p:cNvPr id="9" name="Picture 43" descr="F:\Documents and Settings\masao\My Documents\My Pictures\Microsoft クリップ オーガナイザ\j0432621.png"/>
          <p:cNvPicPr>
            <a:picLocks noChangeAspect="1" noChangeArrowheads="1"/>
          </p:cNvPicPr>
          <p:nvPr/>
        </p:nvPicPr>
        <p:blipFill>
          <a:blip r:embed="rId3" cstate="print"/>
          <a:srcRect/>
          <a:stretch>
            <a:fillRect/>
          </a:stretch>
        </p:blipFill>
        <p:spPr bwMode="auto">
          <a:xfrm flipH="1">
            <a:off x="386827" y="4365104"/>
            <a:ext cx="627526" cy="677749"/>
          </a:xfrm>
          <a:prstGeom prst="rect">
            <a:avLst/>
          </a:prstGeom>
          <a:noFill/>
        </p:spPr>
      </p:pic>
      <p:sp>
        <p:nvSpPr>
          <p:cNvPr id="23" name="フローチャート : 複数書類 22"/>
          <p:cNvSpPr/>
          <p:nvPr/>
        </p:nvSpPr>
        <p:spPr>
          <a:xfrm>
            <a:off x="1230377" y="4437112"/>
            <a:ext cx="1016672" cy="648072"/>
          </a:xfrm>
          <a:prstGeom prst="flowChartMultidocumen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smtClean="0">
                <a:solidFill>
                  <a:schemeClr val="tx1"/>
                </a:solidFill>
                <a:latin typeface="HGSｺﾞｼｯｸM" panose="020B0600000000000000" pitchFamily="50" charset="-128"/>
                <a:ea typeface="HGSｺﾞｼｯｸM" panose="020B0600000000000000" pitchFamily="50" charset="-128"/>
              </a:rPr>
              <a:t>パッチ</a:t>
            </a:r>
            <a:endParaRPr kumimoji="1" lang="ja-JP" altLang="en-US" sz="1600">
              <a:solidFill>
                <a:schemeClr val="tx1"/>
              </a:solidFill>
              <a:latin typeface="HGSｺﾞｼｯｸM" panose="020B0600000000000000" pitchFamily="50" charset="-128"/>
              <a:ea typeface="HGSｺﾞｼｯｸM" panose="020B0600000000000000" pitchFamily="50" charset="-128"/>
            </a:endParaRPr>
          </a:p>
        </p:txBody>
      </p:sp>
      <p:sp>
        <p:nvSpPr>
          <p:cNvPr id="24" name="テキスト ボックス 23"/>
          <p:cNvSpPr txBox="1"/>
          <p:nvPr/>
        </p:nvSpPr>
        <p:spPr>
          <a:xfrm>
            <a:off x="3560946" y="5703639"/>
            <a:ext cx="2061919" cy="461665"/>
          </a:xfrm>
          <a:prstGeom prst="rect">
            <a:avLst/>
          </a:prstGeom>
          <a:noFill/>
        </p:spPr>
        <p:txBody>
          <a:bodyPr wrap="square" rtlCol="0">
            <a:spAutoFit/>
          </a:bodyPr>
          <a:lstStyle/>
          <a:p>
            <a:pPr algn="ctr"/>
            <a:r>
              <a:rPr kumimoji="1" lang="ja-JP" altLang="en-US" sz="2400" smtClean="0"/>
              <a:t>コミッター</a:t>
            </a:r>
            <a:endParaRPr kumimoji="1" lang="ja-JP" altLang="en-US" sz="2400"/>
          </a:p>
        </p:txBody>
      </p:sp>
      <p:sp>
        <p:nvSpPr>
          <p:cNvPr id="26" name="フローチャート : 複数書類 25"/>
          <p:cNvSpPr/>
          <p:nvPr/>
        </p:nvSpPr>
        <p:spPr>
          <a:xfrm>
            <a:off x="1221817" y="5373216"/>
            <a:ext cx="1016672" cy="648072"/>
          </a:xfrm>
          <a:prstGeom prst="flowChartMultidocumen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smtClean="0">
                <a:solidFill>
                  <a:schemeClr val="tx1"/>
                </a:solidFill>
                <a:latin typeface="HGSｺﾞｼｯｸM" panose="020B0600000000000000" pitchFamily="50" charset="-128"/>
                <a:ea typeface="HGSｺﾞｼｯｸM" panose="020B0600000000000000" pitchFamily="50" charset="-128"/>
              </a:rPr>
              <a:t>パッチ</a:t>
            </a:r>
            <a:endParaRPr kumimoji="1" lang="ja-JP" altLang="en-US" sz="1600">
              <a:solidFill>
                <a:schemeClr val="tx1"/>
              </a:solidFill>
              <a:latin typeface="HGSｺﾞｼｯｸM" panose="020B0600000000000000" pitchFamily="50" charset="-128"/>
              <a:ea typeface="HGSｺﾞｼｯｸM" panose="020B0600000000000000" pitchFamily="50" charset="-128"/>
            </a:endParaRPr>
          </a:p>
        </p:txBody>
      </p:sp>
      <p:pic>
        <p:nvPicPr>
          <p:cNvPr id="27" name="Picture 19" descr="F:\Documents and Settings\masao\My Documents\My Pictures\Microsoft クリップ オーガナイザ\j0433953.png"/>
          <p:cNvPicPr>
            <a:picLocks noChangeAspect="1" noChangeArrowheads="1"/>
          </p:cNvPicPr>
          <p:nvPr/>
        </p:nvPicPr>
        <p:blipFill>
          <a:blip r:embed="rId4" cstate="print"/>
          <a:srcRect/>
          <a:stretch>
            <a:fillRect/>
          </a:stretch>
        </p:blipFill>
        <p:spPr bwMode="auto">
          <a:xfrm flipH="1">
            <a:off x="3822665" y="4455694"/>
            <a:ext cx="1224136" cy="1349570"/>
          </a:xfrm>
          <a:prstGeom prst="rect">
            <a:avLst/>
          </a:prstGeom>
          <a:noFill/>
        </p:spPr>
      </p:pic>
      <p:pic>
        <p:nvPicPr>
          <p:cNvPr id="28" name="Picture 27" descr="F:\Documents and Settings\masao\My Documents\My Pictures\Microsoft クリップ オーガナイザ\j0433947.png"/>
          <p:cNvPicPr>
            <a:picLocks noChangeAspect="1" noChangeArrowheads="1"/>
          </p:cNvPicPr>
          <p:nvPr/>
        </p:nvPicPr>
        <p:blipFill>
          <a:blip r:embed="rId5" cstate="print"/>
          <a:srcRect/>
          <a:stretch>
            <a:fillRect/>
          </a:stretch>
        </p:blipFill>
        <p:spPr bwMode="auto">
          <a:xfrm flipH="1">
            <a:off x="251520" y="5157192"/>
            <a:ext cx="978857" cy="958941"/>
          </a:xfrm>
          <a:prstGeom prst="rect">
            <a:avLst/>
          </a:prstGeom>
          <a:noFill/>
        </p:spPr>
      </p:pic>
      <p:cxnSp>
        <p:nvCxnSpPr>
          <p:cNvPr id="29" name="直線矢印コネクタ 28"/>
          <p:cNvCxnSpPr/>
          <p:nvPr/>
        </p:nvCxnSpPr>
        <p:spPr>
          <a:xfrm>
            <a:off x="2310497" y="4797152"/>
            <a:ext cx="1512168"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1" name="直線矢印コネクタ 30"/>
          <p:cNvCxnSpPr/>
          <p:nvPr/>
        </p:nvCxnSpPr>
        <p:spPr>
          <a:xfrm>
            <a:off x="2310497" y="5589240"/>
            <a:ext cx="1512168"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5" name="直線矢印コネクタ 34"/>
          <p:cNvCxnSpPr/>
          <p:nvPr/>
        </p:nvCxnSpPr>
        <p:spPr>
          <a:xfrm>
            <a:off x="5118809" y="4797152"/>
            <a:ext cx="1728192" cy="19164"/>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8" name="テキスト ボックス 37"/>
          <p:cNvSpPr txBox="1"/>
          <p:nvPr/>
        </p:nvSpPr>
        <p:spPr>
          <a:xfrm>
            <a:off x="5118809" y="4293096"/>
            <a:ext cx="1557863" cy="523220"/>
          </a:xfrm>
          <a:prstGeom prst="rect">
            <a:avLst/>
          </a:prstGeom>
          <a:noFill/>
        </p:spPr>
        <p:txBody>
          <a:bodyPr wrap="square" rtlCol="0">
            <a:spAutoFit/>
          </a:bodyPr>
          <a:lstStyle/>
          <a:p>
            <a:pPr algn="ctr"/>
            <a:r>
              <a:rPr kumimoji="1" lang="en-US" altLang="ja-JP" sz="2800" b="1" i="1" smtClean="0">
                <a:solidFill>
                  <a:srgbClr val="FF0000"/>
                </a:solidFill>
              </a:rPr>
              <a:t>OK</a:t>
            </a:r>
            <a:endParaRPr kumimoji="1" lang="ja-JP" altLang="en-US" sz="2800" b="1" i="1">
              <a:solidFill>
                <a:srgbClr val="FF0000"/>
              </a:solidFill>
            </a:endParaRPr>
          </a:p>
        </p:txBody>
      </p:sp>
      <p:cxnSp>
        <p:nvCxnSpPr>
          <p:cNvPr id="42" name="直線矢印コネクタ 41"/>
          <p:cNvCxnSpPr/>
          <p:nvPr/>
        </p:nvCxnSpPr>
        <p:spPr>
          <a:xfrm>
            <a:off x="5118809" y="5589240"/>
            <a:ext cx="1728192" cy="19164"/>
          </a:xfrm>
          <a:prstGeom prst="straightConnector1">
            <a:avLst/>
          </a:prstGeom>
          <a:ln w="28575">
            <a:solidFill>
              <a:schemeClr val="bg1">
                <a:lumMod val="50000"/>
              </a:schemeClr>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43" name="テキスト ボックス 42"/>
          <p:cNvSpPr txBox="1"/>
          <p:nvPr/>
        </p:nvSpPr>
        <p:spPr>
          <a:xfrm>
            <a:off x="5118809" y="5085184"/>
            <a:ext cx="1557863" cy="523220"/>
          </a:xfrm>
          <a:prstGeom prst="rect">
            <a:avLst/>
          </a:prstGeom>
          <a:noFill/>
        </p:spPr>
        <p:txBody>
          <a:bodyPr wrap="square" rtlCol="0">
            <a:spAutoFit/>
          </a:bodyPr>
          <a:lstStyle/>
          <a:p>
            <a:pPr algn="ctr"/>
            <a:r>
              <a:rPr lang="en-US" altLang="ja-JP" sz="2800" b="1" i="1">
                <a:solidFill>
                  <a:schemeClr val="accent1"/>
                </a:solidFill>
              </a:rPr>
              <a:t>NG</a:t>
            </a:r>
            <a:endParaRPr kumimoji="1" lang="ja-JP" altLang="en-US" sz="2800" b="1" i="1">
              <a:solidFill>
                <a:schemeClr val="accent1"/>
              </a:solidFill>
            </a:endParaRPr>
          </a:p>
        </p:txBody>
      </p:sp>
      <p:sp>
        <p:nvSpPr>
          <p:cNvPr id="45" name="テキスト ボックス 44"/>
          <p:cNvSpPr txBox="1"/>
          <p:nvPr/>
        </p:nvSpPr>
        <p:spPr>
          <a:xfrm>
            <a:off x="6758553" y="5661248"/>
            <a:ext cx="2061919" cy="830997"/>
          </a:xfrm>
          <a:prstGeom prst="rect">
            <a:avLst/>
          </a:prstGeom>
          <a:noFill/>
        </p:spPr>
        <p:txBody>
          <a:bodyPr wrap="square" rtlCol="0">
            <a:spAutoFit/>
          </a:bodyPr>
          <a:lstStyle/>
          <a:p>
            <a:pPr algn="ctr"/>
            <a:r>
              <a:rPr kumimoji="1" lang="ja-JP" altLang="en-US" sz="2400" smtClean="0"/>
              <a:t>バージョン</a:t>
            </a:r>
            <a:r>
              <a:rPr kumimoji="1" lang="en-US" altLang="ja-JP" sz="2400" smtClean="0"/>
              <a:t/>
            </a:r>
            <a:br>
              <a:rPr kumimoji="1" lang="en-US" altLang="ja-JP" sz="2400" smtClean="0"/>
            </a:br>
            <a:r>
              <a:rPr kumimoji="1" lang="ja-JP" altLang="en-US" sz="2400" smtClean="0"/>
              <a:t>管理システム</a:t>
            </a:r>
            <a:endParaRPr kumimoji="1" lang="ja-JP" altLang="en-US" sz="2400"/>
          </a:p>
        </p:txBody>
      </p:sp>
    </p:spTree>
    <p:extLst>
      <p:ext uri="{BB962C8B-B14F-4D97-AF65-F5344CB8AC3E}">
        <p14:creationId xmlns:p14="http://schemas.microsoft.com/office/powerpoint/2010/main" val="241215183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コミッター昇格</a:t>
            </a:r>
            <a:endParaRPr kumimoji="1" lang="ja-JP" altLang="en-US"/>
          </a:p>
        </p:txBody>
      </p:sp>
      <p:sp>
        <p:nvSpPr>
          <p:cNvPr id="3" name="コンテンツ プレースホルダー 2"/>
          <p:cNvSpPr>
            <a:spLocks noGrp="1"/>
          </p:cNvSpPr>
          <p:nvPr>
            <p:ph idx="1"/>
          </p:nvPr>
        </p:nvSpPr>
        <p:spPr/>
        <p:txBody>
          <a:bodyPr>
            <a:normAutofit/>
          </a:bodyPr>
          <a:lstStyle/>
          <a:p>
            <a:r>
              <a:rPr lang="ja-JP" altLang="en-US"/>
              <a:t>コミッターはソフトウェアの品質管理の面で重要な役割を担っている</a:t>
            </a:r>
            <a:endParaRPr lang="en-US" altLang="ja-JP"/>
          </a:p>
          <a:p>
            <a:pPr lvl="1"/>
            <a:endParaRPr lang="en-US" altLang="ja-JP"/>
          </a:p>
          <a:p>
            <a:r>
              <a:rPr lang="ja-JP" altLang="en-US" smtClean="0"/>
              <a:t>コミッターになるには既存のコミッターからの推薦や承認が必要となる</a:t>
            </a:r>
            <a:r>
              <a:rPr lang="en-US" altLang="ja-JP" sz="2000" smtClean="0"/>
              <a:t>[2]</a:t>
            </a:r>
            <a:endParaRPr lang="en-US" altLang="ja-JP"/>
          </a:p>
          <a:p>
            <a:pPr lvl="1"/>
            <a:endParaRPr lang="en-US" altLang="ja-JP"/>
          </a:p>
          <a:p>
            <a:r>
              <a:rPr lang="ja-JP" altLang="en-US" smtClean="0"/>
              <a:t>コミット権限を持たない開発者に比べコミッターは少人数で構成されている</a:t>
            </a:r>
            <a:endParaRPr lang="en-US" altLang="ja-JP"/>
          </a:p>
        </p:txBody>
      </p:sp>
      <p:sp>
        <p:nvSpPr>
          <p:cNvPr id="4" name="日付プレースホルダー 3"/>
          <p:cNvSpPr>
            <a:spLocks noGrp="1"/>
          </p:cNvSpPr>
          <p:nvPr>
            <p:ph type="dt" sz="half" idx="10"/>
          </p:nvPr>
        </p:nvSpPr>
        <p:spPr/>
        <p:txBody>
          <a:bodyPr/>
          <a:lstStyle/>
          <a:p>
            <a:r>
              <a:rPr lang="en-US" altLang="ja-JP" smtClean="0"/>
              <a:t>2016/02/12</a:t>
            </a:r>
            <a:endParaRPr lang="ja-JP" altLang="en-US"/>
          </a:p>
        </p:txBody>
      </p:sp>
      <p:sp>
        <p:nvSpPr>
          <p:cNvPr id="5" name="スライド番号プレースホルダー 4"/>
          <p:cNvSpPr>
            <a:spLocks noGrp="1"/>
          </p:cNvSpPr>
          <p:nvPr>
            <p:ph type="sldNum" sz="quarter" idx="12"/>
          </p:nvPr>
        </p:nvSpPr>
        <p:spPr/>
        <p:txBody>
          <a:bodyPr/>
          <a:lstStyle/>
          <a:p>
            <a:fld id="{6754A600-64A3-491F-BE30-136854BA9E76}" type="slidenum">
              <a:rPr lang="ja-JP" altLang="en-US" smtClean="0"/>
              <a:pPr/>
              <a:t>3</a:t>
            </a:fld>
            <a:endParaRPr lang="ja-JP" altLang="en-US"/>
          </a:p>
        </p:txBody>
      </p:sp>
      <p:sp>
        <p:nvSpPr>
          <p:cNvPr id="6" name="テキスト ボックス 4"/>
          <p:cNvSpPr txBox="1">
            <a:spLocks noChangeArrowheads="1"/>
          </p:cNvSpPr>
          <p:nvPr/>
        </p:nvSpPr>
        <p:spPr bwMode="auto">
          <a:xfrm>
            <a:off x="287752" y="5991671"/>
            <a:ext cx="8643328" cy="461665"/>
          </a:xfrm>
          <a:prstGeom prst="rect">
            <a:avLst/>
          </a:prstGeom>
          <a:noFill/>
          <a:ln w="9525">
            <a:noFill/>
            <a:miter lim="800000"/>
            <a:headEnd/>
            <a:tailEnd/>
          </a:ln>
        </p:spPr>
        <p:txBody>
          <a:bodyPr wrap="none">
            <a:spAutoFit/>
          </a:bodyPr>
          <a:lstStyle/>
          <a:p>
            <a:pPr algn="ctr"/>
            <a:r>
              <a:rPr lang="en-US" altLang="ja-JP" sz="1200" smtClean="0"/>
              <a:t>[</a:t>
            </a:r>
            <a:r>
              <a:rPr lang="en-US" altLang="ja-JP" sz="1200" smtClean="0"/>
              <a:t>2]</a:t>
            </a:r>
            <a:r>
              <a:rPr lang="en-US" altLang="ja-JP" sz="1200" smtClean="0"/>
              <a:t> </a:t>
            </a:r>
            <a:r>
              <a:rPr lang="en-US" altLang="ja-JP" sz="1200" dirty="0" smtClean="0"/>
              <a:t>C. Jensen and W. </a:t>
            </a:r>
            <a:r>
              <a:rPr lang="en-US" altLang="ja-JP" sz="1200" dirty="0" err="1" smtClean="0"/>
              <a:t>Scacchi</a:t>
            </a:r>
            <a:r>
              <a:rPr lang="en-US" altLang="ja-JP" sz="1200" dirty="0" smtClean="0"/>
              <a:t>. Role Migration and Advancement Processes in OSSD Projects: A Comparative Case Study. </a:t>
            </a:r>
          </a:p>
          <a:p>
            <a:pPr algn="ctr"/>
            <a:r>
              <a:rPr lang="en-US" altLang="ja-JP" sz="1200" dirty="0" smtClean="0"/>
              <a:t>Proceedings of the 29</a:t>
            </a:r>
            <a:r>
              <a:rPr lang="en-US" altLang="ja-JP" sz="1200" baseline="30000" dirty="0" smtClean="0"/>
              <a:t>th</a:t>
            </a:r>
            <a:r>
              <a:rPr lang="en-US" altLang="ja-JP" sz="1200" dirty="0" smtClean="0"/>
              <a:t> International conference on software engineering (ICSE’07), pp.364-374, 2007</a:t>
            </a:r>
            <a:endParaRPr lang="ja-JP" altLang="en-US" sz="1200" dirty="0"/>
          </a:p>
        </p:txBody>
      </p:sp>
    </p:spTree>
    <p:extLst>
      <p:ext uri="{BB962C8B-B14F-4D97-AF65-F5344CB8AC3E}">
        <p14:creationId xmlns:p14="http://schemas.microsoft.com/office/powerpoint/2010/main" val="235470300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コミッター不足が招く問題</a:t>
            </a:r>
            <a:endParaRPr kumimoji="1" lang="ja-JP" altLang="en-US"/>
          </a:p>
        </p:txBody>
      </p:sp>
      <p:sp>
        <p:nvSpPr>
          <p:cNvPr id="3" name="コンテンツ プレースホルダー 2"/>
          <p:cNvSpPr>
            <a:spLocks noGrp="1"/>
          </p:cNvSpPr>
          <p:nvPr>
            <p:ph idx="1"/>
          </p:nvPr>
        </p:nvSpPr>
        <p:spPr/>
        <p:txBody>
          <a:bodyPr/>
          <a:lstStyle/>
          <a:p>
            <a:r>
              <a:rPr lang="ja-JP" altLang="en-US" smtClean="0"/>
              <a:t>大規模</a:t>
            </a:r>
            <a:r>
              <a:rPr lang="en-US" altLang="ja-JP" smtClean="0"/>
              <a:t>OSS</a:t>
            </a:r>
            <a:r>
              <a:rPr lang="ja-JP" altLang="en-US" smtClean="0"/>
              <a:t>プロジェクトでは少人数</a:t>
            </a:r>
            <a:r>
              <a:rPr lang="ja-JP" altLang="en-US" smtClean="0"/>
              <a:t>で構成される</a:t>
            </a:r>
            <a:r>
              <a:rPr lang="ja-JP" altLang="en-US" smtClean="0"/>
              <a:t>コミッターに過度な負担がかかっている</a:t>
            </a:r>
            <a:endParaRPr lang="en-US" altLang="ja-JP" smtClean="0"/>
          </a:p>
          <a:p>
            <a:pPr lvl="1"/>
            <a:endParaRPr lang="en-US" altLang="ja-JP"/>
          </a:p>
          <a:p>
            <a:r>
              <a:rPr lang="ja-JP" altLang="en-US" smtClean="0"/>
              <a:t>コミッターに過度な負担がかかるとパッチの検証</a:t>
            </a:r>
            <a:r>
              <a:rPr lang="ja-JP" altLang="en-US" smtClean="0"/>
              <a:t>を効率的に</a:t>
            </a:r>
            <a:r>
              <a:rPr lang="ja-JP" altLang="en-US" smtClean="0"/>
              <a:t>行うことができなくなる</a:t>
            </a:r>
            <a:endParaRPr lang="en-US" altLang="ja-JP" smtClean="0"/>
          </a:p>
          <a:p>
            <a:endParaRPr kumimoji="1" lang="en-US" altLang="ja-JP"/>
          </a:p>
          <a:p>
            <a:endParaRPr kumimoji="1" lang="ja-JP" altLang="en-US"/>
          </a:p>
        </p:txBody>
      </p:sp>
      <p:sp>
        <p:nvSpPr>
          <p:cNvPr id="4" name="日付プレースホルダー 3"/>
          <p:cNvSpPr>
            <a:spLocks noGrp="1"/>
          </p:cNvSpPr>
          <p:nvPr>
            <p:ph type="dt" sz="half" idx="10"/>
          </p:nvPr>
        </p:nvSpPr>
        <p:spPr/>
        <p:txBody>
          <a:bodyPr/>
          <a:lstStyle/>
          <a:p>
            <a:r>
              <a:rPr lang="en-US" altLang="ja-JP" smtClean="0"/>
              <a:t>2016/02/12</a:t>
            </a:r>
            <a:endParaRPr lang="ja-JP" altLang="en-US"/>
          </a:p>
        </p:txBody>
      </p:sp>
      <p:sp>
        <p:nvSpPr>
          <p:cNvPr id="5" name="スライド番号プレースホルダー 4"/>
          <p:cNvSpPr>
            <a:spLocks noGrp="1"/>
          </p:cNvSpPr>
          <p:nvPr>
            <p:ph type="sldNum" sz="quarter" idx="12"/>
          </p:nvPr>
        </p:nvSpPr>
        <p:spPr/>
        <p:txBody>
          <a:bodyPr/>
          <a:lstStyle/>
          <a:p>
            <a:fld id="{6754A600-64A3-491F-BE30-136854BA9E76}" type="slidenum">
              <a:rPr lang="ja-JP" altLang="en-US" smtClean="0"/>
              <a:pPr/>
              <a:t>4</a:t>
            </a:fld>
            <a:endParaRPr lang="ja-JP" altLang="en-US"/>
          </a:p>
        </p:txBody>
      </p:sp>
      <p:sp>
        <p:nvSpPr>
          <p:cNvPr id="38" name="AutoShape 2" descr="「汗 イラスト」の画像検索結果"/>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39" name="AutoShape 4" descr="「汗 イラスト」の画像検索結果"/>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grpSp>
        <p:nvGrpSpPr>
          <p:cNvPr id="6" name="グループ化 5"/>
          <p:cNvGrpSpPr/>
          <p:nvPr/>
        </p:nvGrpSpPr>
        <p:grpSpPr>
          <a:xfrm>
            <a:off x="683568" y="4077072"/>
            <a:ext cx="7739098" cy="2312387"/>
            <a:chOff x="649326" y="4068941"/>
            <a:chExt cx="7739098" cy="2312387"/>
          </a:xfrm>
        </p:grpSpPr>
        <p:pic>
          <p:nvPicPr>
            <p:cNvPr id="1031" name="Picture 7" descr="「汗 イラスト フリー」の画像検索結果"/>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4681774" y="4247792"/>
              <a:ext cx="671802" cy="671803"/>
            </a:xfrm>
            <a:prstGeom prst="rect">
              <a:avLst/>
            </a:prstGeom>
            <a:noFill/>
            <a:extLst>
              <a:ext uri="{909E8E84-426E-40DD-AFC4-6F175D3DCCD1}">
                <a14:hiddenFill xmlns:a14="http://schemas.microsoft.com/office/drawing/2010/main">
                  <a:solidFill>
                    <a:srgbClr val="FFFFFF"/>
                  </a:solidFill>
                </a14:hiddenFill>
              </a:ext>
            </a:extLst>
          </p:spPr>
        </p:pic>
        <p:sp>
          <p:nvSpPr>
            <p:cNvPr id="21" name="円柱 20"/>
            <p:cNvSpPr/>
            <p:nvPr/>
          </p:nvSpPr>
          <p:spPr>
            <a:xfrm>
              <a:off x="7244807" y="4717013"/>
              <a:ext cx="1143617" cy="1122511"/>
            </a:xfrm>
            <a:prstGeom prst="can">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ja-JP" sz="2800">
                  <a:solidFill>
                    <a:prstClr val="black"/>
                  </a:solidFill>
                </a:rPr>
                <a:t>git</a:t>
              </a:r>
              <a:endParaRPr lang="ja-JP" altLang="en-US">
                <a:solidFill>
                  <a:prstClr val="black"/>
                </a:solidFill>
              </a:endParaRPr>
            </a:p>
          </p:txBody>
        </p:sp>
        <p:pic>
          <p:nvPicPr>
            <p:cNvPr id="22" name="Picture 43" descr="F:\Documents and Settings\masao\My Documents\My Pictures\Microsoft クリップ オーガナイザ\j0432621.png"/>
            <p:cNvPicPr>
              <a:picLocks noChangeAspect="1" noChangeArrowheads="1"/>
            </p:cNvPicPr>
            <p:nvPr/>
          </p:nvPicPr>
          <p:blipFill>
            <a:blip r:embed="rId5" cstate="print"/>
            <a:srcRect/>
            <a:stretch>
              <a:fillRect/>
            </a:stretch>
          </p:blipFill>
          <p:spPr bwMode="auto">
            <a:xfrm flipH="1">
              <a:off x="2454624" y="4068941"/>
              <a:ext cx="498958" cy="538891"/>
            </a:xfrm>
            <a:prstGeom prst="rect">
              <a:avLst/>
            </a:prstGeom>
            <a:noFill/>
          </p:spPr>
        </p:pic>
        <p:sp>
          <p:nvSpPr>
            <p:cNvPr id="24" name="テキスト ボックス 23"/>
            <p:cNvSpPr txBox="1"/>
            <p:nvPr/>
          </p:nvSpPr>
          <p:spPr>
            <a:xfrm>
              <a:off x="3742728" y="5874359"/>
              <a:ext cx="2061919" cy="461665"/>
            </a:xfrm>
            <a:prstGeom prst="rect">
              <a:avLst/>
            </a:prstGeom>
            <a:noFill/>
          </p:spPr>
          <p:txBody>
            <a:bodyPr wrap="square" rtlCol="0">
              <a:spAutoFit/>
            </a:bodyPr>
            <a:lstStyle/>
            <a:p>
              <a:pPr algn="ctr"/>
              <a:r>
                <a:rPr kumimoji="1" lang="ja-JP" altLang="en-US" sz="2400" smtClean="0"/>
                <a:t>コミッター</a:t>
              </a:r>
              <a:endParaRPr kumimoji="1" lang="ja-JP" altLang="en-US" sz="2400"/>
            </a:p>
          </p:txBody>
        </p:sp>
        <p:pic>
          <p:nvPicPr>
            <p:cNvPr id="26" name="Picture 19" descr="F:\Documents and Settings\masao\My Documents\My Pictures\Microsoft クリップ オーガナイザ\j0433953.png"/>
            <p:cNvPicPr>
              <a:picLocks noChangeAspect="1" noChangeArrowheads="1"/>
            </p:cNvPicPr>
            <p:nvPr/>
          </p:nvPicPr>
          <p:blipFill>
            <a:blip r:embed="rId6" cstate="print"/>
            <a:srcRect/>
            <a:stretch>
              <a:fillRect/>
            </a:stretch>
          </p:blipFill>
          <p:spPr bwMode="auto">
            <a:xfrm flipH="1">
              <a:off x="4004447" y="4626414"/>
              <a:ext cx="1224136" cy="1349570"/>
            </a:xfrm>
            <a:prstGeom prst="rect">
              <a:avLst/>
            </a:prstGeom>
            <a:noFill/>
          </p:spPr>
        </p:pic>
        <p:pic>
          <p:nvPicPr>
            <p:cNvPr id="27" name="Picture 27" descr="F:\Documents and Settings\masao\My Documents\My Pictures\Microsoft クリップ オーガナイザ\j0433947.png"/>
            <p:cNvPicPr>
              <a:picLocks noChangeAspect="1" noChangeArrowheads="1"/>
            </p:cNvPicPr>
            <p:nvPr/>
          </p:nvPicPr>
          <p:blipFill>
            <a:blip r:embed="rId7" cstate="print"/>
            <a:srcRect/>
            <a:stretch>
              <a:fillRect/>
            </a:stretch>
          </p:blipFill>
          <p:spPr bwMode="auto">
            <a:xfrm flipH="1">
              <a:off x="1009366" y="4175784"/>
              <a:ext cx="762834" cy="747313"/>
            </a:xfrm>
            <a:prstGeom prst="rect">
              <a:avLst/>
            </a:prstGeom>
            <a:noFill/>
          </p:spPr>
        </p:pic>
        <p:cxnSp>
          <p:nvCxnSpPr>
            <p:cNvPr id="28" name="直線矢印コネクタ 27"/>
            <p:cNvCxnSpPr/>
            <p:nvPr/>
          </p:nvCxnSpPr>
          <p:spPr>
            <a:xfrm>
              <a:off x="3611594" y="4647604"/>
              <a:ext cx="594378" cy="226547"/>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9" name="直線矢印コネクタ 28"/>
            <p:cNvCxnSpPr/>
            <p:nvPr/>
          </p:nvCxnSpPr>
          <p:spPr>
            <a:xfrm>
              <a:off x="2449526" y="4823856"/>
              <a:ext cx="1728192" cy="288032"/>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0" name="直線矢印コネクタ 29"/>
            <p:cNvCxnSpPr/>
            <p:nvPr/>
          </p:nvCxnSpPr>
          <p:spPr>
            <a:xfrm>
              <a:off x="5329846" y="5005045"/>
              <a:ext cx="1728192" cy="19164"/>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1" name="テキスト ボックス 30"/>
            <p:cNvSpPr txBox="1"/>
            <p:nvPr/>
          </p:nvSpPr>
          <p:spPr>
            <a:xfrm>
              <a:off x="5300591" y="4500989"/>
              <a:ext cx="1557863" cy="523220"/>
            </a:xfrm>
            <a:prstGeom prst="rect">
              <a:avLst/>
            </a:prstGeom>
            <a:noFill/>
          </p:spPr>
          <p:txBody>
            <a:bodyPr wrap="square" rtlCol="0">
              <a:spAutoFit/>
            </a:bodyPr>
            <a:lstStyle/>
            <a:p>
              <a:pPr algn="ctr"/>
              <a:r>
                <a:rPr kumimoji="1" lang="en-US" altLang="ja-JP" sz="2800" b="1" i="1" smtClean="0">
                  <a:solidFill>
                    <a:srgbClr val="FF0000"/>
                  </a:solidFill>
                </a:rPr>
                <a:t>OK</a:t>
              </a:r>
              <a:endParaRPr kumimoji="1" lang="ja-JP" altLang="en-US" sz="2800" b="1" i="1">
                <a:solidFill>
                  <a:srgbClr val="FF0000"/>
                </a:solidFill>
              </a:endParaRPr>
            </a:p>
          </p:txBody>
        </p:sp>
        <p:cxnSp>
          <p:nvCxnSpPr>
            <p:cNvPr id="32" name="直線矢印コネクタ 31"/>
            <p:cNvCxnSpPr/>
            <p:nvPr/>
          </p:nvCxnSpPr>
          <p:spPr>
            <a:xfrm>
              <a:off x="5329846" y="5221069"/>
              <a:ext cx="1728192" cy="19164"/>
            </a:xfrm>
            <a:prstGeom prst="straightConnector1">
              <a:avLst/>
            </a:prstGeom>
            <a:ln w="28575">
              <a:solidFill>
                <a:schemeClr val="bg1">
                  <a:lumMod val="50000"/>
                </a:schemeClr>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23" name="フローチャート : 複数書類 22"/>
            <p:cNvSpPr/>
            <p:nvPr/>
          </p:nvSpPr>
          <p:spPr>
            <a:xfrm>
              <a:off x="2959242" y="4221986"/>
              <a:ext cx="652352" cy="425618"/>
            </a:xfrm>
            <a:prstGeom prst="flowChartMultidocumen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900" smtClean="0">
                  <a:solidFill>
                    <a:schemeClr val="tx1"/>
                  </a:solidFill>
                  <a:latin typeface="HGSｺﾞｼｯｸM" panose="020B0600000000000000" pitchFamily="50" charset="-128"/>
                  <a:ea typeface="HGSｺﾞｼｯｸM" panose="020B0600000000000000" pitchFamily="50" charset="-128"/>
                </a:rPr>
                <a:t>パッチ</a:t>
              </a:r>
              <a:endParaRPr kumimoji="1" lang="ja-JP" altLang="en-US" sz="900">
                <a:solidFill>
                  <a:schemeClr val="tx1"/>
                </a:solidFill>
                <a:latin typeface="HGSｺﾞｼｯｸM" panose="020B0600000000000000" pitchFamily="50" charset="-128"/>
                <a:ea typeface="HGSｺﾞｼｯｸM" panose="020B0600000000000000" pitchFamily="50" charset="-128"/>
              </a:endParaRPr>
            </a:p>
          </p:txBody>
        </p:sp>
        <p:sp>
          <p:nvSpPr>
            <p:cNvPr id="37" name="フローチャート : 複数書類 36"/>
            <p:cNvSpPr/>
            <p:nvPr/>
          </p:nvSpPr>
          <p:spPr>
            <a:xfrm>
              <a:off x="1729446" y="4470246"/>
              <a:ext cx="652352" cy="425618"/>
            </a:xfrm>
            <a:prstGeom prst="flowChartMultidocumen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900" smtClean="0">
                  <a:solidFill>
                    <a:schemeClr val="tx1"/>
                  </a:solidFill>
                  <a:latin typeface="HGSｺﾞｼｯｸM" panose="020B0600000000000000" pitchFamily="50" charset="-128"/>
                  <a:ea typeface="HGSｺﾞｼｯｸM" panose="020B0600000000000000" pitchFamily="50" charset="-128"/>
                </a:rPr>
                <a:t>パッチ</a:t>
              </a:r>
              <a:endParaRPr kumimoji="1" lang="ja-JP" altLang="en-US" sz="900">
                <a:solidFill>
                  <a:schemeClr val="tx1"/>
                </a:solidFill>
                <a:latin typeface="HGSｺﾞｼｯｸM" panose="020B0600000000000000" pitchFamily="50" charset="-128"/>
                <a:ea typeface="HGSｺﾞｼｯｸM" panose="020B0600000000000000" pitchFamily="50" charset="-128"/>
              </a:endParaRPr>
            </a:p>
          </p:txBody>
        </p:sp>
        <p:cxnSp>
          <p:nvCxnSpPr>
            <p:cNvPr id="42" name="直線矢印コネクタ 41"/>
            <p:cNvCxnSpPr/>
            <p:nvPr/>
          </p:nvCxnSpPr>
          <p:spPr>
            <a:xfrm>
              <a:off x="2161494" y="5259119"/>
              <a:ext cx="1966810" cy="140801"/>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3" name="フローチャート : 複数書類 42"/>
            <p:cNvSpPr/>
            <p:nvPr/>
          </p:nvSpPr>
          <p:spPr>
            <a:xfrm>
              <a:off x="1297398" y="5046310"/>
              <a:ext cx="652352" cy="425618"/>
            </a:xfrm>
            <a:prstGeom prst="flowChartMultidocumen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900" smtClean="0">
                  <a:solidFill>
                    <a:schemeClr val="tx1"/>
                  </a:solidFill>
                  <a:latin typeface="HGSｺﾞｼｯｸM" panose="020B0600000000000000" pitchFamily="50" charset="-128"/>
                  <a:ea typeface="HGSｺﾞｼｯｸM" panose="020B0600000000000000" pitchFamily="50" charset="-128"/>
                </a:rPr>
                <a:t>パッチ</a:t>
              </a:r>
              <a:endParaRPr kumimoji="1" lang="ja-JP" altLang="en-US" sz="900">
                <a:solidFill>
                  <a:schemeClr val="tx1"/>
                </a:solidFill>
                <a:latin typeface="HGSｺﾞｼｯｸM" panose="020B0600000000000000" pitchFamily="50" charset="-128"/>
                <a:ea typeface="HGSｺﾞｼｯｸM" panose="020B0600000000000000" pitchFamily="50" charset="-128"/>
              </a:endParaRPr>
            </a:p>
          </p:txBody>
        </p:sp>
        <p:cxnSp>
          <p:nvCxnSpPr>
            <p:cNvPr id="45" name="直線矢印コネクタ 44"/>
            <p:cNvCxnSpPr/>
            <p:nvPr/>
          </p:nvCxnSpPr>
          <p:spPr>
            <a:xfrm flipV="1">
              <a:off x="2449526" y="5615947"/>
              <a:ext cx="1656184" cy="84366"/>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9" name="フローチャート : 複数書類 48"/>
            <p:cNvSpPr/>
            <p:nvPr/>
          </p:nvSpPr>
          <p:spPr>
            <a:xfrm>
              <a:off x="1725166" y="5550366"/>
              <a:ext cx="652352" cy="425618"/>
            </a:xfrm>
            <a:prstGeom prst="flowChartMultidocumen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900" smtClean="0">
                  <a:solidFill>
                    <a:schemeClr val="tx1"/>
                  </a:solidFill>
                  <a:latin typeface="HGSｺﾞｼｯｸM" panose="020B0600000000000000" pitchFamily="50" charset="-128"/>
                  <a:ea typeface="HGSｺﾞｼｯｸM" panose="020B0600000000000000" pitchFamily="50" charset="-128"/>
                </a:rPr>
                <a:t>パッチ</a:t>
              </a:r>
              <a:endParaRPr kumimoji="1" lang="ja-JP" altLang="en-US" sz="900">
                <a:solidFill>
                  <a:schemeClr val="tx1"/>
                </a:solidFill>
                <a:latin typeface="HGSｺﾞｼｯｸM" panose="020B0600000000000000" pitchFamily="50" charset="-128"/>
                <a:ea typeface="HGSｺﾞｼｯｸM" panose="020B0600000000000000" pitchFamily="50" charset="-128"/>
              </a:endParaRPr>
            </a:p>
          </p:txBody>
        </p:sp>
        <p:cxnSp>
          <p:nvCxnSpPr>
            <p:cNvPr id="54" name="直線矢印コネクタ 53"/>
            <p:cNvCxnSpPr/>
            <p:nvPr/>
          </p:nvCxnSpPr>
          <p:spPr>
            <a:xfrm flipV="1">
              <a:off x="3611594" y="5831968"/>
              <a:ext cx="494116" cy="144016"/>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5" name="フローチャート : 複数書類 54"/>
            <p:cNvSpPr/>
            <p:nvPr/>
          </p:nvSpPr>
          <p:spPr>
            <a:xfrm>
              <a:off x="2858980" y="5910406"/>
              <a:ext cx="652352" cy="425618"/>
            </a:xfrm>
            <a:prstGeom prst="flowChartMultidocumen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900" smtClean="0">
                  <a:solidFill>
                    <a:schemeClr val="tx1"/>
                  </a:solidFill>
                  <a:latin typeface="HGSｺﾞｼｯｸM" panose="020B0600000000000000" pitchFamily="50" charset="-128"/>
                  <a:ea typeface="HGSｺﾞｼｯｸM" panose="020B0600000000000000" pitchFamily="50" charset="-128"/>
                </a:rPr>
                <a:t>パッチ</a:t>
              </a:r>
              <a:endParaRPr kumimoji="1" lang="ja-JP" altLang="en-US" sz="900">
                <a:solidFill>
                  <a:schemeClr val="tx1"/>
                </a:solidFill>
                <a:latin typeface="HGSｺﾞｼｯｸM" panose="020B0600000000000000" pitchFamily="50" charset="-128"/>
                <a:ea typeface="HGSｺﾞｼｯｸM" panose="020B0600000000000000" pitchFamily="50" charset="-128"/>
              </a:endParaRPr>
            </a:p>
          </p:txBody>
        </p:sp>
        <p:pic>
          <p:nvPicPr>
            <p:cNvPr id="57" name="Picture 30" descr="F:\Documents and Settings\masao\My Documents\My Pictures\Microsoft クリップ オーガナイザ\j0433943.png"/>
            <p:cNvPicPr>
              <a:picLocks noChangeAspect="1" noChangeArrowheads="1"/>
            </p:cNvPicPr>
            <p:nvPr/>
          </p:nvPicPr>
          <p:blipFill>
            <a:blip r:embed="rId8" cstate="print"/>
            <a:srcRect/>
            <a:stretch>
              <a:fillRect/>
            </a:stretch>
          </p:blipFill>
          <p:spPr bwMode="auto">
            <a:xfrm flipH="1">
              <a:off x="649326" y="4967872"/>
              <a:ext cx="536500" cy="536501"/>
            </a:xfrm>
            <a:prstGeom prst="rect">
              <a:avLst/>
            </a:prstGeom>
            <a:noFill/>
          </p:spPr>
        </p:pic>
        <p:pic>
          <p:nvPicPr>
            <p:cNvPr id="58" name="Picture 4" descr="F:\Documents and Settings\masao\My Documents\My Pictures\Microsoft クリップ オーガナイザ\j0432657.png"/>
            <p:cNvPicPr>
              <a:picLocks noChangeAspect="1" noChangeArrowheads="1"/>
            </p:cNvPicPr>
            <p:nvPr/>
          </p:nvPicPr>
          <p:blipFill>
            <a:blip r:embed="rId9" cstate="print"/>
            <a:srcRect/>
            <a:stretch>
              <a:fillRect/>
            </a:stretch>
          </p:blipFill>
          <p:spPr bwMode="auto">
            <a:xfrm flipH="1">
              <a:off x="1211642" y="5543936"/>
              <a:ext cx="517804" cy="507268"/>
            </a:xfrm>
            <a:prstGeom prst="rect">
              <a:avLst/>
            </a:prstGeom>
            <a:noFill/>
          </p:spPr>
        </p:pic>
        <p:pic>
          <p:nvPicPr>
            <p:cNvPr id="59" name="Picture 29" descr="F:\Documents and Settings\masao\My Documents\My Pictures\Microsoft クリップ オーガナイザ\j0433945.png"/>
            <p:cNvPicPr>
              <a:picLocks noChangeAspect="1" noChangeArrowheads="1"/>
            </p:cNvPicPr>
            <p:nvPr/>
          </p:nvPicPr>
          <p:blipFill>
            <a:blip r:embed="rId10" cstate="print"/>
            <a:srcRect/>
            <a:stretch>
              <a:fillRect/>
            </a:stretch>
          </p:blipFill>
          <p:spPr bwMode="auto">
            <a:xfrm flipH="1">
              <a:off x="2377518" y="5910406"/>
              <a:ext cx="480703" cy="470922"/>
            </a:xfrm>
            <a:prstGeom prst="rect">
              <a:avLst/>
            </a:prstGeom>
            <a:noFill/>
          </p:spPr>
        </p:pic>
        <p:cxnSp>
          <p:nvCxnSpPr>
            <p:cNvPr id="60" name="直線矢印コネクタ 59"/>
            <p:cNvCxnSpPr/>
            <p:nvPr/>
          </p:nvCxnSpPr>
          <p:spPr>
            <a:xfrm>
              <a:off x="5329846" y="5437093"/>
              <a:ext cx="1728192" cy="19164"/>
            </a:xfrm>
            <a:prstGeom prst="straightConnector1">
              <a:avLst/>
            </a:prstGeom>
            <a:ln w="28575">
              <a:solidFill>
                <a:schemeClr val="bg1">
                  <a:lumMod val="50000"/>
                </a:schemeClr>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61" name="直線矢印コネクタ 60"/>
            <p:cNvCxnSpPr/>
            <p:nvPr/>
          </p:nvCxnSpPr>
          <p:spPr>
            <a:xfrm>
              <a:off x="5329846" y="5633953"/>
              <a:ext cx="1728192" cy="19164"/>
            </a:xfrm>
            <a:prstGeom prst="straightConnector1">
              <a:avLst/>
            </a:prstGeom>
            <a:ln w="28575">
              <a:solidFill>
                <a:schemeClr val="bg1">
                  <a:lumMod val="50000"/>
                </a:schemeClr>
              </a:solidFill>
              <a:prstDash val="dash"/>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15612163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先行研究</a:t>
            </a:r>
            <a:endParaRPr kumimoji="1" lang="ja-JP" altLang="en-US"/>
          </a:p>
        </p:txBody>
      </p:sp>
      <p:sp>
        <p:nvSpPr>
          <p:cNvPr id="3" name="コンテンツ プレースホルダー 2"/>
          <p:cNvSpPr>
            <a:spLocks noGrp="1"/>
          </p:cNvSpPr>
          <p:nvPr>
            <p:ph idx="1"/>
          </p:nvPr>
        </p:nvSpPr>
        <p:spPr/>
        <p:txBody>
          <a:bodyPr/>
          <a:lstStyle/>
          <a:p>
            <a:r>
              <a:rPr kumimoji="1" lang="ja-JP" altLang="en-US" smtClean="0"/>
              <a:t>コミッター不足を解消するためにコミッターに昇格可能な開発者を予測する研究がされている</a:t>
            </a:r>
            <a:endParaRPr kumimoji="1" lang="en-US" altLang="ja-JP" smtClean="0"/>
          </a:p>
          <a:p>
            <a:pPr lvl="1"/>
            <a:endParaRPr lang="en-US" altLang="ja-JP"/>
          </a:p>
          <a:p>
            <a:r>
              <a:rPr kumimoji="1" lang="ja-JP" altLang="en-US" smtClean="0"/>
              <a:t>先行研究では既存のコミッターの昇格前の</a:t>
            </a:r>
            <a:r>
              <a:rPr kumimoji="1" lang="ja-JP" altLang="en-US" smtClean="0"/>
              <a:t>活動量メトリクス</a:t>
            </a:r>
            <a:r>
              <a:rPr kumimoji="1" lang="ja-JP" altLang="en-US" smtClean="0"/>
              <a:t>に基づいて予測モデルを</a:t>
            </a:r>
            <a:r>
              <a:rPr kumimoji="1" lang="ja-JP" altLang="en-US" smtClean="0"/>
              <a:t>構築</a:t>
            </a:r>
            <a:r>
              <a:rPr lang="en-US" altLang="ja-JP" sz="2000" smtClean="0">
                <a:solidFill>
                  <a:prstClr val="black"/>
                </a:solidFill>
              </a:rPr>
              <a:t>[3]</a:t>
            </a:r>
            <a:endParaRPr kumimoji="1" lang="en-US" altLang="ja-JP" smtClean="0"/>
          </a:p>
          <a:p>
            <a:pPr lvl="1"/>
            <a:r>
              <a:rPr lang="ja-JP" altLang="en-US" smtClean="0"/>
              <a:t>活動量メトリクス</a:t>
            </a:r>
            <a:endParaRPr lang="en-US" altLang="ja-JP" smtClean="0"/>
          </a:p>
          <a:p>
            <a:pPr lvl="2"/>
            <a:r>
              <a:rPr lang="ja-JP" altLang="en-US"/>
              <a:t>活動期間</a:t>
            </a:r>
            <a:endParaRPr lang="en-US" altLang="ja-JP" smtClean="0"/>
          </a:p>
          <a:p>
            <a:pPr lvl="2"/>
            <a:r>
              <a:rPr lang="ja-JP" altLang="en-US" smtClean="0"/>
              <a:t>総コメント投稿数，月コメント投稿数</a:t>
            </a:r>
            <a:endParaRPr lang="en-US" altLang="ja-JP" smtClean="0"/>
          </a:p>
          <a:p>
            <a:pPr lvl="2"/>
            <a:r>
              <a:rPr lang="ja-JP" altLang="en-US" smtClean="0"/>
              <a:t>総パッチ投稿数，月パッチ投稿数</a:t>
            </a:r>
            <a:endParaRPr kumimoji="1" lang="en-US" altLang="ja-JP" smtClean="0"/>
          </a:p>
        </p:txBody>
      </p:sp>
      <p:sp>
        <p:nvSpPr>
          <p:cNvPr id="4" name="日付プレースホルダー 3"/>
          <p:cNvSpPr>
            <a:spLocks noGrp="1"/>
          </p:cNvSpPr>
          <p:nvPr>
            <p:ph type="dt" sz="half" idx="10"/>
          </p:nvPr>
        </p:nvSpPr>
        <p:spPr/>
        <p:txBody>
          <a:bodyPr/>
          <a:lstStyle/>
          <a:p>
            <a:r>
              <a:rPr lang="en-US" altLang="ja-JP" smtClean="0"/>
              <a:t>2016/02/12</a:t>
            </a:r>
            <a:endParaRPr lang="ja-JP" altLang="en-US"/>
          </a:p>
        </p:txBody>
      </p:sp>
      <p:sp>
        <p:nvSpPr>
          <p:cNvPr id="5" name="スライド番号プレースホルダー 4"/>
          <p:cNvSpPr>
            <a:spLocks noGrp="1"/>
          </p:cNvSpPr>
          <p:nvPr>
            <p:ph type="sldNum" sz="quarter" idx="12"/>
          </p:nvPr>
        </p:nvSpPr>
        <p:spPr/>
        <p:txBody>
          <a:bodyPr/>
          <a:lstStyle/>
          <a:p>
            <a:fld id="{6754A600-64A3-491F-BE30-136854BA9E76}" type="slidenum">
              <a:rPr lang="ja-JP" altLang="en-US" smtClean="0"/>
              <a:pPr/>
              <a:t>5</a:t>
            </a:fld>
            <a:endParaRPr lang="ja-JP" altLang="en-US"/>
          </a:p>
        </p:txBody>
      </p:sp>
      <p:sp>
        <p:nvSpPr>
          <p:cNvPr id="6" name="テキスト ボックス 4"/>
          <p:cNvSpPr txBox="1">
            <a:spLocks noChangeArrowheads="1"/>
          </p:cNvSpPr>
          <p:nvPr/>
        </p:nvSpPr>
        <p:spPr bwMode="auto">
          <a:xfrm>
            <a:off x="49355" y="5805264"/>
            <a:ext cx="8987141" cy="615553"/>
          </a:xfrm>
          <a:prstGeom prst="rect">
            <a:avLst/>
          </a:prstGeom>
          <a:noFill/>
          <a:ln w="9525">
            <a:noFill/>
            <a:miter lim="800000"/>
            <a:headEnd/>
            <a:tailEnd/>
          </a:ln>
        </p:spPr>
        <p:txBody>
          <a:bodyPr wrap="square">
            <a:spAutoFit/>
          </a:bodyPr>
          <a:lstStyle/>
          <a:p>
            <a:pPr algn="ctr"/>
            <a:r>
              <a:rPr lang="en-US" altLang="ja-JP" baseline="30000" smtClean="0"/>
              <a:t>[3]</a:t>
            </a:r>
            <a:r>
              <a:rPr lang="en-US" altLang="ja-JP" smtClean="0"/>
              <a:t> </a:t>
            </a:r>
            <a:r>
              <a:rPr lang="en-US" altLang="ja-JP" sz="1600" baseline="30000"/>
              <a:t>Akinori Ihara, Yasutaka Kamei, Masao Ohira, Ahmed E. Hassan, </a:t>
            </a:r>
            <a:r>
              <a:rPr lang="en-US" altLang="ja-JP" sz="1600" baseline="30000"/>
              <a:t>Naoyasu </a:t>
            </a:r>
            <a:r>
              <a:rPr lang="en-US" altLang="ja-JP" sz="1600" baseline="30000" smtClean="0"/>
              <a:t>Ubayashi,</a:t>
            </a:r>
            <a:r>
              <a:rPr lang="ja-JP" altLang="en-US" sz="1600" baseline="30000"/>
              <a:t> </a:t>
            </a:r>
            <a:r>
              <a:rPr lang="en-US" altLang="ja-JP" sz="1600" baseline="30000" smtClean="0"/>
              <a:t>and </a:t>
            </a:r>
            <a:r>
              <a:rPr lang="en-US" altLang="ja-JP" sz="1600" baseline="30000"/>
              <a:t>Kenichi Matsumoto. </a:t>
            </a:r>
            <a:r>
              <a:rPr lang="en-US" altLang="ja-JP" sz="1600" baseline="30000"/>
              <a:t>Early </a:t>
            </a:r>
            <a:r>
              <a:rPr lang="en-US" altLang="ja-JP" sz="1600" baseline="30000" smtClean="0"/>
              <a:t>identification </a:t>
            </a:r>
            <a:r>
              <a:rPr lang="en-US" altLang="ja-JP" sz="1600" baseline="30000"/>
              <a:t>of future committers in open sourcesoftware projects. In Proceedings of the 14th International Conference </a:t>
            </a:r>
            <a:r>
              <a:rPr lang="en-US" altLang="ja-JP" sz="1600" baseline="30000"/>
              <a:t>on </a:t>
            </a:r>
            <a:r>
              <a:rPr lang="en-US" altLang="ja-JP" sz="1600" baseline="30000" smtClean="0"/>
              <a:t>Quality</a:t>
            </a:r>
            <a:r>
              <a:rPr lang="en-US" altLang="ja-JP" sz="1600" smtClean="0"/>
              <a:t> </a:t>
            </a:r>
            <a:r>
              <a:rPr lang="en-US" altLang="ja-JP" sz="1600" baseline="30000" smtClean="0"/>
              <a:t>Software </a:t>
            </a:r>
            <a:r>
              <a:rPr lang="en-US" altLang="ja-JP" sz="1600" baseline="30000"/>
              <a:t>(</a:t>
            </a:r>
            <a:r>
              <a:rPr lang="en-US" altLang="ja-JP" sz="1600" baseline="30000"/>
              <a:t>QSIC'14</a:t>
            </a:r>
            <a:r>
              <a:rPr lang="en-US" altLang="ja-JP" sz="1600" baseline="30000" smtClean="0"/>
              <a:t>),</a:t>
            </a:r>
            <a:r>
              <a:rPr lang="en-US" altLang="ja-JP" sz="1600" smtClean="0"/>
              <a:t> </a:t>
            </a:r>
            <a:r>
              <a:rPr lang="en-US" altLang="ja-JP" sz="1600" baseline="30000" smtClean="0"/>
              <a:t>pp</a:t>
            </a:r>
            <a:r>
              <a:rPr lang="en-US" altLang="ja-JP" sz="1600" baseline="30000"/>
              <a:t>. </a:t>
            </a:r>
            <a:r>
              <a:rPr lang="en-US" altLang="ja-JP" sz="1600" baseline="30000" smtClean="0"/>
              <a:t>47--56</a:t>
            </a:r>
            <a:r>
              <a:rPr lang="en-US" altLang="ja-JP" sz="1600" baseline="30000"/>
              <a:t>, 2014.</a:t>
            </a:r>
            <a:endParaRPr lang="ja-JP" altLang="en-US" sz="1600" dirty="0"/>
          </a:p>
        </p:txBody>
      </p:sp>
    </p:spTree>
    <p:extLst>
      <p:ext uri="{BB962C8B-B14F-4D97-AF65-F5344CB8AC3E}">
        <p14:creationId xmlns:p14="http://schemas.microsoft.com/office/powerpoint/2010/main" val="74983637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コミッター候補者予測</a:t>
            </a:r>
            <a:endParaRPr kumimoji="1" lang="ja-JP" altLang="en-US"/>
          </a:p>
        </p:txBody>
      </p:sp>
      <p:sp>
        <p:nvSpPr>
          <p:cNvPr id="4" name="日付プレースホルダー 3"/>
          <p:cNvSpPr>
            <a:spLocks noGrp="1"/>
          </p:cNvSpPr>
          <p:nvPr>
            <p:ph type="dt" sz="half" idx="10"/>
          </p:nvPr>
        </p:nvSpPr>
        <p:spPr/>
        <p:txBody>
          <a:bodyPr/>
          <a:lstStyle/>
          <a:p>
            <a:r>
              <a:rPr lang="en-US" altLang="ja-JP" smtClean="0"/>
              <a:t>2016/02/12</a:t>
            </a:r>
            <a:endParaRPr lang="ja-JP" altLang="en-US"/>
          </a:p>
        </p:txBody>
      </p:sp>
      <p:sp>
        <p:nvSpPr>
          <p:cNvPr id="5" name="スライド番号プレースホルダー 4"/>
          <p:cNvSpPr>
            <a:spLocks noGrp="1"/>
          </p:cNvSpPr>
          <p:nvPr>
            <p:ph type="sldNum" sz="quarter" idx="12"/>
          </p:nvPr>
        </p:nvSpPr>
        <p:spPr/>
        <p:txBody>
          <a:bodyPr/>
          <a:lstStyle/>
          <a:p>
            <a:fld id="{6754A600-64A3-491F-BE30-136854BA9E76}" type="slidenum">
              <a:rPr lang="ja-JP" altLang="en-US" smtClean="0"/>
              <a:pPr/>
              <a:t>6</a:t>
            </a:fld>
            <a:endParaRPr lang="ja-JP" altLang="en-US"/>
          </a:p>
        </p:txBody>
      </p:sp>
      <p:pic>
        <p:nvPicPr>
          <p:cNvPr id="6" name="Picture 19" descr="F:\Documents and Settings\masao\My Documents\My Pictures\Microsoft クリップ オーガナイザ\j0433953.png"/>
          <p:cNvPicPr>
            <a:picLocks noChangeAspect="1" noChangeArrowheads="1"/>
          </p:cNvPicPr>
          <p:nvPr/>
        </p:nvPicPr>
        <p:blipFill>
          <a:blip r:embed="rId3" cstate="print"/>
          <a:srcRect/>
          <a:stretch>
            <a:fillRect/>
          </a:stretch>
        </p:blipFill>
        <p:spPr bwMode="auto">
          <a:xfrm flipH="1">
            <a:off x="1198507" y="1700808"/>
            <a:ext cx="1224136" cy="1349570"/>
          </a:xfrm>
          <a:prstGeom prst="rect">
            <a:avLst/>
          </a:prstGeom>
          <a:noFill/>
        </p:spPr>
      </p:pic>
      <p:grpSp>
        <p:nvGrpSpPr>
          <p:cNvPr id="7" name="Group 2"/>
          <p:cNvGrpSpPr>
            <a:grpSpLocks/>
          </p:cNvGrpSpPr>
          <p:nvPr/>
        </p:nvGrpSpPr>
        <p:grpSpPr bwMode="auto">
          <a:xfrm>
            <a:off x="3779912" y="4502908"/>
            <a:ext cx="1358998" cy="1158340"/>
            <a:chOff x="1632" y="1248"/>
            <a:chExt cx="2682" cy="2286"/>
          </a:xfrm>
        </p:grpSpPr>
        <p:sp>
          <p:nvSpPr>
            <p:cNvPr id="8" name="Gear"/>
            <p:cNvSpPr>
              <a:spLocks noEditPoints="1" noChangeArrowheads="1"/>
            </p:cNvSpPr>
            <p:nvPr/>
          </p:nvSpPr>
          <p:spPr bwMode="auto">
            <a:xfrm>
              <a:off x="3119" y="1248"/>
              <a:ext cx="1195" cy="1048"/>
            </a:xfrm>
            <a:custGeom>
              <a:avLst/>
              <a:gdLst>
                <a:gd name="T0" fmla="*/ 10800 w 21600"/>
                <a:gd name="T1" fmla="*/ 0 h 21600"/>
                <a:gd name="T2" fmla="*/ 21600 w 21600"/>
                <a:gd name="T3" fmla="*/ 10800 h 21600"/>
                <a:gd name="T4" fmla="*/ 10800 w 21600"/>
                <a:gd name="T5" fmla="*/ 21600 h 21600"/>
                <a:gd name="T6" fmla="*/ 0 w 21600"/>
                <a:gd name="T7" fmla="*/ 10800 h 21600"/>
                <a:gd name="T8" fmla="*/ 4374 w 21600"/>
                <a:gd name="T9" fmla="*/ 3964 h 21600"/>
                <a:gd name="T10" fmla="*/ 17841 w 21600"/>
                <a:gd name="T11" fmla="*/ 17635 h 21600"/>
              </a:gdLst>
              <a:ahLst/>
              <a:cxnLst>
                <a:cxn ang="0">
                  <a:pos x="T0" y="T1"/>
                </a:cxn>
                <a:cxn ang="0">
                  <a:pos x="T2" y="T3"/>
                </a:cxn>
                <a:cxn ang="0">
                  <a:pos x="T4" y="T5"/>
                </a:cxn>
                <a:cxn ang="0">
                  <a:pos x="T6" y="T7"/>
                </a:cxn>
              </a:cxnLst>
              <a:rect l="T8" t="T9" r="T10" b="T11"/>
              <a:pathLst>
                <a:path w="21600" h="21600">
                  <a:moveTo>
                    <a:pt x="9689" y="1725"/>
                  </a:moveTo>
                  <a:lnTo>
                    <a:pt x="10304" y="85"/>
                  </a:lnTo>
                  <a:lnTo>
                    <a:pt x="11637" y="85"/>
                  </a:lnTo>
                  <a:lnTo>
                    <a:pt x="12303" y="1777"/>
                  </a:lnTo>
                  <a:lnTo>
                    <a:pt x="13072" y="1931"/>
                  </a:lnTo>
                  <a:lnTo>
                    <a:pt x="14303" y="598"/>
                  </a:lnTo>
                  <a:lnTo>
                    <a:pt x="15533" y="1110"/>
                  </a:lnTo>
                  <a:lnTo>
                    <a:pt x="15584" y="2905"/>
                  </a:lnTo>
                  <a:lnTo>
                    <a:pt x="16405" y="3520"/>
                  </a:lnTo>
                  <a:lnTo>
                    <a:pt x="17891" y="2751"/>
                  </a:lnTo>
                  <a:lnTo>
                    <a:pt x="18917" y="3674"/>
                  </a:lnTo>
                  <a:lnTo>
                    <a:pt x="18199" y="5314"/>
                  </a:lnTo>
                  <a:lnTo>
                    <a:pt x="18763" y="6083"/>
                  </a:lnTo>
                  <a:lnTo>
                    <a:pt x="20403" y="6032"/>
                  </a:lnTo>
                  <a:lnTo>
                    <a:pt x="20865" y="7211"/>
                  </a:lnTo>
                  <a:lnTo>
                    <a:pt x="19737" y="8185"/>
                  </a:lnTo>
                  <a:lnTo>
                    <a:pt x="20096" y="9723"/>
                  </a:lnTo>
                  <a:lnTo>
                    <a:pt x="21634" y="10287"/>
                  </a:lnTo>
                  <a:lnTo>
                    <a:pt x="21582" y="11620"/>
                  </a:lnTo>
                  <a:lnTo>
                    <a:pt x="20147" y="12184"/>
                  </a:lnTo>
                  <a:lnTo>
                    <a:pt x="19942" y="13158"/>
                  </a:lnTo>
                  <a:lnTo>
                    <a:pt x="21070" y="14234"/>
                  </a:lnTo>
                  <a:lnTo>
                    <a:pt x="20608" y="15362"/>
                  </a:lnTo>
                  <a:lnTo>
                    <a:pt x="19019" y="15465"/>
                  </a:lnTo>
                  <a:lnTo>
                    <a:pt x="18404" y="16439"/>
                  </a:lnTo>
                  <a:lnTo>
                    <a:pt x="19122" y="17925"/>
                  </a:lnTo>
                  <a:lnTo>
                    <a:pt x="18096" y="18797"/>
                  </a:lnTo>
                  <a:lnTo>
                    <a:pt x="16763" y="18284"/>
                  </a:lnTo>
                  <a:lnTo>
                    <a:pt x="15431" y="19002"/>
                  </a:lnTo>
                  <a:lnTo>
                    <a:pt x="15277" y="20848"/>
                  </a:lnTo>
                  <a:lnTo>
                    <a:pt x="14149" y="21155"/>
                  </a:lnTo>
                  <a:lnTo>
                    <a:pt x="13021" y="19925"/>
                  </a:lnTo>
                  <a:lnTo>
                    <a:pt x="12252" y="20181"/>
                  </a:lnTo>
                  <a:lnTo>
                    <a:pt x="11739" y="21668"/>
                  </a:lnTo>
                  <a:lnTo>
                    <a:pt x="10201" y="21668"/>
                  </a:lnTo>
                  <a:lnTo>
                    <a:pt x="9740" y="20130"/>
                  </a:lnTo>
                  <a:lnTo>
                    <a:pt x="8253" y="19771"/>
                  </a:lnTo>
                  <a:lnTo>
                    <a:pt x="7125" y="21001"/>
                  </a:lnTo>
                  <a:lnTo>
                    <a:pt x="5895" y="20489"/>
                  </a:lnTo>
                  <a:lnTo>
                    <a:pt x="5946" y="18592"/>
                  </a:lnTo>
                  <a:lnTo>
                    <a:pt x="5177" y="18131"/>
                  </a:lnTo>
                  <a:lnTo>
                    <a:pt x="3383" y="18848"/>
                  </a:lnTo>
                  <a:lnTo>
                    <a:pt x="2614" y="17874"/>
                  </a:lnTo>
                  <a:lnTo>
                    <a:pt x="3383" y="16182"/>
                  </a:lnTo>
                  <a:lnTo>
                    <a:pt x="2922" y="15465"/>
                  </a:lnTo>
                  <a:lnTo>
                    <a:pt x="922" y="15516"/>
                  </a:lnTo>
                  <a:lnTo>
                    <a:pt x="512" y="14234"/>
                  </a:lnTo>
                  <a:lnTo>
                    <a:pt x="1948" y="12901"/>
                  </a:lnTo>
                  <a:lnTo>
                    <a:pt x="1896" y="12184"/>
                  </a:lnTo>
                  <a:lnTo>
                    <a:pt x="0" y="11415"/>
                  </a:lnTo>
                  <a:lnTo>
                    <a:pt x="51" y="10031"/>
                  </a:lnTo>
                  <a:lnTo>
                    <a:pt x="1948" y="9313"/>
                  </a:lnTo>
                  <a:lnTo>
                    <a:pt x="2101" y="8595"/>
                  </a:lnTo>
                  <a:lnTo>
                    <a:pt x="615" y="7160"/>
                  </a:lnTo>
                  <a:lnTo>
                    <a:pt x="1127" y="5878"/>
                  </a:lnTo>
                  <a:lnTo>
                    <a:pt x="3178" y="5981"/>
                  </a:lnTo>
                  <a:lnTo>
                    <a:pt x="3588" y="5417"/>
                  </a:lnTo>
                  <a:lnTo>
                    <a:pt x="2819" y="3520"/>
                  </a:lnTo>
                  <a:lnTo>
                    <a:pt x="3742" y="2597"/>
                  </a:lnTo>
                  <a:lnTo>
                    <a:pt x="5536" y="3417"/>
                  </a:lnTo>
                  <a:lnTo>
                    <a:pt x="6049" y="3058"/>
                  </a:lnTo>
                  <a:lnTo>
                    <a:pt x="6100" y="1264"/>
                  </a:lnTo>
                  <a:lnTo>
                    <a:pt x="7228" y="700"/>
                  </a:lnTo>
                  <a:lnTo>
                    <a:pt x="8510" y="2033"/>
                  </a:lnTo>
                  <a:lnTo>
                    <a:pt x="9689" y="1725"/>
                  </a:lnTo>
                  <a:close/>
                  <a:moveTo>
                    <a:pt x="10817" y="14422"/>
                  </a:moveTo>
                  <a:lnTo>
                    <a:pt x="11175" y="14388"/>
                  </a:lnTo>
                  <a:lnTo>
                    <a:pt x="11534" y="14354"/>
                  </a:lnTo>
                  <a:lnTo>
                    <a:pt x="11893" y="14268"/>
                  </a:lnTo>
                  <a:lnTo>
                    <a:pt x="12218" y="14166"/>
                  </a:lnTo>
                  <a:lnTo>
                    <a:pt x="12508" y="13995"/>
                  </a:lnTo>
                  <a:lnTo>
                    <a:pt x="12816" y="13807"/>
                  </a:lnTo>
                  <a:lnTo>
                    <a:pt x="13106" y="13602"/>
                  </a:lnTo>
                  <a:lnTo>
                    <a:pt x="13329" y="13380"/>
                  </a:lnTo>
                  <a:lnTo>
                    <a:pt x="13568" y="13106"/>
                  </a:lnTo>
                  <a:lnTo>
                    <a:pt x="13790" y="12850"/>
                  </a:lnTo>
                  <a:lnTo>
                    <a:pt x="13961" y="12560"/>
                  </a:lnTo>
                  <a:lnTo>
                    <a:pt x="14115" y="12269"/>
                  </a:lnTo>
                  <a:lnTo>
                    <a:pt x="14217" y="11927"/>
                  </a:lnTo>
                  <a:lnTo>
                    <a:pt x="14320" y="11568"/>
                  </a:lnTo>
                  <a:lnTo>
                    <a:pt x="14388" y="11210"/>
                  </a:lnTo>
                  <a:lnTo>
                    <a:pt x="14388" y="10851"/>
                  </a:lnTo>
                  <a:lnTo>
                    <a:pt x="14388" y="10492"/>
                  </a:lnTo>
                  <a:lnTo>
                    <a:pt x="14320" y="10133"/>
                  </a:lnTo>
                  <a:lnTo>
                    <a:pt x="14217" y="9808"/>
                  </a:lnTo>
                  <a:lnTo>
                    <a:pt x="14115" y="9467"/>
                  </a:lnTo>
                  <a:lnTo>
                    <a:pt x="13961" y="9142"/>
                  </a:lnTo>
                  <a:lnTo>
                    <a:pt x="13790" y="8851"/>
                  </a:lnTo>
                  <a:lnTo>
                    <a:pt x="13568" y="8595"/>
                  </a:lnTo>
                  <a:lnTo>
                    <a:pt x="13329" y="8322"/>
                  </a:lnTo>
                  <a:lnTo>
                    <a:pt x="13106" y="8100"/>
                  </a:lnTo>
                  <a:lnTo>
                    <a:pt x="12816" y="7894"/>
                  </a:lnTo>
                  <a:lnTo>
                    <a:pt x="12508" y="7741"/>
                  </a:lnTo>
                  <a:lnTo>
                    <a:pt x="12218" y="7570"/>
                  </a:lnTo>
                  <a:lnTo>
                    <a:pt x="11893" y="7433"/>
                  </a:lnTo>
                  <a:lnTo>
                    <a:pt x="11534" y="7382"/>
                  </a:lnTo>
                  <a:lnTo>
                    <a:pt x="11175" y="7313"/>
                  </a:lnTo>
                  <a:lnTo>
                    <a:pt x="10817" y="7313"/>
                  </a:lnTo>
                  <a:lnTo>
                    <a:pt x="10441" y="7313"/>
                  </a:lnTo>
                  <a:lnTo>
                    <a:pt x="10082" y="7382"/>
                  </a:lnTo>
                  <a:lnTo>
                    <a:pt x="9757" y="7433"/>
                  </a:lnTo>
                  <a:lnTo>
                    <a:pt x="9432" y="7570"/>
                  </a:lnTo>
                  <a:lnTo>
                    <a:pt x="9142" y="7741"/>
                  </a:lnTo>
                  <a:lnTo>
                    <a:pt x="8834" y="7894"/>
                  </a:lnTo>
                  <a:lnTo>
                    <a:pt x="8544" y="8100"/>
                  </a:lnTo>
                  <a:lnTo>
                    <a:pt x="8287" y="8322"/>
                  </a:lnTo>
                  <a:lnTo>
                    <a:pt x="8048" y="8595"/>
                  </a:lnTo>
                  <a:lnTo>
                    <a:pt x="7860" y="8851"/>
                  </a:lnTo>
                  <a:lnTo>
                    <a:pt x="7689" y="9142"/>
                  </a:lnTo>
                  <a:lnTo>
                    <a:pt x="7536" y="9467"/>
                  </a:lnTo>
                  <a:lnTo>
                    <a:pt x="7399" y="9808"/>
                  </a:lnTo>
                  <a:lnTo>
                    <a:pt x="7331" y="10133"/>
                  </a:lnTo>
                  <a:lnTo>
                    <a:pt x="7262" y="10492"/>
                  </a:lnTo>
                  <a:lnTo>
                    <a:pt x="7262" y="10851"/>
                  </a:lnTo>
                  <a:lnTo>
                    <a:pt x="7262" y="11210"/>
                  </a:lnTo>
                  <a:lnTo>
                    <a:pt x="7331" y="11568"/>
                  </a:lnTo>
                  <a:lnTo>
                    <a:pt x="7399" y="11927"/>
                  </a:lnTo>
                  <a:lnTo>
                    <a:pt x="7536" y="12269"/>
                  </a:lnTo>
                  <a:lnTo>
                    <a:pt x="7689" y="12560"/>
                  </a:lnTo>
                  <a:lnTo>
                    <a:pt x="7860" y="12850"/>
                  </a:lnTo>
                  <a:lnTo>
                    <a:pt x="8048" y="13106"/>
                  </a:lnTo>
                  <a:lnTo>
                    <a:pt x="8287" y="13380"/>
                  </a:lnTo>
                  <a:lnTo>
                    <a:pt x="8544" y="13602"/>
                  </a:lnTo>
                  <a:lnTo>
                    <a:pt x="8834" y="13807"/>
                  </a:lnTo>
                  <a:lnTo>
                    <a:pt x="9142" y="13995"/>
                  </a:lnTo>
                  <a:lnTo>
                    <a:pt x="9432" y="14166"/>
                  </a:lnTo>
                  <a:lnTo>
                    <a:pt x="9757" y="14268"/>
                  </a:lnTo>
                  <a:lnTo>
                    <a:pt x="10082" y="14354"/>
                  </a:lnTo>
                  <a:lnTo>
                    <a:pt x="10441" y="14388"/>
                  </a:lnTo>
                  <a:lnTo>
                    <a:pt x="10817" y="14422"/>
                  </a:lnTo>
                  <a:close/>
                </a:path>
              </a:pathLst>
            </a:custGeom>
            <a:solidFill>
              <a:srgbClr val="C0C0C0"/>
            </a:solidFill>
            <a:ln w="9525">
              <a:miter lim="800000"/>
              <a:headEnd/>
              <a:tailEnd/>
            </a:ln>
            <a:effectLst/>
            <a:scene3d>
              <a:camera prst="legacyPerspectiveFront">
                <a:rot lat="20099999" lon="1500000" rev="0"/>
              </a:camera>
              <a:lightRig rig="legacyFlat4" dir="b"/>
            </a:scene3d>
            <a:sp3d extrusionH="430200" prstMaterial="legacyMatte">
              <a:bevelT w="13500" h="13500" prst="angle"/>
              <a:bevelB w="13500" h="13500" prst="angle"/>
              <a:extrusionClr>
                <a:srgbClr val="C0C0C0"/>
              </a:extrusion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anchor="t" anchorCtr="0" compatLnSpc="1">
              <a:prstTxWarp prst="textNoShape">
                <a:avLst/>
              </a:prstTxWarp>
              <a:flatTx/>
            </a:bodyPr>
            <a:lstStyle/>
            <a:p>
              <a:endParaRPr lang="ja-JP" altLang="en-US"/>
            </a:p>
          </p:txBody>
        </p:sp>
        <p:sp>
          <p:nvSpPr>
            <p:cNvPr id="9" name="AutoShape 4"/>
            <p:cNvSpPr>
              <a:spLocks noEditPoints="1" noChangeArrowheads="1"/>
            </p:cNvSpPr>
            <p:nvPr/>
          </p:nvSpPr>
          <p:spPr bwMode="auto">
            <a:xfrm>
              <a:off x="1632" y="1680"/>
              <a:ext cx="1429" cy="1253"/>
            </a:xfrm>
            <a:custGeom>
              <a:avLst/>
              <a:gdLst>
                <a:gd name="T0" fmla="*/ 10800 w 21600"/>
                <a:gd name="T1" fmla="*/ 0 h 21600"/>
                <a:gd name="T2" fmla="*/ 21600 w 21600"/>
                <a:gd name="T3" fmla="*/ 10800 h 21600"/>
                <a:gd name="T4" fmla="*/ 10800 w 21600"/>
                <a:gd name="T5" fmla="*/ 21600 h 21600"/>
                <a:gd name="T6" fmla="*/ 0 w 21600"/>
                <a:gd name="T7" fmla="*/ 10800 h 21600"/>
                <a:gd name="T8" fmla="*/ 4374 w 21600"/>
                <a:gd name="T9" fmla="*/ 3964 h 21600"/>
                <a:gd name="T10" fmla="*/ 17841 w 21600"/>
                <a:gd name="T11" fmla="*/ 17635 h 21600"/>
              </a:gdLst>
              <a:ahLst/>
              <a:cxnLst>
                <a:cxn ang="0">
                  <a:pos x="T0" y="T1"/>
                </a:cxn>
                <a:cxn ang="0">
                  <a:pos x="T2" y="T3"/>
                </a:cxn>
                <a:cxn ang="0">
                  <a:pos x="T4" y="T5"/>
                </a:cxn>
                <a:cxn ang="0">
                  <a:pos x="T6" y="T7"/>
                </a:cxn>
              </a:cxnLst>
              <a:rect l="T8" t="T9" r="T10" b="T11"/>
              <a:pathLst>
                <a:path w="21600" h="21600">
                  <a:moveTo>
                    <a:pt x="9689" y="1725"/>
                  </a:moveTo>
                  <a:lnTo>
                    <a:pt x="10304" y="85"/>
                  </a:lnTo>
                  <a:lnTo>
                    <a:pt x="11637" y="85"/>
                  </a:lnTo>
                  <a:lnTo>
                    <a:pt x="12303" y="1777"/>
                  </a:lnTo>
                  <a:lnTo>
                    <a:pt x="13072" y="1931"/>
                  </a:lnTo>
                  <a:lnTo>
                    <a:pt x="14303" y="598"/>
                  </a:lnTo>
                  <a:lnTo>
                    <a:pt x="15533" y="1110"/>
                  </a:lnTo>
                  <a:lnTo>
                    <a:pt x="15584" y="2905"/>
                  </a:lnTo>
                  <a:lnTo>
                    <a:pt x="16405" y="3520"/>
                  </a:lnTo>
                  <a:lnTo>
                    <a:pt x="17891" y="2751"/>
                  </a:lnTo>
                  <a:lnTo>
                    <a:pt x="18917" y="3674"/>
                  </a:lnTo>
                  <a:lnTo>
                    <a:pt x="18199" y="5314"/>
                  </a:lnTo>
                  <a:lnTo>
                    <a:pt x="18763" y="6083"/>
                  </a:lnTo>
                  <a:lnTo>
                    <a:pt x="20403" y="6032"/>
                  </a:lnTo>
                  <a:lnTo>
                    <a:pt x="20865" y="7211"/>
                  </a:lnTo>
                  <a:lnTo>
                    <a:pt x="19737" y="8185"/>
                  </a:lnTo>
                  <a:lnTo>
                    <a:pt x="20096" y="9723"/>
                  </a:lnTo>
                  <a:lnTo>
                    <a:pt x="21634" y="10287"/>
                  </a:lnTo>
                  <a:lnTo>
                    <a:pt x="21582" y="11620"/>
                  </a:lnTo>
                  <a:lnTo>
                    <a:pt x="20147" y="12184"/>
                  </a:lnTo>
                  <a:lnTo>
                    <a:pt x="19942" y="13158"/>
                  </a:lnTo>
                  <a:lnTo>
                    <a:pt x="21070" y="14234"/>
                  </a:lnTo>
                  <a:lnTo>
                    <a:pt x="20608" y="15362"/>
                  </a:lnTo>
                  <a:lnTo>
                    <a:pt x="19019" y="15465"/>
                  </a:lnTo>
                  <a:lnTo>
                    <a:pt x="18404" y="16439"/>
                  </a:lnTo>
                  <a:lnTo>
                    <a:pt x="19122" y="17925"/>
                  </a:lnTo>
                  <a:lnTo>
                    <a:pt x="18096" y="18797"/>
                  </a:lnTo>
                  <a:lnTo>
                    <a:pt x="16763" y="18284"/>
                  </a:lnTo>
                  <a:lnTo>
                    <a:pt x="15431" y="19002"/>
                  </a:lnTo>
                  <a:lnTo>
                    <a:pt x="15277" y="20848"/>
                  </a:lnTo>
                  <a:lnTo>
                    <a:pt x="14149" y="21155"/>
                  </a:lnTo>
                  <a:lnTo>
                    <a:pt x="13021" y="19925"/>
                  </a:lnTo>
                  <a:lnTo>
                    <a:pt x="12252" y="20181"/>
                  </a:lnTo>
                  <a:lnTo>
                    <a:pt x="11739" y="21668"/>
                  </a:lnTo>
                  <a:lnTo>
                    <a:pt x="10201" y="21668"/>
                  </a:lnTo>
                  <a:lnTo>
                    <a:pt x="9740" y="20130"/>
                  </a:lnTo>
                  <a:lnTo>
                    <a:pt x="8253" y="19771"/>
                  </a:lnTo>
                  <a:lnTo>
                    <a:pt x="7125" y="21001"/>
                  </a:lnTo>
                  <a:lnTo>
                    <a:pt x="5895" y="20489"/>
                  </a:lnTo>
                  <a:lnTo>
                    <a:pt x="5946" y="18592"/>
                  </a:lnTo>
                  <a:lnTo>
                    <a:pt x="5177" y="18131"/>
                  </a:lnTo>
                  <a:lnTo>
                    <a:pt x="3383" y="18848"/>
                  </a:lnTo>
                  <a:lnTo>
                    <a:pt x="2614" y="17874"/>
                  </a:lnTo>
                  <a:lnTo>
                    <a:pt x="3383" y="16182"/>
                  </a:lnTo>
                  <a:lnTo>
                    <a:pt x="2922" y="15465"/>
                  </a:lnTo>
                  <a:lnTo>
                    <a:pt x="922" y="15516"/>
                  </a:lnTo>
                  <a:lnTo>
                    <a:pt x="512" y="14234"/>
                  </a:lnTo>
                  <a:lnTo>
                    <a:pt x="1948" y="12901"/>
                  </a:lnTo>
                  <a:lnTo>
                    <a:pt x="1896" y="12184"/>
                  </a:lnTo>
                  <a:lnTo>
                    <a:pt x="0" y="11415"/>
                  </a:lnTo>
                  <a:lnTo>
                    <a:pt x="51" y="10031"/>
                  </a:lnTo>
                  <a:lnTo>
                    <a:pt x="1948" y="9313"/>
                  </a:lnTo>
                  <a:lnTo>
                    <a:pt x="2101" y="8595"/>
                  </a:lnTo>
                  <a:lnTo>
                    <a:pt x="615" y="7160"/>
                  </a:lnTo>
                  <a:lnTo>
                    <a:pt x="1127" y="5878"/>
                  </a:lnTo>
                  <a:lnTo>
                    <a:pt x="3178" y="5981"/>
                  </a:lnTo>
                  <a:lnTo>
                    <a:pt x="3588" y="5417"/>
                  </a:lnTo>
                  <a:lnTo>
                    <a:pt x="2819" y="3520"/>
                  </a:lnTo>
                  <a:lnTo>
                    <a:pt x="3742" y="2597"/>
                  </a:lnTo>
                  <a:lnTo>
                    <a:pt x="5536" y="3417"/>
                  </a:lnTo>
                  <a:lnTo>
                    <a:pt x="6049" y="3058"/>
                  </a:lnTo>
                  <a:lnTo>
                    <a:pt x="6100" y="1264"/>
                  </a:lnTo>
                  <a:lnTo>
                    <a:pt x="7228" y="700"/>
                  </a:lnTo>
                  <a:lnTo>
                    <a:pt x="8510" y="2033"/>
                  </a:lnTo>
                  <a:lnTo>
                    <a:pt x="9689" y="1725"/>
                  </a:lnTo>
                  <a:close/>
                  <a:moveTo>
                    <a:pt x="10817" y="14422"/>
                  </a:moveTo>
                  <a:lnTo>
                    <a:pt x="11175" y="14388"/>
                  </a:lnTo>
                  <a:lnTo>
                    <a:pt x="11534" y="14354"/>
                  </a:lnTo>
                  <a:lnTo>
                    <a:pt x="11893" y="14268"/>
                  </a:lnTo>
                  <a:lnTo>
                    <a:pt x="12218" y="14166"/>
                  </a:lnTo>
                  <a:lnTo>
                    <a:pt x="12508" y="13995"/>
                  </a:lnTo>
                  <a:lnTo>
                    <a:pt x="12816" y="13807"/>
                  </a:lnTo>
                  <a:lnTo>
                    <a:pt x="13106" y="13602"/>
                  </a:lnTo>
                  <a:lnTo>
                    <a:pt x="13329" y="13380"/>
                  </a:lnTo>
                  <a:lnTo>
                    <a:pt x="13568" y="13106"/>
                  </a:lnTo>
                  <a:lnTo>
                    <a:pt x="13790" y="12850"/>
                  </a:lnTo>
                  <a:lnTo>
                    <a:pt x="13961" y="12560"/>
                  </a:lnTo>
                  <a:lnTo>
                    <a:pt x="14115" y="12269"/>
                  </a:lnTo>
                  <a:lnTo>
                    <a:pt x="14217" y="11927"/>
                  </a:lnTo>
                  <a:lnTo>
                    <a:pt x="14320" y="11568"/>
                  </a:lnTo>
                  <a:lnTo>
                    <a:pt x="14388" y="11210"/>
                  </a:lnTo>
                  <a:lnTo>
                    <a:pt x="14388" y="10851"/>
                  </a:lnTo>
                  <a:lnTo>
                    <a:pt x="14388" y="10492"/>
                  </a:lnTo>
                  <a:lnTo>
                    <a:pt x="14320" y="10133"/>
                  </a:lnTo>
                  <a:lnTo>
                    <a:pt x="14217" y="9808"/>
                  </a:lnTo>
                  <a:lnTo>
                    <a:pt x="14115" y="9467"/>
                  </a:lnTo>
                  <a:lnTo>
                    <a:pt x="13961" y="9142"/>
                  </a:lnTo>
                  <a:lnTo>
                    <a:pt x="13790" y="8851"/>
                  </a:lnTo>
                  <a:lnTo>
                    <a:pt x="13568" y="8595"/>
                  </a:lnTo>
                  <a:lnTo>
                    <a:pt x="13329" y="8322"/>
                  </a:lnTo>
                  <a:lnTo>
                    <a:pt x="13106" y="8100"/>
                  </a:lnTo>
                  <a:lnTo>
                    <a:pt x="12816" y="7894"/>
                  </a:lnTo>
                  <a:lnTo>
                    <a:pt x="12508" y="7741"/>
                  </a:lnTo>
                  <a:lnTo>
                    <a:pt x="12218" y="7570"/>
                  </a:lnTo>
                  <a:lnTo>
                    <a:pt x="11893" y="7433"/>
                  </a:lnTo>
                  <a:lnTo>
                    <a:pt x="11534" y="7382"/>
                  </a:lnTo>
                  <a:lnTo>
                    <a:pt x="11175" y="7313"/>
                  </a:lnTo>
                  <a:lnTo>
                    <a:pt x="10817" y="7313"/>
                  </a:lnTo>
                  <a:lnTo>
                    <a:pt x="10441" y="7313"/>
                  </a:lnTo>
                  <a:lnTo>
                    <a:pt x="10082" y="7382"/>
                  </a:lnTo>
                  <a:lnTo>
                    <a:pt x="9757" y="7433"/>
                  </a:lnTo>
                  <a:lnTo>
                    <a:pt x="9432" y="7570"/>
                  </a:lnTo>
                  <a:lnTo>
                    <a:pt x="9142" y="7741"/>
                  </a:lnTo>
                  <a:lnTo>
                    <a:pt x="8834" y="7894"/>
                  </a:lnTo>
                  <a:lnTo>
                    <a:pt x="8544" y="8100"/>
                  </a:lnTo>
                  <a:lnTo>
                    <a:pt x="8287" y="8322"/>
                  </a:lnTo>
                  <a:lnTo>
                    <a:pt x="8048" y="8595"/>
                  </a:lnTo>
                  <a:lnTo>
                    <a:pt x="7860" y="8851"/>
                  </a:lnTo>
                  <a:lnTo>
                    <a:pt x="7689" y="9142"/>
                  </a:lnTo>
                  <a:lnTo>
                    <a:pt x="7536" y="9467"/>
                  </a:lnTo>
                  <a:lnTo>
                    <a:pt x="7399" y="9808"/>
                  </a:lnTo>
                  <a:lnTo>
                    <a:pt x="7331" y="10133"/>
                  </a:lnTo>
                  <a:lnTo>
                    <a:pt x="7262" y="10492"/>
                  </a:lnTo>
                  <a:lnTo>
                    <a:pt x="7262" y="10851"/>
                  </a:lnTo>
                  <a:lnTo>
                    <a:pt x="7262" y="11210"/>
                  </a:lnTo>
                  <a:lnTo>
                    <a:pt x="7331" y="11568"/>
                  </a:lnTo>
                  <a:lnTo>
                    <a:pt x="7399" y="11927"/>
                  </a:lnTo>
                  <a:lnTo>
                    <a:pt x="7536" y="12269"/>
                  </a:lnTo>
                  <a:lnTo>
                    <a:pt x="7689" y="12560"/>
                  </a:lnTo>
                  <a:lnTo>
                    <a:pt x="7860" y="12850"/>
                  </a:lnTo>
                  <a:lnTo>
                    <a:pt x="8048" y="13106"/>
                  </a:lnTo>
                  <a:lnTo>
                    <a:pt x="8287" y="13380"/>
                  </a:lnTo>
                  <a:lnTo>
                    <a:pt x="8544" y="13602"/>
                  </a:lnTo>
                  <a:lnTo>
                    <a:pt x="8834" y="13807"/>
                  </a:lnTo>
                  <a:lnTo>
                    <a:pt x="9142" y="13995"/>
                  </a:lnTo>
                  <a:lnTo>
                    <a:pt x="9432" y="14166"/>
                  </a:lnTo>
                  <a:lnTo>
                    <a:pt x="9757" y="14268"/>
                  </a:lnTo>
                  <a:lnTo>
                    <a:pt x="10082" y="14354"/>
                  </a:lnTo>
                  <a:lnTo>
                    <a:pt x="10441" y="14388"/>
                  </a:lnTo>
                  <a:lnTo>
                    <a:pt x="10817" y="14422"/>
                  </a:lnTo>
                  <a:close/>
                </a:path>
              </a:pathLst>
            </a:custGeom>
            <a:solidFill>
              <a:srgbClr val="C0C0C0"/>
            </a:solidFill>
            <a:ln w="9525">
              <a:miter lim="800000"/>
              <a:headEnd/>
              <a:tailEnd/>
            </a:ln>
            <a:effectLst/>
            <a:scene3d>
              <a:camera prst="legacyPerspectiveFront">
                <a:rot lat="20099999" lon="1500000" rev="0"/>
              </a:camera>
              <a:lightRig rig="legacyFlat4" dir="b"/>
            </a:scene3d>
            <a:sp3d extrusionH="430200" prstMaterial="legacyMatte">
              <a:bevelT w="13500" h="13500" prst="angle"/>
              <a:bevelB w="13500" h="13500" prst="angle"/>
              <a:extrusionClr>
                <a:srgbClr val="C0C0C0"/>
              </a:extrusion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anchor="t" anchorCtr="0" compatLnSpc="1">
              <a:prstTxWarp prst="textNoShape">
                <a:avLst/>
              </a:prstTxWarp>
              <a:flatTx/>
            </a:bodyPr>
            <a:lstStyle/>
            <a:p>
              <a:endParaRPr lang="ja-JP" altLang="en-US"/>
            </a:p>
          </p:txBody>
        </p:sp>
        <p:sp>
          <p:nvSpPr>
            <p:cNvPr id="10" name="AutoShape 5"/>
            <p:cNvSpPr>
              <a:spLocks noEditPoints="1" noChangeArrowheads="1"/>
            </p:cNvSpPr>
            <p:nvPr/>
          </p:nvSpPr>
          <p:spPr bwMode="auto">
            <a:xfrm>
              <a:off x="2559" y="2142"/>
              <a:ext cx="1588" cy="1392"/>
            </a:xfrm>
            <a:custGeom>
              <a:avLst/>
              <a:gdLst>
                <a:gd name="T0" fmla="*/ 10800 w 21600"/>
                <a:gd name="T1" fmla="*/ 0 h 21600"/>
                <a:gd name="T2" fmla="*/ 21600 w 21600"/>
                <a:gd name="T3" fmla="*/ 10800 h 21600"/>
                <a:gd name="T4" fmla="*/ 10800 w 21600"/>
                <a:gd name="T5" fmla="*/ 21600 h 21600"/>
                <a:gd name="T6" fmla="*/ 0 w 21600"/>
                <a:gd name="T7" fmla="*/ 10800 h 21600"/>
                <a:gd name="T8" fmla="*/ 4374 w 21600"/>
                <a:gd name="T9" fmla="*/ 3964 h 21600"/>
                <a:gd name="T10" fmla="*/ 17841 w 21600"/>
                <a:gd name="T11" fmla="*/ 17635 h 21600"/>
              </a:gdLst>
              <a:ahLst/>
              <a:cxnLst>
                <a:cxn ang="0">
                  <a:pos x="T0" y="T1"/>
                </a:cxn>
                <a:cxn ang="0">
                  <a:pos x="T2" y="T3"/>
                </a:cxn>
                <a:cxn ang="0">
                  <a:pos x="T4" y="T5"/>
                </a:cxn>
                <a:cxn ang="0">
                  <a:pos x="T6" y="T7"/>
                </a:cxn>
              </a:cxnLst>
              <a:rect l="T8" t="T9" r="T10" b="T11"/>
              <a:pathLst>
                <a:path w="21600" h="21600">
                  <a:moveTo>
                    <a:pt x="9689" y="1725"/>
                  </a:moveTo>
                  <a:lnTo>
                    <a:pt x="10304" y="85"/>
                  </a:lnTo>
                  <a:lnTo>
                    <a:pt x="11637" y="85"/>
                  </a:lnTo>
                  <a:lnTo>
                    <a:pt x="12303" y="1777"/>
                  </a:lnTo>
                  <a:lnTo>
                    <a:pt x="13072" y="1931"/>
                  </a:lnTo>
                  <a:lnTo>
                    <a:pt x="14303" y="598"/>
                  </a:lnTo>
                  <a:lnTo>
                    <a:pt x="15533" y="1110"/>
                  </a:lnTo>
                  <a:lnTo>
                    <a:pt x="15584" y="2905"/>
                  </a:lnTo>
                  <a:lnTo>
                    <a:pt x="16405" y="3520"/>
                  </a:lnTo>
                  <a:lnTo>
                    <a:pt x="17891" y="2751"/>
                  </a:lnTo>
                  <a:lnTo>
                    <a:pt x="18917" y="3674"/>
                  </a:lnTo>
                  <a:lnTo>
                    <a:pt x="18199" y="5314"/>
                  </a:lnTo>
                  <a:lnTo>
                    <a:pt x="18763" y="6083"/>
                  </a:lnTo>
                  <a:lnTo>
                    <a:pt x="20403" y="6032"/>
                  </a:lnTo>
                  <a:lnTo>
                    <a:pt x="20865" y="7211"/>
                  </a:lnTo>
                  <a:lnTo>
                    <a:pt x="19737" y="8185"/>
                  </a:lnTo>
                  <a:lnTo>
                    <a:pt x="20096" y="9723"/>
                  </a:lnTo>
                  <a:lnTo>
                    <a:pt x="21634" y="10287"/>
                  </a:lnTo>
                  <a:lnTo>
                    <a:pt x="21582" y="11620"/>
                  </a:lnTo>
                  <a:lnTo>
                    <a:pt x="20147" y="12184"/>
                  </a:lnTo>
                  <a:lnTo>
                    <a:pt x="19942" y="13158"/>
                  </a:lnTo>
                  <a:lnTo>
                    <a:pt x="21070" y="14234"/>
                  </a:lnTo>
                  <a:lnTo>
                    <a:pt x="20608" y="15362"/>
                  </a:lnTo>
                  <a:lnTo>
                    <a:pt x="19019" y="15465"/>
                  </a:lnTo>
                  <a:lnTo>
                    <a:pt x="18404" y="16439"/>
                  </a:lnTo>
                  <a:lnTo>
                    <a:pt x="19122" y="17925"/>
                  </a:lnTo>
                  <a:lnTo>
                    <a:pt x="18096" y="18797"/>
                  </a:lnTo>
                  <a:lnTo>
                    <a:pt x="16763" y="18284"/>
                  </a:lnTo>
                  <a:lnTo>
                    <a:pt x="15431" y="19002"/>
                  </a:lnTo>
                  <a:lnTo>
                    <a:pt x="15277" y="20848"/>
                  </a:lnTo>
                  <a:lnTo>
                    <a:pt x="14149" y="21155"/>
                  </a:lnTo>
                  <a:lnTo>
                    <a:pt x="13021" y="19925"/>
                  </a:lnTo>
                  <a:lnTo>
                    <a:pt x="12252" y="20181"/>
                  </a:lnTo>
                  <a:lnTo>
                    <a:pt x="11739" y="21668"/>
                  </a:lnTo>
                  <a:lnTo>
                    <a:pt x="10201" y="21668"/>
                  </a:lnTo>
                  <a:lnTo>
                    <a:pt x="9740" y="20130"/>
                  </a:lnTo>
                  <a:lnTo>
                    <a:pt x="8253" y="19771"/>
                  </a:lnTo>
                  <a:lnTo>
                    <a:pt x="7125" y="21001"/>
                  </a:lnTo>
                  <a:lnTo>
                    <a:pt x="5895" y="20489"/>
                  </a:lnTo>
                  <a:lnTo>
                    <a:pt x="5946" y="18592"/>
                  </a:lnTo>
                  <a:lnTo>
                    <a:pt x="5177" y="18131"/>
                  </a:lnTo>
                  <a:lnTo>
                    <a:pt x="3383" y="18848"/>
                  </a:lnTo>
                  <a:lnTo>
                    <a:pt x="2614" y="17874"/>
                  </a:lnTo>
                  <a:lnTo>
                    <a:pt x="3383" y="16182"/>
                  </a:lnTo>
                  <a:lnTo>
                    <a:pt x="2922" y="15465"/>
                  </a:lnTo>
                  <a:lnTo>
                    <a:pt x="922" y="15516"/>
                  </a:lnTo>
                  <a:lnTo>
                    <a:pt x="512" y="14234"/>
                  </a:lnTo>
                  <a:lnTo>
                    <a:pt x="1948" y="12901"/>
                  </a:lnTo>
                  <a:lnTo>
                    <a:pt x="1896" y="12184"/>
                  </a:lnTo>
                  <a:lnTo>
                    <a:pt x="0" y="11415"/>
                  </a:lnTo>
                  <a:lnTo>
                    <a:pt x="51" y="10031"/>
                  </a:lnTo>
                  <a:lnTo>
                    <a:pt x="1948" y="9313"/>
                  </a:lnTo>
                  <a:lnTo>
                    <a:pt x="2101" y="8595"/>
                  </a:lnTo>
                  <a:lnTo>
                    <a:pt x="615" y="7160"/>
                  </a:lnTo>
                  <a:lnTo>
                    <a:pt x="1127" y="5878"/>
                  </a:lnTo>
                  <a:lnTo>
                    <a:pt x="3178" y="5981"/>
                  </a:lnTo>
                  <a:lnTo>
                    <a:pt x="3588" y="5417"/>
                  </a:lnTo>
                  <a:lnTo>
                    <a:pt x="2819" y="3520"/>
                  </a:lnTo>
                  <a:lnTo>
                    <a:pt x="3742" y="2597"/>
                  </a:lnTo>
                  <a:lnTo>
                    <a:pt x="5536" y="3417"/>
                  </a:lnTo>
                  <a:lnTo>
                    <a:pt x="6049" y="3058"/>
                  </a:lnTo>
                  <a:lnTo>
                    <a:pt x="6100" y="1264"/>
                  </a:lnTo>
                  <a:lnTo>
                    <a:pt x="7228" y="700"/>
                  </a:lnTo>
                  <a:lnTo>
                    <a:pt x="8510" y="2033"/>
                  </a:lnTo>
                  <a:lnTo>
                    <a:pt x="9689" y="1725"/>
                  </a:lnTo>
                  <a:close/>
                  <a:moveTo>
                    <a:pt x="10817" y="14422"/>
                  </a:moveTo>
                  <a:lnTo>
                    <a:pt x="11175" y="14388"/>
                  </a:lnTo>
                  <a:lnTo>
                    <a:pt x="11534" y="14354"/>
                  </a:lnTo>
                  <a:lnTo>
                    <a:pt x="11893" y="14268"/>
                  </a:lnTo>
                  <a:lnTo>
                    <a:pt x="12218" y="14166"/>
                  </a:lnTo>
                  <a:lnTo>
                    <a:pt x="12508" y="13995"/>
                  </a:lnTo>
                  <a:lnTo>
                    <a:pt x="12816" y="13807"/>
                  </a:lnTo>
                  <a:lnTo>
                    <a:pt x="13106" y="13602"/>
                  </a:lnTo>
                  <a:lnTo>
                    <a:pt x="13329" y="13380"/>
                  </a:lnTo>
                  <a:lnTo>
                    <a:pt x="13568" y="13106"/>
                  </a:lnTo>
                  <a:lnTo>
                    <a:pt x="13790" y="12850"/>
                  </a:lnTo>
                  <a:lnTo>
                    <a:pt x="13961" y="12560"/>
                  </a:lnTo>
                  <a:lnTo>
                    <a:pt x="14115" y="12269"/>
                  </a:lnTo>
                  <a:lnTo>
                    <a:pt x="14217" y="11927"/>
                  </a:lnTo>
                  <a:lnTo>
                    <a:pt x="14320" y="11568"/>
                  </a:lnTo>
                  <a:lnTo>
                    <a:pt x="14388" y="11210"/>
                  </a:lnTo>
                  <a:lnTo>
                    <a:pt x="14388" y="10851"/>
                  </a:lnTo>
                  <a:lnTo>
                    <a:pt x="14388" y="10492"/>
                  </a:lnTo>
                  <a:lnTo>
                    <a:pt x="14320" y="10133"/>
                  </a:lnTo>
                  <a:lnTo>
                    <a:pt x="14217" y="9808"/>
                  </a:lnTo>
                  <a:lnTo>
                    <a:pt x="14115" y="9467"/>
                  </a:lnTo>
                  <a:lnTo>
                    <a:pt x="13961" y="9142"/>
                  </a:lnTo>
                  <a:lnTo>
                    <a:pt x="13790" y="8851"/>
                  </a:lnTo>
                  <a:lnTo>
                    <a:pt x="13568" y="8595"/>
                  </a:lnTo>
                  <a:lnTo>
                    <a:pt x="13329" y="8322"/>
                  </a:lnTo>
                  <a:lnTo>
                    <a:pt x="13106" y="8100"/>
                  </a:lnTo>
                  <a:lnTo>
                    <a:pt x="12816" y="7894"/>
                  </a:lnTo>
                  <a:lnTo>
                    <a:pt x="12508" y="7741"/>
                  </a:lnTo>
                  <a:lnTo>
                    <a:pt x="12218" y="7570"/>
                  </a:lnTo>
                  <a:lnTo>
                    <a:pt x="11893" y="7433"/>
                  </a:lnTo>
                  <a:lnTo>
                    <a:pt x="11534" y="7382"/>
                  </a:lnTo>
                  <a:lnTo>
                    <a:pt x="11175" y="7313"/>
                  </a:lnTo>
                  <a:lnTo>
                    <a:pt x="10817" y="7313"/>
                  </a:lnTo>
                  <a:lnTo>
                    <a:pt x="10441" y="7313"/>
                  </a:lnTo>
                  <a:lnTo>
                    <a:pt x="10082" y="7382"/>
                  </a:lnTo>
                  <a:lnTo>
                    <a:pt x="9757" y="7433"/>
                  </a:lnTo>
                  <a:lnTo>
                    <a:pt x="9432" y="7570"/>
                  </a:lnTo>
                  <a:lnTo>
                    <a:pt x="9142" y="7741"/>
                  </a:lnTo>
                  <a:lnTo>
                    <a:pt x="8834" y="7894"/>
                  </a:lnTo>
                  <a:lnTo>
                    <a:pt x="8544" y="8100"/>
                  </a:lnTo>
                  <a:lnTo>
                    <a:pt x="8287" y="8322"/>
                  </a:lnTo>
                  <a:lnTo>
                    <a:pt x="8048" y="8595"/>
                  </a:lnTo>
                  <a:lnTo>
                    <a:pt x="7860" y="8851"/>
                  </a:lnTo>
                  <a:lnTo>
                    <a:pt x="7689" y="9142"/>
                  </a:lnTo>
                  <a:lnTo>
                    <a:pt x="7536" y="9467"/>
                  </a:lnTo>
                  <a:lnTo>
                    <a:pt x="7399" y="9808"/>
                  </a:lnTo>
                  <a:lnTo>
                    <a:pt x="7331" y="10133"/>
                  </a:lnTo>
                  <a:lnTo>
                    <a:pt x="7262" y="10492"/>
                  </a:lnTo>
                  <a:lnTo>
                    <a:pt x="7262" y="10851"/>
                  </a:lnTo>
                  <a:lnTo>
                    <a:pt x="7262" y="11210"/>
                  </a:lnTo>
                  <a:lnTo>
                    <a:pt x="7331" y="11568"/>
                  </a:lnTo>
                  <a:lnTo>
                    <a:pt x="7399" y="11927"/>
                  </a:lnTo>
                  <a:lnTo>
                    <a:pt x="7536" y="12269"/>
                  </a:lnTo>
                  <a:lnTo>
                    <a:pt x="7689" y="12560"/>
                  </a:lnTo>
                  <a:lnTo>
                    <a:pt x="7860" y="12850"/>
                  </a:lnTo>
                  <a:lnTo>
                    <a:pt x="8048" y="13106"/>
                  </a:lnTo>
                  <a:lnTo>
                    <a:pt x="8287" y="13380"/>
                  </a:lnTo>
                  <a:lnTo>
                    <a:pt x="8544" y="13602"/>
                  </a:lnTo>
                  <a:lnTo>
                    <a:pt x="8834" y="13807"/>
                  </a:lnTo>
                  <a:lnTo>
                    <a:pt x="9142" y="13995"/>
                  </a:lnTo>
                  <a:lnTo>
                    <a:pt x="9432" y="14166"/>
                  </a:lnTo>
                  <a:lnTo>
                    <a:pt x="9757" y="14268"/>
                  </a:lnTo>
                  <a:lnTo>
                    <a:pt x="10082" y="14354"/>
                  </a:lnTo>
                  <a:lnTo>
                    <a:pt x="10441" y="14388"/>
                  </a:lnTo>
                  <a:lnTo>
                    <a:pt x="10817" y="14422"/>
                  </a:lnTo>
                  <a:close/>
                </a:path>
              </a:pathLst>
            </a:custGeom>
            <a:solidFill>
              <a:srgbClr val="C0C0C0"/>
            </a:solidFill>
            <a:ln w="9525">
              <a:miter lim="800000"/>
              <a:headEnd/>
              <a:tailEnd/>
            </a:ln>
            <a:effectLst/>
            <a:scene3d>
              <a:camera prst="legacyPerspectiveFront">
                <a:rot lat="20099999" lon="1500000" rev="0"/>
              </a:camera>
              <a:lightRig rig="legacyFlat4" dir="b"/>
            </a:scene3d>
            <a:sp3d extrusionH="430200" prstMaterial="legacyMatte">
              <a:bevelT w="13500" h="13500" prst="angle"/>
              <a:bevelB w="13500" h="13500" prst="angle"/>
              <a:extrusionClr>
                <a:srgbClr val="C0C0C0"/>
              </a:extrusion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anchor="t" anchorCtr="0" compatLnSpc="1">
              <a:prstTxWarp prst="textNoShape">
                <a:avLst/>
              </a:prstTxWarp>
              <a:flatTx/>
            </a:bodyPr>
            <a:lstStyle/>
            <a:p>
              <a:endParaRPr lang="ja-JP" altLang="en-US"/>
            </a:p>
          </p:txBody>
        </p:sp>
      </p:grpSp>
      <p:sp>
        <p:nvSpPr>
          <p:cNvPr id="11" name="テキスト ボックス 10"/>
          <p:cNvSpPr txBox="1"/>
          <p:nvPr/>
        </p:nvSpPr>
        <p:spPr>
          <a:xfrm>
            <a:off x="5148064" y="3039924"/>
            <a:ext cx="4032448" cy="707886"/>
          </a:xfrm>
          <a:prstGeom prst="rect">
            <a:avLst/>
          </a:prstGeom>
          <a:noFill/>
        </p:spPr>
        <p:txBody>
          <a:bodyPr wrap="square" rtlCol="0">
            <a:spAutoFit/>
          </a:bodyPr>
          <a:lstStyle/>
          <a:p>
            <a:pPr algn="ctr"/>
            <a:r>
              <a:rPr lang="ja-JP" altLang="en-US" sz="2000" b="1" smtClean="0">
                <a:latin typeface="+mn-ea"/>
              </a:rPr>
              <a:t>一般</a:t>
            </a:r>
            <a:r>
              <a:rPr kumimoji="1" lang="ja-JP" altLang="en-US" sz="2000" b="1" smtClean="0">
                <a:latin typeface="+mn-ea"/>
              </a:rPr>
              <a:t>開発者</a:t>
            </a:r>
            <a:endParaRPr kumimoji="1" lang="en-US" altLang="ja-JP" sz="2000" b="1" smtClean="0">
              <a:latin typeface="+mn-ea"/>
            </a:endParaRPr>
          </a:p>
          <a:p>
            <a:pPr algn="ctr"/>
            <a:r>
              <a:rPr lang="ja-JP" altLang="en-US" sz="2000" smtClean="0">
                <a:latin typeface="+mn-ea"/>
              </a:rPr>
              <a:t>コミット権限を持たない開発者</a:t>
            </a:r>
            <a:endParaRPr kumimoji="1" lang="ja-JP" altLang="en-US" sz="2000">
              <a:latin typeface="+mn-ea"/>
            </a:endParaRPr>
          </a:p>
        </p:txBody>
      </p:sp>
      <p:sp>
        <p:nvSpPr>
          <p:cNvPr id="12" name="テキスト ボックス 11"/>
          <p:cNvSpPr txBox="1"/>
          <p:nvPr/>
        </p:nvSpPr>
        <p:spPr>
          <a:xfrm>
            <a:off x="85738" y="3009146"/>
            <a:ext cx="3694174" cy="707886"/>
          </a:xfrm>
          <a:prstGeom prst="rect">
            <a:avLst/>
          </a:prstGeom>
          <a:noFill/>
        </p:spPr>
        <p:txBody>
          <a:bodyPr wrap="square" rtlCol="0">
            <a:spAutoFit/>
          </a:bodyPr>
          <a:lstStyle/>
          <a:p>
            <a:pPr algn="ctr"/>
            <a:r>
              <a:rPr kumimoji="1" lang="ja-JP" altLang="en-US" sz="2000" b="1" smtClean="0">
                <a:latin typeface="+mn-ea"/>
              </a:rPr>
              <a:t>コミッター候補者</a:t>
            </a:r>
            <a:endParaRPr kumimoji="1" lang="en-US" altLang="ja-JP" sz="2000" b="1" smtClean="0">
              <a:latin typeface="+mn-ea"/>
            </a:endParaRPr>
          </a:p>
          <a:p>
            <a:pPr algn="ctr"/>
            <a:r>
              <a:rPr lang="ja-JP" altLang="en-US" sz="2000" smtClean="0">
                <a:latin typeface="+mn-ea"/>
              </a:rPr>
              <a:t>コミッター昇格前の開発者</a:t>
            </a:r>
            <a:endParaRPr lang="ja-JP" altLang="en-US" sz="2000">
              <a:latin typeface="+mn-ea"/>
            </a:endParaRPr>
          </a:p>
        </p:txBody>
      </p:sp>
      <p:pic>
        <p:nvPicPr>
          <p:cNvPr id="13" name="Picture 30" descr="F:\Documents and Settings\masao\My Documents\My Pictures\Microsoft クリップ オーガナイザ\j0433943.png"/>
          <p:cNvPicPr>
            <a:picLocks noChangeAspect="1" noChangeArrowheads="1"/>
          </p:cNvPicPr>
          <p:nvPr/>
        </p:nvPicPr>
        <p:blipFill>
          <a:blip r:embed="rId4" cstate="print"/>
          <a:srcRect/>
          <a:stretch>
            <a:fillRect/>
          </a:stretch>
        </p:blipFill>
        <p:spPr bwMode="auto">
          <a:xfrm flipH="1">
            <a:off x="6649440" y="1851212"/>
            <a:ext cx="1217746" cy="1217748"/>
          </a:xfrm>
          <a:prstGeom prst="rect">
            <a:avLst/>
          </a:prstGeom>
          <a:noFill/>
        </p:spPr>
      </p:pic>
      <p:sp>
        <p:nvSpPr>
          <p:cNvPr id="14" name="曲折矢印 13"/>
          <p:cNvSpPr/>
          <p:nvPr/>
        </p:nvSpPr>
        <p:spPr>
          <a:xfrm rot="5400000">
            <a:off x="4238613" y="2567675"/>
            <a:ext cx="1776318" cy="1914792"/>
          </a:xfrm>
          <a:prstGeom prst="bentArrow">
            <a:avLst>
              <a:gd name="adj1" fmla="val 16125"/>
              <a:gd name="adj2" fmla="val 25000"/>
              <a:gd name="adj3" fmla="val 25887"/>
              <a:gd name="adj4" fmla="val 43750"/>
            </a:avLst>
          </a:prstGeom>
          <a:solidFill>
            <a:schemeClr val="tx2">
              <a:lumMod val="60000"/>
              <a:lumOff val="40000"/>
            </a:schemeClr>
          </a:solidFill>
          <a:ln>
            <a:noFill/>
          </a:ln>
          <a:scene3d>
            <a:camera prst="orthographicFront">
              <a:rot lat="0" lon="10799999" rev="10799999"/>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7" name="曲折矢印 16"/>
          <p:cNvSpPr/>
          <p:nvPr/>
        </p:nvSpPr>
        <p:spPr>
          <a:xfrm rot="5400000">
            <a:off x="3230501" y="2567675"/>
            <a:ext cx="1776318" cy="1914792"/>
          </a:xfrm>
          <a:prstGeom prst="bentArrow">
            <a:avLst>
              <a:gd name="adj1" fmla="val 16125"/>
              <a:gd name="adj2" fmla="val 25000"/>
              <a:gd name="adj3" fmla="val 25887"/>
              <a:gd name="adj4" fmla="val 4375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8" name="テキスト ボックス 17"/>
          <p:cNvSpPr txBox="1"/>
          <p:nvPr/>
        </p:nvSpPr>
        <p:spPr>
          <a:xfrm>
            <a:off x="2750034" y="2204864"/>
            <a:ext cx="3694174" cy="400110"/>
          </a:xfrm>
          <a:prstGeom prst="rect">
            <a:avLst/>
          </a:prstGeom>
          <a:noFill/>
        </p:spPr>
        <p:txBody>
          <a:bodyPr wrap="square" rtlCol="0">
            <a:spAutoFit/>
          </a:bodyPr>
          <a:lstStyle/>
          <a:p>
            <a:pPr algn="ctr"/>
            <a:r>
              <a:rPr lang="ja-JP" altLang="en-US" sz="2000" smtClean="0">
                <a:latin typeface="+mn-ea"/>
              </a:rPr>
              <a:t>活動量メトリクスを学習</a:t>
            </a:r>
            <a:endParaRPr lang="ja-JP" altLang="en-US" sz="2000">
              <a:latin typeface="+mn-ea"/>
            </a:endParaRPr>
          </a:p>
        </p:txBody>
      </p:sp>
      <p:pic>
        <p:nvPicPr>
          <p:cNvPr id="19" name="Picture 19" descr="F:\Documents and Settings\masao\My Documents\My Pictures\Microsoft クリップ オーガナイザ\j0433953.png"/>
          <p:cNvPicPr>
            <a:picLocks noChangeAspect="1" noChangeArrowheads="1"/>
          </p:cNvPicPr>
          <p:nvPr/>
        </p:nvPicPr>
        <p:blipFill>
          <a:blip r:embed="rId3" cstate="print"/>
          <a:srcRect/>
          <a:stretch>
            <a:fillRect/>
          </a:stretch>
        </p:blipFill>
        <p:spPr bwMode="auto">
          <a:xfrm flipH="1">
            <a:off x="7020272" y="3991300"/>
            <a:ext cx="846914" cy="933695"/>
          </a:xfrm>
          <a:prstGeom prst="rect">
            <a:avLst/>
          </a:prstGeom>
          <a:noFill/>
        </p:spPr>
      </p:pic>
      <p:pic>
        <p:nvPicPr>
          <p:cNvPr id="20" name="Picture 30" descr="F:\Documents and Settings\masao\My Documents\My Pictures\Microsoft クリップ オーガナイザ\j0433943.png"/>
          <p:cNvPicPr>
            <a:picLocks noChangeAspect="1" noChangeArrowheads="1"/>
          </p:cNvPicPr>
          <p:nvPr/>
        </p:nvPicPr>
        <p:blipFill>
          <a:blip r:embed="rId4" cstate="print"/>
          <a:srcRect/>
          <a:stretch>
            <a:fillRect/>
          </a:stretch>
        </p:blipFill>
        <p:spPr bwMode="auto">
          <a:xfrm flipH="1">
            <a:off x="7020272" y="5314788"/>
            <a:ext cx="912556" cy="912557"/>
          </a:xfrm>
          <a:prstGeom prst="rect">
            <a:avLst/>
          </a:prstGeom>
          <a:noFill/>
        </p:spPr>
      </p:pic>
      <p:sp>
        <p:nvSpPr>
          <p:cNvPr id="21" name="テキスト ボックス 20"/>
          <p:cNvSpPr txBox="1"/>
          <p:nvPr/>
        </p:nvSpPr>
        <p:spPr>
          <a:xfrm>
            <a:off x="6948264" y="4942329"/>
            <a:ext cx="1008112" cy="461665"/>
          </a:xfrm>
          <a:prstGeom prst="rect">
            <a:avLst/>
          </a:prstGeom>
          <a:noFill/>
        </p:spPr>
        <p:txBody>
          <a:bodyPr wrap="square" rtlCol="0">
            <a:spAutoFit/>
          </a:bodyPr>
          <a:lstStyle/>
          <a:p>
            <a:pPr algn="ctr"/>
            <a:r>
              <a:rPr lang="en-US" altLang="ja-JP" sz="2400" smtClean="0">
                <a:latin typeface="+mn-ea"/>
              </a:rPr>
              <a:t>or</a:t>
            </a:r>
            <a:endParaRPr lang="ja-JP" altLang="en-US" sz="2400">
              <a:latin typeface="+mn-ea"/>
            </a:endParaRPr>
          </a:p>
        </p:txBody>
      </p:sp>
      <p:sp>
        <p:nvSpPr>
          <p:cNvPr id="22" name="右矢印 21"/>
          <p:cNvSpPr/>
          <p:nvPr/>
        </p:nvSpPr>
        <p:spPr>
          <a:xfrm rot="20628090">
            <a:off x="5755857" y="4653327"/>
            <a:ext cx="875708" cy="379012"/>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3" name="右矢印 22"/>
          <p:cNvSpPr/>
          <p:nvPr/>
        </p:nvSpPr>
        <p:spPr>
          <a:xfrm rot="1101217">
            <a:off x="5759612" y="5226012"/>
            <a:ext cx="875708" cy="379012"/>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pic>
        <p:nvPicPr>
          <p:cNvPr id="1030" name="Picture 6" descr="C:\Users\Yamatani\AppData\Local\Microsoft\Windows\Temporary Internet Files\Content.IE5\9GXCRUYA\lgi01a201409131200[1].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r="50000"/>
          <a:stretch/>
        </p:blipFill>
        <p:spPr bwMode="auto">
          <a:xfrm>
            <a:off x="6772307" y="3871277"/>
            <a:ext cx="351913" cy="637843"/>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6" descr="C:\Users\Yamatani\AppData\Local\Microsoft\Windows\Temporary Internet Files\Content.IE5\9GXCRUYA\lgi01a201409131200[1].jp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49885" r="230" b="28917"/>
          <a:stretch/>
        </p:blipFill>
        <p:spPr bwMode="auto">
          <a:xfrm>
            <a:off x="7740352" y="5063833"/>
            <a:ext cx="351107" cy="453399"/>
          </a:xfrm>
          <a:prstGeom prst="rect">
            <a:avLst/>
          </a:prstGeom>
          <a:noFill/>
          <a:extLst>
            <a:ext uri="{909E8E84-426E-40DD-AFC4-6F175D3DCCD1}">
              <a14:hiddenFill xmlns:a14="http://schemas.microsoft.com/office/drawing/2010/main">
                <a:solidFill>
                  <a:srgbClr val="FFFFFF"/>
                </a:solidFill>
              </a14:hiddenFill>
            </a:ext>
          </a:extLst>
        </p:spPr>
      </p:pic>
      <p:sp>
        <p:nvSpPr>
          <p:cNvPr id="26" name="右矢印 25"/>
          <p:cNvSpPr/>
          <p:nvPr/>
        </p:nvSpPr>
        <p:spPr>
          <a:xfrm>
            <a:off x="2195736" y="4941168"/>
            <a:ext cx="1224136" cy="458063"/>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7" name="テキスト ボックス 26"/>
          <p:cNvSpPr txBox="1"/>
          <p:nvPr/>
        </p:nvSpPr>
        <p:spPr>
          <a:xfrm>
            <a:off x="949834" y="4293096"/>
            <a:ext cx="3694174" cy="707886"/>
          </a:xfrm>
          <a:prstGeom prst="rect">
            <a:avLst/>
          </a:prstGeom>
          <a:noFill/>
        </p:spPr>
        <p:txBody>
          <a:bodyPr wrap="square" rtlCol="0">
            <a:spAutoFit/>
          </a:bodyPr>
          <a:lstStyle/>
          <a:p>
            <a:pPr algn="ctr"/>
            <a:r>
              <a:rPr lang="ja-JP" altLang="en-US" sz="2000" smtClean="0">
                <a:latin typeface="+mn-ea"/>
              </a:rPr>
              <a:t>活動量メトリ</a:t>
            </a:r>
            <a:endParaRPr lang="en-US" altLang="ja-JP" sz="2000" smtClean="0">
              <a:latin typeface="+mn-ea"/>
            </a:endParaRPr>
          </a:p>
          <a:p>
            <a:pPr algn="ctr"/>
            <a:r>
              <a:rPr lang="ja-JP" altLang="en-US" sz="2000" smtClean="0">
                <a:latin typeface="+mn-ea"/>
              </a:rPr>
              <a:t>クスを入力</a:t>
            </a:r>
            <a:endParaRPr lang="ja-JP" altLang="en-US" sz="2000">
              <a:latin typeface="+mn-ea"/>
            </a:endParaRPr>
          </a:p>
        </p:txBody>
      </p:sp>
      <p:sp>
        <p:nvSpPr>
          <p:cNvPr id="28" name="テキスト ボックス 27"/>
          <p:cNvSpPr txBox="1"/>
          <p:nvPr/>
        </p:nvSpPr>
        <p:spPr>
          <a:xfrm>
            <a:off x="2822042" y="5949280"/>
            <a:ext cx="3694174" cy="430887"/>
          </a:xfrm>
          <a:prstGeom prst="rect">
            <a:avLst/>
          </a:prstGeom>
          <a:noFill/>
        </p:spPr>
        <p:txBody>
          <a:bodyPr wrap="square" rtlCol="0">
            <a:spAutoFit/>
          </a:bodyPr>
          <a:lstStyle/>
          <a:p>
            <a:pPr algn="ctr"/>
            <a:r>
              <a:rPr lang="ja-JP" altLang="en-US" sz="2200" smtClean="0">
                <a:latin typeface="+mn-ea"/>
              </a:rPr>
              <a:t>分類器</a:t>
            </a:r>
            <a:endParaRPr lang="ja-JP" altLang="en-US" sz="2200">
              <a:latin typeface="+mn-ea"/>
            </a:endParaRPr>
          </a:p>
        </p:txBody>
      </p:sp>
      <p:pic>
        <p:nvPicPr>
          <p:cNvPr id="29" name="Picture 43" descr="F:\Documents and Settings\masao\My Documents\My Pictures\Microsoft クリップ オーガナイザ\j0432621.png"/>
          <p:cNvPicPr>
            <a:picLocks noChangeAspect="1" noChangeArrowheads="1"/>
          </p:cNvPicPr>
          <p:nvPr/>
        </p:nvPicPr>
        <p:blipFill>
          <a:blip r:embed="rId7" cstate="print">
            <a:duotone>
              <a:prstClr val="black"/>
              <a:srgbClr val="D9C3A5">
                <a:tint val="50000"/>
                <a:satMod val="180000"/>
              </a:srgbClr>
            </a:duotone>
            <a:extLst>
              <a:ext uri="{BEBA8EAE-BF5A-486C-A8C5-ECC9F3942E4B}">
                <a14:imgProps xmlns:a14="http://schemas.microsoft.com/office/drawing/2010/main">
                  <a14:imgLayer r:embed="rId8">
                    <a14:imgEffect>
                      <a14:colorTemperature colorTemp="11200"/>
                    </a14:imgEffect>
                    <a14:imgEffect>
                      <a14:saturation sat="0"/>
                    </a14:imgEffect>
                  </a14:imgLayer>
                </a14:imgProps>
              </a:ext>
            </a:extLst>
          </a:blip>
          <a:srcRect/>
          <a:stretch>
            <a:fillRect/>
          </a:stretch>
        </p:blipFill>
        <p:spPr bwMode="auto">
          <a:xfrm flipH="1">
            <a:off x="755576" y="4485067"/>
            <a:ext cx="1200610" cy="1176181"/>
          </a:xfrm>
          <a:prstGeom prst="rect">
            <a:avLst/>
          </a:prstGeom>
          <a:noFill/>
        </p:spPr>
      </p:pic>
    </p:spTree>
    <p:extLst>
      <p:ext uri="{BB962C8B-B14F-4D97-AF65-F5344CB8AC3E}">
        <p14:creationId xmlns:p14="http://schemas.microsoft.com/office/powerpoint/2010/main" val="25050017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モジュールオーナー</a:t>
            </a:r>
            <a:endParaRPr kumimoji="1" lang="ja-JP" altLang="en-US"/>
          </a:p>
        </p:txBody>
      </p:sp>
      <p:sp>
        <p:nvSpPr>
          <p:cNvPr id="3" name="コンテンツ プレースホルダー 2"/>
          <p:cNvSpPr>
            <a:spLocks noGrp="1"/>
          </p:cNvSpPr>
          <p:nvPr>
            <p:ph idx="1"/>
          </p:nvPr>
        </p:nvSpPr>
        <p:spPr/>
        <p:txBody>
          <a:bodyPr/>
          <a:lstStyle/>
          <a:p>
            <a:r>
              <a:rPr lang="ja-JP" altLang="en-US" smtClean="0"/>
              <a:t>実際</a:t>
            </a:r>
            <a:r>
              <a:rPr lang="ja-JP" altLang="en-US" smtClean="0"/>
              <a:t>の大規模</a:t>
            </a:r>
            <a:r>
              <a:rPr lang="en-US" altLang="ja-JP" smtClean="0"/>
              <a:t>OSS</a:t>
            </a:r>
            <a:r>
              <a:rPr lang="ja-JP" altLang="en-US" smtClean="0"/>
              <a:t>プロジェクトでは各コミッターが担当すべきモジュールが決められて</a:t>
            </a:r>
            <a:r>
              <a:rPr lang="ja-JP" altLang="en-US" smtClean="0"/>
              <a:t>いる</a:t>
            </a:r>
            <a:endParaRPr kumimoji="1" lang="en-US" altLang="ja-JP"/>
          </a:p>
          <a:p>
            <a:pPr lvl="1"/>
            <a:r>
              <a:rPr kumimoji="1" lang="ja-JP" altLang="en-US" b="1" smtClean="0"/>
              <a:t>モジュールオーナー</a:t>
            </a:r>
            <a:r>
              <a:rPr lang="ja-JP" altLang="en-US" smtClean="0"/>
              <a:t>：特定のモジュールを担当する</a:t>
            </a:r>
            <a:r>
              <a:rPr lang="en-US" altLang="ja-JP" smtClean="0"/>
              <a:t>				</a:t>
            </a:r>
            <a:r>
              <a:rPr lang="ja-JP" altLang="en-US" smtClean="0"/>
              <a:t>   コミッター</a:t>
            </a:r>
            <a:endParaRPr kumimoji="1" lang="ja-JP" altLang="en-US" smtClean="0"/>
          </a:p>
        </p:txBody>
      </p:sp>
      <p:sp>
        <p:nvSpPr>
          <p:cNvPr id="4" name="日付プレースホルダー 3"/>
          <p:cNvSpPr>
            <a:spLocks noGrp="1"/>
          </p:cNvSpPr>
          <p:nvPr>
            <p:ph type="dt" sz="half" idx="10"/>
          </p:nvPr>
        </p:nvSpPr>
        <p:spPr/>
        <p:txBody>
          <a:bodyPr/>
          <a:lstStyle/>
          <a:p>
            <a:r>
              <a:rPr lang="en-US" altLang="ja-JP" smtClean="0"/>
              <a:t>2016/02/12</a:t>
            </a:r>
            <a:endParaRPr lang="ja-JP" altLang="en-US"/>
          </a:p>
        </p:txBody>
      </p:sp>
      <p:sp>
        <p:nvSpPr>
          <p:cNvPr id="5" name="スライド番号プレースホルダー 4"/>
          <p:cNvSpPr>
            <a:spLocks noGrp="1"/>
          </p:cNvSpPr>
          <p:nvPr>
            <p:ph type="sldNum" sz="quarter" idx="12"/>
          </p:nvPr>
        </p:nvSpPr>
        <p:spPr/>
        <p:txBody>
          <a:bodyPr/>
          <a:lstStyle/>
          <a:p>
            <a:fld id="{6754A600-64A3-491F-BE30-136854BA9E76}" type="slidenum">
              <a:rPr lang="ja-JP" altLang="en-US" smtClean="0"/>
              <a:pPr/>
              <a:t>7</a:t>
            </a:fld>
            <a:endParaRPr lang="ja-JP" altLang="en-US"/>
          </a:p>
        </p:txBody>
      </p:sp>
      <p:sp>
        <p:nvSpPr>
          <p:cNvPr id="46" name="正方形/長方形 45"/>
          <p:cNvSpPr/>
          <p:nvPr/>
        </p:nvSpPr>
        <p:spPr>
          <a:xfrm>
            <a:off x="323528" y="3356992"/>
            <a:ext cx="8280920" cy="3024335"/>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7" name="テキスト ボックス 46"/>
          <p:cNvSpPr txBox="1"/>
          <p:nvPr/>
        </p:nvSpPr>
        <p:spPr>
          <a:xfrm>
            <a:off x="755576" y="3212976"/>
            <a:ext cx="1224136" cy="400110"/>
          </a:xfrm>
          <a:prstGeom prst="rect">
            <a:avLst/>
          </a:prstGeom>
          <a:solidFill>
            <a:schemeClr val="bg1"/>
          </a:solidFill>
        </p:spPr>
        <p:txBody>
          <a:bodyPr wrap="square" rtlCol="0">
            <a:spAutoFit/>
          </a:bodyPr>
          <a:lstStyle/>
          <a:p>
            <a:pPr algn="ctr"/>
            <a:r>
              <a:rPr kumimoji="1" lang="ja-JP" altLang="en-US" sz="2000" b="1" smtClean="0">
                <a:latin typeface="+mn-ea"/>
              </a:rPr>
              <a:t>開発者</a:t>
            </a:r>
            <a:endParaRPr kumimoji="1" lang="ja-JP" altLang="en-US" sz="2000" b="1">
              <a:latin typeface="+mn-ea"/>
            </a:endParaRPr>
          </a:p>
        </p:txBody>
      </p:sp>
      <p:cxnSp>
        <p:nvCxnSpPr>
          <p:cNvPr id="7" name="直線コネクタ 6"/>
          <p:cNvCxnSpPr/>
          <p:nvPr/>
        </p:nvCxnSpPr>
        <p:spPr>
          <a:xfrm>
            <a:off x="5580112" y="3356992"/>
            <a:ext cx="0" cy="302433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48" name="テキスト ボックス 47"/>
          <p:cNvSpPr txBox="1"/>
          <p:nvPr/>
        </p:nvSpPr>
        <p:spPr>
          <a:xfrm>
            <a:off x="899592" y="4541058"/>
            <a:ext cx="4032448" cy="677108"/>
          </a:xfrm>
          <a:prstGeom prst="rect">
            <a:avLst/>
          </a:prstGeom>
          <a:solidFill>
            <a:schemeClr val="bg1"/>
          </a:solidFill>
        </p:spPr>
        <p:txBody>
          <a:bodyPr wrap="square" rtlCol="0">
            <a:spAutoFit/>
          </a:bodyPr>
          <a:lstStyle/>
          <a:p>
            <a:pPr algn="ctr"/>
            <a:r>
              <a:rPr lang="ja-JP" altLang="en-US" sz="2000" b="1" smtClean="0">
                <a:latin typeface="+mn-ea"/>
              </a:rPr>
              <a:t>一般</a:t>
            </a:r>
            <a:r>
              <a:rPr kumimoji="1" lang="ja-JP" altLang="en-US" sz="2000" b="1" smtClean="0">
                <a:latin typeface="+mn-ea"/>
              </a:rPr>
              <a:t>開発者</a:t>
            </a:r>
            <a:endParaRPr kumimoji="1" lang="en-US" altLang="ja-JP" sz="2000" b="1" smtClean="0">
              <a:latin typeface="+mn-ea"/>
            </a:endParaRPr>
          </a:p>
          <a:p>
            <a:pPr algn="ctr"/>
            <a:r>
              <a:rPr lang="ja-JP" altLang="en-US" smtClean="0">
                <a:latin typeface="+mn-ea"/>
              </a:rPr>
              <a:t>コミット権限を持たない開発者</a:t>
            </a:r>
            <a:endParaRPr kumimoji="1" lang="ja-JP" altLang="en-US">
              <a:latin typeface="+mn-ea"/>
            </a:endParaRPr>
          </a:p>
        </p:txBody>
      </p:sp>
      <p:sp>
        <p:nvSpPr>
          <p:cNvPr id="49" name="テキスト ボックス 48"/>
          <p:cNvSpPr txBox="1"/>
          <p:nvPr/>
        </p:nvSpPr>
        <p:spPr>
          <a:xfrm>
            <a:off x="5868144" y="4357553"/>
            <a:ext cx="2448272" cy="1015663"/>
          </a:xfrm>
          <a:prstGeom prst="rect">
            <a:avLst/>
          </a:prstGeom>
          <a:solidFill>
            <a:schemeClr val="bg1"/>
          </a:solidFill>
        </p:spPr>
        <p:txBody>
          <a:bodyPr wrap="square" rtlCol="0">
            <a:spAutoFit/>
          </a:bodyPr>
          <a:lstStyle/>
          <a:p>
            <a:pPr algn="ctr"/>
            <a:r>
              <a:rPr kumimoji="1" lang="ja-JP" altLang="en-US" sz="2000" b="1" smtClean="0">
                <a:latin typeface="+mn-ea"/>
              </a:rPr>
              <a:t>コミッター</a:t>
            </a:r>
            <a:endParaRPr kumimoji="1" lang="en-US" altLang="ja-JP" sz="2000" b="1" smtClean="0">
              <a:latin typeface="+mn-ea"/>
            </a:endParaRPr>
          </a:p>
          <a:p>
            <a:pPr algn="ctr"/>
            <a:r>
              <a:rPr lang="ja-JP" altLang="en-US" sz="2000">
                <a:latin typeface="+mn-ea"/>
              </a:rPr>
              <a:t>コミット</a:t>
            </a:r>
            <a:r>
              <a:rPr lang="ja-JP" altLang="en-US" sz="2000">
                <a:latin typeface="+mn-ea"/>
              </a:rPr>
              <a:t>権限</a:t>
            </a:r>
            <a:r>
              <a:rPr lang="ja-JP" altLang="en-US" sz="2000" smtClean="0">
                <a:latin typeface="+mn-ea"/>
              </a:rPr>
              <a:t>を</a:t>
            </a:r>
            <a:r>
              <a:rPr lang="en-US" altLang="ja-JP" sz="2000" smtClean="0">
                <a:latin typeface="+mn-ea"/>
              </a:rPr>
              <a:t/>
            </a:r>
            <a:br>
              <a:rPr lang="en-US" altLang="ja-JP" sz="2000" smtClean="0">
                <a:latin typeface="+mn-ea"/>
              </a:rPr>
            </a:br>
            <a:r>
              <a:rPr lang="ja-JP" altLang="en-US" sz="2000" smtClean="0">
                <a:latin typeface="+mn-ea"/>
              </a:rPr>
              <a:t>持つ開発者</a:t>
            </a:r>
            <a:endParaRPr lang="ja-JP" altLang="en-US" sz="2000">
              <a:latin typeface="+mn-ea"/>
            </a:endParaRPr>
          </a:p>
        </p:txBody>
      </p:sp>
    </p:spTree>
    <p:extLst>
      <p:ext uri="{BB962C8B-B14F-4D97-AF65-F5344CB8AC3E}">
        <p14:creationId xmlns:p14="http://schemas.microsoft.com/office/powerpoint/2010/main" val="229921751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テキスト ボックス 14"/>
          <p:cNvSpPr txBox="1"/>
          <p:nvPr/>
        </p:nvSpPr>
        <p:spPr>
          <a:xfrm>
            <a:off x="5724128" y="4481825"/>
            <a:ext cx="2736304" cy="1323439"/>
          </a:xfrm>
          <a:prstGeom prst="rect">
            <a:avLst/>
          </a:prstGeom>
          <a:noFill/>
        </p:spPr>
        <p:txBody>
          <a:bodyPr wrap="square" rtlCol="0">
            <a:spAutoFit/>
          </a:bodyPr>
          <a:lstStyle/>
          <a:p>
            <a:pPr algn="ctr"/>
            <a:r>
              <a:rPr lang="ja-JP" altLang="en-US" sz="2000" b="1" smtClean="0">
                <a:latin typeface="+mn-ea"/>
              </a:rPr>
              <a:t>モジュールオーナー</a:t>
            </a:r>
            <a:endParaRPr lang="en-US" altLang="ja-JP" sz="2000" b="1" smtClean="0">
              <a:latin typeface="+mn-ea"/>
            </a:endParaRPr>
          </a:p>
          <a:p>
            <a:pPr algn="ctr"/>
            <a:r>
              <a:rPr lang="ja-JP" altLang="en-US" sz="2000" smtClean="0">
                <a:latin typeface="+mn-ea"/>
              </a:rPr>
              <a:t>モジュール</a:t>
            </a:r>
            <a:r>
              <a:rPr lang="en-US" altLang="ja-JP" sz="2000" smtClean="0">
                <a:latin typeface="+mn-ea"/>
              </a:rPr>
              <a:t>B</a:t>
            </a:r>
            <a:r>
              <a:rPr lang="ja-JP" altLang="en-US" sz="2000" smtClean="0">
                <a:latin typeface="+mn-ea"/>
              </a:rPr>
              <a:t>を</a:t>
            </a:r>
            <a:endParaRPr lang="en-US" altLang="ja-JP" sz="2000" smtClean="0">
              <a:latin typeface="+mn-ea"/>
            </a:endParaRPr>
          </a:p>
          <a:p>
            <a:pPr algn="ctr"/>
            <a:r>
              <a:rPr lang="ja-JP" altLang="en-US" sz="2000" smtClean="0">
                <a:latin typeface="+mn-ea"/>
              </a:rPr>
              <a:t>担当するコミッター</a:t>
            </a:r>
            <a:endParaRPr lang="ja-JP" altLang="en-US" sz="2000">
              <a:latin typeface="+mn-ea"/>
            </a:endParaRPr>
          </a:p>
          <a:p>
            <a:pPr algn="ctr"/>
            <a:endParaRPr kumimoji="1" lang="en-US" altLang="ja-JP" sz="2000" b="1" smtClean="0">
              <a:latin typeface="+mn-ea"/>
            </a:endParaRPr>
          </a:p>
        </p:txBody>
      </p:sp>
      <p:sp>
        <p:nvSpPr>
          <p:cNvPr id="2" name="タイトル 1"/>
          <p:cNvSpPr>
            <a:spLocks noGrp="1"/>
          </p:cNvSpPr>
          <p:nvPr>
            <p:ph type="title"/>
          </p:nvPr>
        </p:nvSpPr>
        <p:spPr/>
        <p:txBody>
          <a:bodyPr/>
          <a:lstStyle/>
          <a:p>
            <a:r>
              <a:rPr kumimoji="1" lang="ja-JP" altLang="en-US" smtClean="0"/>
              <a:t>モジュールオーナー</a:t>
            </a:r>
            <a:endParaRPr kumimoji="1" lang="ja-JP" altLang="en-US"/>
          </a:p>
        </p:txBody>
      </p:sp>
      <p:sp>
        <p:nvSpPr>
          <p:cNvPr id="3" name="コンテンツ プレースホルダー 2"/>
          <p:cNvSpPr>
            <a:spLocks noGrp="1"/>
          </p:cNvSpPr>
          <p:nvPr>
            <p:ph idx="1"/>
          </p:nvPr>
        </p:nvSpPr>
        <p:spPr/>
        <p:txBody>
          <a:bodyPr/>
          <a:lstStyle/>
          <a:p>
            <a:r>
              <a:rPr lang="ja-JP" altLang="en-US" smtClean="0"/>
              <a:t>実際</a:t>
            </a:r>
            <a:r>
              <a:rPr lang="ja-JP" altLang="en-US" smtClean="0"/>
              <a:t>の大規模</a:t>
            </a:r>
            <a:r>
              <a:rPr lang="en-US" altLang="ja-JP" smtClean="0"/>
              <a:t>OSS</a:t>
            </a:r>
            <a:r>
              <a:rPr lang="ja-JP" altLang="en-US" smtClean="0"/>
              <a:t>プロジェクトでは各コミッターが担当すべきモジュールが決められて</a:t>
            </a:r>
            <a:r>
              <a:rPr lang="ja-JP" altLang="en-US" smtClean="0"/>
              <a:t>いる</a:t>
            </a:r>
            <a:endParaRPr kumimoji="1" lang="en-US" altLang="ja-JP"/>
          </a:p>
          <a:p>
            <a:pPr lvl="1"/>
            <a:r>
              <a:rPr kumimoji="1" lang="ja-JP" altLang="en-US" b="1" smtClean="0"/>
              <a:t>モジュールオーナー</a:t>
            </a:r>
            <a:r>
              <a:rPr lang="ja-JP" altLang="en-US" smtClean="0"/>
              <a:t>：特定のモジュールを担当する</a:t>
            </a:r>
            <a:r>
              <a:rPr lang="en-US" altLang="ja-JP" smtClean="0"/>
              <a:t>				</a:t>
            </a:r>
            <a:r>
              <a:rPr lang="ja-JP" altLang="en-US" smtClean="0"/>
              <a:t>   コミッター</a:t>
            </a:r>
            <a:endParaRPr kumimoji="1" lang="ja-JP" altLang="en-US" smtClean="0"/>
          </a:p>
        </p:txBody>
      </p:sp>
      <p:sp>
        <p:nvSpPr>
          <p:cNvPr id="4" name="日付プレースホルダー 3"/>
          <p:cNvSpPr>
            <a:spLocks noGrp="1"/>
          </p:cNvSpPr>
          <p:nvPr>
            <p:ph type="dt" sz="half" idx="10"/>
          </p:nvPr>
        </p:nvSpPr>
        <p:spPr/>
        <p:txBody>
          <a:bodyPr/>
          <a:lstStyle/>
          <a:p>
            <a:r>
              <a:rPr lang="en-US" altLang="ja-JP" smtClean="0"/>
              <a:t>2016/02/12</a:t>
            </a:r>
            <a:endParaRPr lang="ja-JP" altLang="en-US"/>
          </a:p>
        </p:txBody>
      </p:sp>
      <p:sp>
        <p:nvSpPr>
          <p:cNvPr id="5" name="スライド番号プレースホルダー 4"/>
          <p:cNvSpPr>
            <a:spLocks noGrp="1"/>
          </p:cNvSpPr>
          <p:nvPr>
            <p:ph type="sldNum" sz="quarter" idx="12"/>
          </p:nvPr>
        </p:nvSpPr>
        <p:spPr/>
        <p:txBody>
          <a:bodyPr/>
          <a:lstStyle/>
          <a:p>
            <a:fld id="{6754A600-64A3-491F-BE30-136854BA9E76}" type="slidenum">
              <a:rPr lang="ja-JP" altLang="en-US" smtClean="0"/>
              <a:pPr/>
              <a:t>8</a:t>
            </a:fld>
            <a:endParaRPr lang="ja-JP" altLang="en-US"/>
          </a:p>
        </p:txBody>
      </p:sp>
      <p:sp>
        <p:nvSpPr>
          <p:cNvPr id="46" name="正方形/長方形 45"/>
          <p:cNvSpPr/>
          <p:nvPr/>
        </p:nvSpPr>
        <p:spPr>
          <a:xfrm>
            <a:off x="323528" y="3356992"/>
            <a:ext cx="8280920" cy="3024335"/>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7" name="テキスト ボックス 46"/>
          <p:cNvSpPr txBox="1"/>
          <p:nvPr/>
        </p:nvSpPr>
        <p:spPr>
          <a:xfrm>
            <a:off x="755576" y="3212976"/>
            <a:ext cx="1224136" cy="400110"/>
          </a:xfrm>
          <a:prstGeom prst="rect">
            <a:avLst/>
          </a:prstGeom>
          <a:solidFill>
            <a:schemeClr val="bg1"/>
          </a:solidFill>
        </p:spPr>
        <p:txBody>
          <a:bodyPr wrap="square" rtlCol="0">
            <a:spAutoFit/>
          </a:bodyPr>
          <a:lstStyle/>
          <a:p>
            <a:pPr algn="ctr"/>
            <a:r>
              <a:rPr kumimoji="1" lang="ja-JP" altLang="en-US" sz="2000" b="1" smtClean="0">
                <a:latin typeface="+mn-ea"/>
              </a:rPr>
              <a:t>開発者</a:t>
            </a:r>
            <a:endParaRPr kumimoji="1" lang="ja-JP" altLang="en-US" sz="2000" b="1">
              <a:latin typeface="+mn-ea"/>
            </a:endParaRPr>
          </a:p>
        </p:txBody>
      </p:sp>
      <p:cxnSp>
        <p:nvCxnSpPr>
          <p:cNvPr id="7" name="直線コネクタ 6"/>
          <p:cNvCxnSpPr/>
          <p:nvPr/>
        </p:nvCxnSpPr>
        <p:spPr>
          <a:xfrm>
            <a:off x="5580112" y="3356992"/>
            <a:ext cx="0" cy="302433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48" name="テキスト ボックス 47"/>
          <p:cNvSpPr txBox="1"/>
          <p:nvPr/>
        </p:nvSpPr>
        <p:spPr>
          <a:xfrm>
            <a:off x="899592" y="4541058"/>
            <a:ext cx="4032448" cy="677108"/>
          </a:xfrm>
          <a:prstGeom prst="rect">
            <a:avLst/>
          </a:prstGeom>
          <a:solidFill>
            <a:schemeClr val="bg1"/>
          </a:solidFill>
        </p:spPr>
        <p:txBody>
          <a:bodyPr wrap="square" rtlCol="0">
            <a:spAutoFit/>
          </a:bodyPr>
          <a:lstStyle/>
          <a:p>
            <a:pPr algn="ctr"/>
            <a:r>
              <a:rPr lang="ja-JP" altLang="en-US" sz="2000" b="1" smtClean="0">
                <a:latin typeface="+mn-ea"/>
              </a:rPr>
              <a:t>一般</a:t>
            </a:r>
            <a:r>
              <a:rPr kumimoji="1" lang="ja-JP" altLang="en-US" sz="2000" b="1" smtClean="0">
                <a:latin typeface="+mn-ea"/>
              </a:rPr>
              <a:t>開発者</a:t>
            </a:r>
            <a:endParaRPr kumimoji="1" lang="en-US" altLang="ja-JP" sz="2000" b="1" smtClean="0">
              <a:latin typeface="+mn-ea"/>
            </a:endParaRPr>
          </a:p>
          <a:p>
            <a:pPr algn="ctr"/>
            <a:r>
              <a:rPr lang="ja-JP" altLang="en-US" smtClean="0">
                <a:latin typeface="+mn-ea"/>
              </a:rPr>
              <a:t>コミット権限を持たない開発者</a:t>
            </a:r>
            <a:endParaRPr kumimoji="1" lang="ja-JP" altLang="en-US">
              <a:latin typeface="+mn-ea"/>
            </a:endParaRPr>
          </a:p>
        </p:txBody>
      </p:sp>
      <p:sp>
        <p:nvSpPr>
          <p:cNvPr id="49" name="テキスト ボックス 48"/>
          <p:cNvSpPr txBox="1"/>
          <p:nvPr/>
        </p:nvSpPr>
        <p:spPr>
          <a:xfrm>
            <a:off x="5724128" y="3401705"/>
            <a:ext cx="2736304" cy="1323439"/>
          </a:xfrm>
          <a:prstGeom prst="rect">
            <a:avLst/>
          </a:prstGeom>
          <a:noFill/>
        </p:spPr>
        <p:txBody>
          <a:bodyPr wrap="square" rtlCol="0">
            <a:spAutoFit/>
          </a:bodyPr>
          <a:lstStyle/>
          <a:p>
            <a:pPr algn="ctr"/>
            <a:r>
              <a:rPr lang="ja-JP" altLang="en-US" sz="2000" b="1" smtClean="0">
                <a:latin typeface="+mn-ea"/>
              </a:rPr>
              <a:t>モジュールオーナー</a:t>
            </a:r>
            <a:endParaRPr lang="en-US" altLang="ja-JP" sz="2000" b="1" smtClean="0">
              <a:latin typeface="+mn-ea"/>
            </a:endParaRPr>
          </a:p>
          <a:p>
            <a:pPr algn="ctr"/>
            <a:r>
              <a:rPr lang="ja-JP" altLang="en-US" sz="2000" smtClean="0">
                <a:latin typeface="+mn-ea"/>
              </a:rPr>
              <a:t>モジュール</a:t>
            </a:r>
            <a:r>
              <a:rPr lang="en-US" altLang="ja-JP" sz="2000" smtClean="0">
                <a:latin typeface="+mn-ea"/>
              </a:rPr>
              <a:t>A</a:t>
            </a:r>
            <a:r>
              <a:rPr lang="ja-JP" altLang="en-US" sz="2000" smtClean="0">
                <a:latin typeface="+mn-ea"/>
              </a:rPr>
              <a:t>を</a:t>
            </a:r>
            <a:endParaRPr lang="en-US" altLang="ja-JP" sz="2000" smtClean="0">
              <a:latin typeface="+mn-ea"/>
            </a:endParaRPr>
          </a:p>
          <a:p>
            <a:pPr algn="ctr"/>
            <a:r>
              <a:rPr lang="ja-JP" altLang="en-US" sz="2000" smtClean="0">
                <a:latin typeface="+mn-ea"/>
              </a:rPr>
              <a:t>担当するコミッター</a:t>
            </a:r>
            <a:endParaRPr lang="ja-JP" altLang="en-US" sz="2000">
              <a:latin typeface="+mn-ea"/>
            </a:endParaRPr>
          </a:p>
          <a:p>
            <a:pPr algn="ctr"/>
            <a:endParaRPr kumimoji="1" lang="en-US" altLang="ja-JP" sz="2000" b="1" smtClean="0">
              <a:latin typeface="+mn-ea"/>
            </a:endParaRPr>
          </a:p>
        </p:txBody>
      </p:sp>
      <p:cxnSp>
        <p:nvCxnSpPr>
          <p:cNvPr id="11" name="直線コネクタ 10"/>
          <p:cNvCxnSpPr/>
          <p:nvPr/>
        </p:nvCxnSpPr>
        <p:spPr>
          <a:xfrm flipH="1">
            <a:off x="5580112" y="4437112"/>
            <a:ext cx="3024336" cy="0"/>
          </a:xfrm>
          <a:prstGeom prst="line">
            <a:avLst/>
          </a:prstGeom>
          <a:ln w="381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4" name="直線コネクタ 13"/>
          <p:cNvCxnSpPr/>
          <p:nvPr/>
        </p:nvCxnSpPr>
        <p:spPr>
          <a:xfrm flipH="1">
            <a:off x="5580112" y="5445224"/>
            <a:ext cx="3024336" cy="0"/>
          </a:xfrm>
          <a:prstGeom prst="line">
            <a:avLst/>
          </a:prstGeom>
          <a:ln w="381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6" name="テキスト ボックス 15"/>
          <p:cNvSpPr txBox="1"/>
          <p:nvPr/>
        </p:nvSpPr>
        <p:spPr>
          <a:xfrm>
            <a:off x="5724128" y="5445224"/>
            <a:ext cx="2736304" cy="1323439"/>
          </a:xfrm>
          <a:prstGeom prst="rect">
            <a:avLst/>
          </a:prstGeom>
          <a:noFill/>
        </p:spPr>
        <p:txBody>
          <a:bodyPr wrap="square" rtlCol="0">
            <a:spAutoFit/>
          </a:bodyPr>
          <a:lstStyle/>
          <a:p>
            <a:pPr algn="ctr"/>
            <a:r>
              <a:rPr lang="ja-JP" altLang="en-US" sz="2000" b="1" smtClean="0">
                <a:latin typeface="+mn-ea"/>
              </a:rPr>
              <a:t>モジュールオーナー</a:t>
            </a:r>
            <a:endParaRPr lang="en-US" altLang="ja-JP" sz="2000" b="1" smtClean="0">
              <a:latin typeface="+mn-ea"/>
            </a:endParaRPr>
          </a:p>
          <a:p>
            <a:pPr algn="ctr"/>
            <a:r>
              <a:rPr lang="ja-JP" altLang="en-US" sz="2000" smtClean="0">
                <a:latin typeface="+mn-ea"/>
              </a:rPr>
              <a:t>モジュール</a:t>
            </a:r>
            <a:r>
              <a:rPr lang="en-US" altLang="ja-JP" sz="2000" smtClean="0">
                <a:latin typeface="+mn-ea"/>
              </a:rPr>
              <a:t>C</a:t>
            </a:r>
            <a:r>
              <a:rPr lang="ja-JP" altLang="en-US" sz="2000" smtClean="0">
                <a:latin typeface="+mn-ea"/>
              </a:rPr>
              <a:t>を</a:t>
            </a:r>
            <a:endParaRPr lang="en-US" altLang="ja-JP" sz="2000" smtClean="0">
              <a:latin typeface="+mn-ea"/>
            </a:endParaRPr>
          </a:p>
          <a:p>
            <a:pPr algn="ctr"/>
            <a:r>
              <a:rPr lang="ja-JP" altLang="en-US" sz="2000" smtClean="0">
                <a:latin typeface="+mn-ea"/>
              </a:rPr>
              <a:t>担当するコミッター</a:t>
            </a:r>
            <a:endParaRPr lang="ja-JP" altLang="en-US" sz="2000">
              <a:latin typeface="+mn-ea"/>
            </a:endParaRPr>
          </a:p>
          <a:p>
            <a:pPr algn="ctr"/>
            <a:endParaRPr kumimoji="1" lang="en-US" altLang="ja-JP" sz="2000" b="1" smtClean="0">
              <a:latin typeface="+mn-ea"/>
            </a:endParaRPr>
          </a:p>
        </p:txBody>
      </p:sp>
    </p:spTree>
    <p:extLst>
      <p:ext uri="{BB962C8B-B14F-4D97-AF65-F5344CB8AC3E}">
        <p14:creationId xmlns:p14="http://schemas.microsoft.com/office/powerpoint/2010/main" val="122126245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Picture 7" descr="「汗 イラスト フリー」の画像検索結果"/>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6776035" y="3976850"/>
            <a:ext cx="316245" cy="316246"/>
          </a:xfrm>
          <a:prstGeom prst="rect">
            <a:avLst/>
          </a:prstGeom>
          <a:noFill/>
          <a:extLst>
            <a:ext uri="{909E8E84-426E-40DD-AFC4-6F175D3DCCD1}">
              <a14:hiddenFill xmlns:a14="http://schemas.microsoft.com/office/drawing/2010/main">
                <a:solidFill>
                  <a:srgbClr val="FFFFFF"/>
                </a:solidFill>
              </a14:hiddenFill>
            </a:ext>
          </a:extLst>
        </p:spPr>
      </p:pic>
      <p:sp>
        <p:nvSpPr>
          <p:cNvPr id="2" name="タイトル 1"/>
          <p:cNvSpPr>
            <a:spLocks noGrp="1"/>
          </p:cNvSpPr>
          <p:nvPr>
            <p:ph type="title"/>
          </p:nvPr>
        </p:nvSpPr>
        <p:spPr>
          <a:xfrm>
            <a:off x="89756" y="332656"/>
            <a:ext cx="8964488" cy="1084982"/>
          </a:xfrm>
        </p:spPr>
        <p:txBody>
          <a:bodyPr>
            <a:noAutofit/>
          </a:bodyPr>
          <a:lstStyle/>
          <a:p>
            <a:r>
              <a:rPr kumimoji="1" lang="ja-JP" altLang="en-US" smtClean="0"/>
              <a:t>モジュールに適したコミッター推薦</a:t>
            </a:r>
            <a:endParaRPr kumimoji="1" lang="ja-JP" altLang="en-US"/>
          </a:p>
        </p:txBody>
      </p:sp>
      <p:sp>
        <p:nvSpPr>
          <p:cNvPr id="3" name="コンテンツ プレースホルダー 2"/>
          <p:cNvSpPr>
            <a:spLocks noGrp="1"/>
          </p:cNvSpPr>
          <p:nvPr>
            <p:ph idx="1"/>
          </p:nvPr>
        </p:nvSpPr>
        <p:spPr/>
        <p:txBody>
          <a:bodyPr/>
          <a:lstStyle/>
          <a:p>
            <a:r>
              <a:rPr kumimoji="1" lang="ja-JP" altLang="en-US" smtClean="0"/>
              <a:t>不具合修正の効率化にはコミッターが不足しているモジュールに適したコミッター推薦が必要</a:t>
            </a:r>
            <a:endParaRPr kumimoji="1" lang="ja-JP" altLang="en-US"/>
          </a:p>
        </p:txBody>
      </p:sp>
      <p:sp>
        <p:nvSpPr>
          <p:cNvPr id="4" name="日付プレースホルダー 3"/>
          <p:cNvSpPr>
            <a:spLocks noGrp="1"/>
          </p:cNvSpPr>
          <p:nvPr>
            <p:ph type="dt" sz="half" idx="10"/>
          </p:nvPr>
        </p:nvSpPr>
        <p:spPr/>
        <p:txBody>
          <a:bodyPr/>
          <a:lstStyle/>
          <a:p>
            <a:r>
              <a:rPr lang="en-US" altLang="ja-JP" smtClean="0"/>
              <a:t>2016/02/12</a:t>
            </a:r>
            <a:endParaRPr lang="ja-JP" altLang="en-US"/>
          </a:p>
        </p:txBody>
      </p:sp>
      <p:sp>
        <p:nvSpPr>
          <p:cNvPr id="5" name="スライド番号プレースホルダー 4"/>
          <p:cNvSpPr>
            <a:spLocks noGrp="1"/>
          </p:cNvSpPr>
          <p:nvPr>
            <p:ph type="sldNum" sz="quarter" idx="12"/>
          </p:nvPr>
        </p:nvSpPr>
        <p:spPr/>
        <p:txBody>
          <a:bodyPr/>
          <a:lstStyle/>
          <a:p>
            <a:fld id="{6754A600-64A3-491F-BE30-136854BA9E76}" type="slidenum">
              <a:rPr lang="ja-JP" altLang="en-US" smtClean="0"/>
              <a:pPr/>
              <a:t>9</a:t>
            </a:fld>
            <a:endParaRPr lang="ja-JP" altLang="en-US"/>
          </a:p>
        </p:txBody>
      </p:sp>
      <p:cxnSp>
        <p:nvCxnSpPr>
          <p:cNvPr id="8" name="直線コネクタ 7"/>
          <p:cNvCxnSpPr/>
          <p:nvPr/>
        </p:nvCxnSpPr>
        <p:spPr>
          <a:xfrm>
            <a:off x="4499992" y="2852936"/>
            <a:ext cx="0" cy="21602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直線コネクタ 9"/>
          <p:cNvCxnSpPr/>
          <p:nvPr/>
        </p:nvCxnSpPr>
        <p:spPr>
          <a:xfrm>
            <a:off x="6660232" y="3068960"/>
            <a:ext cx="0" cy="43204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直線コネクタ 10"/>
          <p:cNvCxnSpPr/>
          <p:nvPr/>
        </p:nvCxnSpPr>
        <p:spPr>
          <a:xfrm>
            <a:off x="4499992" y="3068960"/>
            <a:ext cx="0" cy="43204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直線コネクタ 11"/>
          <p:cNvCxnSpPr/>
          <p:nvPr/>
        </p:nvCxnSpPr>
        <p:spPr>
          <a:xfrm>
            <a:off x="2267744" y="3068960"/>
            <a:ext cx="0" cy="43204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直線コネクタ 12"/>
          <p:cNvCxnSpPr/>
          <p:nvPr/>
        </p:nvCxnSpPr>
        <p:spPr>
          <a:xfrm flipH="1">
            <a:off x="5184068" y="3068960"/>
            <a:ext cx="1476164"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直線コネクタ 13"/>
          <p:cNvCxnSpPr/>
          <p:nvPr/>
        </p:nvCxnSpPr>
        <p:spPr>
          <a:xfrm flipH="1">
            <a:off x="2254587" y="3068960"/>
            <a:ext cx="2929481"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テキスト ボックス 14"/>
          <p:cNvSpPr txBox="1"/>
          <p:nvPr/>
        </p:nvSpPr>
        <p:spPr>
          <a:xfrm>
            <a:off x="1259632" y="3573016"/>
            <a:ext cx="1989911" cy="461665"/>
          </a:xfrm>
          <a:prstGeom prst="rect">
            <a:avLst/>
          </a:prstGeom>
          <a:noFill/>
        </p:spPr>
        <p:txBody>
          <a:bodyPr wrap="square" rtlCol="0">
            <a:spAutoFit/>
          </a:bodyPr>
          <a:lstStyle/>
          <a:p>
            <a:pPr algn="ctr"/>
            <a:r>
              <a:rPr kumimoji="1" lang="ja-JP" altLang="en-US" sz="2000" smtClean="0">
                <a:latin typeface="+mn-ea"/>
              </a:rPr>
              <a:t>モジュール</a:t>
            </a:r>
            <a:r>
              <a:rPr kumimoji="1" lang="en-US" altLang="ja-JP" sz="2400" b="1" smtClean="0">
                <a:latin typeface="+mn-ea"/>
              </a:rPr>
              <a:t>A</a:t>
            </a:r>
            <a:endParaRPr kumimoji="1" lang="ja-JP" altLang="en-US" sz="2000" b="1">
              <a:latin typeface="+mn-ea"/>
            </a:endParaRPr>
          </a:p>
        </p:txBody>
      </p:sp>
      <p:sp>
        <p:nvSpPr>
          <p:cNvPr id="16" name="テキスト ボックス 15"/>
          <p:cNvSpPr txBox="1"/>
          <p:nvPr/>
        </p:nvSpPr>
        <p:spPr>
          <a:xfrm>
            <a:off x="3563888" y="3573016"/>
            <a:ext cx="1872208" cy="461665"/>
          </a:xfrm>
          <a:prstGeom prst="rect">
            <a:avLst/>
          </a:prstGeom>
          <a:noFill/>
        </p:spPr>
        <p:txBody>
          <a:bodyPr wrap="square" rtlCol="0">
            <a:spAutoFit/>
          </a:bodyPr>
          <a:lstStyle/>
          <a:p>
            <a:pPr algn="ctr"/>
            <a:r>
              <a:rPr kumimoji="1" lang="ja-JP" altLang="en-US" sz="2000" smtClean="0">
                <a:latin typeface="+mn-ea"/>
              </a:rPr>
              <a:t>モジュール</a:t>
            </a:r>
            <a:r>
              <a:rPr kumimoji="1" lang="en-US" altLang="ja-JP" sz="2400" b="1" smtClean="0">
                <a:latin typeface="+mn-ea"/>
              </a:rPr>
              <a:t>B</a:t>
            </a:r>
            <a:endParaRPr kumimoji="1" lang="ja-JP" altLang="en-US" sz="2400" b="1">
              <a:latin typeface="+mn-ea"/>
            </a:endParaRPr>
          </a:p>
        </p:txBody>
      </p:sp>
      <p:sp>
        <p:nvSpPr>
          <p:cNvPr id="17" name="テキスト ボックス 16"/>
          <p:cNvSpPr txBox="1"/>
          <p:nvPr/>
        </p:nvSpPr>
        <p:spPr>
          <a:xfrm>
            <a:off x="5796136" y="3573016"/>
            <a:ext cx="1773887" cy="461665"/>
          </a:xfrm>
          <a:prstGeom prst="rect">
            <a:avLst/>
          </a:prstGeom>
          <a:noFill/>
        </p:spPr>
        <p:txBody>
          <a:bodyPr wrap="square" rtlCol="0">
            <a:spAutoFit/>
          </a:bodyPr>
          <a:lstStyle/>
          <a:p>
            <a:pPr algn="ctr"/>
            <a:r>
              <a:rPr kumimoji="1" lang="ja-JP" altLang="en-US" sz="2000" smtClean="0">
                <a:latin typeface="+mn-ea"/>
              </a:rPr>
              <a:t>モジュール</a:t>
            </a:r>
            <a:r>
              <a:rPr kumimoji="1" lang="en-US" altLang="ja-JP" sz="2400" b="1" smtClean="0">
                <a:latin typeface="+mn-ea"/>
              </a:rPr>
              <a:t>C</a:t>
            </a:r>
            <a:endParaRPr kumimoji="1" lang="ja-JP" altLang="en-US" sz="2400" b="1">
              <a:latin typeface="+mn-ea"/>
            </a:endParaRPr>
          </a:p>
        </p:txBody>
      </p:sp>
      <p:sp>
        <p:nvSpPr>
          <p:cNvPr id="25" name="フローチャート : 複数書類 24"/>
          <p:cNvSpPr/>
          <p:nvPr/>
        </p:nvSpPr>
        <p:spPr>
          <a:xfrm>
            <a:off x="2195736" y="4941168"/>
            <a:ext cx="590513" cy="487537"/>
          </a:xfrm>
          <a:prstGeom prst="flowChartMultidocumen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800" smtClean="0">
                <a:solidFill>
                  <a:schemeClr val="tx1"/>
                </a:solidFill>
                <a:latin typeface="HGSｺﾞｼｯｸM" panose="020B0600000000000000" pitchFamily="50" charset="-128"/>
                <a:ea typeface="HGSｺﾞｼｯｸM" panose="020B0600000000000000" pitchFamily="50" charset="-128"/>
              </a:rPr>
              <a:t>パッチ</a:t>
            </a:r>
            <a:endParaRPr kumimoji="1" lang="ja-JP" altLang="en-US" sz="800">
              <a:solidFill>
                <a:schemeClr val="tx1"/>
              </a:solidFill>
              <a:latin typeface="HGSｺﾞｼｯｸM" panose="020B0600000000000000" pitchFamily="50" charset="-128"/>
              <a:ea typeface="HGSｺﾞｼｯｸM" panose="020B0600000000000000" pitchFamily="50" charset="-128"/>
            </a:endParaRPr>
          </a:p>
        </p:txBody>
      </p:sp>
      <p:sp>
        <p:nvSpPr>
          <p:cNvPr id="26" name="フローチャート : 複数書類 25"/>
          <p:cNvSpPr/>
          <p:nvPr/>
        </p:nvSpPr>
        <p:spPr>
          <a:xfrm>
            <a:off x="6156176" y="4941168"/>
            <a:ext cx="590513" cy="487537"/>
          </a:xfrm>
          <a:prstGeom prst="flowChartMultidocumen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800" smtClean="0">
                <a:solidFill>
                  <a:schemeClr val="tx1"/>
                </a:solidFill>
                <a:latin typeface="HGSｺﾞｼｯｸM" panose="020B0600000000000000" pitchFamily="50" charset="-128"/>
                <a:ea typeface="HGSｺﾞｼｯｸM" panose="020B0600000000000000" pitchFamily="50" charset="-128"/>
              </a:rPr>
              <a:t>パッチ</a:t>
            </a:r>
            <a:endParaRPr kumimoji="1" lang="ja-JP" altLang="en-US" sz="800">
              <a:solidFill>
                <a:schemeClr val="tx1"/>
              </a:solidFill>
              <a:latin typeface="HGSｺﾞｼｯｸM" panose="020B0600000000000000" pitchFamily="50" charset="-128"/>
              <a:ea typeface="HGSｺﾞｼｯｸM" panose="020B0600000000000000" pitchFamily="50" charset="-128"/>
            </a:endParaRPr>
          </a:p>
        </p:txBody>
      </p:sp>
      <p:sp>
        <p:nvSpPr>
          <p:cNvPr id="27" name="フローチャート : 複数書類 26"/>
          <p:cNvSpPr/>
          <p:nvPr/>
        </p:nvSpPr>
        <p:spPr>
          <a:xfrm>
            <a:off x="6789799" y="4941168"/>
            <a:ext cx="590513" cy="487537"/>
          </a:xfrm>
          <a:prstGeom prst="flowChartMultidocumen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800" smtClean="0">
                <a:solidFill>
                  <a:schemeClr val="tx1"/>
                </a:solidFill>
                <a:latin typeface="HGSｺﾞｼｯｸM" panose="020B0600000000000000" pitchFamily="50" charset="-128"/>
                <a:ea typeface="HGSｺﾞｼｯｸM" panose="020B0600000000000000" pitchFamily="50" charset="-128"/>
              </a:rPr>
              <a:t>パッチ</a:t>
            </a:r>
            <a:endParaRPr kumimoji="1" lang="ja-JP" altLang="en-US" sz="800">
              <a:solidFill>
                <a:schemeClr val="tx1"/>
              </a:solidFill>
              <a:latin typeface="HGSｺﾞｼｯｸM" panose="020B0600000000000000" pitchFamily="50" charset="-128"/>
              <a:ea typeface="HGSｺﾞｼｯｸM" panose="020B0600000000000000" pitchFamily="50" charset="-128"/>
            </a:endParaRPr>
          </a:p>
        </p:txBody>
      </p:sp>
      <p:sp>
        <p:nvSpPr>
          <p:cNvPr id="28" name="フローチャート : 複数書類 27"/>
          <p:cNvSpPr/>
          <p:nvPr/>
        </p:nvSpPr>
        <p:spPr>
          <a:xfrm>
            <a:off x="6228184" y="5157192"/>
            <a:ext cx="590513" cy="487537"/>
          </a:xfrm>
          <a:prstGeom prst="flowChartMultidocumen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800" smtClean="0">
                <a:solidFill>
                  <a:schemeClr val="tx1"/>
                </a:solidFill>
                <a:latin typeface="HGSｺﾞｼｯｸM" panose="020B0600000000000000" pitchFamily="50" charset="-128"/>
                <a:ea typeface="HGSｺﾞｼｯｸM" panose="020B0600000000000000" pitchFamily="50" charset="-128"/>
              </a:rPr>
              <a:t>パッチ</a:t>
            </a:r>
            <a:endParaRPr kumimoji="1" lang="ja-JP" altLang="en-US" sz="800">
              <a:solidFill>
                <a:schemeClr val="tx1"/>
              </a:solidFill>
              <a:latin typeface="HGSｺﾞｼｯｸM" panose="020B0600000000000000" pitchFamily="50" charset="-128"/>
              <a:ea typeface="HGSｺﾞｼｯｸM" panose="020B0600000000000000" pitchFamily="50" charset="-128"/>
            </a:endParaRPr>
          </a:p>
        </p:txBody>
      </p:sp>
      <p:sp>
        <p:nvSpPr>
          <p:cNvPr id="29" name="フローチャート : 複数書類 28"/>
          <p:cNvSpPr/>
          <p:nvPr/>
        </p:nvSpPr>
        <p:spPr>
          <a:xfrm>
            <a:off x="6861807" y="5173711"/>
            <a:ext cx="590513" cy="487537"/>
          </a:xfrm>
          <a:prstGeom prst="flowChartMultidocumen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800" smtClean="0">
                <a:solidFill>
                  <a:schemeClr val="tx1"/>
                </a:solidFill>
                <a:latin typeface="HGSｺﾞｼｯｸM" panose="020B0600000000000000" pitchFamily="50" charset="-128"/>
                <a:ea typeface="HGSｺﾞｼｯｸM" panose="020B0600000000000000" pitchFamily="50" charset="-128"/>
              </a:rPr>
              <a:t>パッチ</a:t>
            </a:r>
            <a:endParaRPr kumimoji="1" lang="ja-JP" altLang="en-US" sz="800">
              <a:solidFill>
                <a:schemeClr val="tx1"/>
              </a:solidFill>
              <a:latin typeface="HGSｺﾞｼｯｸM" panose="020B0600000000000000" pitchFamily="50" charset="-128"/>
              <a:ea typeface="HGSｺﾞｼｯｸM" panose="020B0600000000000000" pitchFamily="50" charset="-128"/>
            </a:endParaRPr>
          </a:p>
        </p:txBody>
      </p:sp>
      <p:sp>
        <p:nvSpPr>
          <p:cNvPr id="30" name="フローチャート : 複数書類 29"/>
          <p:cNvSpPr/>
          <p:nvPr/>
        </p:nvSpPr>
        <p:spPr>
          <a:xfrm>
            <a:off x="4557551" y="4913423"/>
            <a:ext cx="590513" cy="487537"/>
          </a:xfrm>
          <a:prstGeom prst="flowChartMultidocumen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800" smtClean="0">
                <a:solidFill>
                  <a:schemeClr val="tx1"/>
                </a:solidFill>
                <a:latin typeface="HGSｺﾞｼｯｸM" panose="020B0600000000000000" pitchFamily="50" charset="-128"/>
                <a:ea typeface="HGSｺﾞｼｯｸM" panose="020B0600000000000000" pitchFamily="50" charset="-128"/>
              </a:rPr>
              <a:t>パッチ</a:t>
            </a:r>
            <a:endParaRPr kumimoji="1" lang="ja-JP" altLang="en-US" sz="800">
              <a:solidFill>
                <a:schemeClr val="tx1"/>
              </a:solidFill>
              <a:latin typeface="HGSｺﾞｼｯｸM" panose="020B0600000000000000" pitchFamily="50" charset="-128"/>
              <a:ea typeface="HGSｺﾞｼｯｸM" panose="020B0600000000000000" pitchFamily="50" charset="-128"/>
            </a:endParaRPr>
          </a:p>
        </p:txBody>
      </p:sp>
      <p:pic>
        <p:nvPicPr>
          <p:cNvPr id="33" name="Picture 19" descr="F:\Documents and Settings\masao\My Documents\My Pictures\Microsoft クリップ オーガナイザ\j0433953.png"/>
          <p:cNvPicPr>
            <a:picLocks noChangeAspect="1" noChangeArrowheads="1"/>
          </p:cNvPicPr>
          <p:nvPr/>
        </p:nvPicPr>
        <p:blipFill>
          <a:blip r:embed="rId5" cstate="print">
            <a:duotone>
              <a:schemeClr val="accent2">
                <a:shade val="45000"/>
                <a:satMod val="135000"/>
              </a:schemeClr>
              <a:prstClr val="white"/>
            </a:duotone>
          </a:blip>
          <a:srcRect/>
          <a:stretch>
            <a:fillRect/>
          </a:stretch>
        </p:blipFill>
        <p:spPr bwMode="auto">
          <a:xfrm flipH="1">
            <a:off x="1907704" y="4149080"/>
            <a:ext cx="745418" cy="821799"/>
          </a:xfrm>
          <a:prstGeom prst="rect">
            <a:avLst/>
          </a:prstGeom>
          <a:noFill/>
        </p:spPr>
      </p:pic>
      <p:pic>
        <p:nvPicPr>
          <p:cNvPr id="34" name="Picture 19" descr="F:\Documents and Settings\masao\My Documents\My Pictures\Microsoft クリップ オーガナイザ\j0433953.png"/>
          <p:cNvPicPr>
            <a:picLocks noChangeAspect="1" noChangeArrowheads="1"/>
          </p:cNvPicPr>
          <p:nvPr/>
        </p:nvPicPr>
        <p:blipFill>
          <a:blip r:embed="rId5" cstate="print">
            <a:duotone>
              <a:schemeClr val="accent6">
                <a:shade val="45000"/>
                <a:satMod val="135000"/>
              </a:schemeClr>
              <a:prstClr val="white"/>
            </a:duotone>
          </a:blip>
          <a:srcRect/>
          <a:stretch>
            <a:fillRect/>
          </a:stretch>
        </p:blipFill>
        <p:spPr bwMode="auto">
          <a:xfrm flipH="1">
            <a:off x="3898590" y="4335393"/>
            <a:ext cx="745418" cy="821799"/>
          </a:xfrm>
          <a:prstGeom prst="rect">
            <a:avLst/>
          </a:prstGeom>
          <a:noFill/>
        </p:spPr>
      </p:pic>
      <p:pic>
        <p:nvPicPr>
          <p:cNvPr id="35" name="Picture 19" descr="F:\Documents and Settings\masao\My Documents\My Pictures\Microsoft クリップ オーガナイザ\j0433953.png"/>
          <p:cNvPicPr>
            <a:picLocks noChangeAspect="1" noChangeArrowheads="1"/>
          </p:cNvPicPr>
          <p:nvPr/>
        </p:nvPicPr>
        <p:blipFill>
          <a:blip r:embed="rId5" cstate="print">
            <a:duotone>
              <a:schemeClr val="accent6">
                <a:shade val="45000"/>
                <a:satMod val="135000"/>
              </a:schemeClr>
              <a:prstClr val="white"/>
            </a:duotone>
          </a:blip>
          <a:srcRect/>
          <a:stretch>
            <a:fillRect/>
          </a:stretch>
        </p:blipFill>
        <p:spPr bwMode="auto">
          <a:xfrm flipH="1">
            <a:off x="4402646" y="4005064"/>
            <a:ext cx="745418" cy="821799"/>
          </a:xfrm>
          <a:prstGeom prst="rect">
            <a:avLst/>
          </a:prstGeom>
          <a:noFill/>
        </p:spPr>
      </p:pic>
      <p:pic>
        <p:nvPicPr>
          <p:cNvPr id="36" name="Picture 19" descr="F:\Documents and Settings\masao\My Documents\My Pictures\Microsoft クリップ オーガナイザ\j0433953.png"/>
          <p:cNvPicPr>
            <a:picLocks noChangeAspect="1" noChangeArrowheads="1"/>
          </p:cNvPicPr>
          <p:nvPr/>
        </p:nvPicPr>
        <p:blipFill>
          <a:blip r:embed="rId5" cstate="print">
            <a:duotone>
              <a:schemeClr val="accent4">
                <a:shade val="45000"/>
                <a:satMod val="135000"/>
              </a:schemeClr>
              <a:prstClr val="white"/>
            </a:duotone>
          </a:blip>
          <a:srcRect/>
          <a:stretch>
            <a:fillRect/>
          </a:stretch>
        </p:blipFill>
        <p:spPr bwMode="auto">
          <a:xfrm flipH="1">
            <a:off x="6343987" y="4119369"/>
            <a:ext cx="745418" cy="821799"/>
          </a:xfrm>
          <a:prstGeom prst="rect">
            <a:avLst/>
          </a:prstGeom>
          <a:noFill/>
        </p:spPr>
      </p:pic>
      <p:sp>
        <p:nvSpPr>
          <p:cNvPr id="38" name="テキスト ボックス 37"/>
          <p:cNvSpPr txBox="1"/>
          <p:nvPr/>
        </p:nvSpPr>
        <p:spPr>
          <a:xfrm>
            <a:off x="6902569" y="4221088"/>
            <a:ext cx="1773887" cy="707886"/>
          </a:xfrm>
          <a:prstGeom prst="rect">
            <a:avLst/>
          </a:prstGeom>
          <a:noFill/>
        </p:spPr>
        <p:txBody>
          <a:bodyPr wrap="square" rtlCol="0">
            <a:spAutoFit/>
          </a:bodyPr>
          <a:lstStyle/>
          <a:p>
            <a:pPr algn="ctr"/>
            <a:r>
              <a:rPr kumimoji="1" lang="ja-JP" altLang="en-US" sz="2000" b="1" smtClean="0">
                <a:latin typeface="+mn-ea"/>
              </a:rPr>
              <a:t>モジュール</a:t>
            </a:r>
            <a:r>
              <a:rPr lang="ja-JP" altLang="en-US" sz="2000" b="1">
                <a:latin typeface="+mn-ea"/>
              </a:rPr>
              <a:t>オーナー</a:t>
            </a:r>
            <a:endParaRPr kumimoji="1" lang="ja-JP" altLang="en-US" sz="2400" b="1">
              <a:latin typeface="+mn-ea"/>
            </a:endParaRPr>
          </a:p>
        </p:txBody>
      </p:sp>
    </p:spTree>
    <p:extLst>
      <p:ext uri="{BB962C8B-B14F-4D97-AF65-F5344CB8AC3E}">
        <p14:creationId xmlns:p14="http://schemas.microsoft.com/office/powerpoint/2010/main" val="75009808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先行研究の問題点</a:t>
            </a:r>
            <a:endParaRPr kumimoji="1" lang="ja-JP" altLang="en-US"/>
          </a:p>
        </p:txBody>
      </p:sp>
      <p:sp>
        <p:nvSpPr>
          <p:cNvPr id="3" name="コンテンツ プレースホルダー 2"/>
          <p:cNvSpPr>
            <a:spLocks noGrp="1"/>
          </p:cNvSpPr>
          <p:nvPr>
            <p:ph idx="1"/>
          </p:nvPr>
        </p:nvSpPr>
        <p:spPr/>
        <p:txBody>
          <a:bodyPr/>
          <a:lstStyle/>
          <a:p>
            <a:r>
              <a:rPr kumimoji="1" lang="ja-JP" altLang="en-US" smtClean="0"/>
              <a:t>先行研究の予測モデルは各コミッターがどのモジュールを担当可能か判別できない</a:t>
            </a:r>
            <a:endParaRPr kumimoji="1" lang="en-US" altLang="ja-JP" smtClean="0"/>
          </a:p>
          <a:p>
            <a:endParaRPr lang="en-US" altLang="ja-JP"/>
          </a:p>
          <a:p>
            <a:pPr lvl="2"/>
            <a:endParaRPr kumimoji="1" lang="en-US" altLang="ja-JP" smtClean="0"/>
          </a:p>
          <a:p>
            <a:pPr marL="0" indent="0">
              <a:buNone/>
            </a:pPr>
            <a:endParaRPr lang="en-US" altLang="ja-JP"/>
          </a:p>
          <a:p>
            <a:pPr marL="0" indent="0">
              <a:buNone/>
            </a:pPr>
            <a:endParaRPr lang="en-US" altLang="ja-JP" smtClean="0"/>
          </a:p>
          <a:p>
            <a:endParaRPr kumimoji="1" lang="ja-JP" altLang="en-US"/>
          </a:p>
        </p:txBody>
      </p:sp>
      <p:sp>
        <p:nvSpPr>
          <p:cNvPr id="4" name="日付プレースホルダー 3"/>
          <p:cNvSpPr>
            <a:spLocks noGrp="1"/>
          </p:cNvSpPr>
          <p:nvPr>
            <p:ph type="dt" sz="half" idx="10"/>
          </p:nvPr>
        </p:nvSpPr>
        <p:spPr/>
        <p:txBody>
          <a:bodyPr/>
          <a:lstStyle/>
          <a:p>
            <a:r>
              <a:rPr lang="en-US" altLang="ja-JP" smtClean="0"/>
              <a:t>2016/02/12</a:t>
            </a:r>
            <a:endParaRPr lang="ja-JP" altLang="en-US"/>
          </a:p>
        </p:txBody>
      </p:sp>
      <p:sp>
        <p:nvSpPr>
          <p:cNvPr id="5" name="スライド番号プレースホルダー 4"/>
          <p:cNvSpPr>
            <a:spLocks noGrp="1"/>
          </p:cNvSpPr>
          <p:nvPr>
            <p:ph type="sldNum" sz="quarter" idx="12"/>
          </p:nvPr>
        </p:nvSpPr>
        <p:spPr/>
        <p:txBody>
          <a:bodyPr/>
          <a:lstStyle/>
          <a:p>
            <a:fld id="{6754A600-64A3-491F-BE30-136854BA9E76}" type="slidenum">
              <a:rPr lang="ja-JP" altLang="en-US" smtClean="0"/>
              <a:pPr/>
              <a:t>10</a:t>
            </a:fld>
            <a:endParaRPr lang="ja-JP" altLang="en-US"/>
          </a:p>
        </p:txBody>
      </p:sp>
      <p:grpSp>
        <p:nvGrpSpPr>
          <p:cNvPr id="23" name="グループ化 22"/>
          <p:cNvGrpSpPr/>
          <p:nvPr/>
        </p:nvGrpSpPr>
        <p:grpSpPr>
          <a:xfrm>
            <a:off x="1289905" y="3839899"/>
            <a:ext cx="5000493" cy="2297472"/>
            <a:chOff x="2195736" y="1556792"/>
            <a:chExt cx="5135576" cy="2417495"/>
          </a:xfrm>
        </p:grpSpPr>
        <p:grpSp>
          <p:nvGrpSpPr>
            <p:cNvPr id="24" name="Group 2"/>
            <p:cNvGrpSpPr>
              <a:grpSpLocks/>
            </p:cNvGrpSpPr>
            <p:nvPr/>
          </p:nvGrpSpPr>
          <p:grpSpPr bwMode="auto">
            <a:xfrm>
              <a:off x="4067944" y="2384701"/>
              <a:ext cx="1056238" cy="900283"/>
              <a:chOff x="1632" y="1248"/>
              <a:chExt cx="2682" cy="2286"/>
            </a:xfrm>
          </p:grpSpPr>
          <p:sp>
            <p:nvSpPr>
              <p:cNvPr id="35" name="Gear"/>
              <p:cNvSpPr>
                <a:spLocks noEditPoints="1" noChangeArrowheads="1"/>
              </p:cNvSpPr>
              <p:nvPr/>
            </p:nvSpPr>
            <p:spPr bwMode="auto">
              <a:xfrm>
                <a:off x="3119" y="1248"/>
                <a:ext cx="1195" cy="1048"/>
              </a:xfrm>
              <a:custGeom>
                <a:avLst/>
                <a:gdLst>
                  <a:gd name="T0" fmla="*/ 10800 w 21600"/>
                  <a:gd name="T1" fmla="*/ 0 h 21600"/>
                  <a:gd name="T2" fmla="*/ 21600 w 21600"/>
                  <a:gd name="T3" fmla="*/ 10800 h 21600"/>
                  <a:gd name="T4" fmla="*/ 10800 w 21600"/>
                  <a:gd name="T5" fmla="*/ 21600 h 21600"/>
                  <a:gd name="T6" fmla="*/ 0 w 21600"/>
                  <a:gd name="T7" fmla="*/ 10800 h 21600"/>
                  <a:gd name="T8" fmla="*/ 4374 w 21600"/>
                  <a:gd name="T9" fmla="*/ 3964 h 21600"/>
                  <a:gd name="T10" fmla="*/ 17841 w 21600"/>
                  <a:gd name="T11" fmla="*/ 17635 h 21600"/>
                </a:gdLst>
                <a:ahLst/>
                <a:cxnLst>
                  <a:cxn ang="0">
                    <a:pos x="T0" y="T1"/>
                  </a:cxn>
                  <a:cxn ang="0">
                    <a:pos x="T2" y="T3"/>
                  </a:cxn>
                  <a:cxn ang="0">
                    <a:pos x="T4" y="T5"/>
                  </a:cxn>
                  <a:cxn ang="0">
                    <a:pos x="T6" y="T7"/>
                  </a:cxn>
                </a:cxnLst>
                <a:rect l="T8" t="T9" r="T10" b="T11"/>
                <a:pathLst>
                  <a:path w="21600" h="21600">
                    <a:moveTo>
                      <a:pt x="9689" y="1725"/>
                    </a:moveTo>
                    <a:lnTo>
                      <a:pt x="10304" y="85"/>
                    </a:lnTo>
                    <a:lnTo>
                      <a:pt x="11637" y="85"/>
                    </a:lnTo>
                    <a:lnTo>
                      <a:pt x="12303" y="1777"/>
                    </a:lnTo>
                    <a:lnTo>
                      <a:pt x="13072" y="1931"/>
                    </a:lnTo>
                    <a:lnTo>
                      <a:pt x="14303" y="598"/>
                    </a:lnTo>
                    <a:lnTo>
                      <a:pt x="15533" y="1110"/>
                    </a:lnTo>
                    <a:lnTo>
                      <a:pt x="15584" y="2905"/>
                    </a:lnTo>
                    <a:lnTo>
                      <a:pt x="16405" y="3520"/>
                    </a:lnTo>
                    <a:lnTo>
                      <a:pt x="17891" y="2751"/>
                    </a:lnTo>
                    <a:lnTo>
                      <a:pt x="18917" y="3674"/>
                    </a:lnTo>
                    <a:lnTo>
                      <a:pt x="18199" y="5314"/>
                    </a:lnTo>
                    <a:lnTo>
                      <a:pt x="18763" y="6083"/>
                    </a:lnTo>
                    <a:lnTo>
                      <a:pt x="20403" y="6032"/>
                    </a:lnTo>
                    <a:lnTo>
                      <a:pt x="20865" y="7211"/>
                    </a:lnTo>
                    <a:lnTo>
                      <a:pt x="19737" y="8185"/>
                    </a:lnTo>
                    <a:lnTo>
                      <a:pt x="20096" y="9723"/>
                    </a:lnTo>
                    <a:lnTo>
                      <a:pt x="21634" y="10287"/>
                    </a:lnTo>
                    <a:lnTo>
                      <a:pt x="21582" y="11620"/>
                    </a:lnTo>
                    <a:lnTo>
                      <a:pt x="20147" y="12184"/>
                    </a:lnTo>
                    <a:lnTo>
                      <a:pt x="19942" y="13158"/>
                    </a:lnTo>
                    <a:lnTo>
                      <a:pt x="21070" y="14234"/>
                    </a:lnTo>
                    <a:lnTo>
                      <a:pt x="20608" y="15362"/>
                    </a:lnTo>
                    <a:lnTo>
                      <a:pt x="19019" y="15465"/>
                    </a:lnTo>
                    <a:lnTo>
                      <a:pt x="18404" y="16439"/>
                    </a:lnTo>
                    <a:lnTo>
                      <a:pt x="19122" y="17925"/>
                    </a:lnTo>
                    <a:lnTo>
                      <a:pt x="18096" y="18797"/>
                    </a:lnTo>
                    <a:lnTo>
                      <a:pt x="16763" y="18284"/>
                    </a:lnTo>
                    <a:lnTo>
                      <a:pt x="15431" y="19002"/>
                    </a:lnTo>
                    <a:lnTo>
                      <a:pt x="15277" y="20848"/>
                    </a:lnTo>
                    <a:lnTo>
                      <a:pt x="14149" y="21155"/>
                    </a:lnTo>
                    <a:lnTo>
                      <a:pt x="13021" y="19925"/>
                    </a:lnTo>
                    <a:lnTo>
                      <a:pt x="12252" y="20181"/>
                    </a:lnTo>
                    <a:lnTo>
                      <a:pt x="11739" y="21668"/>
                    </a:lnTo>
                    <a:lnTo>
                      <a:pt x="10201" y="21668"/>
                    </a:lnTo>
                    <a:lnTo>
                      <a:pt x="9740" y="20130"/>
                    </a:lnTo>
                    <a:lnTo>
                      <a:pt x="8253" y="19771"/>
                    </a:lnTo>
                    <a:lnTo>
                      <a:pt x="7125" y="21001"/>
                    </a:lnTo>
                    <a:lnTo>
                      <a:pt x="5895" y="20489"/>
                    </a:lnTo>
                    <a:lnTo>
                      <a:pt x="5946" y="18592"/>
                    </a:lnTo>
                    <a:lnTo>
                      <a:pt x="5177" y="18131"/>
                    </a:lnTo>
                    <a:lnTo>
                      <a:pt x="3383" y="18848"/>
                    </a:lnTo>
                    <a:lnTo>
                      <a:pt x="2614" y="17874"/>
                    </a:lnTo>
                    <a:lnTo>
                      <a:pt x="3383" y="16182"/>
                    </a:lnTo>
                    <a:lnTo>
                      <a:pt x="2922" y="15465"/>
                    </a:lnTo>
                    <a:lnTo>
                      <a:pt x="922" y="15516"/>
                    </a:lnTo>
                    <a:lnTo>
                      <a:pt x="512" y="14234"/>
                    </a:lnTo>
                    <a:lnTo>
                      <a:pt x="1948" y="12901"/>
                    </a:lnTo>
                    <a:lnTo>
                      <a:pt x="1896" y="12184"/>
                    </a:lnTo>
                    <a:lnTo>
                      <a:pt x="0" y="11415"/>
                    </a:lnTo>
                    <a:lnTo>
                      <a:pt x="51" y="10031"/>
                    </a:lnTo>
                    <a:lnTo>
                      <a:pt x="1948" y="9313"/>
                    </a:lnTo>
                    <a:lnTo>
                      <a:pt x="2101" y="8595"/>
                    </a:lnTo>
                    <a:lnTo>
                      <a:pt x="615" y="7160"/>
                    </a:lnTo>
                    <a:lnTo>
                      <a:pt x="1127" y="5878"/>
                    </a:lnTo>
                    <a:lnTo>
                      <a:pt x="3178" y="5981"/>
                    </a:lnTo>
                    <a:lnTo>
                      <a:pt x="3588" y="5417"/>
                    </a:lnTo>
                    <a:lnTo>
                      <a:pt x="2819" y="3520"/>
                    </a:lnTo>
                    <a:lnTo>
                      <a:pt x="3742" y="2597"/>
                    </a:lnTo>
                    <a:lnTo>
                      <a:pt x="5536" y="3417"/>
                    </a:lnTo>
                    <a:lnTo>
                      <a:pt x="6049" y="3058"/>
                    </a:lnTo>
                    <a:lnTo>
                      <a:pt x="6100" y="1264"/>
                    </a:lnTo>
                    <a:lnTo>
                      <a:pt x="7228" y="700"/>
                    </a:lnTo>
                    <a:lnTo>
                      <a:pt x="8510" y="2033"/>
                    </a:lnTo>
                    <a:lnTo>
                      <a:pt x="9689" y="1725"/>
                    </a:lnTo>
                    <a:close/>
                    <a:moveTo>
                      <a:pt x="10817" y="14422"/>
                    </a:moveTo>
                    <a:lnTo>
                      <a:pt x="11175" y="14388"/>
                    </a:lnTo>
                    <a:lnTo>
                      <a:pt x="11534" y="14354"/>
                    </a:lnTo>
                    <a:lnTo>
                      <a:pt x="11893" y="14268"/>
                    </a:lnTo>
                    <a:lnTo>
                      <a:pt x="12218" y="14166"/>
                    </a:lnTo>
                    <a:lnTo>
                      <a:pt x="12508" y="13995"/>
                    </a:lnTo>
                    <a:lnTo>
                      <a:pt x="12816" y="13807"/>
                    </a:lnTo>
                    <a:lnTo>
                      <a:pt x="13106" y="13602"/>
                    </a:lnTo>
                    <a:lnTo>
                      <a:pt x="13329" y="13380"/>
                    </a:lnTo>
                    <a:lnTo>
                      <a:pt x="13568" y="13106"/>
                    </a:lnTo>
                    <a:lnTo>
                      <a:pt x="13790" y="12850"/>
                    </a:lnTo>
                    <a:lnTo>
                      <a:pt x="13961" y="12560"/>
                    </a:lnTo>
                    <a:lnTo>
                      <a:pt x="14115" y="12269"/>
                    </a:lnTo>
                    <a:lnTo>
                      <a:pt x="14217" y="11927"/>
                    </a:lnTo>
                    <a:lnTo>
                      <a:pt x="14320" y="11568"/>
                    </a:lnTo>
                    <a:lnTo>
                      <a:pt x="14388" y="11210"/>
                    </a:lnTo>
                    <a:lnTo>
                      <a:pt x="14388" y="10851"/>
                    </a:lnTo>
                    <a:lnTo>
                      <a:pt x="14388" y="10492"/>
                    </a:lnTo>
                    <a:lnTo>
                      <a:pt x="14320" y="10133"/>
                    </a:lnTo>
                    <a:lnTo>
                      <a:pt x="14217" y="9808"/>
                    </a:lnTo>
                    <a:lnTo>
                      <a:pt x="14115" y="9467"/>
                    </a:lnTo>
                    <a:lnTo>
                      <a:pt x="13961" y="9142"/>
                    </a:lnTo>
                    <a:lnTo>
                      <a:pt x="13790" y="8851"/>
                    </a:lnTo>
                    <a:lnTo>
                      <a:pt x="13568" y="8595"/>
                    </a:lnTo>
                    <a:lnTo>
                      <a:pt x="13329" y="8322"/>
                    </a:lnTo>
                    <a:lnTo>
                      <a:pt x="13106" y="8100"/>
                    </a:lnTo>
                    <a:lnTo>
                      <a:pt x="12816" y="7894"/>
                    </a:lnTo>
                    <a:lnTo>
                      <a:pt x="12508" y="7741"/>
                    </a:lnTo>
                    <a:lnTo>
                      <a:pt x="12218" y="7570"/>
                    </a:lnTo>
                    <a:lnTo>
                      <a:pt x="11893" y="7433"/>
                    </a:lnTo>
                    <a:lnTo>
                      <a:pt x="11534" y="7382"/>
                    </a:lnTo>
                    <a:lnTo>
                      <a:pt x="11175" y="7313"/>
                    </a:lnTo>
                    <a:lnTo>
                      <a:pt x="10817" y="7313"/>
                    </a:lnTo>
                    <a:lnTo>
                      <a:pt x="10441" y="7313"/>
                    </a:lnTo>
                    <a:lnTo>
                      <a:pt x="10082" y="7382"/>
                    </a:lnTo>
                    <a:lnTo>
                      <a:pt x="9757" y="7433"/>
                    </a:lnTo>
                    <a:lnTo>
                      <a:pt x="9432" y="7570"/>
                    </a:lnTo>
                    <a:lnTo>
                      <a:pt x="9142" y="7741"/>
                    </a:lnTo>
                    <a:lnTo>
                      <a:pt x="8834" y="7894"/>
                    </a:lnTo>
                    <a:lnTo>
                      <a:pt x="8544" y="8100"/>
                    </a:lnTo>
                    <a:lnTo>
                      <a:pt x="8287" y="8322"/>
                    </a:lnTo>
                    <a:lnTo>
                      <a:pt x="8048" y="8595"/>
                    </a:lnTo>
                    <a:lnTo>
                      <a:pt x="7860" y="8851"/>
                    </a:lnTo>
                    <a:lnTo>
                      <a:pt x="7689" y="9142"/>
                    </a:lnTo>
                    <a:lnTo>
                      <a:pt x="7536" y="9467"/>
                    </a:lnTo>
                    <a:lnTo>
                      <a:pt x="7399" y="9808"/>
                    </a:lnTo>
                    <a:lnTo>
                      <a:pt x="7331" y="10133"/>
                    </a:lnTo>
                    <a:lnTo>
                      <a:pt x="7262" y="10492"/>
                    </a:lnTo>
                    <a:lnTo>
                      <a:pt x="7262" y="10851"/>
                    </a:lnTo>
                    <a:lnTo>
                      <a:pt x="7262" y="11210"/>
                    </a:lnTo>
                    <a:lnTo>
                      <a:pt x="7331" y="11568"/>
                    </a:lnTo>
                    <a:lnTo>
                      <a:pt x="7399" y="11927"/>
                    </a:lnTo>
                    <a:lnTo>
                      <a:pt x="7536" y="12269"/>
                    </a:lnTo>
                    <a:lnTo>
                      <a:pt x="7689" y="12560"/>
                    </a:lnTo>
                    <a:lnTo>
                      <a:pt x="7860" y="12850"/>
                    </a:lnTo>
                    <a:lnTo>
                      <a:pt x="8048" y="13106"/>
                    </a:lnTo>
                    <a:lnTo>
                      <a:pt x="8287" y="13380"/>
                    </a:lnTo>
                    <a:lnTo>
                      <a:pt x="8544" y="13602"/>
                    </a:lnTo>
                    <a:lnTo>
                      <a:pt x="8834" y="13807"/>
                    </a:lnTo>
                    <a:lnTo>
                      <a:pt x="9142" y="13995"/>
                    </a:lnTo>
                    <a:lnTo>
                      <a:pt x="9432" y="14166"/>
                    </a:lnTo>
                    <a:lnTo>
                      <a:pt x="9757" y="14268"/>
                    </a:lnTo>
                    <a:lnTo>
                      <a:pt x="10082" y="14354"/>
                    </a:lnTo>
                    <a:lnTo>
                      <a:pt x="10441" y="14388"/>
                    </a:lnTo>
                    <a:lnTo>
                      <a:pt x="10817" y="14422"/>
                    </a:lnTo>
                    <a:close/>
                  </a:path>
                </a:pathLst>
              </a:custGeom>
              <a:solidFill>
                <a:srgbClr val="C0C0C0"/>
              </a:solidFill>
              <a:ln w="9525">
                <a:miter lim="800000"/>
                <a:headEnd/>
                <a:tailEnd/>
              </a:ln>
              <a:effectLst/>
              <a:scene3d>
                <a:camera prst="legacyPerspectiveFront">
                  <a:rot lat="20099999" lon="1500000" rev="0"/>
                </a:camera>
                <a:lightRig rig="legacyFlat4" dir="b"/>
              </a:scene3d>
              <a:sp3d extrusionH="430200" prstMaterial="legacyMatte">
                <a:bevelT w="13500" h="13500" prst="angle"/>
                <a:bevelB w="13500" h="13500" prst="angle"/>
                <a:extrusionClr>
                  <a:srgbClr val="C0C0C0"/>
                </a:extrusion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anchor="t" anchorCtr="0" compatLnSpc="1">
                <a:prstTxWarp prst="textNoShape">
                  <a:avLst/>
                </a:prstTxWarp>
                <a:flatTx/>
              </a:bodyPr>
              <a:lstStyle/>
              <a:p>
                <a:endParaRPr lang="ja-JP" altLang="en-US"/>
              </a:p>
            </p:txBody>
          </p:sp>
          <p:sp>
            <p:nvSpPr>
              <p:cNvPr id="36" name="AutoShape 4"/>
              <p:cNvSpPr>
                <a:spLocks noEditPoints="1" noChangeArrowheads="1"/>
              </p:cNvSpPr>
              <p:nvPr/>
            </p:nvSpPr>
            <p:spPr bwMode="auto">
              <a:xfrm>
                <a:off x="1632" y="1680"/>
                <a:ext cx="1429" cy="1253"/>
              </a:xfrm>
              <a:custGeom>
                <a:avLst/>
                <a:gdLst>
                  <a:gd name="T0" fmla="*/ 10800 w 21600"/>
                  <a:gd name="T1" fmla="*/ 0 h 21600"/>
                  <a:gd name="T2" fmla="*/ 21600 w 21600"/>
                  <a:gd name="T3" fmla="*/ 10800 h 21600"/>
                  <a:gd name="T4" fmla="*/ 10800 w 21600"/>
                  <a:gd name="T5" fmla="*/ 21600 h 21600"/>
                  <a:gd name="T6" fmla="*/ 0 w 21600"/>
                  <a:gd name="T7" fmla="*/ 10800 h 21600"/>
                  <a:gd name="T8" fmla="*/ 4374 w 21600"/>
                  <a:gd name="T9" fmla="*/ 3964 h 21600"/>
                  <a:gd name="T10" fmla="*/ 17841 w 21600"/>
                  <a:gd name="T11" fmla="*/ 17635 h 21600"/>
                </a:gdLst>
                <a:ahLst/>
                <a:cxnLst>
                  <a:cxn ang="0">
                    <a:pos x="T0" y="T1"/>
                  </a:cxn>
                  <a:cxn ang="0">
                    <a:pos x="T2" y="T3"/>
                  </a:cxn>
                  <a:cxn ang="0">
                    <a:pos x="T4" y="T5"/>
                  </a:cxn>
                  <a:cxn ang="0">
                    <a:pos x="T6" y="T7"/>
                  </a:cxn>
                </a:cxnLst>
                <a:rect l="T8" t="T9" r="T10" b="T11"/>
                <a:pathLst>
                  <a:path w="21600" h="21600">
                    <a:moveTo>
                      <a:pt x="9689" y="1725"/>
                    </a:moveTo>
                    <a:lnTo>
                      <a:pt x="10304" y="85"/>
                    </a:lnTo>
                    <a:lnTo>
                      <a:pt x="11637" y="85"/>
                    </a:lnTo>
                    <a:lnTo>
                      <a:pt x="12303" y="1777"/>
                    </a:lnTo>
                    <a:lnTo>
                      <a:pt x="13072" y="1931"/>
                    </a:lnTo>
                    <a:lnTo>
                      <a:pt x="14303" y="598"/>
                    </a:lnTo>
                    <a:lnTo>
                      <a:pt x="15533" y="1110"/>
                    </a:lnTo>
                    <a:lnTo>
                      <a:pt x="15584" y="2905"/>
                    </a:lnTo>
                    <a:lnTo>
                      <a:pt x="16405" y="3520"/>
                    </a:lnTo>
                    <a:lnTo>
                      <a:pt x="17891" y="2751"/>
                    </a:lnTo>
                    <a:lnTo>
                      <a:pt x="18917" y="3674"/>
                    </a:lnTo>
                    <a:lnTo>
                      <a:pt x="18199" y="5314"/>
                    </a:lnTo>
                    <a:lnTo>
                      <a:pt x="18763" y="6083"/>
                    </a:lnTo>
                    <a:lnTo>
                      <a:pt x="20403" y="6032"/>
                    </a:lnTo>
                    <a:lnTo>
                      <a:pt x="20865" y="7211"/>
                    </a:lnTo>
                    <a:lnTo>
                      <a:pt x="19737" y="8185"/>
                    </a:lnTo>
                    <a:lnTo>
                      <a:pt x="20096" y="9723"/>
                    </a:lnTo>
                    <a:lnTo>
                      <a:pt x="21634" y="10287"/>
                    </a:lnTo>
                    <a:lnTo>
                      <a:pt x="21582" y="11620"/>
                    </a:lnTo>
                    <a:lnTo>
                      <a:pt x="20147" y="12184"/>
                    </a:lnTo>
                    <a:lnTo>
                      <a:pt x="19942" y="13158"/>
                    </a:lnTo>
                    <a:lnTo>
                      <a:pt x="21070" y="14234"/>
                    </a:lnTo>
                    <a:lnTo>
                      <a:pt x="20608" y="15362"/>
                    </a:lnTo>
                    <a:lnTo>
                      <a:pt x="19019" y="15465"/>
                    </a:lnTo>
                    <a:lnTo>
                      <a:pt x="18404" y="16439"/>
                    </a:lnTo>
                    <a:lnTo>
                      <a:pt x="19122" y="17925"/>
                    </a:lnTo>
                    <a:lnTo>
                      <a:pt x="18096" y="18797"/>
                    </a:lnTo>
                    <a:lnTo>
                      <a:pt x="16763" y="18284"/>
                    </a:lnTo>
                    <a:lnTo>
                      <a:pt x="15431" y="19002"/>
                    </a:lnTo>
                    <a:lnTo>
                      <a:pt x="15277" y="20848"/>
                    </a:lnTo>
                    <a:lnTo>
                      <a:pt x="14149" y="21155"/>
                    </a:lnTo>
                    <a:lnTo>
                      <a:pt x="13021" y="19925"/>
                    </a:lnTo>
                    <a:lnTo>
                      <a:pt x="12252" y="20181"/>
                    </a:lnTo>
                    <a:lnTo>
                      <a:pt x="11739" y="21668"/>
                    </a:lnTo>
                    <a:lnTo>
                      <a:pt x="10201" y="21668"/>
                    </a:lnTo>
                    <a:lnTo>
                      <a:pt x="9740" y="20130"/>
                    </a:lnTo>
                    <a:lnTo>
                      <a:pt x="8253" y="19771"/>
                    </a:lnTo>
                    <a:lnTo>
                      <a:pt x="7125" y="21001"/>
                    </a:lnTo>
                    <a:lnTo>
                      <a:pt x="5895" y="20489"/>
                    </a:lnTo>
                    <a:lnTo>
                      <a:pt x="5946" y="18592"/>
                    </a:lnTo>
                    <a:lnTo>
                      <a:pt x="5177" y="18131"/>
                    </a:lnTo>
                    <a:lnTo>
                      <a:pt x="3383" y="18848"/>
                    </a:lnTo>
                    <a:lnTo>
                      <a:pt x="2614" y="17874"/>
                    </a:lnTo>
                    <a:lnTo>
                      <a:pt x="3383" y="16182"/>
                    </a:lnTo>
                    <a:lnTo>
                      <a:pt x="2922" y="15465"/>
                    </a:lnTo>
                    <a:lnTo>
                      <a:pt x="922" y="15516"/>
                    </a:lnTo>
                    <a:lnTo>
                      <a:pt x="512" y="14234"/>
                    </a:lnTo>
                    <a:lnTo>
                      <a:pt x="1948" y="12901"/>
                    </a:lnTo>
                    <a:lnTo>
                      <a:pt x="1896" y="12184"/>
                    </a:lnTo>
                    <a:lnTo>
                      <a:pt x="0" y="11415"/>
                    </a:lnTo>
                    <a:lnTo>
                      <a:pt x="51" y="10031"/>
                    </a:lnTo>
                    <a:lnTo>
                      <a:pt x="1948" y="9313"/>
                    </a:lnTo>
                    <a:lnTo>
                      <a:pt x="2101" y="8595"/>
                    </a:lnTo>
                    <a:lnTo>
                      <a:pt x="615" y="7160"/>
                    </a:lnTo>
                    <a:lnTo>
                      <a:pt x="1127" y="5878"/>
                    </a:lnTo>
                    <a:lnTo>
                      <a:pt x="3178" y="5981"/>
                    </a:lnTo>
                    <a:lnTo>
                      <a:pt x="3588" y="5417"/>
                    </a:lnTo>
                    <a:lnTo>
                      <a:pt x="2819" y="3520"/>
                    </a:lnTo>
                    <a:lnTo>
                      <a:pt x="3742" y="2597"/>
                    </a:lnTo>
                    <a:lnTo>
                      <a:pt x="5536" y="3417"/>
                    </a:lnTo>
                    <a:lnTo>
                      <a:pt x="6049" y="3058"/>
                    </a:lnTo>
                    <a:lnTo>
                      <a:pt x="6100" y="1264"/>
                    </a:lnTo>
                    <a:lnTo>
                      <a:pt x="7228" y="700"/>
                    </a:lnTo>
                    <a:lnTo>
                      <a:pt x="8510" y="2033"/>
                    </a:lnTo>
                    <a:lnTo>
                      <a:pt x="9689" y="1725"/>
                    </a:lnTo>
                    <a:close/>
                    <a:moveTo>
                      <a:pt x="10817" y="14422"/>
                    </a:moveTo>
                    <a:lnTo>
                      <a:pt x="11175" y="14388"/>
                    </a:lnTo>
                    <a:lnTo>
                      <a:pt x="11534" y="14354"/>
                    </a:lnTo>
                    <a:lnTo>
                      <a:pt x="11893" y="14268"/>
                    </a:lnTo>
                    <a:lnTo>
                      <a:pt x="12218" y="14166"/>
                    </a:lnTo>
                    <a:lnTo>
                      <a:pt x="12508" y="13995"/>
                    </a:lnTo>
                    <a:lnTo>
                      <a:pt x="12816" y="13807"/>
                    </a:lnTo>
                    <a:lnTo>
                      <a:pt x="13106" y="13602"/>
                    </a:lnTo>
                    <a:lnTo>
                      <a:pt x="13329" y="13380"/>
                    </a:lnTo>
                    <a:lnTo>
                      <a:pt x="13568" y="13106"/>
                    </a:lnTo>
                    <a:lnTo>
                      <a:pt x="13790" y="12850"/>
                    </a:lnTo>
                    <a:lnTo>
                      <a:pt x="13961" y="12560"/>
                    </a:lnTo>
                    <a:lnTo>
                      <a:pt x="14115" y="12269"/>
                    </a:lnTo>
                    <a:lnTo>
                      <a:pt x="14217" y="11927"/>
                    </a:lnTo>
                    <a:lnTo>
                      <a:pt x="14320" y="11568"/>
                    </a:lnTo>
                    <a:lnTo>
                      <a:pt x="14388" y="11210"/>
                    </a:lnTo>
                    <a:lnTo>
                      <a:pt x="14388" y="10851"/>
                    </a:lnTo>
                    <a:lnTo>
                      <a:pt x="14388" y="10492"/>
                    </a:lnTo>
                    <a:lnTo>
                      <a:pt x="14320" y="10133"/>
                    </a:lnTo>
                    <a:lnTo>
                      <a:pt x="14217" y="9808"/>
                    </a:lnTo>
                    <a:lnTo>
                      <a:pt x="14115" y="9467"/>
                    </a:lnTo>
                    <a:lnTo>
                      <a:pt x="13961" y="9142"/>
                    </a:lnTo>
                    <a:lnTo>
                      <a:pt x="13790" y="8851"/>
                    </a:lnTo>
                    <a:lnTo>
                      <a:pt x="13568" y="8595"/>
                    </a:lnTo>
                    <a:lnTo>
                      <a:pt x="13329" y="8322"/>
                    </a:lnTo>
                    <a:lnTo>
                      <a:pt x="13106" y="8100"/>
                    </a:lnTo>
                    <a:lnTo>
                      <a:pt x="12816" y="7894"/>
                    </a:lnTo>
                    <a:lnTo>
                      <a:pt x="12508" y="7741"/>
                    </a:lnTo>
                    <a:lnTo>
                      <a:pt x="12218" y="7570"/>
                    </a:lnTo>
                    <a:lnTo>
                      <a:pt x="11893" y="7433"/>
                    </a:lnTo>
                    <a:lnTo>
                      <a:pt x="11534" y="7382"/>
                    </a:lnTo>
                    <a:lnTo>
                      <a:pt x="11175" y="7313"/>
                    </a:lnTo>
                    <a:lnTo>
                      <a:pt x="10817" y="7313"/>
                    </a:lnTo>
                    <a:lnTo>
                      <a:pt x="10441" y="7313"/>
                    </a:lnTo>
                    <a:lnTo>
                      <a:pt x="10082" y="7382"/>
                    </a:lnTo>
                    <a:lnTo>
                      <a:pt x="9757" y="7433"/>
                    </a:lnTo>
                    <a:lnTo>
                      <a:pt x="9432" y="7570"/>
                    </a:lnTo>
                    <a:lnTo>
                      <a:pt x="9142" y="7741"/>
                    </a:lnTo>
                    <a:lnTo>
                      <a:pt x="8834" y="7894"/>
                    </a:lnTo>
                    <a:lnTo>
                      <a:pt x="8544" y="8100"/>
                    </a:lnTo>
                    <a:lnTo>
                      <a:pt x="8287" y="8322"/>
                    </a:lnTo>
                    <a:lnTo>
                      <a:pt x="8048" y="8595"/>
                    </a:lnTo>
                    <a:lnTo>
                      <a:pt x="7860" y="8851"/>
                    </a:lnTo>
                    <a:lnTo>
                      <a:pt x="7689" y="9142"/>
                    </a:lnTo>
                    <a:lnTo>
                      <a:pt x="7536" y="9467"/>
                    </a:lnTo>
                    <a:lnTo>
                      <a:pt x="7399" y="9808"/>
                    </a:lnTo>
                    <a:lnTo>
                      <a:pt x="7331" y="10133"/>
                    </a:lnTo>
                    <a:lnTo>
                      <a:pt x="7262" y="10492"/>
                    </a:lnTo>
                    <a:lnTo>
                      <a:pt x="7262" y="10851"/>
                    </a:lnTo>
                    <a:lnTo>
                      <a:pt x="7262" y="11210"/>
                    </a:lnTo>
                    <a:lnTo>
                      <a:pt x="7331" y="11568"/>
                    </a:lnTo>
                    <a:lnTo>
                      <a:pt x="7399" y="11927"/>
                    </a:lnTo>
                    <a:lnTo>
                      <a:pt x="7536" y="12269"/>
                    </a:lnTo>
                    <a:lnTo>
                      <a:pt x="7689" y="12560"/>
                    </a:lnTo>
                    <a:lnTo>
                      <a:pt x="7860" y="12850"/>
                    </a:lnTo>
                    <a:lnTo>
                      <a:pt x="8048" y="13106"/>
                    </a:lnTo>
                    <a:lnTo>
                      <a:pt x="8287" y="13380"/>
                    </a:lnTo>
                    <a:lnTo>
                      <a:pt x="8544" y="13602"/>
                    </a:lnTo>
                    <a:lnTo>
                      <a:pt x="8834" y="13807"/>
                    </a:lnTo>
                    <a:lnTo>
                      <a:pt x="9142" y="13995"/>
                    </a:lnTo>
                    <a:lnTo>
                      <a:pt x="9432" y="14166"/>
                    </a:lnTo>
                    <a:lnTo>
                      <a:pt x="9757" y="14268"/>
                    </a:lnTo>
                    <a:lnTo>
                      <a:pt x="10082" y="14354"/>
                    </a:lnTo>
                    <a:lnTo>
                      <a:pt x="10441" y="14388"/>
                    </a:lnTo>
                    <a:lnTo>
                      <a:pt x="10817" y="14422"/>
                    </a:lnTo>
                    <a:close/>
                  </a:path>
                </a:pathLst>
              </a:custGeom>
              <a:solidFill>
                <a:srgbClr val="C0C0C0"/>
              </a:solidFill>
              <a:ln w="9525">
                <a:miter lim="800000"/>
                <a:headEnd/>
                <a:tailEnd/>
              </a:ln>
              <a:effectLst/>
              <a:scene3d>
                <a:camera prst="legacyPerspectiveFront">
                  <a:rot lat="20099999" lon="1500000" rev="0"/>
                </a:camera>
                <a:lightRig rig="legacyFlat4" dir="b"/>
              </a:scene3d>
              <a:sp3d extrusionH="430200" prstMaterial="legacyMatte">
                <a:bevelT w="13500" h="13500" prst="angle"/>
                <a:bevelB w="13500" h="13500" prst="angle"/>
                <a:extrusionClr>
                  <a:srgbClr val="C0C0C0"/>
                </a:extrusion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anchor="t" anchorCtr="0" compatLnSpc="1">
                <a:prstTxWarp prst="textNoShape">
                  <a:avLst/>
                </a:prstTxWarp>
                <a:flatTx/>
              </a:bodyPr>
              <a:lstStyle/>
              <a:p>
                <a:endParaRPr lang="ja-JP" altLang="en-US"/>
              </a:p>
            </p:txBody>
          </p:sp>
          <p:sp>
            <p:nvSpPr>
              <p:cNvPr id="37" name="AutoShape 5"/>
              <p:cNvSpPr>
                <a:spLocks noEditPoints="1" noChangeArrowheads="1"/>
              </p:cNvSpPr>
              <p:nvPr/>
            </p:nvSpPr>
            <p:spPr bwMode="auto">
              <a:xfrm>
                <a:off x="2559" y="2142"/>
                <a:ext cx="1588" cy="1392"/>
              </a:xfrm>
              <a:custGeom>
                <a:avLst/>
                <a:gdLst>
                  <a:gd name="T0" fmla="*/ 10800 w 21600"/>
                  <a:gd name="T1" fmla="*/ 0 h 21600"/>
                  <a:gd name="T2" fmla="*/ 21600 w 21600"/>
                  <a:gd name="T3" fmla="*/ 10800 h 21600"/>
                  <a:gd name="T4" fmla="*/ 10800 w 21600"/>
                  <a:gd name="T5" fmla="*/ 21600 h 21600"/>
                  <a:gd name="T6" fmla="*/ 0 w 21600"/>
                  <a:gd name="T7" fmla="*/ 10800 h 21600"/>
                  <a:gd name="T8" fmla="*/ 4374 w 21600"/>
                  <a:gd name="T9" fmla="*/ 3964 h 21600"/>
                  <a:gd name="T10" fmla="*/ 17841 w 21600"/>
                  <a:gd name="T11" fmla="*/ 17635 h 21600"/>
                </a:gdLst>
                <a:ahLst/>
                <a:cxnLst>
                  <a:cxn ang="0">
                    <a:pos x="T0" y="T1"/>
                  </a:cxn>
                  <a:cxn ang="0">
                    <a:pos x="T2" y="T3"/>
                  </a:cxn>
                  <a:cxn ang="0">
                    <a:pos x="T4" y="T5"/>
                  </a:cxn>
                  <a:cxn ang="0">
                    <a:pos x="T6" y="T7"/>
                  </a:cxn>
                </a:cxnLst>
                <a:rect l="T8" t="T9" r="T10" b="T11"/>
                <a:pathLst>
                  <a:path w="21600" h="21600">
                    <a:moveTo>
                      <a:pt x="9689" y="1725"/>
                    </a:moveTo>
                    <a:lnTo>
                      <a:pt x="10304" y="85"/>
                    </a:lnTo>
                    <a:lnTo>
                      <a:pt x="11637" y="85"/>
                    </a:lnTo>
                    <a:lnTo>
                      <a:pt x="12303" y="1777"/>
                    </a:lnTo>
                    <a:lnTo>
                      <a:pt x="13072" y="1931"/>
                    </a:lnTo>
                    <a:lnTo>
                      <a:pt x="14303" y="598"/>
                    </a:lnTo>
                    <a:lnTo>
                      <a:pt x="15533" y="1110"/>
                    </a:lnTo>
                    <a:lnTo>
                      <a:pt x="15584" y="2905"/>
                    </a:lnTo>
                    <a:lnTo>
                      <a:pt x="16405" y="3520"/>
                    </a:lnTo>
                    <a:lnTo>
                      <a:pt x="17891" y="2751"/>
                    </a:lnTo>
                    <a:lnTo>
                      <a:pt x="18917" y="3674"/>
                    </a:lnTo>
                    <a:lnTo>
                      <a:pt x="18199" y="5314"/>
                    </a:lnTo>
                    <a:lnTo>
                      <a:pt x="18763" y="6083"/>
                    </a:lnTo>
                    <a:lnTo>
                      <a:pt x="20403" y="6032"/>
                    </a:lnTo>
                    <a:lnTo>
                      <a:pt x="20865" y="7211"/>
                    </a:lnTo>
                    <a:lnTo>
                      <a:pt x="19737" y="8185"/>
                    </a:lnTo>
                    <a:lnTo>
                      <a:pt x="20096" y="9723"/>
                    </a:lnTo>
                    <a:lnTo>
                      <a:pt x="21634" y="10287"/>
                    </a:lnTo>
                    <a:lnTo>
                      <a:pt x="21582" y="11620"/>
                    </a:lnTo>
                    <a:lnTo>
                      <a:pt x="20147" y="12184"/>
                    </a:lnTo>
                    <a:lnTo>
                      <a:pt x="19942" y="13158"/>
                    </a:lnTo>
                    <a:lnTo>
                      <a:pt x="21070" y="14234"/>
                    </a:lnTo>
                    <a:lnTo>
                      <a:pt x="20608" y="15362"/>
                    </a:lnTo>
                    <a:lnTo>
                      <a:pt x="19019" y="15465"/>
                    </a:lnTo>
                    <a:lnTo>
                      <a:pt x="18404" y="16439"/>
                    </a:lnTo>
                    <a:lnTo>
                      <a:pt x="19122" y="17925"/>
                    </a:lnTo>
                    <a:lnTo>
                      <a:pt x="18096" y="18797"/>
                    </a:lnTo>
                    <a:lnTo>
                      <a:pt x="16763" y="18284"/>
                    </a:lnTo>
                    <a:lnTo>
                      <a:pt x="15431" y="19002"/>
                    </a:lnTo>
                    <a:lnTo>
                      <a:pt x="15277" y="20848"/>
                    </a:lnTo>
                    <a:lnTo>
                      <a:pt x="14149" y="21155"/>
                    </a:lnTo>
                    <a:lnTo>
                      <a:pt x="13021" y="19925"/>
                    </a:lnTo>
                    <a:lnTo>
                      <a:pt x="12252" y="20181"/>
                    </a:lnTo>
                    <a:lnTo>
                      <a:pt x="11739" y="21668"/>
                    </a:lnTo>
                    <a:lnTo>
                      <a:pt x="10201" y="21668"/>
                    </a:lnTo>
                    <a:lnTo>
                      <a:pt x="9740" y="20130"/>
                    </a:lnTo>
                    <a:lnTo>
                      <a:pt x="8253" y="19771"/>
                    </a:lnTo>
                    <a:lnTo>
                      <a:pt x="7125" y="21001"/>
                    </a:lnTo>
                    <a:lnTo>
                      <a:pt x="5895" y="20489"/>
                    </a:lnTo>
                    <a:lnTo>
                      <a:pt x="5946" y="18592"/>
                    </a:lnTo>
                    <a:lnTo>
                      <a:pt x="5177" y="18131"/>
                    </a:lnTo>
                    <a:lnTo>
                      <a:pt x="3383" y="18848"/>
                    </a:lnTo>
                    <a:lnTo>
                      <a:pt x="2614" y="17874"/>
                    </a:lnTo>
                    <a:lnTo>
                      <a:pt x="3383" y="16182"/>
                    </a:lnTo>
                    <a:lnTo>
                      <a:pt x="2922" y="15465"/>
                    </a:lnTo>
                    <a:lnTo>
                      <a:pt x="922" y="15516"/>
                    </a:lnTo>
                    <a:lnTo>
                      <a:pt x="512" y="14234"/>
                    </a:lnTo>
                    <a:lnTo>
                      <a:pt x="1948" y="12901"/>
                    </a:lnTo>
                    <a:lnTo>
                      <a:pt x="1896" y="12184"/>
                    </a:lnTo>
                    <a:lnTo>
                      <a:pt x="0" y="11415"/>
                    </a:lnTo>
                    <a:lnTo>
                      <a:pt x="51" y="10031"/>
                    </a:lnTo>
                    <a:lnTo>
                      <a:pt x="1948" y="9313"/>
                    </a:lnTo>
                    <a:lnTo>
                      <a:pt x="2101" y="8595"/>
                    </a:lnTo>
                    <a:lnTo>
                      <a:pt x="615" y="7160"/>
                    </a:lnTo>
                    <a:lnTo>
                      <a:pt x="1127" y="5878"/>
                    </a:lnTo>
                    <a:lnTo>
                      <a:pt x="3178" y="5981"/>
                    </a:lnTo>
                    <a:lnTo>
                      <a:pt x="3588" y="5417"/>
                    </a:lnTo>
                    <a:lnTo>
                      <a:pt x="2819" y="3520"/>
                    </a:lnTo>
                    <a:lnTo>
                      <a:pt x="3742" y="2597"/>
                    </a:lnTo>
                    <a:lnTo>
                      <a:pt x="5536" y="3417"/>
                    </a:lnTo>
                    <a:lnTo>
                      <a:pt x="6049" y="3058"/>
                    </a:lnTo>
                    <a:lnTo>
                      <a:pt x="6100" y="1264"/>
                    </a:lnTo>
                    <a:lnTo>
                      <a:pt x="7228" y="700"/>
                    </a:lnTo>
                    <a:lnTo>
                      <a:pt x="8510" y="2033"/>
                    </a:lnTo>
                    <a:lnTo>
                      <a:pt x="9689" y="1725"/>
                    </a:lnTo>
                    <a:close/>
                    <a:moveTo>
                      <a:pt x="10817" y="14422"/>
                    </a:moveTo>
                    <a:lnTo>
                      <a:pt x="11175" y="14388"/>
                    </a:lnTo>
                    <a:lnTo>
                      <a:pt x="11534" y="14354"/>
                    </a:lnTo>
                    <a:lnTo>
                      <a:pt x="11893" y="14268"/>
                    </a:lnTo>
                    <a:lnTo>
                      <a:pt x="12218" y="14166"/>
                    </a:lnTo>
                    <a:lnTo>
                      <a:pt x="12508" y="13995"/>
                    </a:lnTo>
                    <a:lnTo>
                      <a:pt x="12816" y="13807"/>
                    </a:lnTo>
                    <a:lnTo>
                      <a:pt x="13106" y="13602"/>
                    </a:lnTo>
                    <a:lnTo>
                      <a:pt x="13329" y="13380"/>
                    </a:lnTo>
                    <a:lnTo>
                      <a:pt x="13568" y="13106"/>
                    </a:lnTo>
                    <a:lnTo>
                      <a:pt x="13790" y="12850"/>
                    </a:lnTo>
                    <a:lnTo>
                      <a:pt x="13961" y="12560"/>
                    </a:lnTo>
                    <a:lnTo>
                      <a:pt x="14115" y="12269"/>
                    </a:lnTo>
                    <a:lnTo>
                      <a:pt x="14217" y="11927"/>
                    </a:lnTo>
                    <a:lnTo>
                      <a:pt x="14320" y="11568"/>
                    </a:lnTo>
                    <a:lnTo>
                      <a:pt x="14388" y="11210"/>
                    </a:lnTo>
                    <a:lnTo>
                      <a:pt x="14388" y="10851"/>
                    </a:lnTo>
                    <a:lnTo>
                      <a:pt x="14388" y="10492"/>
                    </a:lnTo>
                    <a:lnTo>
                      <a:pt x="14320" y="10133"/>
                    </a:lnTo>
                    <a:lnTo>
                      <a:pt x="14217" y="9808"/>
                    </a:lnTo>
                    <a:lnTo>
                      <a:pt x="14115" y="9467"/>
                    </a:lnTo>
                    <a:lnTo>
                      <a:pt x="13961" y="9142"/>
                    </a:lnTo>
                    <a:lnTo>
                      <a:pt x="13790" y="8851"/>
                    </a:lnTo>
                    <a:lnTo>
                      <a:pt x="13568" y="8595"/>
                    </a:lnTo>
                    <a:lnTo>
                      <a:pt x="13329" y="8322"/>
                    </a:lnTo>
                    <a:lnTo>
                      <a:pt x="13106" y="8100"/>
                    </a:lnTo>
                    <a:lnTo>
                      <a:pt x="12816" y="7894"/>
                    </a:lnTo>
                    <a:lnTo>
                      <a:pt x="12508" y="7741"/>
                    </a:lnTo>
                    <a:lnTo>
                      <a:pt x="12218" y="7570"/>
                    </a:lnTo>
                    <a:lnTo>
                      <a:pt x="11893" y="7433"/>
                    </a:lnTo>
                    <a:lnTo>
                      <a:pt x="11534" y="7382"/>
                    </a:lnTo>
                    <a:lnTo>
                      <a:pt x="11175" y="7313"/>
                    </a:lnTo>
                    <a:lnTo>
                      <a:pt x="10817" y="7313"/>
                    </a:lnTo>
                    <a:lnTo>
                      <a:pt x="10441" y="7313"/>
                    </a:lnTo>
                    <a:lnTo>
                      <a:pt x="10082" y="7382"/>
                    </a:lnTo>
                    <a:lnTo>
                      <a:pt x="9757" y="7433"/>
                    </a:lnTo>
                    <a:lnTo>
                      <a:pt x="9432" y="7570"/>
                    </a:lnTo>
                    <a:lnTo>
                      <a:pt x="9142" y="7741"/>
                    </a:lnTo>
                    <a:lnTo>
                      <a:pt x="8834" y="7894"/>
                    </a:lnTo>
                    <a:lnTo>
                      <a:pt x="8544" y="8100"/>
                    </a:lnTo>
                    <a:lnTo>
                      <a:pt x="8287" y="8322"/>
                    </a:lnTo>
                    <a:lnTo>
                      <a:pt x="8048" y="8595"/>
                    </a:lnTo>
                    <a:lnTo>
                      <a:pt x="7860" y="8851"/>
                    </a:lnTo>
                    <a:lnTo>
                      <a:pt x="7689" y="9142"/>
                    </a:lnTo>
                    <a:lnTo>
                      <a:pt x="7536" y="9467"/>
                    </a:lnTo>
                    <a:lnTo>
                      <a:pt x="7399" y="9808"/>
                    </a:lnTo>
                    <a:lnTo>
                      <a:pt x="7331" y="10133"/>
                    </a:lnTo>
                    <a:lnTo>
                      <a:pt x="7262" y="10492"/>
                    </a:lnTo>
                    <a:lnTo>
                      <a:pt x="7262" y="10851"/>
                    </a:lnTo>
                    <a:lnTo>
                      <a:pt x="7262" y="11210"/>
                    </a:lnTo>
                    <a:lnTo>
                      <a:pt x="7331" y="11568"/>
                    </a:lnTo>
                    <a:lnTo>
                      <a:pt x="7399" y="11927"/>
                    </a:lnTo>
                    <a:lnTo>
                      <a:pt x="7536" y="12269"/>
                    </a:lnTo>
                    <a:lnTo>
                      <a:pt x="7689" y="12560"/>
                    </a:lnTo>
                    <a:lnTo>
                      <a:pt x="7860" y="12850"/>
                    </a:lnTo>
                    <a:lnTo>
                      <a:pt x="8048" y="13106"/>
                    </a:lnTo>
                    <a:lnTo>
                      <a:pt x="8287" y="13380"/>
                    </a:lnTo>
                    <a:lnTo>
                      <a:pt x="8544" y="13602"/>
                    </a:lnTo>
                    <a:lnTo>
                      <a:pt x="8834" y="13807"/>
                    </a:lnTo>
                    <a:lnTo>
                      <a:pt x="9142" y="13995"/>
                    </a:lnTo>
                    <a:lnTo>
                      <a:pt x="9432" y="14166"/>
                    </a:lnTo>
                    <a:lnTo>
                      <a:pt x="9757" y="14268"/>
                    </a:lnTo>
                    <a:lnTo>
                      <a:pt x="10082" y="14354"/>
                    </a:lnTo>
                    <a:lnTo>
                      <a:pt x="10441" y="14388"/>
                    </a:lnTo>
                    <a:lnTo>
                      <a:pt x="10817" y="14422"/>
                    </a:lnTo>
                    <a:close/>
                  </a:path>
                </a:pathLst>
              </a:custGeom>
              <a:solidFill>
                <a:srgbClr val="C0C0C0"/>
              </a:solidFill>
              <a:ln w="9525">
                <a:miter lim="800000"/>
                <a:headEnd/>
                <a:tailEnd/>
              </a:ln>
              <a:effectLst/>
              <a:scene3d>
                <a:camera prst="legacyPerspectiveFront">
                  <a:rot lat="20099999" lon="1500000" rev="0"/>
                </a:camera>
                <a:lightRig rig="legacyFlat4" dir="b"/>
              </a:scene3d>
              <a:sp3d extrusionH="430200" prstMaterial="legacyMatte">
                <a:bevelT w="13500" h="13500" prst="angle"/>
                <a:bevelB w="13500" h="13500" prst="angle"/>
                <a:extrusionClr>
                  <a:srgbClr val="C0C0C0"/>
                </a:extrusion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anchor="t" anchorCtr="0" compatLnSpc="1">
                <a:prstTxWarp prst="textNoShape">
                  <a:avLst/>
                </a:prstTxWarp>
                <a:flatTx/>
              </a:bodyPr>
              <a:lstStyle/>
              <a:p>
                <a:endParaRPr lang="ja-JP" altLang="en-US"/>
              </a:p>
            </p:txBody>
          </p:sp>
        </p:grpSp>
        <p:pic>
          <p:nvPicPr>
            <p:cNvPr id="25" name="Picture 19" descr="F:\Documents and Settings\masao\My Documents\My Pictures\Microsoft クリップ オーガナイザ\j0433953.png"/>
            <p:cNvPicPr>
              <a:picLocks noChangeAspect="1" noChangeArrowheads="1"/>
            </p:cNvPicPr>
            <p:nvPr/>
          </p:nvPicPr>
          <p:blipFill>
            <a:blip r:embed="rId3" cstate="print"/>
            <a:srcRect/>
            <a:stretch>
              <a:fillRect/>
            </a:stretch>
          </p:blipFill>
          <p:spPr bwMode="auto">
            <a:xfrm flipH="1">
              <a:off x="6260125" y="1676815"/>
              <a:ext cx="846914" cy="933695"/>
            </a:xfrm>
            <a:prstGeom prst="rect">
              <a:avLst/>
            </a:prstGeom>
            <a:noFill/>
          </p:spPr>
        </p:pic>
        <p:pic>
          <p:nvPicPr>
            <p:cNvPr id="26" name="Picture 30" descr="F:\Documents and Settings\masao\My Documents\My Pictures\Microsoft クリップ オーガナイザ\j0433943.png"/>
            <p:cNvPicPr>
              <a:picLocks noChangeAspect="1" noChangeArrowheads="1"/>
            </p:cNvPicPr>
            <p:nvPr/>
          </p:nvPicPr>
          <p:blipFill>
            <a:blip r:embed="rId4" cstate="print"/>
            <a:srcRect/>
            <a:stretch>
              <a:fillRect/>
            </a:stretch>
          </p:blipFill>
          <p:spPr bwMode="auto">
            <a:xfrm flipH="1">
              <a:off x="6260125" y="3000303"/>
              <a:ext cx="912556" cy="912557"/>
            </a:xfrm>
            <a:prstGeom prst="rect">
              <a:avLst/>
            </a:prstGeom>
            <a:noFill/>
          </p:spPr>
        </p:pic>
        <p:sp>
          <p:nvSpPr>
            <p:cNvPr id="27" name="テキスト ボックス 26"/>
            <p:cNvSpPr txBox="1"/>
            <p:nvPr/>
          </p:nvSpPr>
          <p:spPr>
            <a:xfrm>
              <a:off x="6188117" y="2627844"/>
              <a:ext cx="1008112" cy="461665"/>
            </a:xfrm>
            <a:prstGeom prst="rect">
              <a:avLst/>
            </a:prstGeom>
            <a:noFill/>
          </p:spPr>
          <p:txBody>
            <a:bodyPr wrap="square" rtlCol="0">
              <a:spAutoFit/>
            </a:bodyPr>
            <a:lstStyle/>
            <a:p>
              <a:pPr algn="ctr"/>
              <a:r>
                <a:rPr lang="en-US" altLang="ja-JP" sz="2400" smtClean="0">
                  <a:latin typeface="+mn-ea"/>
                </a:rPr>
                <a:t>or</a:t>
              </a:r>
              <a:endParaRPr lang="ja-JP" altLang="en-US" sz="2400">
                <a:latin typeface="+mn-ea"/>
              </a:endParaRPr>
            </a:p>
          </p:txBody>
        </p:sp>
        <p:sp>
          <p:nvSpPr>
            <p:cNvPr id="28" name="右矢印 27"/>
            <p:cNvSpPr/>
            <p:nvPr/>
          </p:nvSpPr>
          <p:spPr>
            <a:xfrm rot="1101217">
              <a:off x="5533616" y="2935812"/>
              <a:ext cx="567381" cy="253700"/>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pic>
          <p:nvPicPr>
            <p:cNvPr id="29" name="Picture 6" descr="C:\Users\Yamatani\AppData\Local\Microsoft\Windows\Temporary Internet Files\Content.IE5\9GXCRUYA\lgi01a201409131200[1].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r="50000"/>
            <a:stretch/>
          </p:blipFill>
          <p:spPr bwMode="auto">
            <a:xfrm>
              <a:off x="6012160" y="1556792"/>
              <a:ext cx="351913" cy="637843"/>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6" descr="C:\Users\Yamatani\AppData\Local\Microsoft\Windows\Temporary Internet Files\Content.IE5\9GXCRUYA\lgi01a201409131200[1].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49885" r="230" b="28917"/>
            <a:stretch/>
          </p:blipFill>
          <p:spPr bwMode="auto">
            <a:xfrm>
              <a:off x="6980205" y="2749348"/>
              <a:ext cx="351107" cy="453399"/>
            </a:xfrm>
            <a:prstGeom prst="rect">
              <a:avLst/>
            </a:prstGeom>
            <a:noFill/>
            <a:extLst>
              <a:ext uri="{909E8E84-426E-40DD-AFC4-6F175D3DCCD1}">
                <a14:hiddenFill xmlns:a14="http://schemas.microsoft.com/office/drawing/2010/main">
                  <a:solidFill>
                    <a:srgbClr val="FFFFFF"/>
                  </a:solidFill>
                </a14:hiddenFill>
              </a:ext>
            </a:extLst>
          </p:spPr>
        </p:pic>
        <p:sp>
          <p:nvSpPr>
            <p:cNvPr id="31" name="右矢印 30"/>
            <p:cNvSpPr/>
            <p:nvPr/>
          </p:nvSpPr>
          <p:spPr>
            <a:xfrm>
              <a:off x="3167844" y="2783296"/>
              <a:ext cx="612068" cy="217008"/>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2" name="テキスト ボックス 31"/>
            <p:cNvSpPr txBox="1"/>
            <p:nvPr/>
          </p:nvSpPr>
          <p:spPr>
            <a:xfrm>
              <a:off x="2894050" y="3574177"/>
              <a:ext cx="3694174" cy="400110"/>
            </a:xfrm>
            <a:prstGeom prst="rect">
              <a:avLst/>
            </a:prstGeom>
            <a:noFill/>
          </p:spPr>
          <p:txBody>
            <a:bodyPr wrap="square" rtlCol="0">
              <a:spAutoFit/>
            </a:bodyPr>
            <a:lstStyle/>
            <a:p>
              <a:pPr algn="ctr"/>
              <a:r>
                <a:rPr lang="ja-JP" altLang="en-US" sz="2000" smtClean="0">
                  <a:latin typeface="+mn-ea"/>
                </a:rPr>
                <a:t>分類器</a:t>
              </a:r>
              <a:endParaRPr lang="ja-JP" altLang="en-US" sz="2000">
                <a:latin typeface="+mn-ea"/>
              </a:endParaRPr>
            </a:p>
          </p:txBody>
        </p:sp>
        <p:pic>
          <p:nvPicPr>
            <p:cNvPr id="33" name="Picture 43" descr="F:\Documents and Settings\masao\My Documents\My Pictures\Microsoft クリップ オーガナイザ\j0432621.png"/>
            <p:cNvPicPr>
              <a:picLocks noChangeAspect="1" noChangeArrowheads="1"/>
            </p:cNvPicPr>
            <p:nvPr/>
          </p:nvPicPr>
          <p:blipFill>
            <a:blip r:embed="rId6" cstate="print">
              <a:duotone>
                <a:prstClr val="black"/>
                <a:srgbClr val="D9C3A5">
                  <a:tint val="50000"/>
                  <a:satMod val="180000"/>
                </a:srgbClr>
              </a:duotone>
              <a:extLst>
                <a:ext uri="{BEBA8EAE-BF5A-486C-A8C5-ECC9F3942E4B}">
                  <a14:imgProps xmlns:a14="http://schemas.microsoft.com/office/drawing/2010/main">
                    <a14:imgLayer r:embed="rId7">
                      <a14:imgEffect>
                        <a14:colorTemperature colorTemp="11200"/>
                      </a14:imgEffect>
                      <a14:imgEffect>
                        <a14:saturation sat="0"/>
                      </a14:imgEffect>
                    </a14:imgLayer>
                  </a14:imgProps>
                </a:ext>
              </a:extLst>
            </a:blip>
            <a:srcRect/>
            <a:stretch>
              <a:fillRect/>
            </a:stretch>
          </p:blipFill>
          <p:spPr bwMode="auto">
            <a:xfrm flipH="1">
              <a:off x="2195736" y="2492896"/>
              <a:ext cx="864096" cy="846514"/>
            </a:xfrm>
            <a:prstGeom prst="rect">
              <a:avLst/>
            </a:prstGeom>
            <a:noFill/>
          </p:spPr>
        </p:pic>
        <p:sp>
          <p:nvSpPr>
            <p:cNvPr id="34" name="右矢印 33"/>
            <p:cNvSpPr/>
            <p:nvPr/>
          </p:nvSpPr>
          <p:spPr>
            <a:xfrm rot="20471202">
              <a:off x="5533855" y="2505598"/>
              <a:ext cx="567381" cy="253700"/>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sp>
        <p:nvSpPr>
          <p:cNvPr id="38" name="右矢印 37"/>
          <p:cNvSpPr/>
          <p:nvPr/>
        </p:nvSpPr>
        <p:spPr>
          <a:xfrm rot="20471202">
            <a:off x="6577918" y="3948203"/>
            <a:ext cx="552457" cy="241104"/>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9" name="右矢印 38"/>
          <p:cNvSpPr/>
          <p:nvPr/>
        </p:nvSpPr>
        <p:spPr>
          <a:xfrm>
            <a:off x="6602037" y="4318875"/>
            <a:ext cx="552457" cy="241104"/>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40" name="右矢印 39"/>
          <p:cNvSpPr/>
          <p:nvPr/>
        </p:nvSpPr>
        <p:spPr>
          <a:xfrm rot="1310686">
            <a:off x="6577014" y="4656796"/>
            <a:ext cx="552457" cy="241104"/>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pic>
        <p:nvPicPr>
          <p:cNvPr id="41" name="Picture 19" descr="F:\Documents and Settings\masao\My Documents\My Pictures\Microsoft クリップ オーガナイザ\j0433953.png"/>
          <p:cNvPicPr>
            <a:picLocks noChangeAspect="1" noChangeArrowheads="1"/>
          </p:cNvPicPr>
          <p:nvPr/>
        </p:nvPicPr>
        <p:blipFill>
          <a:blip r:embed="rId3" cstate="print">
            <a:duotone>
              <a:schemeClr val="accent2">
                <a:shade val="45000"/>
                <a:satMod val="135000"/>
              </a:schemeClr>
              <a:prstClr val="white"/>
            </a:duotone>
          </a:blip>
          <a:srcRect/>
          <a:stretch>
            <a:fillRect/>
          </a:stretch>
        </p:blipFill>
        <p:spPr bwMode="auto">
          <a:xfrm flipH="1">
            <a:off x="7092280" y="3255272"/>
            <a:ext cx="745418" cy="821799"/>
          </a:xfrm>
          <a:prstGeom prst="rect">
            <a:avLst/>
          </a:prstGeom>
          <a:noFill/>
        </p:spPr>
      </p:pic>
      <p:pic>
        <p:nvPicPr>
          <p:cNvPr id="42" name="Picture 19" descr="F:\Documents and Settings\masao\My Documents\My Pictures\Microsoft クリップ オーガナイザ\j0433953.png"/>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flipH="1">
            <a:off x="7134388" y="3907975"/>
            <a:ext cx="745418" cy="821799"/>
          </a:xfrm>
          <a:prstGeom prst="rect">
            <a:avLst/>
          </a:prstGeom>
          <a:noFill/>
        </p:spPr>
      </p:pic>
      <p:pic>
        <p:nvPicPr>
          <p:cNvPr id="43" name="Picture 19" descr="F:\Documents and Settings\masao\My Documents\My Pictures\Microsoft クリップ オーガナイザ\j0433953.png"/>
          <p:cNvPicPr>
            <a:picLocks noChangeAspect="1" noChangeArrowheads="1"/>
          </p:cNvPicPr>
          <p:nvPr/>
        </p:nvPicPr>
        <p:blipFill>
          <a:blip r:embed="rId3" cstate="print">
            <a:duotone>
              <a:schemeClr val="accent4">
                <a:shade val="45000"/>
                <a:satMod val="135000"/>
              </a:schemeClr>
              <a:prstClr val="white"/>
            </a:duotone>
          </a:blip>
          <a:srcRect/>
          <a:stretch>
            <a:fillRect/>
          </a:stretch>
        </p:blipFill>
        <p:spPr bwMode="auto">
          <a:xfrm flipH="1">
            <a:off x="7138950" y="4581127"/>
            <a:ext cx="745418" cy="821799"/>
          </a:xfrm>
          <a:prstGeom prst="rect">
            <a:avLst/>
          </a:prstGeom>
          <a:noFill/>
        </p:spPr>
      </p:pic>
      <p:sp>
        <p:nvSpPr>
          <p:cNvPr id="44" name="正方形/長方形 43"/>
          <p:cNvSpPr/>
          <p:nvPr/>
        </p:nvSpPr>
        <p:spPr>
          <a:xfrm>
            <a:off x="1173811" y="3645023"/>
            <a:ext cx="5270397" cy="2613437"/>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45" name="テキスト ボックス 44"/>
          <p:cNvSpPr txBox="1"/>
          <p:nvPr/>
        </p:nvSpPr>
        <p:spPr>
          <a:xfrm>
            <a:off x="1263028" y="3768834"/>
            <a:ext cx="3553188" cy="461665"/>
          </a:xfrm>
          <a:prstGeom prst="rect">
            <a:avLst/>
          </a:prstGeom>
          <a:noFill/>
          <a:ln>
            <a:solidFill>
              <a:schemeClr val="accent2"/>
            </a:solidFill>
          </a:ln>
        </p:spPr>
        <p:txBody>
          <a:bodyPr wrap="square" rtlCol="0">
            <a:spAutoFit/>
          </a:bodyPr>
          <a:lstStyle/>
          <a:p>
            <a:pPr algn="ctr"/>
            <a:r>
              <a:rPr lang="ja-JP" altLang="en-US" sz="2400" smtClean="0">
                <a:latin typeface="+mn-ea"/>
              </a:rPr>
              <a:t>先行研究の予測モデル</a:t>
            </a:r>
            <a:endParaRPr lang="ja-JP" altLang="en-US" sz="2400">
              <a:latin typeface="+mn-ea"/>
            </a:endParaRPr>
          </a:p>
        </p:txBody>
      </p:sp>
      <p:sp>
        <p:nvSpPr>
          <p:cNvPr id="46" name="正方形/長方形 45"/>
          <p:cNvSpPr/>
          <p:nvPr/>
        </p:nvSpPr>
        <p:spPr>
          <a:xfrm>
            <a:off x="1043608" y="2924944"/>
            <a:ext cx="7056784" cy="3456384"/>
          </a:xfrm>
          <a:prstGeom prst="rect">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47" name="テキスト ボックス 46"/>
          <p:cNvSpPr txBox="1"/>
          <p:nvPr/>
        </p:nvSpPr>
        <p:spPr>
          <a:xfrm>
            <a:off x="1234836" y="3068959"/>
            <a:ext cx="3553188" cy="461665"/>
          </a:xfrm>
          <a:prstGeom prst="rect">
            <a:avLst/>
          </a:prstGeom>
          <a:noFill/>
          <a:ln>
            <a:solidFill>
              <a:schemeClr val="accent6"/>
            </a:solidFill>
          </a:ln>
        </p:spPr>
        <p:txBody>
          <a:bodyPr wrap="square" rtlCol="0">
            <a:spAutoFit/>
          </a:bodyPr>
          <a:lstStyle/>
          <a:p>
            <a:pPr algn="ctr"/>
            <a:r>
              <a:rPr lang="ja-JP" altLang="en-US" sz="2400" smtClean="0">
                <a:latin typeface="+mn-ea"/>
              </a:rPr>
              <a:t>求められる予測モデル</a:t>
            </a:r>
            <a:endParaRPr lang="ja-JP" altLang="en-US" sz="2400">
              <a:latin typeface="+mn-ea"/>
            </a:endParaRPr>
          </a:p>
        </p:txBody>
      </p:sp>
    </p:spTree>
    <p:extLst>
      <p:ext uri="{BB962C8B-B14F-4D97-AF65-F5344CB8AC3E}">
        <p14:creationId xmlns:p14="http://schemas.microsoft.com/office/powerpoint/2010/main" val="13712678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本研究の目的</a:t>
            </a:r>
            <a:endParaRPr kumimoji="1" lang="ja-JP" altLang="en-US"/>
          </a:p>
        </p:txBody>
      </p:sp>
      <p:sp>
        <p:nvSpPr>
          <p:cNvPr id="3" name="コンテンツ プレースホルダー 2"/>
          <p:cNvSpPr>
            <a:spLocks noGrp="1"/>
          </p:cNvSpPr>
          <p:nvPr>
            <p:ph idx="1"/>
          </p:nvPr>
        </p:nvSpPr>
        <p:spPr/>
        <p:txBody>
          <a:bodyPr>
            <a:normAutofit/>
          </a:bodyPr>
          <a:lstStyle/>
          <a:p>
            <a:r>
              <a:rPr kumimoji="1" lang="ja-JP" altLang="en-US" smtClean="0"/>
              <a:t>目的</a:t>
            </a:r>
            <a:endParaRPr kumimoji="1" lang="en-US" altLang="ja-JP" smtClean="0"/>
          </a:p>
          <a:p>
            <a:pPr lvl="1"/>
            <a:r>
              <a:rPr lang="ja-JP" altLang="en-US"/>
              <a:t>モジュールオーナーの不足を解消する</a:t>
            </a:r>
            <a:r>
              <a:rPr lang="ja-JP" altLang="en-US"/>
              <a:t>ため</a:t>
            </a:r>
            <a:r>
              <a:rPr lang="ja-JP" altLang="en-US" smtClean="0"/>
              <a:t>に，</a:t>
            </a:r>
            <a:r>
              <a:rPr lang="en-US" altLang="ja-JP" smtClean="0"/>
              <a:t/>
            </a:r>
            <a:br>
              <a:rPr lang="en-US" altLang="ja-JP" smtClean="0"/>
            </a:br>
            <a:r>
              <a:rPr lang="ja-JP" altLang="en-US" smtClean="0"/>
              <a:t>モジュールオーナー</a:t>
            </a:r>
            <a:r>
              <a:rPr lang="ja-JP" altLang="en-US"/>
              <a:t>に適したコミッターを推薦する</a:t>
            </a:r>
            <a:endParaRPr kumimoji="1" lang="en-US" altLang="ja-JP" smtClean="0"/>
          </a:p>
          <a:p>
            <a:pPr lvl="1"/>
            <a:endParaRPr lang="en-US" altLang="ja-JP"/>
          </a:p>
          <a:p>
            <a:r>
              <a:rPr kumimoji="1" lang="ja-JP" altLang="en-US" smtClean="0"/>
              <a:t>アプローチ</a:t>
            </a:r>
            <a:endParaRPr kumimoji="1" lang="en-US" altLang="ja-JP" smtClean="0"/>
          </a:p>
          <a:p>
            <a:pPr lvl="1"/>
            <a:r>
              <a:rPr lang="ja-JP" altLang="en-US"/>
              <a:t>モジュールオーナーの適性を示すメトリクスを定義する</a:t>
            </a:r>
            <a:endParaRPr lang="en-US" altLang="ja-JP"/>
          </a:p>
          <a:p>
            <a:pPr lvl="1"/>
            <a:r>
              <a:rPr lang="ja-JP" altLang="en-US" smtClean="0"/>
              <a:t>モジュールオーナーに</a:t>
            </a:r>
            <a:r>
              <a:rPr lang="ja-JP" altLang="en-US"/>
              <a:t>昇格す</a:t>
            </a:r>
            <a:r>
              <a:rPr lang="ja-JP" altLang="en-US" smtClean="0"/>
              <a:t>べき開発者を特定</a:t>
            </a:r>
            <a:r>
              <a:rPr lang="ja-JP" altLang="en-US" smtClean="0"/>
              <a:t>するため</a:t>
            </a:r>
            <a:r>
              <a:rPr lang="ja-JP" altLang="en-US" smtClean="0"/>
              <a:t>の予測モデルを構築する</a:t>
            </a:r>
            <a:endParaRPr lang="en-US" altLang="ja-JP" smtClean="0"/>
          </a:p>
          <a:p>
            <a:pPr lvl="1"/>
            <a:endParaRPr kumimoji="1" lang="ja-JP" altLang="en-US"/>
          </a:p>
        </p:txBody>
      </p:sp>
      <p:sp>
        <p:nvSpPr>
          <p:cNvPr id="4" name="日付プレースホルダー 3"/>
          <p:cNvSpPr>
            <a:spLocks noGrp="1"/>
          </p:cNvSpPr>
          <p:nvPr>
            <p:ph type="dt" sz="half" idx="10"/>
          </p:nvPr>
        </p:nvSpPr>
        <p:spPr/>
        <p:txBody>
          <a:bodyPr/>
          <a:lstStyle/>
          <a:p>
            <a:r>
              <a:rPr lang="en-US" altLang="ja-JP" smtClean="0"/>
              <a:t>2016/02/12</a:t>
            </a:r>
            <a:endParaRPr lang="ja-JP" altLang="en-US"/>
          </a:p>
        </p:txBody>
      </p:sp>
      <p:sp>
        <p:nvSpPr>
          <p:cNvPr id="5" name="スライド番号プレースホルダー 4"/>
          <p:cNvSpPr>
            <a:spLocks noGrp="1"/>
          </p:cNvSpPr>
          <p:nvPr>
            <p:ph type="sldNum" sz="quarter" idx="12"/>
          </p:nvPr>
        </p:nvSpPr>
        <p:spPr/>
        <p:txBody>
          <a:bodyPr/>
          <a:lstStyle/>
          <a:p>
            <a:fld id="{6754A600-64A3-491F-BE30-136854BA9E76}" type="slidenum">
              <a:rPr lang="ja-JP" altLang="en-US" smtClean="0"/>
              <a:pPr/>
              <a:t>11</a:t>
            </a:fld>
            <a:endParaRPr lang="ja-JP" altLang="en-US"/>
          </a:p>
        </p:txBody>
      </p:sp>
    </p:spTree>
    <p:extLst>
      <p:ext uri="{BB962C8B-B14F-4D97-AF65-F5344CB8AC3E}">
        <p14:creationId xmlns:p14="http://schemas.microsoft.com/office/powerpoint/2010/main" val="348266839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モジュールオーナーの適性</a:t>
            </a:r>
            <a:endParaRPr kumimoji="1" lang="ja-JP" altLang="en-US"/>
          </a:p>
        </p:txBody>
      </p:sp>
      <p:sp>
        <p:nvSpPr>
          <p:cNvPr id="3" name="コンテンツ プレースホルダー 2"/>
          <p:cNvSpPr>
            <a:spLocks noGrp="1"/>
          </p:cNvSpPr>
          <p:nvPr>
            <p:ph idx="1"/>
          </p:nvPr>
        </p:nvSpPr>
        <p:spPr/>
        <p:txBody>
          <a:bodyPr/>
          <a:lstStyle/>
          <a:p>
            <a:r>
              <a:rPr kumimoji="1" lang="ja-JP" altLang="en-US" smtClean="0"/>
              <a:t>仮説</a:t>
            </a:r>
            <a:endParaRPr kumimoji="1" lang="en-US" altLang="ja-JP" smtClean="0"/>
          </a:p>
          <a:p>
            <a:pPr lvl="1"/>
            <a:r>
              <a:rPr kumimoji="1" lang="ja-JP" altLang="en-US" smtClean="0"/>
              <a:t>パッチ投稿の割合が高い開発者ほどモジュールオーナー</a:t>
            </a:r>
            <a:r>
              <a:rPr lang="ja-JP" altLang="en-US"/>
              <a:t>の</a:t>
            </a:r>
            <a:r>
              <a:rPr lang="ja-JP" altLang="en-US" smtClean="0"/>
              <a:t>適性が高いのでは</a:t>
            </a:r>
            <a:r>
              <a:rPr kumimoji="1" lang="ja-JP" altLang="en-US" smtClean="0"/>
              <a:t>？</a:t>
            </a:r>
            <a:endParaRPr kumimoji="1" lang="ja-JP" altLang="en-US"/>
          </a:p>
        </p:txBody>
      </p:sp>
      <p:sp>
        <p:nvSpPr>
          <p:cNvPr id="4" name="日付プレースホルダー 3"/>
          <p:cNvSpPr>
            <a:spLocks noGrp="1"/>
          </p:cNvSpPr>
          <p:nvPr>
            <p:ph type="dt" sz="half" idx="10"/>
          </p:nvPr>
        </p:nvSpPr>
        <p:spPr/>
        <p:txBody>
          <a:bodyPr/>
          <a:lstStyle/>
          <a:p>
            <a:r>
              <a:rPr lang="en-US" altLang="ja-JP" smtClean="0"/>
              <a:t>2016/02/12</a:t>
            </a:r>
            <a:endParaRPr lang="ja-JP" altLang="en-US"/>
          </a:p>
        </p:txBody>
      </p:sp>
      <p:sp>
        <p:nvSpPr>
          <p:cNvPr id="5" name="スライド番号プレースホルダー 4"/>
          <p:cNvSpPr>
            <a:spLocks noGrp="1"/>
          </p:cNvSpPr>
          <p:nvPr>
            <p:ph type="sldNum" sz="quarter" idx="12"/>
          </p:nvPr>
        </p:nvSpPr>
        <p:spPr/>
        <p:txBody>
          <a:bodyPr/>
          <a:lstStyle/>
          <a:p>
            <a:fld id="{6754A600-64A3-491F-BE30-136854BA9E76}" type="slidenum">
              <a:rPr lang="ja-JP" altLang="en-US" smtClean="0"/>
              <a:pPr/>
              <a:t>12</a:t>
            </a:fld>
            <a:endParaRPr lang="ja-JP" altLang="en-US"/>
          </a:p>
        </p:txBody>
      </p:sp>
      <p:sp>
        <p:nvSpPr>
          <p:cNvPr id="7" name="正方形/長方形 6"/>
          <p:cNvSpPr/>
          <p:nvPr/>
        </p:nvSpPr>
        <p:spPr>
          <a:xfrm>
            <a:off x="683568" y="3541079"/>
            <a:ext cx="7848872" cy="2768241"/>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p:cNvSpPr txBox="1"/>
          <p:nvPr/>
        </p:nvSpPr>
        <p:spPr>
          <a:xfrm>
            <a:off x="3707904" y="3140968"/>
            <a:ext cx="4824536" cy="400110"/>
          </a:xfrm>
          <a:prstGeom prst="rect">
            <a:avLst/>
          </a:prstGeom>
          <a:noFill/>
        </p:spPr>
        <p:txBody>
          <a:bodyPr wrap="square" rtlCol="0">
            <a:spAutoFit/>
          </a:bodyPr>
          <a:lstStyle/>
          <a:p>
            <a:pPr algn="ctr"/>
            <a:r>
              <a:rPr lang="ja-JP" altLang="en-US" sz="2000" smtClean="0">
                <a:latin typeface="+mn-ea"/>
              </a:rPr>
              <a:t>モジュールに投稿されたパッチの総数</a:t>
            </a:r>
            <a:endParaRPr kumimoji="1" lang="ja-JP" altLang="en-US" sz="2000">
              <a:latin typeface="+mn-ea"/>
            </a:endParaRPr>
          </a:p>
        </p:txBody>
      </p:sp>
      <p:cxnSp>
        <p:nvCxnSpPr>
          <p:cNvPr id="9" name="直線コネクタ 8"/>
          <p:cNvCxnSpPr/>
          <p:nvPr/>
        </p:nvCxnSpPr>
        <p:spPr>
          <a:xfrm>
            <a:off x="4067944" y="3541079"/>
            <a:ext cx="0" cy="276824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テキスト ボックス 9"/>
          <p:cNvSpPr txBox="1"/>
          <p:nvPr/>
        </p:nvSpPr>
        <p:spPr>
          <a:xfrm>
            <a:off x="971600" y="4509120"/>
            <a:ext cx="2736304" cy="707886"/>
          </a:xfrm>
          <a:prstGeom prst="rect">
            <a:avLst/>
          </a:prstGeom>
          <a:noFill/>
        </p:spPr>
        <p:txBody>
          <a:bodyPr wrap="square" rtlCol="0">
            <a:spAutoFit/>
          </a:bodyPr>
          <a:lstStyle/>
          <a:p>
            <a:pPr algn="ctr"/>
            <a:r>
              <a:rPr kumimoji="1" lang="ja-JP" altLang="en-US" sz="2000" smtClean="0">
                <a:latin typeface="+mn-ea"/>
              </a:rPr>
              <a:t>開発者</a:t>
            </a:r>
            <a:r>
              <a:rPr kumimoji="1" lang="en-US" altLang="ja-JP" sz="2000" smtClean="0">
                <a:latin typeface="+mn-ea"/>
              </a:rPr>
              <a:t>A</a:t>
            </a:r>
          </a:p>
          <a:p>
            <a:pPr algn="ctr"/>
            <a:r>
              <a:rPr lang="ja-JP" altLang="en-US" sz="2000" smtClean="0">
                <a:latin typeface="+mn-ea"/>
              </a:rPr>
              <a:t>→</a:t>
            </a:r>
            <a:r>
              <a:rPr lang="ja-JP" altLang="en-US" b="1" smtClean="0">
                <a:latin typeface="+mn-ea"/>
              </a:rPr>
              <a:t>モジュールオーナー</a:t>
            </a:r>
            <a:endParaRPr kumimoji="1" lang="ja-JP" altLang="en-US" sz="1600" b="1">
              <a:latin typeface="+mn-ea"/>
            </a:endParaRPr>
          </a:p>
        </p:txBody>
      </p:sp>
      <p:sp>
        <p:nvSpPr>
          <p:cNvPr id="19" name="テキスト ボックス 18"/>
          <p:cNvSpPr txBox="1"/>
          <p:nvPr/>
        </p:nvSpPr>
        <p:spPr>
          <a:xfrm>
            <a:off x="3995936" y="4221088"/>
            <a:ext cx="2664296" cy="984885"/>
          </a:xfrm>
          <a:prstGeom prst="rect">
            <a:avLst/>
          </a:prstGeom>
          <a:noFill/>
        </p:spPr>
        <p:txBody>
          <a:bodyPr wrap="square" rtlCol="0">
            <a:spAutoFit/>
          </a:bodyPr>
          <a:lstStyle/>
          <a:p>
            <a:pPr algn="ctr"/>
            <a:r>
              <a:rPr kumimoji="1" lang="ja-JP" altLang="en-US" sz="2000" smtClean="0">
                <a:latin typeface="+mn-ea"/>
              </a:rPr>
              <a:t>開発者</a:t>
            </a:r>
            <a:r>
              <a:rPr lang="en-US" altLang="ja-JP" sz="2000" smtClean="0">
                <a:latin typeface="+mn-ea"/>
              </a:rPr>
              <a:t>B</a:t>
            </a:r>
          </a:p>
          <a:p>
            <a:pPr algn="ctr"/>
            <a:r>
              <a:rPr lang="ja-JP" altLang="en-US" sz="2000">
                <a:latin typeface="+mn-ea"/>
              </a:rPr>
              <a:t>→</a:t>
            </a:r>
            <a:r>
              <a:rPr lang="ja-JP" altLang="en-US" b="1">
                <a:latin typeface="+mn-ea"/>
              </a:rPr>
              <a:t>モジュールオーナー</a:t>
            </a:r>
            <a:endParaRPr lang="ja-JP" altLang="en-US" sz="1600" b="1">
              <a:latin typeface="+mn-ea"/>
            </a:endParaRPr>
          </a:p>
          <a:p>
            <a:pPr algn="ctr"/>
            <a:endParaRPr kumimoji="1" lang="ja-JP" altLang="en-US">
              <a:latin typeface="+mn-ea"/>
            </a:endParaRPr>
          </a:p>
        </p:txBody>
      </p:sp>
      <p:sp>
        <p:nvSpPr>
          <p:cNvPr id="20" name="テキスト ボックス 19"/>
          <p:cNvSpPr txBox="1"/>
          <p:nvPr/>
        </p:nvSpPr>
        <p:spPr>
          <a:xfrm>
            <a:off x="4283968" y="5733256"/>
            <a:ext cx="2232248" cy="400110"/>
          </a:xfrm>
          <a:prstGeom prst="rect">
            <a:avLst/>
          </a:prstGeom>
          <a:noFill/>
        </p:spPr>
        <p:txBody>
          <a:bodyPr wrap="square" rtlCol="0">
            <a:spAutoFit/>
          </a:bodyPr>
          <a:lstStyle/>
          <a:p>
            <a:pPr algn="ctr"/>
            <a:r>
              <a:rPr kumimoji="1" lang="ja-JP" altLang="en-US" sz="2000" smtClean="0">
                <a:latin typeface="+mn-ea"/>
              </a:rPr>
              <a:t>開発者</a:t>
            </a:r>
            <a:r>
              <a:rPr lang="en-US" altLang="ja-JP" sz="2000">
                <a:latin typeface="+mn-ea"/>
              </a:rPr>
              <a:t>C</a:t>
            </a:r>
            <a:endParaRPr kumimoji="1" lang="ja-JP" altLang="en-US">
              <a:latin typeface="+mn-ea"/>
            </a:endParaRPr>
          </a:p>
        </p:txBody>
      </p:sp>
      <p:cxnSp>
        <p:nvCxnSpPr>
          <p:cNvPr id="21" name="直線コネクタ 20"/>
          <p:cNvCxnSpPr/>
          <p:nvPr/>
        </p:nvCxnSpPr>
        <p:spPr>
          <a:xfrm>
            <a:off x="4067944" y="5517232"/>
            <a:ext cx="252028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直線コネクタ 21"/>
          <p:cNvCxnSpPr/>
          <p:nvPr/>
        </p:nvCxnSpPr>
        <p:spPr>
          <a:xfrm>
            <a:off x="6588224" y="3541079"/>
            <a:ext cx="0" cy="276824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30" name="テキスト ボックス 29"/>
          <p:cNvSpPr txBox="1"/>
          <p:nvPr/>
        </p:nvSpPr>
        <p:spPr>
          <a:xfrm>
            <a:off x="6444208" y="4725144"/>
            <a:ext cx="2232248" cy="369332"/>
          </a:xfrm>
          <a:prstGeom prst="rect">
            <a:avLst/>
          </a:prstGeom>
          <a:noFill/>
        </p:spPr>
        <p:txBody>
          <a:bodyPr wrap="square" rtlCol="0">
            <a:spAutoFit/>
          </a:bodyPr>
          <a:lstStyle/>
          <a:p>
            <a:pPr algn="ctr"/>
            <a:r>
              <a:rPr kumimoji="1" lang="ja-JP" altLang="en-US" smtClean="0">
                <a:latin typeface="+mn-ea"/>
              </a:rPr>
              <a:t>その他</a:t>
            </a:r>
            <a:endParaRPr kumimoji="1" lang="ja-JP" altLang="en-US">
              <a:latin typeface="+mn-ea"/>
            </a:endParaRPr>
          </a:p>
        </p:txBody>
      </p:sp>
    </p:spTree>
    <p:extLst>
      <p:ext uri="{BB962C8B-B14F-4D97-AF65-F5344CB8AC3E}">
        <p14:creationId xmlns:p14="http://schemas.microsoft.com/office/powerpoint/2010/main" val="9164998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a:t>メトリクス</a:t>
            </a:r>
            <a:r>
              <a:rPr lang="ja-JP" altLang="en-US" smtClean="0"/>
              <a:t>の定義</a:t>
            </a:r>
            <a:endParaRPr kumimoji="1" lang="ja-JP" altLang="en-US"/>
          </a:p>
        </p:txBody>
      </p:sp>
      <mc:AlternateContent xmlns:mc="http://schemas.openxmlformats.org/markup-compatibility/2006">
        <mc:Choice xmlns:a14="http://schemas.microsoft.com/office/drawing/2010/main" Requires="a14">
          <p:sp>
            <p:nvSpPr>
              <p:cNvPr id="3" name="コンテンツ プレースホルダー 2"/>
              <p:cNvSpPr>
                <a:spLocks noGrp="1"/>
              </p:cNvSpPr>
              <p:nvPr>
                <p:ph idx="1"/>
              </p:nvPr>
            </p:nvSpPr>
            <p:spPr/>
            <p:txBody>
              <a:bodyPr/>
              <a:lstStyle/>
              <a:p>
                <a:pPr algn="l"/>
                <a:r>
                  <a:rPr kumimoji="1" lang="ja-JP" altLang="en-US" smtClean="0"/>
                  <a:t>パッチ貢献度 </a:t>
                </a:r>
                <a:r>
                  <a:rPr kumimoji="1" lang="en-US" altLang="ja-JP" sz="2400" smtClean="0"/>
                  <a:t>(</a:t>
                </a:r>
                <a:r>
                  <a:rPr kumimoji="1" lang="en-US" altLang="ja-JP" sz="2400" smtClean="0"/>
                  <a:t>PCR</a:t>
                </a:r>
                <a:r>
                  <a:rPr kumimoji="1" lang="ja-JP" altLang="en-US" sz="2400" smtClean="0"/>
                  <a:t>：</a:t>
                </a:r>
                <a:r>
                  <a:rPr kumimoji="1" lang="en-US" altLang="ja-JP" sz="2400" smtClean="0"/>
                  <a:t>Patch Contribution Rate)</a:t>
                </a:r>
                <a:endParaRPr kumimoji="1" lang="en-US" altLang="ja-JP" sz="2000" smtClean="0"/>
              </a:p>
              <a:p>
                <a:pPr lvl="1" algn="l"/>
                <a:r>
                  <a:rPr lang="ja-JP" altLang="en-US" smtClean="0">
                    <a:solidFill>
                      <a:prstClr val="black"/>
                    </a:solidFill>
                  </a:rPr>
                  <a:t>特定のモジュールに占める投稿したパッチの割合</a:t>
                </a:r>
                <a:endParaRPr lang="en-US" altLang="ja-JP" sz="1600" smtClean="0"/>
              </a:p>
              <a:p>
                <a:pPr lvl="1" algn="l"/>
                <a14:m>
                  <m:oMath xmlns:m="http://schemas.openxmlformats.org/officeDocument/2006/math">
                    <m:f>
                      <m:fPr>
                        <m:ctrlPr>
                          <a:rPr lang="en-US" altLang="ja-JP" sz="2000" i="1">
                            <a:latin typeface="Cambria Math"/>
                          </a:rPr>
                        </m:ctrlPr>
                      </m:fPr>
                      <m:num>
                        <m:r>
                          <a:rPr lang="en-US" altLang="ja-JP" sz="2000" i="1">
                            <a:latin typeface="Cambria Math"/>
                          </a:rPr>
                          <m:t>#</m:t>
                        </m:r>
                        <m:r>
                          <a:rPr lang="en-US" altLang="ja-JP" sz="2000" i="1">
                            <a:latin typeface="Cambria Math"/>
                          </a:rPr>
                          <m:t>𝑝𝑎𝑡𝑐h𝐷</m:t>
                        </m:r>
                        <m:r>
                          <a:rPr lang="en-US" altLang="ja-JP" sz="2000" b="0" i="1" smtClean="0">
                            <a:latin typeface="Cambria Math"/>
                          </a:rPr>
                          <m:t>𝑒𝑣</m:t>
                        </m:r>
                      </m:num>
                      <m:den>
                        <m:r>
                          <a:rPr lang="en-US" altLang="ja-JP" sz="2000" i="1">
                            <a:latin typeface="Cambria Math"/>
                          </a:rPr>
                          <m:t>#</m:t>
                        </m:r>
                        <m:r>
                          <a:rPr lang="en-US" altLang="ja-JP" sz="2000" i="1">
                            <a:latin typeface="Cambria Math"/>
                          </a:rPr>
                          <m:t>𝑝𝑎𝑡𝑐h𝑀</m:t>
                        </m:r>
                        <m:r>
                          <a:rPr lang="en-US" altLang="ja-JP" sz="2000" b="0" i="1" smtClean="0">
                            <a:latin typeface="Cambria Math"/>
                          </a:rPr>
                          <m:t>𝑜𝑑𝑢𝑙𝑒</m:t>
                        </m:r>
                      </m:den>
                    </m:f>
                  </m:oMath>
                </a14:m>
                <a:r>
                  <a:rPr lang="ja-JP" altLang="en-US" smtClean="0"/>
                  <a:t> の値はべき分布となるため対数</a:t>
                </a:r>
                <a:r>
                  <a:rPr lang="ja-JP" altLang="en-US" smtClean="0"/>
                  <a:t>変換</a:t>
                </a:r>
                <a:r>
                  <a:rPr lang="ja-JP" altLang="en-US" smtClean="0"/>
                  <a:t>を行う</a:t>
                </a:r>
                <a:endParaRPr lang="en-US" altLang="ja-JP" smtClean="0"/>
              </a:p>
            </p:txBody>
          </p:sp>
        </mc:Choice>
        <mc:Fallback>
          <p:sp>
            <p:nvSpPr>
              <p:cNvPr id="3" name="コンテンツ プレースホルダー 2"/>
              <p:cNvSpPr>
                <a:spLocks noGrp="1" noRot="1" noChangeAspect="1" noMove="1" noResize="1" noEditPoints="1" noAdjustHandles="1" noChangeArrowheads="1" noChangeShapeType="1" noTextEdit="1"/>
              </p:cNvSpPr>
              <p:nvPr>
                <p:ph idx="1"/>
              </p:nvPr>
            </p:nvSpPr>
            <p:spPr>
              <a:blipFill rotWithShape="1">
                <a:blip r:embed="rId3"/>
                <a:stretch>
                  <a:fillRect l="-1259" t="-1641" r="-74"/>
                </a:stretch>
              </a:blipFill>
            </p:spPr>
            <p:txBody>
              <a:bodyPr/>
              <a:lstStyle/>
              <a:p>
                <a:r>
                  <a:rPr lang="ja-JP" altLang="en-US">
                    <a:noFill/>
                  </a:rPr>
                  <a:t> </a:t>
                </a:r>
              </a:p>
            </p:txBody>
          </p:sp>
        </mc:Fallback>
      </mc:AlternateContent>
      <p:sp>
        <p:nvSpPr>
          <p:cNvPr id="4" name="日付プレースホルダー 3"/>
          <p:cNvSpPr>
            <a:spLocks noGrp="1"/>
          </p:cNvSpPr>
          <p:nvPr>
            <p:ph type="dt" sz="half" idx="10"/>
          </p:nvPr>
        </p:nvSpPr>
        <p:spPr/>
        <p:txBody>
          <a:bodyPr/>
          <a:lstStyle/>
          <a:p>
            <a:r>
              <a:rPr lang="en-US" altLang="ja-JP" smtClean="0"/>
              <a:t>2016/02/12</a:t>
            </a:r>
            <a:endParaRPr lang="ja-JP" altLang="en-US"/>
          </a:p>
        </p:txBody>
      </p:sp>
      <p:sp>
        <p:nvSpPr>
          <p:cNvPr id="5" name="スライド番号プレースホルダー 4"/>
          <p:cNvSpPr>
            <a:spLocks noGrp="1"/>
          </p:cNvSpPr>
          <p:nvPr>
            <p:ph type="sldNum" sz="quarter" idx="12"/>
          </p:nvPr>
        </p:nvSpPr>
        <p:spPr/>
        <p:txBody>
          <a:bodyPr/>
          <a:lstStyle/>
          <a:p>
            <a:fld id="{6754A600-64A3-491F-BE30-136854BA9E76}" type="slidenum">
              <a:rPr lang="ja-JP" altLang="en-US" smtClean="0"/>
              <a:pPr/>
              <a:t>13</a:t>
            </a:fld>
            <a:endParaRPr lang="ja-JP" altLang="en-US"/>
          </a:p>
        </p:txBody>
      </p:sp>
      <mc:AlternateContent xmlns:mc="http://schemas.openxmlformats.org/markup-compatibility/2006">
        <mc:Choice xmlns:a14="http://schemas.microsoft.com/office/drawing/2010/main" Requires="a14">
          <p:sp>
            <p:nvSpPr>
              <p:cNvPr id="6" name="テキスト ボックス 5"/>
              <p:cNvSpPr txBox="1"/>
              <p:nvPr/>
            </p:nvSpPr>
            <p:spPr>
              <a:xfrm>
                <a:off x="1863182" y="3429000"/>
                <a:ext cx="5417637" cy="982898"/>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kumimoji="1" lang="en-US" altLang="ja-JP" sz="2800" b="0" i="1" smtClean="0">
                          <a:latin typeface="Cambria Math"/>
                        </a:rPr>
                        <m:t>𝑃𝐶𝑅</m:t>
                      </m:r>
                      <m:r>
                        <a:rPr kumimoji="1" lang="en-US" altLang="ja-JP" sz="2800" b="0" i="1" smtClean="0">
                          <a:latin typeface="Cambria Math"/>
                        </a:rPr>
                        <m:t>=</m:t>
                      </m:r>
                      <m:func>
                        <m:funcPr>
                          <m:ctrlPr>
                            <a:rPr kumimoji="1" lang="en-US" altLang="ja-JP" sz="2800" b="0" i="1" smtClean="0">
                              <a:latin typeface="Cambria Math"/>
                            </a:rPr>
                          </m:ctrlPr>
                        </m:funcPr>
                        <m:fName>
                          <m:sSub>
                            <m:sSubPr>
                              <m:ctrlPr>
                                <a:rPr kumimoji="1" lang="en-US" altLang="ja-JP" sz="2800" b="0" i="1" smtClean="0">
                                  <a:latin typeface="Cambria Math"/>
                                </a:rPr>
                              </m:ctrlPr>
                            </m:sSubPr>
                            <m:e>
                              <m:r>
                                <m:rPr>
                                  <m:sty m:val="p"/>
                                </m:rPr>
                                <a:rPr kumimoji="1" lang="en-US" altLang="ja-JP" sz="2800" b="0" i="0" smtClean="0">
                                  <a:latin typeface="Cambria Math"/>
                                </a:rPr>
                                <m:t>log</m:t>
                              </m:r>
                            </m:e>
                            <m:sub>
                              <m:r>
                                <a:rPr kumimoji="1" lang="en-US" altLang="ja-JP" sz="2800" b="0" i="1" smtClean="0">
                                  <a:latin typeface="Cambria Math"/>
                                </a:rPr>
                                <m:t>𝑒</m:t>
                              </m:r>
                            </m:sub>
                          </m:sSub>
                        </m:fName>
                        <m:e>
                          <m:r>
                            <a:rPr kumimoji="1" lang="en-US" altLang="ja-JP" sz="2800" b="0" i="1" smtClean="0">
                              <a:latin typeface="Cambria Math"/>
                            </a:rPr>
                            <m:t>(1+ </m:t>
                          </m:r>
                          <m:f>
                            <m:fPr>
                              <m:ctrlPr>
                                <a:rPr kumimoji="1" lang="en-US" altLang="ja-JP" sz="2800" b="0" i="1" smtClean="0">
                                  <a:latin typeface="Cambria Math"/>
                                </a:rPr>
                              </m:ctrlPr>
                            </m:fPr>
                            <m:num>
                              <m:r>
                                <a:rPr kumimoji="1" lang="en-US" altLang="ja-JP" sz="2800" b="0" i="1" smtClean="0">
                                  <a:latin typeface="Cambria Math"/>
                                </a:rPr>
                                <m:t>#</m:t>
                              </m:r>
                              <m:r>
                                <a:rPr kumimoji="1" lang="en-US" altLang="ja-JP" sz="2800" b="0" i="1" smtClean="0">
                                  <a:latin typeface="Cambria Math"/>
                                </a:rPr>
                                <m:t>𝑝𝑎𝑡𝑐h𝐷</m:t>
                              </m:r>
                              <m:r>
                                <a:rPr kumimoji="1" lang="en-US" altLang="ja-JP" sz="2800" b="0" i="1" smtClean="0">
                                  <a:latin typeface="Cambria Math"/>
                                </a:rPr>
                                <m:t>𝑒𝑣</m:t>
                              </m:r>
                            </m:num>
                            <m:den>
                              <m:r>
                                <a:rPr kumimoji="1" lang="en-US" altLang="ja-JP" sz="2800" b="0" i="1" smtClean="0">
                                  <a:latin typeface="Cambria Math"/>
                                </a:rPr>
                                <m:t>#</m:t>
                              </m:r>
                              <m:r>
                                <a:rPr kumimoji="1" lang="en-US" altLang="ja-JP" sz="2800" b="0" i="1" smtClean="0">
                                  <a:latin typeface="Cambria Math"/>
                                </a:rPr>
                                <m:t>𝑝𝑎𝑡𝑐h𝑀</m:t>
                              </m:r>
                              <m:r>
                                <a:rPr kumimoji="1" lang="en-US" altLang="ja-JP" sz="2800" b="0" i="1" smtClean="0">
                                  <a:latin typeface="Cambria Math"/>
                                </a:rPr>
                                <m:t>𝑜𝑑𝑢𝑙𝑒</m:t>
                              </m:r>
                            </m:den>
                          </m:f>
                          <m:r>
                            <a:rPr kumimoji="1" lang="en-US" altLang="ja-JP" sz="2800" b="0" i="1" smtClean="0">
                              <a:latin typeface="Cambria Math"/>
                            </a:rPr>
                            <m:t>)</m:t>
                          </m:r>
                        </m:e>
                      </m:func>
                    </m:oMath>
                  </m:oMathPara>
                </a14:m>
                <a:endParaRPr kumimoji="1" lang="ja-JP" altLang="en-US" sz="2800"/>
              </a:p>
            </p:txBody>
          </p:sp>
        </mc:Choice>
        <mc:Fallback>
          <p:sp>
            <p:nvSpPr>
              <p:cNvPr id="6" name="テキスト ボックス 5"/>
              <p:cNvSpPr txBox="1">
                <a:spLocks noRot="1" noChangeAspect="1" noMove="1" noResize="1" noEditPoints="1" noAdjustHandles="1" noChangeArrowheads="1" noChangeShapeType="1" noTextEdit="1"/>
              </p:cNvSpPr>
              <p:nvPr/>
            </p:nvSpPr>
            <p:spPr>
              <a:xfrm>
                <a:off x="1863182" y="3429000"/>
                <a:ext cx="5417637" cy="982898"/>
              </a:xfrm>
              <a:prstGeom prst="rect">
                <a:avLst/>
              </a:prstGeom>
              <a:blipFill rotWithShape="1">
                <a:blip r:embed="rId4"/>
                <a:stretch>
                  <a:fillRect/>
                </a:stretch>
              </a:blipFill>
            </p:spPr>
            <p:txBody>
              <a:bodyPr/>
              <a:lstStyle/>
              <a:p>
                <a:r>
                  <a:rPr lang="ja-JP" altLang="en-US">
                    <a:noFill/>
                  </a:rPr>
                  <a:t> </a:t>
                </a:r>
              </a:p>
            </p:txBody>
          </p:sp>
        </mc:Fallback>
      </mc:AlternateContent>
      <mc:AlternateContent xmlns:mc="http://schemas.openxmlformats.org/markup-compatibility/2006">
        <mc:Choice xmlns:a14="http://schemas.microsoft.com/office/drawing/2010/main" Requires="a14">
          <p:sp>
            <p:nvSpPr>
              <p:cNvPr id="7" name="テキスト ボックス 6"/>
              <p:cNvSpPr txBox="1"/>
              <p:nvPr/>
            </p:nvSpPr>
            <p:spPr>
              <a:xfrm>
                <a:off x="755576" y="4509120"/>
                <a:ext cx="7632848" cy="1446550"/>
              </a:xfrm>
              <a:prstGeom prst="rect">
                <a:avLst/>
              </a:prstGeom>
              <a:noFill/>
              <a:ln w="19050">
                <a:solidFill>
                  <a:schemeClr val="tx2">
                    <a:lumMod val="60000"/>
                    <a:lumOff val="40000"/>
                  </a:schemeClr>
                </a:solidFill>
              </a:ln>
            </p:spPr>
            <p:txBody>
              <a:bodyPr wrap="square" rtlCol="0">
                <a:spAutoFit/>
              </a:bodyPr>
              <a:lstStyle/>
              <a:p>
                <a14:m>
                  <m:oMath xmlns:m="http://schemas.openxmlformats.org/officeDocument/2006/math">
                    <m:r>
                      <a:rPr kumimoji="1" lang="en-US" altLang="ja-JP" sz="2400" b="0" i="1" smtClean="0">
                        <a:latin typeface="Cambria Math"/>
                      </a:rPr>
                      <m:t>#</m:t>
                    </m:r>
                    <m:r>
                      <a:rPr kumimoji="1" lang="en-US" altLang="ja-JP" sz="2400" b="0" i="1" smtClean="0">
                        <a:latin typeface="Cambria Math"/>
                      </a:rPr>
                      <m:t>𝑝𝑎𝑡𝑐h𝐷𝑒𝑣</m:t>
                    </m:r>
                  </m:oMath>
                </a14:m>
                <a:r>
                  <a:rPr kumimoji="1" lang="ja-JP" altLang="en-US" sz="2400" smtClean="0"/>
                  <a:t>：</a:t>
                </a:r>
                <a:r>
                  <a:rPr lang="ja-JP" altLang="en-US" sz="2000" smtClean="0"/>
                  <a:t>開発者が</a:t>
                </a:r>
                <a:r>
                  <a:rPr lang="ja-JP" altLang="en-US" sz="2000" smtClean="0"/>
                  <a:t>モジュール</a:t>
                </a:r>
                <a:r>
                  <a:rPr lang="ja-JP" altLang="en-US" sz="2000" smtClean="0"/>
                  <a:t>に対して投稿したパッチの数</a:t>
                </a:r>
                <a:endParaRPr kumimoji="1" lang="en-US" altLang="ja-JP" sz="2000" smtClean="0"/>
              </a:p>
              <a:p>
                <a14:m>
                  <m:oMath xmlns:m="http://schemas.openxmlformats.org/officeDocument/2006/math">
                    <m:r>
                      <a:rPr lang="en-US" altLang="ja-JP" sz="2400" i="1">
                        <a:latin typeface="Cambria Math"/>
                      </a:rPr>
                      <m:t>#</m:t>
                    </m:r>
                    <m:r>
                      <a:rPr lang="en-US" altLang="ja-JP" sz="2400" i="1">
                        <a:latin typeface="Cambria Math"/>
                      </a:rPr>
                      <m:t>𝑝𝑎𝑡𝑐h𝑀</m:t>
                    </m:r>
                    <m:r>
                      <a:rPr lang="en-US" altLang="ja-JP" sz="2400" b="0" i="1" smtClean="0">
                        <a:latin typeface="Cambria Math"/>
                      </a:rPr>
                      <m:t>𝑜𝑑𝑢𝑙𝑒</m:t>
                    </m:r>
                  </m:oMath>
                </a14:m>
                <a:r>
                  <a:rPr lang="ja-JP" altLang="en-US" sz="2400"/>
                  <a:t>：</a:t>
                </a:r>
                <a:endParaRPr lang="en-US" altLang="ja-JP" sz="2400"/>
              </a:p>
              <a:p>
                <a:r>
                  <a:rPr lang="ja-JP" altLang="en-US" sz="2000" smtClean="0"/>
                  <a:t>（コミッター）昇格までにモジュールに投稿されたパッチの総数</a:t>
                </a:r>
                <a:endParaRPr lang="en-US" altLang="ja-JP" sz="2000" smtClean="0"/>
              </a:p>
              <a:p>
                <a:r>
                  <a:rPr kumimoji="1" lang="ja-JP" altLang="en-US" sz="2000" smtClean="0"/>
                  <a:t>（一般開発者）最後に活動した日までに投稿されたパッチの総数</a:t>
                </a:r>
                <a:endParaRPr kumimoji="1" lang="en-US" altLang="ja-JP" sz="2000" smtClean="0"/>
              </a:p>
            </p:txBody>
          </p:sp>
        </mc:Choice>
        <mc:Fallback>
          <p:sp>
            <p:nvSpPr>
              <p:cNvPr id="7" name="テキスト ボックス 6"/>
              <p:cNvSpPr txBox="1">
                <a:spLocks noRot="1" noChangeAspect="1" noMove="1" noResize="1" noEditPoints="1" noAdjustHandles="1" noChangeArrowheads="1" noChangeShapeType="1" noTextEdit="1"/>
              </p:cNvSpPr>
              <p:nvPr/>
            </p:nvSpPr>
            <p:spPr>
              <a:xfrm>
                <a:off x="755576" y="4509120"/>
                <a:ext cx="7632848" cy="1446550"/>
              </a:xfrm>
              <a:prstGeom prst="rect">
                <a:avLst/>
              </a:prstGeom>
              <a:blipFill rotWithShape="1">
                <a:blip r:embed="rId5"/>
                <a:stretch>
                  <a:fillRect l="-797" t="-2083" r="-80" b="-6250"/>
                </a:stretch>
              </a:blipFill>
              <a:ln w="19050">
                <a:solidFill>
                  <a:schemeClr val="tx2">
                    <a:lumMod val="60000"/>
                    <a:lumOff val="40000"/>
                  </a:schemeClr>
                </a:solidFill>
              </a:ln>
            </p:spPr>
            <p:txBody>
              <a:bodyPr/>
              <a:lstStyle/>
              <a:p>
                <a:r>
                  <a:rPr lang="ja-JP" altLang="en-US">
                    <a:noFill/>
                  </a:rPr>
                  <a:t> </a:t>
                </a:r>
              </a:p>
            </p:txBody>
          </p:sp>
        </mc:Fallback>
      </mc:AlternateContent>
      <p:sp>
        <p:nvSpPr>
          <p:cNvPr id="9" name="正方形/長方形 8"/>
          <p:cNvSpPr/>
          <p:nvPr/>
        </p:nvSpPr>
        <p:spPr>
          <a:xfrm>
            <a:off x="395536" y="3284984"/>
            <a:ext cx="8424936" cy="2872036"/>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Tree>
    <p:extLst>
      <p:ext uri="{BB962C8B-B14F-4D97-AF65-F5344CB8AC3E}">
        <p14:creationId xmlns:p14="http://schemas.microsoft.com/office/powerpoint/2010/main" val="183805061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18356" y="332656"/>
            <a:ext cx="8507288" cy="1084982"/>
          </a:xfrm>
        </p:spPr>
        <p:txBody>
          <a:bodyPr>
            <a:noAutofit/>
          </a:bodyPr>
          <a:lstStyle/>
          <a:p>
            <a:r>
              <a:rPr kumimoji="1" lang="ja-JP" altLang="en-US" smtClean="0"/>
              <a:t>モジュールごとの活動量メトリクス</a:t>
            </a:r>
            <a:endParaRPr kumimoji="1" lang="ja-JP" altLang="en-US"/>
          </a:p>
        </p:txBody>
      </p:sp>
      <p:sp>
        <p:nvSpPr>
          <p:cNvPr id="3" name="コンテンツ プレースホルダー 2"/>
          <p:cNvSpPr>
            <a:spLocks noGrp="1"/>
          </p:cNvSpPr>
          <p:nvPr>
            <p:ph idx="1"/>
          </p:nvPr>
        </p:nvSpPr>
        <p:spPr/>
        <p:txBody>
          <a:bodyPr/>
          <a:lstStyle/>
          <a:p>
            <a:r>
              <a:rPr lang="ja-JP" altLang="en-US"/>
              <a:t>先行</a:t>
            </a:r>
            <a:r>
              <a:rPr lang="ja-JP" altLang="en-US" smtClean="0"/>
              <a:t>研究で用いられている活動量メトリクスをモジュールごとに計測する</a:t>
            </a:r>
            <a:endParaRPr lang="en-US" altLang="ja-JP" smtClean="0"/>
          </a:p>
          <a:p>
            <a:endParaRPr kumimoji="1" lang="en-US" altLang="ja-JP"/>
          </a:p>
          <a:p>
            <a:r>
              <a:rPr lang="ja-JP" altLang="en-US" smtClean="0"/>
              <a:t>モジュールごとに計測される活動量メトリクス</a:t>
            </a:r>
            <a:endParaRPr kumimoji="1" lang="ja-JP" altLang="en-US"/>
          </a:p>
        </p:txBody>
      </p:sp>
      <p:sp>
        <p:nvSpPr>
          <p:cNvPr id="4" name="日付プレースホルダー 3"/>
          <p:cNvSpPr>
            <a:spLocks noGrp="1"/>
          </p:cNvSpPr>
          <p:nvPr>
            <p:ph type="dt" sz="half" idx="10"/>
          </p:nvPr>
        </p:nvSpPr>
        <p:spPr/>
        <p:txBody>
          <a:bodyPr/>
          <a:lstStyle/>
          <a:p>
            <a:r>
              <a:rPr lang="en-US" altLang="ja-JP" smtClean="0"/>
              <a:t>2016/02/12</a:t>
            </a:r>
            <a:endParaRPr lang="ja-JP" altLang="en-US"/>
          </a:p>
        </p:txBody>
      </p:sp>
      <p:sp>
        <p:nvSpPr>
          <p:cNvPr id="5" name="スライド番号プレースホルダー 4"/>
          <p:cNvSpPr>
            <a:spLocks noGrp="1"/>
          </p:cNvSpPr>
          <p:nvPr>
            <p:ph type="sldNum" sz="quarter" idx="12"/>
          </p:nvPr>
        </p:nvSpPr>
        <p:spPr/>
        <p:txBody>
          <a:bodyPr/>
          <a:lstStyle/>
          <a:p>
            <a:fld id="{6754A600-64A3-491F-BE30-136854BA9E76}" type="slidenum">
              <a:rPr lang="ja-JP" altLang="en-US" smtClean="0"/>
              <a:pPr/>
              <a:t>14</a:t>
            </a:fld>
            <a:endParaRPr lang="ja-JP" altLang="en-US"/>
          </a:p>
        </p:txBody>
      </p:sp>
      <p:graphicFrame>
        <p:nvGraphicFramePr>
          <p:cNvPr id="6" name="表 5"/>
          <p:cNvGraphicFramePr>
            <a:graphicFrameLocks noGrp="1"/>
          </p:cNvGraphicFramePr>
          <p:nvPr>
            <p:extLst>
              <p:ext uri="{D42A27DB-BD31-4B8C-83A1-F6EECF244321}">
                <p14:modId xmlns:p14="http://schemas.microsoft.com/office/powerpoint/2010/main" val="1519501035"/>
              </p:ext>
            </p:extLst>
          </p:nvPr>
        </p:nvGraphicFramePr>
        <p:xfrm>
          <a:off x="144016" y="3645024"/>
          <a:ext cx="8892480" cy="2225040"/>
        </p:xfrm>
        <a:graphic>
          <a:graphicData uri="http://schemas.openxmlformats.org/drawingml/2006/table">
            <a:tbl>
              <a:tblPr firstRow="1" bandRow="1">
                <a:tableStyleId>{5C22544A-7EE6-4342-B048-85BDC9FD1C3A}</a:tableStyleId>
              </a:tblPr>
              <a:tblGrid>
                <a:gridCol w="2124752"/>
                <a:gridCol w="6767728"/>
              </a:tblGrid>
              <a:tr h="370840">
                <a:tc>
                  <a:txBody>
                    <a:bodyPr/>
                    <a:lstStyle/>
                    <a:p>
                      <a:pPr algn="ctr"/>
                      <a:r>
                        <a:rPr kumimoji="1" lang="ja-JP" altLang="en-US" smtClean="0"/>
                        <a:t>メトリクス名</a:t>
                      </a:r>
                      <a:endParaRPr kumimoji="1" lang="ja-JP" altLang="en-US"/>
                    </a:p>
                  </a:txBody>
                  <a:tcPr/>
                </a:tc>
                <a:tc>
                  <a:txBody>
                    <a:bodyPr/>
                    <a:lstStyle/>
                    <a:p>
                      <a:pPr algn="ctr"/>
                      <a:r>
                        <a:rPr kumimoji="1" lang="ja-JP" altLang="en-US" smtClean="0"/>
                        <a:t>内容</a:t>
                      </a:r>
                      <a:endParaRPr kumimoji="1" lang="ja-JP" altLang="en-US"/>
                    </a:p>
                  </a:txBody>
                  <a:tcPr/>
                </a:tc>
              </a:tr>
              <a:tr h="370840">
                <a:tc>
                  <a:txBody>
                    <a:bodyPr/>
                    <a:lstStyle/>
                    <a:p>
                      <a:pPr algn="ctr"/>
                      <a:r>
                        <a:rPr kumimoji="1" lang="ja-JP" altLang="en-US" smtClean="0"/>
                        <a:t>総パッチ投稿数</a:t>
                      </a:r>
                      <a:endParaRPr kumimoji="1" lang="ja-JP" altLang="en-US"/>
                    </a:p>
                  </a:txBody>
                  <a:tcPr/>
                </a:tc>
                <a:tc>
                  <a:txBody>
                    <a:bodyPr/>
                    <a:lstStyle/>
                    <a:p>
                      <a:pPr algn="ctr"/>
                      <a:r>
                        <a:rPr kumimoji="1" lang="ja-JP" altLang="en-US" smtClean="0"/>
                        <a:t>各開発者が特定のモジュールに対して投稿したパッチの回数</a:t>
                      </a:r>
                      <a:endParaRPr kumimoji="1" lang="ja-JP" altLang="en-US"/>
                    </a:p>
                  </a:txBody>
                  <a:tcPr/>
                </a:tc>
              </a:tr>
              <a:tr h="370840">
                <a:tc>
                  <a:txBody>
                    <a:bodyPr/>
                    <a:lstStyle/>
                    <a:p>
                      <a:pPr algn="ctr"/>
                      <a:r>
                        <a:rPr kumimoji="1" lang="ja-JP" altLang="en-US" smtClean="0"/>
                        <a:t>月パッチ投稿数</a:t>
                      </a:r>
                      <a:endParaRPr kumimoji="1" lang="ja-JP" altLang="en-US"/>
                    </a:p>
                  </a:txBody>
                  <a:tcPr/>
                </a:tc>
                <a:tc>
                  <a:txBody>
                    <a:bodyPr/>
                    <a:lstStyle/>
                    <a:p>
                      <a:pPr algn="ctr"/>
                      <a:r>
                        <a:rPr kumimoji="1" lang="ja-JP" altLang="en-US" smtClean="0"/>
                        <a:t>各開発者が</a:t>
                      </a:r>
                      <a:r>
                        <a:rPr kumimoji="1" lang="en-US" altLang="ja-JP" smtClean="0"/>
                        <a:t>1</a:t>
                      </a:r>
                      <a:r>
                        <a:rPr kumimoji="1" lang="ja-JP" altLang="en-US" smtClean="0"/>
                        <a:t>か月にパッチを投稿した回数の中央値</a:t>
                      </a:r>
                      <a:endParaRPr kumimoji="1" lang="en-US" altLang="ja-JP" smtClean="0"/>
                    </a:p>
                  </a:txBody>
                  <a:tcPr/>
                </a:tc>
              </a:tr>
              <a:tr h="370840">
                <a:tc>
                  <a:txBody>
                    <a:bodyPr/>
                    <a:lstStyle/>
                    <a:p>
                      <a:pPr algn="ctr"/>
                      <a:r>
                        <a:rPr kumimoji="1" lang="ja-JP" altLang="en-US" smtClean="0"/>
                        <a:t>総コメント投稿数</a:t>
                      </a:r>
                      <a:endParaRPr kumimoji="1" lang="ja-JP" altLang="en-US"/>
                    </a:p>
                  </a:txBody>
                  <a:tcPr/>
                </a:tc>
                <a:tc>
                  <a:txBody>
                    <a:bodyPr/>
                    <a:lstStyle/>
                    <a:p>
                      <a:pPr algn="ctr"/>
                      <a:r>
                        <a:rPr kumimoji="1" lang="ja-JP" altLang="en-US" smtClean="0"/>
                        <a:t>各開発者が特定のモジュールに対して投稿したコメントの回数</a:t>
                      </a:r>
                      <a:endParaRPr kumimoji="1" lang="en-US" altLang="ja-JP" smtClean="0"/>
                    </a:p>
                  </a:txBody>
                  <a:tcPr/>
                </a:tc>
              </a:tr>
              <a:tr h="370840">
                <a:tc>
                  <a:txBody>
                    <a:bodyPr/>
                    <a:lstStyle/>
                    <a:p>
                      <a:pPr algn="ctr"/>
                      <a:r>
                        <a:rPr kumimoji="1" lang="ja-JP" altLang="en-US" smtClean="0"/>
                        <a:t>月コメント投稿数</a:t>
                      </a:r>
                      <a:endParaRPr kumimoji="1" lang="ja-JP" altLang="en-US"/>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mtClean="0"/>
                        <a:t>各開発者が</a:t>
                      </a:r>
                      <a:r>
                        <a:rPr kumimoji="1" lang="en-US" altLang="ja-JP" smtClean="0"/>
                        <a:t>1</a:t>
                      </a:r>
                      <a:r>
                        <a:rPr kumimoji="1" lang="ja-JP" altLang="en-US" smtClean="0"/>
                        <a:t>か月にコメントを投稿した回数の中央値</a:t>
                      </a:r>
                      <a:endParaRPr kumimoji="1" lang="en-US" altLang="ja-JP" smtClean="0"/>
                    </a:p>
                  </a:txBody>
                  <a:tcPr/>
                </a:tc>
              </a:tr>
              <a:tr h="370840">
                <a:tc>
                  <a:txBody>
                    <a:bodyPr/>
                    <a:lstStyle/>
                    <a:p>
                      <a:pPr algn="ctr"/>
                      <a:r>
                        <a:rPr kumimoji="1" lang="ja-JP" altLang="en-US" smtClean="0"/>
                        <a:t>活動期間</a:t>
                      </a:r>
                      <a:endParaRPr kumimoji="1" lang="ja-JP" altLang="en-US"/>
                    </a:p>
                  </a:txBody>
                  <a:tcPr/>
                </a:tc>
                <a:tc>
                  <a:txBody>
                    <a:bodyPr/>
                    <a:lstStyle/>
                    <a:p>
                      <a:pPr algn="ctr"/>
                      <a:r>
                        <a:rPr kumimoji="1" lang="ja-JP" altLang="en-US" smtClean="0"/>
                        <a:t>各開発者の活動（パッチ・コメントの投稿）が実施された月数</a:t>
                      </a:r>
                      <a:endParaRPr kumimoji="1" lang="en-US" altLang="ja-JP" smtClean="0"/>
                    </a:p>
                  </a:txBody>
                  <a:tcPr/>
                </a:tc>
              </a:tr>
            </a:tbl>
          </a:graphicData>
        </a:graphic>
      </p:graphicFrame>
    </p:spTree>
    <p:extLst>
      <p:ext uri="{BB962C8B-B14F-4D97-AF65-F5344CB8AC3E}">
        <p14:creationId xmlns:p14="http://schemas.microsoft.com/office/powerpoint/2010/main" val="28953696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予測モデル</a:t>
            </a:r>
            <a:endParaRPr kumimoji="1" lang="ja-JP" altLang="en-US"/>
          </a:p>
        </p:txBody>
      </p:sp>
      <p:sp>
        <p:nvSpPr>
          <p:cNvPr id="4" name="日付プレースホルダー 3"/>
          <p:cNvSpPr>
            <a:spLocks noGrp="1"/>
          </p:cNvSpPr>
          <p:nvPr>
            <p:ph type="dt" sz="half" idx="10"/>
          </p:nvPr>
        </p:nvSpPr>
        <p:spPr/>
        <p:txBody>
          <a:bodyPr/>
          <a:lstStyle/>
          <a:p>
            <a:r>
              <a:rPr lang="en-US" altLang="ja-JP" smtClean="0"/>
              <a:t>2016/02/12</a:t>
            </a:r>
            <a:endParaRPr lang="ja-JP" altLang="en-US"/>
          </a:p>
        </p:txBody>
      </p:sp>
      <p:sp>
        <p:nvSpPr>
          <p:cNvPr id="5" name="スライド番号プレースホルダー 4"/>
          <p:cNvSpPr>
            <a:spLocks noGrp="1"/>
          </p:cNvSpPr>
          <p:nvPr>
            <p:ph type="sldNum" sz="quarter" idx="12"/>
          </p:nvPr>
        </p:nvSpPr>
        <p:spPr/>
        <p:txBody>
          <a:bodyPr/>
          <a:lstStyle/>
          <a:p>
            <a:fld id="{6754A600-64A3-491F-BE30-136854BA9E76}" type="slidenum">
              <a:rPr lang="ja-JP" altLang="en-US" smtClean="0"/>
              <a:pPr/>
              <a:t>15</a:t>
            </a:fld>
            <a:endParaRPr lang="ja-JP" altLang="en-US"/>
          </a:p>
        </p:txBody>
      </p:sp>
      <p:grpSp>
        <p:nvGrpSpPr>
          <p:cNvPr id="31" name="グループ化 30"/>
          <p:cNvGrpSpPr/>
          <p:nvPr/>
        </p:nvGrpSpPr>
        <p:grpSpPr>
          <a:xfrm>
            <a:off x="251520" y="1391435"/>
            <a:ext cx="8590718" cy="4982344"/>
            <a:chOff x="251520" y="1391435"/>
            <a:chExt cx="8590718" cy="4982344"/>
          </a:xfrm>
        </p:grpSpPr>
        <p:grpSp>
          <p:nvGrpSpPr>
            <p:cNvPr id="28" name="グループ化 27"/>
            <p:cNvGrpSpPr/>
            <p:nvPr/>
          </p:nvGrpSpPr>
          <p:grpSpPr>
            <a:xfrm>
              <a:off x="251520" y="1844824"/>
              <a:ext cx="8590718" cy="4528955"/>
              <a:chOff x="85738" y="1628800"/>
              <a:chExt cx="8950758" cy="4751367"/>
            </a:xfrm>
          </p:grpSpPr>
          <p:pic>
            <p:nvPicPr>
              <p:cNvPr id="6" name="Picture 19" descr="F:\Documents and Settings\masao\My Documents\My Pictures\Microsoft クリップ オーガナイザ\j0433953.png"/>
              <p:cNvPicPr>
                <a:picLocks noChangeAspect="1" noChangeArrowheads="1"/>
              </p:cNvPicPr>
              <p:nvPr/>
            </p:nvPicPr>
            <p:blipFill>
              <a:blip r:embed="rId3" cstate="print">
                <a:duotone>
                  <a:schemeClr val="accent2">
                    <a:shade val="45000"/>
                    <a:satMod val="135000"/>
                  </a:schemeClr>
                  <a:prstClr val="white"/>
                </a:duotone>
              </a:blip>
              <a:srcRect/>
              <a:stretch>
                <a:fillRect/>
              </a:stretch>
            </p:blipFill>
            <p:spPr bwMode="auto">
              <a:xfrm flipH="1">
                <a:off x="1198507" y="1700808"/>
                <a:ext cx="1224136" cy="1349570"/>
              </a:xfrm>
              <a:prstGeom prst="rect">
                <a:avLst/>
              </a:prstGeom>
              <a:noFill/>
            </p:spPr>
          </p:pic>
          <p:grpSp>
            <p:nvGrpSpPr>
              <p:cNvPr id="7" name="Group 2"/>
              <p:cNvGrpSpPr>
                <a:grpSpLocks/>
              </p:cNvGrpSpPr>
              <p:nvPr/>
            </p:nvGrpSpPr>
            <p:grpSpPr bwMode="auto">
              <a:xfrm>
                <a:off x="3779912" y="4502908"/>
                <a:ext cx="1358998" cy="1158340"/>
                <a:chOff x="1632" y="1248"/>
                <a:chExt cx="2682" cy="2286"/>
              </a:xfrm>
            </p:grpSpPr>
            <p:sp>
              <p:nvSpPr>
                <p:cNvPr id="8" name="Gear"/>
                <p:cNvSpPr>
                  <a:spLocks noEditPoints="1" noChangeArrowheads="1"/>
                </p:cNvSpPr>
                <p:nvPr/>
              </p:nvSpPr>
              <p:spPr bwMode="auto">
                <a:xfrm>
                  <a:off x="3119" y="1248"/>
                  <a:ext cx="1195" cy="1048"/>
                </a:xfrm>
                <a:custGeom>
                  <a:avLst/>
                  <a:gdLst>
                    <a:gd name="T0" fmla="*/ 10800 w 21600"/>
                    <a:gd name="T1" fmla="*/ 0 h 21600"/>
                    <a:gd name="T2" fmla="*/ 21600 w 21600"/>
                    <a:gd name="T3" fmla="*/ 10800 h 21600"/>
                    <a:gd name="T4" fmla="*/ 10800 w 21600"/>
                    <a:gd name="T5" fmla="*/ 21600 h 21600"/>
                    <a:gd name="T6" fmla="*/ 0 w 21600"/>
                    <a:gd name="T7" fmla="*/ 10800 h 21600"/>
                    <a:gd name="T8" fmla="*/ 4374 w 21600"/>
                    <a:gd name="T9" fmla="*/ 3964 h 21600"/>
                    <a:gd name="T10" fmla="*/ 17841 w 21600"/>
                    <a:gd name="T11" fmla="*/ 17635 h 21600"/>
                  </a:gdLst>
                  <a:ahLst/>
                  <a:cxnLst>
                    <a:cxn ang="0">
                      <a:pos x="T0" y="T1"/>
                    </a:cxn>
                    <a:cxn ang="0">
                      <a:pos x="T2" y="T3"/>
                    </a:cxn>
                    <a:cxn ang="0">
                      <a:pos x="T4" y="T5"/>
                    </a:cxn>
                    <a:cxn ang="0">
                      <a:pos x="T6" y="T7"/>
                    </a:cxn>
                  </a:cxnLst>
                  <a:rect l="T8" t="T9" r="T10" b="T11"/>
                  <a:pathLst>
                    <a:path w="21600" h="21600">
                      <a:moveTo>
                        <a:pt x="9689" y="1725"/>
                      </a:moveTo>
                      <a:lnTo>
                        <a:pt x="10304" y="85"/>
                      </a:lnTo>
                      <a:lnTo>
                        <a:pt x="11637" y="85"/>
                      </a:lnTo>
                      <a:lnTo>
                        <a:pt x="12303" y="1777"/>
                      </a:lnTo>
                      <a:lnTo>
                        <a:pt x="13072" y="1931"/>
                      </a:lnTo>
                      <a:lnTo>
                        <a:pt x="14303" y="598"/>
                      </a:lnTo>
                      <a:lnTo>
                        <a:pt x="15533" y="1110"/>
                      </a:lnTo>
                      <a:lnTo>
                        <a:pt x="15584" y="2905"/>
                      </a:lnTo>
                      <a:lnTo>
                        <a:pt x="16405" y="3520"/>
                      </a:lnTo>
                      <a:lnTo>
                        <a:pt x="17891" y="2751"/>
                      </a:lnTo>
                      <a:lnTo>
                        <a:pt x="18917" y="3674"/>
                      </a:lnTo>
                      <a:lnTo>
                        <a:pt x="18199" y="5314"/>
                      </a:lnTo>
                      <a:lnTo>
                        <a:pt x="18763" y="6083"/>
                      </a:lnTo>
                      <a:lnTo>
                        <a:pt x="20403" y="6032"/>
                      </a:lnTo>
                      <a:lnTo>
                        <a:pt x="20865" y="7211"/>
                      </a:lnTo>
                      <a:lnTo>
                        <a:pt x="19737" y="8185"/>
                      </a:lnTo>
                      <a:lnTo>
                        <a:pt x="20096" y="9723"/>
                      </a:lnTo>
                      <a:lnTo>
                        <a:pt x="21634" y="10287"/>
                      </a:lnTo>
                      <a:lnTo>
                        <a:pt x="21582" y="11620"/>
                      </a:lnTo>
                      <a:lnTo>
                        <a:pt x="20147" y="12184"/>
                      </a:lnTo>
                      <a:lnTo>
                        <a:pt x="19942" y="13158"/>
                      </a:lnTo>
                      <a:lnTo>
                        <a:pt x="21070" y="14234"/>
                      </a:lnTo>
                      <a:lnTo>
                        <a:pt x="20608" y="15362"/>
                      </a:lnTo>
                      <a:lnTo>
                        <a:pt x="19019" y="15465"/>
                      </a:lnTo>
                      <a:lnTo>
                        <a:pt x="18404" y="16439"/>
                      </a:lnTo>
                      <a:lnTo>
                        <a:pt x="19122" y="17925"/>
                      </a:lnTo>
                      <a:lnTo>
                        <a:pt x="18096" y="18797"/>
                      </a:lnTo>
                      <a:lnTo>
                        <a:pt x="16763" y="18284"/>
                      </a:lnTo>
                      <a:lnTo>
                        <a:pt x="15431" y="19002"/>
                      </a:lnTo>
                      <a:lnTo>
                        <a:pt x="15277" y="20848"/>
                      </a:lnTo>
                      <a:lnTo>
                        <a:pt x="14149" y="21155"/>
                      </a:lnTo>
                      <a:lnTo>
                        <a:pt x="13021" y="19925"/>
                      </a:lnTo>
                      <a:lnTo>
                        <a:pt x="12252" y="20181"/>
                      </a:lnTo>
                      <a:lnTo>
                        <a:pt x="11739" y="21668"/>
                      </a:lnTo>
                      <a:lnTo>
                        <a:pt x="10201" y="21668"/>
                      </a:lnTo>
                      <a:lnTo>
                        <a:pt x="9740" y="20130"/>
                      </a:lnTo>
                      <a:lnTo>
                        <a:pt x="8253" y="19771"/>
                      </a:lnTo>
                      <a:lnTo>
                        <a:pt x="7125" y="21001"/>
                      </a:lnTo>
                      <a:lnTo>
                        <a:pt x="5895" y="20489"/>
                      </a:lnTo>
                      <a:lnTo>
                        <a:pt x="5946" y="18592"/>
                      </a:lnTo>
                      <a:lnTo>
                        <a:pt x="5177" y="18131"/>
                      </a:lnTo>
                      <a:lnTo>
                        <a:pt x="3383" y="18848"/>
                      </a:lnTo>
                      <a:lnTo>
                        <a:pt x="2614" y="17874"/>
                      </a:lnTo>
                      <a:lnTo>
                        <a:pt x="3383" y="16182"/>
                      </a:lnTo>
                      <a:lnTo>
                        <a:pt x="2922" y="15465"/>
                      </a:lnTo>
                      <a:lnTo>
                        <a:pt x="922" y="15516"/>
                      </a:lnTo>
                      <a:lnTo>
                        <a:pt x="512" y="14234"/>
                      </a:lnTo>
                      <a:lnTo>
                        <a:pt x="1948" y="12901"/>
                      </a:lnTo>
                      <a:lnTo>
                        <a:pt x="1896" y="12184"/>
                      </a:lnTo>
                      <a:lnTo>
                        <a:pt x="0" y="11415"/>
                      </a:lnTo>
                      <a:lnTo>
                        <a:pt x="51" y="10031"/>
                      </a:lnTo>
                      <a:lnTo>
                        <a:pt x="1948" y="9313"/>
                      </a:lnTo>
                      <a:lnTo>
                        <a:pt x="2101" y="8595"/>
                      </a:lnTo>
                      <a:lnTo>
                        <a:pt x="615" y="7160"/>
                      </a:lnTo>
                      <a:lnTo>
                        <a:pt x="1127" y="5878"/>
                      </a:lnTo>
                      <a:lnTo>
                        <a:pt x="3178" y="5981"/>
                      </a:lnTo>
                      <a:lnTo>
                        <a:pt x="3588" y="5417"/>
                      </a:lnTo>
                      <a:lnTo>
                        <a:pt x="2819" y="3520"/>
                      </a:lnTo>
                      <a:lnTo>
                        <a:pt x="3742" y="2597"/>
                      </a:lnTo>
                      <a:lnTo>
                        <a:pt x="5536" y="3417"/>
                      </a:lnTo>
                      <a:lnTo>
                        <a:pt x="6049" y="3058"/>
                      </a:lnTo>
                      <a:lnTo>
                        <a:pt x="6100" y="1264"/>
                      </a:lnTo>
                      <a:lnTo>
                        <a:pt x="7228" y="700"/>
                      </a:lnTo>
                      <a:lnTo>
                        <a:pt x="8510" y="2033"/>
                      </a:lnTo>
                      <a:lnTo>
                        <a:pt x="9689" y="1725"/>
                      </a:lnTo>
                      <a:close/>
                      <a:moveTo>
                        <a:pt x="10817" y="14422"/>
                      </a:moveTo>
                      <a:lnTo>
                        <a:pt x="11175" y="14388"/>
                      </a:lnTo>
                      <a:lnTo>
                        <a:pt x="11534" y="14354"/>
                      </a:lnTo>
                      <a:lnTo>
                        <a:pt x="11893" y="14268"/>
                      </a:lnTo>
                      <a:lnTo>
                        <a:pt x="12218" y="14166"/>
                      </a:lnTo>
                      <a:lnTo>
                        <a:pt x="12508" y="13995"/>
                      </a:lnTo>
                      <a:lnTo>
                        <a:pt x="12816" y="13807"/>
                      </a:lnTo>
                      <a:lnTo>
                        <a:pt x="13106" y="13602"/>
                      </a:lnTo>
                      <a:lnTo>
                        <a:pt x="13329" y="13380"/>
                      </a:lnTo>
                      <a:lnTo>
                        <a:pt x="13568" y="13106"/>
                      </a:lnTo>
                      <a:lnTo>
                        <a:pt x="13790" y="12850"/>
                      </a:lnTo>
                      <a:lnTo>
                        <a:pt x="13961" y="12560"/>
                      </a:lnTo>
                      <a:lnTo>
                        <a:pt x="14115" y="12269"/>
                      </a:lnTo>
                      <a:lnTo>
                        <a:pt x="14217" y="11927"/>
                      </a:lnTo>
                      <a:lnTo>
                        <a:pt x="14320" y="11568"/>
                      </a:lnTo>
                      <a:lnTo>
                        <a:pt x="14388" y="11210"/>
                      </a:lnTo>
                      <a:lnTo>
                        <a:pt x="14388" y="10851"/>
                      </a:lnTo>
                      <a:lnTo>
                        <a:pt x="14388" y="10492"/>
                      </a:lnTo>
                      <a:lnTo>
                        <a:pt x="14320" y="10133"/>
                      </a:lnTo>
                      <a:lnTo>
                        <a:pt x="14217" y="9808"/>
                      </a:lnTo>
                      <a:lnTo>
                        <a:pt x="14115" y="9467"/>
                      </a:lnTo>
                      <a:lnTo>
                        <a:pt x="13961" y="9142"/>
                      </a:lnTo>
                      <a:lnTo>
                        <a:pt x="13790" y="8851"/>
                      </a:lnTo>
                      <a:lnTo>
                        <a:pt x="13568" y="8595"/>
                      </a:lnTo>
                      <a:lnTo>
                        <a:pt x="13329" y="8322"/>
                      </a:lnTo>
                      <a:lnTo>
                        <a:pt x="13106" y="8100"/>
                      </a:lnTo>
                      <a:lnTo>
                        <a:pt x="12816" y="7894"/>
                      </a:lnTo>
                      <a:lnTo>
                        <a:pt x="12508" y="7741"/>
                      </a:lnTo>
                      <a:lnTo>
                        <a:pt x="12218" y="7570"/>
                      </a:lnTo>
                      <a:lnTo>
                        <a:pt x="11893" y="7433"/>
                      </a:lnTo>
                      <a:lnTo>
                        <a:pt x="11534" y="7382"/>
                      </a:lnTo>
                      <a:lnTo>
                        <a:pt x="11175" y="7313"/>
                      </a:lnTo>
                      <a:lnTo>
                        <a:pt x="10817" y="7313"/>
                      </a:lnTo>
                      <a:lnTo>
                        <a:pt x="10441" y="7313"/>
                      </a:lnTo>
                      <a:lnTo>
                        <a:pt x="10082" y="7382"/>
                      </a:lnTo>
                      <a:lnTo>
                        <a:pt x="9757" y="7433"/>
                      </a:lnTo>
                      <a:lnTo>
                        <a:pt x="9432" y="7570"/>
                      </a:lnTo>
                      <a:lnTo>
                        <a:pt x="9142" y="7741"/>
                      </a:lnTo>
                      <a:lnTo>
                        <a:pt x="8834" y="7894"/>
                      </a:lnTo>
                      <a:lnTo>
                        <a:pt x="8544" y="8100"/>
                      </a:lnTo>
                      <a:lnTo>
                        <a:pt x="8287" y="8322"/>
                      </a:lnTo>
                      <a:lnTo>
                        <a:pt x="8048" y="8595"/>
                      </a:lnTo>
                      <a:lnTo>
                        <a:pt x="7860" y="8851"/>
                      </a:lnTo>
                      <a:lnTo>
                        <a:pt x="7689" y="9142"/>
                      </a:lnTo>
                      <a:lnTo>
                        <a:pt x="7536" y="9467"/>
                      </a:lnTo>
                      <a:lnTo>
                        <a:pt x="7399" y="9808"/>
                      </a:lnTo>
                      <a:lnTo>
                        <a:pt x="7331" y="10133"/>
                      </a:lnTo>
                      <a:lnTo>
                        <a:pt x="7262" y="10492"/>
                      </a:lnTo>
                      <a:lnTo>
                        <a:pt x="7262" y="10851"/>
                      </a:lnTo>
                      <a:lnTo>
                        <a:pt x="7262" y="11210"/>
                      </a:lnTo>
                      <a:lnTo>
                        <a:pt x="7331" y="11568"/>
                      </a:lnTo>
                      <a:lnTo>
                        <a:pt x="7399" y="11927"/>
                      </a:lnTo>
                      <a:lnTo>
                        <a:pt x="7536" y="12269"/>
                      </a:lnTo>
                      <a:lnTo>
                        <a:pt x="7689" y="12560"/>
                      </a:lnTo>
                      <a:lnTo>
                        <a:pt x="7860" y="12850"/>
                      </a:lnTo>
                      <a:lnTo>
                        <a:pt x="8048" y="13106"/>
                      </a:lnTo>
                      <a:lnTo>
                        <a:pt x="8287" y="13380"/>
                      </a:lnTo>
                      <a:lnTo>
                        <a:pt x="8544" y="13602"/>
                      </a:lnTo>
                      <a:lnTo>
                        <a:pt x="8834" y="13807"/>
                      </a:lnTo>
                      <a:lnTo>
                        <a:pt x="9142" y="13995"/>
                      </a:lnTo>
                      <a:lnTo>
                        <a:pt x="9432" y="14166"/>
                      </a:lnTo>
                      <a:lnTo>
                        <a:pt x="9757" y="14268"/>
                      </a:lnTo>
                      <a:lnTo>
                        <a:pt x="10082" y="14354"/>
                      </a:lnTo>
                      <a:lnTo>
                        <a:pt x="10441" y="14388"/>
                      </a:lnTo>
                      <a:lnTo>
                        <a:pt x="10817" y="14422"/>
                      </a:lnTo>
                      <a:close/>
                    </a:path>
                  </a:pathLst>
                </a:custGeom>
                <a:solidFill>
                  <a:srgbClr val="C0C0C0"/>
                </a:solidFill>
                <a:ln w="9525">
                  <a:miter lim="800000"/>
                  <a:headEnd/>
                  <a:tailEnd/>
                </a:ln>
                <a:effectLst/>
                <a:scene3d>
                  <a:camera prst="legacyPerspectiveFront">
                    <a:rot lat="20099999" lon="1500000" rev="0"/>
                  </a:camera>
                  <a:lightRig rig="legacyFlat4" dir="b"/>
                </a:scene3d>
                <a:sp3d extrusionH="430200" prstMaterial="legacyMatte">
                  <a:bevelT w="13500" h="13500" prst="angle"/>
                  <a:bevelB w="13500" h="13500" prst="angle"/>
                  <a:extrusionClr>
                    <a:srgbClr val="C0C0C0"/>
                  </a:extrusion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anchor="t" anchorCtr="0" compatLnSpc="1">
                  <a:prstTxWarp prst="textNoShape">
                    <a:avLst/>
                  </a:prstTxWarp>
                  <a:flatTx/>
                </a:bodyPr>
                <a:lstStyle/>
                <a:p>
                  <a:endParaRPr lang="ja-JP" altLang="en-US"/>
                </a:p>
              </p:txBody>
            </p:sp>
            <p:sp>
              <p:nvSpPr>
                <p:cNvPr id="9" name="AutoShape 4"/>
                <p:cNvSpPr>
                  <a:spLocks noEditPoints="1" noChangeArrowheads="1"/>
                </p:cNvSpPr>
                <p:nvPr/>
              </p:nvSpPr>
              <p:spPr bwMode="auto">
                <a:xfrm>
                  <a:off x="1632" y="1680"/>
                  <a:ext cx="1429" cy="1253"/>
                </a:xfrm>
                <a:custGeom>
                  <a:avLst/>
                  <a:gdLst>
                    <a:gd name="T0" fmla="*/ 10800 w 21600"/>
                    <a:gd name="T1" fmla="*/ 0 h 21600"/>
                    <a:gd name="T2" fmla="*/ 21600 w 21600"/>
                    <a:gd name="T3" fmla="*/ 10800 h 21600"/>
                    <a:gd name="T4" fmla="*/ 10800 w 21600"/>
                    <a:gd name="T5" fmla="*/ 21600 h 21600"/>
                    <a:gd name="T6" fmla="*/ 0 w 21600"/>
                    <a:gd name="T7" fmla="*/ 10800 h 21600"/>
                    <a:gd name="T8" fmla="*/ 4374 w 21600"/>
                    <a:gd name="T9" fmla="*/ 3964 h 21600"/>
                    <a:gd name="T10" fmla="*/ 17841 w 21600"/>
                    <a:gd name="T11" fmla="*/ 17635 h 21600"/>
                  </a:gdLst>
                  <a:ahLst/>
                  <a:cxnLst>
                    <a:cxn ang="0">
                      <a:pos x="T0" y="T1"/>
                    </a:cxn>
                    <a:cxn ang="0">
                      <a:pos x="T2" y="T3"/>
                    </a:cxn>
                    <a:cxn ang="0">
                      <a:pos x="T4" y="T5"/>
                    </a:cxn>
                    <a:cxn ang="0">
                      <a:pos x="T6" y="T7"/>
                    </a:cxn>
                  </a:cxnLst>
                  <a:rect l="T8" t="T9" r="T10" b="T11"/>
                  <a:pathLst>
                    <a:path w="21600" h="21600">
                      <a:moveTo>
                        <a:pt x="9689" y="1725"/>
                      </a:moveTo>
                      <a:lnTo>
                        <a:pt x="10304" y="85"/>
                      </a:lnTo>
                      <a:lnTo>
                        <a:pt x="11637" y="85"/>
                      </a:lnTo>
                      <a:lnTo>
                        <a:pt x="12303" y="1777"/>
                      </a:lnTo>
                      <a:lnTo>
                        <a:pt x="13072" y="1931"/>
                      </a:lnTo>
                      <a:lnTo>
                        <a:pt x="14303" y="598"/>
                      </a:lnTo>
                      <a:lnTo>
                        <a:pt x="15533" y="1110"/>
                      </a:lnTo>
                      <a:lnTo>
                        <a:pt x="15584" y="2905"/>
                      </a:lnTo>
                      <a:lnTo>
                        <a:pt x="16405" y="3520"/>
                      </a:lnTo>
                      <a:lnTo>
                        <a:pt x="17891" y="2751"/>
                      </a:lnTo>
                      <a:lnTo>
                        <a:pt x="18917" y="3674"/>
                      </a:lnTo>
                      <a:lnTo>
                        <a:pt x="18199" y="5314"/>
                      </a:lnTo>
                      <a:lnTo>
                        <a:pt x="18763" y="6083"/>
                      </a:lnTo>
                      <a:lnTo>
                        <a:pt x="20403" y="6032"/>
                      </a:lnTo>
                      <a:lnTo>
                        <a:pt x="20865" y="7211"/>
                      </a:lnTo>
                      <a:lnTo>
                        <a:pt x="19737" y="8185"/>
                      </a:lnTo>
                      <a:lnTo>
                        <a:pt x="20096" y="9723"/>
                      </a:lnTo>
                      <a:lnTo>
                        <a:pt x="21634" y="10287"/>
                      </a:lnTo>
                      <a:lnTo>
                        <a:pt x="21582" y="11620"/>
                      </a:lnTo>
                      <a:lnTo>
                        <a:pt x="20147" y="12184"/>
                      </a:lnTo>
                      <a:lnTo>
                        <a:pt x="19942" y="13158"/>
                      </a:lnTo>
                      <a:lnTo>
                        <a:pt x="21070" y="14234"/>
                      </a:lnTo>
                      <a:lnTo>
                        <a:pt x="20608" y="15362"/>
                      </a:lnTo>
                      <a:lnTo>
                        <a:pt x="19019" y="15465"/>
                      </a:lnTo>
                      <a:lnTo>
                        <a:pt x="18404" y="16439"/>
                      </a:lnTo>
                      <a:lnTo>
                        <a:pt x="19122" y="17925"/>
                      </a:lnTo>
                      <a:lnTo>
                        <a:pt x="18096" y="18797"/>
                      </a:lnTo>
                      <a:lnTo>
                        <a:pt x="16763" y="18284"/>
                      </a:lnTo>
                      <a:lnTo>
                        <a:pt x="15431" y="19002"/>
                      </a:lnTo>
                      <a:lnTo>
                        <a:pt x="15277" y="20848"/>
                      </a:lnTo>
                      <a:lnTo>
                        <a:pt x="14149" y="21155"/>
                      </a:lnTo>
                      <a:lnTo>
                        <a:pt x="13021" y="19925"/>
                      </a:lnTo>
                      <a:lnTo>
                        <a:pt x="12252" y="20181"/>
                      </a:lnTo>
                      <a:lnTo>
                        <a:pt x="11739" y="21668"/>
                      </a:lnTo>
                      <a:lnTo>
                        <a:pt x="10201" y="21668"/>
                      </a:lnTo>
                      <a:lnTo>
                        <a:pt x="9740" y="20130"/>
                      </a:lnTo>
                      <a:lnTo>
                        <a:pt x="8253" y="19771"/>
                      </a:lnTo>
                      <a:lnTo>
                        <a:pt x="7125" y="21001"/>
                      </a:lnTo>
                      <a:lnTo>
                        <a:pt x="5895" y="20489"/>
                      </a:lnTo>
                      <a:lnTo>
                        <a:pt x="5946" y="18592"/>
                      </a:lnTo>
                      <a:lnTo>
                        <a:pt x="5177" y="18131"/>
                      </a:lnTo>
                      <a:lnTo>
                        <a:pt x="3383" y="18848"/>
                      </a:lnTo>
                      <a:lnTo>
                        <a:pt x="2614" y="17874"/>
                      </a:lnTo>
                      <a:lnTo>
                        <a:pt x="3383" y="16182"/>
                      </a:lnTo>
                      <a:lnTo>
                        <a:pt x="2922" y="15465"/>
                      </a:lnTo>
                      <a:lnTo>
                        <a:pt x="922" y="15516"/>
                      </a:lnTo>
                      <a:lnTo>
                        <a:pt x="512" y="14234"/>
                      </a:lnTo>
                      <a:lnTo>
                        <a:pt x="1948" y="12901"/>
                      </a:lnTo>
                      <a:lnTo>
                        <a:pt x="1896" y="12184"/>
                      </a:lnTo>
                      <a:lnTo>
                        <a:pt x="0" y="11415"/>
                      </a:lnTo>
                      <a:lnTo>
                        <a:pt x="51" y="10031"/>
                      </a:lnTo>
                      <a:lnTo>
                        <a:pt x="1948" y="9313"/>
                      </a:lnTo>
                      <a:lnTo>
                        <a:pt x="2101" y="8595"/>
                      </a:lnTo>
                      <a:lnTo>
                        <a:pt x="615" y="7160"/>
                      </a:lnTo>
                      <a:lnTo>
                        <a:pt x="1127" y="5878"/>
                      </a:lnTo>
                      <a:lnTo>
                        <a:pt x="3178" y="5981"/>
                      </a:lnTo>
                      <a:lnTo>
                        <a:pt x="3588" y="5417"/>
                      </a:lnTo>
                      <a:lnTo>
                        <a:pt x="2819" y="3520"/>
                      </a:lnTo>
                      <a:lnTo>
                        <a:pt x="3742" y="2597"/>
                      </a:lnTo>
                      <a:lnTo>
                        <a:pt x="5536" y="3417"/>
                      </a:lnTo>
                      <a:lnTo>
                        <a:pt x="6049" y="3058"/>
                      </a:lnTo>
                      <a:lnTo>
                        <a:pt x="6100" y="1264"/>
                      </a:lnTo>
                      <a:lnTo>
                        <a:pt x="7228" y="700"/>
                      </a:lnTo>
                      <a:lnTo>
                        <a:pt x="8510" y="2033"/>
                      </a:lnTo>
                      <a:lnTo>
                        <a:pt x="9689" y="1725"/>
                      </a:lnTo>
                      <a:close/>
                      <a:moveTo>
                        <a:pt x="10817" y="14422"/>
                      </a:moveTo>
                      <a:lnTo>
                        <a:pt x="11175" y="14388"/>
                      </a:lnTo>
                      <a:lnTo>
                        <a:pt x="11534" y="14354"/>
                      </a:lnTo>
                      <a:lnTo>
                        <a:pt x="11893" y="14268"/>
                      </a:lnTo>
                      <a:lnTo>
                        <a:pt x="12218" y="14166"/>
                      </a:lnTo>
                      <a:lnTo>
                        <a:pt x="12508" y="13995"/>
                      </a:lnTo>
                      <a:lnTo>
                        <a:pt x="12816" y="13807"/>
                      </a:lnTo>
                      <a:lnTo>
                        <a:pt x="13106" y="13602"/>
                      </a:lnTo>
                      <a:lnTo>
                        <a:pt x="13329" y="13380"/>
                      </a:lnTo>
                      <a:lnTo>
                        <a:pt x="13568" y="13106"/>
                      </a:lnTo>
                      <a:lnTo>
                        <a:pt x="13790" y="12850"/>
                      </a:lnTo>
                      <a:lnTo>
                        <a:pt x="13961" y="12560"/>
                      </a:lnTo>
                      <a:lnTo>
                        <a:pt x="14115" y="12269"/>
                      </a:lnTo>
                      <a:lnTo>
                        <a:pt x="14217" y="11927"/>
                      </a:lnTo>
                      <a:lnTo>
                        <a:pt x="14320" y="11568"/>
                      </a:lnTo>
                      <a:lnTo>
                        <a:pt x="14388" y="11210"/>
                      </a:lnTo>
                      <a:lnTo>
                        <a:pt x="14388" y="10851"/>
                      </a:lnTo>
                      <a:lnTo>
                        <a:pt x="14388" y="10492"/>
                      </a:lnTo>
                      <a:lnTo>
                        <a:pt x="14320" y="10133"/>
                      </a:lnTo>
                      <a:lnTo>
                        <a:pt x="14217" y="9808"/>
                      </a:lnTo>
                      <a:lnTo>
                        <a:pt x="14115" y="9467"/>
                      </a:lnTo>
                      <a:lnTo>
                        <a:pt x="13961" y="9142"/>
                      </a:lnTo>
                      <a:lnTo>
                        <a:pt x="13790" y="8851"/>
                      </a:lnTo>
                      <a:lnTo>
                        <a:pt x="13568" y="8595"/>
                      </a:lnTo>
                      <a:lnTo>
                        <a:pt x="13329" y="8322"/>
                      </a:lnTo>
                      <a:lnTo>
                        <a:pt x="13106" y="8100"/>
                      </a:lnTo>
                      <a:lnTo>
                        <a:pt x="12816" y="7894"/>
                      </a:lnTo>
                      <a:lnTo>
                        <a:pt x="12508" y="7741"/>
                      </a:lnTo>
                      <a:lnTo>
                        <a:pt x="12218" y="7570"/>
                      </a:lnTo>
                      <a:lnTo>
                        <a:pt x="11893" y="7433"/>
                      </a:lnTo>
                      <a:lnTo>
                        <a:pt x="11534" y="7382"/>
                      </a:lnTo>
                      <a:lnTo>
                        <a:pt x="11175" y="7313"/>
                      </a:lnTo>
                      <a:lnTo>
                        <a:pt x="10817" y="7313"/>
                      </a:lnTo>
                      <a:lnTo>
                        <a:pt x="10441" y="7313"/>
                      </a:lnTo>
                      <a:lnTo>
                        <a:pt x="10082" y="7382"/>
                      </a:lnTo>
                      <a:lnTo>
                        <a:pt x="9757" y="7433"/>
                      </a:lnTo>
                      <a:lnTo>
                        <a:pt x="9432" y="7570"/>
                      </a:lnTo>
                      <a:lnTo>
                        <a:pt x="9142" y="7741"/>
                      </a:lnTo>
                      <a:lnTo>
                        <a:pt x="8834" y="7894"/>
                      </a:lnTo>
                      <a:lnTo>
                        <a:pt x="8544" y="8100"/>
                      </a:lnTo>
                      <a:lnTo>
                        <a:pt x="8287" y="8322"/>
                      </a:lnTo>
                      <a:lnTo>
                        <a:pt x="8048" y="8595"/>
                      </a:lnTo>
                      <a:lnTo>
                        <a:pt x="7860" y="8851"/>
                      </a:lnTo>
                      <a:lnTo>
                        <a:pt x="7689" y="9142"/>
                      </a:lnTo>
                      <a:lnTo>
                        <a:pt x="7536" y="9467"/>
                      </a:lnTo>
                      <a:lnTo>
                        <a:pt x="7399" y="9808"/>
                      </a:lnTo>
                      <a:lnTo>
                        <a:pt x="7331" y="10133"/>
                      </a:lnTo>
                      <a:lnTo>
                        <a:pt x="7262" y="10492"/>
                      </a:lnTo>
                      <a:lnTo>
                        <a:pt x="7262" y="10851"/>
                      </a:lnTo>
                      <a:lnTo>
                        <a:pt x="7262" y="11210"/>
                      </a:lnTo>
                      <a:lnTo>
                        <a:pt x="7331" y="11568"/>
                      </a:lnTo>
                      <a:lnTo>
                        <a:pt x="7399" y="11927"/>
                      </a:lnTo>
                      <a:lnTo>
                        <a:pt x="7536" y="12269"/>
                      </a:lnTo>
                      <a:lnTo>
                        <a:pt x="7689" y="12560"/>
                      </a:lnTo>
                      <a:lnTo>
                        <a:pt x="7860" y="12850"/>
                      </a:lnTo>
                      <a:lnTo>
                        <a:pt x="8048" y="13106"/>
                      </a:lnTo>
                      <a:lnTo>
                        <a:pt x="8287" y="13380"/>
                      </a:lnTo>
                      <a:lnTo>
                        <a:pt x="8544" y="13602"/>
                      </a:lnTo>
                      <a:lnTo>
                        <a:pt x="8834" y="13807"/>
                      </a:lnTo>
                      <a:lnTo>
                        <a:pt x="9142" y="13995"/>
                      </a:lnTo>
                      <a:lnTo>
                        <a:pt x="9432" y="14166"/>
                      </a:lnTo>
                      <a:lnTo>
                        <a:pt x="9757" y="14268"/>
                      </a:lnTo>
                      <a:lnTo>
                        <a:pt x="10082" y="14354"/>
                      </a:lnTo>
                      <a:lnTo>
                        <a:pt x="10441" y="14388"/>
                      </a:lnTo>
                      <a:lnTo>
                        <a:pt x="10817" y="14422"/>
                      </a:lnTo>
                      <a:close/>
                    </a:path>
                  </a:pathLst>
                </a:custGeom>
                <a:solidFill>
                  <a:srgbClr val="C0C0C0"/>
                </a:solidFill>
                <a:ln w="9525">
                  <a:miter lim="800000"/>
                  <a:headEnd/>
                  <a:tailEnd/>
                </a:ln>
                <a:effectLst/>
                <a:scene3d>
                  <a:camera prst="legacyPerspectiveFront">
                    <a:rot lat="20099999" lon="1500000" rev="0"/>
                  </a:camera>
                  <a:lightRig rig="legacyFlat4" dir="b"/>
                </a:scene3d>
                <a:sp3d extrusionH="430200" prstMaterial="legacyMatte">
                  <a:bevelT w="13500" h="13500" prst="angle"/>
                  <a:bevelB w="13500" h="13500" prst="angle"/>
                  <a:extrusionClr>
                    <a:srgbClr val="C0C0C0"/>
                  </a:extrusion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anchor="t" anchorCtr="0" compatLnSpc="1">
                  <a:prstTxWarp prst="textNoShape">
                    <a:avLst/>
                  </a:prstTxWarp>
                  <a:flatTx/>
                </a:bodyPr>
                <a:lstStyle/>
                <a:p>
                  <a:endParaRPr lang="ja-JP" altLang="en-US"/>
                </a:p>
              </p:txBody>
            </p:sp>
            <p:sp>
              <p:nvSpPr>
                <p:cNvPr id="10" name="AutoShape 5"/>
                <p:cNvSpPr>
                  <a:spLocks noEditPoints="1" noChangeArrowheads="1"/>
                </p:cNvSpPr>
                <p:nvPr/>
              </p:nvSpPr>
              <p:spPr bwMode="auto">
                <a:xfrm>
                  <a:off x="2559" y="2142"/>
                  <a:ext cx="1588" cy="1392"/>
                </a:xfrm>
                <a:custGeom>
                  <a:avLst/>
                  <a:gdLst>
                    <a:gd name="T0" fmla="*/ 10800 w 21600"/>
                    <a:gd name="T1" fmla="*/ 0 h 21600"/>
                    <a:gd name="T2" fmla="*/ 21600 w 21600"/>
                    <a:gd name="T3" fmla="*/ 10800 h 21600"/>
                    <a:gd name="T4" fmla="*/ 10800 w 21600"/>
                    <a:gd name="T5" fmla="*/ 21600 h 21600"/>
                    <a:gd name="T6" fmla="*/ 0 w 21600"/>
                    <a:gd name="T7" fmla="*/ 10800 h 21600"/>
                    <a:gd name="T8" fmla="*/ 4374 w 21600"/>
                    <a:gd name="T9" fmla="*/ 3964 h 21600"/>
                    <a:gd name="T10" fmla="*/ 17841 w 21600"/>
                    <a:gd name="T11" fmla="*/ 17635 h 21600"/>
                  </a:gdLst>
                  <a:ahLst/>
                  <a:cxnLst>
                    <a:cxn ang="0">
                      <a:pos x="T0" y="T1"/>
                    </a:cxn>
                    <a:cxn ang="0">
                      <a:pos x="T2" y="T3"/>
                    </a:cxn>
                    <a:cxn ang="0">
                      <a:pos x="T4" y="T5"/>
                    </a:cxn>
                    <a:cxn ang="0">
                      <a:pos x="T6" y="T7"/>
                    </a:cxn>
                  </a:cxnLst>
                  <a:rect l="T8" t="T9" r="T10" b="T11"/>
                  <a:pathLst>
                    <a:path w="21600" h="21600">
                      <a:moveTo>
                        <a:pt x="9689" y="1725"/>
                      </a:moveTo>
                      <a:lnTo>
                        <a:pt x="10304" y="85"/>
                      </a:lnTo>
                      <a:lnTo>
                        <a:pt x="11637" y="85"/>
                      </a:lnTo>
                      <a:lnTo>
                        <a:pt x="12303" y="1777"/>
                      </a:lnTo>
                      <a:lnTo>
                        <a:pt x="13072" y="1931"/>
                      </a:lnTo>
                      <a:lnTo>
                        <a:pt x="14303" y="598"/>
                      </a:lnTo>
                      <a:lnTo>
                        <a:pt x="15533" y="1110"/>
                      </a:lnTo>
                      <a:lnTo>
                        <a:pt x="15584" y="2905"/>
                      </a:lnTo>
                      <a:lnTo>
                        <a:pt x="16405" y="3520"/>
                      </a:lnTo>
                      <a:lnTo>
                        <a:pt x="17891" y="2751"/>
                      </a:lnTo>
                      <a:lnTo>
                        <a:pt x="18917" y="3674"/>
                      </a:lnTo>
                      <a:lnTo>
                        <a:pt x="18199" y="5314"/>
                      </a:lnTo>
                      <a:lnTo>
                        <a:pt x="18763" y="6083"/>
                      </a:lnTo>
                      <a:lnTo>
                        <a:pt x="20403" y="6032"/>
                      </a:lnTo>
                      <a:lnTo>
                        <a:pt x="20865" y="7211"/>
                      </a:lnTo>
                      <a:lnTo>
                        <a:pt x="19737" y="8185"/>
                      </a:lnTo>
                      <a:lnTo>
                        <a:pt x="20096" y="9723"/>
                      </a:lnTo>
                      <a:lnTo>
                        <a:pt x="21634" y="10287"/>
                      </a:lnTo>
                      <a:lnTo>
                        <a:pt x="21582" y="11620"/>
                      </a:lnTo>
                      <a:lnTo>
                        <a:pt x="20147" y="12184"/>
                      </a:lnTo>
                      <a:lnTo>
                        <a:pt x="19942" y="13158"/>
                      </a:lnTo>
                      <a:lnTo>
                        <a:pt x="21070" y="14234"/>
                      </a:lnTo>
                      <a:lnTo>
                        <a:pt x="20608" y="15362"/>
                      </a:lnTo>
                      <a:lnTo>
                        <a:pt x="19019" y="15465"/>
                      </a:lnTo>
                      <a:lnTo>
                        <a:pt x="18404" y="16439"/>
                      </a:lnTo>
                      <a:lnTo>
                        <a:pt x="19122" y="17925"/>
                      </a:lnTo>
                      <a:lnTo>
                        <a:pt x="18096" y="18797"/>
                      </a:lnTo>
                      <a:lnTo>
                        <a:pt x="16763" y="18284"/>
                      </a:lnTo>
                      <a:lnTo>
                        <a:pt x="15431" y="19002"/>
                      </a:lnTo>
                      <a:lnTo>
                        <a:pt x="15277" y="20848"/>
                      </a:lnTo>
                      <a:lnTo>
                        <a:pt x="14149" y="21155"/>
                      </a:lnTo>
                      <a:lnTo>
                        <a:pt x="13021" y="19925"/>
                      </a:lnTo>
                      <a:lnTo>
                        <a:pt x="12252" y="20181"/>
                      </a:lnTo>
                      <a:lnTo>
                        <a:pt x="11739" y="21668"/>
                      </a:lnTo>
                      <a:lnTo>
                        <a:pt x="10201" y="21668"/>
                      </a:lnTo>
                      <a:lnTo>
                        <a:pt x="9740" y="20130"/>
                      </a:lnTo>
                      <a:lnTo>
                        <a:pt x="8253" y="19771"/>
                      </a:lnTo>
                      <a:lnTo>
                        <a:pt x="7125" y="21001"/>
                      </a:lnTo>
                      <a:lnTo>
                        <a:pt x="5895" y="20489"/>
                      </a:lnTo>
                      <a:lnTo>
                        <a:pt x="5946" y="18592"/>
                      </a:lnTo>
                      <a:lnTo>
                        <a:pt x="5177" y="18131"/>
                      </a:lnTo>
                      <a:lnTo>
                        <a:pt x="3383" y="18848"/>
                      </a:lnTo>
                      <a:lnTo>
                        <a:pt x="2614" y="17874"/>
                      </a:lnTo>
                      <a:lnTo>
                        <a:pt x="3383" y="16182"/>
                      </a:lnTo>
                      <a:lnTo>
                        <a:pt x="2922" y="15465"/>
                      </a:lnTo>
                      <a:lnTo>
                        <a:pt x="922" y="15516"/>
                      </a:lnTo>
                      <a:lnTo>
                        <a:pt x="512" y="14234"/>
                      </a:lnTo>
                      <a:lnTo>
                        <a:pt x="1948" y="12901"/>
                      </a:lnTo>
                      <a:lnTo>
                        <a:pt x="1896" y="12184"/>
                      </a:lnTo>
                      <a:lnTo>
                        <a:pt x="0" y="11415"/>
                      </a:lnTo>
                      <a:lnTo>
                        <a:pt x="51" y="10031"/>
                      </a:lnTo>
                      <a:lnTo>
                        <a:pt x="1948" y="9313"/>
                      </a:lnTo>
                      <a:lnTo>
                        <a:pt x="2101" y="8595"/>
                      </a:lnTo>
                      <a:lnTo>
                        <a:pt x="615" y="7160"/>
                      </a:lnTo>
                      <a:lnTo>
                        <a:pt x="1127" y="5878"/>
                      </a:lnTo>
                      <a:lnTo>
                        <a:pt x="3178" y="5981"/>
                      </a:lnTo>
                      <a:lnTo>
                        <a:pt x="3588" y="5417"/>
                      </a:lnTo>
                      <a:lnTo>
                        <a:pt x="2819" y="3520"/>
                      </a:lnTo>
                      <a:lnTo>
                        <a:pt x="3742" y="2597"/>
                      </a:lnTo>
                      <a:lnTo>
                        <a:pt x="5536" y="3417"/>
                      </a:lnTo>
                      <a:lnTo>
                        <a:pt x="6049" y="3058"/>
                      </a:lnTo>
                      <a:lnTo>
                        <a:pt x="6100" y="1264"/>
                      </a:lnTo>
                      <a:lnTo>
                        <a:pt x="7228" y="700"/>
                      </a:lnTo>
                      <a:lnTo>
                        <a:pt x="8510" y="2033"/>
                      </a:lnTo>
                      <a:lnTo>
                        <a:pt x="9689" y="1725"/>
                      </a:lnTo>
                      <a:close/>
                      <a:moveTo>
                        <a:pt x="10817" y="14422"/>
                      </a:moveTo>
                      <a:lnTo>
                        <a:pt x="11175" y="14388"/>
                      </a:lnTo>
                      <a:lnTo>
                        <a:pt x="11534" y="14354"/>
                      </a:lnTo>
                      <a:lnTo>
                        <a:pt x="11893" y="14268"/>
                      </a:lnTo>
                      <a:lnTo>
                        <a:pt x="12218" y="14166"/>
                      </a:lnTo>
                      <a:lnTo>
                        <a:pt x="12508" y="13995"/>
                      </a:lnTo>
                      <a:lnTo>
                        <a:pt x="12816" y="13807"/>
                      </a:lnTo>
                      <a:lnTo>
                        <a:pt x="13106" y="13602"/>
                      </a:lnTo>
                      <a:lnTo>
                        <a:pt x="13329" y="13380"/>
                      </a:lnTo>
                      <a:lnTo>
                        <a:pt x="13568" y="13106"/>
                      </a:lnTo>
                      <a:lnTo>
                        <a:pt x="13790" y="12850"/>
                      </a:lnTo>
                      <a:lnTo>
                        <a:pt x="13961" y="12560"/>
                      </a:lnTo>
                      <a:lnTo>
                        <a:pt x="14115" y="12269"/>
                      </a:lnTo>
                      <a:lnTo>
                        <a:pt x="14217" y="11927"/>
                      </a:lnTo>
                      <a:lnTo>
                        <a:pt x="14320" y="11568"/>
                      </a:lnTo>
                      <a:lnTo>
                        <a:pt x="14388" y="11210"/>
                      </a:lnTo>
                      <a:lnTo>
                        <a:pt x="14388" y="10851"/>
                      </a:lnTo>
                      <a:lnTo>
                        <a:pt x="14388" y="10492"/>
                      </a:lnTo>
                      <a:lnTo>
                        <a:pt x="14320" y="10133"/>
                      </a:lnTo>
                      <a:lnTo>
                        <a:pt x="14217" y="9808"/>
                      </a:lnTo>
                      <a:lnTo>
                        <a:pt x="14115" y="9467"/>
                      </a:lnTo>
                      <a:lnTo>
                        <a:pt x="13961" y="9142"/>
                      </a:lnTo>
                      <a:lnTo>
                        <a:pt x="13790" y="8851"/>
                      </a:lnTo>
                      <a:lnTo>
                        <a:pt x="13568" y="8595"/>
                      </a:lnTo>
                      <a:lnTo>
                        <a:pt x="13329" y="8322"/>
                      </a:lnTo>
                      <a:lnTo>
                        <a:pt x="13106" y="8100"/>
                      </a:lnTo>
                      <a:lnTo>
                        <a:pt x="12816" y="7894"/>
                      </a:lnTo>
                      <a:lnTo>
                        <a:pt x="12508" y="7741"/>
                      </a:lnTo>
                      <a:lnTo>
                        <a:pt x="12218" y="7570"/>
                      </a:lnTo>
                      <a:lnTo>
                        <a:pt x="11893" y="7433"/>
                      </a:lnTo>
                      <a:lnTo>
                        <a:pt x="11534" y="7382"/>
                      </a:lnTo>
                      <a:lnTo>
                        <a:pt x="11175" y="7313"/>
                      </a:lnTo>
                      <a:lnTo>
                        <a:pt x="10817" y="7313"/>
                      </a:lnTo>
                      <a:lnTo>
                        <a:pt x="10441" y="7313"/>
                      </a:lnTo>
                      <a:lnTo>
                        <a:pt x="10082" y="7382"/>
                      </a:lnTo>
                      <a:lnTo>
                        <a:pt x="9757" y="7433"/>
                      </a:lnTo>
                      <a:lnTo>
                        <a:pt x="9432" y="7570"/>
                      </a:lnTo>
                      <a:lnTo>
                        <a:pt x="9142" y="7741"/>
                      </a:lnTo>
                      <a:lnTo>
                        <a:pt x="8834" y="7894"/>
                      </a:lnTo>
                      <a:lnTo>
                        <a:pt x="8544" y="8100"/>
                      </a:lnTo>
                      <a:lnTo>
                        <a:pt x="8287" y="8322"/>
                      </a:lnTo>
                      <a:lnTo>
                        <a:pt x="8048" y="8595"/>
                      </a:lnTo>
                      <a:lnTo>
                        <a:pt x="7860" y="8851"/>
                      </a:lnTo>
                      <a:lnTo>
                        <a:pt x="7689" y="9142"/>
                      </a:lnTo>
                      <a:lnTo>
                        <a:pt x="7536" y="9467"/>
                      </a:lnTo>
                      <a:lnTo>
                        <a:pt x="7399" y="9808"/>
                      </a:lnTo>
                      <a:lnTo>
                        <a:pt x="7331" y="10133"/>
                      </a:lnTo>
                      <a:lnTo>
                        <a:pt x="7262" y="10492"/>
                      </a:lnTo>
                      <a:lnTo>
                        <a:pt x="7262" y="10851"/>
                      </a:lnTo>
                      <a:lnTo>
                        <a:pt x="7262" y="11210"/>
                      </a:lnTo>
                      <a:lnTo>
                        <a:pt x="7331" y="11568"/>
                      </a:lnTo>
                      <a:lnTo>
                        <a:pt x="7399" y="11927"/>
                      </a:lnTo>
                      <a:lnTo>
                        <a:pt x="7536" y="12269"/>
                      </a:lnTo>
                      <a:lnTo>
                        <a:pt x="7689" y="12560"/>
                      </a:lnTo>
                      <a:lnTo>
                        <a:pt x="7860" y="12850"/>
                      </a:lnTo>
                      <a:lnTo>
                        <a:pt x="8048" y="13106"/>
                      </a:lnTo>
                      <a:lnTo>
                        <a:pt x="8287" y="13380"/>
                      </a:lnTo>
                      <a:lnTo>
                        <a:pt x="8544" y="13602"/>
                      </a:lnTo>
                      <a:lnTo>
                        <a:pt x="8834" y="13807"/>
                      </a:lnTo>
                      <a:lnTo>
                        <a:pt x="9142" y="13995"/>
                      </a:lnTo>
                      <a:lnTo>
                        <a:pt x="9432" y="14166"/>
                      </a:lnTo>
                      <a:lnTo>
                        <a:pt x="9757" y="14268"/>
                      </a:lnTo>
                      <a:lnTo>
                        <a:pt x="10082" y="14354"/>
                      </a:lnTo>
                      <a:lnTo>
                        <a:pt x="10441" y="14388"/>
                      </a:lnTo>
                      <a:lnTo>
                        <a:pt x="10817" y="14422"/>
                      </a:lnTo>
                      <a:close/>
                    </a:path>
                  </a:pathLst>
                </a:custGeom>
                <a:solidFill>
                  <a:srgbClr val="C0C0C0"/>
                </a:solidFill>
                <a:ln w="9525">
                  <a:miter lim="800000"/>
                  <a:headEnd/>
                  <a:tailEnd/>
                </a:ln>
                <a:effectLst/>
                <a:scene3d>
                  <a:camera prst="legacyPerspectiveFront">
                    <a:rot lat="20099999" lon="1500000" rev="0"/>
                  </a:camera>
                  <a:lightRig rig="legacyFlat4" dir="b"/>
                </a:scene3d>
                <a:sp3d extrusionH="430200" prstMaterial="legacyMatte">
                  <a:bevelT w="13500" h="13500" prst="angle"/>
                  <a:bevelB w="13500" h="13500" prst="angle"/>
                  <a:extrusionClr>
                    <a:srgbClr val="C0C0C0"/>
                  </a:extrusion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anchor="t" anchorCtr="0" compatLnSpc="1">
                  <a:prstTxWarp prst="textNoShape">
                    <a:avLst/>
                  </a:prstTxWarp>
                  <a:flatTx/>
                </a:bodyPr>
                <a:lstStyle/>
                <a:p>
                  <a:endParaRPr lang="ja-JP" altLang="en-US"/>
                </a:p>
              </p:txBody>
            </p:sp>
          </p:grpSp>
          <p:sp>
            <p:nvSpPr>
              <p:cNvPr id="11" name="テキスト ボックス 10"/>
              <p:cNvSpPr txBox="1"/>
              <p:nvPr/>
            </p:nvSpPr>
            <p:spPr>
              <a:xfrm>
                <a:off x="5796136" y="3100898"/>
                <a:ext cx="3240360" cy="400110"/>
              </a:xfrm>
              <a:prstGeom prst="rect">
                <a:avLst/>
              </a:prstGeom>
              <a:noFill/>
            </p:spPr>
            <p:txBody>
              <a:bodyPr wrap="square" rtlCol="0">
                <a:spAutoFit/>
              </a:bodyPr>
              <a:lstStyle/>
              <a:p>
                <a:pPr algn="ctr"/>
                <a:r>
                  <a:rPr kumimoji="1" lang="ja-JP" altLang="en-US" sz="2000" b="1" smtClean="0">
                    <a:latin typeface="+mn-ea"/>
                  </a:rPr>
                  <a:t>非モジュールオーナー</a:t>
                </a:r>
                <a:endParaRPr kumimoji="1" lang="en-US" altLang="ja-JP" sz="2000" b="1" smtClean="0">
                  <a:latin typeface="+mn-ea"/>
                </a:endParaRPr>
              </a:p>
            </p:txBody>
          </p:sp>
          <p:sp>
            <p:nvSpPr>
              <p:cNvPr id="12" name="テキスト ボックス 11"/>
              <p:cNvSpPr txBox="1"/>
              <p:nvPr/>
            </p:nvSpPr>
            <p:spPr>
              <a:xfrm>
                <a:off x="85738" y="3068960"/>
                <a:ext cx="3694174" cy="400110"/>
              </a:xfrm>
              <a:prstGeom prst="rect">
                <a:avLst/>
              </a:prstGeom>
              <a:noFill/>
            </p:spPr>
            <p:txBody>
              <a:bodyPr wrap="square" rtlCol="0">
                <a:spAutoFit/>
              </a:bodyPr>
              <a:lstStyle/>
              <a:p>
                <a:pPr algn="ctr"/>
                <a:r>
                  <a:rPr kumimoji="1" lang="ja-JP" altLang="en-US" sz="2000" b="1" smtClean="0">
                    <a:latin typeface="+mn-ea"/>
                  </a:rPr>
                  <a:t>モジュールオーナー</a:t>
                </a:r>
                <a:endParaRPr kumimoji="1" lang="en-US" altLang="ja-JP" sz="2000" b="1" smtClean="0">
                  <a:latin typeface="+mn-ea"/>
                </a:endParaRPr>
              </a:p>
            </p:txBody>
          </p:sp>
          <p:pic>
            <p:nvPicPr>
              <p:cNvPr id="13" name="Picture 30" descr="F:\Documents and Settings\masao\My Documents\My Pictures\Microsoft クリップ オーガナイザ\j0433943.png"/>
              <p:cNvPicPr>
                <a:picLocks noChangeAspect="1" noChangeArrowheads="1"/>
              </p:cNvPicPr>
              <p:nvPr/>
            </p:nvPicPr>
            <p:blipFill>
              <a:blip r:embed="rId4" cstate="print"/>
              <a:srcRect/>
              <a:stretch>
                <a:fillRect/>
              </a:stretch>
            </p:blipFill>
            <p:spPr bwMode="auto">
              <a:xfrm flipH="1">
                <a:off x="6649440" y="1851212"/>
                <a:ext cx="1217746" cy="1217748"/>
              </a:xfrm>
              <a:prstGeom prst="rect">
                <a:avLst/>
              </a:prstGeom>
              <a:noFill/>
            </p:spPr>
          </p:pic>
          <p:sp>
            <p:nvSpPr>
              <p:cNvPr id="14" name="曲折矢印 13"/>
              <p:cNvSpPr/>
              <p:nvPr/>
            </p:nvSpPr>
            <p:spPr>
              <a:xfrm rot="5400000">
                <a:off x="4238613" y="2567675"/>
                <a:ext cx="1776318" cy="1914792"/>
              </a:xfrm>
              <a:prstGeom prst="bentArrow">
                <a:avLst>
                  <a:gd name="adj1" fmla="val 16125"/>
                  <a:gd name="adj2" fmla="val 25000"/>
                  <a:gd name="adj3" fmla="val 25887"/>
                  <a:gd name="adj4" fmla="val 43750"/>
                </a:avLst>
              </a:prstGeom>
              <a:solidFill>
                <a:schemeClr val="tx2">
                  <a:lumMod val="60000"/>
                  <a:lumOff val="40000"/>
                </a:schemeClr>
              </a:solidFill>
              <a:ln>
                <a:noFill/>
              </a:ln>
              <a:scene3d>
                <a:camera prst="orthographicFront">
                  <a:rot lat="0" lon="10799999" rev="10799999"/>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 name="曲折矢印 14"/>
              <p:cNvSpPr/>
              <p:nvPr/>
            </p:nvSpPr>
            <p:spPr>
              <a:xfrm rot="5400000">
                <a:off x="3230501" y="2567675"/>
                <a:ext cx="1776318" cy="1914792"/>
              </a:xfrm>
              <a:prstGeom prst="bentArrow">
                <a:avLst>
                  <a:gd name="adj1" fmla="val 16125"/>
                  <a:gd name="adj2" fmla="val 25000"/>
                  <a:gd name="adj3" fmla="val 25887"/>
                  <a:gd name="adj4" fmla="val 4375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6" name="テキスト ボックス 15"/>
              <p:cNvSpPr txBox="1"/>
              <p:nvPr/>
            </p:nvSpPr>
            <p:spPr>
              <a:xfrm>
                <a:off x="2750034" y="1628800"/>
                <a:ext cx="3694174" cy="1015663"/>
              </a:xfrm>
              <a:prstGeom prst="rect">
                <a:avLst/>
              </a:prstGeom>
              <a:noFill/>
            </p:spPr>
            <p:txBody>
              <a:bodyPr wrap="square" rtlCol="0">
                <a:spAutoFit/>
              </a:bodyPr>
              <a:lstStyle/>
              <a:p>
                <a:pPr algn="ctr"/>
                <a:r>
                  <a:rPr lang="ja-JP" altLang="en-US" sz="2000" smtClean="0">
                    <a:latin typeface="+mn-ea"/>
                  </a:rPr>
                  <a:t>メトリクスの値を</a:t>
                </a:r>
                <a:r>
                  <a:rPr lang="en-US" altLang="ja-JP" sz="2000" smtClean="0">
                    <a:latin typeface="+mn-ea"/>
                  </a:rPr>
                  <a:t/>
                </a:r>
                <a:br>
                  <a:rPr lang="en-US" altLang="ja-JP" sz="2000" smtClean="0">
                    <a:latin typeface="+mn-ea"/>
                  </a:rPr>
                </a:br>
                <a:r>
                  <a:rPr lang="ja-JP" altLang="en-US" sz="2000" smtClean="0">
                    <a:latin typeface="+mn-ea"/>
                  </a:rPr>
                  <a:t>ランダムフォレスト・</a:t>
                </a:r>
                <a:r>
                  <a:rPr lang="en-US" altLang="ja-JP" sz="2000" smtClean="0">
                    <a:latin typeface="+mn-ea"/>
                  </a:rPr>
                  <a:t/>
                </a:r>
                <a:br>
                  <a:rPr lang="en-US" altLang="ja-JP" sz="2000" smtClean="0">
                    <a:latin typeface="+mn-ea"/>
                  </a:rPr>
                </a:br>
                <a:r>
                  <a:rPr lang="ja-JP" altLang="en-US" sz="2000" smtClean="0">
                    <a:latin typeface="+mn-ea"/>
                  </a:rPr>
                  <a:t>ロジスティック回帰で学習</a:t>
                </a:r>
                <a:endParaRPr lang="ja-JP" altLang="en-US" sz="2000">
                  <a:latin typeface="+mn-ea"/>
                </a:endParaRPr>
              </a:p>
            </p:txBody>
          </p:sp>
          <p:pic>
            <p:nvPicPr>
              <p:cNvPr id="17" name="Picture 19" descr="F:\Documents and Settings\masao\My Documents\My Pictures\Microsoft クリップ オーガナイザ\j0433953.png"/>
              <p:cNvPicPr>
                <a:picLocks noChangeAspect="1" noChangeArrowheads="1"/>
              </p:cNvPicPr>
              <p:nvPr/>
            </p:nvPicPr>
            <p:blipFill>
              <a:blip r:embed="rId3" cstate="print">
                <a:duotone>
                  <a:schemeClr val="accent2">
                    <a:shade val="45000"/>
                    <a:satMod val="135000"/>
                  </a:schemeClr>
                  <a:prstClr val="white"/>
                </a:duotone>
              </a:blip>
              <a:srcRect/>
              <a:stretch>
                <a:fillRect/>
              </a:stretch>
            </p:blipFill>
            <p:spPr bwMode="auto">
              <a:xfrm flipH="1">
                <a:off x="7020272" y="3991300"/>
                <a:ext cx="846914" cy="933695"/>
              </a:xfrm>
              <a:prstGeom prst="rect">
                <a:avLst/>
              </a:prstGeom>
              <a:noFill/>
            </p:spPr>
          </p:pic>
          <p:pic>
            <p:nvPicPr>
              <p:cNvPr id="18" name="Picture 30" descr="F:\Documents and Settings\masao\My Documents\My Pictures\Microsoft クリップ オーガナイザ\j0433943.png"/>
              <p:cNvPicPr>
                <a:picLocks noChangeAspect="1" noChangeArrowheads="1"/>
              </p:cNvPicPr>
              <p:nvPr/>
            </p:nvPicPr>
            <p:blipFill>
              <a:blip r:embed="rId4" cstate="print"/>
              <a:srcRect/>
              <a:stretch>
                <a:fillRect/>
              </a:stretch>
            </p:blipFill>
            <p:spPr bwMode="auto">
              <a:xfrm flipH="1">
                <a:off x="7020272" y="5314788"/>
                <a:ext cx="912556" cy="912557"/>
              </a:xfrm>
              <a:prstGeom prst="rect">
                <a:avLst/>
              </a:prstGeom>
              <a:noFill/>
            </p:spPr>
          </p:pic>
          <p:sp>
            <p:nvSpPr>
              <p:cNvPr id="19" name="テキスト ボックス 18"/>
              <p:cNvSpPr txBox="1"/>
              <p:nvPr/>
            </p:nvSpPr>
            <p:spPr>
              <a:xfrm>
                <a:off x="6948264" y="4942329"/>
                <a:ext cx="1008112" cy="461665"/>
              </a:xfrm>
              <a:prstGeom prst="rect">
                <a:avLst/>
              </a:prstGeom>
              <a:noFill/>
            </p:spPr>
            <p:txBody>
              <a:bodyPr wrap="square" rtlCol="0">
                <a:spAutoFit/>
              </a:bodyPr>
              <a:lstStyle/>
              <a:p>
                <a:pPr algn="ctr"/>
                <a:r>
                  <a:rPr lang="en-US" altLang="ja-JP" sz="2400" smtClean="0">
                    <a:latin typeface="+mn-ea"/>
                  </a:rPr>
                  <a:t>or</a:t>
                </a:r>
                <a:endParaRPr lang="ja-JP" altLang="en-US" sz="2400">
                  <a:latin typeface="+mn-ea"/>
                </a:endParaRPr>
              </a:p>
            </p:txBody>
          </p:sp>
          <p:sp>
            <p:nvSpPr>
              <p:cNvPr id="20" name="右矢印 19"/>
              <p:cNvSpPr/>
              <p:nvPr/>
            </p:nvSpPr>
            <p:spPr>
              <a:xfrm rot="20628090">
                <a:off x="5755857" y="4653327"/>
                <a:ext cx="875708" cy="379012"/>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1" name="右矢印 20"/>
              <p:cNvSpPr/>
              <p:nvPr/>
            </p:nvSpPr>
            <p:spPr>
              <a:xfrm rot="1101217">
                <a:off x="5759612" y="5226012"/>
                <a:ext cx="875708" cy="379012"/>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pic>
            <p:nvPicPr>
              <p:cNvPr id="22" name="Picture 6" descr="C:\Users\Yamatani\AppData\Local\Microsoft\Windows\Temporary Internet Files\Content.IE5\9GXCRUYA\lgi01a201409131200[1].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r="50000"/>
              <a:stretch/>
            </p:blipFill>
            <p:spPr bwMode="auto">
              <a:xfrm>
                <a:off x="6772307" y="3871277"/>
                <a:ext cx="351913" cy="637843"/>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6" descr="C:\Users\Yamatani\AppData\Local\Microsoft\Windows\Temporary Internet Files\Content.IE5\9GXCRUYA\lgi01a201409131200[1].jp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49885" r="230" b="28917"/>
              <a:stretch/>
            </p:blipFill>
            <p:spPr bwMode="auto">
              <a:xfrm>
                <a:off x="7740352" y="5063833"/>
                <a:ext cx="351107" cy="453399"/>
              </a:xfrm>
              <a:prstGeom prst="rect">
                <a:avLst/>
              </a:prstGeom>
              <a:noFill/>
              <a:extLst>
                <a:ext uri="{909E8E84-426E-40DD-AFC4-6F175D3DCCD1}">
                  <a14:hiddenFill xmlns:a14="http://schemas.microsoft.com/office/drawing/2010/main">
                    <a:solidFill>
                      <a:srgbClr val="FFFFFF"/>
                    </a:solidFill>
                  </a14:hiddenFill>
                </a:ext>
              </a:extLst>
            </p:spPr>
          </p:pic>
          <p:sp>
            <p:nvSpPr>
              <p:cNvPr id="24" name="右矢印 23"/>
              <p:cNvSpPr/>
              <p:nvPr/>
            </p:nvSpPr>
            <p:spPr>
              <a:xfrm>
                <a:off x="2195736" y="4941168"/>
                <a:ext cx="1224136" cy="458063"/>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5" name="テキスト ボックス 24"/>
              <p:cNvSpPr txBox="1"/>
              <p:nvPr/>
            </p:nvSpPr>
            <p:spPr>
              <a:xfrm>
                <a:off x="949834" y="4293096"/>
                <a:ext cx="3694174" cy="707886"/>
              </a:xfrm>
              <a:prstGeom prst="rect">
                <a:avLst/>
              </a:prstGeom>
              <a:noFill/>
            </p:spPr>
            <p:txBody>
              <a:bodyPr wrap="square" rtlCol="0">
                <a:spAutoFit/>
              </a:bodyPr>
              <a:lstStyle/>
              <a:p>
                <a:pPr algn="ctr"/>
                <a:r>
                  <a:rPr lang="ja-JP" altLang="en-US" sz="2000" smtClean="0">
                    <a:latin typeface="+mn-ea"/>
                  </a:rPr>
                  <a:t>メトリクス</a:t>
                </a:r>
                <a:endParaRPr lang="en-US" altLang="ja-JP" sz="2000" smtClean="0">
                  <a:latin typeface="+mn-ea"/>
                </a:endParaRPr>
              </a:p>
              <a:p>
                <a:pPr algn="ctr"/>
                <a:r>
                  <a:rPr lang="ja-JP" altLang="en-US" sz="2000" smtClean="0">
                    <a:latin typeface="+mn-ea"/>
                  </a:rPr>
                  <a:t>を入力</a:t>
                </a:r>
                <a:endParaRPr lang="ja-JP" altLang="en-US" sz="2000">
                  <a:latin typeface="+mn-ea"/>
                </a:endParaRPr>
              </a:p>
            </p:txBody>
          </p:sp>
          <p:sp>
            <p:nvSpPr>
              <p:cNvPr id="26" name="テキスト ボックス 25"/>
              <p:cNvSpPr txBox="1"/>
              <p:nvPr/>
            </p:nvSpPr>
            <p:spPr>
              <a:xfrm>
                <a:off x="2822042" y="5949280"/>
                <a:ext cx="3694174" cy="430887"/>
              </a:xfrm>
              <a:prstGeom prst="rect">
                <a:avLst/>
              </a:prstGeom>
              <a:noFill/>
            </p:spPr>
            <p:txBody>
              <a:bodyPr wrap="square" rtlCol="0">
                <a:spAutoFit/>
              </a:bodyPr>
              <a:lstStyle/>
              <a:p>
                <a:pPr algn="ctr"/>
                <a:r>
                  <a:rPr lang="ja-JP" altLang="en-US" sz="2200" smtClean="0">
                    <a:latin typeface="+mn-ea"/>
                  </a:rPr>
                  <a:t>分類器</a:t>
                </a:r>
                <a:endParaRPr lang="ja-JP" altLang="en-US" sz="2200">
                  <a:latin typeface="+mn-ea"/>
                </a:endParaRPr>
              </a:p>
            </p:txBody>
          </p:sp>
          <p:pic>
            <p:nvPicPr>
              <p:cNvPr id="27" name="Picture 43" descr="F:\Documents and Settings\masao\My Documents\My Pictures\Microsoft クリップ オーガナイザ\j0432621.png"/>
              <p:cNvPicPr>
                <a:picLocks noChangeAspect="1" noChangeArrowheads="1"/>
              </p:cNvPicPr>
              <p:nvPr/>
            </p:nvPicPr>
            <p:blipFill>
              <a:blip r:embed="rId7" cstate="print">
                <a:duotone>
                  <a:prstClr val="black"/>
                  <a:srgbClr val="D9C3A5">
                    <a:tint val="50000"/>
                    <a:satMod val="180000"/>
                  </a:srgbClr>
                </a:duotone>
                <a:extLst>
                  <a:ext uri="{BEBA8EAE-BF5A-486C-A8C5-ECC9F3942E4B}">
                    <a14:imgProps xmlns:a14="http://schemas.microsoft.com/office/drawing/2010/main">
                      <a14:imgLayer r:embed="rId8">
                        <a14:imgEffect>
                          <a14:colorTemperature colorTemp="11200"/>
                        </a14:imgEffect>
                        <a14:imgEffect>
                          <a14:saturation sat="0"/>
                        </a14:imgEffect>
                      </a14:imgLayer>
                    </a14:imgProps>
                  </a:ext>
                </a:extLst>
              </a:blip>
              <a:srcRect/>
              <a:stretch>
                <a:fillRect/>
              </a:stretch>
            </p:blipFill>
            <p:spPr bwMode="auto">
              <a:xfrm flipH="1">
                <a:off x="755576" y="4485067"/>
                <a:ext cx="1200610" cy="1176181"/>
              </a:xfrm>
              <a:prstGeom prst="rect">
                <a:avLst/>
              </a:prstGeom>
              <a:noFill/>
            </p:spPr>
          </p:pic>
        </p:grpSp>
        <p:sp>
          <p:nvSpPr>
            <p:cNvPr id="29" name="正方形/長方形 28"/>
            <p:cNvSpPr/>
            <p:nvPr/>
          </p:nvSpPr>
          <p:spPr>
            <a:xfrm>
              <a:off x="467544" y="1556792"/>
              <a:ext cx="8374694" cy="4816987"/>
            </a:xfrm>
            <a:prstGeom prst="rect">
              <a:avLst/>
            </a:prstGeom>
            <a:no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0" name="テキスト ボックス 29"/>
            <p:cNvSpPr txBox="1"/>
            <p:nvPr/>
          </p:nvSpPr>
          <p:spPr>
            <a:xfrm>
              <a:off x="894414" y="1391435"/>
              <a:ext cx="2557126" cy="400110"/>
            </a:xfrm>
            <a:prstGeom prst="rect">
              <a:avLst/>
            </a:prstGeom>
            <a:solidFill>
              <a:schemeClr val="bg1"/>
            </a:solidFill>
          </p:spPr>
          <p:txBody>
            <a:bodyPr wrap="square" rtlCol="0">
              <a:spAutoFit/>
            </a:bodyPr>
            <a:lstStyle/>
            <a:p>
              <a:pPr algn="ctr"/>
              <a:r>
                <a:rPr kumimoji="1" lang="ja-JP" altLang="en-US" sz="2000" b="1" smtClean="0">
                  <a:latin typeface="+mn-ea"/>
                </a:rPr>
                <a:t>モジュール</a:t>
              </a:r>
              <a:r>
                <a:rPr kumimoji="1" lang="en-US" altLang="ja-JP" sz="2000" b="1" smtClean="0">
                  <a:latin typeface="+mn-ea"/>
                </a:rPr>
                <a:t>A</a:t>
              </a:r>
            </a:p>
          </p:txBody>
        </p:sp>
      </p:grpSp>
    </p:spTree>
    <p:extLst>
      <p:ext uri="{BB962C8B-B14F-4D97-AF65-F5344CB8AC3E}">
        <p14:creationId xmlns:p14="http://schemas.microsoft.com/office/powerpoint/2010/main" val="28341157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予測モデル</a:t>
            </a:r>
            <a:endParaRPr kumimoji="1" lang="ja-JP" altLang="en-US"/>
          </a:p>
        </p:txBody>
      </p:sp>
      <p:pic>
        <p:nvPicPr>
          <p:cNvPr id="6" name="コンテンツ プレースホルダー 5"/>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35496" y="1124744"/>
            <a:ext cx="4442732" cy="2663750"/>
          </a:xfrm>
        </p:spPr>
      </p:pic>
      <p:sp>
        <p:nvSpPr>
          <p:cNvPr id="4" name="日付プレースホルダー 3"/>
          <p:cNvSpPr>
            <a:spLocks noGrp="1"/>
          </p:cNvSpPr>
          <p:nvPr>
            <p:ph type="dt" sz="half" idx="10"/>
          </p:nvPr>
        </p:nvSpPr>
        <p:spPr/>
        <p:txBody>
          <a:bodyPr/>
          <a:lstStyle/>
          <a:p>
            <a:r>
              <a:rPr lang="en-US" altLang="ja-JP" smtClean="0"/>
              <a:t>2016/02/12</a:t>
            </a:r>
            <a:endParaRPr lang="ja-JP" altLang="en-US"/>
          </a:p>
        </p:txBody>
      </p:sp>
      <p:sp>
        <p:nvSpPr>
          <p:cNvPr id="5" name="スライド番号プレースホルダー 4"/>
          <p:cNvSpPr>
            <a:spLocks noGrp="1"/>
          </p:cNvSpPr>
          <p:nvPr>
            <p:ph type="sldNum" sz="quarter" idx="12"/>
          </p:nvPr>
        </p:nvSpPr>
        <p:spPr/>
        <p:txBody>
          <a:bodyPr/>
          <a:lstStyle/>
          <a:p>
            <a:fld id="{6754A600-64A3-491F-BE30-136854BA9E76}" type="slidenum">
              <a:rPr lang="ja-JP" altLang="en-US" smtClean="0"/>
              <a:pPr/>
              <a:t>16</a:t>
            </a:fld>
            <a:endParaRPr lang="ja-JP" altLang="en-US"/>
          </a:p>
        </p:txBody>
      </p:sp>
      <p:pic>
        <p:nvPicPr>
          <p:cNvPr id="7" name="コンテンツ プレースホルダー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5496" y="3789040"/>
            <a:ext cx="4442732" cy="2663749"/>
          </a:xfrm>
          <a:prstGeom prst="rect">
            <a:avLst/>
          </a:prstGeom>
        </p:spPr>
      </p:pic>
      <p:pic>
        <p:nvPicPr>
          <p:cNvPr id="8" name="コンテンツ プレースホルダー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521756" y="1124744"/>
            <a:ext cx="4442732" cy="2663749"/>
          </a:xfrm>
          <a:prstGeom prst="rect">
            <a:avLst/>
          </a:prstGeom>
        </p:spPr>
      </p:pic>
      <p:pic>
        <p:nvPicPr>
          <p:cNvPr id="9" name="コンテンツ プレースホルダー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499992" y="3789040"/>
            <a:ext cx="4442732" cy="2663749"/>
          </a:xfrm>
          <a:prstGeom prst="rect">
            <a:avLst/>
          </a:prstGeom>
        </p:spPr>
      </p:pic>
    </p:spTree>
    <p:extLst>
      <p:ext uri="{BB962C8B-B14F-4D97-AF65-F5344CB8AC3E}">
        <p14:creationId xmlns:p14="http://schemas.microsoft.com/office/powerpoint/2010/main" val="6059718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評価実験</a:t>
            </a:r>
            <a:endParaRPr kumimoji="1" lang="ja-JP" altLang="en-US"/>
          </a:p>
        </p:txBody>
      </p:sp>
      <p:sp>
        <p:nvSpPr>
          <p:cNvPr id="3" name="コンテンツ プレースホルダー 2"/>
          <p:cNvSpPr>
            <a:spLocks noGrp="1"/>
          </p:cNvSpPr>
          <p:nvPr>
            <p:ph idx="1"/>
          </p:nvPr>
        </p:nvSpPr>
        <p:spPr/>
        <p:txBody>
          <a:bodyPr/>
          <a:lstStyle/>
          <a:p>
            <a:r>
              <a:rPr kumimoji="1" lang="ja-JP" altLang="en-US" smtClean="0"/>
              <a:t>実験の目的</a:t>
            </a:r>
            <a:endParaRPr kumimoji="1" lang="en-US" altLang="ja-JP" smtClean="0"/>
          </a:p>
          <a:p>
            <a:pPr lvl="1"/>
            <a:r>
              <a:rPr lang="ja-JP" altLang="en-US" smtClean="0"/>
              <a:t>モジュールオーナーを特定するための有用な指標を明らかにすること</a:t>
            </a:r>
            <a:endParaRPr lang="en-US" altLang="ja-JP" smtClean="0"/>
          </a:p>
          <a:p>
            <a:pPr lvl="2"/>
            <a:endParaRPr lang="en-US" altLang="ja-JP" smtClean="0"/>
          </a:p>
          <a:p>
            <a:r>
              <a:rPr lang="ja-JP" altLang="en-US" smtClean="0"/>
              <a:t>対象</a:t>
            </a:r>
            <a:r>
              <a:rPr lang="ja-JP" altLang="en-US"/>
              <a:t>プロジェクト</a:t>
            </a:r>
            <a:endParaRPr lang="en-US" altLang="ja-JP"/>
          </a:p>
          <a:p>
            <a:endParaRPr lang="ja-JP" altLang="en-US" smtClean="0"/>
          </a:p>
        </p:txBody>
      </p:sp>
      <p:sp>
        <p:nvSpPr>
          <p:cNvPr id="4" name="日付プレースホルダー 3"/>
          <p:cNvSpPr>
            <a:spLocks noGrp="1"/>
          </p:cNvSpPr>
          <p:nvPr>
            <p:ph type="dt" sz="half" idx="10"/>
          </p:nvPr>
        </p:nvSpPr>
        <p:spPr/>
        <p:txBody>
          <a:bodyPr/>
          <a:lstStyle/>
          <a:p>
            <a:r>
              <a:rPr lang="en-US" altLang="ja-JP" smtClean="0"/>
              <a:t>2016/02/12</a:t>
            </a:r>
            <a:endParaRPr lang="ja-JP" altLang="en-US"/>
          </a:p>
        </p:txBody>
      </p:sp>
      <p:sp>
        <p:nvSpPr>
          <p:cNvPr id="5" name="スライド番号プレースホルダー 4"/>
          <p:cNvSpPr>
            <a:spLocks noGrp="1"/>
          </p:cNvSpPr>
          <p:nvPr>
            <p:ph type="sldNum" sz="quarter" idx="12"/>
          </p:nvPr>
        </p:nvSpPr>
        <p:spPr/>
        <p:txBody>
          <a:bodyPr/>
          <a:lstStyle/>
          <a:p>
            <a:fld id="{6754A600-64A3-491F-BE30-136854BA9E76}" type="slidenum">
              <a:rPr lang="ja-JP" altLang="en-US" smtClean="0"/>
              <a:pPr/>
              <a:t>17</a:t>
            </a:fld>
            <a:endParaRPr lang="ja-JP" altLang="en-US"/>
          </a:p>
        </p:txBody>
      </p:sp>
      <p:graphicFrame>
        <p:nvGraphicFramePr>
          <p:cNvPr id="7" name="表 6"/>
          <p:cNvGraphicFramePr>
            <a:graphicFrameLocks noGrp="1"/>
          </p:cNvGraphicFramePr>
          <p:nvPr>
            <p:extLst>
              <p:ext uri="{D42A27DB-BD31-4B8C-83A1-F6EECF244321}">
                <p14:modId xmlns:p14="http://schemas.microsoft.com/office/powerpoint/2010/main" val="1555057059"/>
              </p:ext>
            </p:extLst>
          </p:nvPr>
        </p:nvGraphicFramePr>
        <p:xfrm>
          <a:off x="251520" y="3861048"/>
          <a:ext cx="8640961" cy="2377440"/>
        </p:xfrm>
        <a:graphic>
          <a:graphicData uri="http://schemas.openxmlformats.org/drawingml/2006/table">
            <a:tbl>
              <a:tblPr firstRow="1" bandRow="1">
                <a:tableStyleId>{BC89EF96-8CEA-46FF-86C4-4CE0E7609802}</a:tableStyleId>
              </a:tblPr>
              <a:tblGrid>
                <a:gridCol w="2343872"/>
                <a:gridCol w="2252492"/>
                <a:gridCol w="2232002"/>
                <a:gridCol w="1812595"/>
              </a:tblGrid>
              <a:tr h="370840">
                <a:tc>
                  <a:txBody>
                    <a:bodyPr/>
                    <a:lstStyle/>
                    <a:p>
                      <a:pPr algn="ctr"/>
                      <a:r>
                        <a:rPr kumimoji="1" lang="ja-JP" altLang="en-US" sz="2000" b="0" smtClean="0"/>
                        <a:t>プロジェクト</a:t>
                      </a:r>
                      <a:endParaRPr kumimoji="1" lang="ja-JP" altLang="en-US" sz="2000" b="0"/>
                    </a:p>
                  </a:txBody>
                  <a:tcPr anchor="ctr">
                    <a:solidFill>
                      <a:schemeClr val="accent1">
                        <a:lumMod val="20000"/>
                        <a:lumOff val="80000"/>
                      </a:schemeClr>
                    </a:solidFill>
                  </a:tcPr>
                </a:tc>
                <a:tc>
                  <a:txBody>
                    <a:bodyPr/>
                    <a:lstStyle/>
                    <a:p>
                      <a:pPr algn="ctr"/>
                      <a:r>
                        <a:rPr kumimoji="1" lang="ja-JP" altLang="en-US" sz="2000" b="0" smtClean="0"/>
                        <a:t>期間</a:t>
                      </a:r>
                      <a:endParaRPr kumimoji="1" lang="ja-JP" altLang="en-US" sz="2000" b="0"/>
                    </a:p>
                  </a:txBody>
                  <a:tcPr anchor="ctr">
                    <a:solidFill>
                      <a:schemeClr val="accent1">
                        <a:lumMod val="20000"/>
                        <a:lumOff val="80000"/>
                      </a:schemeClr>
                    </a:solidFill>
                  </a:tcPr>
                </a:tc>
                <a:tc>
                  <a:txBody>
                    <a:bodyPr/>
                    <a:lstStyle/>
                    <a:p>
                      <a:pPr algn="ctr"/>
                      <a:r>
                        <a:rPr kumimoji="1" lang="ja-JP" altLang="en-US" sz="2000" b="0" smtClean="0"/>
                        <a:t>コミッター候補者</a:t>
                      </a:r>
                      <a:endParaRPr kumimoji="1" lang="ja-JP" altLang="en-US" sz="2000" b="0"/>
                    </a:p>
                  </a:txBody>
                  <a:tcPr anchor="ctr">
                    <a:solidFill>
                      <a:schemeClr val="accent1">
                        <a:lumMod val="20000"/>
                        <a:lumOff val="80000"/>
                      </a:schemeClr>
                    </a:solidFill>
                  </a:tcPr>
                </a:tc>
                <a:tc>
                  <a:txBody>
                    <a:bodyPr/>
                    <a:lstStyle/>
                    <a:p>
                      <a:pPr algn="ctr"/>
                      <a:r>
                        <a:rPr kumimoji="1" lang="ja-JP" altLang="en-US" sz="2000" b="0" smtClean="0"/>
                        <a:t>一般開発者</a:t>
                      </a:r>
                      <a:endParaRPr kumimoji="1" lang="ja-JP" altLang="en-US" sz="2000" b="0"/>
                    </a:p>
                  </a:txBody>
                  <a:tcPr anchor="ctr">
                    <a:solidFill>
                      <a:schemeClr val="accent1">
                        <a:lumMod val="20000"/>
                        <a:lumOff val="80000"/>
                      </a:schemeClr>
                    </a:solidFill>
                  </a:tcPr>
                </a:tc>
              </a:tr>
              <a:tr h="370840">
                <a:tc>
                  <a:txBody>
                    <a:bodyPr/>
                    <a:lstStyle/>
                    <a:p>
                      <a:pPr algn="ctr"/>
                      <a:r>
                        <a:rPr kumimoji="1" lang="en-US" altLang="ja-JP" sz="2000" b="0" smtClean="0"/>
                        <a:t>Eclipse Platform</a:t>
                      </a:r>
                      <a:endParaRPr kumimoji="1" lang="ja-JP" altLang="en-US" sz="2000" b="0"/>
                    </a:p>
                  </a:txBody>
                  <a:tcPr anchor="ctr">
                    <a:solidFill>
                      <a:schemeClr val="bg1">
                        <a:alpha val="20000"/>
                      </a:schemeClr>
                    </a:solidFill>
                  </a:tcPr>
                </a:tc>
                <a:tc>
                  <a:txBody>
                    <a:bodyPr/>
                    <a:lstStyle/>
                    <a:p>
                      <a:pPr algn="ctr"/>
                      <a:r>
                        <a:rPr kumimoji="1" lang="en-US" altLang="ja-JP" sz="2000" b="0" smtClean="0"/>
                        <a:t>2001/10 ~2012/10</a:t>
                      </a:r>
                      <a:endParaRPr kumimoji="1" lang="ja-JP" altLang="en-US" sz="2000" b="0"/>
                    </a:p>
                  </a:txBody>
                  <a:tcPr anchor="ctr">
                    <a:solidFill>
                      <a:schemeClr val="bg1">
                        <a:alpha val="20000"/>
                      </a:schemeClr>
                    </a:solidFill>
                  </a:tcPr>
                </a:tc>
                <a:tc>
                  <a:txBody>
                    <a:bodyPr/>
                    <a:lstStyle/>
                    <a:p>
                      <a:pPr algn="ctr"/>
                      <a:r>
                        <a:rPr kumimoji="1" lang="en-US" altLang="ja-JP" sz="2000" b="0" smtClean="0"/>
                        <a:t>195</a:t>
                      </a:r>
                      <a:endParaRPr kumimoji="1" lang="ja-JP" altLang="en-US" sz="2000" b="0"/>
                    </a:p>
                  </a:txBody>
                  <a:tcPr anchor="ctr">
                    <a:solidFill>
                      <a:schemeClr val="bg1">
                        <a:alpha val="20000"/>
                      </a:schemeClr>
                    </a:solidFill>
                  </a:tcPr>
                </a:tc>
                <a:tc>
                  <a:txBody>
                    <a:bodyPr/>
                    <a:lstStyle/>
                    <a:p>
                      <a:pPr algn="ctr"/>
                      <a:r>
                        <a:rPr kumimoji="1" lang="en-US" altLang="ja-JP" sz="2000" b="0" smtClean="0"/>
                        <a:t>13,297</a:t>
                      </a:r>
                      <a:endParaRPr kumimoji="1" lang="ja-JP" altLang="en-US" sz="2000" b="0"/>
                    </a:p>
                  </a:txBody>
                  <a:tcPr anchor="ctr">
                    <a:solidFill>
                      <a:schemeClr val="bg1">
                        <a:alpha val="20000"/>
                      </a:schemeClr>
                    </a:solidFill>
                  </a:tcPr>
                </a:tc>
              </a:tr>
              <a:tr h="370840">
                <a:tc>
                  <a:txBody>
                    <a:bodyPr/>
                    <a:lstStyle/>
                    <a:p>
                      <a:pPr algn="ctr"/>
                      <a:r>
                        <a:rPr kumimoji="1" lang="en-US" altLang="ja-JP" sz="2000" b="0" smtClean="0"/>
                        <a:t>Mozilla Firefox</a:t>
                      </a:r>
                      <a:endParaRPr kumimoji="1" lang="ja-JP" altLang="en-US" sz="2000" b="0"/>
                    </a:p>
                  </a:txBody>
                  <a:tcPr anchor="ctr"/>
                </a:tc>
                <a:tc>
                  <a:txBody>
                    <a:bodyPr/>
                    <a:lstStyle/>
                    <a:p>
                      <a:pPr algn="ctr"/>
                      <a:r>
                        <a:rPr kumimoji="1" lang="en-US" altLang="ja-JP" sz="2000" b="0" smtClean="0"/>
                        <a:t>1999/07 ~2013/01</a:t>
                      </a:r>
                      <a:endParaRPr kumimoji="1" lang="ja-JP" altLang="en-US" sz="2000" b="0"/>
                    </a:p>
                  </a:txBody>
                  <a:tcPr anchor="ctr"/>
                </a:tc>
                <a:tc>
                  <a:txBody>
                    <a:bodyPr/>
                    <a:lstStyle/>
                    <a:p>
                      <a:pPr algn="ctr"/>
                      <a:r>
                        <a:rPr kumimoji="1" lang="en-US" altLang="ja-JP" sz="2000" b="0" smtClean="0"/>
                        <a:t>530</a:t>
                      </a:r>
                      <a:endParaRPr kumimoji="1" lang="ja-JP" altLang="en-US" sz="2000" b="0"/>
                    </a:p>
                  </a:txBody>
                  <a:tcPr anchor="ctr"/>
                </a:tc>
                <a:tc>
                  <a:txBody>
                    <a:bodyPr/>
                    <a:lstStyle/>
                    <a:p>
                      <a:pPr algn="ctr"/>
                      <a:r>
                        <a:rPr kumimoji="1" lang="en-US" altLang="ja-JP" sz="2000" b="0" smtClean="0"/>
                        <a:t>76,931</a:t>
                      </a:r>
                      <a:endParaRPr kumimoji="1" lang="ja-JP" altLang="en-US" sz="2000" b="0"/>
                    </a:p>
                  </a:txBody>
                  <a:tcPr anchor="ctr"/>
                </a:tc>
              </a:tr>
              <a:tr h="370840">
                <a:tc>
                  <a:txBody>
                    <a:bodyPr/>
                    <a:lstStyle/>
                    <a:p>
                      <a:pPr algn="ctr"/>
                      <a:r>
                        <a:rPr kumimoji="1" lang="en-US" altLang="ja-JP" sz="2000" b="0" smtClean="0"/>
                        <a:t>GCC</a:t>
                      </a:r>
                      <a:endParaRPr kumimoji="1" lang="ja-JP" altLang="en-US" sz="2000" b="0"/>
                    </a:p>
                  </a:txBody>
                  <a:tcPr anchor="ctr">
                    <a:solidFill>
                      <a:schemeClr val="bg1">
                        <a:alpha val="2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ja-JP" sz="2000" b="0" smtClean="0"/>
                        <a:t>1999/07 ~2014/03</a:t>
                      </a:r>
                      <a:endParaRPr kumimoji="1" lang="ja-JP" altLang="en-US" sz="2000" b="0" smtClean="0"/>
                    </a:p>
                  </a:txBody>
                  <a:tcPr anchor="ctr">
                    <a:solidFill>
                      <a:schemeClr val="bg1">
                        <a:alpha val="20000"/>
                      </a:schemeClr>
                    </a:solidFill>
                  </a:tcPr>
                </a:tc>
                <a:tc>
                  <a:txBody>
                    <a:bodyPr/>
                    <a:lstStyle/>
                    <a:p>
                      <a:pPr algn="ctr"/>
                      <a:r>
                        <a:rPr kumimoji="1" lang="en-US" altLang="ja-JP" sz="2000" b="0" smtClean="0"/>
                        <a:t>141</a:t>
                      </a:r>
                      <a:endParaRPr kumimoji="1" lang="ja-JP" altLang="en-US" sz="2000" b="0"/>
                    </a:p>
                  </a:txBody>
                  <a:tcPr anchor="ctr">
                    <a:solidFill>
                      <a:schemeClr val="bg1">
                        <a:alpha val="20000"/>
                      </a:schemeClr>
                    </a:solidFill>
                  </a:tcPr>
                </a:tc>
                <a:tc>
                  <a:txBody>
                    <a:bodyPr/>
                    <a:lstStyle/>
                    <a:p>
                      <a:pPr algn="ctr"/>
                      <a:r>
                        <a:rPr kumimoji="1" lang="en-US" altLang="ja-JP" sz="2000" b="0" smtClean="0"/>
                        <a:t>10,282</a:t>
                      </a:r>
                      <a:endParaRPr kumimoji="1" lang="ja-JP" altLang="en-US" sz="2000" b="0"/>
                    </a:p>
                  </a:txBody>
                  <a:tcPr anchor="ctr">
                    <a:solidFill>
                      <a:schemeClr val="bg1">
                        <a:alpha val="20000"/>
                      </a:schemeClr>
                    </a:solidFill>
                  </a:tcP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ja-JP" sz="2000" b="0" smtClean="0"/>
                        <a:t>GIMP</a:t>
                      </a:r>
                      <a:endParaRPr kumimoji="1" lang="ja-JP" altLang="en-US" sz="2000" b="0" smtClean="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ja-JP" sz="2000" b="0" smtClean="0"/>
                        <a:t>2001/02 ~2013/09</a:t>
                      </a:r>
                      <a:endParaRPr kumimoji="1" lang="ja-JP" altLang="en-US" sz="2000" b="0" smtClean="0"/>
                    </a:p>
                  </a:txBody>
                  <a:tcPr anchor="ctr"/>
                </a:tc>
                <a:tc>
                  <a:txBody>
                    <a:bodyPr/>
                    <a:lstStyle/>
                    <a:p>
                      <a:pPr algn="ctr"/>
                      <a:r>
                        <a:rPr kumimoji="1" lang="en-US" altLang="ja-JP" sz="2000" b="0" smtClean="0"/>
                        <a:t>87</a:t>
                      </a:r>
                      <a:endParaRPr kumimoji="1" lang="ja-JP" altLang="en-US" sz="2000" b="0"/>
                    </a:p>
                  </a:txBody>
                  <a:tcPr anchor="ctr"/>
                </a:tc>
                <a:tc>
                  <a:txBody>
                    <a:bodyPr/>
                    <a:lstStyle/>
                    <a:p>
                      <a:pPr algn="ctr"/>
                      <a:r>
                        <a:rPr kumimoji="1" lang="en-US" altLang="ja-JP" sz="2000" b="0" smtClean="0"/>
                        <a:t>4,068</a:t>
                      </a:r>
                      <a:endParaRPr kumimoji="1" lang="ja-JP" altLang="en-US" sz="2000" b="0"/>
                    </a:p>
                  </a:txBody>
                  <a:tcPr anchor="ct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ja-JP" sz="2000" b="0" smtClean="0"/>
                        <a:t>WebKit</a:t>
                      </a:r>
                      <a:endParaRPr kumimoji="1" lang="ja-JP" altLang="en-US" sz="2000" b="0" smtClean="0"/>
                    </a:p>
                  </a:txBody>
                  <a:tcPr anchor="ctr">
                    <a:solidFill>
                      <a:schemeClr val="bg1">
                        <a:alpha val="2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ja-JP" sz="2000" b="0" smtClean="0"/>
                        <a:t>2000/12 ~2014/04</a:t>
                      </a:r>
                      <a:endParaRPr kumimoji="1" lang="ja-JP" altLang="en-US" sz="2000" b="0" smtClean="0"/>
                    </a:p>
                  </a:txBody>
                  <a:tcPr anchor="ctr">
                    <a:solidFill>
                      <a:schemeClr val="bg1">
                        <a:alpha val="20000"/>
                      </a:schemeClr>
                    </a:solidFill>
                  </a:tcPr>
                </a:tc>
                <a:tc>
                  <a:txBody>
                    <a:bodyPr/>
                    <a:lstStyle/>
                    <a:p>
                      <a:pPr algn="ctr"/>
                      <a:r>
                        <a:rPr kumimoji="1" lang="en-US" altLang="ja-JP" sz="2000" b="0" smtClean="0"/>
                        <a:t>363</a:t>
                      </a:r>
                      <a:endParaRPr kumimoji="1" lang="ja-JP" altLang="en-US" sz="2000" b="0"/>
                    </a:p>
                  </a:txBody>
                  <a:tcPr anchor="ctr">
                    <a:solidFill>
                      <a:schemeClr val="bg1">
                        <a:alpha val="20000"/>
                      </a:schemeClr>
                    </a:solidFill>
                  </a:tcPr>
                </a:tc>
                <a:tc>
                  <a:txBody>
                    <a:bodyPr/>
                    <a:lstStyle/>
                    <a:p>
                      <a:pPr algn="ctr"/>
                      <a:r>
                        <a:rPr kumimoji="1" lang="en-US" altLang="ja-JP" sz="2000" b="0" smtClean="0"/>
                        <a:t>8,017</a:t>
                      </a:r>
                      <a:endParaRPr kumimoji="1" lang="ja-JP" altLang="en-US" sz="2000" b="0"/>
                    </a:p>
                  </a:txBody>
                  <a:tcPr anchor="ctr">
                    <a:solidFill>
                      <a:schemeClr val="bg1">
                        <a:alpha val="20000"/>
                      </a:schemeClr>
                    </a:solidFill>
                  </a:tcPr>
                </a:tc>
              </a:tr>
            </a:tbl>
          </a:graphicData>
        </a:graphic>
      </p:graphicFrame>
    </p:spTree>
    <p:extLst>
      <p:ext uri="{BB962C8B-B14F-4D97-AF65-F5344CB8AC3E}">
        <p14:creationId xmlns:p14="http://schemas.microsoft.com/office/powerpoint/2010/main" val="323419949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モジュールの特定</a:t>
            </a:r>
            <a:endParaRPr kumimoji="1" lang="ja-JP" altLang="en-US"/>
          </a:p>
        </p:txBody>
      </p:sp>
      <p:sp>
        <p:nvSpPr>
          <p:cNvPr id="3" name="コンテンツ プレースホルダー 2"/>
          <p:cNvSpPr>
            <a:spLocks noGrp="1"/>
          </p:cNvSpPr>
          <p:nvPr>
            <p:ph idx="1"/>
          </p:nvPr>
        </p:nvSpPr>
        <p:spPr/>
        <p:txBody>
          <a:bodyPr>
            <a:noAutofit/>
          </a:bodyPr>
          <a:lstStyle/>
          <a:p>
            <a:r>
              <a:rPr kumimoji="1" lang="ja-JP" altLang="en-US" smtClean="0"/>
              <a:t>ソースコードの構造・不具合管理システムのコンポーネント情報・プロジェクトの</a:t>
            </a:r>
            <a:r>
              <a:rPr kumimoji="1" lang="en-US" altLang="ja-JP" smtClean="0"/>
              <a:t>Wiki</a:t>
            </a:r>
            <a:r>
              <a:rPr kumimoji="1" lang="ja-JP" altLang="en-US" smtClean="0"/>
              <a:t>ページを基に判断する</a:t>
            </a:r>
            <a:endParaRPr kumimoji="1" lang="en-US" altLang="ja-JP" smtClean="0"/>
          </a:p>
          <a:p>
            <a:pPr marL="2286000" lvl="5" indent="0">
              <a:buNone/>
            </a:pPr>
            <a:endParaRPr lang="en-US" altLang="ja-JP" sz="1600" smtClean="0"/>
          </a:p>
        </p:txBody>
      </p:sp>
      <p:sp>
        <p:nvSpPr>
          <p:cNvPr id="4" name="日付プレースホルダー 3"/>
          <p:cNvSpPr>
            <a:spLocks noGrp="1"/>
          </p:cNvSpPr>
          <p:nvPr>
            <p:ph type="dt" sz="half" idx="10"/>
          </p:nvPr>
        </p:nvSpPr>
        <p:spPr/>
        <p:txBody>
          <a:bodyPr/>
          <a:lstStyle/>
          <a:p>
            <a:r>
              <a:rPr lang="en-US" altLang="ja-JP" smtClean="0"/>
              <a:t>2016/02/12</a:t>
            </a:r>
            <a:endParaRPr lang="ja-JP" altLang="en-US"/>
          </a:p>
        </p:txBody>
      </p:sp>
      <p:sp>
        <p:nvSpPr>
          <p:cNvPr id="5" name="スライド番号プレースホルダー 4"/>
          <p:cNvSpPr>
            <a:spLocks noGrp="1"/>
          </p:cNvSpPr>
          <p:nvPr>
            <p:ph type="sldNum" sz="quarter" idx="12"/>
          </p:nvPr>
        </p:nvSpPr>
        <p:spPr/>
        <p:txBody>
          <a:bodyPr/>
          <a:lstStyle/>
          <a:p>
            <a:fld id="{6754A600-64A3-491F-BE30-136854BA9E76}" type="slidenum">
              <a:rPr lang="ja-JP" altLang="en-US" smtClean="0"/>
              <a:pPr/>
              <a:t>18</a:t>
            </a:fld>
            <a:endParaRPr lang="ja-JP" altLang="en-US"/>
          </a:p>
        </p:txBody>
      </p:sp>
      <p:graphicFrame>
        <p:nvGraphicFramePr>
          <p:cNvPr id="6" name="表 5"/>
          <p:cNvGraphicFramePr>
            <a:graphicFrameLocks noGrp="1"/>
          </p:cNvGraphicFramePr>
          <p:nvPr>
            <p:extLst>
              <p:ext uri="{D42A27DB-BD31-4B8C-83A1-F6EECF244321}">
                <p14:modId xmlns:p14="http://schemas.microsoft.com/office/powerpoint/2010/main" val="126641978"/>
              </p:ext>
            </p:extLst>
          </p:nvPr>
        </p:nvGraphicFramePr>
        <p:xfrm>
          <a:off x="1835696" y="3236808"/>
          <a:ext cx="5544616" cy="3144520"/>
        </p:xfrm>
        <a:graphic>
          <a:graphicData uri="http://schemas.openxmlformats.org/drawingml/2006/table">
            <a:tbl>
              <a:tblPr firstRow="1" bandRow="1">
                <a:tableStyleId>{BC89EF96-8CEA-46FF-86C4-4CE0E7609802}</a:tableStyleId>
              </a:tblPr>
              <a:tblGrid>
                <a:gridCol w="2436671"/>
                <a:gridCol w="3107945"/>
              </a:tblGrid>
              <a:tr h="370840">
                <a:tc>
                  <a:txBody>
                    <a:bodyPr/>
                    <a:lstStyle/>
                    <a:p>
                      <a:pPr algn="ctr"/>
                      <a:r>
                        <a:rPr kumimoji="1" lang="ja-JP" altLang="en-US" sz="1800" b="0" smtClean="0"/>
                        <a:t>モジュール名</a:t>
                      </a:r>
                      <a:endParaRPr kumimoji="1" lang="ja-JP" altLang="en-US" sz="1800" b="0"/>
                    </a:p>
                  </a:txBody>
                  <a:tcPr anchor="ctr">
                    <a:solidFill>
                      <a:schemeClr val="accent1">
                        <a:lumMod val="20000"/>
                        <a:lumOff val="80000"/>
                      </a:schemeClr>
                    </a:solidFill>
                  </a:tcPr>
                </a:tc>
                <a:tc>
                  <a:txBody>
                    <a:bodyPr/>
                    <a:lstStyle/>
                    <a:p>
                      <a:pPr algn="ctr"/>
                      <a:r>
                        <a:rPr kumimoji="1" lang="ja-JP" altLang="en-US" sz="1800" b="0" smtClean="0"/>
                        <a:t>モジュールオーナー</a:t>
                      </a:r>
                      <a:endParaRPr kumimoji="1" lang="ja-JP" altLang="en-US" sz="1800" b="0"/>
                    </a:p>
                  </a:txBody>
                  <a:tcPr anchor="ctr">
                    <a:solidFill>
                      <a:schemeClr val="accent1">
                        <a:lumMod val="20000"/>
                        <a:lumOff val="80000"/>
                      </a:schemeClr>
                    </a:solidFill>
                  </a:tcPr>
                </a:tc>
              </a:tr>
              <a:tr h="370840">
                <a:tc>
                  <a:txBody>
                    <a:bodyPr/>
                    <a:lstStyle/>
                    <a:p>
                      <a:pPr algn="ctr"/>
                      <a:r>
                        <a:rPr kumimoji="1" lang="en-US" altLang="ja-JP" sz="2000" b="0" smtClean="0"/>
                        <a:t>App</a:t>
                      </a:r>
                      <a:endParaRPr kumimoji="1" lang="ja-JP" altLang="en-US" sz="2000" b="0"/>
                    </a:p>
                  </a:txBody>
                  <a:tcPr anchor="ctr">
                    <a:solidFill>
                      <a:schemeClr val="bg1">
                        <a:alpha val="20000"/>
                      </a:schemeClr>
                    </a:solidFill>
                  </a:tcPr>
                </a:tc>
                <a:tc>
                  <a:txBody>
                    <a:bodyPr/>
                    <a:lstStyle/>
                    <a:p>
                      <a:pPr algn="ctr"/>
                      <a:r>
                        <a:rPr kumimoji="1" lang="en-US" altLang="ja-JP" sz="2000" b="0" smtClean="0"/>
                        <a:t>18</a:t>
                      </a:r>
                      <a:endParaRPr kumimoji="1" lang="ja-JP" altLang="en-US" sz="2000" b="0"/>
                    </a:p>
                  </a:txBody>
                  <a:tcPr anchor="ctr">
                    <a:solidFill>
                      <a:schemeClr val="bg1">
                        <a:alpha val="20000"/>
                      </a:schemeClr>
                    </a:solidFill>
                  </a:tcPr>
                </a:tc>
              </a:tr>
              <a:tr h="370840">
                <a:tc>
                  <a:txBody>
                    <a:bodyPr/>
                    <a:lstStyle/>
                    <a:p>
                      <a:pPr algn="ctr"/>
                      <a:r>
                        <a:rPr kumimoji="1" lang="en-US" altLang="ja-JP" sz="2000" b="0" smtClean="0"/>
                        <a:t>Bar</a:t>
                      </a:r>
                      <a:endParaRPr kumimoji="1" lang="ja-JP" altLang="en-US" sz="2000" b="0"/>
                    </a:p>
                  </a:txBody>
                  <a:tcPr anchor="ctr"/>
                </a:tc>
                <a:tc>
                  <a:txBody>
                    <a:bodyPr/>
                    <a:lstStyle/>
                    <a:p>
                      <a:pPr algn="ctr"/>
                      <a:r>
                        <a:rPr kumimoji="1" lang="en-US" altLang="ja-JP" sz="2000" b="0" smtClean="0"/>
                        <a:t>66</a:t>
                      </a:r>
                      <a:endParaRPr kumimoji="1" lang="ja-JP" altLang="en-US" sz="2000" b="0"/>
                    </a:p>
                  </a:txBody>
                  <a:tcPr anchor="ctr"/>
                </a:tc>
              </a:tr>
              <a:tr h="370840">
                <a:tc>
                  <a:txBody>
                    <a:bodyPr/>
                    <a:lstStyle/>
                    <a:p>
                      <a:pPr algn="ctr"/>
                      <a:r>
                        <a:rPr kumimoji="1" lang="en-US" altLang="ja-JP" sz="2000" b="0" smtClean="0"/>
                        <a:t>Bookmark</a:t>
                      </a:r>
                      <a:endParaRPr kumimoji="1" lang="ja-JP" altLang="en-US" sz="2000" b="0"/>
                    </a:p>
                  </a:txBody>
                  <a:tcPr anchor="ctr">
                    <a:solidFill>
                      <a:schemeClr val="bg1">
                        <a:alpha val="20000"/>
                      </a:schemeClr>
                    </a:solidFill>
                  </a:tcPr>
                </a:tc>
                <a:tc>
                  <a:txBody>
                    <a:bodyPr/>
                    <a:lstStyle/>
                    <a:p>
                      <a:pPr algn="ctr"/>
                      <a:r>
                        <a:rPr kumimoji="1" lang="en-US" altLang="ja-JP" sz="2000" b="0" smtClean="0"/>
                        <a:t>54</a:t>
                      </a:r>
                      <a:endParaRPr kumimoji="1" lang="ja-JP" altLang="en-US" sz="2000" b="0"/>
                    </a:p>
                  </a:txBody>
                  <a:tcPr anchor="ctr">
                    <a:solidFill>
                      <a:schemeClr val="bg1">
                        <a:alpha val="20000"/>
                      </a:schemeClr>
                    </a:solidFill>
                  </a:tcP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ja-JP" sz="2000" b="0" smtClean="0"/>
                        <a:t>Developer</a:t>
                      </a:r>
                      <a:r>
                        <a:rPr kumimoji="1" lang="en-US" altLang="ja-JP" sz="2000" b="0" baseline="0" smtClean="0"/>
                        <a:t> Tools</a:t>
                      </a:r>
                      <a:endParaRPr kumimoji="1" lang="ja-JP" altLang="en-US" sz="2000" b="0" smtClean="0"/>
                    </a:p>
                  </a:txBody>
                  <a:tcPr anchor="ctr"/>
                </a:tc>
                <a:tc>
                  <a:txBody>
                    <a:bodyPr/>
                    <a:lstStyle/>
                    <a:p>
                      <a:pPr algn="ctr"/>
                      <a:r>
                        <a:rPr kumimoji="1" lang="en-US" altLang="ja-JP" sz="2000" b="0" smtClean="0"/>
                        <a:t>45</a:t>
                      </a:r>
                      <a:endParaRPr kumimoji="1" lang="ja-JP" altLang="en-US" sz="2000" b="0"/>
                    </a:p>
                  </a:txBody>
                  <a:tcPr anchor="ct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ja-JP" sz="2000" b="0" smtClean="0"/>
                        <a:t>General</a:t>
                      </a:r>
                      <a:endParaRPr kumimoji="1" lang="ja-JP" altLang="en-US" sz="2000" b="0" smtClean="0"/>
                    </a:p>
                  </a:txBody>
                  <a:tcPr anchor="ctr">
                    <a:solidFill>
                      <a:schemeClr val="bg1">
                        <a:alpha val="20000"/>
                      </a:schemeClr>
                    </a:solidFill>
                  </a:tcPr>
                </a:tc>
                <a:tc>
                  <a:txBody>
                    <a:bodyPr/>
                    <a:lstStyle/>
                    <a:p>
                      <a:pPr algn="ctr"/>
                      <a:r>
                        <a:rPr kumimoji="1" lang="en-US" altLang="ja-JP" sz="2000" b="0" smtClean="0"/>
                        <a:t>73</a:t>
                      </a:r>
                      <a:endParaRPr kumimoji="1" lang="ja-JP" altLang="en-US" sz="2000" b="0"/>
                    </a:p>
                  </a:txBody>
                  <a:tcPr anchor="ctr">
                    <a:solidFill>
                      <a:schemeClr val="bg1">
                        <a:alpha val="20000"/>
                      </a:schemeClr>
                    </a:solidFill>
                  </a:tcP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ja-JP" sz="2000" b="0" smtClean="0"/>
                        <a:t>Preference</a:t>
                      </a:r>
                      <a:endParaRPr kumimoji="1" lang="ja-JP" altLang="en-US" sz="2000" b="0" smtClean="0"/>
                    </a:p>
                  </a:txBody>
                  <a:tcPr anchor="ctr">
                    <a:solidFill>
                      <a:schemeClr val="bg1">
                        <a:alpha val="20000"/>
                      </a:schemeClr>
                    </a:solidFill>
                  </a:tcPr>
                </a:tc>
                <a:tc>
                  <a:txBody>
                    <a:bodyPr/>
                    <a:lstStyle/>
                    <a:p>
                      <a:pPr algn="ctr"/>
                      <a:r>
                        <a:rPr kumimoji="1" lang="en-US" altLang="ja-JP" sz="2000" b="0" smtClean="0"/>
                        <a:t>66</a:t>
                      </a:r>
                      <a:endParaRPr kumimoji="1" lang="ja-JP" altLang="en-US" sz="2000" b="0"/>
                    </a:p>
                  </a:txBody>
                  <a:tcPr anchor="ctr">
                    <a:solidFill>
                      <a:schemeClr val="bg1">
                        <a:alpha val="20000"/>
                      </a:schemeClr>
                    </a:solidFill>
                  </a:tcP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ja-JP" sz="2000" b="0" smtClean="0"/>
                        <a:t>Tab</a:t>
                      </a:r>
                      <a:endParaRPr kumimoji="1" lang="ja-JP" altLang="en-US" sz="2000" b="0" smtClean="0"/>
                    </a:p>
                  </a:txBody>
                  <a:tcPr anchor="ctr">
                    <a:solidFill>
                      <a:schemeClr val="bg1">
                        <a:alpha val="20000"/>
                      </a:schemeClr>
                    </a:solidFill>
                  </a:tcPr>
                </a:tc>
                <a:tc>
                  <a:txBody>
                    <a:bodyPr/>
                    <a:lstStyle/>
                    <a:p>
                      <a:pPr algn="ctr"/>
                      <a:r>
                        <a:rPr kumimoji="1" lang="en-US" altLang="ja-JP" sz="2000" b="0" smtClean="0"/>
                        <a:t>64</a:t>
                      </a:r>
                      <a:endParaRPr kumimoji="1" lang="ja-JP" altLang="en-US" sz="2000" b="0"/>
                    </a:p>
                  </a:txBody>
                  <a:tcPr anchor="ctr">
                    <a:solidFill>
                      <a:schemeClr val="bg1">
                        <a:alpha val="20000"/>
                      </a:schemeClr>
                    </a:solidFill>
                  </a:tcPr>
                </a:tc>
              </a:tr>
            </a:tbl>
          </a:graphicData>
        </a:graphic>
      </p:graphicFrame>
      <p:sp>
        <p:nvSpPr>
          <p:cNvPr id="7" name="テキスト ボックス 6"/>
          <p:cNvSpPr txBox="1"/>
          <p:nvPr/>
        </p:nvSpPr>
        <p:spPr>
          <a:xfrm>
            <a:off x="2483768" y="2915652"/>
            <a:ext cx="4248472" cy="369332"/>
          </a:xfrm>
          <a:prstGeom prst="rect">
            <a:avLst/>
          </a:prstGeom>
          <a:noFill/>
        </p:spPr>
        <p:txBody>
          <a:bodyPr wrap="square" rtlCol="0">
            <a:spAutoFit/>
          </a:bodyPr>
          <a:lstStyle/>
          <a:p>
            <a:pPr algn="ctr"/>
            <a:r>
              <a:rPr kumimoji="1" lang="en-US" altLang="ja-JP" smtClean="0">
                <a:latin typeface="+mn-ea"/>
              </a:rPr>
              <a:t>Mozilla Firefox</a:t>
            </a:r>
            <a:r>
              <a:rPr kumimoji="1" lang="ja-JP" altLang="en-US" smtClean="0">
                <a:latin typeface="+mn-ea"/>
              </a:rPr>
              <a:t>プロジェクトでの例</a:t>
            </a:r>
            <a:endParaRPr kumimoji="1" lang="ja-JP" altLang="en-US" sz="2000" b="1">
              <a:latin typeface="+mn-ea"/>
            </a:endParaRPr>
          </a:p>
        </p:txBody>
      </p:sp>
    </p:spTree>
    <p:extLst>
      <p:ext uri="{BB962C8B-B14F-4D97-AF65-F5344CB8AC3E}">
        <p14:creationId xmlns:p14="http://schemas.microsoft.com/office/powerpoint/2010/main" val="100703390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比較評価</a:t>
            </a:r>
            <a:endParaRPr kumimoji="1" lang="ja-JP" altLang="en-US"/>
          </a:p>
        </p:txBody>
      </p:sp>
      <p:sp>
        <p:nvSpPr>
          <p:cNvPr id="3" name="コンテンツ プレースホルダー 2"/>
          <p:cNvSpPr>
            <a:spLocks noGrp="1"/>
          </p:cNvSpPr>
          <p:nvPr>
            <p:ph idx="1"/>
          </p:nvPr>
        </p:nvSpPr>
        <p:spPr/>
        <p:txBody>
          <a:bodyPr>
            <a:noAutofit/>
          </a:bodyPr>
          <a:lstStyle/>
          <a:p>
            <a:r>
              <a:rPr kumimoji="1" lang="ja-JP" altLang="en-US" smtClean="0"/>
              <a:t>メトリクスのすべての組み合わせについて予測モデルを構築し比較を行う</a:t>
            </a:r>
            <a:endParaRPr kumimoji="1" lang="en-US" altLang="ja-JP" smtClean="0"/>
          </a:p>
          <a:p>
            <a:pPr lvl="1"/>
            <a:endParaRPr lang="en-US" altLang="ja-JP"/>
          </a:p>
          <a:p>
            <a:r>
              <a:rPr lang="ja-JP" altLang="en-US"/>
              <a:t>構築</a:t>
            </a:r>
            <a:r>
              <a:rPr lang="ja-JP" altLang="en-US" smtClean="0"/>
              <a:t>する予測モデル</a:t>
            </a:r>
            <a:endParaRPr lang="en-US" altLang="ja-JP" smtClean="0"/>
          </a:p>
          <a:p>
            <a:pPr lvl="1" fontAlgn="t"/>
            <a:r>
              <a:rPr lang="en-US" altLang="ja-JP" smtClean="0"/>
              <a:t>PCR</a:t>
            </a:r>
            <a:r>
              <a:rPr lang="ja-JP" altLang="ja-JP" smtClean="0"/>
              <a:t>のみ</a:t>
            </a:r>
            <a:endParaRPr lang="ja-JP" altLang="ja-JP" sz="1600"/>
          </a:p>
          <a:p>
            <a:pPr lvl="1" fontAlgn="t"/>
            <a:r>
              <a:rPr lang="ja-JP" altLang="ja-JP"/>
              <a:t>活動期間のみ</a:t>
            </a:r>
            <a:endParaRPr lang="ja-JP" altLang="ja-JP" sz="1600"/>
          </a:p>
          <a:p>
            <a:pPr lvl="1" fontAlgn="t"/>
            <a:r>
              <a:rPr lang="ja-JP" altLang="ja-JP"/>
              <a:t>コメント数のみ</a:t>
            </a:r>
            <a:endParaRPr lang="ja-JP" altLang="ja-JP" sz="1600"/>
          </a:p>
          <a:p>
            <a:pPr lvl="1" fontAlgn="t"/>
            <a:r>
              <a:rPr lang="ja-JP" altLang="ja-JP"/>
              <a:t>パッチ数のみ</a:t>
            </a:r>
            <a:endParaRPr lang="ja-JP" altLang="ja-JP" sz="1600"/>
          </a:p>
          <a:p>
            <a:pPr lvl="1"/>
            <a:endParaRPr kumimoji="1" lang="ja-JP" altLang="en-US"/>
          </a:p>
        </p:txBody>
      </p:sp>
      <p:sp>
        <p:nvSpPr>
          <p:cNvPr id="4" name="日付プレースホルダー 3"/>
          <p:cNvSpPr>
            <a:spLocks noGrp="1"/>
          </p:cNvSpPr>
          <p:nvPr>
            <p:ph type="dt" sz="half" idx="10"/>
          </p:nvPr>
        </p:nvSpPr>
        <p:spPr/>
        <p:txBody>
          <a:bodyPr/>
          <a:lstStyle/>
          <a:p>
            <a:r>
              <a:rPr lang="en-US" altLang="ja-JP" smtClean="0"/>
              <a:t>2016/02/12</a:t>
            </a:r>
            <a:endParaRPr lang="ja-JP" altLang="en-US"/>
          </a:p>
        </p:txBody>
      </p:sp>
      <p:sp>
        <p:nvSpPr>
          <p:cNvPr id="5" name="スライド番号プレースホルダー 4"/>
          <p:cNvSpPr>
            <a:spLocks noGrp="1"/>
          </p:cNvSpPr>
          <p:nvPr>
            <p:ph type="sldNum" sz="quarter" idx="12"/>
          </p:nvPr>
        </p:nvSpPr>
        <p:spPr/>
        <p:txBody>
          <a:bodyPr/>
          <a:lstStyle/>
          <a:p>
            <a:fld id="{6754A600-64A3-491F-BE30-136854BA9E76}" type="slidenum">
              <a:rPr lang="ja-JP" altLang="en-US" smtClean="0"/>
              <a:pPr/>
              <a:t>19</a:t>
            </a:fld>
            <a:endParaRPr lang="ja-JP" altLang="en-US"/>
          </a:p>
        </p:txBody>
      </p:sp>
      <p:sp>
        <p:nvSpPr>
          <p:cNvPr id="7" name="コンテンツ プレースホルダー 2"/>
          <p:cNvSpPr txBox="1">
            <a:spLocks/>
          </p:cNvSpPr>
          <p:nvPr/>
        </p:nvSpPr>
        <p:spPr>
          <a:xfrm>
            <a:off x="4139952" y="2924944"/>
            <a:ext cx="4608512" cy="3384376"/>
          </a:xfrm>
          <a:prstGeom prst="rect">
            <a:avLst/>
          </a:prstGeom>
        </p:spPr>
        <p:txBody>
          <a:bodyPr vert="horz" lIns="91440" tIns="45720" rIns="91440" bIns="45720" rtlCol="0">
            <a:noAutofit/>
          </a:bodyPr>
          <a:lstStyle>
            <a:lvl1pPr marL="342900" indent="-342900" algn="just" defTabSz="914400" rtl="0" eaLnBrk="1" latinLnBrk="0" hangingPunct="1">
              <a:spcBef>
                <a:spcPct val="20000"/>
              </a:spcBef>
              <a:buFont typeface="Arial" panose="020B0604020202020204" pitchFamily="34" charset="0"/>
              <a:buChar char="•"/>
              <a:defRPr kumimoji="1" sz="2800" kern="1200">
                <a:solidFill>
                  <a:schemeClr val="tx1"/>
                </a:solidFill>
                <a:latin typeface="+mn-ea"/>
                <a:ea typeface="+mn-ea"/>
                <a:cs typeface="+mn-cs"/>
              </a:defRPr>
            </a:lvl1pPr>
            <a:lvl2pPr marL="742950" indent="-285750" algn="just" defTabSz="914400" rtl="0" eaLnBrk="1" latinLnBrk="0" hangingPunct="1">
              <a:spcBef>
                <a:spcPct val="20000"/>
              </a:spcBef>
              <a:buFont typeface="Arial" panose="020B0604020202020204" pitchFamily="34" charset="0"/>
              <a:buChar char="–"/>
              <a:defRPr kumimoji="1" sz="2400" kern="1200">
                <a:solidFill>
                  <a:schemeClr val="tx1"/>
                </a:solidFill>
                <a:latin typeface="+mn-ea"/>
                <a:ea typeface="+mn-ea"/>
                <a:cs typeface="+mn-cs"/>
              </a:defRPr>
            </a:lvl2pPr>
            <a:lvl3pPr marL="1143000" indent="-228600" algn="just" defTabSz="914400" rtl="0" eaLnBrk="1" latinLnBrk="0" hangingPunct="1">
              <a:spcBef>
                <a:spcPct val="20000"/>
              </a:spcBef>
              <a:buFont typeface="Arial" panose="020B0604020202020204" pitchFamily="34" charset="0"/>
              <a:buChar char="•"/>
              <a:defRPr kumimoji="1" sz="2000" kern="1200">
                <a:solidFill>
                  <a:schemeClr val="tx1"/>
                </a:solidFill>
                <a:latin typeface="+mn-ea"/>
                <a:ea typeface="+mn-ea"/>
                <a:cs typeface="+mn-cs"/>
              </a:defRPr>
            </a:lvl3pPr>
            <a:lvl4pPr marL="1600200" indent="-228600" algn="just" defTabSz="914400" rtl="0" eaLnBrk="1" latinLnBrk="0" hangingPunct="1">
              <a:spcBef>
                <a:spcPct val="20000"/>
              </a:spcBef>
              <a:buFont typeface="Arial" panose="020B0604020202020204" pitchFamily="34" charset="0"/>
              <a:buChar char="–"/>
              <a:defRPr kumimoji="1" sz="1800" kern="1200">
                <a:solidFill>
                  <a:schemeClr val="tx1"/>
                </a:solidFill>
                <a:latin typeface="+mn-ea"/>
                <a:ea typeface="+mn-ea"/>
                <a:cs typeface="+mn-cs"/>
              </a:defRPr>
            </a:lvl4pPr>
            <a:lvl5pPr marL="2057400" indent="-228600" algn="just" defTabSz="914400" rtl="0" eaLnBrk="1" latinLnBrk="0" hangingPunct="1">
              <a:spcBef>
                <a:spcPct val="20000"/>
              </a:spcBef>
              <a:buFont typeface="Arial" panose="020B0604020202020204" pitchFamily="34" charset="0"/>
              <a:buChar char="»"/>
              <a:defRPr kumimoji="1" sz="1800" kern="1200">
                <a:solidFill>
                  <a:schemeClr val="tx1"/>
                </a:solidFill>
                <a:latin typeface="+mn-ea"/>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lvl="1"/>
            <a:endParaRPr lang="en-US" altLang="ja-JP" smtClean="0"/>
          </a:p>
          <a:p>
            <a:pPr lvl="1" fontAlgn="t"/>
            <a:r>
              <a:rPr lang="en-US" altLang="ja-JP"/>
              <a:t>PCR+</a:t>
            </a:r>
            <a:r>
              <a:rPr lang="ja-JP" altLang="ja-JP"/>
              <a:t>活動期間</a:t>
            </a:r>
            <a:endParaRPr lang="ja-JP" altLang="ja-JP" sz="2000"/>
          </a:p>
          <a:p>
            <a:pPr lvl="1" fontAlgn="t"/>
            <a:r>
              <a:rPr lang="en-US" altLang="ja-JP"/>
              <a:t>PCR+</a:t>
            </a:r>
            <a:r>
              <a:rPr lang="ja-JP" altLang="ja-JP"/>
              <a:t>コメント数</a:t>
            </a:r>
            <a:endParaRPr lang="ja-JP" altLang="ja-JP" sz="2000"/>
          </a:p>
          <a:p>
            <a:pPr lvl="1" fontAlgn="t"/>
            <a:r>
              <a:rPr lang="ja-JP" altLang="ja-JP"/>
              <a:t>コメント数＋パッチ数</a:t>
            </a:r>
            <a:endParaRPr lang="ja-JP" altLang="ja-JP" sz="2000"/>
          </a:p>
          <a:p>
            <a:pPr lvl="1" fontAlgn="t"/>
            <a:r>
              <a:rPr lang="ja-JP" altLang="ja-JP"/>
              <a:t>先行研究でのモデル</a:t>
            </a:r>
            <a:endParaRPr lang="ja-JP" altLang="ja-JP" sz="2000"/>
          </a:p>
          <a:p>
            <a:pPr lvl="1" fontAlgn="t"/>
            <a:r>
              <a:rPr lang="en-US" altLang="ja-JP"/>
              <a:t>6</a:t>
            </a:r>
            <a:r>
              <a:rPr lang="ja-JP" altLang="ja-JP"/>
              <a:t>種類の全てのメトリクス</a:t>
            </a:r>
            <a:endParaRPr lang="ja-JP" altLang="ja-JP" sz="2000"/>
          </a:p>
          <a:p>
            <a:pPr lvl="1"/>
            <a:endParaRPr lang="ja-JP" altLang="en-US"/>
          </a:p>
        </p:txBody>
      </p:sp>
    </p:spTree>
    <p:extLst>
      <p:ext uri="{BB962C8B-B14F-4D97-AF65-F5344CB8AC3E}">
        <p14:creationId xmlns:p14="http://schemas.microsoft.com/office/powerpoint/2010/main" val="272501355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評価指標</a:t>
            </a:r>
            <a:endParaRPr kumimoji="1" lang="ja-JP" altLang="en-US"/>
          </a:p>
        </p:txBody>
      </p:sp>
      <p:sp>
        <p:nvSpPr>
          <p:cNvPr id="3" name="コンテンツ プレースホルダー 2"/>
          <p:cNvSpPr>
            <a:spLocks noGrp="1"/>
          </p:cNvSpPr>
          <p:nvPr>
            <p:ph idx="1"/>
          </p:nvPr>
        </p:nvSpPr>
        <p:spPr/>
        <p:txBody>
          <a:bodyPr/>
          <a:lstStyle/>
          <a:p>
            <a:r>
              <a:rPr lang="ja-JP" altLang="en-US" smtClean="0"/>
              <a:t>予測モデルを適合率，再現率</a:t>
            </a:r>
            <a:r>
              <a:rPr lang="ja-JP" altLang="en-US"/>
              <a:t>，</a:t>
            </a:r>
            <a:r>
              <a:rPr lang="en-US" altLang="ja-JP"/>
              <a:t>F1</a:t>
            </a:r>
            <a:r>
              <a:rPr lang="ja-JP" altLang="en-US" smtClean="0"/>
              <a:t>値で評価する</a:t>
            </a:r>
            <a:endParaRPr lang="en-US" altLang="ja-JP" smtClean="0"/>
          </a:p>
          <a:p>
            <a:endParaRPr lang="en-US" altLang="ja-JP"/>
          </a:p>
          <a:p>
            <a:endParaRPr lang="en-US" altLang="ja-JP"/>
          </a:p>
          <a:p>
            <a:endParaRPr lang="en-US" altLang="ja-JP"/>
          </a:p>
          <a:p>
            <a:pPr lvl="1"/>
            <a:endParaRPr kumimoji="1" lang="ja-JP" altLang="en-US"/>
          </a:p>
        </p:txBody>
      </p:sp>
      <p:sp>
        <p:nvSpPr>
          <p:cNvPr id="4" name="日付プレースホルダー 3"/>
          <p:cNvSpPr>
            <a:spLocks noGrp="1"/>
          </p:cNvSpPr>
          <p:nvPr>
            <p:ph type="dt" sz="half" idx="10"/>
          </p:nvPr>
        </p:nvSpPr>
        <p:spPr/>
        <p:txBody>
          <a:bodyPr/>
          <a:lstStyle/>
          <a:p>
            <a:r>
              <a:rPr lang="en-US" altLang="ja-JP" smtClean="0"/>
              <a:t>2016/02/12</a:t>
            </a:r>
            <a:endParaRPr lang="ja-JP" altLang="en-US"/>
          </a:p>
        </p:txBody>
      </p:sp>
      <p:sp>
        <p:nvSpPr>
          <p:cNvPr id="5" name="スライド番号プレースホルダー 4"/>
          <p:cNvSpPr>
            <a:spLocks noGrp="1"/>
          </p:cNvSpPr>
          <p:nvPr>
            <p:ph type="sldNum" sz="quarter" idx="12"/>
          </p:nvPr>
        </p:nvSpPr>
        <p:spPr/>
        <p:txBody>
          <a:bodyPr/>
          <a:lstStyle/>
          <a:p>
            <a:fld id="{6754A600-64A3-491F-BE30-136854BA9E76}" type="slidenum">
              <a:rPr lang="ja-JP" altLang="en-US" smtClean="0"/>
              <a:pPr/>
              <a:t>20</a:t>
            </a:fld>
            <a:endParaRPr lang="ja-JP" altLang="en-US"/>
          </a:p>
        </p:txBody>
      </p:sp>
      <p:graphicFrame>
        <p:nvGraphicFramePr>
          <p:cNvPr id="6" name="図表 5"/>
          <p:cNvGraphicFramePr/>
          <p:nvPr>
            <p:extLst>
              <p:ext uri="{D42A27DB-BD31-4B8C-83A1-F6EECF244321}">
                <p14:modId xmlns:p14="http://schemas.microsoft.com/office/powerpoint/2010/main" val="1873738399"/>
              </p:ext>
            </p:extLst>
          </p:nvPr>
        </p:nvGraphicFramePr>
        <p:xfrm>
          <a:off x="1439143" y="2276872"/>
          <a:ext cx="6984776" cy="21602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テキスト ボックス 6"/>
          <p:cNvSpPr txBox="1"/>
          <p:nvPr/>
        </p:nvSpPr>
        <p:spPr>
          <a:xfrm>
            <a:off x="179512" y="2708919"/>
            <a:ext cx="2267743" cy="1323439"/>
          </a:xfrm>
          <a:prstGeom prst="rect">
            <a:avLst/>
          </a:prstGeom>
          <a:noFill/>
        </p:spPr>
        <p:txBody>
          <a:bodyPr wrap="square" rtlCol="0">
            <a:spAutoFit/>
          </a:bodyPr>
          <a:lstStyle/>
          <a:p>
            <a:r>
              <a:rPr kumimoji="1" lang="en-US" altLang="ja-JP" sz="2000" b="1" dirty="0" smtClean="0"/>
              <a:t>A</a:t>
            </a:r>
          </a:p>
          <a:p>
            <a:r>
              <a:rPr lang="ja-JP" altLang="en-US" sz="2000" smtClean="0"/>
              <a:t>モジュールオーナーになると</a:t>
            </a:r>
            <a:endParaRPr lang="en-US" altLang="ja-JP" sz="2000" dirty="0" smtClean="0"/>
          </a:p>
          <a:p>
            <a:r>
              <a:rPr kumimoji="1" lang="ja-JP" altLang="en-US" sz="2000" smtClean="0"/>
              <a:t>予測された開発者</a:t>
            </a:r>
            <a:endParaRPr kumimoji="1" lang="ja-JP" altLang="en-US" sz="2000" dirty="0"/>
          </a:p>
        </p:txBody>
      </p:sp>
      <p:sp>
        <p:nvSpPr>
          <p:cNvPr id="8" name="テキスト ボックス 7"/>
          <p:cNvSpPr txBox="1"/>
          <p:nvPr/>
        </p:nvSpPr>
        <p:spPr>
          <a:xfrm>
            <a:off x="6876256" y="2708919"/>
            <a:ext cx="2088232" cy="1323439"/>
          </a:xfrm>
          <a:prstGeom prst="rect">
            <a:avLst/>
          </a:prstGeom>
          <a:noFill/>
        </p:spPr>
        <p:txBody>
          <a:bodyPr wrap="square" rtlCol="0">
            <a:spAutoFit/>
          </a:bodyPr>
          <a:lstStyle/>
          <a:p>
            <a:r>
              <a:rPr kumimoji="1" lang="en-US" altLang="ja-JP" sz="2000" b="1" dirty="0" smtClean="0"/>
              <a:t>B</a:t>
            </a:r>
          </a:p>
          <a:p>
            <a:r>
              <a:rPr lang="ja-JP" altLang="en-US" sz="2000" smtClean="0"/>
              <a:t>実際にモジュールオーナーになった開発者</a:t>
            </a:r>
            <a:endParaRPr lang="en-US" altLang="ja-JP" sz="2000" dirty="0" smtClean="0"/>
          </a:p>
        </p:txBody>
      </p:sp>
      <mc:AlternateContent xmlns:mc="http://schemas.openxmlformats.org/markup-compatibility/2006" xmlns:a14="http://schemas.microsoft.com/office/drawing/2010/main">
        <mc:Choice Requires="a14">
          <p:sp>
            <p:nvSpPr>
              <p:cNvPr id="9" name="テキスト ボックス 8"/>
              <p:cNvSpPr txBox="1"/>
              <p:nvPr/>
            </p:nvSpPr>
            <p:spPr>
              <a:xfrm>
                <a:off x="467544" y="5109174"/>
                <a:ext cx="2376264" cy="889924"/>
              </a:xfrm>
              <a:prstGeom prst="rect">
                <a:avLst/>
              </a:prstGeom>
              <a:noFill/>
            </p:spPr>
            <p:txBody>
              <a:bodyPr wrap="square" rtlCol="0">
                <a:spAutoFit/>
              </a:bodyPr>
              <a:lstStyle/>
              <a:p>
                <a:pPr algn="ctr"/>
                <a:r>
                  <a:rPr lang="ja-JP" altLang="en-US" sz="2400" dirty="0" smtClean="0"/>
                  <a:t>適合率＝</a:t>
                </a:r>
                <a14:m>
                  <m:oMath xmlns:m="http://schemas.openxmlformats.org/officeDocument/2006/math">
                    <m:f>
                      <m:fPr>
                        <m:ctrlPr>
                          <a:rPr lang="en-US" altLang="ja-JP" sz="3600" b="0" i="1" dirty="0" smtClean="0">
                            <a:latin typeface="Cambria Math"/>
                          </a:rPr>
                        </m:ctrlPr>
                      </m:fPr>
                      <m:num>
                        <m:r>
                          <m:rPr>
                            <m:sty m:val="p"/>
                          </m:rPr>
                          <a:rPr lang="en-US" altLang="ja-JP" sz="3600" dirty="0">
                            <a:latin typeface="Cambria Math"/>
                          </a:rPr>
                          <m:t>A</m:t>
                        </m:r>
                        <m:r>
                          <a:rPr lang="ja-JP" altLang="en-US" sz="3600" b="0" i="1" dirty="0" smtClean="0">
                            <a:latin typeface="Cambria Math"/>
                          </a:rPr>
                          <m:t>∧</m:t>
                        </m:r>
                        <m:r>
                          <a:rPr lang="en-US" altLang="ja-JP" sz="3600" b="0" i="1" dirty="0" smtClean="0">
                            <a:latin typeface="Cambria Math"/>
                          </a:rPr>
                          <m:t>𝐵</m:t>
                        </m:r>
                      </m:num>
                      <m:den>
                        <m:r>
                          <a:rPr lang="en-US" altLang="ja-JP" sz="3600" b="0" i="1" dirty="0" smtClean="0">
                            <a:latin typeface="Cambria Math"/>
                          </a:rPr>
                          <m:t>𝐴</m:t>
                        </m:r>
                      </m:den>
                    </m:f>
                  </m:oMath>
                </a14:m>
                <a:endParaRPr kumimoji="1" lang="ja-JP" altLang="en-US" sz="2400" b="1"/>
              </a:p>
            </p:txBody>
          </p:sp>
        </mc:Choice>
        <mc:Fallback xmlns="">
          <p:sp>
            <p:nvSpPr>
              <p:cNvPr id="9" name="テキスト ボックス 8"/>
              <p:cNvSpPr txBox="1">
                <a:spLocks noRot="1" noChangeAspect="1" noMove="1" noResize="1" noEditPoints="1" noAdjustHandles="1" noChangeArrowheads="1" noChangeShapeType="1" noTextEdit="1"/>
              </p:cNvSpPr>
              <p:nvPr/>
            </p:nvSpPr>
            <p:spPr>
              <a:xfrm>
                <a:off x="467544" y="5109174"/>
                <a:ext cx="2376264" cy="889924"/>
              </a:xfrm>
              <a:prstGeom prst="rect">
                <a:avLst/>
              </a:prstGeom>
              <a:blipFill rotWithShape="1">
                <a:blip r:embed="rId8"/>
                <a:stretch>
                  <a:fillRect b="-1370"/>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1" name="テキスト ボックス 10"/>
              <p:cNvSpPr txBox="1"/>
              <p:nvPr/>
            </p:nvSpPr>
            <p:spPr>
              <a:xfrm>
                <a:off x="2771800" y="5085184"/>
                <a:ext cx="2376264" cy="889924"/>
              </a:xfrm>
              <a:prstGeom prst="rect">
                <a:avLst/>
              </a:prstGeom>
              <a:noFill/>
            </p:spPr>
            <p:txBody>
              <a:bodyPr wrap="square" rtlCol="0">
                <a:spAutoFit/>
              </a:bodyPr>
              <a:lstStyle/>
              <a:p>
                <a:pPr algn="ctr"/>
                <a:r>
                  <a:rPr lang="ja-JP" altLang="en-US" sz="2400" smtClean="0"/>
                  <a:t>再現率</a:t>
                </a:r>
                <a:r>
                  <a:rPr lang="ja-JP" altLang="en-US" sz="2400" dirty="0" smtClean="0"/>
                  <a:t>＝</a:t>
                </a:r>
                <a14:m>
                  <m:oMath xmlns:m="http://schemas.openxmlformats.org/officeDocument/2006/math">
                    <m:f>
                      <m:fPr>
                        <m:ctrlPr>
                          <a:rPr lang="en-US" altLang="ja-JP" sz="3600" b="0" i="1" dirty="0" smtClean="0">
                            <a:latin typeface="Cambria Math"/>
                          </a:rPr>
                        </m:ctrlPr>
                      </m:fPr>
                      <m:num>
                        <m:r>
                          <m:rPr>
                            <m:sty m:val="p"/>
                          </m:rPr>
                          <a:rPr lang="en-US" altLang="ja-JP" sz="3600" dirty="0">
                            <a:latin typeface="Cambria Math"/>
                          </a:rPr>
                          <m:t>A</m:t>
                        </m:r>
                        <m:r>
                          <a:rPr lang="ja-JP" altLang="en-US" sz="3600" b="0" i="1" dirty="0" smtClean="0">
                            <a:latin typeface="Cambria Math"/>
                          </a:rPr>
                          <m:t>∧</m:t>
                        </m:r>
                        <m:r>
                          <a:rPr lang="en-US" altLang="ja-JP" sz="3600" b="0" i="1" dirty="0" smtClean="0">
                            <a:latin typeface="Cambria Math"/>
                          </a:rPr>
                          <m:t>𝐵</m:t>
                        </m:r>
                      </m:num>
                      <m:den>
                        <m:r>
                          <a:rPr lang="en-US" altLang="ja-JP" sz="3600" b="0" i="1" dirty="0" smtClean="0">
                            <a:latin typeface="Cambria Math"/>
                          </a:rPr>
                          <m:t>𝐵</m:t>
                        </m:r>
                      </m:den>
                    </m:f>
                  </m:oMath>
                </a14:m>
                <a:endParaRPr kumimoji="1" lang="ja-JP" altLang="en-US" sz="2400" b="1"/>
              </a:p>
            </p:txBody>
          </p:sp>
        </mc:Choice>
        <mc:Fallback xmlns="">
          <p:sp>
            <p:nvSpPr>
              <p:cNvPr id="11" name="テキスト ボックス 10"/>
              <p:cNvSpPr txBox="1">
                <a:spLocks noRot="1" noChangeAspect="1" noMove="1" noResize="1" noEditPoints="1" noAdjustHandles="1" noChangeArrowheads="1" noChangeShapeType="1" noTextEdit="1"/>
              </p:cNvSpPr>
              <p:nvPr/>
            </p:nvSpPr>
            <p:spPr>
              <a:xfrm>
                <a:off x="2771800" y="5085184"/>
                <a:ext cx="2376264" cy="889924"/>
              </a:xfrm>
              <a:prstGeom prst="rect">
                <a:avLst/>
              </a:prstGeom>
              <a:blipFill rotWithShape="1">
                <a:blip r:embed="rId9"/>
                <a:stretch>
                  <a:fillRect b="-1370"/>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2" name="テキスト ボックス 11"/>
              <p:cNvSpPr txBox="1"/>
              <p:nvPr/>
            </p:nvSpPr>
            <p:spPr>
              <a:xfrm>
                <a:off x="5220072" y="5085184"/>
                <a:ext cx="3816424" cy="792333"/>
              </a:xfrm>
              <a:prstGeom prst="rect">
                <a:avLst/>
              </a:prstGeom>
              <a:noFill/>
            </p:spPr>
            <p:txBody>
              <a:bodyPr wrap="square" rtlCol="0">
                <a:spAutoFit/>
              </a:bodyPr>
              <a:lstStyle/>
              <a:p>
                <a:r>
                  <a:rPr lang="en-US" altLang="ja-JP" sz="2400" dirty="0" smtClean="0"/>
                  <a:t>F1</a:t>
                </a:r>
                <a:r>
                  <a:rPr lang="ja-JP" altLang="en-US" sz="2400" dirty="0" smtClean="0"/>
                  <a:t>値＝</a:t>
                </a:r>
                <a14:m>
                  <m:oMath xmlns:m="http://schemas.openxmlformats.org/officeDocument/2006/math">
                    <m:f>
                      <m:fPr>
                        <m:ctrlPr>
                          <a:rPr lang="en-US" altLang="ja-JP" sz="2400" b="0" i="1" dirty="0" smtClean="0">
                            <a:latin typeface="Cambria Math"/>
                          </a:rPr>
                        </m:ctrlPr>
                      </m:fPr>
                      <m:num>
                        <m:r>
                          <a:rPr lang="ja-JP" altLang="en-US" sz="2400" b="0" i="1" dirty="0" smtClean="0">
                            <a:latin typeface="Cambria Math"/>
                          </a:rPr>
                          <m:t>２</m:t>
                        </m:r>
                        <m:r>
                          <a:rPr lang="en-US" altLang="ja-JP" sz="2400" b="0" i="1" dirty="0" smtClean="0">
                            <a:latin typeface="Cambria Math"/>
                          </a:rPr>
                          <m:t>×</m:t>
                        </m:r>
                        <m:r>
                          <a:rPr lang="ja-JP" altLang="en-US" sz="2400" i="1" dirty="0">
                            <a:latin typeface="Cambria Math"/>
                          </a:rPr>
                          <m:t>適合率</m:t>
                        </m:r>
                        <m:r>
                          <a:rPr lang="en-US" altLang="ja-JP" sz="2400" b="0" i="1" dirty="0" smtClean="0">
                            <a:latin typeface="Cambria Math"/>
                          </a:rPr>
                          <m:t>×</m:t>
                        </m:r>
                        <m:r>
                          <a:rPr lang="ja-JP" altLang="en-US" sz="2400" i="1" dirty="0">
                            <a:latin typeface="Cambria Math"/>
                          </a:rPr>
                          <m:t>再現率</m:t>
                        </m:r>
                      </m:num>
                      <m:den>
                        <m:r>
                          <a:rPr lang="ja-JP" altLang="en-US" sz="2400" i="1" dirty="0" smtClean="0">
                            <a:latin typeface="Cambria Math"/>
                          </a:rPr>
                          <m:t>適合率</m:t>
                        </m:r>
                        <m:r>
                          <a:rPr lang="ja-JP" altLang="en-US" sz="2400" b="0" i="1" dirty="0" smtClean="0">
                            <a:latin typeface="Cambria Math"/>
                          </a:rPr>
                          <m:t>＋</m:t>
                        </m:r>
                        <m:r>
                          <a:rPr lang="ja-JP" altLang="en-US" sz="2400" i="1" dirty="0">
                            <a:latin typeface="Cambria Math"/>
                          </a:rPr>
                          <m:t>再現率</m:t>
                        </m:r>
                      </m:den>
                    </m:f>
                  </m:oMath>
                </a14:m>
                <a:endParaRPr lang="en-US" altLang="ja-JP" sz="2400" dirty="0" smtClean="0"/>
              </a:p>
            </p:txBody>
          </p:sp>
        </mc:Choice>
        <mc:Fallback xmlns="">
          <p:sp>
            <p:nvSpPr>
              <p:cNvPr id="12" name="テキスト ボックス 11"/>
              <p:cNvSpPr txBox="1">
                <a:spLocks noRot="1" noChangeAspect="1" noMove="1" noResize="1" noEditPoints="1" noAdjustHandles="1" noChangeArrowheads="1" noChangeShapeType="1" noTextEdit="1"/>
              </p:cNvSpPr>
              <p:nvPr/>
            </p:nvSpPr>
            <p:spPr>
              <a:xfrm>
                <a:off x="5220072" y="5085184"/>
                <a:ext cx="3816424" cy="792333"/>
              </a:xfrm>
              <a:prstGeom prst="rect">
                <a:avLst/>
              </a:prstGeom>
              <a:blipFill rotWithShape="1">
                <a:blip r:embed="rId10"/>
                <a:stretch>
                  <a:fillRect l="-2396" b="-3077"/>
                </a:stretch>
              </a:blipFill>
            </p:spPr>
            <p:txBody>
              <a:bodyPr/>
              <a:lstStyle/>
              <a:p>
                <a:r>
                  <a:rPr lang="ja-JP" altLang="en-US">
                    <a:noFill/>
                  </a:rPr>
                  <a:t> </a:t>
                </a:r>
              </a:p>
            </p:txBody>
          </p:sp>
        </mc:Fallback>
      </mc:AlternateContent>
    </p:spTree>
    <p:extLst>
      <p:ext uri="{BB962C8B-B14F-4D97-AF65-F5344CB8AC3E}">
        <p14:creationId xmlns:p14="http://schemas.microsoft.com/office/powerpoint/2010/main" val="343526353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実験手順</a:t>
            </a:r>
            <a:endParaRPr kumimoji="1" lang="ja-JP" altLang="en-US"/>
          </a:p>
        </p:txBody>
      </p:sp>
      <p:sp>
        <p:nvSpPr>
          <p:cNvPr id="3" name="コンテンツ プレースホルダー 2"/>
          <p:cNvSpPr>
            <a:spLocks noGrp="1"/>
          </p:cNvSpPr>
          <p:nvPr>
            <p:ph idx="1"/>
          </p:nvPr>
        </p:nvSpPr>
        <p:spPr/>
        <p:txBody>
          <a:bodyPr>
            <a:normAutofit/>
          </a:bodyPr>
          <a:lstStyle/>
          <a:p>
            <a:pPr marL="514350" indent="-514350">
              <a:buFont typeface="+mj-lt"/>
              <a:buAutoNum type="arabicPeriod"/>
            </a:pPr>
            <a:r>
              <a:rPr lang="ja-JP" altLang="en-US" smtClean="0"/>
              <a:t>モジュールオーナーと非モジュールオーナーのそれぞれのデータを２分割し，学習データとテストデータを作成する</a:t>
            </a:r>
            <a:endParaRPr lang="en-US" altLang="ja-JP" smtClean="0"/>
          </a:p>
          <a:p>
            <a:pPr marL="914400" lvl="1" indent="-514350">
              <a:buFont typeface="+mj-lt"/>
              <a:buAutoNum type="arabicPeriod"/>
            </a:pPr>
            <a:endParaRPr kumimoji="1" lang="en-US" altLang="ja-JP"/>
          </a:p>
          <a:p>
            <a:pPr marL="514350" indent="-514350">
              <a:buFont typeface="+mj-lt"/>
              <a:buAutoNum type="arabicPeriod"/>
            </a:pPr>
            <a:r>
              <a:rPr lang="ja-JP" altLang="en-US" smtClean="0"/>
              <a:t>モジュールオーナーの数だけ非モジュールオーナーの学習データからランダムに抽出し学習</a:t>
            </a:r>
            <a:endParaRPr lang="en-US" altLang="ja-JP" smtClean="0"/>
          </a:p>
          <a:p>
            <a:pPr marL="914400" lvl="1" indent="-514350">
              <a:buFont typeface="+mj-lt"/>
              <a:buAutoNum type="arabicPeriod"/>
            </a:pPr>
            <a:endParaRPr kumimoji="1" lang="en-US" altLang="ja-JP"/>
          </a:p>
          <a:p>
            <a:pPr marL="514350" indent="-514350">
              <a:buFont typeface="+mj-lt"/>
              <a:buAutoNum type="arabicPeriod"/>
            </a:pPr>
            <a:r>
              <a:rPr lang="ja-JP" altLang="en-US" smtClean="0"/>
              <a:t>テストデータの全てで予測精度を算出する</a:t>
            </a:r>
            <a:endParaRPr lang="en-US" altLang="ja-JP" smtClean="0"/>
          </a:p>
          <a:p>
            <a:pPr marL="914400" lvl="1" indent="-514350">
              <a:buFont typeface="+mj-lt"/>
              <a:buAutoNum type="arabicPeriod"/>
            </a:pPr>
            <a:endParaRPr kumimoji="1" lang="en-US" altLang="ja-JP"/>
          </a:p>
          <a:p>
            <a:pPr marL="514350" indent="-514350">
              <a:buFont typeface="+mj-lt"/>
              <a:buAutoNum type="arabicPeriod"/>
            </a:pPr>
            <a:r>
              <a:rPr kumimoji="1" lang="en-US" altLang="ja-JP" smtClean="0"/>
              <a:t>1</a:t>
            </a:r>
            <a:r>
              <a:rPr kumimoji="1" lang="ja-JP" altLang="en-US" smtClean="0"/>
              <a:t>から</a:t>
            </a:r>
            <a:r>
              <a:rPr kumimoji="1" lang="en-US" altLang="ja-JP" smtClean="0"/>
              <a:t>3</a:t>
            </a:r>
            <a:r>
              <a:rPr kumimoji="1" lang="ja-JP" altLang="en-US" smtClean="0"/>
              <a:t>の手順を</a:t>
            </a:r>
            <a:r>
              <a:rPr kumimoji="1" lang="en-US" altLang="ja-JP" smtClean="0"/>
              <a:t>100</a:t>
            </a:r>
            <a:r>
              <a:rPr kumimoji="1" lang="ja-JP" altLang="en-US" smtClean="0"/>
              <a:t>回繰り返す</a:t>
            </a:r>
            <a:endParaRPr kumimoji="1" lang="ja-JP" altLang="en-US"/>
          </a:p>
        </p:txBody>
      </p:sp>
      <p:sp>
        <p:nvSpPr>
          <p:cNvPr id="4" name="日付プレースホルダー 3"/>
          <p:cNvSpPr>
            <a:spLocks noGrp="1"/>
          </p:cNvSpPr>
          <p:nvPr>
            <p:ph type="dt" sz="half" idx="10"/>
          </p:nvPr>
        </p:nvSpPr>
        <p:spPr/>
        <p:txBody>
          <a:bodyPr/>
          <a:lstStyle/>
          <a:p>
            <a:r>
              <a:rPr lang="en-US" altLang="ja-JP" smtClean="0"/>
              <a:t>2016/02/12</a:t>
            </a:r>
            <a:endParaRPr lang="ja-JP" altLang="en-US"/>
          </a:p>
        </p:txBody>
      </p:sp>
      <p:sp>
        <p:nvSpPr>
          <p:cNvPr id="5" name="スライド番号プレースホルダー 4"/>
          <p:cNvSpPr>
            <a:spLocks noGrp="1"/>
          </p:cNvSpPr>
          <p:nvPr>
            <p:ph type="sldNum" sz="quarter" idx="12"/>
          </p:nvPr>
        </p:nvSpPr>
        <p:spPr/>
        <p:txBody>
          <a:bodyPr/>
          <a:lstStyle/>
          <a:p>
            <a:fld id="{6754A600-64A3-491F-BE30-136854BA9E76}" type="slidenum">
              <a:rPr lang="ja-JP" altLang="en-US" smtClean="0"/>
              <a:pPr/>
              <a:t>21</a:t>
            </a:fld>
            <a:endParaRPr lang="ja-JP" altLang="en-US"/>
          </a:p>
        </p:txBody>
      </p:sp>
    </p:spTree>
    <p:extLst>
      <p:ext uri="{BB962C8B-B14F-4D97-AF65-F5344CB8AC3E}">
        <p14:creationId xmlns:p14="http://schemas.microsoft.com/office/powerpoint/2010/main" val="265640835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smtClean="0"/>
              <a:t>結果</a:t>
            </a:r>
            <a:r>
              <a:rPr kumimoji="1" lang="ja-JP" altLang="en-US" smtClean="0"/>
              <a:t>：</a:t>
            </a:r>
            <a:r>
              <a:rPr kumimoji="1" lang="en-US" altLang="ja-JP" smtClean="0"/>
              <a:t>Eclipse</a:t>
            </a:r>
            <a:r>
              <a:rPr lang="ja-JP" altLang="en-US"/>
              <a:t> </a:t>
            </a:r>
            <a:r>
              <a:rPr lang="en-US" altLang="ja-JP" smtClean="0"/>
              <a:t>Platform</a:t>
            </a:r>
            <a:endParaRPr kumimoji="1" lang="ja-JP" altLang="en-US" sz="3600"/>
          </a:p>
        </p:txBody>
      </p:sp>
      <p:sp>
        <p:nvSpPr>
          <p:cNvPr id="4" name="日付プレースホルダー 3"/>
          <p:cNvSpPr>
            <a:spLocks noGrp="1"/>
          </p:cNvSpPr>
          <p:nvPr>
            <p:ph type="dt" sz="half" idx="10"/>
          </p:nvPr>
        </p:nvSpPr>
        <p:spPr/>
        <p:txBody>
          <a:bodyPr/>
          <a:lstStyle/>
          <a:p>
            <a:r>
              <a:rPr lang="en-US" altLang="ja-JP" smtClean="0"/>
              <a:t>2016/02/12</a:t>
            </a:r>
            <a:endParaRPr lang="ja-JP" altLang="en-US"/>
          </a:p>
        </p:txBody>
      </p:sp>
      <p:sp>
        <p:nvSpPr>
          <p:cNvPr id="5" name="スライド番号プレースホルダー 4"/>
          <p:cNvSpPr>
            <a:spLocks noGrp="1"/>
          </p:cNvSpPr>
          <p:nvPr>
            <p:ph type="sldNum" sz="quarter" idx="12"/>
          </p:nvPr>
        </p:nvSpPr>
        <p:spPr/>
        <p:txBody>
          <a:bodyPr/>
          <a:lstStyle/>
          <a:p>
            <a:fld id="{6754A600-64A3-491F-BE30-136854BA9E76}" type="slidenum">
              <a:rPr lang="ja-JP" altLang="en-US" smtClean="0"/>
              <a:pPr/>
              <a:t>22</a:t>
            </a:fld>
            <a:endParaRPr lang="ja-JP" altLang="en-US"/>
          </a:p>
        </p:txBody>
      </p:sp>
      <p:graphicFrame>
        <p:nvGraphicFramePr>
          <p:cNvPr id="6" name="コンテンツ プレースホルダー 5"/>
          <p:cNvGraphicFramePr>
            <a:graphicFrameLocks/>
          </p:cNvGraphicFramePr>
          <p:nvPr>
            <p:extLst>
              <p:ext uri="{D42A27DB-BD31-4B8C-83A1-F6EECF244321}">
                <p14:modId xmlns:p14="http://schemas.microsoft.com/office/powerpoint/2010/main" val="3444755248"/>
              </p:ext>
            </p:extLst>
          </p:nvPr>
        </p:nvGraphicFramePr>
        <p:xfrm>
          <a:off x="971600" y="2098000"/>
          <a:ext cx="7344816" cy="4211320"/>
        </p:xfrm>
        <a:graphic>
          <a:graphicData uri="http://schemas.openxmlformats.org/drawingml/2006/table">
            <a:tbl>
              <a:tblPr firstRow="1" bandRow="1">
                <a:tableStyleId>{5C22544A-7EE6-4342-B048-85BDC9FD1C3A}</a:tableStyleId>
              </a:tblPr>
              <a:tblGrid>
                <a:gridCol w="3600400"/>
                <a:gridCol w="1224136"/>
                <a:gridCol w="1224136"/>
                <a:gridCol w="1296144"/>
              </a:tblGrid>
              <a:tr h="370840">
                <a:tc>
                  <a:txBody>
                    <a:bodyPr/>
                    <a:lstStyle/>
                    <a:p>
                      <a:pPr algn="ctr"/>
                      <a:r>
                        <a:rPr kumimoji="1" lang="ja-JP" altLang="en-US" smtClean="0"/>
                        <a:t>予測モデル</a:t>
                      </a:r>
                      <a:endParaRPr kumimoji="1" lang="ja-JP" altLang="en-US"/>
                    </a:p>
                  </a:txBody>
                  <a:tcPr/>
                </a:tc>
                <a:tc>
                  <a:txBody>
                    <a:bodyPr/>
                    <a:lstStyle/>
                    <a:p>
                      <a:pPr algn="ctr"/>
                      <a:r>
                        <a:rPr kumimoji="1" lang="ja-JP" altLang="en-US" smtClean="0"/>
                        <a:t>適合率</a:t>
                      </a:r>
                      <a:endParaRPr kumimoji="1" lang="ja-JP" altLang="en-US"/>
                    </a:p>
                  </a:txBody>
                  <a:tcPr/>
                </a:tc>
                <a:tc>
                  <a:txBody>
                    <a:bodyPr/>
                    <a:lstStyle/>
                    <a:p>
                      <a:pPr algn="ctr"/>
                      <a:r>
                        <a:rPr kumimoji="1" lang="ja-JP" altLang="en-US" smtClean="0"/>
                        <a:t>再現率</a:t>
                      </a:r>
                      <a:endParaRPr kumimoji="1" lang="ja-JP" altLang="en-US"/>
                    </a:p>
                  </a:txBody>
                  <a:tcPr/>
                </a:tc>
                <a:tc>
                  <a:txBody>
                    <a:bodyPr/>
                    <a:lstStyle/>
                    <a:p>
                      <a:pPr algn="ctr"/>
                      <a:r>
                        <a:rPr kumimoji="1" lang="en-US" altLang="ja-JP" smtClean="0"/>
                        <a:t>F1</a:t>
                      </a:r>
                      <a:r>
                        <a:rPr kumimoji="1" lang="ja-JP" altLang="en-US" smtClean="0"/>
                        <a:t>値</a:t>
                      </a:r>
                      <a:endParaRPr kumimoji="1" lang="ja-JP" altLang="en-US"/>
                    </a:p>
                  </a:txBody>
                  <a:tcPr/>
                </a:tc>
              </a:tr>
              <a:tr h="370840">
                <a:tc>
                  <a:txBody>
                    <a:bodyPr/>
                    <a:lstStyle/>
                    <a:p>
                      <a:r>
                        <a:rPr kumimoji="1" lang="en-US" altLang="ja-JP" sz="2200" b="0" smtClean="0"/>
                        <a:t>PCR</a:t>
                      </a:r>
                      <a:r>
                        <a:rPr kumimoji="1" lang="ja-JP" altLang="en-US" sz="2200" b="0" smtClean="0"/>
                        <a:t>のみ</a:t>
                      </a:r>
                      <a:endParaRPr kumimoji="1" lang="ja-JP" altLang="en-US" sz="2200" b="0"/>
                    </a:p>
                  </a:txBody>
                  <a:tcPr/>
                </a:tc>
                <a:tc>
                  <a:txBody>
                    <a:bodyPr/>
                    <a:lstStyle/>
                    <a:p>
                      <a:pPr algn="r" fontAlgn="ctr"/>
                      <a:r>
                        <a:rPr lang="en-US" altLang="ja-JP" sz="2400" b="1" i="0" u="none" strike="noStrike">
                          <a:solidFill>
                            <a:srgbClr val="000000"/>
                          </a:solidFill>
                          <a:effectLst/>
                          <a:latin typeface="+mn-lt"/>
                          <a:ea typeface="+mn-ea"/>
                        </a:rPr>
                        <a:t>0.146</a:t>
                      </a:r>
                    </a:p>
                  </a:txBody>
                  <a:tcPr marL="9525" marR="9525" marT="9525" marB="0" anchor="ctr"/>
                </a:tc>
                <a:tc>
                  <a:txBody>
                    <a:bodyPr/>
                    <a:lstStyle/>
                    <a:p>
                      <a:pPr algn="r" fontAlgn="ctr"/>
                      <a:r>
                        <a:rPr lang="en-US" altLang="ja-JP" sz="2400" b="1" i="0" u="none" strike="noStrike">
                          <a:solidFill>
                            <a:srgbClr val="000000"/>
                          </a:solidFill>
                          <a:effectLst/>
                          <a:latin typeface="+mn-lt"/>
                          <a:ea typeface="+mn-ea"/>
                        </a:rPr>
                        <a:t>0.967</a:t>
                      </a:r>
                    </a:p>
                  </a:txBody>
                  <a:tcPr marL="9525" marR="9525" marT="9525" marB="0" anchor="ctr"/>
                </a:tc>
                <a:tc>
                  <a:txBody>
                    <a:bodyPr/>
                    <a:lstStyle/>
                    <a:p>
                      <a:pPr algn="r" fontAlgn="ctr"/>
                      <a:r>
                        <a:rPr lang="en-US" altLang="ja-JP" sz="2400" b="1" i="0" u="none" strike="noStrike">
                          <a:solidFill>
                            <a:srgbClr val="000000"/>
                          </a:solidFill>
                          <a:effectLst/>
                          <a:latin typeface="+mn-lt"/>
                          <a:ea typeface="+mn-ea"/>
                        </a:rPr>
                        <a:t>0.248</a:t>
                      </a:r>
                    </a:p>
                  </a:txBody>
                  <a:tcPr marL="9525" marR="9525" marT="9525" marB="0" anchor="ctr"/>
                </a:tc>
              </a:tr>
              <a:tr h="370840">
                <a:tc>
                  <a:txBody>
                    <a:bodyPr/>
                    <a:lstStyle/>
                    <a:p>
                      <a:r>
                        <a:rPr kumimoji="1" lang="ja-JP" altLang="en-US" sz="2200" b="0" smtClean="0"/>
                        <a:t>活動期間のみ</a:t>
                      </a:r>
                      <a:endParaRPr kumimoji="1" lang="ja-JP" altLang="en-US" sz="2200" b="0"/>
                    </a:p>
                  </a:txBody>
                  <a:tcPr/>
                </a:tc>
                <a:tc>
                  <a:txBody>
                    <a:bodyPr/>
                    <a:lstStyle/>
                    <a:p>
                      <a:pPr algn="r" fontAlgn="ctr"/>
                      <a:r>
                        <a:rPr lang="en-US" altLang="ja-JP" sz="2400" b="0" i="0" u="none" strike="noStrike">
                          <a:solidFill>
                            <a:srgbClr val="000000"/>
                          </a:solidFill>
                          <a:effectLst/>
                          <a:latin typeface="+mn-lt"/>
                          <a:ea typeface="+mn-ea"/>
                        </a:rPr>
                        <a:t>0.021</a:t>
                      </a:r>
                    </a:p>
                  </a:txBody>
                  <a:tcPr marL="9525" marR="9525" marT="9525" marB="0" anchor="ctr"/>
                </a:tc>
                <a:tc>
                  <a:txBody>
                    <a:bodyPr/>
                    <a:lstStyle/>
                    <a:p>
                      <a:pPr algn="r" fontAlgn="ctr"/>
                      <a:r>
                        <a:rPr lang="en-US" altLang="ja-JP" sz="2400" b="0" i="0" u="none" strike="noStrike">
                          <a:solidFill>
                            <a:srgbClr val="000000"/>
                          </a:solidFill>
                          <a:effectLst/>
                          <a:latin typeface="+mn-lt"/>
                          <a:ea typeface="+mn-ea"/>
                        </a:rPr>
                        <a:t>0.882</a:t>
                      </a:r>
                    </a:p>
                  </a:txBody>
                  <a:tcPr marL="9525" marR="9525" marT="9525" marB="0" anchor="ctr"/>
                </a:tc>
                <a:tc>
                  <a:txBody>
                    <a:bodyPr/>
                    <a:lstStyle/>
                    <a:p>
                      <a:pPr algn="r" fontAlgn="ctr"/>
                      <a:r>
                        <a:rPr lang="en-US" altLang="ja-JP" sz="2400" b="0" i="0" u="none" strike="noStrike" smtClean="0">
                          <a:solidFill>
                            <a:srgbClr val="000000"/>
                          </a:solidFill>
                          <a:effectLst/>
                          <a:latin typeface="+mn-lt"/>
                          <a:ea typeface="+mn-ea"/>
                        </a:rPr>
                        <a:t>0.040</a:t>
                      </a:r>
                      <a:endParaRPr lang="en-US" altLang="ja-JP" sz="2400" b="0" i="0" u="none" strike="noStrike">
                        <a:solidFill>
                          <a:srgbClr val="000000"/>
                        </a:solidFill>
                        <a:effectLst/>
                        <a:latin typeface="+mn-lt"/>
                        <a:ea typeface="+mn-ea"/>
                      </a:endParaRPr>
                    </a:p>
                  </a:txBody>
                  <a:tcPr marL="9525" marR="9525" marT="9525" marB="0" anchor="ctr"/>
                </a:tc>
              </a:tr>
              <a:tr h="370840">
                <a:tc>
                  <a:txBody>
                    <a:bodyPr/>
                    <a:lstStyle/>
                    <a:p>
                      <a:r>
                        <a:rPr kumimoji="1" lang="ja-JP" altLang="en-US" sz="2200" b="0" smtClean="0"/>
                        <a:t>コメント数のみ</a:t>
                      </a:r>
                      <a:endParaRPr kumimoji="1" lang="ja-JP" altLang="en-US" sz="2200" b="0"/>
                    </a:p>
                  </a:txBody>
                  <a:tcPr/>
                </a:tc>
                <a:tc>
                  <a:txBody>
                    <a:bodyPr/>
                    <a:lstStyle/>
                    <a:p>
                      <a:pPr algn="r" fontAlgn="ctr"/>
                      <a:r>
                        <a:rPr lang="en-US" altLang="ja-JP" sz="2400" b="0" i="0" u="none" strike="noStrike">
                          <a:solidFill>
                            <a:srgbClr val="000000"/>
                          </a:solidFill>
                          <a:effectLst/>
                          <a:latin typeface="+mn-lt"/>
                          <a:ea typeface="+mn-ea"/>
                        </a:rPr>
                        <a:t>0.023</a:t>
                      </a:r>
                    </a:p>
                  </a:txBody>
                  <a:tcPr marL="9525" marR="9525" marT="9525" marB="0" anchor="ctr"/>
                </a:tc>
                <a:tc>
                  <a:txBody>
                    <a:bodyPr/>
                    <a:lstStyle/>
                    <a:p>
                      <a:pPr algn="r" fontAlgn="ctr"/>
                      <a:r>
                        <a:rPr lang="en-US" altLang="ja-JP" sz="2400" b="0" i="0" u="none" strike="noStrike">
                          <a:solidFill>
                            <a:srgbClr val="000000"/>
                          </a:solidFill>
                          <a:effectLst/>
                          <a:latin typeface="+mn-lt"/>
                          <a:ea typeface="+mn-ea"/>
                        </a:rPr>
                        <a:t>0.864</a:t>
                      </a:r>
                    </a:p>
                  </a:txBody>
                  <a:tcPr marL="9525" marR="9525" marT="9525" marB="0" anchor="ctr"/>
                </a:tc>
                <a:tc>
                  <a:txBody>
                    <a:bodyPr/>
                    <a:lstStyle/>
                    <a:p>
                      <a:pPr algn="r" fontAlgn="ctr"/>
                      <a:r>
                        <a:rPr lang="en-US" altLang="ja-JP" sz="2400" b="0" i="0" u="none" strike="noStrike">
                          <a:solidFill>
                            <a:srgbClr val="000000"/>
                          </a:solidFill>
                          <a:effectLst/>
                          <a:latin typeface="+mn-lt"/>
                          <a:ea typeface="+mn-ea"/>
                        </a:rPr>
                        <a:t>0.038</a:t>
                      </a:r>
                    </a:p>
                  </a:txBody>
                  <a:tcPr marL="9525" marR="9525" marT="9525" marB="0" anchor="ctr"/>
                </a:tc>
              </a:tr>
              <a:tr h="370840">
                <a:tc>
                  <a:txBody>
                    <a:bodyPr/>
                    <a:lstStyle/>
                    <a:p>
                      <a:r>
                        <a:rPr kumimoji="1" lang="ja-JP" altLang="en-US" sz="2200" b="0" smtClean="0"/>
                        <a:t>パッチ数のみ</a:t>
                      </a:r>
                      <a:endParaRPr kumimoji="1" lang="ja-JP" altLang="en-US" sz="2200" b="0"/>
                    </a:p>
                  </a:txBody>
                  <a:tcPr/>
                </a:tc>
                <a:tc>
                  <a:txBody>
                    <a:bodyPr/>
                    <a:lstStyle/>
                    <a:p>
                      <a:pPr algn="r" fontAlgn="ctr"/>
                      <a:r>
                        <a:rPr lang="en-US" altLang="ja-JP" sz="2400" b="0" i="0" u="none" strike="noStrike">
                          <a:solidFill>
                            <a:srgbClr val="000000"/>
                          </a:solidFill>
                          <a:effectLst/>
                          <a:latin typeface="+mn-lt"/>
                          <a:ea typeface="+mn-ea"/>
                        </a:rPr>
                        <a:t>0.107</a:t>
                      </a:r>
                    </a:p>
                  </a:txBody>
                  <a:tcPr marL="9525" marR="9525" marT="9525" marB="0" anchor="ctr"/>
                </a:tc>
                <a:tc>
                  <a:txBody>
                    <a:bodyPr/>
                    <a:lstStyle/>
                    <a:p>
                      <a:pPr algn="r" fontAlgn="ctr"/>
                      <a:r>
                        <a:rPr lang="en-US" altLang="ja-JP" sz="2400" b="0" i="0" u="none" strike="noStrike">
                          <a:solidFill>
                            <a:srgbClr val="000000"/>
                          </a:solidFill>
                          <a:effectLst/>
                          <a:latin typeface="+mn-lt"/>
                          <a:ea typeface="+mn-ea"/>
                        </a:rPr>
                        <a:t>0.856</a:t>
                      </a:r>
                    </a:p>
                  </a:txBody>
                  <a:tcPr marL="9525" marR="9525" marT="9525" marB="0" anchor="ctr"/>
                </a:tc>
                <a:tc>
                  <a:txBody>
                    <a:bodyPr/>
                    <a:lstStyle/>
                    <a:p>
                      <a:pPr algn="r" fontAlgn="ctr"/>
                      <a:r>
                        <a:rPr lang="en-US" altLang="ja-JP" sz="2400" b="0" i="0" u="none" strike="noStrike">
                          <a:solidFill>
                            <a:srgbClr val="000000"/>
                          </a:solidFill>
                          <a:effectLst/>
                          <a:latin typeface="+mn-lt"/>
                          <a:ea typeface="+mn-ea"/>
                        </a:rPr>
                        <a:t>0.183</a:t>
                      </a:r>
                    </a:p>
                  </a:txBody>
                  <a:tcPr marL="9525" marR="9525" marT="9525" marB="0" anchor="ctr"/>
                </a:tc>
              </a:tr>
              <a:tr h="370840">
                <a:tc>
                  <a:txBody>
                    <a:bodyPr/>
                    <a:lstStyle/>
                    <a:p>
                      <a:r>
                        <a:rPr kumimoji="1" lang="en-US" altLang="ja-JP" sz="2200" b="0" smtClean="0"/>
                        <a:t>PCR+</a:t>
                      </a:r>
                      <a:r>
                        <a:rPr kumimoji="1" lang="ja-JP" altLang="en-US" sz="2200" b="0" smtClean="0"/>
                        <a:t>活動期間</a:t>
                      </a:r>
                      <a:endParaRPr kumimoji="1" lang="ja-JP" altLang="en-US" sz="2200" b="0"/>
                    </a:p>
                  </a:txBody>
                  <a:tcPr/>
                </a:tc>
                <a:tc>
                  <a:txBody>
                    <a:bodyPr/>
                    <a:lstStyle/>
                    <a:p>
                      <a:pPr algn="r" fontAlgn="ctr"/>
                      <a:r>
                        <a:rPr lang="en-US" altLang="ja-JP" sz="2400" b="0" i="0" u="none" strike="noStrike">
                          <a:solidFill>
                            <a:srgbClr val="000000"/>
                          </a:solidFill>
                          <a:effectLst/>
                          <a:latin typeface="+mn-lt"/>
                          <a:ea typeface="+mn-ea"/>
                        </a:rPr>
                        <a:t>0.062</a:t>
                      </a:r>
                    </a:p>
                  </a:txBody>
                  <a:tcPr marL="9525" marR="9525" marT="9525" marB="0" anchor="ctr"/>
                </a:tc>
                <a:tc>
                  <a:txBody>
                    <a:bodyPr/>
                    <a:lstStyle/>
                    <a:p>
                      <a:pPr algn="r" fontAlgn="ctr"/>
                      <a:r>
                        <a:rPr lang="en-US" altLang="ja-JP" sz="2400" b="0" i="0" u="none" strike="noStrike">
                          <a:solidFill>
                            <a:srgbClr val="000000"/>
                          </a:solidFill>
                          <a:effectLst/>
                          <a:latin typeface="+mn-lt"/>
                          <a:ea typeface="+mn-ea"/>
                        </a:rPr>
                        <a:t>0.884</a:t>
                      </a:r>
                    </a:p>
                  </a:txBody>
                  <a:tcPr marL="9525" marR="9525" marT="9525" marB="0" anchor="ctr"/>
                </a:tc>
                <a:tc>
                  <a:txBody>
                    <a:bodyPr/>
                    <a:lstStyle/>
                    <a:p>
                      <a:pPr algn="r" fontAlgn="ctr"/>
                      <a:r>
                        <a:rPr lang="en-US" altLang="ja-JP" sz="2400" b="0" i="0" u="none" strike="noStrike">
                          <a:solidFill>
                            <a:srgbClr val="000000"/>
                          </a:solidFill>
                          <a:effectLst/>
                          <a:latin typeface="+mn-lt"/>
                          <a:ea typeface="+mn-ea"/>
                        </a:rPr>
                        <a:t>0.106</a:t>
                      </a:r>
                    </a:p>
                  </a:txBody>
                  <a:tcPr marL="9525" marR="9525" marT="9525" marB="0" anchor="ctr"/>
                </a:tc>
              </a:tr>
              <a:tr h="370840">
                <a:tc>
                  <a:txBody>
                    <a:bodyPr/>
                    <a:lstStyle/>
                    <a:p>
                      <a:r>
                        <a:rPr kumimoji="1" lang="en-US" altLang="ja-JP" sz="2200" b="0" smtClean="0"/>
                        <a:t>PCR+</a:t>
                      </a:r>
                      <a:r>
                        <a:rPr kumimoji="1" lang="ja-JP" altLang="en-US" sz="2200" b="0" smtClean="0"/>
                        <a:t>コメント数</a:t>
                      </a:r>
                      <a:endParaRPr kumimoji="1" lang="ja-JP" altLang="en-US" sz="2200" b="0"/>
                    </a:p>
                  </a:txBody>
                  <a:tcPr/>
                </a:tc>
                <a:tc>
                  <a:txBody>
                    <a:bodyPr/>
                    <a:lstStyle/>
                    <a:p>
                      <a:pPr algn="r" fontAlgn="ctr"/>
                      <a:r>
                        <a:rPr lang="en-US" altLang="ja-JP" sz="2400" b="0" i="0" u="none" strike="noStrike">
                          <a:solidFill>
                            <a:srgbClr val="000000"/>
                          </a:solidFill>
                          <a:effectLst/>
                          <a:latin typeface="+mn-lt"/>
                          <a:ea typeface="+mn-ea"/>
                        </a:rPr>
                        <a:t>0.047</a:t>
                      </a:r>
                    </a:p>
                  </a:txBody>
                  <a:tcPr marL="9525" marR="9525" marT="9525" marB="0" anchor="ctr"/>
                </a:tc>
                <a:tc>
                  <a:txBody>
                    <a:bodyPr/>
                    <a:lstStyle/>
                    <a:p>
                      <a:pPr algn="r" fontAlgn="ctr"/>
                      <a:r>
                        <a:rPr lang="en-US" altLang="ja-JP" sz="2400" b="0" i="0" u="none" strike="noStrike">
                          <a:solidFill>
                            <a:srgbClr val="000000"/>
                          </a:solidFill>
                          <a:effectLst/>
                          <a:latin typeface="+mn-lt"/>
                          <a:ea typeface="+mn-ea"/>
                        </a:rPr>
                        <a:t>0.872</a:t>
                      </a:r>
                    </a:p>
                  </a:txBody>
                  <a:tcPr marL="9525" marR="9525" marT="9525" marB="0" anchor="ctr"/>
                </a:tc>
                <a:tc>
                  <a:txBody>
                    <a:bodyPr/>
                    <a:lstStyle/>
                    <a:p>
                      <a:pPr algn="r" fontAlgn="ctr"/>
                      <a:r>
                        <a:rPr lang="en-US" altLang="ja-JP" sz="2400" b="0" i="0" u="none" strike="noStrike">
                          <a:solidFill>
                            <a:srgbClr val="000000"/>
                          </a:solidFill>
                          <a:effectLst/>
                          <a:latin typeface="+mn-lt"/>
                          <a:ea typeface="+mn-ea"/>
                        </a:rPr>
                        <a:t>0.079</a:t>
                      </a:r>
                    </a:p>
                  </a:txBody>
                  <a:tcPr marL="9525" marR="9525" marT="9525" marB="0" anchor="ctr"/>
                </a:tc>
              </a:tr>
              <a:tr h="370840">
                <a:tc>
                  <a:txBody>
                    <a:bodyPr/>
                    <a:lstStyle/>
                    <a:p>
                      <a:r>
                        <a:rPr kumimoji="1" lang="ja-JP" altLang="en-US" sz="2200" b="0" smtClean="0"/>
                        <a:t>コメント数＋パッチ数</a:t>
                      </a:r>
                      <a:endParaRPr kumimoji="1" lang="ja-JP" altLang="en-US" sz="2200" b="0"/>
                    </a:p>
                  </a:txBody>
                  <a:tcPr/>
                </a:tc>
                <a:tc>
                  <a:txBody>
                    <a:bodyPr/>
                    <a:lstStyle/>
                    <a:p>
                      <a:pPr algn="r" fontAlgn="ctr"/>
                      <a:r>
                        <a:rPr lang="en-US" altLang="ja-JP" sz="2400" b="0" i="0" u="none" strike="noStrike">
                          <a:solidFill>
                            <a:srgbClr val="000000"/>
                          </a:solidFill>
                          <a:effectLst/>
                          <a:latin typeface="+mn-lt"/>
                          <a:ea typeface="+mn-ea"/>
                        </a:rPr>
                        <a:t>0.045</a:t>
                      </a:r>
                    </a:p>
                  </a:txBody>
                  <a:tcPr marL="9525" marR="9525" marT="9525" marB="0" anchor="ctr"/>
                </a:tc>
                <a:tc>
                  <a:txBody>
                    <a:bodyPr/>
                    <a:lstStyle/>
                    <a:p>
                      <a:pPr algn="r" fontAlgn="ctr"/>
                      <a:r>
                        <a:rPr lang="en-US" altLang="ja-JP" sz="2400" b="0" i="0" u="none" strike="noStrike">
                          <a:solidFill>
                            <a:srgbClr val="000000"/>
                          </a:solidFill>
                          <a:effectLst/>
                          <a:latin typeface="+mn-lt"/>
                          <a:ea typeface="+mn-ea"/>
                        </a:rPr>
                        <a:t>0.872</a:t>
                      </a:r>
                    </a:p>
                  </a:txBody>
                  <a:tcPr marL="9525" marR="9525" marT="9525" marB="0" anchor="ctr"/>
                </a:tc>
                <a:tc>
                  <a:txBody>
                    <a:bodyPr/>
                    <a:lstStyle/>
                    <a:p>
                      <a:pPr algn="r" fontAlgn="ctr"/>
                      <a:r>
                        <a:rPr lang="en-US" altLang="ja-JP" sz="2400" b="0" i="0" u="none" strike="noStrike">
                          <a:solidFill>
                            <a:srgbClr val="000000"/>
                          </a:solidFill>
                          <a:effectLst/>
                          <a:latin typeface="+mn-lt"/>
                          <a:ea typeface="+mn-ea"/>
                        </a:rPr>
                        <a:t>0.074</a:t>
                      </a:r>
                    </a:p>
                  </a:txBody>
                  <a:tcPr marL="9525" marR="9525" marT="9525" marB="0" anchor="ctr"/>
                </a:tc>
              </a:tr>
              <a:tr h="370840">
                <a:tc>
                  <a:txBody>
                    <a:bodyPr/>
                    <a:lstStyle/>
                    <a:p>
                      <a:r>
                        <a:rPr kumimoji="1" lang="ja-JP" altLang="en-US" sz="2200" b="0" smtClean="0"/>
                        <a:t>先行研究でのモデル</a:t>
                      </a:r>
                      <a:endParaRPr kumimoji="1" lang="ja-JP" altLang="en-US" sz="2200" b="0"/>
                    </a:p>
                  </a:txBody>
                  <a:tcPr/>
                </a:tc>
                <a:tc>
                  <a:txBody>
                    <a:bodyPr/>
                    <a:lstStyle/>
                    <a:p>
                      <a:pPr algn="r" fontAlgn="ctr"/>
                      <a:r>
                        <a:rPr lang="en-US" altLang="ja-JP" sz="2400" b="0" i="0" u="none" strike="noStrike">
                          <a:solidFill>
                            <a:srgbClr val="000000"/>
                          </a:solidFill>
                          <a:effectLst/>
                          <a:latin typeface="+mn-lt"/>
                          <a:ea typeface="+mn-ea"/>
                        </a:rPr>
                        <a:t>0.049</a:t>
                      </a:r>
                    </a:p>
                  </a:txBody>
                  <a:tcPr marL="9525" marR="9525" marT="9525" marB="0" anchor="ctr"/>
                </a:tc>
                <a:tc>
                  <a:txBody>
                    <a:bodyPr/>
                    <a:lstStyle/>
                    <a:p>
                      <a:pPr algn="r" fontAlgn="ctr"/>
                      <a:r>
                        <a:rPr lang="en-US" altLang="ja-JP" sz="2400" b="0" i="0" u="none" strike="noStrike" smtClean="0">
                          <a:solidFill>
                            <a:srgbClr val="000000"/>
                          </a:solidFill>
                          <a:effectLst/>
                          <a:latin typeface="+mn-lt"/>
                          <a:ea typeface="+mn-ea"/>
                        </a:rPr>
                        <a:t>0.730</a:t>
                      </a:r>
                      <a:endParaRPr lang="en-US" altLang="ja-JP" sz="2400" b="0" i="0" u="none" strike="noStrike">
                        <a:solidFill>
                          <a:srgbClr val="000000"/>
                        </a:solidFill>
                        <a:effectLst/>
                        <a:latin typeface="+mn-lt"/>
                        <a:ea typeface="+mn-ea"/>
                      </a:endParaRPr>
                    </a:p>
                  </a:txBody>
                  <a:tcPr marL="9525" marR="9525" marT="9525" marB="0" anchor="ctr"/>
                </a:tc>
                <a:tc>
                  <a:txBody>
                    <a:bodyPr/>
                    <a:lstStyle/>
                    <a:p>
                      <a:pPr algn="r" fontAlgn="ctr"/>
                      <a:r>
                        <a:rPr lang="en-US" altLang="ja-JP" sz="2400" b="0" i="0" u="none" strike="noStrike">
                          <a:solidFill>
                            <a:srgbClr val="000000"/>
                          </a:solidFill>
                          <a:effectLst/>
                          <a:latin typeface="+mn-lt"/>
                          <a:ea typeface="+mn-ea"/>
                        </a:rPr>
                        <a:t>0.088</a:t>
                      </a:r>
                    </a:p>
                  </a:txBody>
                  <a:tcPr marL="9525" marR="9525" marT="9525" marB="0" anchor="ctr"/>
                </a:tc>
              </a:tr>
              <a:tr h="370840">
                <a:tc>
                  <a:txBody>
                    <a:bodyPr/>
                    <a:lstStyle/>
                    <a:p>
                      <a:r>
                        <a:rPr kumimoji="1" lang="en-US" altLang="ja-JP" sz="2200" b="0" smtClean="0"/>
                        <a:t>6</a:t>
                      </a:r>
                      <a:r>
                        <a:rPr kumimoji="1" lang="ja-JP" altLang="en-US" sz="2200" b="0" smtClean="0"/>
                        <a:t>種類の全てのメトリクス</a:t>
                      </a:r>
                      <a:endParaRPr kumimoji="1" lang="ja-JP" altLang="en-US" sz="2200" b="0"/>
                    </a:p>
                  </a:txBody>
                  <a:tcPr/>
                </a:tc>
                <a:tc>
                  <a:txBody>
                    <a:bodyPr/>
                    <a:lstStyle/>
                    <a:p>
                      <a:pPr algn="r" fontAlgn="ctr"/>
                      <a:r>
                        <a:rPr lang="en-US" altLang="ja-JP" sz="2400" b="0" i="0" u="none" strike="noStrike">
                          <a:solidFill>
                            <a:srgbClr val="000000"/>
                          </a:solidFill>
                          <a:effectLst/>
                          <a:latin typeface="+mn-lt"/>
                          <a:ea typeface="+mn-ea"/>
                        </a:rPr>
                        <a:t>0.029</a:t>
                      </a:r>
                    </a:p>
                  </a:txBody>
                  <a:tcPr marL="9525" marR="9525" marT="9525" marB="0" anchor="ctr"/>
                </a:tc>
                <a:tc>
                  <a:txBody>
                    <a:bodyPr/>
                    <a:lstStyle/>
                    <a:p>
                      <a:pPr algn="r" fontAlgn="ctr"/>
                      <a:r>
                        <a:rPr lang="en-US" altLang="ja-JP" sz="2400" b="0" i="0" u="none" strike="noStrike">
                          <a:solidFill>
                            <a:srgbClr val="000000"/>
                          </a:solidFill>
                          <a:effectLst/>
                          <a:latin typeface="+mn-lt"/>
                          <a:ea typeface="+mn-ea"/>
                        </a:rPr>
                        <a:t>0.719</a:t>
                      </a:r>
                    </a:p>
                  </a:txBody>
                  <a:tcPr marL="9525" marR="9525" marT="9525" marB="0" anchor="ctr"/>
                </a:tc>
                <a:tc>
                  <a:txBody>
                    <a:bodyPr/>
                    <a:lstStyle/>
                    <a:p>
                      <a:pPr algn="r" fontAlgn="ctr"/>
                      <a:r>
                        <a:rPr lang="en-US" altLang="ja-JP" sz="2400" b="0" i="0" u="none" strike="noStrike">
                          <a:solidFill>
                            <a:srgbClr val="000000"/>
                          </a:solidFill>
                          <a:effectLst/>
                          <a:latin typeface="+mn-lt"/>
                          <a:ea typeface="+mn-ea"/>
                        </a:rPr>
                        <a:t>0.055</a:t>
                      </a:r>
                    </a:p>
                  </a:txBody>
                  <a:tcPr marL="9525" marR="9525" marT="9525" marB="0" anchor="ctr"/>
                </a:tc>
              </a:tr>
            </a:tbl>
          </a:graphicData>
        </a:graphic>
      </p:graphicFrame>
      <p:sp>
        <p:nvSpPr>
          <p:cNvPr id="7" name="コンテンツ プレースホルダー 2"/>
          <p:cNvSpPr>
            <a:spLocks noGrp="1"/>
          </p:cNvSpPr>
          <p:nvPr>
            <p:ph idx="1"/>
          </p:nvPr>
        </p:nvSpPr>
        <p:spPr>
          <a:xfrm>
            <a:off x="457200" y="1556792"/>
            <a:ext cx="8229600" cy="4824536"/>
          </a:xfrm>
        </p:spPr>
        <p:txBody>
          <a:bodyPr/>
          <a:lstStyle/>
          <a:p>
            <a:r>
              <a:rPr lang="ja-JP" altLang="en-US" smtClean="0"/>
              <a:t>ロジスティック回帰分析</a:t>
            </a:r>
            <a:endParaRPr lang="en-US" altLang="ja-JP" smtClean="0"/>
          </a:p>
          <a:p>
            <a:endParaRPr lang="en-US" altLang="ja-JP"/>
          </a:p>
          <a:p>
            <a:endParaRPr lang="en-US" altLang="ja-JP"/>
          </a:p>
          <a:p>
            <a:endParaRPr lang="en-US" altLang="ja-JP"/>
          </a:p>
          <a:p>
            <a:pPr lvl="1"/>
            <a:endParaRPr kumimoji="1" lang="ja-JP" altLang="en-US"/>
          </a:p>
        </p:txBody>
      </p:sp>
    </p:spTree>
    <p:extLst>
      <p:ext uri="{BB962C8B-B14F-4D97-AF65-F5344CB8AC3E}">
        <p14:creationId xmlns:p14="http://schemas.microsoft.com/office/powerpoint/2010/main" val="147974379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smtClean="0"/>
              <a:t>結果</a:t>
            </a:r>
            <a:r>
              <a:rPr kumimoji="1" lang="ja-JP" altLang="en-US" smtClean="0"/>
              <a:t>：</a:t>
            </a:r>
            <a:r>
              <a:rPr kumimoji="1" lang="en-US" altLang="ja-JP" smtClean="0"/>
              <a:t>Eclipse</a:t>
            </a:r>
            <a:r>
              <a:rPr lang="ja-JP" altLang="en-US"/>
              <a:t> </a:t>
            </a:r>
            <a:r>
              <a:rPr lang="en-US" altLang="ja-JP" smtClean="0"/>
              <a:t>Platform</a:t>
            </a:r>
            <a:endParaRPr kumimoji="1" lang="ja-JP" altLang="en-US" sz="3600"/>
          </a:p>
        </p:txBody>
      </p:sp>
      <p:sp>
        <p:nvSpPr>
          <p:cNvPr id="4" name="日付プレースホルダー 3"/>
          <p:cNvSpPr>
            <a:spLocks noGrp="1"/>
          </p:cNvSpPr>
          <p:nvPr>
            <p:ph type="dt" sz="half" idx="10"/>
          </p:nvPr>
        </p:nvSpPr>
        <p:spPr/>
        <p:txBody>
          <a:bodyPr/>
          <a:lstStyle/>
          <a:p>
            <a:r>
              <a:rPr lang="en-US" altLang="ja-JP" smtClean="0"/>
              <a:t>2016/02/12</a:t>
            </a:r>
            <a:endParaRPr lang="ja-JP" altLang="en-US"/>
          </a:p>
        </p:txBody>
      </p:sp>
      <p:sp>
        <p:nvSpPr>
          <p:cNvPr id="5" name="スライド番号プレースホルダー 4"/>
          <p:cNvSpPr>
            <a:spLocks noGrp="1"/>
          </p:cNvSpPr>
          <p:nvPr>
            <p:ph type="sldNum" sz="quarter" idx="12"/>
          </p:nvPr>
        </p:nvSpPr>
        <p:spPr/>
        <p:txBody>
          <a:bodyPr/>
          <a:lstStyle/>
          <a:p>
            <a:fld id="{6754A600-64A3-491F-BE30-136854BA9E76}" type="slidenum">
              <a:rPr lang="ja-JP" altLang="en-US" smtClean="0"/>
              <a:pPr/>
              <a:t>23</a:t>
            </a:fld>
            <a:endParaRPr lang="ja-JP" altLang="en-US"/>
          </a:p>
        </p:txBody>
      </p:sp>
      <p:graphicFrame>
        <p:nvGraphicFramePr>
          <p:cNvPr id="6" name="コンテンツ プレースホルダー 5"/>
          <p:cNvGraphicFramePr>
            <a:graphicFrameLocks/>
          </p:cNvGraphicFramePr>
          <p:nvPr>
            <p:extLst>
              <p:ext uri="{D42A27DB-BD31-4B8C-83A1-F6EECF244321}">
                <p14:modId xmlns:p14="http://schemas.microsoft.com/office/powerpoint/2010/main" val="1807158635"/>
              </p:ext>
            </p:extLst>
          </p:nvPr>
        </p:nvGraphicFramePr>
        <p:xfrm>
          <a:off x="971600" y="2098000"/>
          <a:ext cx="7344816" cy="4211320"/>
        </p:xfrm>
        <a:graphic>
          <a:graphicData uri="http://schemas.openxmlformats.org/drawingml/2006/table">
            <a:tbl>
              <a:tblPr firstRow="1" bandRow="1">
                <a:tableStyleId>{5C22544A-7EE6-4342-B048-85BDC9FD1C3A}</a:tableStyleId>
              </a:tblPr>
              <a:tblGrid>
                <a:gridCol w="3600400"/>
                <a:gridCol w="1224136"/>
                <a:gridCol w="1224136"/>
                <a:gridCol w="1296144"/>
              </a:tblGrid>
              <a:tr h="370840">
                <a:tc>
                  <a:txBody>
                    <a:bodyPr/>
                    <a:lstStyle/>
                    <a:p>
                      <a:pPr algn="ctr"/>
                      <a:r>
                        <a:rPr kumimoji="1" lang="ja-JP" altLang="en-US" smtClean="0"/>
                        <a:t>予測モデル</a:t>
                      </a:r>
                      <a:endParaRPr kumimoji="1" lang="ja-JP" altLang="en-US"/>
                    </a:p>
                  </a:txBody>
                  <a:tcPr/>
                </a:tc>
                <a:tc>
                  <a:txBody>
                    <a:bodyPr/>
                    <a:lstStyle/>
                    <a:p>
                      <a:pPr algn="ctr"/>
                      <a:r>
                        <a:rPr kumimoji="1" lang="ja-JP" altLang="en-US" smtClean="0"/>
                        <a:t>適合率</a:t>
                      </a:r>
                      <a:endParaRPr kumimoji="1" lang="ja-JP" altLang="en-US"/>
                    </a:p>
                  </a:txBody>
                  <a:tcPr/>
                </a:tc>
                <a:tc>
                  <a:txBody>
                    <a:bodyPr/>
                    <a:lstStyle/>
                    <a:p>
                      <a:pPr algn="ctr"/>
                      <a:r>
                        <a:rPr kumimoji="1" lang="ja-JP" altLang="en-US" smtClean="0"/>
                        <a:t>再現率</a:t>
                      </a:r>
                      <a:endParaRPr kumimoji="1" lang="ja-JP" altLang="en-US"/>
                    </a:p>
                  </a:txBody>
                  <a:tcPr/>
                </a:tc>
                <a:tc>
                  <a:txBody>
                    <a:bodyPr/>
                    <a:lstStyle/>
                    <a:p>
                      <a:pPr algn="ctr"/>
                      <a:r>
                        <a:rPr kumimoji="1" lang="en-US" altLang="ja-JP" smtClean="0"/>
                        <a:t>F1</a:t>
                      </a:r>
                      <a:r>
                        <a:rPr kumimoji="1" lang="ja-JP" altLang="en-US" smtClean="0"/>
                        <a:t>値</a:t>
                      </a:r>
                      <a:endParaRPr kumimoji="1" lang="ja-JP" altLang="en-US"/>
                    </a:p>
                  </a:txBody>
                  <a:tcPr/>
                </a:tc>
              </a:tr>
              <a:tr h="370840">
                <a:tc>
                  <a:txBody>
                    <a:bodyPr/>
                    <a:lstStyle/>
                    <a:p>
                      <a:r>
                        <a:rPr kumimoji="1" lang="en-US" altLang="ja-JP" sz="2200" b="0" smtClean="0"/>
                        <a:t>PCR</a:t>
                      </a:r>
                      <a:r>
                        <a:rPr kumimoji="1" lang="ja-JP" altLang="en-US" sz="2200" b="0" smtClean="0"/>
                        <a:t>のみ</a:t>
                      </a:r>
                      <a:endParaRPr kumimoji="1" lang="ja-JP" altLang="en-US" sz="2200" b="0"/>
                    </a:p>
                  </a:txBody>
                  <a:tcPr/>
                </a:tc>
                <a:tc>
                  <a:txBody>
                    <a:bodyPr/>
                    <a:lstStyle/>
                    <a:p>
                      <a:pPr algn="r" fontAlgn="ctr"/>
                      <a:r>
                        <a:rPr lang="en-US" altLang="ja-JP" sz="2400" b="1" i="0" u="none" strike="noStrike">
                          <a:solidFill>
                            <a:srgbClr val="000000"/>
                          </a:solidFill>
                          <a:effectLst/>
                          <a:latin typeface="+mn-lt"/>
                        </a:rPr>
                        <a:t>0.124</a:t>
                      </a:r>
                    </a:p>
                  </a:txBody>
                  <a:tcPr marL="9525" marR="9525" marT="9525" marB="0" anchor="ctr"/>
                </a:tc>
                <a:tc>
                  <a:txBody>
                    <a:bodyPr/>
                    <a:lstStyle/>
                    <a:p>
                      <a:pPr algn="r" fontAlgn="ctr"/>
                      <a:r>
                        <a:rPr lang="en-US" altLang="ja-JP" sz="2400" b="1" i="0" u="none" strike="noStrike">
                          <a:solidFill>
                            <a:srgbClr val="000000"/>
                          </a:solidFill>
                          <a:effectLst/>
                          <a:latin typeface="+mn-lt"/>
                        </a:rPr>
                        <a:t>0.967</a:t>
                      </a:r>
                    </a:p>
                  </a:txBody>
                  <a:tcPr marL="9525" marR="9525" marT="9525" marB="0" anchor="ctr"/>
                </a:tc>
                <a:tc>
                  <a:txBody>
                    <a:bodyPr/>
                    <a:lstStyle/>
                    <a:p>
                      <a:pPr algn="r" fontAlgn="ctr"/>
                      <a:r>
                        <a:rPr lang="en-US" altLang="ja-JP" sz="2400" b="1" i="0" u="none" strike="noStrike">
                          <a:solidFill>
                            <a:srgbClr val="000000"/>
                          </a:solidFill>
                          <a:effectLst/>
                          <a:latin typeface="+mn-lt"/>
                        </a:rPr>
                        <a:t>0.218</a:t>
                      </a:r>
                    </a:p>
                  </a:txBody>
                  <a:tcPr marL="9525" marR="9525" marT="9525" marB="0" anchor="ctr"/>
                </a:tc>
              </a:tr>
              <a:tr h="370840">
                <a:tc>
                  <a:txBody>
                    <a:bodyPr/>
                    <a:lstStyle/>
                    <a:p>
                      <a:r>
                        <a:rPr kumimoji="1" lang="ja-JP" altLang="en-US" sz="2200" b="0" smtClean="0"/>
                        <a:t>活動期間のみ</a:t>
                      </a:r>
                      <a:endParaRPr kumimoji="1" lang="ja-JP" altLang="en-US" sz="2200" b="0"/>
                    </a:p>
                  </a:txBody>
                  <a:tcPr/>
                </a:tc>
                <a:tc>
                  <a:txBody>
                    <a:bodyPr/>
                    <a:lstStyle/>
                    <a:p>
                      <a:pPr algn="r" fontAlgn="ctr"/>
                      <a:r>
                        <a:rPr lang="en-US" altLang="ja-JP" sz="2400" b="0" i="0" u="none" strike="noStrike">
                          <a:solidFill>
                            <a:srgbClr val="000000"/>
                          </a:solidFill>
                          <a:effectLst/>
                          <a:latin typeface="+mn-lt"/>
                        </a:rPr>
                        <a:t>0.018</a:t>
                      </a:r>
                    </a:p>
                  </a:txBody>
                  <a:tcPr marL="9525" marR="9525" marT="9525" marB="0" anchor="ctr"/>
                </a:tc>
                <a:tc>
                  <a:txBody>
                    <a:bodyPr/>
                    <a:lstStyle/>
                    <a:p>
                      <a:pPr algn="r" fontAlgn="ctr"/>
                      <a:r>
                        <a:rPr lang="en-US" altLang="ja-JP" sz="2400" b="0" i="0" u="none" strike="noStrike">
                          <a:solidFill>
                            <a:srgbClr val="000000"/>
                          </a:solidFill>
                          <a:effectLst/>
                          <a:latin typeface="+mn-lt"/>
                        </a:rPr>
                        <a:t>0.882</a:t>
                      </a:r>
                    </a:p>
                  </a:txBody>
                  <a:tcPr marL="9525" marR="9525" marT="9525" marB="0" anchor="ctr"/>
                </a:tc>
                <a:tc>
                  <a:txBody>
                    <a:bodyPr/>
                    <a:lstStyle/>
                    <a:p>
                      <a:pPr algn="r" fontAlgn="ctr"/>
                      <a:r>
                        <a:rPr lang="en-US" altLang="ja-JP" sz="2400" b="0" i="0" u="none" strike="noStrike">
                          <a:solidFill>
                            <a:srgbClr val="000000"/>
                          </a:solidFill>
                          <a:effectLst/>
                          <a:latin typeface="+mn-lt"/>
                        </a:rPr>
                        <a:t>0.035</a:t>
                      </a:r>
                    </a:p>
                  </a:txBody>
                  <a:tcPr marL="9525" marR="9525" marT="9525" marB="0" anchor="ctr"/>
                </a:tc>
              </a:tr>
              <a:tr h="370840">
                <a:tc>
                  <a:txBody>
                    <a:bodyPr/>
                    <a:lstStyle/>
                    <a:p>
                      <a:r>
                        <a:rPr kumimoji="1" lang="ja-JP" altLang="en-US" sz="2200" b="0" smtClean="0"/>
                        <a:t>コメント数のみ</a:t>
                      </a:r>
                      <a:endParaRPr kumimoji="1" lang="ja-JP" altLang="en-US" sz="2200" b="0"/>
                    </a:p>
                  </a:txBody>
                  <a:tcPr/>
                </a:tc>
                <a:tc>
                  <a:txBody>
                    <a:bodyPr/>
                    <a:lstStyle/>
                    <a:p>
                      <a:pPr algn="r" fontAlgn="ctr"/>
                      <a:r>
                        <a:rPr lang="en-US" altLang="ja-JP" sz="2400" b="0" i="0" u="none" strike="noStrike">
                          <a:solidFill>
                            <a:srgbClr val="000000"/>
                          </a:solidFill>
                          <a:effectLst/>
                          <a:latin typeface="+mn-lt"/>
                        </a:rPr>
                        <a:t>0.031</a:t>
                      </a:r>
                    </a:p>
                  </a:txBody>
                  <a:tcPr marL="9525" marR="9525" marT="9525" marB="0" anchor="ctr"/>
                </a:tc>
                <a:tc>
                  <a:txBody>
                    <a:bodyPr/>
                    <a:lstStyle/>
                    <a:p>
                      <a:pPr algn="r" fontAlgn="ctr"/>
                      <a:r>
                        <a:rPr lang="en-US" altLang="ja-JP" sz="2400" b="0" i="0" u="none" strike="noStrike">
                          <a:solidFill>
                            <a:srgbClr val="000000"/>
                          </a:solidFill>
                          <a:effectLst/>
                          <a:latin typeface="+mn-lt"/>
                        </a:rPr>
                        <a:t>0.793</a:t>
                      </a:r>
                    </a:p>
                  </a:txBody>
                  <a:tcPr marL="9525" marR="9525" marT="9525" marB="0" anchor="ctr"/>
                </a:tc>
                <a:tc>
                  <a:txBody>
                    <a:bodyPr/>
                    <a:lstStyle/>
                    <a:p>
                      <a:pPr algn="r" fontAlgn="ctr"/>
                      <a:r>
                        <a:rPr lang="en-US" altLang="ja-JP" sz="2400" b="0" i="0" u="none" strike="noStrike">
                          <a:solidFill>
                            <a:srgbClr val="000000"/>
                          </a:solidFill>
                          <a:effectLst/>
                          <a:latin typeface="+mn-lt"/>
                        </a:rPr>
                        <a:t>0.059</a:t>
                      </a:r>
                    </a:p>
                  </a:txBody>
                  <a:tcPr marL="9525" marR="9525" marT="9525" marB="0" anchor="ctr"/>
                </a:tc>
              </a:tr>
              <a:tr h="370840">
                <a:tc>
                  <a:txBody>
                    <a:bodyPr/>
                    <a:lstStyle/>
                    <a:p>
                      <a:r>
                        <a:rPr kumimoji="1" lang="ja-JP" altLang="en-US" sz="2200" b="0" smtClean="0"/>
                        <a:t>パッチ数のみ</a:t>
                      </a:r>
                      <a:endParaRPr kumimoji="1" lang="ja-JP" altLang="en-US" sz="2200" b="0"/>
                    </a:p>
                  </a:txBody>
                  <a:tcPr/>
                </a:tc>
                <a:tc>
                  <a:txBody>
                    <a:bodyPr/>
                    <a:lstStyle/>
                    <a:p>
                      <a:pPr algn="r" fontAlgn="ctr"/>
                      <a:r>
                        <a:rPr lang="en-US" altLang="ja-JP" sz="2400" b="0" i="0" u="none" strike="noStrike">
                          <a:solidFill>
                            <a:srgbClr val="000000"/>
                          </a:solidFill>
                          <a:effectLst/>
                          <a:latin typeface="+mn-lt"/>
                        </a:rPr>
                        <a:t>0.119</a:t>
                      </a:r>
                    </a:p>
                  </a:txBody>
                  <a:tcPr marL="9525" marR="9525" marT="9525" marB="0" anchor="ctr"/>
                </a:tc>
                <a:tc>
                  <a:txBody>
                    <a:bodyPr/>
                    <a:lstStyle/>
                    <a:p>
                      <a:pPr algn="r" fontAlgn="ctr"/>
                      <a:r>
                        <a:rPr lang="en-US" altLang="ja-JP" sz="2400" b="0" i="0" u="none" strike="noStrike">
                          <a:solidFill>
                            <a:srgbClr val="000000"/>
                          </a:solidFill>
                          <a:effectLst/>
                          <a:latin typeface="+mn-lt"/>
                        </a:rPr>
                        <a:t>0.914</a:t>
                      </a:r>
                    </a:p>
                  </a:txBody>
                  <a:tcPr marL="9525" marR="9525" marT="9525" marB="0" anchor="ctr"/>
                </a:tc>
                <a:tc>
                  <a:txBody>
                    <a:bodyPr/>
                    <a:lstStyle/>
                    <a:p>
                      <a:pPr algn="r" fontAlgn="ctr"/>
                      <a:r>
                        <a:rPr lang="en-US" altLang="ja-JP" sz="2400" b="0" i="0" u="none" strike="noStrike">
                          <a:solidFill>
                            <a:srgbClr val="000000"/>
                          </a:solidFill>
                          <a:effectLst/>
                          <a:latin typeface="+mn-lt"/>
                        </a:rPr>
                        <a:t>0.193</a:t>
                      </a:r>
                    </a:p>
                  </a:txBody>
                  <a:tcPr marL="9525" marR="9525" marT="9525" marB="0" anchor="ctr"/>
                </a:tc>
              </a:tr>
              <a:tr h="370840">
                <a:tc>
                  <a:txBody>
                    <a:bodyPr/>
                    <a:lstStyle/>
                    <a:p>
                      <a:r>
                        <a:rPr kumimoji="1" lang="en-US" altLang="ja-JP" sz="2200" b="0" smtClean="0"/>
                        <a:t>PCR+</a:t>
                      </a:r>
                      <a:r>
                        <a:rPr kumimoji="1" lang="ja-JP" altLang="en-US" sz="2200" b="0" smtClean="0"/>
                        <a:t>活動期間</a:t>
                      </a:r>
                      <a:endParaRPr kumimoji="1" lang="ja-JP" altLang="en-US" sz="2200" b="0"/>
                    </a:p>
                  </a:txBody>
                  <a:tcPr/>
                </a:tc>
                <a:tc>
                  <a:txBody>
                    <a:bodyPr/>
                    <a:lstStyle/>
                    <a:p>
                      <a:pPr algn="r" fontAlgn="ctr"/>
                      <a:r>
                        <a:rPr lang="en-US" altLang="ja-JP" sz="2400" b="0" i="0" u="none" strike="noStrike">
                          <a:solidFill>
                            <a:srgbClr val="000000"/>
                          </a:solidFill>
                          <a:effectLst/>
                          <a:latin typeface="+mn-lt"/>
                        </a:rPr>
                        <a:t>0.123</a:t>
                      </a:r>
                    </a:p>
                  </a:txBody>
                  <a:tcPr marL="9525" marR="9525" marT="9525" marB="0" anchor="ctr"/>
                </a:tc>
                <a:tc>
                  <a:txBody>
                    <a:bodyPr/>
                    <a:lstStyle/>
                    <a:p>
                      <a:pPr algn="r" fontAlgn="ctr"/>
                      <a:r>
                        <a:rPr lang="en-US" altLang="ja-JP" sz="2400" b="0" i="0" u="none" strike="noStrike">
                          <a:solidFill>
                            <a:srgbClr val="000000"/>
                          </a:solidFill>
                          <a:effectLst/>
                          <a:latin typeface="+mn-lt"/>
                        </a:rPr>
                        <a:t>0.913</a:t>
                      </a:r>
                    </a:p>
                  </a:txBody>
                  <a:tcPr marL="9525" marR="9525" marT="9525" marB="0" anchor="ctr"/>
                </a:tc>
                <a:tc>
                  <a:txBody>
                    <a:bodyPr/>
                    <a:lstStyle/>
                    <a:p>
                      <a:pPr algn="r" fontAlgn="ctr"/>
                      <a:r>
                        <a:rPr lang="en-US" altLang="ja-JP" sz="2400" b="0" i="0" u="none" strike="noStrike">
                          <a:solidFill>
                            <a:srgbClr val="000000"/>
                          </a:solidFill>
                          <a:effectLst/>
                          <a:latin typeface="+mn-lt"/>
                        </a:rPr>
                        <a:t>0.215</a:t>
                      </a:r>
                    </a:p>
                  </a:txBody>
                  <a:tcPr marL="9525" marR="9525" marT="9525" marB="0" anchor="ctr"/>
                </a:tc>
              </a:tr>
              <a:tr h="370840">
                <a:tc>
                  <a:txBody>
                    <a:bodyPr/>
                    <a:lstStyle/>
                    <a:p>
                      <a:r>
                        <a:rPr kumimoji="1" lang="en-US" altLang="ja-JP" sz="2200" b="0" smtClean="0"/>
                        <a:t>PCR+</a:t>
                      </a:r>
                      <a:r>
                        <a:rPr kumimoji="1" lang="ja-JP" altLang="en-US" sz="2200" b="0" smtClean="0"/>
                        <a:t>コメント数</a:t>
                      </a:r>
                      <a:endParaRPr kumimoji="1" lang="ja-JP" altLang="en-US" sz="2200" b="0"/>
                    </a:p>
                  </a:txBody>
                  <a:tcPr/>
                </a:tc>
                <a:tc>
                  <a:txBody>
                    <a:bodyPr/>
                    <a:lstStyle/>
                    <a:p>
                      <a:pPr algn="r" fontAlgn="ctr"/>
                      <a:r>
                        <a:rPr lang="en-US" altLang="ja-JP" sz="2400" b="0" i="0" u="none" strike="noStrike">
                          <a:solidFill>
                            <a:srgbClr val="000000"/>
                          </a:solidFill>
                          <a:effectLst/>
                          <a:latin typeface="+mn-lt"/>
                        </a:rPr>
                        <a:t>0.068</a:t>
                      </a:r>
                    </a:p>
                  </a:txBody>
                  <a:tcPr marL="9525" marR="9525" marT="9525" marB="0" anchor="ctr"/>
                </a:tc>
                <a:tc>
                  <a:txBody>
                    <a:bodyPr/>
                    <a:lstStyle/>
                    <a:p>
                      <a:pPr algn="r" fontAlgn="ctr"/>
                      <a:r>
                        <a:rPr lang="en-US" altLang="ja-JP" sz="2400" b="0" i="0" u="none" strike="noStrike">
                          <a:solidFill>
                            <a:srgbClr val="000000"/>
                          </a:solidFill>
                          <a:effectLst/>
                          <a:latin typeface="+mn-lt"/>
                        </a:rPr>
                        <a:t>0.901</a:t>
                      </a:r>
                    </a:p>
                  </a:txBody>
                  <a:tcPr marL="9525" marR="9525" marT="9525" marB="0" anchor="ctr"/>
                </a:tc>
                <a:tc>
                  <a:txBody>
                    <a:bodyPr/>
                    <a:lstStyle/>
                    <a:p>
                      <a:pPr algn="r" fontAlgn="ctr"/>
                      <a:r>
                        <a:rPr lang="en-US" altLang="ja-JP" sz="2400" b="0" i="0" u="none" strike="noStrike">
                          <a:solidFill>
                            <a:srgbClr val="000000"/>
                          </a:solidFill>
                          <a:effectLst/>
                          <a:latin typeface="+mn-lt"/>
                        </a:rPr>
                        <a:t>0.124</a:t>
                      </a:r>
                    </a:p>
                  </a:txBody>
                  <a:tcPr marL="9525" marR="9525" marT="9525" marB="0" anchor="ctr"/>
                </a:tc>
              </a:tr>
              <a:tr h="370840">
                <a:tc>
                  <a:txBody>
                    <a:bodyPr/>
                    <a:lstStyle/>
                    <a:p>
                      <a:r>
                        <a:rPr kumimoji="1" lang="ja-JP" altLang="en-US" sz="2200" b="0" smtClean="0"/>
                        <a:t>コメント数＋パッチ数</a:t>
                      </a:r>
                      <a:endParaRPr kumimoji="1" lang="ja-JP" altLang="en-US" sz="2200" b="0"/>
                    </a:p>
                  </a:txBody>
                  <a:tcPr/>
                </a:tc>
                <a:tc>
                  <a:txBody>
                    <a:bodyPr/>
                    <a:lstStyle/>
                    <a:p>
                      <a:pPr algn="r" fontAlgn="ctr"/>
                      <a:r>
                        <a:rPr lang="en-US" altLang="ja-JP" sz="2400" b="0" i="0" u="none" strike="noStrike">
                          <a:solidFill>
                            <a:srgbClr val="000000"/>
                          </a:solidFill>
                          <a:effectLst/>
                          <a:latin typeface="+mn-lt"/>
                        </a:rPr>
                        <a:t>0.082</a:t>
                      </a:r>
                    </a:p>
                  </a:txBody>
                  <a:tcPr marL="9525" marR="9525" marT="9525" marB="0" anchor="ctr"/>
                </a:tc>
                <a:tc>
                  <a:txBody>
                    <a:bodyPr/>
                    <a:lstStyle/>
                    <a:p>
                      <a:pPr algn="r" fontAlgn="ctr"/>
                      <a:r>
                        <a:rPr lang="en-US" altLang="ja-JP" sz="2400" b="0" i="0" u="none" strike="noStrike">
                          <a:solidFill>
                            <a:srgbClr val="000000"/>
                          </a:solidFill>
                          <a:effectLst/>
                          <a:latin typeface="+mn-lt"/>
                        </a:rPr>
                        <a:t>0.884</a:t>
                      </a:r>
                    </a:p>
                  </a:txBody>
                  <a:tcPr marL="9525" marR="9525" marT="9525" marB="0" anchor="ctr"/>
                </a:tc>
                <a:tc>
                  <a:txBody>
                    <a:bodyPr/>
                    <a:lstStyle/>
                    <a:p>
                      <a:pPr algn="r" fontAlgn="ctr"/>
                      <a:r>
                        <a:rPr lang="en-US" altLang="ja-JP" sz="2400" b="0" i="0" u="none" strike="noStrike">
                          <a:solidFill>
                            <a:srgbClr val="000000"/>
                          </a:solidFill>
                          <a:effectLst/>
                          <a:latin typeface="+mn-lt"/>
                        </a:rPr>
                        <a:t>0.145</a:t>
                      </a:r>
                    </a:p>
                  </a:txBody>
                  <a:tcPr marL="9525" marR="9525" marT="9525" marB="0" anchor="ctr"/>
                </a:tc>
              </a:tr>
              <a:tr h="370840">
                <a:tc>
                  <a:txBody>
                    <a:bodyPr/>
                    <a:lstStyle/>
                    <a:p>
                      <a:r>
                        <a:rPr kumimoji="1" lang="ja-JP" altLang="en-US" sz="2200" b="0" smtClean="0"/>
                        <a:t>先行研究でのモデル</a:t>
                      </a:r>
                      <a:endParaRPr kumimoji="1" lang="ja-JP" altLang="en-US" sz="2200" b="0"/>
                    </a:p>
                  </a:txBody>
                  <a:tcPr/>
                </a:tc>
                <a:tc>
                  <a:txBody>
                    <a:bodyPr/>
                    <a:lstStyle/>
                    <a:p>
                      <a:pPr algn="r" fontAlgn="ctr"/>
                      <a:r>
                        <a:rPr lang="en-US" altLang="ja-JP" sz="2400" b="0" i="0" u="none" strike="noStrike">
                          <a:solidFill>
                            <a:srgbClr val="000000"/>
                          </a:solidFill>
                          <a:effectLst/>
                          <a:latin typeface="+mn-lt"/>
                        </a:rPr>
                        <a:t>0.056</a:t>
                      </a:r>
                    </a:p>
                  </a:txBody>
                  <a:tcPr marL="9525" marR="9525" marT="9525" marB="0" anchor="ctr"/>
                </a:tc>
                <a:tc>
                  <a:txBody>
                    <a:bodyPr/>
                    <a:lstStyle/>
                    <a:p>
                      <a:pPr algn="r" fontAlgn="ctr"/>
                      <a:r>
                        <a:rPr lang="en-US" altLang="ja-JP" sz="2400" b="0" i="0" u="none" strike="noStrike" smtClean="0">
                          <a:solidFill>
                            <a:srgbClr val="000000"/>
                          </a:solidFill>
                          <a:effectLst/>
                          <a:latin typeface="+mn-lt"/>
                        </a:rPr>
                        <a:t>0.880</a:t>
                      </a:r>
                      <a:endParaRPr lang="en-US" altLang="ja-JP" sz="2400" b="0" i="0" u="none" strike="noStrike">
                        <a:solidFill>
                          <a:srgbClr val="000000"/>
                        </a:solidFill>
                        <a:effectLst/>
                        <a:latin typeface="+mn-lt"/>
                      </a:endParaRPr>
                    </a:p>
                  </a:txBody>
                  <a:tcPr marL="9525" marR="9525" marT="9525" marB="0" anchor="ctr"/>
                </a:tc>
                <a:tc>
                  <a:txBody>
                    <a:bodyPr/>
                    <a:lstStyle/>
                    <a:p>
                      <a:pPr algn="r" fontAlgn="ctr"/>
                      <a:r>
                        <a:rPr lang="en-US" altLang="ja-JP" sz="2400" b="0" i="0" u="none" strike="noStrike">
                          <a:solidFill>
                            <a:srgbClr val="000000"/>
                          </a:solidFill>
                          <a:effectLst/>
                          <a:latin typeface="+mn-lt"/>
                        </a:rPr>
                        <a:t>0.105</a:t>
                      </a:r>
                    </a:p>
                  </a:txBody>
                  <a:tcPr marL="9525" marR="9525" marT="9525" marB="0" anchor="ctr"/>
                </a:tc>
              </a:tr>
              <a:tr h="370840">
                <a:tc>
                  <a:txBody>
                    <a:bodyPr/>
                    <a:lstStyle/>
                    <a:p>
                      <a:r>
                        <a:rPr kumimoji="1" lang="en-US" altLang="ja-JP" sz="2200" b="0" smtClean="0"/>
                        <a:t>6</a:t>
                      </a:r>
                      <a:r>
                        <a:rPr kumimoji="1" lang="ja-JP" altLang="en-US" sz="2200" b="0" smtClean="0"/>
                        <a:t>種類の全てのメトリクス</a:t>
                      </a:r>
                      <a:endParaRPr kumimoji="1" lang="ja-JP" altLang="en-US" sz="2200" b="0"/>
                    </a:p>
                  </a:txBody>
                  <a:tcPr/>
                </a:tc>
                <a:tc>
                  <a:txBody>
                    <a:bodyPr/>
                    <a:lstStyle/>
                    <a:p>
                      <a:pPr algn="r" fontAlgn="ctr"/>
                      <a:r>
                        <a:rPr lang="en-US" altLang="ja-JP" sz="2400" b="0" i="0" u="none" strike="noStrike" smtClean="0">
                          <a:solidFill>
                            <a:srgbClr val="000000"/>
                          </a:solidFill>
                          <a:effectLst/>
                          <a:latin typeface="+mn-lt"/>
                        </a:rPr>
                        <a:t>0.070</a:t>
                      </a:r>
                      <a:endParaRPr lang="en-US" altLang="ja-JP" sz="2400" b="0" i="0" u="none" strike="noStrike">
                        <a:solidFill>
                          <a:srgbClr val="000000"/>
                        </a:solidFill>
                        <a:effectLst/>
                        <a:latin typeface="+mn-lt"/>
                      </a:endParaRPr>
                    </a:p>
                  </a:txBody>
                  <a:tcPr marL="9525" marR="9525" marT="9525" marB="0" anchor="ctr"/>
                </a:tc>
                <a:tc>
                  <a:txBody>
                    <a:bodyPr/>
                    <a:lstStyle/>
                    <a:p>
                      <a:pPr algn="r" fontAlgn="ctr"/>
                      <a:r>
                        <a:rPr lang="en-US" altLang="ja-JP" sz="2400" b="0" i="0" u="none" strike="noStrike">
                          <a:solidFill>
                            <a:srgbClr val="000000"/>
                          </a:solidFill>
                          <a:effectLst/>
                          <a:latin typeface="+mn-lt"/>
                        </a:rPr>
                        <a:t>0.742</a:t>
                      </a:r>
                    </a:p>
                  </a:txBody>
                  <a:tcPr marL="9525" marR="9525" marT="9525" marB="0" anchor="ctr"/>
                </a:tc>
                <a:tc>
                  <a:txBody>
                    <a:bodyPr/>
                    <a:lstStyle/>
                    <a:p>
                      <a:pPr algn="r" fontAlgn="ctr"/>
                      <a:r>
                        <a:rPr lang="en-US" altLang="ja-JP" sz="2400" b="0" i="0" u="none" strike="noStrike">
                          <a:solidFill>
                            <a:srgbClr val="000000"/>
                          </a:solidFill>
                          <a:effectLst/>
                          <a:latin typeface="+mn-lt"/>
                        </a:rPr>
                        <a:t>0.125</a:t>
                      </a:r>
                    </a:p>
                  </a:txBody>
                  <a:tcPr marL="9525" marR="9525" marT="9525" marB="0" anchor="ctr"/>
                </a:tc>
              </a:tr>
            </a:tbl>
          </a:graphicData>
        </a:graphic>
      </p:graphicFrame>
      <p:sp>
        <p:nvSpPr>
          <p:cNvPr id="7" name="コンテンツ プレースホルダー 2"/>
          <p:cNvSpPr>
            <a:spLocks noGrp="1"/>
          </p:cNvSpPr>
          <p:nvPr>
            <p:ph idx="1"/>
          </p:nvPr>
        </p:nvSpPr>
        <p:spPr>
          <a:xfrm>
            <a:off x="457200" y="1556792"/>
            <a:ext cx="8229600" cy="4824536"/>
          </a:xfrm>
        </p:spPr>
        <p:txBody>
          <a:bodyPr/>
          <a:lstStyle/>
          <a:p>
            <a:r>
              <a:rPr lang="ja-JP" altLang="en-US" smtClean="0"/>
              <a:t>ランダムフォレスト法</a:t>
            </a:r>
            <a:endParaRPr lang="en-US" altLang="ja-JP"/>
          </a:p>
          <a:p>
            <a:endParaRPr lang="en-US" altLang="ja-JP"/>
          </a:p>
          <a:p>
            <a:endParaRPr lang="en-US" altLang="ja-JP"/>
          </a:p>
          <a:p>
            <a:pPr lvl="1"/>
            <a:endParaRPr kumimoji="1" lang="ja-JP" altLang="en-US"/>
          </a:p>
        </p:txBody>
      </p:sp>
    </p:spTree>
    <p:extLst>
      <p:ext uri="{BB962C8B-B14F-4D97-AF65-F5344CB8AC3E}">
        <p14:creationId xmlns:p14="http://schemas.microsoft.com/office/powerpoint/2010/main" val="284849580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smtClean="0"/>
              <a:t>結果</a:t>
            </a:r>
            <a:r>
              <a:rPr kumimoji="1" lang="ja-JP" altLang="en-US" smtClean="0"/>
              <a:t>：</a:t>
            </a:r>
            <a:r>
              <a:rPr kumimoji="1" lang="en-US" altLang="ja-JP" smtClean="0"/>
              <a:t>Mozilla Firefox</a:t>
            </a:r>
            <a:endParaRPr kumimoji="1" lang="ja-JP" altLang="en-US" sz="3600"/>
          </a:p>
        </p:txBody>
      </p:sp>
      <p:sp>
        <p:nvSpPr>
          <p:cNvPr id="4" name="日付プレースホルダー 3"/>
          <p:cNvSpPr>
            <a:spLocks noGrp="1"/>
          </p:cNvSpPr>
          <p:nvPr>
            <p:ph type="dt" sz="half" idx="10"/>
          </p:nvPr>
        </p:nvSpPr>
        <p:spPr/>
        <p:txBody>
          <a:bodyPr/>
          <a:lstStyle/>
          <a:p>
            <a:r>
              <a:rPr lang="en-US" altLang="ja-JP" smtClean="0"/>
              <a:t>2016/02/12</a:t>
            </a:r>
            <a:endParaRPr lang="ja-JP" altLang="en-US"/>
          </a:p>
        </p:txBody>
      </p:sp>
      <p:sp>
        <p:nvSpPr>
          <p:cNvPr id="5" name="スライド番号プレースホルダー 4"/>
          <p:cNvSpPr>
            <a:spLocks noGrp="1"/>
          </p:cNvSpPr>
          <p:nvPr>
            <p:ph type="sldNum" sz="quarter" idx="12"/>
          </p:nvPr>
        </p:nvSpPr>
        <p:spPr/>
        <p:txBody>
          <a:bodyPr/>
          <a:lstStyle/>
          <a:p>
            <a:fld id="{6754A600-64A3-491F-BE30-136854BA9E76}" type="slidenum">
              <a:rPr lang="ja-JP" altLang="en-US" smtClean="0"/>
              <a:pPr/>
              <a:t>24</a:t>
            </a:fld>
            <a:endParaRPr lang="ja-JP" altLang="en-US"/>
          </a:p>
        </p:txBody>
      </p:sp>
      <p:graphicFrame>
        <p:nvGraphicFramePr>
          <p:cNvPr id="6" name="コンテンツ プレースホルダー 5"/>
          <p:cNvGraphicFramePr>
            <a:graphicFrameLocks/>
          </p:cNvGraphicFramePr>
          <p:nvPr>
            <p:extLst>
              <p:ext uri="{D42A27DB-BD31-4B8C-83A1-F6EECF244321}">
                <p14:modId xmlns:p14="http://schemas.microsoft.com/office/powerpoint/2010/main" val="184895444"/>
              </p:ext>
            </p:extLst>
          </p:nvPr>
        </p:nvGraphicFramePr>
        <p:xfrm>
          <a:off x="971600" y="2098000"/>
          <a:ext cx="7344816" cy="4211320"/>
        </p:xfrm>
        <a:graphic>
          <a:graphicData uri="http://schemas.openxmlformats.org/drawingml/2006/table">
            <a:tbl>
              <a:tblPr firstRow="1" bandRow="1">
                <a:tableStyleId>{5C22544A-7EE6-4342-B048-85BDC9FD1C3A}</a:tableStyleId>
              </a:tblPr>
              <a:tblGrid>
                <a:gridCol w="3600400"/>
                <a:gridCol w="1224136"/>
                <a:gridCol w="1224136"/>
                <a:gridCol w="1296144"/>
              </a:tblGrid>
              <a:tr h="370840">
                <a:tc>
                  <a:txBody>
                    <a:bodyPr/>
                    <a:lstStyle/>
                    <a:p>
                      <a:pPr algn="ctr"/>
                      <a:r>
                        <a:rPr kumimoji="1" lang="ja-JP" altLang="en-US" smtClean="0"/>
                        <a:t>予測モデル</a:t>
                      </a:r>
                      <a:endParaRPr kumimoji="1" lang="ja-JP" altLang="en-US"/>
                    </a:p>
                  </a:txBody>
                  <a:tcPr/>
                </a:tc>
                <a:tc>
                  <a:txBody>
                    <a:bodyPr/>
                    <a:lstStyle/>
                    <a:p>
                      <a:pPr algn="ctr"/>
                      <a:r>
                        <a:rPr kumimoji="1" lang="ja-JP" altLang="en-US" smtClean="0"/>
                        <a:t>適合率</a:t>
                      </a:r>
                      <a:endParaRPr kumimoji="1" lang="ja-JP" altLang="en-US"/>
                    </a:p>
                  </a:txBody>
                  <a:tcPr/>
                </a:tc>
                <a:tc>
                  <a:txBody>
                    <a:bodyPr/>
                    <a:lstStyle/>
                    <a:p>
                      <a:pPr algn="ctr"/>
                      <a:r>
                        <a:rPr kumimoji="1" lang="ja-JP" altLang="en-US" smtClean="0"/>
                        <a:t>再現率</a:t>
                      </a:r>
                      <a:endParaRPr kumimoji="1" lang="ja-JP" altLang="en-US"/>
                    </a:p>
                  </a:txBody>
                  <a:tcPr/>
                </a:tc>
                <a:tc>
                  <a:txBody>
                    <a:bodyPr/>
                    <a:lstStyle/>
                    <a:p>
                      <a:pPr algn="ctr"/>
                      <a:r>
                        <a:rPr kumimoji="1" lang="en-US" altLang="ja-JP" smtClean="0"/>
                        <a:t>F1</a:t>
                      </a:r>
                      <a:r>
                        <a:rPr kumimoji="1" lang="ja-JP" altLang="en-US" smtClean="0"/>
                        <a:t>値</a:t>
                      </a:r>
                      <a:endParaRPr kumimoji="1" lang="ja-JP" altLang="en-US"/>
                    </a:p>
                  </a:txBody>
                  <a:tcPr/>
                </a:tc>
              </a:tr>
              <a:tr h="370840">
                <a:tc>
                  <a:txBody>
                    <a:bodyPr/>
                    <a:lstStyle/>
                    <a:p>
                      <a:r>
                        <a:rPr kumimoji="1" lang="en-US" altLang="ja-JP" sz="2200" b="0" smtClean="0"/>
                        <a:t>PCR</a:t>
                      </a:r>
                      <a:r>
                        <a:rPr kumimoji="1" lang="ja-JP" altLang="en-US" sz="2200" b="0" smtClean="0"/>
                        <a:t>のみ</a:t>
                      </a:r>
                      <a:endParaRPr kumimoji="1" lang="ja-JP" altLang="en-US" sz="2200" b="0"/>
                    </a:p>
                  </a:txBody>
                  <a:tcPr/>
                </a:tc>
                <a:tc>
                  <a:txBody>
                    <a:bodyPr/>
                    <a:lstStyle/>
                    <a:p>
                      <a:pPr algn="r" fontAlgn="ctr"/>
                      <a:r>
                        <a:rPr lang="en-US" altLang="ja-JP" sz="2400" b="0" i="0" u="none" strike="noStrike">
                          <a:solidFill>
                            <a:srgbClr val="000000"/>
                          </a:solidFill>
                          <a:effectLst/>
                          <a:latin typeface="+mn-lt"/>
                        </a:rPr>
                        <a:t>0.268</a:t>
                      </a:r>
                    </a:p>
                  </a:txBody>
                  <a:tcPr marL="9525" marR="9525" marT="9525" marB="0" anchor="ctr"/>
                </a:tc>
                <a:tc>
                  <a:txBody>
                    <a:bodyPr/>
                    <a:lstStyle/>
                    <a:p>
                      <a:pPr algn="r" fontAlgn="ctr"/>
                      <a:r>
                        <a:rPr lang="en-US" altLang="ja-JP" sz="2400" b="1" i="0" u="none" strike="noStrike" smtClean="0">
                          <a:solidFill>
                            <a:srgbClr val="000000"/>
                          </a:solidFill>
                          <a:effectLst/>
                          <a:latin typeface="+mn-lt"/>
                        </a:rPr>
                        <a:t>1.000</a:t>
                      </a:r>
                      <a:endParaRPr lang="en-US" altLang="ja-JP" sz="2400" b="1" i="0" u="none" strike="noStrike">
                        <a:solidFill>
                          <a:srgbClr val="000000"/>
                        </a:solidFill>
                        <a:effectLst/>
                        <a:latin typeface="+mn-lt"/>
                      </a:endParaRPr>
                    </a:p>
                  </a:txBody>
                  <a:tcPr marL="9525" marR="9525" marT="9525" marB="0" anchor="ctr"/>
                </a:tc>
                <a:tc>
                  <a:txBody>
                    <a:bodyPr/>
                    <a:lstStyle/>
                    <a:p>
                      <a:pPr algn="r" fontAlgn="ctr"/>
                      <a:r>
                        <a:rPr lang="en-US" altLang="ja-JP" sz="2400" b="0" i="0" u="none" strike="noStrike">
                          <a:solidFill>
                            <a:srgbClr val="000000"/>
                          </a:solidFill>
                          <a:effectLst/>
                          <a:latin typeface="+mn-lt"/>
                        </a:rPr>
                        <a:t>0.404</a:t>
                      </a:r>
                    </a:p>
                  </a:txBody>
                  <a:tcPr marL="9525" marR="9525" marT="9525" marB="0" anchor="ctr"/>
                </a:tc>
              </a:tr>
              <a:tr h="370840">
                <a:tc>
                  <a:txBody>
                    <a:bodyPr/>
                    <a:lstStyle/>
                    <a:p>
                      <a:r>
                        <a:rPr kumimoji="1" lang="ja-JP" altLang="en-US" sz="2200" b="0" smtClean="0"/>
                        <a:t>活動期間のみ</a:t>
                      </a:r>
                      <a:endParaRPr kumimoji="1" lang="ja-JP" altLang="en-US" sz="2200" b="0"/>
                    </a:p>
                  </a:txBody>
                  <a:tcPr/>
                </a:tc>
                <a:tc>
                  <a:txBody>
                    <a:bodyPr/>
                    <a:lstStyle/>
                    <a:p>
                      <a:pPr algn="r" fontAlgn="ctr"/>
                      <a:r>
                        <a:rPr lang="en-US" altLang="ja-JP" sz="2400" b="0" i="0" u="none" strike="noStrike">
                          <a:solidFill>
                            <a:srgbClr val="000000"/>
                          </a:solidFill>
                          <a:effectLst/>
                          <a:latin typeface="+mn-lt"/>
                        </a:rPr>
                        <a:t>0.027</a:t>
                      </a:r>
                    </a:p>
                  </a:txBody>
                  <a:tcPr marL="9525" marR="9525" marT="9525" marB="0" anchor="ctr"/>
                </a:tc>
                <a:tc>
                  <a:txBody>
                    <a:bodyPr/>
                    <a:lstStyle/>
                    <a:p>
                      <a:pPr algn="r" fontAlgn="ctr"/>
                      <a:r>
                        <a:rPr lang="en-US" altLang="ja-JP" sz="2400" b="0" i="0" u="none" strike="noStrike">
                          <a:solidFill>
                            <a:srgbClr val="000000"/>
                          </a:solidFill>
                          <a:effectLst/>
                          <a:latin typeface="+mn-lt"/>
                        </a:rPr>
                        <a:t>0.915</a:t>
                      </a:r>
                    </a:p>
                  </a:txBody>
                  <a:tcPr marL="9525" marR="9525" marT="9525" marB="0" anchor="ctr"/>
                </a:tc>
                <a:tc>
                  <a:txBody>
                    <a:bodyPr/>
                    <a:lstStyle/>
                    <a:p>
                      <a:pPr algn="r" fontAlgn="ctr"/>
                      <a:r>
                        <a:rPr lang="en-US" altLang="ja-JP" sz="2400" b="0" i="0" u="none" strike="noStrike">
                          <a:solidFill>
                            <a:srgbClr val="000000"/>
                          </a:solidFill>
                          <a:effectLst/>
                          <a:latin typeface="+mn-lt"/>
                        </a:rPr>
                        <a:t>0.052</a:t>
                      </a:r>
                    </a:p>
                  </a:txBody>
                  <a:tcPr marL="9525" marR="9525" marT="9525" marB="0" anchor="ctr"/>
                </a:tc>
              </a:tr>
              <a:tr h="370840">
                <a:tc>
                  <a:txBody>
                    <a:bodyPr/>
                    <a:lstStyle/>
                    <a:p>
                      <a:r>
                        <a:rPr kumimoji="1" lang="ja-JP" altLang="en-US" sz="2200" b="0" smtClean="0"/>
                        <a:t>コメント数のみ</a:t>
                      </a:r>
                      <a:endParaRPr kumimoji="1" lang="ja-JP" altLang="en-US" sz="2200" b="0"/>
                    </a:p>
                  </a:txBody>
                  <a:tcPr/>
                </a:tc>
                <a:tc>
                  <a:txBody>
                    <a:bodyPr/>
                    <a:lstStyle/>
                    <a:p>
                      <a:pPr algn="r" fontAlgn="ctr"/>
                      <a:r>
                        <a:rPr lang="en-US" altLang="ja-JP" sz="2400" b="0" i="0" u="none" strike="noStrike">
                          <a:solidFill>
                            <a:srgbClr val="000000"/>
                          </a:solidFill>
                          <a:effectLst/>
                          <a:latin typeface="+mn-lt"/>
                        </a:rPr>
                        <a:t>0.025</a:t>
                      </a:r>
                    </a:p>
                  </a:txBody>
                  <a:tcPr marL="9525" marR="9525" marT="9525" marB="0" anchor="ctr"/>
                </a:tc>
                <a:tc>
                  <a:txBody>
                    <a:bodyPr/>
                    <a:lstStyle/>
                    <a:p>
                      <a:pPr algn="r" fontAlgn="ctr"/>
                      <a:r>
                        <a:rPr lang="en-US" altLang="ja-JP" sz="2400" b="0" i="0" u="none" strike="noStrike">
                          <a:solidFill>
                            <a:srgbClr val="000000"/>
                          </a:solidFill>
                          <a:effectLst/>
                          <a:latin typeface="+mn-lt"/>
                        </a:rPr>
                        <a:t>0.948</a:t>
                      </a:r>
                    </a:p>
                  </a:txBody>
                  <a:tcPr marL="9525" marR="9525" marT="9525" marB="0" anchor="ctr"/>
                </a:tc>
                <a:tc>
                  <a:txBody>
                    <a:bodyPr/>
                    <a:lstStyle/>
                    <a:p>
                      <a:pPr algn="r" fontAlgn="ctr"/>
                      <a:r>
                        <a:rPr lang="en-US" altLang="ja-JP" sz="2400" b="0" i="0" u="none" strike="noStrike">
                          <a:solidFill>
                            <a:srgbClr val="000000"/>
                          </a:solidFill>
                          <a:effectLst/>
                          <a:latin typeface="+mn-lt"/>
                        </a:rPr>
                        <a:t>0.049</a:t>
                      </a:r>
                    </a:p>
                  </a:txBody>
                  <a:tcPr marL="9525" marR="9525" marT="9525" marB="0" anchor="ctr"/>
                </a:tc>
              </a:tr>
              <a:tr h="370840">
                <a:tc>
                  <a:txBody>
                    <a:bodyPr/>
                    <a:lstStyle/>
                    <a:p>
                      <a:r>
                        <a:rPr kumimoji="1" lang="ja-JP" altLang="en-US" sz="2200" b="0" smtClean="0"/>
                        <a:t>パッチ数のみ</a:t>
                      </a:r>
                      <a:endParaRPr kumimoji="1" lang="ja-JP" altLang="en-US" sz="2200" b="0"/>
                    </a:p>
                  </a:txBody>
                  <a:tcPr/>
                </a:tc>
                <a:tc>
                  <a:txBody>
                    <a:bodyPr/>
                    <a:lstStyle/>
                    <a:p>
                      <a:pPr algn="r" fontAlgn="ctr"/>
                      <a:r>
                        <a:rPr lang="en-US" altLang="ja-JP" sz="2400" b="1" i="0" u="none" strike="noStrike">
                          <a:solidFill>
                            <a:srgbClr val="000000"/>
                          </a:solidFill>
                          <a:effectLst/>
                          <a:latin typeface="+mn-lt"/>
                        </a:rPr>
                        <a:t>0.269</a:t>
                      </a:r>
                    </a:p>
                  </a:txBody>
                  <a:tcPr marL="9525" marR="9525" marT="9525" marB="0" anchor="ctr"/>
                </a:tc>
                <a:tc>
                  <a:txBody>
                    <a:bodyPr/>
                    <a:lstStyle/>
                    <a:p>
                      <a:pPr algn="r" fontAlgn="ctr"/>
                      <a:r>
                        <a:rPr lang="en-US" altLang="ja-JP" sz="2400" b="0" i="0" u="none" strike="noStrike">
                          <a:solidFill>
                            <a:srgbClr val="000000"/>
                          </a:solidFill>
                          <a:effectLst/>
                          <a:latin typeface="+mn-lt"/>
                        </a:rPr>
                        <a:t>0.968</a:t>
                      </a:r>
                    </a:p>
                  </a:txBody>
                  <a:tcPr marL="9525" marR="9525" marT="9525" marB="0" anchor="ctr"/>
                </a:tc>
                <a:tc>
                  <a:txBody>
                    <a:bodyPr/>
                    <a:lstStyle/>
                    <a:p>
                      <a:pPr algn="r" fontAlgn="ctr"/>
                      <a:r>
                        <a:rPr lang="en-US" altLang="ja-JP" sz="2400" b="1" i="0" u="none" strike="noStrike">
                          <a:solidFill>
                            <a:srgbClr val="000000"/>
                          </a:solidFill>
                          <a:effectLst/>
                          <a:latin typeface="+mn-lt"/>
                        </a:rPr>
                        <a:t>0.406</a:t>
                      </a:r>
                    </a:p>
                  </a:txBody>
                  <a:tcPr marL="9525" marR="9525" marT="9525" marB="0" anchor="ctr"/>
                </a:tc>
              </a:tr>
              <a:tr h="370840">
                <a:tc>
                  <a:txBody>
                    <a:bodyPr/>
                    <a:lstStyle/>
                    <a:p>
                      <a:r>
                        <a:rPr kumimoji="1" lang="en-US" altLang="ja-JP" sz="2200" b="0" smtClean="0"/>
                        <a:t>PCR+</a:t>
                      </a:r>
                      <a:r>
                        <a:rPr kumimoji="1" lang="ja-JP" altLang="en-US" sz="2200" b="0" smtClean="0"/>
                        <a:t>活動期間</a:t>
                      </a:r>
                      <a:endParaRPr kumimoji="1" lang="ja-JP" altLang="en-US" sz="2200" b="0"/>
                    </a:p>
                  </a:txBody>
                  <a:tcPr/>
                </a:tc>
                <a:tc>
                  <a:txBody>
                    <a:bodyPr/>
                    <a:lstStyle/>
                    <a:p>
                      <a:pPr algn="r" fontAlgn="ctr"/>
                      <a:r>
                        <a:rPr lang="en-US" altLang="ja-JP" sz="2400" b="0" i="0" u="none" strike="noStrike">
                          <a:solidFill>
                            <a:srgbClr val="000000"/>
                          </a:solidFill>
                          <a:effectLst/>
                          <a:latin typeface="+mn-lt"/>
                        </a:rPr>
                        <a:t>0.107</a:t>
                      </a:r>
                    </a:p>
                  </a:txBody>
                  <a:tcPr marL="9525" marR="9525" marT="9525" marB="0" anchor="ctr"/>
                </a:tc>
                <a:tc>
                  <a:txBody>
                    <a:bodyPr/>
                    <a:lstStyle/>
                    <a:p>
                      <a:pPr algn="r" fontAlgn="ctr"/>
                      <a:r>
                        <a:rPr lang="en-US" altLang="ja-JP" sz="2400" b="0" i="0" u="none" strike="noStrike">
                          <a:solidFill>
                            <a:srgbClr val="000000"/>
                          </a:solidFill>
                          <a:effectLst/>
                          <a:latin typeface="+mn-lt"/>
                        </a:rPr>
                        <a:t>0.976</a:t>
                      </a:r>
                    </a:p>
                  </a:txBody>
                  <a:tcPr marL="9525" marR="9525" marT="9525" marB="0" anchor="ctr"/>
                </a:tc>
                <a:tc>
                  <a:txBody>
                    <a:bodyPr/>
                    <a:lstStyle/>
                    <a:p>
                      <a:pPr algn="r" fontAlgn="ctr"/>
                      <a:r>
                        <a:rPr lang="en-US" altLang="ja-JP" sz="2400" b="0" i="0" u="none" strike="noStrike" smtClean="0">
                          <a:solidFill>
                            <a:srgbClr val="000000"/>
                          </a:solidFill>
                          <a:effectLst/>
                          <a:latin typeface="+mn-lt"/>
                        </a:rPr>
                        <a:t>0.190</a:t>
                      </a:r>
                      <a:endParaRPr lang="en-US" altLang="ja-JP" sz="2400" b="0" i="0" u="none" strike="noStrike">
                        <a:solidFill>
                          <a:srgbClr val="000000"/>
                        </a:solidFill>
                        <a:effectLst/>
                        <a:latin typeface="+mn-lt"/>
                      </a:endParaRPr>
                    </a:p>
                  </a:txBody>
                  <a:tcPr marL="9525" marR="9525" marT="9525" marB="0" anchor="ctr"/>
                </a:tc>
              </a:tr>
              <a:tr h="370840">
                <a:tc>
                  <a:txBody>
                    <a:bodyPr/>
                    <a:lstStyle/>
                    <a:p>
                      <a:r>
                        <a:rPr kumimoji="1" lang="en-US" altLang="ja-JP" sz="2200" b="0" smtClean="0"/>
                        <a:t>PCR+</a:t>
                      </a:r>
                      <a:r>
                        <a:rPr kumimoji="1" lang="ja-JP" altLang="en-US" sz="2200" b="0" smtClean="0"/>
                        <a:t>コメント数</a:t>
                      </a:r>
                      <a:endParaRPr kumimoji="1" lang="ja-JP" altLang="en-US" sz="2200" b="0"/>
                    </a:p>
                  </a:txBody>
                  <a:tcPr/>
                </a:tc>
                <a:tc>
                  <a:txBody>
                    <a:bodyPr/>
                    <a:lstStyle/>
                    <a:p>
                      <a:pPr algn="r" fontAlgn="ctr"/>
                      <a:r>
                        <a:rPr lang="en-US" altLang="ja-JP" sz="2400" b="0" i="0" u="none" strike="noStrike">
                          <a:solidFill>
                            <a:srgbClr val="000000"/>
                          </a:solidFill>
                          <a:effectLst/>
                          <a:latin typeface="+mn-lt"/>
                        </a:rPr>
                        <a:t>0.147</a:t>
                      </a:r>
                    </a:p>
                  </a:txBody>
                  <a:tcPr marL="9525" marR="9525" marT="9525" marB="0" anchor="ctr"/>
                </a:tc>
                <a:tc>
                  <a:txBody>
                    <a:bodyPr/>
                    <a:lstStyle/>
                    <a:p>
                      <a:pPr algn="r" fontAlgn="ctr"/>
                      <a:r>
                        <a:rPr lang="en-US" altLang="ja-JP" sz="2400" b="0" i="0" u="none" strike="noStrike">
                          <a:solidFill>
                            <a:srgbClr val="000000"/>
                          </a:solidFill>
                          <a:effectLst/>
                          <a:latin typeface="+mn-lt"/>
                        </a:rPr>
                        <a:t>0.928</a:t>
                      </a:r>
                    </a:p>
                  </a:txBody>
                  <a:tcPr marL="9525" marR="9525" marT="9525" marB="0" anchor="ctr"/>
                </a:tc>
                <a:tc>
                  <a:txBody>
                    <a:bodyPr/>
                    <a:lstStyle/>
                    <a:p>
                      <a:pPr algn="r" fontAlgn="ctr"/>
                      <a:r>
                        <a:rPr lang="en-US" altLang="ja-JP" sz="2400" b="0" i="0" u="none" strike="noStrike" smtClean="0">
                          <a:solidFill>
                            <a:srgbClr val="000000"/>
                          </a:solidFill>
                          <a:effectLst/>
                          <a:latin typeface="+mn-lt"/>
                        </a:rPr>
                        <a:t>0.240</a:t>
                      </a:r>
                      <a:endParaRPr lang="en-US" altLang="ja-JP" sz="2400" b="0" i="0" u="none" strike="noStrike">
                        <a:solidFill>
                          <a:srgbClr val="000000"/>
                        </a:solidFill>
                        <a:effectLst/>
                        <a:latin typeface="+mn-lt"/>
                      </a:endParaRPr>
                    </a:p>
                  </a:txBody>
                  <a:tcPr marL="9525" marR="9525" marT="9525" marB="0" anchor="ctr"/>
                </a:tc>
              </a:tr>
              <a:tr h="370840">
                <a:tc>
                  <a:txBody>
                    <a:bodyPr/>
                    <a:lstStyle/>
                    <a:p>
                      <a:r>
                        <a:rPr kumimoji="1" lang="ja-JP" altLang="en-US" sz="2200" b="0" smtClean="0"/>
                        <a:t>コメント数＋パッチ数</a:t>
                      </a:r>
                      <a:endParaRPr kumimoji="1" lang="ja-JP" altLang="en-US" sz="2200" b="0"/>
                    </a:p>
                  </a:txBody>
                  <a:tcPr/>
                </a:tc>
                <a:tc>
                  <a:txBody>
                    <a:bodyPr/>
                    <a:lstStyle/>
                    <a:p>
                      <a:pPr algn="r" fontAlgn="ctr"/>
                      <a:r>
                        <a:rPr lang="en-US" altLang="ja-JP" sz="2400" b="0" i="0" u="none" strike="noStrike">
                          <a:solidFill>
                            <a:srgbClr val="000000"/>
                          </a:solidFill>
                          <a:effectLst/>
                          <a:latin typeface="+mn-lt"/>
                        </a:rPr>
                        <a:t>0.125</a:t>
                      </a:r>
                    </a:p>
                  </a:txBody>
                  <a:tcPr marL="9525" marR="9525" marT="9525" marB="0" anchor="ctr"/>
                </a:tc>
                <a:tc>
                  <a:txBody>
                    <a:bodyPr/>
                    <a:lstStyle/>
                    <a:p>
                      <a:pPr algn="r" fontAlgn="ctr"/>
                      <a:r>
                        <a:rPr lang="en-US" altLang="ja-JP" sz="2400" b="0" i="0" u="none" strike="noStrike">
                          <a:solidFill>
                            <a:srgbClr val="000000"/>
                          </a:solidFill>
                          <a:effectLst/>
                          <a:latin typeface="+mn-lt"/>
                        </a:rPr>
                        <a:t>0.939</a:t>
                      </a:r>
                    </a:p>
                  </a:txBody>
                  <a:tcPr marL="9525" marR="9525" marT="9525" marB="0" anchor="ctr"/>
                </a:tc>
                <a:tc>
                  <a:txBody>
                    <a:bodyPr/>
                    <a:lstStyle/>
                    <a:p>
                      <a:pPr algn="r" fontAlgn="ctr"/>
                      <a:r>
                        <a:rPr lang="en-US" altLang="ja-JP" sz="2400" b="0" i="0" u="none" strike="noStrike" smtClean="0">
                          <a:solidFill>
                            <a:srgbClr val="000000"/>
                          </a:solidFill>
                          <a:effectLst/>
                          <a:latin typeface="+mn-lt"/>
                        </a:rPr>
                        <a:t>0.210</a:t>
                      </a:r>
                      <a:endParaRPr lang="en-US" altLang="ja-JP" sz="2400" b="0" i="0" u="none" strike="noStrike">
                        <a:solidFill>
                          <a:srgbClr val="000000"/>
                        </a:solidFill>
                        <a:effectLst/>
                        <a:latin typeface="+mn-lt"/>
                      </a:endParaRPr>
                    </a:p>
                  </a:txBody>
                  <a:tcPr marL="9525" marR="9525" marT="9525" marB="0" anchor="ctr"/>
                </a:tc>
              </a:tr>
              <a:tr h="370840">
                <a:tc>
                  <a:txBody>
                    <a:bodyPr/>
                    <a:lstStyle/>
                    <a:p>
                      <a:r>
                        <a:rPr kumimoji="1" lang="ja-JP" altLang="en-US" sz="2200" b="0" smtClean="0"/>
                        <a:t>先行研究でのモデル</a:t>
                      </a:r>
                      <a:endParaRPr kumimoji="1" lang="ja-JP" altLang="en-US" sz="2200" b="0"/>
                    </a:p>
                  </a:txBody>
                  <a:tcPr/>
                </a:tc>
                <a:tc>
                  <a:txBody>
                    <a:bodyPr/>
                    <a:lstStyle/>
                    <a:p>
                      <a:pPr algn="r" fontAlgn="ctr"/>
                      <a:r>
                        <a:rPr lang="en-US" altLang="ja-JP" sz="2400" b="0" i="0" u="none" strike="noStrike">
                          <a:solidFill>
                            <a:srgbClr val="000000"/>
                          </a:solidFill>
                          <a:effectLst/>
                          <a:latin typeface="+mn-lt"/>
                        </a:rPr>
                        <a:t>0.053</a:t>
                      </a:r>
                    </a:p>
                  </a:txBody>
                  <a:tcPr marL="9525" marR="9525" marT="9525" marB="0" anchor="ctr"/>
                </a:tc>
                <a:tc>
                  <a:txBody>
                    <a:bodyPr/>
                    <a:lstStyle/>
                    <a:p>
                      <a:pPr algn="r" fontAlgn="ctr"/>
                      <a:r>
                        <a:rPr lang="en-US" altLang="ja-JP" sz="2400" b="0" i="0" u="none" strike="noStrike">
                          <a:solidFill>
                            <a:srgbClr val="000000"/>
                          </a:solidFill>
                          <a:effectLst/>
                          <a:latin typeface="+mn-lt"/>
                        </a:rPr>
                        <a:t>0.957</a:t>
                      </a:r>
                    </a:p>
                  </a:txBody>
                  <a:tcPr marL="9525" marR="9525" marT="9525" marB="0" anchor="ctr"/>
                </a:tc>
                <a:tc>
                  <a:txBody>
                    <a:bodyPr/>
                    <a:lstStyle/>
                    <a:p>
                      <a:pPr algn="r" fontAlgn="ctr"/>
                      <a:r>
                        <a:rPr lang="en-US" altLang="ja-JP" sz="2400" b="0" i="0" u="none" strike="noStrike">
                          <a:solidFill>
                            <a:srgbClr val="000000"/>
                          </a:solidFill>
                          <a:effectLst/>
                          <a:latin typeface="+mn-lt"/>
                        </a:rPr>
                        <a:t>0.099</a:t>
                      </a:r>
                    </a:p>
                  </a:txBody>
                  <a:tcPr marL="9525" marR="9525" marT="9525" marB="0" anchor="ctr"/>
                </a:tc>
              </a:tr>
              <a:tr h="370840">
                <a:tc>
                  <a:txBody>
                    <a:bodyPr/>
                    <a:lstStyle/>
                    <a:p>
                      <a:r>
                        <a:rPr kumimoji="1" lang="en-US" altLang="ja-JP" sz="2200" b="0" smtClean="0"/>
                        <a:t>6</a:t>
                      </a:r>
                      <a:r>
                        <a:rPr kumimoji="1" lang="ja-JP" altLang="en-US" sz="2200" b="0" smtClean="0"/>
                        <a:t>種類の全てのメトリクス</a:t>
                      </a:r>
                      <a:endParaRPr kumimoji="1" lang="ja-JP" altLang="en-US" sz="2200" b="0"/>
                    </a:p>
                  </a:txBody>
                  <a:tcPr/>
                </a:tc>
                <a:tc>
                  <a:txBody>
                    <a:bodyPr/>
                    <a:lstStyle/>
                    <a:p>
                      <a:pPr algn="r" fontAlgn="ctr"/>
                      <a:r>
                        <a:rPr lang="en-US" altLang="ja-JP" sz="2400" b="0" i="0" u="none" strike="noStrike">
                          <a:solidFill>
                            <a:srgbClr val="000000"/>
                          </a:solidFill>
                          <a:effectLst/>
                          <a:latin typeface="+mn-lt"/>
                        </a:rPr>
                        <a:t>0.071</a:t>
                      </a:r>
                    </a:p>
                  </a:txBody>
                  <a:tcPr marL="9525" marR="9525" marT="9525" marB="0" anchor="ctr"/>
                </a:tc>
                <a:tc>
                  <a:txBody>
                    <a:bodyPr/>
                    <a:lstStyle/>
                    <a:p>
                      <a:pPr algn="r" fontAlgn="ctr"/>
                      <a:r>
                        <a:rPr lang="en-US" altLang="ja-JP" sz="2400" b="0" i="0" u="none" strike="noStrike">
                          <a:solidFill>
                            <a:srgbClr val="000000"/>
                          </a:solidFill>
                          <a:effectLst/>
                          <a:latin typeface="+mn-lt"/>
                        </a:rPr>
                        <a:t>0.935</a:t>
                      </a:r>
                    </a:p>
                  </a:txBody>
                  <a:tcPr marL="9525" marR="9525" marT="9525" marB="0" anchor="ctr"/>
                </a:tc>
                <a:tc>
                  <a:txBody>
                    <a:bodyPr/>
                    <a:lstStyle/>
                    <a:p>
                      <a:pPr algn="r" fontAlgn="ctr"/>
                      <a:r>
                        <a:rPr lang="en-US" altLang="ja-JP" sz="2400" b="0" i="0" u="none" strike="noStrike">
                          <a:solidFill>
                            <a:srgbClr val="000000"/>
                          </a:solidFill>
                          <a:effectLst/>
                          <a:latin typeface="+mn-lt"/>
                        </a:rPr>
                        <a:t>0.128</a:t>
                      </a:r>
                    </a:p>
                  </a:txBody>
                  <a:tcPr marL="9525" marR="9525" marT="9525" marB="0" anchor="ctr"/>
                </a:tc>
              </a:tr>
            </a:tbl>
          </a:graphicData>
        </a:graphic>
      </p:graphicFrame>
      <p:sp>
        <p:nvSpPr>
          <p:cNvPr id="7" name="コンテンツ プレースホルダー 2"/>
          <p:cNvSpPr>
            <a:spLocks noGrp="1"/>
          </p:cNvSpPr>
          <p:nvPr>
            <p:ph idx="1"/>
          </p:nvPr>
        </p:nvSpPr>
        <p:spPr>
          <a:xfrm>
            <a:off x="457200" y="1556792"/>
            <a:ext cx="8229600" cy="4824536"/>
          </a:xfrm>
        </p:spPr>
        <p:txBody>
          <a:bodyPr/>
          <a:lstStyle/>
          <a:p>
            <a:r>
              <a:rPr lang="ja-JP" altLang="en-US" smtClean="0"/>
              <a:t>ロジスティック回帰分析</a:t>
            </a:r>
            <a:endParaRPr lang="en-US" altLang="ja-JP" smtClean="0"/>
          </a:p>
          <a:p>
            <a:endParaRPr lang="en-US" altLang="ja-JP"/>
          </a:p>
          <a:p>
            <a:endParaRPr lang="en-US" altLang="ja-JP"/>
          </a:p>
          <a:p>
            <a:endParaRPr lang="en-US" altLang="ja-JP"/>
          </a:p>
          <a:p>
            <a:pPr lvl="1"/>
            <a:endParaRPr kumimoji="1" lang="ja-JP" altLang="en-US"/>
          </a:p>
        </p:txBody>
      </p:sp>
    </p:spTree>
    <p:extLst>
      <p:ext uri="{BB962C8B-B14F-4D97-AF65-F5344CB8AC3E}">
        <p14:creationId xmlns:p14="http://schemas.microsoft.com/office/powerpoint/2010/main" val="125339366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smtClean="0"/>
              <a:t>結果</a:t>
            </a:r>
            <a:r>
              <a:rPr kumimoji="1" lang="ja-JP" altLang="en-US" smtClean="0"/>
              <a:t>：</a:t>
            </a:r>
            <a:r>
              <a:rPr lang="en-US" altLang="ja-JP"/>
              <a:t>Mozilla Firefox</a:t>
            </a:r>
            <a:endParaRPr kumimoji="1" lang="ja-JP" altLang="en-US" sz="3600"/>
          </a:p>
        </p:txBody>
      </p:sp>
      <p:sp>
        <p:nvSpPr>
          <p:cNvPr id="4" name="日付プレースホルダー 3"/>
          <p:cNvSpPr>
            <a:spLocks noGrp="1"/>
          </p:cNvSpPr>
          <p:nvPr>
            <p:ph type="dt" sz="half" idx="10"/>
          </p:nvPr>
        </p:nvSpPr>
        <p:spPr/>
        <p:txBody>
          <a:bodyPr/>
          <a:lstStyle/>
          <a:p>
            <a:r>
              <a:rPr lang="en-US" altLang="ja-JP" smtClean="0"/>
              <a:t>2016/02/12</a:t>
            </a:r>
            <a:endParaRPr lang="ja-JP" altLang="en-US"/>
          </a:p>
        </p:txBody>
      </p:sp>
      <p:sp>
        <p:nvSpPr>
          <p:cNvPr id="5" name="スライド番号プレースホルダー 4"/>
          <p:cNvSpPr>
            <a:spLocks noGrp="1"/>
          </p:cNvSpPr>
          <p:nvPr>
            <p:ph type="sldNum" sz="quarter" idx="12"/>
          </p:nvPr>
        </p:nvSpPr>
        <p:spPr/>
        <p:txBody>
          <a:bodyPr/>
          <a:lstStyle/>
          <a:p>
            <a:fld id="{6754A600-64A3-491F-BE30-136854BA9E76}" type="slidenum">
              <a:rPr lang="ja-JP" altLang="en-US" smtClean="0"/>
              <a:pPr/>
              <a:t>25</a:t>
            </a:fld>
            <a:endParaRPr lang="ja-JP" altLang="en-US"/>
          </a:p>
        </p:txBody>
      </p:sp>
      <p:graphicFrame>
        <p:nvGraphicFramePr>
          <p:cNvPr id="6" name="コンテンツ プレースホルダー 5"/>
          <p:cNvGraphicFramePr>
            <a:graphicFrameLocks/>
          </p:cNvGraphicFramePr>
          <p:nvPr>
            <p:extLst>
              <p:ext uri="{D42A27DB-BD31-4B8C-83A1-F6EECF244321}">
                <p14:modId xmlns:p14="http://schemas.microsoft.com/office/powerpoint/2010/main" val="2647379284"/>
              </p:ext>
            </p:extLst>
          </p:nvPr>
        </p:nvGraphicFramePr>
        <p:xfrm>
          <a:off x="971600" y="2098000"/>
          <a:ext cx="7344816" cy="4211320"/>
        </p:xfrm>
        <a:graphic>
          <a:graphicData uri="http://schemas.openxmlformats.org/drawingml/2006/table">
            <a:tbl>
              <a:tblPr firstRow="1" bandRow="1">
                <a:tableStyleId>{5C22544A-7EE6-4342-B048-85BDC9FD1C3A}</a:tableStyleId>
              </a:tblPr>
              <a:tblGrid>
                <a:gridCol w="3600400"/>
                <a:gridCol w="1224136"/>
                <a:gridCol w="1224136"/>
                <a:gridCol w="1296144"/>
              </a:tblGrid>
              <a:tr h="370840">
                <a:tc>
                  <a:txBody>
                    <a:bodyPr/>
                    <a:lstStyle/>
                    <a:p>
                      <a:pPr algn="ctr"/>
                      <a:r>
                        <a:rPr kumimoji="1" lang="ja-JP" altLang="en-US" smtClean="0"/>
                        <a:t>予測モデル</a:t>
                      </a:r>
                      <a:endParaRPr kumimoji="1" lang="ja-JP" altLang="en-US"/>
                    </a:p>
                  </a:txBody>
                  <a:tcPr/>
                </a:tc>
                <a:tc>
                  <a:txBody>
                    <a:bodyPr/>
                    <a:lstStyle/>
                    <a:p>
                      <a:pPr algn="ctr"/>
                      <a:r>
                        <a:rPr kumimoji="1" lang="ja-JP" altLang="en-US" smtClean="0"/>
                        <a:t>適合率</a:t>
                      </a:r>
                      <a:endParaRPr kumimoji="1" lang="ja-JP" altLang="en-US"/>
                    </a:p>
                  </a:txBody>
                  <a:tcPr/>
                </a:tc>
                <a:tc>
                  <a:txBody>
                    <a:bodyPr/>
                    <a:lstStyle/>
                    <a:p>
                      <a:pPr algn="ctr"/>
                      <a:r>
                        <a:rPr kumimoji="1" lang="ja-JP" altLang="en-US" smtClean="0"/>
                        <a:t>再現率</a:t>
                      </a:r>
                      <a:endParaRPr kumimoji="1" lang="ja-JP" altLang="en-US"/>
                    </a:p>
                  </a:txBody>
                  <a:tcPr/>
                </a:tc>
                <a:tc>
                  <a:txBody>
                    <a:bodyPr/>
                    <a:lstStyle/>
                    <a:p>
                      <a:pPr algn="ctr"/>
                      <a:r>
                        <a:rPr kumimoji="1" lang="en-US" altLang="ja-JP" smtClean="0"/>
                        <a:t>F1</a:t>
                      </a:r>
                      <a:r>
                        <a:rPr kumimoji="1" lang="ja-JP" altLang="en-US" smtClean="0"/>
                        <a:t>値</a:t>
                      </a:r>
                      <a:endParaRPr kumimoji="1" lang="ja-JP" altLang="en-US"/>
                    </a:p>
                  </a:txBody>
                  <a:tcPr/>
                </a:tc>
              </a:tr>
              <a:tr h="370840">
                <a:tc>
                  <a:txBody>
                    <a:bodyPr/>
                    <a:lstStyle/>
                    <a:p>
                      <a:r>
                        <a:rPr kumimoji="1" lang="en-US" altLang="ja-JP" sz="2200" b="0" smtClean="0"/>
                        <a:t>PCR</a:t>
                      </a:r>
                      <a:r>
                        <a:rPr kumimoji="1" lang="ja-JP" altLang="en-US" sz="2200" b="0" smtClean="0"/>
                        <a:t>のみ</a:t>
                      </a:r>
                      <a:endParaRPr kumimoji="1" lang="ja-JP" altLang="en-US" sz="2200" b="0"/>
                    </a:p>
                  </a:txBody>
                  <a:tcPr/>
                </a:tc>
                <a:tc>
                  <a:txBody>
                    <a:bodyPr/>
                    <a:lstStyle/>
                    <a:p>
                      <a:pPr algn="r" fontAlgn="ctr"/>
                      <a:r>
                        <a:rPr lang="en-US" altLang="ja-JP" sz="2400" b="1" i="0" u="none" strike="noStrike">
                          <a:solidFill>
                            <a:srgbClr val="000000"/>
                          </a:solidFill>
                          <a:effectLst/>
                          <a:latin typeface="+mn-lt"/>
                        </a:rPr>
                        <a:t>0.267</a:t>
                      </a:r>
                    </a:p>
                  </a:txBody>
                  <a:tcPr marL="9525" marR="9525" marT="9525" marB="0" anchor="ctr"/>
                </a:tc>
                <a:tc>
                  <a:txBody>
                    <a:bodyPr/>
                    <a:lstStyle/>
                    <a:p>
                      <a:pPr algn="r" fontAlgn="ctr"/>
                      <a:r>
                        <a:rPr lang="en-US" altLang="ja-JP" sz="2400" b="1" i="0" u="none" strike="noStrike" smtClean="0">
                          <a:solidFill>
                            <a:srgbClr val="000000"/>
                          </a:solidFill>
                          <a:effectLst/>
                          <a:latin typeface="+mn-lt"/>
                        </a:rPr>
                        <a:t>1.000</a:t>
                      </a:r>
                      <a:endParaRPr lang="en-US" altLang="ja-JP" sz="2400" b="1" i="0" u="none" strike="noStrike">
                        <a:solidFill>
                          <a:srgbClr val="000000"/>
                        </a:solidFill>
                        <a:effectLst/>
                        <a:latin typeface="+mn-lt"/>
                      </a:endParaRPr>
                    </a:p>
                  </a:txBody>
                  <a:tcPr marL="9525" marR="9525" marT="9525" marB="0" anchor="ctr"/>
                </a:tc>
                <a:tc>
                  <a:txBody>
                    <a:bodyPr/>
                    <a:lstStyle/>
                    <a:p>
                      <a:pPr algn="r" fontAlgn="ctr"/>
                      <a:r>
                        <a:rPr lang="en-US" altLang="ja-JP" sz="2400" b="1" i="0" u="none" strike="noStrike">
                          <a:solidFill>
                            <a:srgbClr val="000000"/>
                          </a:solidFill>
                          <a:effectLst/>
                          <a:latin typeface="+mn-lt"/>
                        </a:rPr>
                        <a:t>0.404</a:t>
                      </a:r>
                    </a:p>
                  </a:txBody>
                  <a:tcPr marL="9525" marR="9525" marT="9525" marB="0" anchor="ctr"/>
                </a:tc>
              </a:tr>
              <a:tr h="370840">
                <a:tc>
                  <a:txBody>
                    <a:bodyPr/>
                    <a:lstStyle/>
                    <a:p>
                      <a:r>
                        <a:rPr kumimoji="1" lang="ja-JP" altLang="en-US" sz="2200" b="0" smtClean="0"/>
                        <a:t>活動期間のみ</a:t>
                      </a:r>
                      <a:endParaRPr kumimoji="1" lang="ja-JP" altLang="en-US" sz="2200" b="0"/>
                    </a:p>
                  </a:txBody>
                  <a:tcPr/>
                </a:tc>
                <a:tc>
                  <a:txBody>
                    <a:bodyPr/>
                    <a:lstStyle/>
                    <a:p>
                      <a:pPr algn="r" fontAlgn="ctr"/>
                      <a:r>
                        <a:rPr lang="en-US" altLang="ja-JP" sz="2400" b="0" i="0" u="none" strike="noStrike">
                          <a:solidFill>
                            <a:srgbClr val="000000"/>
                          </a:solidFill>
                          <a:effectLst/>
                          <a:latin typeface="+mn-lt"/>
                        </a:rPr>
                        <a:t>0.018</a:t>
                      </a:r>
                    </a:p>
                  </a:txBody>
                  <a:tcPr marL="9525" marR="9525" marT="9525" marB="0" anchor="ctr"/>
                </a:tc>
                <a:tc>
                  <a:txBody>
                    <a:bodyPr/>
                    <a:lstStyle/>
                    <a:p>
                      <a:pPr algn="r" fontAlgn="ctr"/>
                      <a:r>
                        <a:rPr lang="en-US" altLang="ja-JP" sz="2400" b="0" i="0" u="none" strike="noStrike">
                          <a:solidFill>
                            <a:srgbClr val="000000"/>
                          </a:solidFill>
                          <a:effectLst/>
                          <a:latin typeface="+mn-lt"/>
                        </a:rPr>
                        <a:t>0.979</a:t>
                      </a:r>
                    </a:p>
                  </a:txBody>
                  <a:tcPr marL="9525" marR="9525" marT="9525" marB="0" anchor="ctr"/>
                </a:tc>
                <a:tc>
                  <a:txBody>
                    <a:bodyPr/>
                    <a:lstStyle/>
                    <a:p>
                      <a:pPr algn="r" fontAlgn="ctr"/>
                      <a:r>
                        <a:rPr lang="en-US" altLang="ja-JP" sz="2400" b="0" i="0" u="none" strike="noStrike">
                          <a:solidFill>
                            <a:srgbClr val="000000"/>
                          </a:solidFill>
                          <a:effectLst/>
                          <a:latin typeface="+mn-lt"/>
                        </a:rPr>
                        <a:t>0.036</a:t>
                      </a:r>
                    </a:p>
                  </a:txBody>
                  <a:tcPr marL="9525" marR="9525" marT="9525" marB="0" anchor="ctr"/>
                </a:tc>
              </a:tr>
              <a:tr h="370840">
                <a:tc>
                  <a:txBody>
                    <a:bodyPr/>
                    <a:lstStyle/>
                    <a:p>
                      <a:r>
                        <a:rPr kumimoji="1" lang="ja-JP" altLang="en-US" sz="2200" b="0" smtClean="0"/>
                        <a:t>コメント数のみ</a:t>
                      </a:r>
                      <a:endParaRPr kumimoji="1" lang="ja-JP" altLang="en-US" sz="2200" b="0"/>
                    </a:p>
                  </a:txBody>
                  <a:tcPr/>
                </a:tc>
                <a:tc>
                  <a:txBody>
                    <a:bodyPr/>
                    <a:lstStyle/>
                    <a:p>
                      <a:pPr algn="r" fontAlgn="ctr"/>
                      <a:r>
                        <a:rPr lang="en-US" altLang="ja-JP" sz="2400" b="0" i="0" u="none" strike="noStrike">
                          <a:solidFill>
                            <a:srgbClr val="000000"/>
                          </a:solidFill>
                          <a:effectLst/>
                          <a:latin typeface="+mn-lt"/>
                        </a:rPr>
                        <a:t>0.036</a:t>
                      </a:r>
                    </a:p>
                  </a:txBody>
                  <a:tcPr marL="9525" marR="9525" marT="9525" marB="0" anchor="ctr"/>
                </a:tc>
                <a:tc>
                  <a:txBody>
                    <a:bodyPr/>
                    <a:lstStyle/>
                    <a:p>
                      <a:pPr algn="r" fontAlgn="ctr"/>
                      <a:r>
                        <a:rPr lang="en-US" altLang="ja-JP" sz="2400" b="0" i="0" u="none" strike="noStrike">
                          <a:solidFill>
                            <a:srgbClr val="000000"/>
                          </a:solidFill>
                          <a:effectLst/>
                          <a:latin typeface="+mn-lt"/>
                        </a:rPr>
                        <a:t>0.946</a:t>
                      </a:r>
                    </a:p>
                  </a:txBody>
                  <a:tcPr marL="9525" marR="9525" marT="9525" marB="0" anchor="ctr"/>
                </a:tc>
                <a:tc>
                  <a:txBody>
                    <a:bodyPr/>
                    <a:lstStyle/>
                    <a:p>
                      <a:pPr algn="r" fontAlgn="ctr"/>
                      <a:r>
                        <a:rPr lang="en-US" altLang="ja-JP" sz="2400" b="0" i="0" u="none" strike="noStrike">
                          <a:solidFill>
                            <a:srgbClr val="000000"/>
                          </a:solidFill>
                          <a:effectLst/>
                          <a:latin typeface="+mn-lt"/>
                        </a:rPr>
                        <a:t>0.067</a:t>
                      </a:r>
                    </a:p>
                  </a:txBody>
                  <a:tcPr marL="9525" marR="9525" marT="9525" marB="0" anchor="ctr"/>
                </a:tc>
              </a:tr>
              <a:tr h="370840">
                <a:tc>
                  <a:txBody>
                    <a:bodyPr/>
                    <a:lstStyle/>
                    <a:p>
                      <a:r>
                        <a:rPr kumimoji="1" lang="ja-JP" altLang="en-US" sz="2200" b="0" smtClean="0"/>
                        <a:t>パッチ数のみ</a:t>
                      </a:r>
                      <a:endParaRPr kumimoji="1" lang="ja-JP" altLang="en-US" sz="2200" b="0"/>
                    </a:p>
                  </a:txBody>
                  <a:tcPr/>
                </a:tc>
                <a:tc>
                  <a:txBody>
                    <a:bodyPr/>
                    <a:lstStyle/>
                    <a:p>
                      <a:pPr algn="r" fontAlgn="ctr"/>
                      <a:r>
                        <a:rPr lang="en-US" altLang="ja-JP" sz="2400" b="0" i="0" u="none" strike="noStrike">
                          <a:solidFill>
                            <a:srgbClr val="000000"/>
                          </a:solidFill>
                          <a:effectLst/>
                          <a:latin typeface="+mn-lt"/>
                        </a:rPr>
                        <a:t>0.265</a:t>
                      </a:r>
                    </a:p>
                  </a:txBody>
                  <a:tcPr marL="9525" marR="9525" marT="9525" marB="0" anchor="ctr"/>
                </a:tc>
                <a:tc>
                  <a:txBody>
                    <a:bodyPr/>
                    <a:lstStyle/>
                    <a:p>
                      <a:pPr algn="r" fontAlgn="ctr"/>
                      <a:r>
                        <a:rPr lang="en-US" altLang="ja-JP" sz="2400" b="1" i="0" u="none" strike="noStrike" smtClean="0">
                          <a:solidFill>
                            <a:srgbClr val="000000"/>
                          </a:solidFill>
                          <a:effectLst/>
                          <a:latin typeface="+mn-lt"/>
                        </a:rPr>
                        <a:t>1.000</a:t>
                      </a:r>
                      <a:endParaRPr lang="en-US" altLang="ja-JP" sz="2400" b="1" i="0" u="none" strike="noStrike">
                        <a:solidFill>
                          <a:srgbClr val="000000"/>
                        </a:solidFill>
                        <a:effectLst/>
                        <a:latin typeface="+mn-lt"/>
                      </a:endParaRPr>
                    </a:p>
                  </a:txBody>
                  <a:tcPr marL="9525" marR="9525" marT="9525" marB="0" anchor="ctr"/>
                </a:tc>
                <a:tc>
                  <a:txBody>
                    <a:bodyPr/>
                    <a:lstStyle/>
                    <a:p>
                      <a:pPr algn="r" fontAlgn="ctr"/>
                      <a:r>
                        <a:rPr lang="en-US" altLang="ja-JP" sz="2400" b="0" i="0" u="none" strike="noStrike">
                          <a:solidFill>
                            <a:srgbClr val="000000"/>
                          </a:solidFill>
                          <a:effectLst/>
                          <a:latin typeface="+mn-lt"/>
                        </a:rPr>
                        <a:t>0.402</a:t>
                      </a:r>
                    </a:p>
                  </a:txBody>
                  <a:tcPr marL="9525" marR="9525" marT="9525" marB="0" anchor="ctr"/>
                </a:tc>
              </a:tr>
              <a:tr h="370840">
                <a:tc>
                  <a:txBody>
                    <a:bodyPr/>
                    <a:lstStyle/>
                    <a:p>
                      <a:r>
                        <a:rPr kumimoji="1" lang="en-US" altLang="ja-JP" sz="2200" b="0" smtClean="0"/>
                        <a:t>PCR+</a:t>
                      </a:r>
                      <a:r>
                        <a:rPr kumimoji="1" lang="ja-JP" altLang="en-US" sz="2200" b="0" smtClean="0"/>
                        <a:t>活動期間</a:t>
                      </a:r>
                      <a:endParaRPr kumimoji="1" lang="ja-JP" altLang="en-US" sz="2200" b="0"/>
                    </a:p>
                  </a:txBody>
                  <a:tcPr/>
                </a:tc>
                <a:tc>
                  <a:txBody>
                    <a:bodyPr/>
                    <a:lstStyle/>
                    <a:p>
                      <a:pPr algn="r" fontAlgn="ctr"/>
                      <a:r>
                        <a:rPr lang="en-US" altLang="ja-JP" sz="2400" b="0" i="0" u="none" strike="noStrike">
                          <a:solidFill>
                            <a:srgbClr val="000000"/>
                          </a:solidFill>
                          <a:effectLst/>
                          <a:latin typeface="+mn-lt"/>
                        </a:rPr>
                        <a:t>0.263</a:t>
                      </a:r>
                    </a:p>
                  </a:txBody>
                  <a:tcPr marL="9525" marR="9525" marT="9525" marB="0" anchor="ctr"/>
                </a:tc>
                <a:tc>
                  <a:txBody>
                    <a:bodyPr/>
                    <a:lstStyle/>
                    <a:p>
                      <a:pPr algn="r" fontAlgn="ctr"/>
                      <a:r>
                        <a:rPr lang="en-US" altLang="ja-JP" sz="2400" b="0" i="0" u="none" strike="noStrike">
                          <a:solidFill>
                            <a:srgbClr val="000000"/>
                          </a:solidFill>
                          <a:effectLst/>
                          <a:latin typeface="+mn-lt"/>
                        </a:rPr>
                        <a:t>0.984</a:t>
                      </a:r>
                    </a:p>
                  </a:txBody>
                  <a:tcPr marL="9525" marR="9525" marT="9525" marB="0" anchor="ctr"/>
                </a:tc>
                <a:tc>
                  <a:txBody>
                    <a:bodyPr/>
                    <a:lstStyle/>
                    <a:p>
                      <a:pPr algn="r" fontAlgn="ctr"/>
                      <a:r>
                        <a:rPr lang="en-US" altLang="ja-JP" sz="2400" b="0" i="0" u="none" strike="noStrike">
                          <a:solidFill>
                            <a:srgbClr val="000000"/>
                          </a:solidFill>
                          <a:effectLst/>
                          <a:latin typeface="+mn-lt"/>
                        </a:rPr>
                        <a:t>0.399</a:t>
                      </a:r>
                    </a:p>
                  </a:txBody>
                  <a:tcPr marL="9525" marR="9525" marT="9525" marB="0" anchor="ctr"/>
                </a:tc>
              </a:tr>
              <a:tr h="370840">
                <a:tc>
                  <a:txBody>
                    <a:bodyPr/>
                    <a:lstStyle/>
                    <a:p>
                      <a:r>
                        <a:rPr kumimoji="1" lang="en-US" altLang="ja-JP" sz="2200" b="0" smtClean="0"/>
                        <a:t>PCR+</a:t>
                      </a:r>
                      <a:r>
                        <a:rPr kumimoji="1" lang="ja-JP" altLang="en-US" sz="2200" b="0" smtClean="0"/>
                        <a:t>コメント数</a:t>
                      </a:r>
                      <a:endParaRPr kumimoji="1" lang="ja-JP" altLang="en-US" sz="2200" b="0"/>
                    </a:p>
                  </a:txBody>
                  <a:tcPr/>
                </a:tc>
                <a:tc>
                  <a:txBody>
                    <a:bodyPr/>
                    <a:lstStyle/>
                    <a:p>
                      <a:pPr algn="r" fontAlgn="ctr"/>
                      <a:r>
                        <a:rPr lang="en-US" altLang="ja-JP" sz="2400" b="0" i="0" u="none" strike="noStrike">
                          <a:solidFill>
                            <a:srgbClr val="000000"/>
                          </a:solidFill>
                          <a:effectLst/>
                          <a:latin typeface="+mn-lt"/>
                        </a:rPr>
                        <a:t>0.089</a:t>
                      </a:r>
                    </a:p>
                  </a:txBody>
                  <a:tcPr marL="9525" marR="9525" marT="9525" marB="0" anchor="ctr"/>
                </a:tc>
                <a:tc>
                  <a:txBody>
                    <a:bodyPr/>
                    <a:lstStyle/>
                    <a:p>
                      <a:pPr algn="r" fontAlgn="ctr"/>
                      <a:r>
                        <a:rPr lang="en-US" altLang="ja-JP" sz="2400" b="1" i="0" u="none" strike="noStrike" smtClean="0">
                          <a:solidFill>
                            <a:srgbClr val="000000"/>
                          </a:solidFill>
                          <a:effectLst/>
                          <a:latin typeface="+mn-lt"/>
                        </a:rPr>
                        <a:t>1.000</a:t>
                      </a:r>
                      <a:endParaRPr lang="en-US" altLang="ja-JP" sz="2400" b="1" i="0" u="none" strike="noStrike">
                        <a:solidFill>
                          <a:srgbClr val="000000"/>
                        </a:solidFill>
                        <a:effectLst/>
                        <a:latin typeface="+mn-lt"/>
                      </a:endParaRPr>
                    </a:p>
                  </a:txBody>
                  <a:tcPr marL="9525" marR="9525" marT="9525" marB="0" anchor="ctr"/>
                </a:tc>
                <a:tc>
                  <a:txBody>
                    <a:bodyPr/>
                    <a:lstStyle/>
                    <a:p>
                      <a:pPr algn="r" fontAlgn="ctr"/>
                      <a:r>
                        <a:rPr lang="en-US" altLang="ja-JP" sz="2400" b="0" i="0" u="none" strike="noStrike">
                          <a:solidFill>
                            <a:srgbClr val="000000"/>
                          </a:solidFill>
                          <a:effectLst/>
                          <a:latin typeface="+mn-lt"/>
                        </a:rPr>
                        <a:t>0.161</a:t>
                      </a:r>
                    </a:p>
                  </a:txBody>
                  <a:tcPr marL="9525" marR="9525" marT="9525" marB="0" anchor="ctr"/>
                </a:tc>
              </a:tr>
              <a:tr h="370840">
                <a:tc>
                  <a:txBody>
                    <a:bodyPr/>
                    <a:lstStyle/>
                    <a:p>
                      <a:r>
                        <a:rPr kumimoji="1" lang="ja-JP" altLang="en-US" sz="2200" b="0" smtClean="0"/>
                        <a:t>コメント数＋パッチ数</a:t>
                      </a:r>
                      <a:endParaRPr kumimoji="1" lang="ja-JP" altLang="en-US" sz="2200" b="0"/>
                    </a:p>
                  </a:txBody>
                  <a:tcPr/>
                </a:tc>
                <a:tc>
                  <a:txBody>
                    <a:bodyPr/>
                    <a:lstStyle/>
                    <a:p>
                      <a:pPr algn="r" fontAlgn="ctr"/>
                      <a:r>
                        <a:rPr lang="en-US" altLang="ja-JP" sz="2400" b="0" i="0" u="none" strike="noStrike" smtClean="0">
                          <a:solidFill>
                            <a:srgbClr val="000000"/>
                          </a:solidFill>
                          <a:effectLst/>
                          <a:latin typeface="+mn-lt"/>
                        </a:rPr>
                        <a:t>0.110</a:t>
                      </a:r>
                      <a:endParaRPr lang="en-US" altLang="ja-JP" sz="2400" b="0" i="0" u="none" strike="noStrike">
                        <a:solidFill>
                          <a:srgbClr val="000000"/>
                        </a:solidFill>
                        <a:effectLst/>
                        <a:latin typeface="+mn-lt"/>
                      </a:endParaRPr>
                    </a:p>
                  </a:txBody>
                  <a:tcPr marL="9525" marR="9525" marT="9525" marB="0" anchor="ctr"/>
                </a:tc>
                <a:tc>
                  <a:txBody>
                    <a:bodyPr/>
                    <a:lstStyle/>
                    <a:p>
                      <a:pPr algn="r" fontAlgn="ctr"/>
                      <a:r>
                        <a:rPr lang="en-US" altLang="ja-JP" sz="2400" b="0" i="0" u="none" strike="noStrike">
                          <a:solidFill>
                            <a:srgbClr val="000000"/>
                          </a:solidFill>
                          <a:effectLst/>
                          <a:latin typeface="+mn-lt"/>
                        </a:rPr>
                        <a:t>0.992</a:t>
                      </a:r>
                    </a:p>
                  </a:txBody>
                  <a:tcPr marL="9525" marR="9525" marT="9525" marB="0" anchor="ctr"/>
                </a:tc>
                <a:tc>
                  <a:txBody>
                    <a:bodyPr/>
                    <a:lstStyle/>
                    <a:p>
                      <a:pPr algn="r" fontAlgn="ctr"/>
                      <a:r>
                        <a:rPr lang="en-US" altLang="ja-JP" sz="2400" b="0" i="0" u="none" strike="noStrike">
                          <a:solidFill>
                            <a:srgbClr val="000000"/>
                          </a:solidFill>
                          <a:effectLst/>
                          <a:latin typeface="+mn-lt"/>
                        </a:rPr>
                        <a:t>0.195</a:t>
                      </a:r>
                    </a:p>
                  </a:txBody>
                  <a:tcPr marL="9525" marR="9525" marT="9525" marB="0" anchor="ctr"/>
                </a:tc>
              </a:tr>
              <a:tr h="370840">
                <a:tc>
                  <a:txBody>
                    <a:bodyPr/>
                    <a:lstStyle/>
                    <a:p>
                      <a:r>
                        <a:rPr kumimoji="1" lang="ja-JP" altLang="en-US" sz="2200" b="0" smtClean="0"/>
                        <a:t>先行研究でのモデル</a:t>
                      </a:r>
                      <a:endParaRPr kumimoji="1" lang="ja-JP" altLang="en-US" sz="2200" b="0"/>
                    </a:p>
                  </a:txBody>
                  <a:tcPr/>
                </a:tc>
                <a:tc>
                  <a:txBody>
                    <a:bodyPr/>
                    <a:lstStyle/>
                    <a:p>
                      <a:pPr algn="r" fontAlgn="ctr"/>
                      <a:r>
                        <a:rPr lang="en-US" altLang="ja-JP" sz="2400" b="0" i="0" u="none" strike="noStrike">
                          <a:solidFill>
                            <a:srgbClr val="000000"/>
                          </a:solidFill>
                          <a:effectLst/>
                          <a:latin typeface="+mn-lt"/>
                        </a:rPr>
                        <a:t>0.065</a:t>
                      </a:r>
                    </a:p>
                  </a:txBody>
                  <a:tcPr marL="9525" marR="9525" marT="9525" marB="0" anchor="ctr"/>
                </a:tc>
                <a:tc>
                  <a:txBody>
                    <a:bodyPr/>
                    <a:lstStyle/>
                    <a:p>
                      <a:pPr algn="r" fontAlgn="ctr"/>
                      <a:r>
                        <a:rPr lang="en-US" altLang="ja-JP" sz="2400" b="0" i="0" u="none" strike="noStrike">
                          <a:solidFill>
                            <a:srgbClr val="000000"/>
                          </a:solidFill>
                          <a:effectLst/>
                          <a:latin typeface="+mn-lt"/>
                        </a:rPr>
                        <a:t>0.992</a:t>
                      </a:r>
                    </a:p>
                  </a:txBody>
                  <a:tcPr marL="9525" marR="9525" marT="9525" marB="0" anchor="ctr"/>
                </a:tc>
                <a:tc>
                  <a:txBody>
                    <a:bodyPr/>
                    <a:lstStyle/>
                    <a:p>
                      <a:pPr algn="r" fontAlgn="ctr"/>
                      <a:r>
                        <a:rPr lang="en-US" altLang="ja-JP" sz="2400" b="0" i="0" u="none" strike="noStrike">
                          <a:solidFill>
                            <a:srgbClr val="000000"/>
                          </a:solidFill>
                          <a:effectLst/>
                          <a:latin typeface="+mn-lt"/>
                        </a:rPr>
                        <a:t>0.121</a:t>
                      </a:r>
                    </a:p>
                  </a:txBody>
                  <a:tcPr marL="9525" marR="9525" marT="9525" marB="0" anchor="ctr"/>
                </a:tc>
              </a:tr>
              <a:tr h="370840">
                <a:tc>
                  <a:txBody>
                    <a:bodyPr/>
                    <a:lstStyle/>
                    <a:p>
                      <a:r>
                        <a:rPr kumimoji="1" lang="en-US" altLang="ja-JP" sz="2200" b="0" smtClean="0"/>
                        <a:t>6</a:t>
                      </a:r>
                      <a:r>
                        <a:rPr kumimoji="1" lang="ja-JP" altLang="en-US" sz="2200" b="0" smtClean="0"/>
                        <a:t>種類の全てのメトリクス</a:t>
                      </a:r>
                      <a:endParaRPr kumimoji="1" lang="ja-JP" altLang="en-US" sz="2200" b="0"/>
                    </a:p>
                  </a:txBody>
                  <a:tcPr/>
                </a:tc>
                <a:tc>
                  <a:txBody>
                    <a:bodyPr/>
                    <a:lstStyle/>
                    <a:p>
                      <a:pPr algn="r" fontAlgn="ctr"/>
                      <a:r>
                        <a:rPr lang="en-US" altLang="ja-JP" sz="2400" b="0" i="0" u="none" strike="noStrike">
                          <a:solidFill>
                            <a:srgbClr val="000000"/>
                          </a:solidFill>
                          <a:effectLst/>
                          <a:latin typeface="+mn-lt"/>
                        </a:rPr>
                        <a:t>0.189</a:t>
                      </a:r>
                    </a:p>
                  </a:txBody>
                  <a:tcPr marL="9525" marR="9525" marT="9525" marB="0" anchor="ctr"/>
                </a:tc>
                <a:tc>
                  <a:txBody>
                    <a:bodyPr/>
                    <a:lstStyle/>
                    <a:p>
                      <a:pPr algn="r" fontAlgn="ctr"/>
                      <a:r>
                        <a:rPr lang="en-US" altLang="ja-JP" sz="2400" b="0" i="0" u="none" strike="noStrike">
                          <a:solidFill>
                            <a:srgbClr val="000000"/>
                          </a:solidFill>
                          <a:effectLst/>
                          <a:latin typeface="+mn-lt"/>
                        </a:rPr>
                        <a:t>0.984</a:t>
                      </a:r>
                    </a:p>
                  </a:txBody>
                  <a:tcPr marL="9525" marR="9525" marT="9525" marB="0" anchor="ctr"/>
                </a:tc>
                <a:tc>
                  <a:txBody>
                    <a:bodyPr/>
                    <a:lstStyle/>
                    <a:p>
                      <a:pPr algn="r" fontAlgn="ctr"/>
                      <a:r>
                        <a:rPr lang="en-US" altLang="ja-JP" sz="2400" b="0" i="0" u="none" strike="noStrike" smtClean="0">
                          <a:solidFill>
                            <a:srgbClr val="000000"/>
                          </a:solidFill>
                          <a:effectLst/>
                          <a:latin typeface="+mn-lt"/>
                        </a:rPr>
                        <a:t>0.310</a:t>
                      </a:r>
                      <a:endParaRPr lang="en-US" altLang="ja-JP" sz="2400" b="0" i="0" u="none" strike="noStrike">
                        <a:solidFill>
                          <a:srgbClr val="000000"/>
                        </a:solidFill>
                        <a:effectLst/>
                        <a:latin typeface="+mn-lt"/>
                      </a:endParaRPr>
                    </a:p>
                  </a:txBody>
                  <a:tcPr marL="9525" marR="9525" marT="9525" marB="0" anchor="ctr"/>
                </a:tc>
              </a:tr>
            </a:tbl>
          </a:graphicData>
        </a:graphic>
      </p:graphicFrame>
      <p:sp>
        <p:nvSpPr>
          <p:cNvPr id="7" name="コンテンツ プレースホルダー 2"/>
          <p:cNvSpPr>
            <a:spLocks noGrp="1"/>
          </p:cNvSpPr>
          <p:nvPr>
            <p:ph idx="1"/>
          </p:nvPr>
        </p:nvSpPr>
        <p:spPr>
          <a:xfrm>
            <a:off x="457200" y="1556792"/>
            <a:ext cx="8229600" cy="4824536"/>
          </a:xfrm>
        </p:spPr>
        <p:txBody>
          <a:bodyPr/>
          <a:lstStyle/>
          <a:p>
            <a:r>
              <a:rPr lang="ja-JP" altLang="en-US" smtClean="0"/>
              <a:t>ランダムフォレスト法</a:t>
            </a:r>
            <a:endParaRPr lang="en-US" altLang="ja-JP"/>
          </a:p>
          <a:p>
            <a:endParaRPr lang="en-US" altLang="ja-JP"/>
          </a:p>
          <a:p>
            <a:endParaRPr lang="en-US" altLang="ja-JP"/>
          </a:p>
          <a:p>
            <a:pPr lvl="1"/>
            <a:endParaRPr kumimoji="1" lang="ja-JP" altLang="en-US"/>
          </a:p>
        </p:txBody>
      </p:sp>
    </p:spTree>
    <p:extLst>
      <p:ext uri="{BB962C8B-B14F-4D97-AF65-F5344CB8AC3E}">
        <p14:creationId xmlns:p14="http://schemas.microsoft.com/office/powerpoint/2010/main" val="215917100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smtClean="0"/>
              <a:t>結果</a:t>
            </a:r>
            <a:r>
              <a:rPr kumimoji="1" lang="ja-JP" altLang="en-US" smtClean="0"/>
              <a:t>：</a:t>
            </a:r>
            <a:r>
              <a:rPr kumimoji="1" lang="en-US" altLang="ja-JP" smtClean="0"/>
              <a:t>GCC</a:t>
            </a:r>
            <a:endParaRPr kumimoji="1" lang="ja-JP" altLang="en-US" sz="3600"/>
          </a:p>
        </p:txBody>
      </p:sp>
      <p:sp>
        <p:nvSpPr>
          <p:cNvPr id="4" name="日付プレースホルダー 3"/>
          <p:cNvSpPr>
            <a:spLocks noGrp="1"/>
          </p:cNvSpPr>
          <p:nvPr>
            <p:ph type="dt" sz="half" idx="10"/>
          </p:nvPr>
        </p:nvSpPr>
        <p:spPr/>
        <p:txBody>
          <a:bodyPr/>
          <a:lstStyle/>
          <a:p>
            <a:r>
              <a:rPr lang="en-US" altLang="ja-JP" smtClean="0"/>
              <a:t>2016/02/12</a:t>
            </a:r>
            <a:endParaRPr lang="ja-JP" altLang="en-US"/>
          </a:p>
        </p:txBody>
      </p:sp>
      <p:sp>
        <p:nvSpPr>
          <p:cNvPr id="5" name="スライド番号プレースホルダー 4"/>
          <p:cNvSpPr>
            <a:spLocks noGrp="1"/>
          </p:cNvSpPr>
          <p:nvPr>
            <p:ph type="sldNum" sz="quarter" idx="12"/>
          </p:nvPr>
        </p:nvSpPr>
        <p:spPr/>
        <p:txBody>
          <a:bodyPr/>
          <a:lstStyle/>
          <a:p>
            <a:fld id="{6754A600-64A3-491F-BE30-136854BA9E76}" type="slidenum">
              <a:rPr lang="ja-JP" altLang="en-US" smtClean="0"/>
              <a:pPr/>
              <a:t>26</a:t>
            </a:fld>
            <a:endParaRPr lang="ja-JP" altLang="en-US"/>
          </a:p>
        </p:txBody>
      </p:sp>
      <p:graphicFrame>
        <p:nvGraphicFramePr>
          <p:cNvPr id="6" name="コンテンツ プレースホルダー 5"/>
          <p:cNvGraphicFramePr>
            <a:graphicFrameLocks/>
          </p:cNvGraphicFramePr>
          <p:nvPr>
            <p:extLst>
              <p:ext uri="{D42A27DB-BD31-4B8C-83A1-F6EECF244321}">
                <p14:modId xmlns:p14="http://schemas.microsoft.com/office/powerpoint/2010/main" val="1780640177"/>
              </p:ext>
            </p:extLst>
          </p:nvPr>
        </p:nvGraphicFramePr>
        <p:xfrm>
          <a:off x="971600" y="2098000"/>
          <a:ext cx="7344816" cy="4211320"/>
        </p:xfrm>
        <a:graphic>
          <a:graphicData uri="http://schemas.openxmlformats.org/drawingml/2006/table">
            <a:tbl>
              <a:tblPr firstRow="1" bandRow="1">
                <a:tableStyleId>{5C22544A-7EE6-4342-B048-85BDC9FD1C3A}</a:tableStyleId>
              </a:tblPr>
              <a:tblGrid>
                <a:gridCol w="3600400"/>
                <a:gridCol w="1224136"/>
                <a:gridCol w="1224136"/>
                <a:gridCol w="1296144"/>
              </a:tblGrid>
              <a:tr h="370840">
                <a:tc>
                  <a:txBody>
                    <a:bodyPr/>
                    <a:lstStyle/>
                    <a:p>
                      <a:pPr algn="ctr"/>
                      <a:r>
                        <a:rPr kumimoji="1" lang="ja-JP" altLang="en-US" smtClean="0"/>
                        <a:t>予測モデル</a:t>
                      </a:r>
                      <a:endParaRPr kumimoji="1" lang="ja-JP" altLang="en-US"/>
                    </a:p>
                  </a:txBody>
                  <a:tcPr/>
                </a:tc>
                <a:tc>
                  <a:txBody>
                    <a:bodyPr/>
                    <a:lstStyle/>
                    <a:p>
                      <a:pPr algn="ctr"/>
                      <a:r>
                        <a:rPr kumimoji="1" lang="ja-JP" altLang="en-US" smtClean="0"/>
                        <a:t>適合率</a:t>
                      </a:r>
                      <a:endParaRPr kumimoji="1" lang="ja-JP" altLang="en-US"/>
                    </a:p>
                  </a:txBody>
                  <a:tcPr/>
                </a:tc>
                <a:tc>
                  <a:txBody>
                    <a:bodyPr/>
                    <a:lstStyle/>
                    <a:p>
                      <a:pPr algn="ctr"/>
                      <a:r>
                        <a:rPr kumimoji="1" lang="ja-JP" altLang="en-US" smtClean="0"/>
                        <a:t>再現率</a:t>
                      </a:r>
                      <a:endParaRPr kumimoji="1" lang="ja-JP" altLang="en-US"/>
                    </a:p>
                  </a:txBody>
                  <a:tcPr/>
                </a:tc>
                <a:tc>
                  <a:txBody>
                    <a:bodyPr/>
                    <a:lstStyle/>
                    <a:p>
                      <a:pPr algn="ctr"/>
                      <a:r>
                        <a:rPr kumimoji="1" lang="en-US" altLang="ja-JP" smtClean="0"/>
                        <a:t>F1</a:t>
                      </a:r>
                      <a:r>
                        <a:rPr kumimoji="1" lang="ja-JP" altLang="en-US" smtClean="0"/>
                        <a:t>値</a:t>
                      </a:r>
                      <a:endParaRPr kumimoji="1" lang="ja-JP" altLang="en-US"/>
                    </a:p>
                  </a:txBody>
                  <a:tcPr/>
                </a:tc>
              </a:tr>
              <a:tr h="370840">
                <a:tc>
                  <a:txBody>
                    <a:bodyPr/>
                    <a:lstStyle/>
                    <a:p>
                      <a:r>
                        <a:rPr kumimoji="1" lang="en-US" altLang="ja-JP" sz="2200" b="0" smtClean="0"/>
                        <a:t>PCR</a:t>
                      </a:r>
                      <a:r>
                        <a:rPr kumimoji="1" lang="ja-JP" altLang="en-US" sz="2200" b="0" smtClean="0"/>
                        <a:t>のみ</a:t>
                      </a:r>
                      <a:endParaRPr kumimoji="1" lang="ja-JP" altLang="en-US" sz="2200" b="0"/>
                    </a:p>
                  </a:txBody>
                  <a:tcPr/>
                </a:tc>
                <a:tc>
                  <a:txBody>
                    <a:bodyPr/>
                    <a:lstStyle/>
                    <a:p>
                      <a:pPr algn="r" fontAlgn="ctr"/>
                      <a:r>
                        <a:rPr lang="en-US" altLang="ja-JP" sz="2400" b="0" i="0" u="none" strike="noStrike">
                          <a:solidFill>
                            <a:srgbClr val="000000"/>
                          </a:solidFill>
                          <a:effectLst/>
                          <a:latin typeface="+mn-lt"/>
                        </a:rPr>
                        <a:t>0.089</a:t>
                      </a:r>
                    </a:p>
                  </a:txBody>
                  <a:tcPr marL="9525" marR="9525" marT="9525" marB="0" anchor="ctr"/>
                </a:tc>
                <a:tc>
                  <a:txBody>
                    <a:bodyPr/>
                    <a:lstStyle/>
                    <a:p>
                      <a:pPr algn="r" fontAlgn="ctr"/>
                      <a:r>
                        <a:rPr lang="en-US" altLang="ja-JP" sz="2400" b="1" i="0" u="none" strike="noStrike" smtClean="0">
                          <a:solidFill>
                            <a:srgbClr val="000000"/>
                          </a:solidFill>
                          <a:effectLst/>
                          <a:latin typeface="+mn-lt"/>
                        </a:rPr>
                        <a:t>1.000</a:t>
                      </a:r>
                      <a:endParaRPr lang="en-US" altLang="ja-JP" sz="2400" b="1" i="0" u="none" strike="noStrike">
                        <a:solidFill>
                          <a:srgbClr val="000000"/>
                        </a:solidFill>
                        <a:effectLst/>
                        <a:latin typeface="+mn-lt"/>
                      </a:endParaRPr>
                    </a:p>
                  </a:txBody>
                  <a:tcPr marL="9525" marR="9525" marT="9525" marB="0" anchor="ctr"/>
                </a:tc>
                <a:tc>
                  <a:txBody>
                    <a:bodyPr/>
                    <a:lstStyle/>
                    <a:p>
                      <a:pPr algn="r" fontAlgn="ctr"/>
                      <a:r>
                        <a:rPr lang="en-US" altLang="ja-JP" sz="2400" b="1" i="0" u="none" strike="noStrike">
                          <a:solidFill>
                            <a:srgbClr val="000000"/>
                          </a:solidFill>
                          <a:effectLst/>
                          <a:latin typeface="+mn-lt"/>
                        </a:rPr>
                        <a:t>0.152</a:t>
                      </a:r>
                    </a:p>
                  </a:txBody>
                  <a:tcPr marL="9525" marR="9525" marT="9525" marB="0" anchor="ctr"/>
                </a:tc>
              </a:tr>
              <a:tr h="370840">
                <a:tc>
                  <a:txBody>
                    <a:bodyPr/>
                    <a:lstStyle/>
                    <a:p>
                      <a:r>
                        <a:rPr kumimoji="1" lang="ja-JP" altLang="en-US" sz="2200" b="0" smtClean="0"/>
                        <a:t>活動期間のみ</a:t>
                      </a:r>
                      <a:endParaRPr kumimoji="1" lang="ja-JP" altLang="en-US" sz="2200" b="0"/>
                    </a:p>
                  </a:txBody>
                  <a:tcPr/>
                </a:tc>
                <a:tc>
                  <a:txBody>
                    <a:bodyPr/>
                    <a:lstStyle/>
                    <a:p>
                      <a:pPr algn="r" fontAlgn="ctr"/>
                      <a:r>
                        <a:rPr lang="en-US" altLang="ja-JP" sz="2400" b="0" i="0" u="none" strike="noStrike">
                          <a:solidFill>
                            <a:srgbClr val="000000"/>
                          </a:solidFill>
                          <a:effectLst/>
                          <a:latin typeface="+mn-lt"/>
                        </a:rPr>
                        <a:t>0.013</a:t>
                      </a:r>
                    </a:p>
                  </a:txBody>
                  <a:tcPr marL="9525" marR="9525" marT="9525" marB="0" anchor="ctr"/>
                </a:tc>
                <a:tc>
                  <a:txBody>
                    <a:bodyPr/>
                    <a:lstStyle/>
                    <a:p>
                      <a:pPr algn="r" fontAlgn="ctr"/>
                      <a:r>
                        <a:rPr lang="en-US" altLang="ja-JP" sz="2400" b="0" i="0" u="none" strike="noStrike">
                          <a:solidFill>
                            <a:srgbClr val="000000"/>
                          </a:solidFill>
                          <a:effectLst/>
                          <a:latin typeface="+mn-lt"/>
                        </a:rPr>
                        <a:t>0.798</a:t>
                      </a:r>
                    </a:p>
                  </a:txBody>
                  <a:tcPr marL="9525" marR="9525" marT="9525" marB="0" anchor="ctr"/>
                </a:tc>
                <a:tc>
                  <a:txBody>
                    <a:bodyPr/>
                    <a:lstStyle/>
                    <a:p>
                      <a:pPr algn="r" fontAlgn="ctr"/>
                      <a:r>
                        <a:rPr lang="en-US" altLang="ja-JP" sz="2400" b="0" i="0" u="none" strike="noStrike">
                          <a:solidFill>
                            <a:srgbClr val="000000"/>
                          </a:solidFill>
                          <a:effectLst/>
                          <a:latin typeface="+mn-lt"/>
                        </a:rPr>
                        <a:t>0.025</a:t>
                      </a:r>
                    </a:p>
                  </a:txBody>
                  <a:tcPr marL="9525" marR="9525" marT="9525" marB="0" anchor="ctr"/>
                </a:tc>
              </a:tr>
              <a:tr h="370840">
                <a:tc>
                  <a:txBody>
                    <a:bodyPr/>
                    <a:lstStyle/>
                    <a:p>
                      <a:r>
                        <a:rPr kumimoji="1" lang="ja-JP" altLang="en-US" sz="2200" b="0" smtClean="0"/>
                        <a:t>コメント数のみ</a:t>
                      </a:r>
                      <a:endParaRPr kumimoji="1" lang="ja-JP" altLang="en-US" sz="2200" b="0"/>
                    </a:p>
                  </a:txBody>
                  <a:tcPr/>
                </a:tc>
                <a:tc>
                  <a:txBody>
                    <a:bodyPr/>
                    <a:lstStyle/>
                    <a:p>
                      <a:pPr algn="r" fontAlgn="ctr"/>
                      <a:r>
                        <a:rPr lang="en-US" altLang="ja-JP" sz="2400" b="1" i="0" u="none" strike="noStrike">
                          <a:solidFill>
                            <a:srgbClr val="000000"/>
                          </a:solidFill>
                          <a:effectLst/>
                          <a:latin typeface="+mn-lt"/>
                        </a:rPr>
                        <a:t>0.093</a:t>
                      </a:r>
                    </a:p>
                  </a:txBody>
                  <a:tcPr marL="9525" marR="9525" marT="9525" marB="0" anchor="ctr"/>
                </a:tc>
                <a:tc>
                  <a:txBody>
                    <a:bodyPr/>
                    <a:lstStyle/>
                    <a:p>
                      <a:pPr algn="r" fontAlgn="ctr"/>
                      <a:r>
                        <a:rPr lang="en-US" altLang="ja-JP" sz="2400" b="0" i="0" u="none" strike="noStrike">
                          <a:solidFill>
                            <a:srgbClr val="000000"/>
                          </a:solidFill>
                          <a:effectLst/>
                          <a:latin typeface="+mn-lt"/>
                        </a:rPr>
                        <a:t>0.893</a:t>
                      </a:r>
                    </a:p>
                  </a:txBody>
                  <a:tcPr marL="9525" marR="9525" marT="9525" marB="0" anchor="ctr"/>
                </a:tc>
                <a:tc>
                  <a:txBody>
                    <a:bodyPr/>
                    <a:lstStyle/>
                    <a:p>
                      <a:pPr algn="r" fontAlgn="ctr"/>
                      <a:r>
                        <a:rPr lang="en-US" altLang="ja-JP" sz="2400" b="0" i="0" u="none" strike="noStrike">
                          <a:solidFill>
                            <a:srgbClr val="000000"/>
                          </a:solidFill>
                          <a:effectLst/>
                          <a:latin typeface="+mn-lt"/>
                        </a:rPr>
                        <a:t>0.139</a:t>
                      </a:r>
                    </a:p>
                  </a:txBody>
                  <a:tcPr marL="9525" marR="9525" marT="9525" marB="0" anchor="ctr"/>
                </a:tc>
              </a:tr>
              <a:tr h="370840">
                <a:tc>
                  <a:txBody>
                    <a:bodyPr/>
                    <a:lstStyle/>
                    <a:p>
                      <a:r>
                        <a:rPr kumimoji="1" lang="ja-JP" altLang="en-US" sz="2200" b="0" smtClean="0"/>
                        <a:t>パッチ数のみ</a:t>
                      </a:r>
                      <a:endParaRPr kumimoji="1" lang="ja-JP" altLang="en-US" sz="2200" b="0"/>
                    </a:p>
                  </a:txBody>
                  <a:tcPr/>
                </a:tc>
                <a:tc>
                  <a:txBody>
                    <a:bodyPr/>
                    <a:lstStyle/>
                    <a:p>
                      <a:pPr algn="r" fontAlgn="ctr"/>
                      <a:r>
                        <a:rPr lang="en-US" altLang="ja-JP" sz="2400" b="0" i="0" u="none" strike="noStrike">
                          <a:solidFill>
                            <a:srgbClr val="000000"/>
                          </a:solidFill>
                          <a:effectLst/>
                          <a:latin typeface="+mn-lt"/>
                        </a:rPr>
                        <a:t>0.021</a:t>
                      </a:r>
                    </a:p>
                  </a:txBody>
                  <a:tcPr marL="9525" marR="9525" marT="9525" marB="0" anchor="ctr"/>
                </a:tc>
                <a:tc>
                  <a:txBody>
                    <a:bodyPr/>
                    <a:lstStyle/>
                    <a:p>
                      <a:pPr algn="r" fontAlgn="ctr"/>
                      <a:r>
                        <a:rPr lang="en-US" altLang="ja-JP" sz="2400" b="0" i="0" u="none" strike="noStrike">
                          <a:solidFill>
                            <a:srgbClr val="000000"/>
                          </a:solidFill>
                          <a:effectLst/>
                          <a:latin typeface="+mn-lt"/>
                        </a:rPr>
                        <a:t>0.929</a:t>
                      </a:r>
                    </a:p>
                  </a:txBody>
                  <a:tcPr marL="9525" marR="9525" marT="9525" marB="0" anchor="ctr"/>
                </a:tc>
                <a:tc>
                  <a:txBody>
                    <a:bodyPr/>
                    <a:lstStyle/>
                    <a:p>
                      <a:pPr algn="r" fontAlgn="ctr"/>
                      <a:r>
                        <a:rPr lang="en-US" altLang="ja-JP" sz="2400" b="0" i="0" u="none" strike="noStrike" smtClean="0">
                          <a:solidFill>
                            <a:srgbClr val="000000"/>
                          </a:solidFill>
                          <a:effectLst/>
                          <a:latin typeface="+mn-lt"/>
                        </a:rPr>
                        <a:t>0.040</a:t>
                      </a:r>
                      <a:endParaRPr lang="en-US" altLang="ja-JP" sz="2400" b="0" i="0" u="none" strike="noStrike">
                        <a:solidFill>
                          <a:srgbClr val="000000"/>
                        </a:solidFill>
                        <a:effectLst/>
                        <a:latin typeface="+mn-lt"/>
                      </a:endParaRPr>
                    </a:p>
                  </a:txBody>
                  <a:tcPr marL="9525" marR="9525" marT="9525" marB="0" anchor="ctr"/>
                </a:tc>
              </a:tr>
              <a:tr h="370840">
                <a:tc>
                  <a:txBody>
                    <a:bodyPr/>
                    <a:lstStyle/>
                    <a:p>
                      <a:r>
                        <a:rPr kumimoji="1" lang="en-US" altLang="ja-JP" sz="2200" b="0" smtClean="0"/>
                        <a:t>PCR+</a:t>
                      </a:r>
                      <a:r>
                        <a:rPr kumimoji="1" lang="ja-JP" altLang="en-US" sz="2200" b="0" smtClean="0"/>
                        <a:t>活動期間</a:t>
                      </a:r>
                      <a:endParaRPr kumimoji="1" lang="ja-JP" altLang="en-US" sz="2200" b="0"/>
                    </a:p>
                  </a:txBody>
                  <a:tcPr/>
                </a:tc>
                <a:tc>
                  <a:txBody>
                    <a:bodyPr/>
                    <a:lstStyle/>
                    <a:p>
                      <a:pPr algn="r" fontAlgn="ctr"/>
                      <a:r>
                        <a:rPr lang="en-US" altLang="ja-JP" sz="2400" b="0" i="0" u="none" strike="noStrike" smtClean="0">
                          <a:solidFill>
                            <a:srgbClr val="000000"/>
                          </a:solidFill>
                          <a:effectLst/>
                          <a:latin typeface="+mn-lt"/>
                        </a:rPr>
                        <a:t>0.020</a:t>
                      </a:r>
                      <a:endParaRPr lang="en-US" altLang="ja-JP" sz="2400" b="0" i="0" u="none" strike="noStrike">
                        <a:solidFill>
                          <a:srgbClr val="000000"/>
                        </a:solidFill>
                        <a:effectLst/>
                        <a:latin typeface="+mn-lt"/>
                      </a:endParaRPr>
                    </a:p>
                  </a:txBody>
                  <a:tcPr marL="9525" marR="9525" marT="9525" marB="0" anchor="ctr"/>
                </a:tc>
                <a:tc>
                  <a:txBody>
                    <a:bodyPr/>
                    <a:lstStyle/>
                    <a:p>
                      <a:pPr algn="r" fontAlgn="ctr"/>
                      <a:r>
                        <a:rPr lang="en-US" altLang="ja-JP" sz="2400" b="0" i="0" u="none" strike="noStrike">
                          <a:solidFill>
                            <a:srgbClr val="000000"/>
                          </a:solidFill>
                          <a:effectLst/>
                          <a:latin typeface="+mn-lt"/>
                        </a:rPr>
                        <a:t>0.857</a:t>
                      </a:r>
                    </a:p>
                  </a:txBody>
                  <a:tcPr marL="9525" marR="9525" marT="9525" marB="0" anchor="ctr"/>
                </a:tc>
                <a:tc>
                  <a:txBody>
                    <a:bodyPr/>
                    <a:lstStyle/>
                    <a:p>
                      <a:pPr algn="r" fontAlgn="ctr"/>
                      <a:r>
                        <a:rPr lang="en-US" altLang="ja-JP" sz="2400" b="0" i="0" u="none" strike="noStrike">
                          <a:solidFill>
                            <a:srgbClr val="000000"/>
                          </a:solidFill>
                          <a:effectLst/>
                          <a:latin typeface="+mn-lt"/>
                        </a:rPr>
                        <a:t>0.039</a:t>
                      </a:r>
                    </a:p>
                  </a:txBody>
                  <a:tcPr marL="9525" marR="9525" marT="9525" marB="0" anchor="ctr"/>
                </a:tc>
              </a:tr>
              <a:tr h="370840">
                <a:tc>
                  <a:txBody>
                    <a:bodyPr/>
                    <a:lstStyle/>
                    <a:p>
                      <a:r>
                        <a:rPr kumimoji="1" lang="en-US" altLang="ja-JP" sz="2200" b="0" smtClean="0"/>
                        <a:t>PCR+</a:t>
                      </a:r>
                      <a:r>
                        <a:rPr kumimoji="1" lang="ja-JP" altLang="en-US" sz="2200" b="0" smtClean="0"/>
                        <a:t>コメント数</a:t>
                      </a:r>
                      <a:endParaRPr kumimoji="1" lang="ja-JP" altLang="en-US" sz="2200" b="0"/>
                    </a:p>
                  </a:txBody>
                  <a:tcPr/>
                </a:tc>
                <a:tc>
                  <a:txBody>
                    <a:bodyPr/>
                    <a:lstStyle/>
                    <a:p>
                      <a:pPr algn="r" fontAlgn="ctr"/>
                      <a:r>
                        <a:rPr lang="en-US" altLang="ja-JP" sz="2400" b="0" i="0" u="none" strike="noStrike">
                          <a:solidFill>
                            <a:srgbClr val="000000"/>
                          </a:solidFill>
                          <a:effectLst/>
                          <a:latin typeface="+mn-lt"/>
                        </a:rPr>
                        <a:t>0.095</a:t>
                      </a:r>
                    </a:p>
                  </a:txBody>
                  <a:tcPr marL="9525" marR="9525" marT="9525" marB="0" anchor="ctr"/>
                </a:tc>
                <a:tc>
                  <a:txBody>
                    <a:bodyPr/>
                    <a:lstStyle/>
                    <a:p>
                      <a:pPr algn="r" fontAlgn="ctr"/>
                      <a:r>
                        <a:rPr lang="en-US" altLang="ja-JP" sz="2400" b="0" i="0" u="none" strike="noStrike">
                          <a:solidFill>
                            <a:srgbClr val="000000"/>
                          </a:solidFill>
                          <a:effectLst/>
                          <a:latin typeface="+mn-lt"/>
                        </a:rPr>
                        <a:t>0.952</a:t>
                      </a:r>
                    </a:p>
                  </a:txBody>
                  <a:tcPr marL="9525" marR="9525" marT="9525" marB="0" anchor="ctr"/>
                </a:tc>
                <a:tc>
                  <a:txBody>
                    <a:bodyPr/>
                    <a:lstStyle/>
                    <a:p>
                      <a:pPr algn="r" fontAlgn="ctr"/>
                      <a:r>
                        <a:rPr lang="en-US" altLang="ja-JP" sz="2400" b="0" i="0" u="none" strike="noStrike">
                          <a:solidFill>
                            <a:srgbClr val="000000"/>
                          </a:solidFill>
                          <a:effectLst/>
                          <a:latin typeface="+mn-lt"/>
                        </a:rPr>
                        <a:t>0.147</a:t>
                      </a:r>
                    </a:p>
                  </a:txBody>
                  <a:tcPr marL="9525" marR="9525" marT="9525" marB="0" anchor="ctr"/>
                </a:tc>
              </a:tr>
              <a:tr h="370840">
                <a:tc>
                  <a:txBody>
                    <a:bodyPr/>
                    <a:lstStyle/>
                    <a:p>
                      <a:r>
                        <a:rPr kumimoji="1" lang="ja-JP" altLang="en-US" sz="2200" b="0" smtClean="0"/>
                        <a:t>コメント数＋パッチ数</a:t>
                      </a:r>
                      <a:endParaRPr kumimoji="1" lang="ja-JP" altLang="en-US" sz="2200" b="0"/>
                    </a:p>
                  </a:txBody>
                  <a:tcPr/>
                </a:tc>
                <a:tc>
                  <a:txBody>
                    <a:bodyPr/>
                    <a:lstStyle/>
                    <a:p>
                      <a:pPr algn="r" fontAlgn="ctr"/>
                      <a:r>
                        <a:rPr lang="en-US" altLang="ja-JP" sz="2400" b="0" i="0" u="none" strike="noStrike">
                          <a:solidFill>
                            <a:srgbClr val="000000"/>
                          </a:solidFill>
                          <a:effectLst/>
                          <a:latin typeface="+mn-lt"/>
                        </a:rPr>
                        <a:t>0.095</a:t>
                      </a:r>
                    </a:p>
                  </a:txBody>
                  <a:tcPr marL="9525" marR="9525" marT="9525" marB="0" anchor="ctr"/>
                </a:tc>
                <a:tc>
                  <a:txBody>
                    <a:bodyPr/>
                    <a:lstStyle/>
                    <a:p>
                      <a:pPr algn="r" fontAlgn="ctr"/>
                      <a:r>
                        <a:rPr lang="en-US" altLang="ja-JP" sz="2400" b="0" i="0" u="none" strike="noStrike">
                          <a:solidFill>
                            <a:srgbClr val="000000"/>
                          </a:solidFill>
                          <a:effectLst/>
                          <a:latin typeface="+mn-lt"/>
                        </a:rPr>
                        <a:t>0.881</a:t>
                      </a:r>
                    </a:p>
                  </a:txBody>
                  <a:tcPr marL="9525" marR="9525" marT="9525" marB="0" anchor="ctr"/>
                </a:tc>
                <a:tc>
                  <a:txBody>
                    <a:bodyPr/>
                    <a:lstStyle/>
                    <a:p>
                      <a:pPr algn="r" fontAlgn="ctr"/>
                      <a:r>
                        <a:rPr lang="en-US" altLang="ja-JP" sz="2400" b="0" i="0" u="none" strike="noStrike">
                          <a:solidFill>
                            <a:srgbClr val="000000"/>
                          </a:solidFill>
                          <a:effectLst/>
                          <a:latin typeface="+mn-lt"/>
                        </a:rPr>
                        <a:t>0.142</a:t>
                      </a:r>
                    </a:p>
                  </a:txBody>
                  <a:tcPr marL="9525" marR="9525" marT="9525" marB="0" anchor="ctr"/>
                </a:tc>
              </a:tr>
              <a:tr h="370840">
                <a:tc>
                  <a:txBody>
                    <a:bodyPr/>
                    <a:lstStyle/>
                    <a:p>
                      <a:r>
                        <a:rPr kumimoji="1" lang="ja-JP" altLang="en-US" sz="2200" b="0" smtClean="0"/>
                        <a:t>先行研究でのモデル</a:t>
                      </a:r>
                      <a:endParaRPr kumimoji="1" lang="ja-JP" altLang="en-US" sz="2200" b="0"/>
                    </a:p>
                  </a:txBody>
                  <a:tcPr/>
                </a:tc>
                <a:tc>
                  <a:txBody>
                    <a:bodyPr/>
                    <a:lstStyle/>
                    <a:p>
                      <a:pPr algn="r" fontAlgn="ctr"/>
                      <a:r>
                        <a:rPr lang="en-US" altLang="ja-JP" sz="2400" b="0" i="0" u="none" strike="noStrike">
                          <a:solidFill>
                            <a:srgbClr val="000000"/>
                          </a:solidFill>
                          <a:effectLst/>
                          <a:latin typeface="+mn-lt"/>
                        </a:rPr>
                        <a:t>0.014</a:t>
                      </a:r>
                    </a:p>
                  </a:txBody>
                  <a:tcPr marL="9525" marR="9525" marT="9525" marB="0" anchor="ctr"/>
                </a:tc>
                <a:tc>
                  <a:txBody>
                    <a:bodyPr/>
                    <a:lstStyle/>
                    <a:p>
                      <a:pPr algn="r" fontAlgn="ctr"/>
                      <a:r>
                        <a:rPr lang="en-US" altLang="ja-JP" sz="2400" b="0" i="0" u="none" strike="noStrike">
                          <a:solidFill>
                            <a:srgbClr val="000000"/>
                          </a:solidFill>
                          <a:effectLst/>
                          <a:latin typeface="+mn-lt"/>
                        </a:rPr>
                        <a:t>0.738</a:t>
                      </a:r>
                    </a:p>
                  </a:txBody>
                  <a:tcPr marL="9525" marR="9525" marT="9525" marB="0" anchor="ctr"/>
                </a:tc>
                <a:tc>
                  <a:txBody>
                    <a:bodyPr/>
                    <a:lstStyle/>
                    <a:p>
                      <a:pPr algn="r" fontAlgn="ctr"/>
                      <a:r>
                        <a:rPr lang="en-US" altLang="ja-JP" sz="2400" b="0" i="0" u="none" strike="noStrike">
                          <a:solidFill>
                            <a:srgbClr val="000000"/>
                          </a:solidFill>
                          <a:effectLst/>
                          <a:latin typeface="+mn-lt"/>
                        </a:rPr>
                        <a:t>0.027</a:t>
                      </a:r>
                    </a:p>
                  </a:txBody>
                  <a:tcPr marL="9525" marR="9525" marT="9525" marB="0" anchor="ctr"/>
                </a:tc>
              </a:tr>
              <a:tr h="370840">
                <a:tc>
                  <a:txBody>
                    <a:bodyPr/>
                    <a:lstStyle/>
                    <a:p>
                      <a:r>
                        <a:rPr kumimoji="1" lang="en-US" altLang="ja-JP" sz="2200" b="0" smtClean="0"/>
                        <a:t>6</a:t>
                      </a:r>
                      <a:r>
                        <a:rPr kumimoji="1" lang="ja-JP" altLang="en-US" sz="2200" b="0" smtClean="0"/>
                        <a:t>種類の全てのメトリクス</a:t>
                      </a:r>
                      <a:endParaRPr kumimoji="1" lang="ja-JP" altLang="en-US" sz="2200" b="0"/>
                    </a:p>
                  </a:txBody>
                  <a:tcPr/>
                </a:tc>
                <a:tc>
                  <a:txBody>
                    <a:bodyPr/>
                    <a:lstStyle/>
                    <a:p>
                      <a:pPr algn="r" fontAlgn="ctr"/>
                      <a:r>
                        <a:rPr lang="en-US" altLang="ja-JP" sz="2400" b="0" i="0" u="none" strike="noStrike">
                          <a:solidFill>
                            <a:srgbClr val="000000"/>
                          </a:solidFill>
                          <a:effectLst/>
                          <a:latin typeface="+mn-lt"/>
                        </a:rPr>
                        <a:t>0.014</a:t>
                      </a:r>
                    </a:p>
                  </a:txBody>
                  <a:tcPr marL="9525" marR="9525" marT="9525" marB="0" anchor="ctr"/>
                </a:tc>
                <a:tc>
                  <a:txBody>
                    <a:bodyPr/>
                    <a:lstStyle/>
                    <a:p>
                      <a:pPr algn="r" fontAlgn="ctr"/>
                      <a:r>
                        <a:rPr lang="en-US" altLang="ja-JP" sz="2400" b="0" i="0" u="none" strike="noStrike">
                          <a:solidFill>
                            <a:srgbClr val="000000"/>
                          </a:solidFill>
                          <a:effectLst/>
                          <a:latin typeface="+mn-lt"/>
                        </a:rPr>
                        <a:t>0.756</a:t>
                      </a:r>
                    </a:p>
                  </a:txBody>
                  <a:tcPr marL="9525" marR="9525" marT="9525" marB="0" anchor="ctr"/>
                </a:tc>
                <a:tc>
                  <a:txBody>
                    <a:bodyPr/>
                    <a:lstStyle/>
                    <a:p>
                      <a:pPr algn="r" fontAlgn="ctr"/>
                      <a:r>
                        <a:rPr lang="en-US" altLang="ja-JP" sz="2400" b="0" i="0" u="none" strike="noStrike">
                          <a:solidFill>
                            <a:srgbClr val="000000"/>
                          </a:solidFill>
                          <a:effectLst/>
                          <a:latin typeface="+mn-lt"/>
                        </a:rPr>
                        <a:t>0.027</a:t>
                      </a:r>
                    </a:p>
                  </a:txBody>
                  <a:tcPr marL="9525" marR="9525" marT="9525" marB="0" anchor="ctr"/>
                </a:tc>
              </a:tr>
            </a:tbl>
          </a:graphicData>
        </a:graphic>
      </p:graphicFrame>
      <p:sp>
        <p:nvSpPr>
          <p:cNvPr id="7" name="コンテンツ プレースホルダー 2"/>
          <p:cNvSpPr>
            <a:spLocks noGrp="1"/>
          </p:cNvSpPr>
          <p:nvPr>
            <p:ph idx="1"/>
          </p:nvPr>
        </p:nvSpPr>
        <p:spPr>
          <a:xfrm>
            <a:off x="457200" y="1556792"/>
            <a:ext cx="8229600" cy="4824536"/>
          </a:xfrm>
        </p:spPr>
        <p:txBody>
          <a:bodyPr/>
          <a:lstStyle/>
          <a:p>
            <a:r>
              <a:rPr lang="ja-JP" altLang="en-US" smtClean="0"/>
              <a:t>ロジスティック回帰分析</a:t>
            </a:r>
            <a:endParaRPr lang="en-US" altLang="ja-JP" smtClean="0"/>
          </a:p>
          <a:p>
            <a:endParaRPr lang="en-US" altLang="ja-JP"/>
          </a:p>
          <a:p>
            <a:endParaRPr lang="en-US" altLang="ja-JP"/>
          </a:p>
          <a:p>
            <a:endParaRPr lang="en-US" altLang="ja-JP"/>
          </a:p>
          <a:p>
            <a:pPr lvl="1"/>
            <a:endParaRPr kumimoji="1" lang="ja-JP" altLang="en-US"/>
          </a:p>
        </p:txBody>
      </p:sp>
    </p:spTree>
    <p:extLst>
      <p:ext uri="{BB962C8B-B14F-4D97-AF65-F5344CB8AC3E}">
        <p14:creationId xmlns:p14="http://schemas.microsoft.com/office/powerpoint/2010/main" val="63308087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smtClean="0"/>
              <a:t>結果</a:t>
            </a:r>
            <a:r>
              <a:rPr kumimoji="1" lang="ja-JP" altLang="en-US" smtClean="0"/>
              <a:t>：</a:t>
            </a:r>
            <a:r>
              <a:rPr lang="en-US" altLang="ja-JP" smtClean="0"/>
              <a:t>GCC</a:t>
            </a:r>
            <a:endParaRPr kumimoji="1" lang="ja-JP" altLang="en-US" sz="3600"/>
          </a:p>
        </p:txBody>
      </p:sp>
      <p:sp>
        <p:nvSpPr>
          <p:cNvPr id="4" name="日付プレースホルダー 3"/>
          <p:cNvSpPr>
            <a:spLocks noGrp="1"/>
          </p:cNvSpPr>
          <p:nvPr>
            <p:ph type="dt" sz="half" idx="10"/>
          </p:nvPr>
        </p:nvSpPr>
        <p:spPr/>
        <p:txBody>
          <a:bodyPr/>
          <a:lstStyle/>
          <a:p>
            <a:r>
              <a:rPr lang="en-US" altLang="ja-JP" smtClean="0"/>
              <a:t>2016/02/12</a:t>
            </a:r>
            <a:endParaRPr lang="ja-JP" altLang="en-US"/>
          </a:p>
        </p:txBody>
      </p:sp>
      <p:sp>
        <p:nvSpPr>
          <p:cNvPr id="5" name="スライド番号プレースホルダー 4"/>
          <p:cNvSpPr>
            <a:spLocks noGrp="1"/>
          </p:cNvSpPr>
          <p:nvPr>
            <p:ph type="sldNum" sz="quarter" idx="12"/>
          </p:nvPr>
        </p:nvSpPr>
        <p:spPr/>
        <p:txBody>
          <a:bodyPr/>
          <a:lstStyle/>
          <a:p>
            <a:fld id="{6754A600-64A3-491F-BE30-136854BA9E76}" type="slidenum">
              <a:rPr lang="ja-JP" altLang="en-US" smtClean="0"/>
              <a:pPr/>
              <a:t>27</a:t>
            </a:fld>
            <a:endParaRPr lang="ja-JP" altLang="en-US"/>
          </a:p>
        </p:txBody>
      </p:sp>
      <p:graphicFrame>
        <p:nvGraphicFramePr>
          <p:cNvPr id="6" name="コンテンツ プレースホルダー 5"/>
          <p:cNvGraphicFramePr>
            <a:graphicFrameLocks/>
          </p:cNvGraphicFramePr>
          <p:nvPr>
            <p:extLst>
              <p:ext uri="{D42A27DB-BD31-4B8C-83A1-F6EECF244321}">
                <p14:modId xmlns:p14="http://schemas.microsoft.com/office/powerpoint/2010/main" val="716977264"/>
              </p:ext>
            </p:extLst>
          </p:nvPr>
        </p:nvGraphicFramePr>
        <p:xfrm>
          <a:off x="971600" y="2098000"/>
          <a:ext cx="7344816" cy="4211320"/>
        </p:xfrm>
        <a:graphic>
          <a:graphicData uri="http://schemas.openxmlformats.org/drawingml/2006/table">
            <a:tbl>
              <a:tblPr firstRow="1" bandRow="1">
                <a:tableStyleId>{5C22544A-7EE6-4342-B048-85BDC9FD1C3A}</a:tableStyleId>
              </a:tblPr>
              <a:tblGrid>
                <a:gridCol w="3600400"/>
                <a:gridCol w="1224136"/>
                <a:gridCol w="1224136"/>
                <a:gridCol w="1296144"/>
              </a:tblGrid>
              <a:tr h="370840">
                <a:tc>
                  <a:txBody>
                    <a:bodyPr/>
                    <a:lstStyle/>
                    <a:p>
                      <a:pPr algn="ctr"/>
                      <a:r>
                        <a:rPr kumimoji="1" lang="ja-JP" altLang="en-US" smtClean="0"/>
                        <a:t>予測モデル</a:t>
                      </a:r>
                      <a:endParaRPr kumimoji="1" lang="ja-JP" altLang="en-US"/>
                    </a:p>
                  </a:txBody>
                  <a:tcPr/>
                </a:tc>
                <a:tc>
                  <a:txBody>
                    <a:bodyPr/>
                    <a:lstStyle/>
                    <a:p>
                      <a:pPr algn="ctr"/>
                      <a:r>
                        <a:rPr kumimoji="1" lang="ja-JP" altLang="en-US" smtClean="0"/>
                        <a:t>適合率</a:t>
                      </a:r>
                      <a:endParaRPr kumimoji="1" lang="ja-JP" altLang="en-US"/>
                    </a:p>
                  </a:txBody>
                  <a:tcPr/>
                </a:tc>
                <a:tc>
                  <a:txBody>
                    <a:bodyPr/>
                    <a:lstStyle/>
                    <a:p>
                      <a:pPr algn="ctr"/>
                      <a:r>
                        <a:rPr kumimoji="1" lang="ja-JP" altLang="en-US" smtClean="0"/>
                        <a:t>再現率</a:t>
                      </a:r>
                      <a:endParaRPr kumimoji="1" lang="ja-JP" altLang="en-US"/>
                    </a:p>
                  </a:txBody>
                  <a:tcPr/>
                </a:tc>
                <a:tc>
                  <a:txBody>
                    <a:bodyPr/>
                    <a:lstStyle/>
                    <a:p>
                      <a:pPr algn="ctr"/>
                      <a:r>
                        <a:rPr kumimoji="1" lang="en-US" altLang="ja-JP" smtClean="0"/>
                        <a:t>F1</a:t>
                      </a:r>
                      <a:r>
                        <a:rPr kumimoji="1" lang="ja-JP" altLang="en-US" smtClean="0"/>
                        <a:t>値</a:t>
                      </a:r>
                      <a:endParaRPr kumimoji="1" lang="ja-JP" altLang="en-US"/>
                    </a:p>
                  </a:txBody>
                  <a:tcPr/>
                </a:tc>
              </a:tr>
              <a:tr h="370840">
                <a:tc>
                  <a:txBody>
                    <a:bodyPr/>
                    <a:lstStyle/>
                    <a:p>
                      <a:r>
                        <a:rPr kumimoji="1" lang="en-US" altLang="ja-JP" sz="2200" b="0" smtClean="0"/>
                        <a:t>PCR</a:t>
                      </a:r>
                      <a:r>
                        <a:rPr kumimoji="1" lang="ja-JP" altLang="en-US" sz="2200" b="0" smtClean="0"/>
                        <a:t>のみ</a:t>
                      </a:r>
                      <a:endParaRPr kumimoji="1" lang="ja-JP" altLang="en-US" sz="2200" b="0"/>
                    </a:p>
                  </a:txBody>
                  <a:tcPr/>
                </a:tc>
                <a:tc>
                  <a:txBody>
                    <a:bodyPr/>
                    <a:lstStyle/>
                    <a:p>
                      <a:pPr algn="r" fontAlgn="ctr"/>
                      <a:r>
                        <a:rPr lang="en-US" altLang="ja-JP" sz="2400" b="0" i="0" u="none" strike="noStrike">
                          <a:solidFill>
                            <a:srgbClr val="000000"/>
                          </a:solidFill>
                          <a:effectLst/>
                          <a:latin typeface="+mn-lt"/>
                        </a:rPr>
                        <a:t>0.089</a:t>
                      </a:r>
                    </a:p>
                  </a:txBody>
                  <a:tcPr marL="9525" marR="9525" marT="9525" marB="0" anchor="ctr"/>
                </a:tc>
                <a:tc>
                  <a:txBody>
                    <a:bodyPr/>
                    <a:lstStyle/>
                    <a:p>
                      <a:pPr algn="r" fontAlgn="ctr"/>
                      <a:r>
                        <a:rPr lang="en-US" altLang="ja-JP" sz="2400" b="1" i="0" u="none" strike="noStrike" smtClean="0">
                          <a:solidFill>
                            <a:srgbClr val="000000"/>
                          </a:solidFill>
                          <a:effectLst/>
                          <a:latin typeface="+mn-lt"/>
                        </a:rPr>
                        <a:t>1.000</a:t>
                      </a:r>
                      <a:endParaRPr lang="en-US" altLang="ja-JP" sz="2400" b="1" i="0" u="none" strike="noStrike">
                        <a:solidFill>
                          <a:srgbClr val="000000"/>
                        </a:solidFill>
                        <a:effectLst/>
                        <a:latin typeface="+mn-lt"/>
                      </a:endParaRPr>
                    </a:p>
                  </a:txBody>
                  <a:tcPr marL="9525" marR="9525" marT="9525" marB="0" anchor="ctr"/>
                </a:tc>
                <a:tc>
                  <a:txBody>
                    <a:bodyPr/>
                    <a:lstStyle/>
                    <a:p>
                      <a:pPr algn="r" fontAlgn="ctr"/>
                      <a:r>
                        <a:rPr lang="en-US" altLang="ja-JP" sz="2400" b="0" i="0" u="none" strike="noStrike">
                          <a:solidFill>
                            <a:srgbClr val="000000"/>
                          </a:solidFill>
                          <a:effectLst/>
                          <a:latin typeface="+mn-lt"/>
                        </a:rPr>
                        <a:t>0.152</a:t>
                      </a:r>
                    </a:p>
                  </a:txBody>
                  <a:tcPr marL="9525" marR="9525" marT="9525" marB="0" anchor="ctr"/>
                </a:tc>
              </a:tr>
              <a:tr h="370840">
                <a:tc>
                  <a:txBody>
                    <a:bodyPr/>
                    <a:lstStyle/>
                    <a:p>
                      <a:r>
                        <a:rPr kumimoji="1" lang="ja-JP" altLang="en-US" sz="2200" b="0" smtClean="0"/>
                        <a:t>活動期間のみ</a:t>
                      </a:r>
                      <a:endParaRPr kumimoji="1" lang="ja-JP" altLang="en-US" sz="2200" b="0"/>
                    </a:p>
                  </a:txBody>
                  <a:tcPr/>
                </a:tc>
                <a:tc>
                  <a:txBody>
                    <a:bodyPr/>
                    <a:lstStyle/>
                    <a:p>
                      <a:pPr algn="r" fontAlgn="ctr"/>
                      <a:r>
                        <a:rPr lang="en-US" altLang="ja-JP" sz="2400" b="0" i="0" u="none" strike="noStrike">
                          <a:solidFill>
                            <a:srgbClr val="000000"/>
                          </a:solidFill>
                          <a:effectLst/>
                          <a:latin typeface="+mn-lt"/>
                        </a:rPr>
                        <a:t>0.011</a:t>
                      </a:r>
                    </a:p>
                  </a:txBody>
                  <a:tcPr marL="9525" marR="9525" marT="9525" marB="0" anchor="ctr"/>
                </a:tc>
                <a:tc>
                  <a:txBody>
                    <a:bodyPr/>
                    <a:lstStyle/>
                    <a:p>
                      <a:pPr algn="r" fontAlgn="ctr"/>
                      <a:r>
                        <a:rPr lang="en-US" altLang="ja-JP" sz="2400" b="0" i="0" u="none" strike="noStrike">
                          <a:solidFill>
                            <a:srgbClr val="000000"/>
                          </a:solidFill>
                          <a:effectLst/>
                          <a:latin typeface="+mn-lt"/>
                        </a:rPr>
                        <a:t>0.798</a:t>
                      </a:r>
                    </a:p>
                  </a:txBody>
                  <a:tcPr marL="9525" marR="9525" marT="9525" marB="0" anchor="ctr"/>
                </a:tc>
                <a:tc>
                  <a:txBody>
                    <a:bodyPr/>
                    <a:lstStyle/>
                    <a:p>
                      <a:pPr algn="r" fontAlgn="ctr"/>
                      <a:r>
                        <a:rPr lang="en-US" altLang="ja-JP" sz="2400" b="0" i="0" u="none" strike="noStrike">
                          <a:solidFill>
                            <a:srgbClr val="000000"/>
                          </a:solidFill>
                          <a:effectLst/>
                          <a:latin typeface="+mn-lt"/>
                        </a:rPr>
                        <a:t>0.022</a:t>
                      </a:r>
                    </a:p>
                  </a:txBody>
                  <a:tcPr marL="9525" marR="9525" marT="9525" marB="0" anchor="ctr"/>
                </a:tc>
              </a:tr>
              <a:tr h="370840">
                <a:tc>
                  <a:txBody>
                    <a:bodyPr/>
                    <a:lstStyle/>
                    <a:p>
                      <a:r>
                        <a:rPr kumimoji="1" lang="ja-JP" altLang="en-US" sz="2200" b="0" smtClean="0"/>
                        <a:t>コメント数のみ</a:t>
                      </a:r>
                      <a:endParaRPr kumimoji="1" lang="ja-JP" altLang="en-US" sz="2200" b="0"/>
                    </a:p>
                  </a:txBody>
                  <a:tcPr/>
                </a:tc>
                <a:tc>
                  <a:txBody>
                    <a:bodyPr/>
                    <a:lstStyle/>
                    <a:p>
                      <a:pPr algn="r" fontAlgn="ctr"/>
                      <a:r>
                        <a:rPr lang="en-US" altLang="ja-JP" sz="2400" b="1" i="0" u="none" strike="noStrike">
                          <a:solidFill>
                            <a:srgbClr val="000000"/>
                          </a:solidFill>
                          <a:effectLst/>
                          <a:latin typeface="+mn-lt"/>
                        </a:rPr>
                        <a:t>0.128</a:t>
                      </a:r>
                    </a:p>
                  </a:txBody>
                  <a:tcPr marL="9525" marR="9525" marT="9525" marB="0" anchor="ctr"/>
                </a:tc>
                <a:tc>
                  <a:txBody>
                    <a:bodyPr/>
                    <a:lstStyle/>
                    <a:p>
                      <a:pPr algn="r" fontAlgn="ctr"/>
                      <a:r>
                        <a:rPr lang="en-US" altLang="ja-JP" sz="2400" b="0" i="0" u="none" strike="noStrike">
                          <a:solidFill>
                            <a:srgbClr val="000000"/>
                          </a:solidFill>
                          <a:effectLst/>
                          <a:latin typeface="+mn-lt"/>
                        </a:rPr>
                        <a:t>0.917</a:t>
                      </a:r>
                    </a:p>
                  </a:txBody>
                  <a:tcPr marL="9525" marR="9525" marT="9525" marB="0" anchor="ctr"/>
                </a:tc>
                <a:tc>
                  <a:txBody>
                    <a:bodyPr/>
                    <a:lstStyle/>
                    <a:p>
                      <a:pPr algn="r" fontAlgn="ctr"/>
                      <a:r>
                        <a:rPr lang="en-US" altLang="ja-JP" sz="2400" b="1" i="0" u="none" strike="noStrike">
                          <a:solidFill>
                            <a:srgbClr val="000000"/>
                          </a:solidFill>
                          <a:effectLst/>
                          <a:latin typeface="+mn-lt"/>
                        </a:rPr>
                        <a:t>0.185</a:t>
                      </a:r>
                    </a:p>
                  </a:txBody>
                  <a:tcPr marL="9525" marR="9525" marT="9525" marB="0" anchor="ctr"/>
                </a:tc>
              </a:tr>
              <a:tr h="370840">
                <a:tc>
                  <a:txBody>
                    <a:bodyPr/>
                    <a:lstStyle/>
                    <a:p>
                      <a:r>
                        <a:rPr kumimoji="1" lang="ja-JP" altLang="en-US" sz="2200" b="0" smtClean="0"/>
                        <a:t>パッチ数のみ</a:t>
                      </a:r>
                      <a:endParaRPr kumimoji="1" lang="ja-JP" altLang="en-US" sz="2200" b="0"/>
                    </a:p>
                  </a:txBody>
                  <a:tcPr/>
                </a:tc>
                <a:tc>
                  <a:txBody>
                    <a:bodyPr/>
                    <a:lstStyle/>
                    <a:p>
                      <a:pPr algn="r" fontAlgn="ctr"/>
                      <a:r>
                        <a:rPr lang="en-US" altLang="ja-JP" sz="2400" b="0" i="0" u="none" strike="noStrike" smtClean="0">
                          <a:solidFill>
                            <a:srgbClr val="000000"/>
                          </a:solidFill>
                          <a:effectLst/>
                          <a:latin typeface="+mn-lt"/>
                        </a:rPr>
                        <a:t>0.020</a:t>
                      </a:r>
                      <a:endParaRPr lang="en-US" altLang="ja-JP" sz="2400" b="0" i="0" u="none" strike="noStrike">
                        <a:solidFill>
                          <a:srgbClr val="000000"/>
                        </a:solidFill>
                        <a:effectLst/>
                        <a:latin typeface="+mn-lt"/>
                      </a:endParaRPr>
                    </a:p>
                  </a:txBody>
                  <a:tcPr marL="9525" marR="9525" marT="9525" marB="0" anchor="ctr"/>
                </a:tc>
                <a:tc>
                  <a:txBody>
                    <a:bodyPr/>
                    <a:lstStyle/>
                    <a:p>
                      <a:pPr algn="r" fontAlgn="ctr"/>
                      <a:r>
                        <a:rPr lang="en-US" altLang="ja-JP" sz="2400" b="1" i="0" u="none" strike="noStrike" smtClean="0">
                          <a:solidFill>
                            <a:srgbClr val="000000"/>
                          </a:solidFill>
                          <a:effectLst/>
                          <a:latin typeface="+mn-lt"/>
                        </a:rPr>
                        <a:t>1.000</a:t>
                      </a:r>
                      <a:endParaRPr lang="en-US" altLang="ja-JP" sz="2400" b="1" i="0" u="none" strike="noStrike">
                        <a:solidFill>
                          <a:srgbClr val="000000"/>
                        </a:solidFill>
                        <a:effectLst/>
                        <a:latin typeface="+mn-lt"/>
                      </a:endParaRPr>
                    </a:p>
                  </a:txBody>
                  <a:tcPr marL="9525" marR="9525" marT="9525" marB="0" anchor="ctr"/>
                </a:tc>
                <a:tc>
                  <a:txBody>
                    <a:bodyPr/>
                    <a:lstStyle/>
                    <a:p>
                      <a:pPr algn="r" fontAlgn="ctr"/>
                      <a:r>
                        <a:rPr lang="en-US" altLang="ja-JP" sz="2400" b="0" i="0" u="none" strike="noStrike">
                          <a:solidFill>
                            <a:srgbClr val="000000"/>
                          </a:solidFill>
                          <a:effectLst/>
                          <a:latin typeface="+mn-lt"/>
                        </a:rPr>
                        <a:t>0.034</a:t>
                      </a:r>
                    </a:p>
                  </a:txBody>
                  <a:tcPr marL="9525" marR="9525" marT="9525" marB="0" anchor="ctr"/>
                </a:tc>
              </a:tr>
              <a:tr h="370840">
                <a:tc>
                  <a:txBody>
                    <a:bodyPr/>
                    <a:lstStyle/>
                    <a:p>
                      <a:r>
                        <a:rPr kumimoji="1" lang="en-US" altLang="ja-JP" sz="2200" b="0" smtClean="0"/>
                        <a:t>PCR+</a:t>
                      </a:r>
                      <a:r>
                        <a:rPr kumimoji="1" lang="ja-JP" altLang="en-US" sz="2200" b="0" smtClean="0"/>
                        <a:t>活動期間</a:t>
                      </a:r>
                      <a:endParaRPr kumimoji="1" lang="ja-JP" altLang="en-US" sz="2200" b="0"/>
                    </a:p>
                  </a:txBody>
                  <a:tcPr/>
                </a:tc>
                <a:tc>
                  <a:txBody>
                    <a:bodyPr/>
                    <a:lstStyle/>
                    <a:p>
                      <a:pPr algn="r" fontAlgn="ctr"/>
                      <a:r>
                        <a:rPr lang="en-US" altLang="ja-JP" sz="2400" b="0" i="0" u="none" strike="noStrike">
                          <a:solidFill>
                            <a:srgbClr val="000000"/>
                          </a:solidFill>
                          <a:effectLst/>
                          <a:latin typeface="+mn-lt"/>
                        </a:rPr>
                        <a:t>0.052</a:t>
                      </a:r>
                    </a:p>
                  </a:txBody>
                  <a:tcPr marL="9525" marR="9525" marT="9525" marB="0" anchor="ctr"/>
                </a:tc>
                <a:tc>
                  <a:txBody>
                    <a:bodyPr/>
                    <a:lstStyle/>
                    <a:p>
                      <a:pPr algn="r" fontAlgn="ctr"/>
                      <a:r>
                        <a:rPr lang="en-US" altLang="ja-JP" sz="2400" b="1" i="0" u="none" strike="noStrike" smtClean="0">
                          <a:solidFill>
                            <a:srgbClr val="000000"/>
                          </a:solidFill>
                          <a:effectLst/>
                          <a:latin typeface="+mn-lt"/>
                        </a:rPr>
                        <a:t>1</a:t>
                      </a:r>
                      <a:r>
                        <a:rPr lang="en-US" altLang="ja-JP" sz="2400" b="1" i="0" u="none" strike="noStrike" smtClean="0">
                          <a:solidFill>
                            <a:srgbClr val="000000"/>
                          </a:solidFill>
                          <a:effectLst/>
                          <a:latin typeface="+mn-lt"/>
                        </a:rPr>
                        <a:t>.000</a:t>
                      </a:r>
                      <a:endParaRPr lang="en-US" altLang="ja-JP" sz="2400" b="1" i="0" u="none" strike="noStrike">
                        <a:solidFill>
                          <a:srgbClr val="000000"/>
                        </a:solidFill>
                        <a:effectLst/>
                        <a:latin typeface="+mn-lt"/>
                      </a:endParaRPr>
                    </a:p>
                  </a:txBody>
                  <a:tcPr marL="9525" marR="9525" marT="9525" marB="0" anchor="ctr"/>
                </a:tc>
                <a:tc>
                  <a:txBody>
                    <a:bodyPr/>
                    <a:lstStyle/>
                    <a:p>
                      <a:pPr algn="r" fontAlgn="ctr"/>
                      <a:r>
                        <a:rPr lang="en-US" altLang="ja-JP" sz="2400" b="0" i="0" u="none" strike="noStrike">
                          <a:solidFill>
                            <a:srgbClr val="000000"/>
                          </a:solidFill>
                          <a:effectLst/>
                          <a:latin typeface="+mn-lt"/>
                        </a:rPr>
                        <a:t>0.089</a:t>
                      </a:r>
                    </a:p>
                  </a:txBody>
                  <a:tcPr marL="9525" marR="9525" marT="9525" marB="0" anchor="ctr"/>
                </a:tc>
              </a:tr>
              <a:tr h="370840">
                <a:tc>
                  <a:txBody>
                    <a:bodyPr/>
                    <a:lstStyle/>
                    <a:p>
                      <a:r>
                        <a:rPr kumimoji="1" lang="en-US" altLang="ja-JP" sz="2200" b="0" smtClean="0"/>
                        <a:t>PCR+</a:t>
                      </a:r>
                      <a:r>
                        <a:rPr kumimoji="1" lang="ja-JP" altLang="en-US" sz="2200" b="0" smtClean="0"/>
                        <a:t>コメント数</a:t>
                      </a:r>
                      <a:endParaRPr kumimoji="1" lang="ja-JP" altLang="en-US" sz="2200" b="0"/>
                    </a:p>
                  </a:txBody>
                  <a:tcPr/>
                </a:tc>
                <a:tc>
                  <a:txBody>
                    <a:bodyPr/>
                    <a:lstStyle/>
                    <a:p>
                      <a:pPr algn="r" fontAlgn="ctr"/>
                      <a:r>
                        <a:rPr lang="en-US" altLang="ja-JP" sz="2400" b="0" i="0" u="none" strike="noStrike">
                          <a:solidFill>
                            <a:srgbClr val="000000"/>
                          </a:solidFill>
                          <a:effectLst/>
                          <a:latin typeface="+mn-lt"/>
                        </a:rPr>
                        <a:t>0.096</a:t>
                      </a:r>
                    </a:p>
                  </a:txBody>
                  <a:tcPr marL="9525" marR="9525" marT="9525" marB="0" anchor="ctr"/>
                </a:tc>
                <a:tc>
                  <a:txBody>
                    <a:bodyPr/>
                    <a:lstStyle/>
                    <a:p>
                      <a:pPr algn="r" fontAlgn="ctr"/>
                      <a:r>
                        <a:rPr lang="en-US" altLang="ja-JP" sz="2400" b="1" i="0" u="none" strike="noStrike" smtClean="0">
                          <a:solidFill>
                            <a:srgbClr val="000000"/>
                          </a:solidFill>
                          <a:effectLst/>
                          <a:latin typeface="+mn-lt"/>
                        </a:rPr>
                        <a:t>1</a:t>
                      </a:r>
                      <a:r>
                        <a:rPr lang="en-US" altLang="ja-JP" sz="2400" b="1" i="0" u="none" strike="noStrike" smtClean="0">
                          <a:solidFill>
                            <a:srgbClr val="000000"/>
                          </a:solidFill>
                          <a:effectLst/>
                          <a:latin typeface="+mn-lt"/>
                        </a:rPr>
                        <a:t>.000</a:t>
                      </a:r>
                      <a:endParaRPr lang="en-US" altLang="ja-JP" sz="2400" b="1" i="0" u="none" strike="noStrike">
                        <a:solidFill>
                          <a:srgbClr val="000000"/>
                        </a:solidFill>
                        <a:effectLst/>
                        <a:latin typeface="+mn-lt"/>
                      </a:endParaRPr>
                    </a:p>
                  </a:txBody>
                  <a:tcPr marL="9525" marR="9525" marT="9525" marB="0" anchor="ctr"/>
                </a:tc>
                <a:tc>
                  <a:txBody>
                    <a:bodyPr/>
                    <a:lstStyle/>
                    <a:p>
                      <a:pPr algn="r" fontAlgn="ctr"/>
                      <a:r>
                        <a:rPr lang="en-US" altLang="ja-JP" sz="2400" b="0" i="0" u="none" strike="noStrike">
                          <a:solidFill>
                            <a:srgbClr val="000000"/>
                          </a:solidFill>
                          <a:effectLst/>
                          <a:latin typeface="+mn-lt"/>
                        </a:rPr>
                        <a:t>0.154</a:t>
                      </a:r>
                    </a:p>
                  </a:txBody>
                  <a:tcPr marL="9525" marR="9525" marT="9525" marB="0" anchor="ctr"/>
                </a:tc>
              </a:tr>
              <a:tr h="370840">
                <a:tc>
                  <a:txBody>
                    <a:bodyPr/>
                    <a:lstStyle/>
                    <a:p>
                      <a:r>
                        <a:rPr kumimoji="1" lang="ja-JP" altLang="en-US" sz="2200" b="0" smtClean="0"/>
                        <a:t>コメント数＋パッチ数</a:t>
                      </a:r>
                      <a:endParaRPr kumimoji="1" lang="ja-JP" altLang="en-US" sz="2200" b="0"/>
                    </a:p>
                  </a:txBody>
                  <a:tcPr/>
                </a:tc>
                <a:tc>
                  <a:txBody>
                    <a:bodyPr/>
                    <a:lstStyle/>
                    <a:p>
                      <a:pPr algn="r" fontAlgn="ctr"/>
                      <a:r>
                        <a:rPr lang="en-US" altLang="ja-JP" sz="2400" b="0" i="0" u="none" strike="noStrike">
                          <a:solidFill>
                            <a:srgbClr val="000000"/>
                          </a:solidFill>
                          <a:effectLst/>
                          <a:latin typeface="+mn-lt"/>
                        </a:rPr>
                        <a:t>0.059</a:t>
                      </a:r>
                    </a:p>
                  </a:txBody>
                  <a:tcPr marL="9525" marR="9525" marT="9525" marB="0" anchor="ctr"/>
                </a:tc>
                <a:tc>
                  <a:txBody>
                    <a:bodyPr/>
                    <a:lstStyle/>
                    <a:p>
                      <a:pPr algn="r" fontAlgn="ctr"/>
                      <a:r>
                        <a:rPr lang="en-US" altLang="ja-JP" sz="2400" b="0" i="0" u="none" strike="noStrike">
                          <a:solidFill>
                            <a:srgbClr val="000000"/>
                          </a:solidFill>
                          <a:effectLst/>
                          <a:latin typeface="+mn-lt"/>
                        </a:rPr>
                        <a:t>0.976</a:t>
                      </a:r>
                    </a:p>
                  </a:txBody>
                  <a:tcPr marL="9525" marR="9525" marT="9525" marB="0" anchor="ctr"/>
                </a:tc>
                <a:tc>
                  <a:txBody>
                    <a:bodyPr/>
                    <a:lstStyle/>
                    <a:p>
                      <a:pPr algn="r" fontAlgn="ctr"/>
                      <a:r>
                        <a:rPr lang="en-US" altLang="ja-JP" sz="2400" b="0" i="0" u="none" strike="noStrike">
                          <a:solidFill>
                            <a:srgbClr val="000000"/>
                          </a:solidFill>
                          <a:effectLst/>
                          <a:latin typeface="+mn-lt"/>
                        </a:rPr>
                        <a:t>0.096</a:t>
                      </a:r>
                    </a:p>
                  </a:txBody>
                  <a:tcPr marL="9525" marR="9525" marT="9525" marB="0" anchor="ctr"/>
                </a:tc>
              </a:tr>
              <a:tr h="370840">
                <a:tc>
                  <a:txBody>
                    <a:bodyPr/>
                    <a:lstStyle/>
                    <a:p>
                      <a:r>
                        <a:rPr kumimoji="1" lang="ja-JP" altLang="en-US" sz="2200" b="0" smtClean="0"/>
                        <a:t>先行研究でのモデル</a:t>
                      </a:r>
                      <a:endParaRPr kumimoji="1" lang="ja-JP" altLang="en-US" sz="2200" b="0"/>
                    </a:p>
                  </a:txBody>
                  <a:tcPr/>
                </a:tc>
                <a:tc>
                  <a:txBody>
                    <a:bodyPr/>
                    <a:lstStyle/>
                    <a:p>
                      <a:pPr algn="r" fontAlgn="ctr"/>
                      <a:r>
                        <a:rPr lang="en-US" altLang="ja-JP" sz="2400" b="0" i="0" u="none" strike="noStrike">
                          <a:solidFill>
                            <a:srgbClr val="000000"/>
                          </a:solidFill>
                          <a:effectLst/>
                          <a:latin typeface="+mn-lt"/>
                        </a:rPr>
                        <a:t>0.045</a:t>
                      </a:r>
                    </a:p>
                  </a:txBody>
                  <a:tcPr marL="9525" marR="9525" marT="9525" marB="0" anchor="ctr"/>
                </a:tc>
                <a:tc>
                  <a:txBody>
                    <a:bodyPr/>
                    <a:lstStyle/>
                    <a:p>
                      <a:pPr algn="r" fontAlgn="ctr"/>
                      <a:r>
                        <a:rPr lang="en-US" altLang="ja-JP" sz="2400" b="0" i="0" u="none" strike="noStrike">
                          <a:solidFill>
                            <a:srgbClr val="000000"/>
                          </a:solidFill>
                          <a:effectLst/>
                          <a:latin typeface="+mn-lt"/>
                        </a:rPr>
                        <a:t>0.964</a:t>
                      </a:r>
                    </a:p>
                  </a:txBody>
                  <a:tcPr marL="9525" marR="9525" marT="9525" marB="0" anchor="ctr"/>
                </a:tc>
                <a:tc>
                  <a:txBody>
                    <a:bodyPr/>
                    <a:lstStyle/>
                    <a:p>
                      <a:pPr algn="r" fontAlgn="ctr"/>
                      <a:r>
                        <a:rPr lang="en-US" altLang="ja-JP" sz="2400" b="0" i="0" u="none" strike="noStrike">
                          <a:solidFill>
                            <a:srgbClr val="000000"/>
                          </a:solidFill>
                          <a:effectLst/>
                          <a:latin typeface="+mn-lt"/>
                        </a:rPr>
                        <a:t>0.074</a:t>
                      </a:r>
                    </a:p>
                  </a:txBody>
                  <a:tcPr marL="9525" marR="9525" marT="9525" marB="0" anchor="ctr"/>
                </a:tc>
              </a:tr>
              <a:tr h="370840">
                <a:tc>
                  <a:txBody>
                    <a:bodyPr/>
                    <a:lstStyle/>
                    <a:p>
                      <a:r>
                        <a:rPr kumimoji="1" lang="en-US" altLang="ja-JP" sz="2200" b="0" smtClean="0"/>
                        <a:t>6</a:t>
                      </a:r>
                      <a:r>
                        <a:rPr kumimoji="1" lang="ja-JP" altLang="en-US" sz="2200" b="0" smtClean="0"/>
                        <a:t>種類の全てのメトリクス</a:t>
                      </a:r>
                      <a:endParaRPr kumimoji="1" lang="ja-JP" altLang="en-US" sz="2200" b="0"/>
                    </a:p>
                  </a:txBody>
                  <a:tcPr/>
                </a:tc>
                <a:tc>
                  <a:txBody>
                    <a:bodyPr/>
                    <a:lstStyle/>
                    <a:p>
                      <a:pPr algn="r" fontAlgn="ctr"/>
                      <a:r>
                        <a:rPr lang="en-US" altLang="ja-JP" sz="2400" b="0" i="0" u="none" strike="noStrike">
                          <a:solidFill>
                            <a:srgbClr val="000000"/>
                          </a:solidFill>
                          <a:effectLst/>
                          <a:latin typeface="+mn-lt"/>
                        </a:rPr>
                        <a:t>0.042</a:t>
                      </a:r>
                    </a:p>
                  </a:txBody>
                  <a:tcPr marL="9525" marR="9525" marT="9525" marB="0" anchor="ctr"/>
                </a:tc>
                <a:tc>
                  <a:txBody>
                    <a:bodyPr/>
                    <a:lstStyle/>
                    <a:p>
                      <a:pPr algn="r" fontAlgn="ctr"/>
                      <a:r>
                        <a:rPr lang="en-US" altLang="ja-JP" sz="2400" b="1" i="0" u="none" strike="noStrike" smtClean="0">
                          <a:solidFill>
                            <a:srgbClr val="000000"/>
                          </a:solidFill>
                          <a:effectLst/>
                          <a:latin typeface="+mn-lt"/>
                        </a:rPr>
                        <a:t>1</a:t>
                      </a:r>
                      <a:r>
                        <a:rPr lang="en-US" altLang="ja-JP" sz="2400" b="1" i="0" u="none" strike="noStrike" smtClean="0">
                          <a:solidFill>
                            <a:srgbClr val="000000"/>
                          </a:solidFill>
                          <a:effectLst/>
                          <a:latin typeface="+mn-lt"/>
                        </a:rPr>
                        <a:t>.000</a:t>
                      </a:r>
                      <a:endParaRPr lang="en-US" altLang="ja-JP" sz="2400" b="1" i="0" u="none" strike="noStrike">
                        <a:solidFill>
                          <a:srgbClr val="000000"/>
                        </a:solidFill>
                        <a:effectLst/>
                        <a:latin typeface="+mn-lt"/>
                      </a:endParaRPr>
                    </a:p>
                  </a:txBody>
                  <a:tcPr marL="9525" marR="9525" marT="9525" marB="0" anchor="ctr"/>
                </a:tc>
                <a:tc>
                  <a:txBody>
                    <a:bodyPr/>
                    <a:lstStyle/>
                    <a:p>
                      <a:pPr algn="r" fontAlgn="ctr"/>
                      <a:r>
                        <a:rPr lang="en-US" altLang="ja-JP" sz="2400" b="0" i="0" u="none" strike="noStrike">
                          <a:solidFill>
                            <a:srgbClr val="000000"/>
                          </a:solidFill>
                          <a:effectLst/>
                          <a:latin typeface="+mn-lt"/>
                        </a:rPr>
                        <a:t>0.079</a:t>
                      </a:r>
                    </a:p>
                  </a:txBody>
                  <a:tcPr marL="9525" marR="9525" marT="9525" marB="0" anchor="ctr"/>
                </a:tc>
              </a:tr>
            </a:tbl>
          </a:graphicData>
        </a:graphic>
      </p:graphicFrame>
      <p:sp>
        <p:nvSpPr>
          <p:cNvPr id="7" name="コンテンツ プレースホルダー 2"/>
          <p:cNvSpPr>
            <a:spLocks noGrp="1"/>
          </p:cNvSpPr>
          <p:nvPr>
            <p:ph idx="1"/>
          </p:nvPr>
        </p:nvSpPr>
        <p:spPr>
          <a:xfrm>
            <a:off x="457200" y="1556792"/>
            <a:ext cx="8229600" cy="4824536"/>
          </a:xfrm>
        </p:spPr>
        <p:txBody>
          <a:bodyPr/>
          <a:lstStyle/>
          <a:p>
            <a:r>
              <a:rPr lang="ja-JP" altLang="en-US" smtClean="0"/>
              <a:t>ランダムフォレスト法</a:t>
            </a:r>
            <a:endParaRPr lang="en-US" altLang="ja-JP"/>
          </a:p>
          <a:p>
            <a:endParaRPr lang="en-US" altLang="ja-JP"/>
          </a:p>
          <a:p>
            <a:endParaRPr lang="en-US" altLang="ja-JP"/>
          </a:p>
          <a:p>
            <a:pPr lvl="1"/>
            <a:endParaRPr kumimoji="1" lang="ja-JP" altLang="en-US"/>
          </a:p>
        </p:txBody>
      </p:sp>
    </p:spTree>
    <p:extLst>
      <p:ext uri="{BB962C8B-B14F-4D97-AF65-F5344CB8AC3E}">
        <p14:creationId xmlns:p14="http://schemas.microsoft.com/office/powerpoint/2010/main" val="311247374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smtClean="0"/>
              <a:t>結果</a:t>
            </a:r>
            <a:r>
              <a:rPr kumimoji="1" lang="ja-JP" altLang="en-US" smtClean="0"/>
              <a:t>：</a:t>
            </a:r>
            <a:r>
              <a:rPr kumimoji="1" lang="en-US" altLang="ja-JP" smtClean="0"/>
              <a:t>GIMP</a:t>
            </a:r>
            <a:endParaRPr kumimoji="1" lang="ja-JP" altLang="en-US" sz="3600"/>
          </a:p>
        </p:txBody>
      </p:sp>
      <p:sp>
        <p:nvSpPr>
          <p:cNvPr id="4" name="日付プレースホルダー 3"/>
          <p:cNvSpPr>
            <a:spLocks noGrp="1"/>
          </p:cNvSpPr>
          <p:nvPr>
            <p:ph type="dt" sz="half" idx="10"/>
          </p:nvPr>
        </p:nvSpPr>
        <p:spPr/>
        <p:txBody>
          <a:bodyPr/>
          <a:lstStyle/>
          <a:p>
            <a:r>
              <a:rPr lang="en-US" altLang="ja-JP" smtClean="0"/>
              <a:t>2016/02/12</a:t>
            </a:r>
            <a:endParaRPr lang="ja-JP" altLang="en-US"/>
          </a:p>
        </p:txBody>
      </p:sp>
      <p:sp>
        <p:nvSpPr>
          <p:cNvPr id="5" name="スライド番号プレースホルダー 4"/>
          <p:cNvSpPr>
            <a:spLocks noGrp="1"/>
          </p:cNvSpPr>
          <p:nvPr>
            <p:ph type="sldNum" sz="quarter" idx="12"/>
          </p:nvPr>
        </p:nvSpPr>
        <p:spPr/>
        <p:txBody>
          <a:bodyPr/>
          <a:lstStyle/>
          <a:p>
            <a:fld id="{6754A600-64A3-491F-BE30-136854BA9E76}" type="slidenum">
              <a:rPr lang="ja-JP" altLang="en-US" smtClean="0"/>
              <a:pPr/>
              <a:t>28</a:t>
            </a:fld>
            <a:endParaRPr lang="ja-JP" altLang="en-US"/>
          </a:p>
        </p:txBody>
      </p:sp>
      <p:graphicFrame>
        <p:nvGraphicFramePr>
          <p:cNvPr id="6" name="コンテンツ プレースホルダー 5"/>
          <p:cNvGraphicFramePr>
            <a:graphicFrameLocks/>
          </p:cNvGraphicFramePr>
          <p:nvPr>
            <p:extLst>
              <p:ext uri="{D42A27DB-BD31-4B8C-83A1-F6EECF244321}">
                <p14:modId xmlns:p14="http://schemas.microsoft.com/office/powerpoint/2010/main" val="1253038679"/>
              </p:ext>
            </p:extLst>
          </p:nvPr>
        </p:nvGraphicFramePr>
        <p:xfrm>
          <a:off x="971600" y="2098000"/>
          <a:ext cx="7344816" cy="4211320"/>
        </p:xfrm>
        <a:graphic>
          <a:graphicData uri="http://schemas.openxmlformats.org/drawingml/2006/table">
            <a:tbl>
              <a:tblPr firstRow="1" bandRow="1">
                <a:tableStyleId>{5C22544A-7EE6-4342-B048-85BDC9FD1C3A}</a:tableStyleId>
              </a:tblPr>
              <a:tblGrid>
                <a:gridCol w="3600400"/>
                <a:gridCol w="1224136"/>
                <a:gridCol w="1224136"/>
                <a:gridCol w="1296144"/>
              </a:tblGrid>
              <a:tr h="370840">
                <a:tc>
                  <a:txBody>
                    <a:bodyPr/>
                    <a:lstStyle/>
                    <a:p>
                      <a:pPr algn="ctr"/>
                      <a:r>
                        <a:rPr kumimoji="1" lang="ja-JP" altLang="en-US" smtClean="0"/>
                        <a:t>予測モデル</a:t>
                      </a:r>
                      <a:endParaRPr kumimoji="1" lang="ja-JP" altLang="en-US"/>
                    </a:p>
                  </a:txBody>
                  <a:tcPr/>
                </a:tc>
                <a:tc>
                  <a:txBody>
                    <a:bodyPr/>
                    <a:lstStyle/>
                    <a:p>
                      <a:pPr algn="ctr"/>
                      <a:r>
                        <a:rPr kumimoji="1" lang="ja-JP" altLang="en-US" smtClean="0"/>
                        <a:t>適合率</a:t>
                      </a:r>
                      <a:endParaRPr kumimoji="1" lang="ja-JP" altLang="en-US"/>
                    </a:p>
                  </a:txBody>
                  <a:tcPr/>
                </a:tc>
                <a:tc>
                  <a:txBody>
                    <a:bodyPr/>
                    <a:lstStyle/>
                    <a:p>
                      <a:pPr algn="ctr"/>
                      <a:r>
                        <a:rPr kumimoji="1" lang="ja-JP" altLang="en-US" smtClean="0"/>
                        <a:t>再現率</a:t>
                      </a:r>
                      <a:endParaRPr kumimoji="1" lang="ja-JP" altLang="en-US"/>
                    </a:p>
                  </a:txBody>
                  <a:tcPr/>
                </a:tc>
                <a:tc>
                  <a:txBody>
                    <a:bodyPr/>
                    <a:lstStyle/>
                    <a:p>
                      <a:pPr algn="ctr"/>
                      <a:r>
                        <a:rPr kumimoji="1" lang="en-US" altLang="ja-JP" smtClean="0"/>
                        <a:t>F1</a:t>
                      </a:r>
                      <a:r>
                        <a:rPr kumimoji="1" lang="ja-JP" altLang="en-US" smtClean="0"/>
                        <a:t>値</a:t>
                      </a:r>
                      <a:endParaRPr kumimoji="1" lang="ja-JP" altLang="en-US"/>
                    </a:p>
                  </a:txBody>
                  <a:tcPr/>
                </a:tc>
              </a:tr>
              <a:tr h="370840">
                <a:tc>
                  <a:txBody>
                    <a:bodyPr/>
                    <a:lstStyle/>
                    <a:p>
                      <a:r>
                        <a:rPr kumimoji="1" lang="en-US" altLang="ja-JP" sz="2200" b="0" smtClean="0"/>
                        <a:t>PCR</a:t>
                      </a:r>
                      <a:r>
                        <a:rPr kumimoji="1" lang="ja-JP" altLang="en-US" sz="2200" b="0" smtClean="0"/>
                        <a:t>のみ</a:t>
                      </a:r>
                      <a:endParaRPr kumimoji="1" lang="ja-JP" altLang="en-US" sz="2200" b="0"/>
                    </a:p>
                  </a:txBody>
                  <a:tcPr/>
                </a:tc>
                <a:tc>
                  <a:txBody>
                    <a:bodyPr/>
                    <a:lstStyle/>
                    <a:p>
                      <a:pPr algn="r" fontAlgn="ctr"/>
                      <a:r>
                        <a:rPr lang="en-US" altLang="ja-JP" sz="2400" b="1" i="0" u="none" strike="noStrike">
                          <a:solidFill>
                            <a:srgbClr val="000000"/>
                          </a:solidFill>
                          <a:effectLst/>
                          <a:latin typeface="+mn-lt"/>
                        </a:rPr>
                        <a:t>0.124</a:t>
                      </a:r>
                    </a:p>
                  </a:txBody>
                  <a:tcPr marL="9525" marR="9525" marT="9525" marB="0" anchor="ctr"/>
                </a:tc>
                <a:tc>
                  <a:txBody>
                    <a:bodyPr/>
                    <a:lstStyle/>
                    <a:p>
                      <a:pPr algn="r" fontAlgn="ctr"/>
                      <a:r>
                        <a:rPr lang="en-US" altLang="ja-JP" sz="2400" b="1" i="0" u="none" strike="noStrike" smtClean="0">
                          <a:solidFill>
                            <a:srgbClr val="000000"/>
                          </a:solidFill>
                          <a:effectLst/>
                          <a:latin typeface="+mn-lt"/>
                        </a:rPr>
                        <a:t>1.000</a:t>
                      </a:r>
                      <a:endParaRPr lang="en-US" altLang="ja-JP" sz="2400" b="1" i="0" u="none" strike="noStrike">
                        <a:solidFill>
                          <a:srgbClr val="000000"/>
                        </a:solidFill>
                        <a:effectLst/>
                        <a:latin typeface="+mn-lt"/>
                      </a:endParaRPr>
                    </a:p>
                  </a:txBody>
                  <a:tcPr marL="9525" marR="9525" marT="9525" marB="0" anchor="ctr"/>
                </a:tc>
                <a:tc>
                  <a:txBody>
                    <a:bodyPr/>
                    <a:lstStyle/>
                    <a:p>
                      <a:pPr algn="r" fontAlgn="ctr"/>
                      <a:r>
                        <a:rPr lang="en-US" altLang="ja-JP" sz="2400" b="1" i="0" u="none" strike="noStrike">
                          <a:solidFill>
                            <a:srgbClr val="000000"/>
                          </a:solidFill>
                          <a:effectLst/>
                          <a:latin typeface="+mn-lt"/>
                        </a:rPr>
                        <a:t>0.219</a:t>
                      </a:r>
                    </a:p>
                  </a:txBody>
                  <a:tcPr marL="9525" marR="9525" marT="9525" marB="0" anchor="ctr"/>
                </a:tc>
              </a:tr>
              <a:tr h="370840">
                <a:tc>
                  <a:txBody>
                    <a:bodyPr/>
                    <a:lstStyle/>
                    <a:p>
                      <a:r>
                        <a:rPr kumimoji="1" lang="ja-JP" altLang="en-US" sz="2200" b="0" smtClean="0"/>
                        <a:t>活動期間のみ</a:t>
                      </a:r>
                      <a:endParaRPr kumimoji="1" lang="ja-JP" altLang="en-US" sz="2200" b="0"/>
                    </a:p>
                  </a:txBody>
                  <a:tcPr/>
                </a:tc>
                <a:tc>
                  <a:txBody>
                    <a:bodyPr/>
                    <a:lstStyle/>
                    <a:p>
                      <a:pPr algn="r" fontAlgn="ctr"/>
                      <a:r>
                        <a:rPr lang="en-US" altLang="ja-JP" sz="2400" b="0" i="0" u="none" strike="noStrike">
                          <a:solidFill>
                            <a:srgbClr val="000000"/>
                          </a:solidFill>
                          <a:effectLst/>
                          <a:latin typeface="+mn-lt"/>
                        </a:rPr>
                        <a:t>0.028</a:t>
                      </a:r>
                    </a:p>
                  </a:txBody>
                  <a:tcPr marL="9525" marR="9525" marT="9525" marB="0" anchor="ctr"/>
                </a:tc>
                <a:tc>
                  <a:txBody>
                    <a:bodyPr/>
                    <a:lstStyle/>
                    <a:p>
                      <a:pPr algn="r" fontAlgn="ctr"/>
                      <a:r>
                        <a:rPr lang="en-US" altLang="ja-JP" sz="2400" b="0" i="0" u="none" strike="noStrike">
                          <a:solidFill>
                            <a:srgbClr val="000000"/>
                          </a:solidFill>
                          <a:effectLst/>
                          <a:latin typeface="+mn-lt"/>
                        </a:rPr>
                        <a:t>0.896</a:t>
                      </a:r>
                    </a:p>
                  </a:txBody>
                  <a:tcPr marL="9525" marR="9525" marT="9525" marB="0" anchor="ctr"/>
                </a:tc>
                <a:tc>
                  <a:txBody>
                    <a:bodyPr/>
                    <a:lstStyle/>
                    <a:p>
                      <a:pPr algn="r" fontAlgn="ctr"/>
                      <a:r>
                        <a:rPr lang="en-US" altLang="ja-JP" sz="2400" b="0" i="0" u="none" strike="noStrike">
                          <a:solidFill>
                            <a:srgbClr val="000000"/>
                          </a:solidFill>
                          <a:effectLst/>
                          <a:latin typeface="+mn-lt"/>
                        </a:rPr>
                        <a:t>0.054</a:t>
                      </a:r>
                    </a:p>
                  </a:txBody>
                  <a:tcPr marL="9525" marR="9525" marT="9525" marB="0" anchor="ctr"/>
                </a:tc>
              </a:tr>
              <a:tr h="370840">
                <a:tc>
                  <a:txBody>
                    <a:bodyPr/>
                    <a:lstStyle/>
                    <a:p>
                      <a:r>
                        <a:rPr kumimoji="1" lang="ja-JP" altLang="en-US" sz="2200" b="0" smtClean="0"/>
                        <a:t>コメント数のみ</a:t>
                      </a:r>
                      <a:endParaRPr kumimoji="1" lang="ja-JP" altLang="en-US" sz="2200" b="0"/>
                    </a:p>
                  </a:txBody>
                  <a:tcPr/>
                </a:tc>
                <a:tc>
                  <a:txBody>
                    <a:bodyPr/>
                    <a:lstStyle/>
                    <a:p>
                      <a:pPr algn="r" fontAlgn="ctr"/>
                      <a:r>
                        <a:rPr lang="en-US" altLang="ja-JP" sz="2400" b="0" i="0" u="none" strike="noStrike">
                          <a:solidFill>
                            <a:srgbClr val="000000"/>
                          </a:solidFill>
                          <a:effectLst/>
                          <a:latin typeface="+mn-lt"/>
                        </a:rPr>
                        <a:t>0.017</a:t>
                      </a:r>
                    </a:p>
                  </a:txBody>
                  <a:tcPr marL="9525" marR="9525" marT="9525" marB="0" anchor="ctr"/>
                </a:tc>
                <a:tc>
                  <a:txBody>
                    <a:bodyPr/>
                    <a:lstStyle/>
                    <a:p>
                      <a:pPr algn="r" fontAlgn="ctr"/>
                      <a:r>
                        <a:rPr lang="en-US" altLang="ja-JP" sz="2400" b="0" i="0" u="none" strike="noStrike">
                          <a:solidFill>
                            <a:srgbClr val="000000"/>
                          </a:solidFill>
                          <a:effectLst/>
                          <a:latin typeface="+mn-lt"/>
                        </a:rPr>
                        <a:t>0.662</a:t>
                      </a:r>
                    </a:p>
                  </a:txBody>
                  <a:tcPr marL="9525" marR="9525" marT="9525" marB="0" anchor="ctr"/>
                </a:tc>
                <a:tc>
                  <a:txBody>
                    <a:bodyPr/>
                    <a:lstStyle/>
                    <a:p>
                      <a:pPr algn="r" fontAlgn="ctr"/>
                      <a:r>
                        <a:rPr lang="en-US" altLang="ja-JP" sz="2400" b="0" i="0" u="none" strike="noStrike">
                          <a:solidFill>
                            <a:srgbClr val="000000"/>
                          </a:solidFill>
                          <a:effectLst/>
                          <a:latin typeface="+mn-lt"/>
                        </a:rPr>
                        <a:t>0.033</a:t>
                      </a:r>
                    </a:p>
                  </a:txBody>
                  <a:tcPr marL="9525" marR="9525" marT="9525" marB="0" anchor="ctr"/>
                </a:tc>
              </a:tr>
              <a:tr h="370840">
                <a:tc>
                  <a:txBody>
                    <a:bodyPr/>
                    <a:lstStyle/>
                    <a:p>
                      <a:r>
                        <a:rPr kumimoji="1" lang="ja-JP" altLang="en-US" sz="2200" b="0" smtClean="0"/>
                        <a:t>パッチ数のみ</a:t>
                      </a:r>
                      <a:endParaRPr kumimoji="1" lang="ja-JP" altLang="en-US" sz="2200" b="0"/>
                    </a:p>
                  </a:txBody>
                  <a:tcPr/>
                </a:tc>
                <a:tc>
                  <a:txBody>
                    <a:bodyPr/>
                    <a:lstStyle/>
                    <a:p>
                      <a:pPr algn="r" fontAlgn="ctr"/>
                      <a:r>
                        <a:rPr lang="en-US" altLang="ja-JP" sz="2400" b="0" i="0" u="none" strike="noStrike" smtClean="0">
                          <a:solidFill>
                            <a:srgbClr val="000000"/>
                          </a:solidFill>
                          <a:effectLst/>
                          <a:latin typeface="+mn-lt"/>
                        </a:rPr>
                        <a:t>0.110</a:t>
                      </a:r>
                      <a:endParaRPr lang="en-US" altLang="ja-JP" sz="2400" b="0" i="0" u="none" strike="noStrike">
                        <a:solidFill>
                          <a:srgbClr val="000000"/>
                        </a:solidFill>
                        <a:effectLst/>
                        <a:latin typeface="+mn-lt"/>
                      </a:endParaRPr>
                    </a:p>
                  </a:txBody>
                  <a:tcPr marL="9525" marR="9525" marT="9525" marB="0" anchor="ctr"/>
                </a:tc>
                <a:tc>
                  <a:txBody>
                    <a:bodyPr/>
                    <a:lstStyle/>
                    <a:p>
                      <a:pPr algn="r" fontAlgn="ctr"/>
                      <a:r>
                        <a:rPr lang="en-US" altLang="ja-JP" sz="2400" b="0" i="0" u="none" strike="noStrike">
                          <a:solidFill>
                            <a:srgbClr val="000000"/>
                          </a:solidFill>
                          <a:effectLst/>
                          <a:latin typeface="+mn-lt"/>
                        </a:rPr>
                        <a:t>0.854</a:t>
                      </a:r>
                    </a:p>
                  </a:txBody>
                  <a:tcPr marL="9525" marR="9525" marT="9525" marB="0" anchor="ctr"/>
                </a:tc>
                <a:tc>
                  <a:txBody>
                    <a:bodyPr/>
                    <a:lstStyle/>
                    <a:p>
                      <a:pPr algn="r" fontAlgn="ctr"/>
                      <a:r>
                        <a:rPr lang="en-US" altLang="ja-JP" sz="2400" b="0" i="0" u="none" strike="noStrike">
                          <a:solidFill>
                            <a:srgbClr val="000000"/>
                          </a:solidFill>
                          <a:effectLst/>
                          <a:latin typeface="+mn-lt"/>
                        </a:rPr>
                        <a:t>0.194</a:t>
                      </a:r>
                    </a:p>
                  </a:txBody>
                  <a:tcPr marL="9525" marR="9525" marT="9525" marB="0" anchor="ctr"/>
                </a:tc>
              </a:tr>
              <a:tr h="370840">
                <a:tc>
                  <a:txBody>
                    <a:bodyPr/>
                    <a:lstStyle/>
                    <a:p>
                      <a:r>
                        <a:rPr kumimoji="1" lang="en-US" altLang="ja-JP" sz="2200" b="0" smtClean="0"/>
                        <a:t>PCR+</a:t>
                      </a:r>
                      <a:r>
                        <a:rPr kumimoji="1" lang="ja-JP" altLang="en-US" sz="2200" b="0" smtClean="0"/>
                        <a:t>活動期間</a:t>
                      </a:r>
                      <a:endParaRPr kumimoji="1" lang="ja-JP" altLang="en-US" sz="2200" b="0"/>
                    </a:p>
                  </a:txBody>
                  <a:tcPr/>
                </a:tc>
                <a:tc>
                  <a:txBody>
                    <a:bodyPr/>
                    <a:lstStyle/>
                    <a:p>
                      <a:pPr algn="r" fontAlgn="ctr"/>
                      <a:r>
                        <a:rPr lang="en-US" altLang="ja-JP" sz="2400" b="0" i="0" u="none" strike="noStrike">
                          <a:solidFill>
                            <a:srgbClr val="000000"/>
                          </a:solidFill>
                          <a:effectLst/>
                          <a:latin typeface="+mn-lt"/>
                        </a:rPr>
                        <a:t>0.103</a:t>
                      </a:r>
                    </a:p>
                  </a:txBody>
                  <a:tcPr marL="9525" marR="9525" marT="9525" marB="0" anchor="ctr"/>
                </a:tc>
                <a:tc>
                  <a:txBody>
                    <a:bodyPr/>
                    <a:lstStyle/>
                    <a:p>
                      <a:pPr algn="r" fontAlgn="ctr"/>
                      <a:r>
                        <a:rPr lang="en-US" altLang="ja-JP" sz="2400" b="0" i="0" u="none" strike="noStrike">
                          <a:solidFill>
                            <a:srgbClr val="000000"/>
                          </a:solidFill>
                          <a:effectLst/>
                          <a:latin typeface="+mn-lt"/>
                        </a:rPr>
                        <a:t>0.938</a:t>
                      </a:r>
                    </a:p>
                  </a:txBody>
                  <a:tcPr marL="9525" marR="9525" marT="9525" marB="0" anchor="ctr"/>
                </a:tc>
                <a:tc>
                  <a:txBody>
                    <a:bodyPr/>
                    <a:lstStyle/>
                    <a:p>
                      <a:pPr algn="r" fontAlgn="ctr"/>
                      <a:r>
                        <a:rPr lang="en-US" altLang="ja-JP" sz="2400" b="0" i="0" u="none" strike="noStrike">
                          <a:solidFill>
                            <a:srgbClr val="000000"/>
                          </a:solidFill>
                          <a:effectLst/>
                          <a:latin typeface="+mn-lt"/>
                        </a:rPr>
                        <a:t>0.184</a:t>
                      </a:r>
                    </a:p>
                  </a:txBody>
                  <a:tcPr marL="9525" marR="9525" marT="9525" marB="0" anchor="ctr"/>
                </a:tc>
              </a:tr>
              <a:tr h="370840">
                <a:tc>
                  <a:txBody>
                    <a:bodyPr/>
                    <a:lstStyle/>
                    <a:p>
                      <a:r>
                        <a:rPr kumimoji="1" lang="en-US" altLang="ja-JP" sz="2200" b="0" smtClean="0"/>
                        <a:t>PCR+</a:t>
                      </a:r>
                      <a:r>
                        <a:rPr kumimoji="1" lang="ja-JP" altLang="en-US" sz="2200" b="0" smtClean="0"/>
                        <a:t>コメント数</a:t>
                      </a:r>
                      <a:endParaRPr kumimoji="1" lang="ja-JP" altLang="en-US" sz="2200" b="0"/>
                    </a:p>
                  </a:txBody>
                  <a:tcPr/>
                </a:tc>
                <a:tc>
                  <a:txBody>
                    <a:bodyPr/>
                    <a:lstStyle/>
                    <a:p>
                      <a:pPr algn="r" fontAlgn="ctr"/>
                      <a:r>
                        <a:rPr lang="en-US" altLang="ja-JP" sz="2400" b="0" i="0" u="none" strike="noStrike">
                          <a:solidFill>
                            <a:srgbClr val="000000"/>
                          </a:solidFill>
                          <a:effectLst/>
                          <a:latin typeface="+mn-lt"/>
                        </a:rPr>
                        <a:t>0.041</a:t>
                      </a:r>
                    </a:p>
                  </a:txBody>
                  <a:tcPr marL="9525" marR="9525" marT="9525" marB="0" anchor="ctr"/>
                </a:tc>
                <a:tc>
                  <a:txBody>
                    <a:bodyPr/>
                    <a:lstStyle/>
                    <a:p>
                      <a:pPr algn="r" fontAlgn="ctr"/>
                      <a:r>
                        <a:rPr lang="en-US" altLang="ja-JP" sz="2400" b="0" i="0" u="none" strike="noStrike">
                          <a:solidFill>
                            <a:srgbClr val="000000"/>
                          </a:solidFill>
                          <a:effectLst/>
                          <a:latin typeface="+mn-lt"/>
                        </a:rPr>
                        <a:t>0.621</a:t>
                      </a:r>
                    </a:p>
                  </a:txBody>
                  <a:tcPr marL="9525" marR="9525" marT="9525" marB="0" anchor="ctr"/>
                </a:tc>
                <a:tc>
                  <a:txBody>
                    <a:bodyPr/>
                    <a:lstStyle/>
                    <a:p>
                      <a:pPr algn="r" fontAlgn="ctr"/>
                      <a:r>
                        <a:rPr lang="en-US" altLang="ja-JP" sz="2400" b="0" i="0" u="none" strike="noStrike">
                          <a:solidFill>
                            <a:srgbClr val="000000"/>
                          </a:solidFill>
                          <a:effectLst/>
                          <a:latin typeface="+mn-lt"/>
                        </a:rPr>
                        <a:t>0.075</a:t>
                      </a:r>
                    </a:p>
                  </a:txBody>
                  <a:tcPr marL="9525" marR="9525" marT="9525" marB="0" anchor="ctr"/>
                </a:tc>
              </a:tr>
              <a:tr h="370840">
                <a:tc>
                  <a:txBody>
                    <a:bodyPr/>
                    <a:lstStyle/>
                    <a:p>
                      <a:r>
                        <a:rPr kumimoji="1" lang="ja-JP" altLang="en-US" sz="2200" b="0" smtClean="0"/>
                        <a:t>コメント数＋パッチ数</a:t>
                      </a:r>
                      <a:endParaRPr kumimoji="1" lang="ja-JP" altLang="en-US" sz="2200" b="0"/>
                    </a:p>
                  </a:txBody>
                  <a:tcPr/>
                </a:tc>
                <a:tc>
                  <a:txBody>
                    <a:bodyPr/>
                    <a:lstStyle/>
                    <a:p>
                      <a:pPr algn="r" fontAlgn="ctr"/>
                      <a:r>
                        <a:rPr lang="en-US" altLang="ja-JP" sz="2400" b="0" i="0" u="none" strike="noStrike">
                          <a:solidFill>
                            <a:srgbClr val="000000"/>
                          </a:solidFill>
                          <a:effectLst/>
                          <a:latin typeface="+mn-lt"/>
                        </a:rPr>
                        <a:t>0.047</a:t>
                      </a:r>
                    </a:p>
                  </a:txBody>
                  <a:tcPr marL="9525" marR="9525" marT="9525" marB="0" anchor="ctr"/>
                </a:tc>
                <a:tc>
                  <a:txBody>
                    <a:bodyPr/>
                    <a:lstStyle/>
                    <a:p>
                      <a:pPr algn="r" fontAlgn="ctr"/>
                      <a:r>
                        <a:rPr lang="en-US" altLang="ja-JP" sz="2400" b="0" i="0" u="none" strike="noStrike">
                          <a:solidFill>
                            <a:srgbClr val="000000"/>
                          </a:solidFill>
                          <a:effectLst/>
                          <a:latin typeface="+mn-lt"/>
                        </a:rPr>
                        <a:t>0.679</a:t>
                      </a:r>
                    </a:p>
                  </a:txBody>
                  <a:tcPr marL="9525" marR="9525" marT="9525" marB="0" anchor="ctr"/>
                </a:tc>
                <a:tc>
                  <a:txBody>
                    <a:bodyPr/>
                    <a:lstStyle/>
                    <a:p>
                      <a:pPr algn="r" fontAlgn="ctr"/>
                      <a:r>
                        <a:rPr lang="en-US" altLang="ja-JP" sz="2400" b="0" i="0" u="none" strike="noStrike">
                          <a:solidFill>
                            <a:srgbClr val="000000"/>
                          </a:solidFill>
                          <a:effectLst/>
                          <a:latin typeface="+mn-lt"/>
                        </a:rPr>
                        <a:t>0.086</a:t>
                      </a:r>
                    </a:p>
                  </a:txBody>
                  <a:tcPr marL="9525" marR="9525" marT="9525" marB="0" anchor="ctr"/>
                </a:tc>
              </a:tr>
              <a:tr h="370840">
                <a:tc>
                  <a:txBody>
                    <a:bodyPr/>
                    <a:lstStyle/>
                    <a:p>
                      <a:r>
                        <a:rPr kumimoji="1" lang="ja-JP" altLang="en-US" sz="2200" b="0" smtClean="0"/>
                        <a:t>先行研究でのモデル</a:t>
                      </a:r>
                      <a:endParaRPr kumimoji="1" lang="ja-JP" altLang="en-US" sz="2200" b="0"/>
                    </a:p>
                  </a:txBody>
                  <a:tcPr/>
                </a:tc>
                <a:tc>
                  <a:txBody>
                    <a:bodyPr/>
                    <a:lstStyle/>
                    <a:p>
                      <a:pPr algn="r" fontAlgn="ctr"/>
                      <a:r>
                        <a:rPr lang="en-US" altLang="ja-JP" sz="2400" b="0" i="0" u="none" strike="noStrike">
                          <a:solidFill>
                            <a:srgbClr val="000000"/>
                          </a:solidFill>
                          <a:effectLst/>
                          <a:latin typeface="+mn-lt"/>
                        </a:rPr>
                        <a:t>0.034</a:t>
                      </a:r>
                    </a:p>
                  </a:txBody>
                  <a:tcPr marL="9525" marR="9525" marT="9525" marB="0" anchor="ctr"/>
                </a:tc>
                <a:tc>
                  <a:txBody>
                    <a:bodyPr/>
                    <a:lstStyle/>
                    <a:p>
                      <a:pPr algn="r" fontAlgn="ctr"/>
                      <a:r>
                        <a:rPr lang="en-US" altLang="ja-JP" sz="2400" b="0" i="0" u="none" strike="noStrike">
                          <a:solidFill>
                            <a:srgbClr val="000000"/>
                          </a:solidFill>
                          <a:effectLst/>
                          <a:latin typeface="+mn-lt"/>
                        </a:rPr>
                        <a:t>0.712</a:t>
                      </a:r>
                    </a:p>
                  </a:txBody>
                  <a:tcPr marL="9525" marR="9525" marT="9525" marB="0" anchor="ctr"/>
                </a:tc>
                <a:tc>
                  <a:txBody>
                    <a:bodyPr/>
                    <a:lstStyle/>
                    <a:p>
                      <a:pPr algn="r" fontAlgn="ctr"/>
                      <a:r>
                        <a:rPr lang="en-US" altLang="ja-JP" sz="2400" b="0" i="0" u="none" strike="noStrike">
                          <a:solidFill>
                            <a:srgbClr val="000000"/>
                          </a:solidFill>
                          <a:effectLst/>
                          <a:latin typeface="+mn-lt"/>
                        </a:rPr>
                        <a:t>0.061</a:t>
                      </a:r>
                    </a:p>
                  </a:txBody>
                  <a:tcPr marL="9525" marR="9525" marT="9525" marB="0" anchor="ctr"/>
                </a:tc>
              </a:tr>
              <a:tr h="370840">
                <a:tc>
                  <a:txBody>
                    <a:bodyPr/>
                    <a:lstStyle/>
                    <a:p>
                      <a:r>
                        <a:rPr kumimoji="1" lang="en-US" altLang="ja-JP" sz="2200" b="0" smtClean="0"/>
                        <a:t>6</a:t>
                      </a:r>
                      <a:r>
                        <a:rPr kumimoji="1" lang="ja-JP" altLang="en-US" sz="2200" b="0" smtClean="0"/>
                        <a:t>種類の全てのメトリクス</a:t>
                      </a:r>
                      <a:endParaRPr kumimoji="1" lang="ja-JP" altLang="en-US" sz="2200" b="0"/>
                    </a:p>
                  </a:txBody>
                  <a:tcPr/>
                </a:tc>
                <a:tc>
                  <a:txBody>
                    <a:bodyPr/>
                    <a:lstStyle/>
                    <a:p>
                      <a:pPr algn="r" fontAlgn="ctr"/>
                      <a:r>
                        <a:rPr lang="en-US" altLang="ja-JP" sz="2400" b="0" i="0" u="none" strike="noStrike">
                          <a:solidFill>
                            <a:srgbClr val="000000"/>
                          </a:solidFill>
                          <a:effectLst/>
                          <a:latin typeface="+mn-lt"/>
                        </a:rPr>
                        <a:t>0.028</a:t>
                      </a:r>
                    </a:p>
                  </a:txBody>
                  <a:tcPr marL="9525" marR="9525" marT="9525" marB="0" anchor="ctr"/>
                </a:tc>
                <a:tc>
                  <a:txBody>
                    <a:bodyPr/>
                    <a:lstStyle/>
                    <a:p>
                      <a:pPr algn="r" fontAlgn="ctr"/>
                      <a:r>
                        <a:rPr lang="en-US" altLang="ja-JP" sz="2400" b="0" i="0" u="none" strike="noStrike">
                          <a:solidFill>
                            <a:srgbClr val="000000"/>
                          </a:solidFill>
                          <a:effectLst/>
                          <a:latin typeface="+mn-lt"/>
                        </a:rPr>
                        <a:t>0.662</a:t>
                      </a:r>
                    </a:p>
                  </a:txBody>
                  <a:tcPr marL="9525" marR="9525" marT="9525" marB="0" anchor="ctr"/>
                </a:tc>
                <a:tc>
                  <a:txBody>
                    <a:bodyPr/>
                    <a:lstStyle/>
                    <a:p>
                      <a:pPr algn="r" fontAlgn="ctr"/>
                      <a:r>
                        <a:rPr lang="en-US" altLang="ja-JP" sz="2400" b="0" i="0" u="none" strike="noStrike" smtClean="0">
                          <a:solidFill>
                            <a:srgbClr val="000000"/>
                          </a:solidFill>
                          <a:effectLst/>
                          <a:latin typeface="+mn-lt"/>
                        </a:rPr>
                        <a:t>0.050</a:t>
                      </a:r>
                      <a:endParaRPr lang="en-US" altLang="ja-JP" sz="2400" b="0" i="0" u="none" strike="noStrike">
                        <a:solidFill>
                          <a:srgbClr val="000000"/>
                        </a:solidFill>
                        <a:effectLst/>
                        <a:latin typeface="+mn-lt"/>
                      </a:endParaRPr>
                    </a:p>
                  </a:txBody>
                  <a:tcPr marL="9525" marR="9525" marT="9525" marB="0" anchor="ctr"/>
                </a:tc>
              </a:tr>
            </a:tbl>
          </a:graphicData>
        </a:graphic>
      </p:graphicFrame>
      <p:sp>
        <p:nvSpPr>
          <p:cNvPr id="7" name="コンテンツ プレースホルダー 2"/>
          <p:cNvSpPr>
            <a:spLocks noGrp="1"/>
          </p:cNvSpPr>
          <p:nvPr>
            <p:ph idx="1"/>
          </p:nvPr>
        </p:nvSpPr>
        <p:spPr>
          <a:xfrm>
            <a:off x="457200" y="1556792"/>
            <a:ext cx="8229600" cy="4824536"/>
          </a:xfrm>
        </p:spPr>
        <p:txBody>
          <a:bodyPr/>
          <a:lstStyle/>
          <a:p>
            <a:r>
              <a:rPr lang="ja-JP" altLang="en-US" smtClean="0"/>
              <a:t>ロジスティック回帰分析</a:t>
            </a:r>
            <a:endParaRPr lang="en-US" altLang="ja-JP" smtClean="0"/>
          </a:p>
          <a:p>
            <a:endParaRPr lang="en-US" altLang="ja-JP"/>
          </a:p>
          <a:p>
            <a:endParaRPr lang="en-US" altLang="ja-JP"/>
          </a:p>
          <a:p>
            <a:endParaRPr lang="en-US" altLang="ja-JP"/>
          </a:p>
          <a:p>
            <a:pPr lvl="1"/>
            <a:endParaRPr kumimoji="1" lang="ja-JP" altLang="en-US"/>
          </a:p>
        </p:txBody>
      </p:sp>
    </p:spTree>
    <p:extLst>
      <p:ext uri="{BB962C8B-B14F-4D97-AF65-F5344CB8AC3E}">
        <p14:creationId xmlns:p14="http://schemas.microsoft.com/office/powerpoint/2010/main" val="59099603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smtClean="0"/>
              <a:t>結果</a:t>
            </a:r>
            <a:r>
              <a:rPr kumimoji="1" lang="ja-JP" altLang="en-US" smtClean="0"/>
              <a:t>：</a:t>
            </a:r>
            <a:r>
              <a:rPr lang="en-US" altLang="ja-JP" smtClean="0"/>
              <a:t>GIMP</a:t>
            </a:r>
            <a:endParaRPr kumimoji="1" lang="ja-JP" altLang="en-US" sz="3600"/>
          </a:p>
        </p:txBody>
      </p:sp>
      <p:sp>
        <p:nvSpPr>
          <p:cNvPr id="4" name="日付プレースホルダー 3"/>
          <p:cNvSpPr>
            <a:spLocks noGrp="1"/>
          </p:cNvSpPr>
          <p:nvPr>
            <p:ph type="dt" sz="half" idx="10"/>
          </p:nvPr>
        </p:nvSpPr>
        <p:spPr/>
        <p:txBody>
          <a:bodyPr/>
          <a:lstStyle/>
          <a:p>
            <a:r>
              <a:rPr lang="en-US" altLang="ja-JP" smtClean="0"/>
              <a:t>2016/02/12</a:t>
            </a:r>
            <a:endParaRPr lang="ja-JP" altLang="en-US"/>
          </a:p>
        </p:txBody>
      </p:sp>
      <p:sp>
        <p:nvSpPr>
          <p:cNvPr id="5" name="スライド番号プレースホルダー 4"/>
          <p:cNvSpPr>
            <a:spLocks noGrp="1"/>
          </p:cNvSpPr>
          <p:nvPr>
            <p:ph type="sldNum" sz="quarter" idx="12"/>
          </p:nvPr>
        </p:nvSpPr>
        <p:spPr/>
        <p:txBody>
          <a:bodyPr/>
          <a:lstStyle/>
          <a:p>
            <a:fld id="{6754A600-64A3-491F-BE30-136854BA9E76}" type="slidenum">
              <a:rPr lang="ja-JP" altLang="en-US" smtClean="0"/>
              <a:pPr/>
              <a:t>29</a:t>
            </a:fld>
            <a:endParaRPr lang="ja-JP" altLang="en-US"/>
          </a:p>
        </p:txBody>
      </p:sp>
      <p:graphicFrame>
        <p:nvGraphicFramePr>
          <p:cNvPr id="6" name="コンテンツ プレースホルダー 5"/>
          <p:cNvGraphicFramePr>
            <a:graphicFrameLocks/>
          </p:cNvGraphicFramePr>
          <p:nvPr>
            <p:extLst>
              <p:ext uri="{D42A27DB-BD31-4B8C-83A1-F6EECF244321}">
                <p14:modId xmlns:p14="http://schemas.microsoft.com/office/powerpoint/2010/main" val="1037389673"/>
              </p:ext>
            </p:extLst>
          </p:nvPr>
        </p:nvGraphicFramePr>
        <p:xfrm>
          <a:off x="971600" y="2098000"/>
          <a:ext cx="7344816" cy="4211320"/>
        </p:xfrm>
        <a:graphic>
          <a:graphicData uri="http://schemas.openxmlformats.org/drawingml/2006/table">
            <a:tbl>
              <a:tblPr firstRow="1" bandRow="1">
                <a:tableStyleId>{5C22544A-7EE6-4342-B048-85BDC9FD1C3A}</a:tableStyleId>
              </a:tblPr>
              <a:tblGrid>
                <a:gridCol w="3600400"/>
                <a:gridCol w="1224136"/>
                <a:gridCol w="1224136"/>
                <a:gridCol w="1296144"/>
              </a:tblGrid>
              <a:tr h="370840">
                <a:tc>
                  <a:txBody>
                    <a:bodyPr/>
                    <a:lstStyle/>
                    <a:p>
                      <a:pPr algn="ctr"/>
                      <a:r>
                        <a:rPr kumimoji="1" lang="ja-JP" altLang="en-US" smtClean="0"/>
                        <a:t>予測モデル</a:t>
                      </a:r>
                      <a:endParaRPr kumimoji="1" lang="ja-JP" altLang="en-US"/>
                    </a:p>
                  </a:txBody>
                  <a:tcPr/>
                </a:tc>
                <a:tc>
                  <a:txBody>
                    <a:bodyPr/>
                    <a:lstStyle/>
                    <a:p>
                      <a:pPr algn="ctr"/>
                      <a:r>
                        <a:rPr kumimoji="1" lang="ja-JP" altLang="en-US" smtClean="0"/>
                        <a:t>適合率</a:t>
                      </a:r>
                      <a:endParaRPr kumimoji="1" lang="ja-JP" altLang="en-US"/>
                    </a:p>
                  </a:txBody>
                  <a:tcPr/>
                </a:tc>
                <a:tc>
                  <a:txBody>
                    <a:bodyPr/>
                    <a:lstStyle/>
                    <a:p>
                      <a:pPr algn="ctr"/>
                      <a:r>
                        <a:rPr kumimoji="1" lang="ja-JP" altLang="en-US" smtClean="0"/>
                        <a:t>再現率</a:t>
                      </a:r>
                      <a:endParaRPr kumimoji="1" lang="ja-JP" altLang="en-US"/>
                    </a:p>
                  </a:txBody>
                  <a:tcPr/>
                </a:tc>
                <a:tc>
                  <a:txBody>
                    <a:bodyPr/>
                    <a:lstStyle/>
                    <a:p>
                      <a:pPr algn="ctr"/>
                      <a:r>
                        <a:rPr kumimoji="1" lang="en-US" altLang="ja-JP" smtClean="0"/>
                        <a:t>F1</a:t>
                      </a:r>
                      <a:r>
                        <a:rPr kumimoji="1" lang="ja-JP" altLang="en-US" smtClean="0"/>
                        <a:t>値</a:t>
                      </a:r>
                      <a:endParaRPr kumimoji="1" lang="ja-JP" altLang="en-US"/>
                    </a:p>
                  </a:txBody>
                  <a:tcPr/>
                </a:tc>
              </a:tr>
              <a:tr h="370840">
                <a:tc>
                  <a:txBody>
                    <a:bodyPr/>
                    <a:lstStyle/>
                    <a:p>
                      <a:r>
                        <a:rPr kumimoji="1" lang="en-US" altLang="ja-JP" sz="2200" b="0" smtClean="0"/>
                        <a:t>PCR</a:t>
                      </a:r>
                      <a:r>
                        <a:rPr kumimoji="1" lang="ja-JP" altLang="en-US" sz="2200" b="0" smtClean="0"/>
                        <a:t>のみ</a:t>
                      </a:r>
                      <a:endParaRPr kumimoji="1" lang="ja-JP" altLang="en-US" sz="2200" b="0"/>
                    </a:p>
                  </a:txBody>
                  <a:tcPr/>
                </a:tc>
                <a:tc>
                  <a:txBody>
                    <a:bodyPr/>
                    <a:lstStyle/>
                    <a:p>
                      <a:pPr algn="r" fontAlgn="ctr"/>
                      <a:r>
                        <a:rPr lang="en-US" altLang="ja-JP" sz="2400" b="0" i="0" u="none" strike="noStrike">
                          <a:solidFill>
                            <a:srgbClr val="000000"/>
                          </a:solidFill>
                          <a:effectLst/>
                          <a:latin typeface="+mn-lt"/>
                        </a:rPr>
                        <a:t>0.123</a:t>
                      </a:r>
                    </a:p>
                  </a:txBody>
                  <a:tcPr marL="9525" marR="9525" marT="9525" marB="0" anchor="ctr"/>
                </a:tc>
                <a:tc>
                  <a:txBody>
                    <a:bodyPr/>
                    <a:lstStyle/>
                    <a:p>
                      <a:pPr algn="r" fontAlgn="ctr"/>
                      <a:r>
                        <a:rPr lang="en-US" altLang="ja-JP" sz="2400" b="1" i="0" u="none" strike="noStrike" smtClean="0">
                          <a:solidFill>
                            <a:srgbClr val="000000"/>
                          </a:solidFill>
                          <a:effectLst/>
                          <a:latin typeface="+mn-lt"/>
                        </a:rPr>
                        <a:t>1.000</a:t>
                      </a:r>
                      <a:endParaRPr lang="en-US" altLang="ja-JP" sz="2400" b="1" i="0" u="none" strike="noStrike">
                        <a:solidFill>
                          <a:srgbClr val="000000"/>
                        </a:solidFill>
                        <a:effectLst/>
                        <a:latin typeface="+mn-lt"/>
                      </a:endParaRPr>
                    </a:p>
                  </a:txBody>
                  <a:tcPr marL="9525" marR="9525" marT="9525" marB="0" anchor="ctr"/>
                </a:tc>
                <a:tc>
                  <a:txBody>
                    <a:bodyPr/>
                    <a:lstStyle/>
                    <a:p>
                      <a:pPr algn="r" fontAlgn="ctr"/>
                      <a:r>
                        <a:rPr lang="en-US" altLang="ja-JP" sz="2400" b="0" i="0" u="none" strike="noStrike">
                          <a:solidFill>
                            <a:srgbClr val="000000"/>
                          </a:solidFill>
                          <a:effectLst/>
                          <a:latin typeface="+mn-lt"/>
                        </a:rPr>
                        <a:t>0.218</a:t>
                      </a:r>
                    </a:p>
                  </a:txBody>
                  <a:tcPr marL="9525" marR="9525" marT="9525" marB="0" anchor="ctr"/>
                </a:tc>
              </a:tr>
              <a:tr h="370840">
                <a:tc>
                  <a:txBody>
                    <a:bodyPr/>
                    <a:lstStyle/>
                    <a:p>
                      <a:r>
                        <a:rPr kumimoji="1" lang="ja-JP" altLang="en-US" sz="2200" b="0" smtClean="0"/>
                        <a:t>活動期間のみ</a:t>
                      </a:r>
                      <a:endParaRPr kumimoji="1" lang="ja-JP" altLang="en-US" sz="2200" b="0"/>
                    </a:p>
                  </a:txBody>
                  <a:tcPr/>
                </a:tc>
                <a:tc>
                  <a:txBody>
                    <a:bodyPr/>
                    <a:lstStyle/>
                    <a:p>
                      <a:pPr algn="r" fontAlgn="ctr"/>
                      <a:r>
                        <a:rPr lang="en-US" altLang="ja-JP" sz="2400" b="0" i="0" u="none" strike="noStrike">
                          <a:solidFill>
                            <a:srgbClr val="000000"/>
                          </a:solidFill>
                          <a:effectLst/>
                          <a:latin typeface="+mn-lt"/>
                        </a:rPr>
                        <a:t>0.023</a:t>
                      </a:r>
                    </a:p>
                  </a:txBody>
                  <a:tcPr marL="9525" marR="9525" marT="9525" marB="0" anchor="ctr"/>
                </a:tc>
                <a:tc>
                  <a:txBody>
                    <a:bodyPr/>
                    <a:lstStyle/>
                    <a:p>
                      <a:pPr algn="r" fontAlgn="ctr"/>
                      <a:r>
                        <a:rPr lang="en-US" altLang="ja-JP" sz="2400" b="0" i="0" u="none" strike="noStrike">
                          <a:solidFill>
                            <a:srgbClr val="000000"/>
                          </a:solidFill>
                          <a:effectLst/>
                          <a:latin typeface="+mn-lt"/>
                        </a:rPr>
                        <a:t>0.938</a:t>
                      </a:r>
                    </a:p>
                  </a:txBody>
                  <a:tcPr marL="9525" marR="9525" marT="9525" marB="0" anchor="ctr"/>
                </a:tc>
                <a:tc>
                  <a:txBody>
                    <a:bodyPr/>
                    <a:lstStyle/>
                    <a:p>
                      <a:pPr algn="r" fontAlgn="ctr"/>
                      <a:r>
                        <a:rPr lang="en-US" altLang="ja-JP" sz="2400" b="0" i="0" u="none" strike="noStrike">
                          <a:solidFill>
                            <a:srgbClr val="000000"/>
                          </a:solidFill>
                          <a:effectLst/>
                          <a:latin typeface="+mn-lt"/>
                        </a:rPr>
                        <a:t>0.043</a:t>
                      </a:r>
                    </a:p>
                  </a:txBody>
                  <a:tcPr marL="9525" marR="9525" marT="9525" marB="0" anchor="ctr"/>
                </a:tc>
              </a:tr>
              <a:tr h="370840">
                <a:tc>
                  <a:txBody>
                    <a:bodyPr/>
                    <a:lstStyle/>
                    <a:p>
                      <a:r>
                        <a:rPr kumimoji="1" lang="ja-JP" altLang="en-US" sz="2200" b="0" smtClean="0"/>
                        <a:t>コメント数のみ</a:t>
                      </a:r>
                      <a:endParaRPr kumimoji="1" lang="ja-JP" altLang="en-US" sz="2200" b="0"/>
                    </a:p>
                  </a:txBody>
                  <a:tcPr/>
                </a:tc>
                <a:tc>
                  <a:txBody>
                    <a:bodyPr/>
                    <a:lstStyle/>
                    <a:p>
                      <a:pPr algn="r" fontAlgn="ctr"/>
                      <a:r>
                        <a:rPr lang="en-US" altLang="ja-JP" sz="2400" b="0" i="0" u="none" strike="noStrike">
                          <a:solidFill>
                            <a:srgbClr val="000000"/>
                          </a:solidFill>
                          <a:effectLst/>
                          <a:latin typeface="+mn-lt"/>
                        </a:rPr>
                        <a:t>0.015</a:t>
                      </a:r>
                    </a:p>
                  </a:txBody>
                  <a:tcPr marL="9525" marR="9525" marT="9525" marB="0" anchor="ctr"/>
                </a:tc>
                <a:tc>
                  <a:txBody>
                    <a:bodyPr/>
                    <a:lstStyle/>
                    <a:p>
                      <a:pPr algn="r" fontAlgn="ctr"/>
                      <a:r>
                        <a:rPr lang="en-US" altLang="ja-JP" sz="2400" b="0" i="0" u="none" strike="noStrike">
                          <a:solidFill>
                            <a:srgbClr val="000000"/>
                          </a:solidFill>
                          <a:effectLst/>
                          <a:latin typeface="+mn-lt"/>
                        </a:rPr>
                        <a:t>0.938</a:t>
                      </a:r>
                    </a:p>
                  </a:txBody>
                  <a:tcPr marL="9525" marR="9525" marT="9525" marB="0" anchor="ctr"/>
                </a:tc>
                <a:tc>
                  <a:txBody>
                    <a:bodyPr/>
                    <a:lstStyle/>
                    <a:p>
                      <a:pPr algn="r" fontAlgn="ctr"/>
                      <a:r>
                        <a:rPr lang="en-US" altLang="ja-JP" sz="2400" b="0" i="0" u="none" strike="noStrike">
                          <a:solidFill>
                            <a:srgbClr val="000000"/>
                          </a:solidFill>
                          <a:effectLst/>
                          <a:latin typeface="+mn-lt"/>
                        </a:rPr>
                        <a:t>0.029</a:t>
                      </a:r>
                    </a:p>
                  </a:txBody>
                  <a:tcPr marL="9525" marR="9525" marT="9525" marB="0" anchor="ctr"/>
                </a:tc>
              </a:tr>
              <a:tr h="370840">
                <a:tc>
                  <a:txBody>
                    <a:bodyPr/>
                    <a:lstStyle/>
                    <a:p>
                      <a:r>
                        <a:rPr kumimoji="1" lang="ja-JP" altLang="en-US" sz="2200" b="0" smtClean="0"/>
                        <a:t>パッチ数のみ</a:t>
                      </a:r>
                      <a:endParaRPr kumimoji="1" lang="ja-JP" altLang="en-US" sz="2200" b="0"/>
                    </a:p>
                  </a:txBody>
                  <a:tcPr/>
                </a:tc>
                <a:tc>
                  <a:txBody>
                    <a:bodyPr/>
                    <a:lstStyle/>
                    <a:p>
                      <a:pPr algn="r" fontAlgn="ctr"/>
                      <a:r>
                        <a:rPr lang="en-US" altLang="ja-JP" sz="2400" b="0" i="0" u="none" strike="noStrike">
                          <a:solidFill>
                            <a:srgbClr val="000000"/>
                          </a:solidFill>
                          <a:effectLst/>
                          <a:latin typeface="+mn-lt"/>
                        </a:rPr>
                        <a:t>0.122</a:t>
                      </a:r>
                    </a:p>
                  </a:txBody>
                  <a:tcPr marL="9525" marR="9525" marT="9525" marB="0" anchor="ctr"/>
                </a:tc>
                <a:tc>
                  <a:txBody>
                    <a:bodyPr/>
                    <a:lstStyle/>
                    <a:p>
                      <a:pPr algn="r" fontAlgn="ctr"/>
                      <a:r>
                        <a:rPr lang="en-US" altLang="ja-JP" sz="2400" b="0" i="0" u="none" strike="noStrike">
                          <a:solidFill>
                            <a:srgbClr val="000000"/>
                          </a:solidFill>
                          <a:effectLst/>
                          <a:latin typeface="+mn-lt"/>
                        </a:rPr>
                        <a:t>0.875</a:t>
                      </a:r>
                    </a:p>
                  </a:txBody>
                  <a:tcPr marL="9525" marR="9525" marT="9525" marB="0" anchor="ctr"/>
                </a:tc>
                <a:tc>
                  <a:txBody>
                    <a:bodyPr/>
                    <a:lstStyle/>
                    <a:p>
                      <a:pPr algn="r" fontAlgn="ctr"/>
                      <a:r>
                        <a:rPr lang="en-US" altLang="ja-JP" sz="2400" b="0" i="0" u="none" strike="noStrike">
                          <a:solidFill>
                            <a:srgbClr val="000000"/>
                          </a:solidFill>
                          <a:effectLst/>
                          <a:latin typeface="+mn-lt"/>
                        </a:rPr>
                        <a:t>0.213</a:t>
                      </a:r>
                    </a:p>
                  </a:txBody>
                  <a:tcPr marL="9525" marR="9525" marT="9525" marB="0" anchor="ctr"/>
                </a:tc>
              </a:tr>
              <a:tr h="370840">
                <a:tc>
                  <a:txBody>
                    <a:bodyPr/>
                    <a:lstStyle/>
                    <a:p>
                      <a:r>
                        <a:rPr kumimoji="1" lang="en-US" altLang="ja-JP" sz="2200" b="0" smtClean="0"/>
                        <a:t>PCR+</a:t>
                      </a:r>
                      <a:r>
                        <a:rPr kumimoji="1" lang="ja-JP" altLang="en-US" sz="2200" b="0" smtClean="0"/>
                        <a:t>活動期間</a:t>
                      </a:r>
                      <a:endParaRPr kumimoji="1" lang="ja-JP" altLang="en-US" sz="2200" b="0"/>
                    </a:p>
                  </a:txBody>
                  <a:tcPr/>
                </a:tc>
                <a:tc>
                  <a:txBody>
                    <a:bodyPr/>
                    <a:lstStyle/>
                    <a:p>
                      <a:pPr algn="r" fontAlgn="ctr"/>
                      <a:r>
                        <a:rPr lang="en-US" altLang="ja-JP" sz="2400" b="1" i="0" u="none" strike="noStrike">
                          <a:solidFill>
                            <a:srgbClr val="000000"/>
                          </a:solidFill>
                          <a:effectLst/>
                          <a:latin typeface="+mn-lt"/>
                        </a:rPr>
                        <a:t>0.129</a:t>
                      </a:r>
                    </a:p>
                  </a:txBody>
                  <a:tcPr marL="9525" marR="9525" marT="9525" marB="0" anchor="ctr"/>
                </a:tc>
                <a:tc>
                  <a:txBody>
                    <a:bodyPr/>
                    <a:lstStyle/>
                    <a:p>
                      <a:pPr algn="r" fontAlgn="ctr"/>
                      <a:r>
                        <a:rPr lang="en-US" altLang="ja-JP" sz="2400" b="0" i="0" u="none" strike="noStrike">
                          <a:solidFill>
                            <a:srgbClr val="000000"/>
                          </a:solidFill>
                          <a:effectLst/>
                          <a:latin typeface="+mn-lt"/>
                        </a:rPr>
                        <a:t>0.938</a:t>
                      </a:r>
                    </a:p>
                  </a:txBody>
                  <a:tcPr marL="9525" marR="9525" marT="9525" marB="0" anchor="ctr"/>
                </a:tc>
                <a:tc>
                  <a:txBody>
                    <a:bodyPr/>
                    <a:lstStyle/>
                    <a:p>
                      <a:pPr algn="r" fontAlgn="ctr"/>
                      <a:r>
                        <a:rPr lang="en-US" altLang="ja-JP" sz="2400" b="1" i="0" u="none" strike="noStrike">
                          <a:solidFill>
                            <a:srgbClr val="000000"/>
                          </a:solidFill>
                          <a:effectLst/>
                          <a:latin typeface="+mn-lt"/>
                        </a:rPr>
                        <a:t>0.225</a:t>
                      </a:r>
                    </a:p>
                  </a:txBody>
                  <a:tcPr marL="9525" marR="9525" marT="9525" marB="0" anchor="ctr"/>
                </a:tc>
              </a:tr>
              <a:tr h="370840">
                <a:tc>
                  <a:txBody>
                    <a:bodyPr/>
                    <a:lstStyle/>
                    <a:p>
                      <a:r>
                        <a:rPr kumimoji="1" lang="en-US" altLang="ja-JP" sz="2200" b="0" smtClean="0"/>
                        <a:t>PCR+</a:t>
                      </a:r>
                      <a:r>
                        <a:rPr kumimoji="1" lang="ja-JP" altLang="en-US" sz="2200" b="0" smtClean="0"/>
                        <a:t>コメント数</a:t>
                      </a:r>
                      <a:endParaRPr kumimoji="1" lang="ja-JP" altLang="en-US" sz="2200" b="0"/>
                    </a:p>
                  </a:txBody>
                  <a:tcPr/>
                </a:tc>
                <a:tc>
                  <a:txBody>
                    <a:bodyPr/>
                    <a:lstStyle/>
                    <a:p>
                      <a:pPr algn="r" fontAlgn="ctr"/>
                      <a:r>
                        <a:rPr lang="en-US" altLang="ja-JP" sz="2400" b="0" i="0" u="none" strike="noStrike" smtClean="0">
                          <a:solidFill>
                            <a:srgbClr val="000000"/>
                          </a:solidFill>
                          <a:effectLst/>
                          <a:latin typeface="+mn-lt"/>
                        </a:rPr>
                        <a:t>0.040</a:t>
                      </a:r>
                      <a:endParaRPr lang="en-US" altLang="ja-JP" sz="2400" b="0" i="0" u="none" strike="noStrike">
                        <a:solidFill>
                          <a:srgbClr val="000000"/>
                        </a:solidFill>
                        <a:effectLst/>
                        <a:latin typeface="+mn-lt"/>
                      </a:endParaRPr>
                    </a:p>
                  </a:txBody>
                  <a:tcPr marL="9525" marR="9525" marT="9525" marB="0" anchor="ctr"/>
                </a:tc>
                <a:tc>
                  <a:txBody>
                    <a:bodyPr/>
                    <a:lstStyle/>
                    <a:p>
                      <a:pPr algn="r" fontAlgn="ctr"/>
                      <a:r>
                        <a:rPr lang="en-US" altLang="ja-JP" sz="2400" b="0" i="0" u="none" strike="noStrike">
                          <a:solidFill>
                            <a:srgbClr val="000000"/>
                          </a:solidFill>
                          <a:effectLst/>
                          <a:latin typeface="+mn-lt"/>
                        </a:rPr>
                        <a:t>0.938</a:t>
                      </a:r>
                    </a:p>
                  </a:txBody>
                  <a:tcPr marL="9525" marR="9525" marT="9525" marB="0" anchor="ctr"/>
                </a:tc>
                <a:tc>
                  <a:txBody>
                    <a:bodyPr/>
                    <a:lstStyle/>
                    <a:p>
                      <a:pPr algn="r" fontAlgn="ctr"/>
                      <a:r>
                        <a:rPr lang="en-US" altLang="ja-JP" sz="2400" b="0" i="0" u="none" strike="noStrike">
                          <a:solidFill>
                            <a:srgbClr val="000000"/>
                          </a:solidFill>
                          <a:effectLst/>
                          <a:latin typeface="+mn-lt"/>
                        </a:rPr>
                        <a:t>0.076</a:t>
                      </a:r>
                    </a:p>
                  </a:txBody>
                  <a:tcPr marL="9525" marR="9525" marT="9525" marB="0" anchor="ctr"/>
                </a:tc>
              </a:tr>
              <a:tr h="370840">
                <a:tc>
                  <a:txBody>
                    <a:bodyPr/>
                    <a:lstStyle/>
                    <a:p>
                      <a:r>
                        <a:rPr kumimoji="1" lang="ja-JP" altLang="en-US" sz="2200" b="0" smtClean="0"/>
                        <a:t>コメント数＋パッチ数</a:t>
                      </a:r>
                      <a:endParaRPr kumimoji="1" lang="ja-JP" altLang="en-US" sz="2200" b="0"/>
                    </a:p>
                  </a:txBody>
                  <a:tcPr/>
                </a:tc>
                <a:tc>
                  <a:txBody>
                    <a:bodyPr/>
                    <a:lstStyle/>
                    <a:p>
                      <a:pPr algn="r" fontAlgn="ctr"/>
                      <a:r>
                        <a:rPr lang="en-US" altLang="ja-JP" sz="2400" b="0" i="0" u="none" strike="noStrike" smtClean="0">
                          <a:solidFill>
                            <a:srgbClr val="000000"/>
                          </a:solidFill>
                          <a:effectLst/>
                          <a:latin typeface="+mn-lt"/>
                        </a:rPr>
                        <a:t>0.060</a:t>
                      </a:r>
                      <a:endParaRPr lang="en-US" altLang="ja-JP" sz="2400" b="0" i="0" u="none" strike="noStrike">
                        <a:solidFill>
                          <a:srgbClr val="000000"/>
                        </a:solidFill>
                        <a:effectLst/>
                        <a:latin typeface="+mn-lt"/>
                      </a:endParaRPr>
                    </a:p>
                  </a:txBody>
                  <a:tcPr marL="9525" marR="9525" marT="9525" marB="0" anchor="ctr"/>
                </a:tc>
                <a:tc>
                  <a:txBody>
                    <a:bodyPr/>
                    <a:lstStyle/>
                    <a:p>
                      <a:pPr algn="r" fontAlgn="ctr"/>
                      <a:r>
                        <a:rPr lang="en-US" altLang="ja-JP" sz="2400" b="0" i="0" u="none" strike="noStrike">
                          <a:solidFill>
                            <a:srgbClr val="000000"/>
                          </a:solidFill>
                          <a:effectLst/>
                          <a:latin typeface="+mn-lt"/>
                        </a:rPr>
                        <a:t>0.875</a:t>
                      </a:r>
                    </a:p>
                  </a:txBody>
                  <a:tcPr marL="9525" marR="9525" marT="9525" marB="0" anchor="ctr"/>
                </a:tc>
                <a:tc>
                  <a:txBody>
                    <a:bodyPr/>
                    <a:lstStyle/>
                    <a:p>
                      <a:pPr algn="r" fontAlgn="ctr"/>
                      <a:r>
                        <a:rPr lang="en-US" altLang="ja-JP" sz="2400" b="0" i="0" u="none" strike="noStrike">
                          <a:solidFill>
                            <a:srgbClr val="000000"/>
                          </a:solidFill>
                          <a:effectLst/>
                          <a:latin typeface="+mn-lt"/>
                        </a:rPr>
                        <a:t>0.112</a:t>
                      </a:r>
                    </a:p>
                  </a:txBody>
                  <a:tcPr marL="9525" marR="9525" marT="9525" marB="0" anchor="ctr"/>
                </a:tc>
              </a:tr>
              <a:tr h="370840">
                <a:tc>
                  <a:txBody>
                    <a:bodyPr/>
                    <a:lstStyle/>
                    <a:p>
                      <a:r>
                        <a:rPr kumimoji="1" lang="ja-JP" altLang="en-US" sz="2200" b="0" smtClean="0"/>
                        <a:t>先行研究でのモデル</a:t>
                      </a:r>
                      <a:endParaRPr kumimoji="1" lang="ja-JP" altLang="en-US" sz="2200" b="0"/>
                    </a:p>
                  </a:txBody>
                  <a:tcPr/>
                </a:tc>
                <a:tc>
                  <a:txBody>
                    <a:bodyPr/>
                    <a:lstStyle/>
                    <a:p>
                      <a:pPr algn="r" fontAlgn="ctr"/>
                      <a:r>
                        <a:rPr lang="en-US" altLang="ja-JP" sz="2400" b="0" i="0" u="none" strike="noStrike">
                          <a:solidFill>
                            <a:srgbClr val="000000"/>
                          </a:solidFill>
                          <a:effectLst/>
                          <a:latin typeface="+mn-lt"/>
                        </a:rPr>
                        <a:t>0.042</a:t>
                      </a:r>
                    </a:p>
                  </a:txBody>
                  <a:tcPr marL="9525" marR="9525" marT="9525" marB="0" anchor="ctr"/>
                </a:tc>
                <a:tc>
                  <a:txBody>
                    <a:bodyPr/>
                    <a:lstStyle/>
                    <a:p>
                      <a:pPr algn="r" fontAlgn="ctr"/>
                      <a:r>
                        <a:rPr lang="en-US" altLang="ja-JP" sz="2400" b="0" i="0" u="none" strike="noStrike">
                          <a:solidFill>
                            <a:srgbClr val="000000"/>
                          </a:solidFill>
                          <a:effectLst/>
                          <a:latin typeface="+mn-lt"/>
                        </a:rPr>
                        <a:t>0.938</a:t>
                      </a:r>
                    </a:p>
                  </a:txBody>
                  <a:tcPr marL="9525" marR="9525" marT="9525" marB="0" anchor="ctr"/>
                </a:tc>
                <a:tc>
                  <a:txBody>
                    <a:bodyPr/>
                    <a:lstStyle/>
                    <a:p>
                      <a:pPr algn="r" fontAlgn="ctr"/>
                      <a:r>
                        <a:rPr lang="en-US" altLang="ja-JP" sz="2400" b="0" i="0" u="none" strike="noStrike" smtClean="0">
                          <a:solidFill>
                            <a:srgbClr val="000000"/>
                          </a:solidFill>
                          <a:effectLst/>
                          <a:latin typeface="+mn-lt"/>
                        </a:rPr>
                        <a:t>0.080</a:t>
                      </a:r>
                      <a:endParaRPr lang="en-US" altLang="ja-JP" sz="2400" b="0" i="0" u="none" strike="noStrike">
                        <a:solidFill>
                          <a:srgbClr val="000000"/>
                        </a:solidFill>
                        <a:effectLst/>
                        <a:latin typeface="+mn-lt"/>
                      </a:endParaRPr>
                    </a:p>
                  </a:txBody>
                  <a:tcPr marL="9525" marR="9525" marT="9525" marB="0" anchor="ctr"/>
                </a:tc>
              </a:tr>
              <a:tr h="370840">
                <a:tc>
                  <a:txBody>
                    <a:bodyPr/>
                    <a:lstStyle/>
                    <a:p>
                      <a:r>
                        <a:rPr kumimoji="1" lang="en-US" altLang="ja-JP" sz="2200" b="0" smtClean="0"/>
                        <a:t>6</a:t>
                      </a:r>
                      <a:r>
                        <a:rPr kumimoji="1" lang="ja-JP" altLang="en-US" sz="2200" b="0" smtClean="0"/>
                        <a:t>種類の全てのメトリクス</a:t>
                      </a:r>
                      <a:endParaRPr kumimoji="1" lang="ja-JP" altLang="en-US" sz="2200" b="0"/>
                    </a:p>
                  </a:txBody>
                  <a:tcPr/>
                </a:tc>
                <a:tc>
                  <a:txBody>
                    <a:bodyPr/>
                    <a:lstStyle/>
                    <a:p>
                      <a:pPr algn="r" fontAlgn="ctr"/>
                      <a:r>
                        <a:rPr lang="en-US" altLang="ja-JP" sz="2400" b="0" i="0" u="none" strike="noStrike">
                          <a:solidFill>
                            <a:srgbClr val="000000"/>
                          </a:solidFill>
                          <a:effectLst/>
                          <a:latin typeface="+mn-lt"/>
                        </a:rPr>
                        <a:t>0.106</a:t>
                      </a:r>
                    </a:p>
                  </a:txBody>
                  <a:tcPr marL="9525" marR="9525" marT="9525" marB="0" anchor="ctr"/>
                </a:tc>
                <a:tc>
                  <a:txBody>
                    <a:bodyPr/>
                    <a:lstStyle/>
                    <a:p>
                      <a:pPr algn="r" fontAlgn="ctr"/>
                      <a:r>
                        <a:rPr lang="en-US" altLang="ja-JP" sz="2400" b="0" i="0" u="none" strike="noStrike">
                          <a:solidFill>
                            <a:srgbClr val="000000"/>
                          </a:solidFill>
                          <a:effectLst/>
                          <a:latin typeface="+mn-lt"/>
                        </a:rPr>
                        <a:t>0.938</a:t>
                      </a:r>
                    </a:p>
                  </a:txBody>
                  <a:tcPr marL="9525" marR="9525" marT="9525" marB="0" anchor="ctr"/>
                </a:tc>
                <a:tc>
                  <a:txBody>
                    <a:bodyPr/>
                    <a:lstStyle/>
                    <a:p>
                      <a:pPr algn="r" fontAlgn="ctr"/>
                      <a:r>
                        <a:rPr lang="en-US" altLang="ja-JP" sz="2400" b="0" i="0" u="none" strike="noStrike">
                          <a:solidFill>
                            <a:srgbClr val="000000"/>
                          </a:solidFill>
                          <a:effectLst/>
                          <a:latin typeface="+mn-lt"/>
                        </a:rPr>
                        <a:t>0.189</a:t>
                      </a:r>
                    </a:p>
                  </a:txBody>
                  <a:tcPr marL="9525" marR="9525" marT="9525" marB="0" anchor="ctr"/>
                </a:tc>
              </a:tr>
            </a:tbl>
          </a:graphicData>
        </a:graphic>
      </p:graphicFrame>
      <p:sp>
        <p:nvSpPr>
          <p:cNvPr id="7" name="コンテンツ プレースホルダー 2"/>
          <p:cNvSpPr>
            <a:spLocks noGrp="1"/>
          </p:cNvSpPr>
          <p:nvPr>
            <p:ph idx="1"/>
          </p:nvPr>
        </p:nvSpPr>
        <p:spPr>
          <a:xfrm>
            <a:off x="457200" y="1556792"/>
            <a:ext cx="8229600" cy="4824536"/>
          </a:xfrm>
        </p:spPr>
        <p:txBody>
          <a:bodyPr/>
          <a:lstStyle/>
          <a:p>
            <a:r>
              <a:rPr lang="ja-JP" altLang="en-US" smtClean="0"/>
              <a:t>ランダムフォレスト法</a:t>
            </a:r>
            <a:endParaRPr lang="en-US" altLang="ja-JP"/>
          </a:p>
          <a:p>
            <a:endParaRPr lang="en-US" altLang="ja-JP"/>
          </a:p>
          <a:p>
            <a:endParaRPr lang="en-US" altLang="ja-JP"/>
          </a:p>
          <a:p>
            <a:pPr lvl="1"/>
            <a:endParaRPr kumimoji="1" lang="ja-JP" altLang="en-US"/>
          </a:p>
        </p:txBody>
      </p:sp>
    </p:spTree>
    <p:extLst>
      <p:ext uri="{BB962C8B-B14F-4D97-AF65-F5344CB8AC3E}">
        <p14:creationId xmlns:p14="http://schemas.microsoft.com/office/powerpoint/2010/main" val="371506258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smtClean="0"/>
              <a:t>結果</a:t>
            </a:r>
            <a:r>
              <a:rPr kumimoji="1" lang="ja-JP" altLang="en-US" smtClean="0"/>
              <a:t>：</a:t>
            </a:r>
            <a:r>
              <a:rPr lang="en-US" altLang="ja-JP" smtClean="0"/>
              <a:t>WebKit</a:t>
            </a:r>
            <a:endParaRPr kumimoji="1" lang="ja-JP" altLang="en-US" sz="3600"/>
          </a:p>
        </p:txBody>
      </p:sp>
      <p:sp>
        <p:nvSpPr>
          <p:cNvPr id="4" name="日付プレースホルダー 3"/>
          <p:cNvSpPr>
            <a:spLocks noGrp="1"/>
          </p:cNvSpPr>
          <p:nvPr>
            <p:ph type="dt" sz="half" idx="10"/>
          </p:nvPr>
        </p:nvSpPr>
        <p:spPr/>
        <p:txBody>
          <a:bodyPr/>
          <a:lstStyle/>
          <a:p>
            <a:r>
              <a:rPr lang="en-US" altLang="ja-JP" smtClean="0"/>
              <a:t>2016/02/12</a:t>
            </a:r>
            <a:endParaRPr lang="ja-JP" altLang="en-US"/>
          </a:p>
        </p:txBody>
      </p:sp>
      <p:sp>
        <p:nvSpPr>
          <p:cNvPr id="5" name="スライド番号プレースホルダー 4"/>
          <p:cNvSpPr>
            <a:spLocks noGrp="1"/>
          </p:cNvSpPr>
          <p:nvPr>
            <p:ph type="sldNum" sz="quarter" idx="12"/>
          </p:nvPr>
        </p:nvSpPr>
        <p:spPr/>
        <p:txBody>
          <a:bodyPr/>
          <a:lstStyle/>
          <a:p>
            <a:fld id="{6754A600-64A3-491F-BE30-136854BA9E76}" type="slidenum">
              <a:rPr lang="ja-JP" altLang="en-US" smtClean="0"/>
              <a:pPr/>
              <a:t>30</a:t>
            </a:fld>
            <a:endParaRPr lang="ja-JP" altLang="en-US"/>
          </a:p>
        </p:txBody>
      </p:sp>
      <p:graphicFrame>
        <p:nvGraphicFramePr>
          <p:cNvPr id="6" name="コンテンツ プレースホルダー 5"/>
          <p:cNvGraphicFramePr>
            <a:graphicFrameLocks/>
          </p:cNvGraphicFramePr>
          <p:nvPr>
            <p:extLst>
              <p:ext uri="{D42A27DB-BD31-4B8C-83A1-F6EECF244321}">
                <p14:modId xmlns:p14="http://schemas.microsoft.com/office/powerpoint/2010/main" val="2825181874"/>
              </p:ext>
            </p:extLst>
          </p:nvPr>
        </p:nvGraphicFramePr>
        <p:xfrm>
          <a:off x="971600" y="2098000"/>
          <a:ext cx="7344816" cy="4211320"/>
        </p:xfrm>
        <a:graphic>
          <a:graphicData uri="http://schemas.openxmlformats.org/drawingml/2006/table">
            <a:tbl>
              <a:tblPr firstRow="1" bandRow="1">
                <a:tableStyleId>{5C22544A-7EE6-4342-B048-85BDC9FD1C3A}</a:tableStyleId>
              </a:tblPr>
              <a:tblGrid>
                <a:gridCol w="3600400"/>
                <a:gridCol w="1224136"/>
                <a:gridCol w="1224136"/>
                <a:gridCol w="1296144"/>
              </a:tblGrid>
              <a:tr h="370840">
                <a:tc>
                  <a:txBody>
                    <a:bodyPr/>
                    <a:lstStyle/>
                    <a:p>
                      <a:pPr algn="ctr"/>
                      <a:r>
                        <a:rPr kumimoji="1" lang="ja-JP" altLang="en-US" smtClean="0"/>
                        <a:t>予測モデル</a:t>
                      </a:r>
                      <a:endParaRPr kumimoji="1" lang="ja-JP" altLang="en-US"/>
                    </a:p>
                  </a:txBody>
                  <a:tcPr/>
                </a:tc>
                <a:tc>
                  <a:txBody>
                    <a:bodyPr/>
                    <a:lstStyle/>
                    <a:p>
                      <a:pPr algn="ctr"/>
                      <a:r>
                        <a:rPr kumimoji="1" lang="ja-JP" altLang="en-US" smtClean="0"/>
                        <a:t>適合率</a:t>
                      </a:r>
                      <a:endParaRPr kumimoji="1" lang="ja-JP" altLang="en-US"/>
                    </a:p>
                  </a:txBody>
                  <a:tcPr/>
                </a:tc>
                <a:tc>
                  <a:txBody>
                    <a:bodyPr/>
                    <a:lstStyle/>
                    <a:p>
                      <a:pPr algn="ctr"/>
                      <a:r>
                        <a:rPr kumimoji="1" lang="ja-JP" altLang="en-US" smtClean="0"/>
                        <a:t>再現率</a:t>
                      </a:r>
                      <a:endParaRPr kumimoji="1" lang="ja-JP" altLang="en-US"/>
                    </a:p>
                  </a:txBody>
                  <a:tcPr/>
                </a:tc>
                <a:tc>
                  <a:txBody>
                    <a:bodyPr/>
                    <a:lstStyle/>
                    <a:p>
                      <a:pPr algn="ctr"/>
                      <a:r>
                        <a:rPr kumimoji="1" lang="en-US" altLang="ja-JP" smtClean="0"/>
                        <a:t>F1</a:t>
                      </a:r>
                      <a:r>
                        <a:rPr kumimoji="1" lang="ja-JP" altLang="en-US" smtClean="0"/>
                        <a:t>値</a:t>
                      </a:r>
                      <a:endParaRPr kumimoji="1" lang="ja-JP" altLang="en-US"/>
                    </a:p>
                  </a:txBody>
                  <a:tcPr/>
                </a:tc>
              </a:tr>
              <a:tr h="370840">
                <a:tc>
                  <a:txBody>
                    <a:bodyPr/>
                    <a:lstStyle/>
                    <a:p>
                      <a:r>
                        <a:rPr kumimoji="1" lang="en-US" altLang="ja-JP" sz="2200" b="0" smtClean="0"/>
                        <a:t>PCR</a:t>
                      </a:r>
                      <a:r>
                        <a:rPr kumimoji="1" lang="ja-JP" altLang="en-US" sz="2200" b="0" smtClean="0"/>
                        <a:t>のみ</a:t>
                      </a:r>
                      <a:endParaRPr kumimoji="1" lang="ja-JP" altLang="en-US" sz="2200" b="0"/>
                    </a:p>
                  </a:txBody>
                  <a:tcPr/>
                </a:tc>
                <a:tc>
                  <a:txBody>
                    <a:bodyPr/>
                    <a:lstStyle/>
                    <a:p>
                      <a:pPr algn="r" fontAlgn="ctr"/>
                      <a:r>
                        <a:rPr lang="en-US" altLang="ja-JP" sz="2400" b="1" i="0" u="none" strike="noStrike">
                          <a:solidFill>
                            <a:srgbClr val="000000"/>
                          </a:solidFill>
                          <a:effectLst/>
                          <a:latin typeface="+mn-lt"/>
                        </a:rPr>
                        <a:t>0.211</a:t>
                      </a:r>
                    </a:p>
                  </a:txBody>
                  <a:tcPr marL="9525" marR="9525" marT="9525" marB="0" anchor="ctr"/>
                </a:tc>
                <a:tc>
                  <a:txBody>
                    <a:bodyPr/>
                    <a:lstStyle/>
                    <a:p>
                      <a:pPr algn="r" fontAlgn="ctr"/>
                      <a:r>
                        <a:rPr lang="en-US" altLang="ja-JP" sz="2400" b="0" i="0" u="none" strike="noStrike">
                          <a:solidFill>
                            <a:srgbClr val="000000"/>
                          </a:solidFill>
                          <a:effectLst/>
                          <a:latin typeface="+mn-lt"/>
                        </a:rPr>
                        <a:t>0.883</a:t>
                      </a:r>
                    </a:p>
                  </a:txBody>
                  <a:tcPr marL="9525" marR="9525" marT="9525" marB="0" anchor="ctr"/>
                </a:tc>
                <a:tc>
                  <a:txBody>
                    <a:bodyPr/>
                    <a:lstStyle/>
                    <a:p>
                      <a:pPr algn="r" fontAlgn="ctr"/>
                      <a:r>
                        <a:rPr lang="en-US" altLang="ja-JP" sz="2400" b="1" i="0" u="none" strike="noStrike">
                          <a:solidFill>
                            <a:srgbClr val="000000"/>
                          </a:solidFill>
                          <a:effectLst/>
                          <a:latin typeface="+mn-lt"/>
                        </a:rPr>
                        <a:t>0.331</a:t>
                      </a:r>
                    </a:p>
                  </a:txBody>
                  <a:tcPr marL="9525" marR="9525" marT="9525" marB="0" anchor="ctr"/>
                </a:tc>
              </a:tr>
              <a:tr h="370840">
                <a:tc>
                  <a:txBody>
                    <a:bodyPr/>
                    <a:lstStyle/>
                    <a:p>
                      <a:r>
                        <a:rPr kumimoji="1" lang="ja-JP" altLang="en-US" sz="2200" b="0" smtClean="0"/>
                        <a:t>活動期間のみ</a:t>
                      </a:r>
                      <a:endParaRPr kumimoji="1" lang="ja-JP" altLang="en-US" sz="2200" b="0"/>
                    </a:p>
                  </a:txBody>
                  <a:tcPr/>
                </a:tc>
                <a:tc>
                  <a:txBody>
                    <a:bodyPr/>
                    <a:lstStyle/>
                    <a:p>
                      <a:pPr algn="r" fontAlgn="ctr"/>
                      <a:r>
                        <a:rPr lang="en-US" altLang="ja-JP" sz="2400" b="0" i="0" u="none" strike="noStrike">
                          <a:solidFill>
                            <a:srgbClr val="000000"/>
                          </a:solidFill>
                          <a:effectLst/>
                          <a:latin typeface="+mn-lt"/>
                        </a:rPr>
                        <a:t>0.166</a:t>
                      </a:r>
                    </a:p>
                  </a:txBody>
                  <a:tcPr marL="9525" marR="9525" marT="9525" marB="0" anchor="ctr"/>
                </a:tc>
                <a:tc>
                  <a:txBody>
                    <a:bodyPr/>
                    <a:lstStyle/>
                    <a:p>
                      <a:pPr algn="r" fontAlgn="ctr"/>
                      <a:r>
                        <a:rPr lang="en-US" altLang="ja-JP" sz="2400" b="0" i="0" u="none" strike="noStrike">
                          <a:solidFill>
                            <a:srgbClr val="000000"/>
                          </a:solidFill>
                          <a:effectLst/>
                          <a:latin typeface="+mn-lt"/>
                        </a:rPr>
                        <a:t>0.911</a:t>
                      </a:r>
                    </a:p>
                  </a:txBody>
                  <a:tcPr marL="9525" marR="9525" marT="9525" marB="0" anchor="ctr"/>
                </a:tc>
                <a:tc>
                  <a:txBody>
                    <a:bodyPr/>
                    <a:lstStyle/>
                    <a:p>
                      <a:pPr algn="r" fontAlgn="ctr"/>
                      <a:r>
                        <a:rPr lang="en-US" altLang="ja-JP" sz="2400" b="0" i="0" u="none" strike="noStrike">
                          <a:solidFill>
                            <a:srgbClr val="000000"/>
                          </a:solidFill>
                          <a:effectLst/>
                          <a:latin typeface="+mn-lt"/>
                        </a:rPr>
                        <a:t>0.268</a:t>
                      </a:r>
                    </a:p>
                  </a:txBody>
                  <a:tcPr marL="9525" marR="9525" marT="9525" marB="0" anchor="ctr"/>
                </a:tc>
              </a:tr>
              <a:tr h="370840">
                <a:tc>
                  <a:txBody>
                    <a:bodyPr/>
                    <a:lstStyle/>
                    <a:p>
                      <a:r>
                        <a:rPr kumimoji="1" lang="ja-JP" altLang="en-US" sz="2200" b="0" smtClean="0"/>
                        <a:t>コメント数のみ</a:t>
                      </a:r>
                      <a:endParaRPr kumimoji="1" lang="ja-JP" altLang="en-US" sz="2200" b="0"/>
                    </a:p>
                  </a:txBody>
                  <a:tcPr/>
                </a:tc>
                <a:tc>
                  <a:txBody>
                    <a:bodyPr/>
                    <a:lstStyle/>
                    <a:p>
                      <a:pPr algn="r" fontAlgn="ctr"/>
                      <a:r>
                        <a:rPr lang="en-US" altLang="ja-JP" sz="2400" b="0" i="0" u="none" strike="noStrike">
                          <a:solidFill>
                            <a:srgbClr val="000000"/>
                          </a:solidFill>
                          <a:effectLst/>
                          <a:latin typeface="+mn-lt"/>
                        </a:rPr>
                        <a:t>0.146</a:t>
                      </a:r>
                    </a:p>
                  </a:txBody>
                  <a:tcPr marL="9525" marR="9525" marT="9525" marB="0" anchor="ctr"/>
                </a:tc>
                <a:tc>
                  <a:txBody>
                    <a:bodyPr/>
                    <a:lstStyle/>
                    <a:p>
                      <a:pPr algn="r" fontAlgn="ctr"/>
                      <a:r>
                        <a:rPr lang="en-US" altLang="ja-JP" sz="2400" b="0" i="0" u="none" strike="noStrike">
                          <a:solidFill>
                            <a:srgbClr val="000000"/>
                          </a:solidFill>
                          <a:effectLst/>
                          <a:latin typeface="+mn-lt"/>
                        </a:rPr>
                        <a:t>0.913</a:t>
                      </a:r>
                    </a:p>
                  </a:txBody>
                  <a:tcPr marL="9525" marR="9525" marT="9525" marB="0" anchor="ctr"/>
                </a:tc>
                <a:tc>
                  <a:txBody>
                    <a:bodyPr/>
                    <a:lstStyle/>
                    <a:p>
                      <a:pPr algn="r" fontAlgn="ctr"/>
                      <a:r>
                        <a:rPr lang="en-US" altLang="ja-JP" sz="2400" b="0" i="0" u="none" strike="noStrike">
                          <a:solidFill>
                            <a:srgbClr val="000000"/>
                          </a:solidFill>
                          <a:effectLst/>
                          <a:latin typeface="+mn-lt"/>
                        </a:rPr>
                        <a:t>0.244</a:t>
                      </a:r>
                    </a:p>
                  </a:txBody>
                  <a:tcPr marL="9525" marR="9525" marT="9525" marB="0" anchor="ctr"/>
                </a:tc>
              </a:tr>
              <a:tr h="370840">
                <a:tc>
                  <a:txBody>
                    <a:bodyPr/>
                    <a:lstStyle/>
                    <a:p>
                      <a:r>
                        <a:rPr kumimoji="1" lang="ja-JP" altLang="en-US" sz="2200" b="0" smtClean="0"/>
                        <a:t>パッチ数のみ</a:t>
                      </a:r>
                      <a:endParaRPr kumimoji="1" lang="ja-JP" altLang="en-US" sz="2200" b="0"/>
                    </a:p>
                  </a:txBody>
                  <a:tcPr/>
                </a:tc>
                <a:tc>
                  <a:txBody>
                    <a:bodyPr/>
                    <a:lstStyle/>
                    <a:p>
                      <a:pPr algn="r" fontAlgn="ctr"/>
                      <a:r>
                        <a:rPr lang="en-US" altLang="ja-JP" sz="2400" b="0" i="0" u="none" strike="noStrike">
                          <a:solidFill>
                            <a:srgbClr val="000000"/>
                          </a:solidFill>
                          <a:effectLst/>
                          <a:latin typeface="+mn-lt"/>
                        </a:rPr>
                        <a:t>0.189</a:t>
                      </a:r>
                    </a:p>
                  </a:txBody>
                  <a:tcPr marL="9525" marR="9525" marT="9525" marB="0" anchor="ctr"/>
                </a:tc>
                <a:tc>
                  <a:txBody>
                    <a:bodyPr/>
                    <a:lstStyle/>
                    <a:p>
                      <a:pPr algn="r" fontAlgn="ctr"/>
                      <a:r>
                        <a:rPr lang="en-US" altLang="ja-JP" sz="2400" b="0" i="0" u="none" strike="noStrike">
                          <a:solidFill>
                            <a:srgbClr val="000000"/>
                          </a:solidFill>
                          <a:effectLst/>
                          <a:latin typeface="+mn-lt"/>
                        </a:rPr>
                        <a:t>0.905</a:t>
                      </a:r>
                    </a:p>
                  </a:txBody>
                  <a:tcPr marL="9525" marR="9525" marT="9525" marB="0" anchor="ctr"/>
                </a:tc>
                <a:tc>
                  <a:txBody>
                    <a:bodyPr/>
                    <a:lstStyle/>
                    <a:p>
                      <a:pPr algn="r" fontAlgn="ctr"/>
                      <a:r>
                        <a:rPr lang="en-US" altLang="ja-JP" sz="2400" b="0" i="0" u="none" strike="noStrike">
                          <a:solidFill>
                            <a:srgbClr val="000000"/>
                          </a:solidFill>
                          <a:effectLst/>
                          <a:latin typeface="+mn-lt"/>
                        </a:rPr>
                        <a:t>0.308</a:t>
                      </a:r>
                    </a:p>
                  </a:txBody>
                  <a:tcPr marL="9525" marR="9525" marT="9525" marB="0" anchor="ctr"/>
                </a:tc>
              </a:tr>
              <a:tr h="370840">
                <a:tc>
                  <a:txBody>
                    <a:bodyPr/>
                    <a:lstStyle/>
                    <a:p>
                      <a:r>
                        <a:rPr kumimoji="1" lang="en-US" altLang="ja-JP" sz="2200" b="0" smtClean="0"/>
                        <a:t>PCR+</a:t>
                      </a:r>
                      <a:r>
                        <a:rPr kumimoji="1" lang="ja-JP" altLang="en-US" sz="2200" b="0" smtClean="0"/>
                        <a:t>活動期間</a:t>
                      </a:r>
                      <a:endParaRPr kumimoji="1" lang="ja-JP" altLang="en-US" sz="2200" b="0"/>
                    </a:p>
                  </a:txBody>
                  <a:tcPr/>
                </a:tc>
                <a:tc>
                  <a:txBody>
                    <a:bodyPr/>
                    <a:lstStyle/>
                    <a:p>
                      <a:pPr algn="r" fontAlgn="ctr"/>
                      <a:r>
                        <a:rPr lang="en-US" altLang="ja-JP" sz="2400" b="0" i="0" u="none" strike="noStrike">
                          <a:solidFill>
                            <a:srgbClr val="000000"/>
                          </a:solidFill>
                          <a:effectLst/>
                          <a:latin typeface="+mn-lt"/>
                        </a:rPr>
                        <a:t>0.178</a:t>
                      </a:r>
                    </a:p>
                  </a:txBody>
                  <a:tcPr marL="9525" marR="9525" marT="9525" marB="0" anchor="ctr"/>
                </a:tc>
                <a:tc>
                  <a:txBody>
                    <a:bodyPr/>
                    <a:lstStyle/>
                    <a:p>
                      <a:pPr algn="r" fontAlgn="ctr"/>
                      <a:r>
                        <a:rPr lang="en-US" altLang="ja-JP" sz="2400" b="0" i="0" u="none" strike="noStrike">
                          <a:solidFill>
                            <a:srgbClr val="000000"/>
                          </a:solidFill>
                          <a:effectLst/>
                          <a:latin typeface="+mn-lt"/>
                        </a:rPr>
                        <a:t>0.915</a:t>
                      </a:r>
                    </a:p>
                  </a:txBody>
                  <a:tcPr marL="9525" marR="9525" marT="9525" marB="0" anchor="ctr"/>
                </a:tc>
                <a:tc>
                  <a:txBody>
                    <a:bodyPr/>
                    <a:lstStyle/>
                    <a:p>
                      <a:pPr algn="r" fontAlgn="ctr"/>
                      <a:r>
                        <a:rPr lang="en-US" altLang="ja-JP" sz="2400" b="0" i="0" u="none" strike="noStrike">
                          <a:solidFill>
                            <a:srgbClr val="000000"/>
                          </a:solidFill>
                          <a:effectLst/>
                          <a:latin typeface="+mn-lt"/>
                        </a:rPr>
                        <a:t>0.291</a:t>
                      </a:r>
                    </a:p>
                  </a:txBody>
                  <a:tcPr marL="9525" marR="9525" marT="9525" marB="0" anchor="ctr"/>
                </a:tc>
              </a:tr>
              <a:tr h="370840">
                <a:tc>
                  <a:txBody>
                    <a:bodyPr/>
                    <a:lstStyle/>
                    <a:p>
                      <a:r>
                        <a:rPr kumimoji="1" lang="en-US" altLang="ja-JP" sz="2200" b="0" smtClean="0"/>
                        <a:t>PCR+</a:t>
                      </a:r>
                      <a:r>
                        <a:rPr kumimoji="1" lang="ja-JP" altLang="en-US" sz="2200" b="0" smtClean="0"/>
                        <a:t>コメント数</a:t>
                      </a:r>
                      <a:endParaRPr kumimoji="1" lang="ja-JP" altLang="en-US" sz="2200" b="0"/>
                    </a:p>
                  </a:txBody>
                  <a:tcPr/>
                </a:tc>
                <a:tc>
                  <a:txBody>
                    <a:bodyPr/>
                    <a:lstStyle/>
                    <a:p>
                      <a:pPr algn="r" fontAlgn="ctr"/>
                      <a:r>
                        <a:rPr lang="en-US" altLang="ja-JP" sz="2400" b="0" i="0" u="none" strike="noStrike" smtClean="0">
                          <a:solidFill>
                            <a:srgbClr val="000000"/>
                          </a:solidFill>
                          <a:effectLst/>
                          <a:latin typeface="+mn-lt"/>
                        </a:rPr>
                        <a:t>0.160</a:t>
                      </a:r>
                      <a:endParaRPr lang="en-US" altLang="ja-JP" sz="2400" b="0" i="0" u="none" strike="noStrike">
                        <a:solidFill>
                          <a:srgbClr val="000000"/>
                        </a:solidFill>
                        <a:effectLst/>
                        <a:latin typeface="+mn-lt"/>
                      </a:endParaRPr>
                    </a:p>
                  </a:txBody>
                  <a:tcPr marL="9525" marR="9525" marT="9525" marB="0" anchor="ctr"/>
                </a:tc>
                <a:tc>
                  <a:txBody>
                    <a:bodyPr/>
                    <a:lstStyle/>
                    <a:p>
                      <a:pPr algn="r" fontAlgn="ctr"/>
                      <a:r>
                        <a:rPr lang="en-US" altLang="ja-JP" sz="2400" b="0" i="0" u="none" strike="noStrike" smtClean="0">
                          <a:solidFill>
                            <a:srgbClr val="000000"/>
                          </a:solidFill>
                          <a:effectLst/>
                          <a:latin typeface="+mn-lt"/>
                        </a:rPr>
                        <a:t>0.825</a:t>
                      </a:r>
                      <a:endParaRPr lang="en-US" altLang="ja-JP" sz="2400" b="0" i="0" u="none" strike="noStrike">
                        <a:solidFill>
                          <a:srgbClr val="000000"/>
                        </a:solidFill>
                        <a:effectLst/>
                        <a:latin typeface="+mn-lt"/>
                      </a:endParaRPr>
                    </a:p>
                  </a:txBody>
                  <a:tcPr marL="9525" marR="9525" marT="9525" marB="0" anchor="ctr"/>
                </a:tc>
                <a:tc>
                  <a:txBody>
                    <a:bodyPr/>
                    <a:lstStyle/>
                    <a:p>
                      <a:pPr algn="r" fontAlgn="ctr"/>
                      <a:r>
                        <a:rPr lang="en-US" altLang="ja-JP" sz="2400" b="0" i="0" u="none" strike="noStrike">
                          <a:solidFill>
                            <a:srgbClr val="000000"/>
                          </a:solidFill>
                          <a:effectLst/>
                          <a:latin typeface="+mn-lt"/>
                        </a:rPr>
                        <a:t>0.264</a:t>
                      </a:r>
                    </a:p>
                  </a:txBody>
                  <a:tcPr marL="9525" marR="9525" marT="9525" marB="0" anchor="ctr"/>
                </a:tc>
              </a:tr>
              <a:tr h="370840">
                <a:tc>
                  <a:txBody>
                    <a:bodyPr/>
                    <a:lstStyle/>
                    <a:p>
                      <a:r>
                        <a:rPr kumimoji="1" lang="ja-JP" altLang="en-US" sz="2200" b="0" smtClean="0"/>
                        <a:t>コメント数＋パッチ数</a:t>
                      </a:r>
                      <a:endParaRPr kumimoji="1" lang="ja-JP" altLang="en-US" sz="2200" b="0"/>
                    </a:p>
                  </a:txBody>
                  <a:tcPr/>
                </a:tc>
                <a:tc>
                  <a:txBody>
                    <a:bodyPr/>
                    <a:lstStyle/>
                    <a:p>
                      <a:pPr algn="r" fontAlgn="ctr"/>
                      <a:r>
                        <a:rPr lang="en-US" altLang="ja-JP" sz="2400" b="0" i="0" u="none" strike="noStrike" smtClean="0">
                          <a:solidFill>
                            <a:srgbClr val="000000"/>
                          </a:solidFill>
                          <a:effectLst/>
                          <a:latin typeface="+mn-lt"/>
                        </a:rPr>
                        <a:t>0.160</a:t>
                      </a:r>
                      <a:endParaRPr lang="en-US" altLang="ja-JP" sz="2400" b="0" i="0" u="none" strike="noStrike">
                        <a:solidFill>
                          <a:srgbClr val="000000"/>
                        </a:solidFill>
                        <a:effectLst/>
                        <a:latin typeface="+mn-lt"/>
                      </a:endParaRPr>
                    </a:p>
                  </a:txBody>
                  <a:tcPr marL="9525" marR="9525" marT="9525" marB="0" anchor="ctr"/>
                </a:tc>
                <a:tc>
                  <a:txBody>
                    <a:bodyPr/>
                    <a:lstStyle/>
                    <a:p>
                      <a:pPr algn="r" fontAlgn="ctr"/>
                      <a:r>
                        <a:rPr lang="en-US" altLang="ja-JP" sz="2400" b="1" i="0" u="none" strike="noStrike">
                          <a:solidFill>
                            <a:srgbClr val="000000"/>
                          </a:solidFill>
                          <a:effectLst/>
                          <a:latin typeface="+mn-lt"/>
                        </a:rPr>
                        <a:t>0.927</a:t>
                      </a:r>
                    </a:p>
                  </a:txBody>
                  <a:tcPr marL="9525" marR="9525" marT="9525" marB="0" anchor="ctr"/>
                </a:tc>
                <a:tc>
                  <a:txBody>
                    <a:bodyPr/>
                    <a:lstStyle/>
                    <a:p>
                      <a:pPr algn="r" fontAlgn="ctr"/>
                      <a:r>
                        <a:rPr lang="en-US" altLang="ja-JP" sz="2400" b="0" i="0" u="none" strike="noStrike">
                          <a:solidFill>
                            <a:srgbClr val="000000"/>
                          </a:solidFill>
                          <a:effectLst/>
                          <a:latin typeface="+mn-lt"/>
                        </a:rPr>
                        <a:t>0.267</a:t>
                      </a:r>
                    </a:p>
                  </a:txBody>
                  <a:tcPr marL="9525" marR="9525" marT="9525" marB="0" anchor="ctr"/>
                </a:tc>
              </a:tr>
              <a:tr h="370840">
                <a:tc>
                  <a:txBody>
                    <a:bodyPr/>
                    <a:lstStyle/>
                    <a:p>
                      <a:r>
                        <a:rPr kumimoji="1" lang="ja-JP" altLang="en-US" sz="2200" b="0" smtClean="0"/>
                        <a:t>先行研究でのモデル</a:t>
                      </a:r>
                      <a:endParaRPr kumimoji="1" lang="ja-JP" altLang="en-US" sz="2200" b="0"/>
                    </a:p>
                  </a:txBody>
                  <a:tcPr/>
                </a:tc>
                <a:tc>
                  <a:txBody>
                    <a:bodyPr/>
                    <a:lstStyle/>
                    <a:p>
                      <a:pPr algn="r" fontAlgn="ctr"/>
                      <a:r>
                        <a:rPr lang="en-US" altLang="ja-JP" sz="2400" b="0" i="0" u="none" strike="noStrike">
                          <a:solidFill>
                            <a:srgbClr val="000000"/>
                          </a:solidFill>
                          <a:effectLst/>
                          <a:latin typeface="+mn-lt"/>
                        </a:rPr>
                        <a:t>0.152</a:t>
                      </a:r>
                    </a:p>
                  </a:txBody>
                  <a:tcPr marL="9525" marR="9525" marT="9525" marB="0" anchor="ctr"/>
                </a:tc>
                <a:tc>
                  <a:txBody>
                    <a:bodyPr/>
                    <a:lstStyle/>
                    <a:p>
                      <a:pPr algn="r" fontAlgn="ctr"/>
                      <a:r>
                        <a:rPr lang="en-US" altLang="ja-JP" sz="2400" b="0" i="0" u="none" strike="noStrike">
                          <a:solidFill>
                            <a:srgbClr val="000000"/>
                          </a:solidFill>
                          <a:effectLst/>
                          <a:latin typeface="+mn-lt"/>
                        </a:rPr>
                        <a:t>0.904</a:t>
                      </a:r>
                    </a:p>
                  </a:txBody>
                  <a:tcPr marL="9525" marR="9525" marT="9525" marB="0" anchor="ctr"/>
                </a:tc>
                <a:tc>
                  <a:txBody>
                    <a:bodyPr/>
                    <a:lstStyle/>
                    <a:p>
                      <a:pPr algn="r" fontAlgn="ctr"/>
                      <a:r>
                        <a:rPr lang="en-US" altLang="ja-JP" sz="2400" b="0" i="0" u="none" strike="noStrike">
                          <a:solidFill>
                            <a:srgbClr val="000000"/>
                          </a:solidFill>
                          <a:effectLst/>
                          <a:latin typeface="+mn-lt"/>
                        </a:rPr>
                        <a:t>0.255</a:t>
                      </a:r>
                    </a:p>
                  </a:txBody>
                  <a:tcPr marL="9525" marR="9525" marT="9525" marB="0" anchor="ctr"/>
                </a:tc>
              </a:tr>
              <a:tr h="370840">
                <a:tc>
                  <a:txBody>
                    <a:bodyPr/>
                    <a:lstStyle/>
                    <a:p>
                      <a:r>
                        <a:rPr kumimoji="1" lang="en-US" altLang="ja-JP" sz="2200" b="0" smtClean="0"/>
                        <a:t>6</a:t>
                      </a:r>
                      <a:r>
                        <a:rPr kumimoji="1" lang="ja-JP" altLang="en-US" sz="2200" b="0" smtClean="0"/>
                        <a:t>種類の全てのメトリクス</a:t>
                      </a:r>
                      <a:endParaRPr kumimoji="1" lang="ja-JP" altLang="en-US" sz="2200" b="0"/>
                    </a:p>
                  </a:txBody>
                  <a:tcPr/>
                </a:tc>
                <a:tc>
                  <a:txBody>
                    <a:bodyPr/>
                    <a:lstStyle/>
                    <a:p>
                      <a:pPr algn="r" fontAlgn="ctr"/>
                      <a:r>
                        <a:rPr lang="en-US" altLang="ja-JP" sz="2400" b="0" i="0" u="none" strike="noStrike">
                          <a:solidFill>
                            <a:srgbClr val="000000"/>
                          </a:solidFill>
                          <a:effectLst/>
                          <a:latin typeface="+mn-lt"/>
                        </a:rPr>
                        <a:t>0.148</a:t>
                      </a:r>
                    </a:p>
                  </a:txBody>
                  <a:tcPr marL="9525" marR="9525" marT="9525" marB="0" anchor="ctr"/>
                </a:tc>
                <a:tc>
                  <a:txBody>
                    <a:bodyPr/>
                    <a:lstStyle/>
                    <a:p>
                      <a:pPr algn="r" fontAlgn="ctr"/>
                      <a:r>
                        <a:rPr lang="en-US" altLang="ja-JP" sz="2400" b="0" i="0" u="none" strike="noStrike" smtClean="0">
                          <a:solidFill>
                            <a:srgbClr val="000000"/>
                          </a:solidFill>
                          <a:effectLst/>
                          <a:latin typeface="+mn-lt"/>
                        </a:rPr>
                        <a:t>0.830</a:t>
                      </a:r>
                      <a:endParaRPr lang="en-US" altLang="ja-JP" sz="2400" b="0" i="0" u="none" strike="noStrike">
                        <a:solidFill>
                          <a:srgbClr val="000000"/>
                        </a:solidFill>
                        <a:effectLst/>
                        <a:latin typeface="+mn-lt"/>
                      </a:endParaRPr>
                    </a:p>
                  </a:txBody>
                  <a:tcPr marL="9525" marR="9525" marT="9525" marB="0" anchor="ctr"/>
                </a:tc>
                <a:tc>
                  <a:txBody>
                    <a:bodyPr/>
                    <a:lstStyle/>
                    <a:p>
                      <a:pPr algn="r" fontAlgn="ctr"/>
                      <a:r>
                        <a:rPr lang="en-US" altLang="ja-JP" sz="2400" b="0" i="0" u="none" strike="noStrike">
                          <a:solidFill>
                            <a:srgbClr val="000000"/>
                          </a:solidFill>
                          <a:effectLst/>
                          <a:latin typeface="+mn-lt"/>
                        </a:rPr>
                        <a:t>0.247</a:t>
                      </a:r>
                    </a:p>
                  </a:txBody>
                  <a:tcPr marL="9525" marR="9525" marT="9525" marB="0" anchor="ctr"/>
                </a:tc>
              </a:tr>
            </a:tbl>
          </a:graphicData>
        </a:graphic>
      </p:graphicFrame>
      <p:sp>
        <p:nvSpPr>
          <p:cNvPr id="7" name="コンテンツ プレースホルダー 2"/>
          <p:cNvSpPr>
            <a:spLocks noGrp="1"/>
          </p:cNvSpPr>
          <p:nvPr>
            <p:ph idx="1"/>
          </p:nvPr>
        </p:nvSpPr>
        <p:spPr>
          <a:xfrm>
            <a:off x="457200" y="1556792"/>
            <a:ext cx="8229600" cy="4824536"/>
          </a:xfrm>
        </p:spPr>
        <p:txBody>
          <a:bodyPr/>
          <a:lstStyle/>
          <a:p>
            <a:r>
              <a:rPr lang="ja-JP" altLang="en-US" smtClean="0"/>
              <a:t>ロジスティック回帰分析</a:t>
            </a:r>
            <a:endParaRPr lang="en-US" altLang="ja-JP" smtClean="0"/>
          </a:p>
          <a:p>
            <a:endParaRPr lang="en-US" altLang="ja-JP"/>
          </a:p>
          <a:p>
            <a:endParaRPr lang="en-US" altLang="ja-JP"/>
          </a:p>
          <a:p>
            <a:endParaRPr lang="en-US" altLang="ja-JP"/>
          </a:p>
          <a:p>
            <a:pPr lvl="1"/>
            <a:endParaRPr kumimoji="1" lang="ja-JP" altLang="en-US"/>
          </a:p>
        </p:txBody>
      </p:sp>
    </p:spTree>
    <p:extLst>
      <p:ext uri="{BB962C8B-B14F-4D97-AF65-F5344CB8AC3E}">
        <p14:creationId xmlns:p14="http://schemas.microsoft.com/office/powerpoint/2010/main" val="119170865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smtClean="0"/>
              <a:t>結果</a:t>
            </a:r>
            <a:r>
              <a:rPr kumimoji="1" lang="ja-JP" altLang="en-US" smtClean="0"/>
              <a:t>：</a:t>
            </a:r>
            <a:r>
              <a:rPr lang="en-US" altLang="ja-JP" smtClean="0"/>
              <a:t>WebKit</a:t>
            </a:r>
            <a:endParaRPr kumimoji="1" lang="ja-JP" altLang="en-US" sz="3600"/>
          </a:p>
        </p:txBody>
      </p:sp>
      <p:sp>
        <p:nvSpPr>
          <p:cNvPr id="4" name="日付プレースホルダー 3"/>
          <p:cNvSpPr>
            <a:spLocks noGrp="1"/>
          </p:cNvSpPr>
          <p:nvPr>
            <p:ph type="dt" sz="half" idx="10"/>
          </p:nvPr>
        </p:nvSpPr>
        <p:spPr/>
        <p:txBody>
          <a:bodyPr/>
          <a:lstStyle/>
          <a:p>
            <a:r>
              <a:rPr lang="en-US" altLang="ja-JP" smtClean="0"/>
              <a:t>2016/02/12</a:t>
            </a:r>
            <a:endParaRPr lang="ja-JP" altLang="en-US"/>
          </a:p>
        </p:txBody>
      </p:sp>
      <p:sp>
        <p:nvSpPr>
          <p:cNvPr id="5" name="スライド番号プレースホルダー 4"/>
          <p:cNvSpPr>
            <a:spLocks noGrp="1"/>
          </p:cNvSpPr>
          <p:nvPr>
            <p:ph type="sldNum" sz="quarter" idx="12"/>
          </p:nvPr>
        </p:nvSpPr>
        <p:spPr/>
        <p:txBody>
          <a:bodyPr/>
          <a:lstStyle/>
          <a:p>
            <a:fld id="{6754A600-64A3-491F-BE30-136854BA9E76}" type="slidenum">
              <a:rPr lang="ja-JP" altLang="en-US" smtClean="0"/>
              <a:pPr/>
              <a:t>31</a:t>
            </a:fld>
            <a:endParaRPr lang="ja-JP" altLang="en-US"/>
          </a:p>
        </p:txBody>
      </p:sp>
      <p:graphicFrame>
        <p:nvGraphicFramePr>
          <p:cNvPr id="6" name="コンテンツ プレースホルダー 5"/>
          <p:cNvGraphicFramePr>
            <a:graphicFrameLocks/>
          </p:cNvGraphicFramePr>
          <p:nvPr>
            <p:extLst>
              <p:ext uri="{D42A27DB-BD31-4B8C-83A1-F6EECF244321}">
                <p14:modId xmlns:p14="http://schemas.microsoft.com/office/powerpoint/2010/main" val="3255525081"/>
              </p:ext>
            </p:extLst>
          </p:nvPr>
        </p:nvGraphicFramePr>
        <p:xfrm>
          <a:off x="971600" y="2098000"/>
          <a:ext cx="7344816" cy="4211320"/>
        </p:xfrm>
        <a:graphic>
          <a:graphicData uri="http://schemas.openxmlformats.org/drawingml/2006/table">
            <a:tbl>
              <a:tblPr firstRow="1" bandRow="1">
                <a:tableStyleId>{5C22544A-7EE6-4342-B048-85BDC9FD1C3A}</a:tableStyleId>
              </a:tblPr>
              <a:tblGrid>
                <a:gridCol w="3600400"/>
                <a:gridCol w="1224136"/>
                <a:gridCol w="1224136"/>
                <a:gridCol w="1296144"/>
              </a:tblGrid>
              <a:tr h="370840">
                <a:tc>
                  <a:txBody>
                    <a:bodyPr/>
                    <a:lstStyle/>
                    <a:p>
                      <a:pPr algn="ctr"/>
                      <a:r>
                        <a:rPr kumimoji="1" lang="ja-JP" altLang="en-US" smtClean="0"/>
                        <a:t>予測モデル</a:t>
                      </a:r>
                      <a:endParaRPr kumimoji="1" lang="ja-JP" altLang="en-US"/>
                    </a:p>
                  </a:txBody>
                  <a:tcPr/>
                </a:tc>
                <a:tc>
                  <a:txBody>
                    <a:bodyPr/>
                    <a:lstStyle/>
                    <a:p>
                      <a:pPr algn="ctr"/>
                      <a:r>
                        <a:rPr kumimoji="1" lang="ja-JP" altLang="en-US" smtClean="0"/>
                        <a:t>適合率</a:t>
                      </a:r>
                      <a:endParaRPr kumimoji="1" lang="ja-JP" altLang="en-US"/>
                    </a:p>
                  </a:txBody>
                  <a:tcPr/>
                </a:tc>
                <a:tc>
                  <a:txBody>
                    <a:bodyPr/>
                    <a:lstStyle/>
                    <a:p>
                      <a:pPr algn="ctr"/>
                      <a:r>
                        <a:rPr kumimoji="1" lang="ja-JP" altLang="en-US" smtClean="0"/>
                        <a:t>再現率</a:t>
                      </a:r>
                      <a:endParaRPr kumimoji="1" lang="ja-JP" altLang="en-US"/>
                    </a:p>
                  </a:txBody>
                  <a:tcPr/>
                </a:tc>
                <a:tc>
                  <a:txBody>
                    <a:bodyPr/>
                    <a:lstStyle/>
                    <a:p>
                      <a:pPr algn="ctr"/>
                      <a:r>
                        <a:rPr kumimoji="1" lang="en-US" altLang="ja-JP" smtClean="0"/>
                        <a:t>F1</a:t>
                      </a:r>
                      <a:r>
                        <a:rPr kumimoji="1" lang="ja-JP" altLang="en-US" smtClean="0"/>
                        <a:t>値</a:t>
                      </a:r>
                      <a:endParaRPr kumimoji="1" lang="ja-JP" altLang="en-US"/>
                    </a:p>
                  </a:txBody>
                  <a:tcPr/>
                </a:tc>
              </a:tr>
              <a:tr h="370840">
                <a:tc>
                  <a:txBody>
                    <a:bodyPr/>
                    <a:lstStyle/>
                    <a:p>
                      <a:r>
                        <a:rPr kumimoji="1" lang="en-US" altLang="ja-JP" sz="2200" b="0" smtClean="0"/>
                        <a:t>PCR</a:t>
                      </a:r>
                      <a:r>
                        <a:rPr kumimoji="1" lang="ja-JP" altLang="en-US" sz="2200" b="0" smtClean="0"/>
                        <a:t>のみ</a:t>
                      </a:r>
                      <a:endParaRPr kumimoji="1" lang="ja-JP" altLang="en-US" sz="2200" b="0"/>
                    </a:p>
                  </a:txBody>
                  <a:tcPr/>
                </a:tc>
                <a:tc>
                  <a:txBody>
                    <a:bodyPr/>
                    <a:lstStyle/>
                    <a:p>
                      <a:pPr algn="r" fontAlgn="ctr"/>
                      <a:r>
                        <a:rPr lang="en-US" altLang="ja-JP" sz="2400" b="0" i="0" u="none" strike="noStrike">
                          <a:solidFill>
                            <a:srgbClr val="000000"/>
                          </a:solidFill>
                          <a:effectLst/>
                          <a:latin typeface="+mn-lt"/>
                        </a:rPr>
                        <a:t>0.167</a:t>
                      </a:r>
                    </a:p>
                  </a:txBody>
                  <a:tcPr marL="9525" marR="9525" marT="9525" marB="0" anchor="ctr"/>
                </a:tc>
                <a:tc>
                  <a:txBody>
                    <a:bodyPr/>
                    <a:lstStyle/>
                    <a:p>
                      <a:pPr algn="r" fontAlgn="ctr"/>
                      <a:r>
                        <a:rPr lang="en-US" altLang="ja-JP" sz="2400" b="0" i="0" u="none" strike="noStrike" smtClean="0">
                          <a:solidFill>
                            <a:srgbClr val="000000"/>
                          </a:solidFill>
                          <a:effectLst/>
                          <a:latin typeface="+mn-lt"/>
                        </a:rPr>
                        <a:t>0.960</a:t>
                      </a:r>
                      <a:endParaRPr lang="en-US" altLang="ja-JP" sz="2400" b="0" i="0" u="none" strike="noStrike">
                        <a:solidFill>
                          <a:srgbClr val="000000"/>
                        </a:solidFill>
                        <a:effectLst/>
                        <a:latin typeface="+mn-lt"/>
                      </a:endParaRPr>
                    </a:p>
                  </a:txBody>
                  <a:tcPr marL="9525" marR="9525" marT="9525" marB="0" anchor="ctr"/>
                </a:tc>
                <a:tc>
                  <a:txBody>
                    <a:bodyPr/>
                    <a:lstStyle/>
                    <a:p>
                      <a:pPr algn="r" fontAlgn="ctr"/>
                      <a:r>
                        <a:rPr lang="en-US" altLang="ja-JP" sz="2400" b="0" i="0" u="none" strike="noStrike">
                          <a:solidFill>
                            <a:srgbClr val="000000"/>
                          </a:solidFill>
                          <a:effectLst/>
                          <a:latin typeface="+mn-lt"/>
                        </a:rPr>
                        <a:t>0.282</a:t>
                      </a:r>
                    </a:p>
                  </a:txBody>
                  <a:tcPr marL="9525" marR="9525" marT="9525" marB="0" anchor="ctr"/>
                </a:tc>
              </a:tr>
              <a:tr h="370840">
                <a:tc>
                  <a:txBody>
                    <a:bodyPr/>
                    <a:lstStyle/>
                    <a:p>
                      <a:r>
                        <a:rPr kumimoji="1" lang="ja-JP" altLang="en-US" sz="2200" b="0" smtClean="0"/>
                        <a:t>活動期間のみ</a:t>
                      </a:r>
                      <a:endParaRPr kumimoji="1" lang="ja-JP" altLang="en-US" sz="2200" b="0"/>
                    </a:p>
                  </a:txBody>
                  <a:tcPr/>
                </a:tc>
                <a:tc>
                  <a:txBody>
                    <a:bodyPr/>
                    <a:lstStyle/>
                    <a:p>
                      <a:pPr algn="r" fontAlgn="ctr"/>
                      <a:r>
                        <a:rPr lang="en-US" altLang="ja-JP" sz="2400" b="0" i="0" u="none" strike="noStrike">
                          <a:solidFill>
                            <a:srgbClr val="000000"/>
                          </a:solidFill>
                          <a:effectLst/>
                          <a:latin typeface="+mn-lt"/>
                        </a:rPr>
                        <a:t>0.119</a:t>
                      </a:r>
                    </a:p>
                  </a:txBody>
                  <a:tcPr marL="9525" marR="9525" marT="9525" marB="0" anchor="ctr"/>
                </a:tc>
                <a:tc>
                  <a:txBody>
                    <a:bodyPr/>
                    <a:lstStyle/>
                    <a:p>
                      <a:pPr algn="r" fontAlgn="ctr"/>
                      <a:r>
                        <a:rPr lang="en-US" altLang="ja-JP" sz="2400" b="0" i="0" u="none" strike="noStrike">
                          <a:solidFill>
                            <a:srgbClr val="000000"/>
                          </a:solidFill>
                          <a:effectLst/>
                          <a:latin typeface="+mn-lt"/>
                        </a:rPr>
                        <a:t>0.971</a:t>
                      </a:r>
                    </a:p>
                  </a:txBody>
                  <a:tcPr marL="9525" marR="9525" marT="9525" marB="0" anchor="ctr"/>
                </a:tc>
                <a:tc>
                  <a:txBody>
                    <a:bodyPr/>
                    <a:lstStyle/>
                    <a:p>
                      <a:pPr algn="r" fontAlgn="ctr"/>
                      <a:r>
                        <a:rPr lang="en-US" altLang="ja-JP" sz="2400" b="0" i="0" u="none" strike="noStrike">
                          <a:solidFill>
                            <a:srgbClr val="000000"/>
                          </a:solidFill>
                          <a:effectLst/>
                          <a:latin typeface="+mn-lt"/>
                        </a:rPr>
                        <a:t>0.207</a:t>
                      </a:r>
                    </a:p>
                  </a:txBody>
                  <a:tcPr marL="9525" marR="9525" marT="9525" marB="0" anchor="ctr"/>
                </a:tc>
              </a:tr>
              <a:tr h="370840">
                <a:tc>
                  <a:txBody>
                    <a:bodyPr/>
                    <a:lstStyle/>
                    <a:p>
                      <a:r>
                        <a:rPr kumimoji="1" lang="ja-JP" altLang="en-US" sz="2200" b="0" smtClean="0"/>
                        <a:t>コメント数のみ</a:t>
                      </a:r>
                      <a:endParaRPr kumimoji="1" lang="ja-JP" altLang="en-US" sz="2200" b="0"/>
                    </a:p>
                  </a:txBody>
                  <a:tcPr/>
                </a:tc>
                <a:tc>
                  <a:txBody>
                    <a:bodyPr/>
                    <a:lstStyle/>
                    <a:p>
                      <a:pPr algn="r" fontAlgn="ctr"/>
                      <a:r>
                        <a:rPr lang="en-US" altLang="ja-JP" sz="2400" b="0" i="0" u="none" strike="noStrike">
                          <a:solidFill>
                            <a:srgbClr val="000000"/>
                          </a:solidFill>
                          <a:effectLst/>
                          <a:latin typeface="+mn-lt"/>
                        </a:rPr>
                        <a:t>0.122</a:t>
                      </a:r>
                    </a:p>
                  </a:txBody>
                  <a:tcPr marL="9525" marR="9525" marT="9525" marB="0" anchor="ctr"/>
                </a:tc>
                <a:tc>
                  <a:txBody>
                    <a:bodyPr/>
                    <a:lstStyle/>
                    <a:p>
                      <a:pPr algn="r" fontAlgn="ctr"/>
                      <a:r>
                        <a:rPr lang="en-US" altLang="ja-JP" sz="2400" b="0" i="0" u="none" strike="noStrike" smtClean="0">
                          <a:solidFill>
                            <a:srgbClr val="000000"/>
                          </a:solidFill>
                          <a:effectLst/>
                          <a:latin typeface="+mn-lt"/>
                        </a:rPr>
                        <a:t>0.980</a:t>
                      </a:r>
                      <a:endParaRPr lang="en-US" altLang="ja-JP" sz="2400" b="0" i="0" u="none" strike="noStrike">
                        <a:solidFill>
                          <a:srgbClr val="000000"/>
                        </a:solidFill>
                        <a:effectLst/>
                        <a:latin typeface="+mn-lt"/>
                      </a:endParaRPr>
                    </a:p>
                  </a:txBody>
                  <a:tcPr marL="9525" marR="9525" marT="9525" marB="0" anchor="ctr"/>
                </a:tc>
                <a:tc>
                  <a:txBody>
                    <a:bodyPr/>
                    <a:lstStyle/>
                    <a:p>
                      <a:pPr algn="r" fontAlgn="ctr"/>
                      <a:r>
                        <a:rPr lang="en-US" altLang="ja-JP" sz="2400" b="0" i="0" u="none" strike="noStrike">
                          <a:solidFill>
                            <a:srgbClr val="000000"/>
                          </a:solidFill>
                          <a:effectLst/>
                          <a:latin typeface="+mn-lt"/>
                        </a:rPr>
                        <a:t>0.212</a:t>
                      </a:r>
                    </a:p>
                  </a:txBody>
                  <a:tcPr marL="9525" marR="9525" marT="9525" marB="0" anchor="ctr"/>
                </a:tc>
              </a:tr>
              <a:tr h="370840">
                <a:tc>
                  <a:txBody>
                    <a:bodyPr/>
                    <a:lstStyle/>
                    <a:p>
                      <a:r>
                        <a:rPr kumimoji="1" lang="ja-JP" altLang="en-US" sz="2200" b="0" smtClean="0"/>
                        <a:t>パッチ数のみ</a:t>
                      </a:r>
                      <a:endParaRPr kumimoji="1" lang="ja-JP" altLang="en-US" sz="2200" b="0"/>
                    </a:p>
                  </a:txBody>
                  <a:tcPr/>
                </a:tc>
                <a:tc>
                  <a:txBody>
                    <a:bodyPr/>
                    <a:lstStyle/>
                    <a:p>
                      <a:pPr algn="r" fontAlgn="ctr"/>
                      <a:r>
                        <a:rPr lang="en-US" altLang="ja-JP" sz="2400" b="0" i="0" u="none" strike="noStrike" smtClean="0">
                          <a:solidFill>
                            <a:srgbClr val="000000"/>
                          </a:solidFill>
                          <a:effectLst/>
                          <a:latin typeface="+mn-lt"/>
                        </a:rPr>
                        <a:t>0.160</a:t>
                      </a:r>
                      <a:endParaRPr lang="en-US" altLang="ja-JP" sz="2400" b="0" i="0" u="none" strike="noStrike">
                        <a:solidFill>
                          <a:srgbClr val="000000"/>
                        </a:solidFill>
                        <a:effectLst/>
                        <a:latin typeface="+mn-lt"/>
                      </a:endParaRPr>
                    </a:p>
                  </a:txBody>
                  <a:tcPr marL="9525" marR="9525" marT="9525" marB="0" anchor="ctr"/>
                </a:tc>
                <a:tc>
                  <a:txBody>
                    <a:bodyPr/>
                    <a:lstStyle/>
                    <a:p>
                      <a:pPr algn="r" fontAlgn="ctr"/>
                      <a:r>
                        <a:rPr lang="en-US" altLang="ja-JP" sz="2400" b="0" i="0" u="none" strike="noStrike">
                          <a:solidFill>
                            <a:srgbClr val="000000"/>
                          </a:solidFill>
                          <a:effectLst/>
                          <a:latin typeface="+mn-lt"/>
                        </a:rPr>
                        <a:t>0.984</a:t>
                      </a:r>
                    </a:p>
                  </a:txBody>
                  <a:tcPr marL="9525" marR="9525" marT="9525" marB="0" anchor="ctr"/>
                </a:tc>
                <a:tc>
                  <a:txBody>
                    <a:bodyPr/>
                    <a:lstStyle/>
                    <a:p>
                      <a:pPr algn="r" fontAlgn="ctr"/>
                      <a:r>
                        <a:rPr lang="en-US" altLang="ja-JP" sz="2400" b="0" i="0" u="none" strike="noStrike">
                          <a:solidFill>
                            <a:srgbClr val="000000"/>
                          </a:solidFill>
                          <a:effectLst/>
                          <a:latin typeface="+mn-lt"/>
                        </a:rPr>
                        <a:t>0.272</a:t>
                      </a:r>
                    </a:p>
                  </a:txBody>
                  <a:tcPr marL="9525" marR="9525" marT="9525" marB="0" anchor="ctr"/>
                </a:tc>
              </a:tr>
              <a:tr h="370840">
                <a:tc>
                  <a:txBody>
                    <a:bodyPr/>
                    <a:lstStyle/>
                    <a:p>
                      <a:r>
                        <a:rPr kumimoji="1" lang="en-US" altLang="ja-JP" sz="2200" b="0" smtClean="0"/>
                        <a:t>PCR+</a:t>
                      </a:r>
                      <a:r>
                        <a:rPr kumimoji="1" lang="ja-JP" altLang="en-US" sz="2200" b="0" smtClean="0"/>
                        <a:t>活動期間</a:t>
                      </a:r>
                      <a:endParaRPr kumimoji="1" lang="ja-JP" altLang="en-US" sz="2200" b="0"/>
                    </a:p>
                  </a:txBody>
                  <a:tcPr/>
                </a:tc>
                <a:tc>
                  <a:txBody>
                    <a:bodyPr/>
                    <a:lstStyle/>
                    <a:p>
                      <a:pPr algn="r" fontAlgn="ctr"/>
                      <a:r>
                        <a:rPr lang="en-US" altLang="ja-JP" sz="2400" b="1" i="0" u="none" strike="noStrike">
                          <a:solidFill>
                            <a:srgbClr val="000000"/>
                          </a:solidFill>
                          <a:effectLst/>
                          <a:latin typeface="+mn-lt"/>
                        </a:rPr>
                        <a:t>0.168</a:t>
                      </a:r>
                    </a:p>
                  </a:txBody>
                  <a:tcPr marL="9525" marR="9525" marT="9525" marB="0" anchor="ctr"/>
                </a:tc>
                <a:tc>
                  <a:txBody>
                    <a:bodyPr/>
                    <a:lstStyle/>
                    <a:p>
                      <a:pPr algn="r" fontAlgn="ctr"/>
                      <a:r>
                        <a:rPr lang="en-US" altLang="ja-JP" sz="2400" b="0" i="0" u="none" strike="noStrike">
                          <a:solidFill>
                            <a:srgbClr val="000000"/>
                          </a:solidFill>
                          <a:effectLst/>
                          <a:latin typeface="+mn-lt"/>
                        </a:rPr>
                        <a:t>0.987</a:t>
                      </a:r>
                    </a:p>
                  </a:txBody>
                  <a:tcPr marL="9525" marR="9525" marT="9525" marB="0" anchor="ctr"/>
                </a:tc>
                <a:tc>
                  <a:txBody>
                    <a:bodyPr/>
                    <a:lstStyle/>
                    <a:p>
                      <a:pPr algn="r" fontAlgn="ctr"/>
                      <a:r>
                        <a:rPr lang="en-US" altLang="ja-JP" sz="2400" b="1" i="0" u="none" strike="noStrike">
                          <a:solidFill>
                            <a:srgbClr val="000000"/>
                          </a:solidFill>
                          <a:effectLst/>
                          <a:latin typeface="+mn-lt"/>
                        </a:rPr>
                        <a:t>0.284</a:t>
                      </a:r>
                    </a:p>
                  </a:txBody>
                  <a:tcPr marL="9525" marR="9525" marT="9525" marB="0" anchor="ctr"/>
                </a:tc>
              </a:tr>
              <a:tr h="370840">
                <a:tc>
                  <a:txBody>
                    <a:bodyPr/>
                    <a:lstStyle/>
                    <a:p>
                      <a:r>
                        <a:rPr kumimoji="1" lang="en-US" altLang="ja-JP" sz="2200" b="0" smtClean="0"/>
                        <a:t>PCR+</a:t>
                      </a:r>
                      <a:r>
                        <a:rPr kumimoji="1" lang="ja-JP" altLang="en-US" sz="2200" b="0" smtClean="0"/>
                        <a:t>コメント数</a:t>
                      </a:r>
                      <a:endParaRPr kumimoji="1" lang="ja-JP" altLang="en-US" sz="2200" b="0"/>
                    </a:p>
                  </a:txBody>
                  <a:tcPr/>
                </a:tc>
                <a:tc>
                  <a:txBody>
                    <a:bodyPr/>
                    <a:lstStyle/>
                    <a:p>
                      <a:pPr algn="r" fontAlgn="ctr"/>
                      <a:r>
                        <a:rPr lang="en-US" altLang="ja-JP" sz="2400" b="0" i="0" u="none" strike="noStrike">
                          <a:solidFill>
                            <a:srgbClr val="000000"/>
                          </a:solidFill>
                          <a:effectLst/>
                          <a:latin typeface="+mn-lt"/>
                        </a:rPr>
                        <a:t>0.157</a:t>
                      </a:r>
                    </a:p>
                  </a:txBody>
                  <a:tcPr marL="9525" marR="9525" marT="9525" marB="0" anchor="ctr"/>
                </a:tc>
                <a:tc>
                  <a:txBody>
                    <a:bodyPr/>
                    <a:lstStyle/>
                    <a:p>
                      <a:pPr algn="r" fontAlgn="ctr"/>
                      <a:r>
                        <a:rPr lang="en-US" altLang="ja-JP" sz="2400" b="0" i="0" u="none" strike="noStrike">
                          <a:solidFill>
                            <a:srgbClr val="000000"/>
                          </a:solidFill>
                          <a:effectLst/>
                          <a:latin typeface="+mn-lt"/>
                        </a:rPr>
                        <a:t>0.996</a:t>
                      </a:r>
                    </a:p>
                  </a:txBody>
                  <a:tcPr marL="9525" marR="9525" marT="9525" marB="0" anchor="ctr"/>
                </a:tc>
                <a:tc>
                  <a:txBody>
                    <a:bodyPr/>
                    <a:lstStyle/>
                    <a:p>
                      <a:pPr algn="r" fontAlgn="ctr"/>
                      <a:r>
                        <a:rPr lang="en-US" altLang="ja-JP" sz="2400" b="0" i="0" u="none" strike="noStrike">
                          <a:solidFill>
                            <a:srgbClr val="000000"/>
                          </a:solidFill>
                          <a:effectLst/>
                          <a:latin typeface="+mn-lt"/>
                        </a:rPr>
                        <a:t>0.266</a:t>
                      </a:r>
                    </a:p>
                  </a:txBody>
                  <a:tcPr marL="9525" marR="9525" marT="9525" marB="0" anchor="ctr"/>
                </a:tc>
              </a:tr>
              <a:tr h="370840">
                <a:tc>
                  <a:txBody>
                    <a:bodyPr/>
                    <a:lstStyle/>
                    <a:p>
                      <a:r>
                        <a:rPr kumimoji="1" lang="ja-JP" altLang="en-US" sz="2200" b="0" smtClean="0"/>
                        <a:t>コメント数＋パッチ数</a:t>
                      </a:r>
                      <a:endParaRPr kumimoji="1" lang="ja-JP" altLang="en-US" sz="2200" b="0"/>
                    </a:p>
                  </a:txBody>
                  <a:tcPr/>
                </a:tc>
                <a:tc>
                  <a:txBody>
                    <a:bodyPr/>
                    <a:lstStyle/>
                    <a:p>
                      <a:pPr algn="r" fontAlgn="ctr"/>
                      <a:r>
                        <a:rPr lang="en-US" altLang="ja-JP" sz="2400" b="0" i="0" u="none" strike="noStrike">
                          <a:solidFill>
                            <a:srgbClr val="000000"/>
                          </a:solidFill>
                          <a:effectLst/>
                          <a:latin typeface="+mn-lt"/>
                        </a:rPr>
                        <a:t>0.157</a:t>
                      </a:r>
                    </a:p>
                  </a:txBody>
                  <a:tcPr marL="9525" marR="9525" marT="9525" marB="0" anchor="ctr"/>
                </a:tc>
                <a:tc>
                  <a:txBody>
                    <a:bodyPr/>
                    <a:lstStyle/>
                    <a:p>
                      <a:pPr algn="r" fontAlgn="ctr"/>
                      <a:r>
                        <a:rPr lang="en-US" altLang="ja-JP" sz="2400" b="0" i="0" u="none" strike="noStrike">
                          <a:solidFill>
                            <a:srgbClr val="000000"/>
                          </a:solidFill>
                          <a:effectLst/>
                          <a:latin typeface="+mn-lt"/>
                        </a:rPr>
                        <a:t>0.996</a:t>
                      </a:r>
                    </a:p>
                  </a:txBody>
                  <a:tcPr marL="9525" marR="9525" marT="9525" marB="0" anchor="ctr"/>
                </a:tc>
                <a:tc>
                  <a:txBody>
                    <a:bodyPr/>
                    <a:lstStyle/>
                    <a:p>
                      <a:pPr algn="r" fontAlgn="ctr"/>
                      <a:r>
                        <a:rPr lang="en-US" altLang="ja-JP" sz="2400" b="0" i="0" u="none" strike="noStrike">
                          <a:solidFill>
                            <a:srgbClr val="000000"/>
                          </a:solidFill>
                          <a:effectLst/>
                          <a:latin typeface="+mn-lt"/>
                        </a:rPr>
                        <a:t>0.267</a:t>
                      </a:r>
                    </a:p>
                  </a:txBody>
                  <a:tcPr marL="9525" marR="9525" marT="9525" marB="0" anchor="ctr"/>
                </a:tc>
              </a:tr>
              <a:tr h="370840">
                <a:tc>
                  <a:txBody>
                    <a:bodyPr/>
                    <a:lstStyle/>
                    <a:p>
                      <a:r>
                        <a:rPr kumimoji="1" lang="ja-JP" altLang="en-US" sz="2200" b="0" smtClean="0"/>
                        <a:t>先行研究でのモデル</a:t>
                      </a:r>
                      <a:endParaRPr kumimoji="1" lang="ja-JP" altLang="en-US" sz="2200" b="0"/>
                    </a:p>
                  </a:txBody>
                  <a:tcPr/>
                </a:tc>
                <a:tc>
                  <a:txBody>
                    <a:bodyPr/>
                    <a:lstStyle/>
                    <a:p>
                      <a:pPr algn="r" fontAlgn="ctr"/>
                      <a:r>
                        <a:rPr lang="en-US" altLang="ja-JP" sz="2400" b="0" i="0" u="none" strike="noStrike">
                          <a:solidFill>
                            <a:srgbClr val="000000"/>
                          </a:solidFill>
                          <a:effectLst/>
                          <a:latin typeface="+mn-lt"/>
                        </a:rPr>
                        <a:t>0.151</a:t>
                      </a:r>
                    </a:p>
                  </a:txBody>
                  <a:tcPr marL="9525" marR="9525" marT="9525" marB="0" anchor="ctr"/>
                </a:tc>
                <a:tc>
                  <a:txBody>
                    <a:bodyPr/>
                    <a:lstStyle/>
                    <a:p>
                      <a:pPr algn="r" fontAlgn="ctr"/>
                      <a:r>
                        <a:rPr lang="en-US" altLang="ja-JP" sz="2400" b="0" i="0" u="none" strike="noStrike">
                          <a:solidFill>
                            <a:srgbClr val="000000"/>
                          </a:solidFill>
                          <a:effectLst/>
                          <a:latin typeface="+mn-lt"/>
                        </a:rPr>
                        <a:t>0.992</a:t>
                      </a:r>
                    </a:p>
                  </a:txBody>
                  <a:tcPr marL="9525" marR="9525" marT="9525" marB="0" anchor="ctr"/>
                </a:tc>
                <a:tc>
                  <a:txBody>
                    <a:bodyPr/>
                    <a:lstStyle/>
                    <a:p>
                      <a:pPr algn="r" fontAlgn="ctr"/>
                      <a:r>
                        <a:rPr lang="en-US" altLang="ja-JP" sz="2400" b="0" i="0" u="none" strike="noStrike">
                          <a:solidFill>
                            <a:srgbClr val="000000"/>
                          </a:solidFill>
                          <a:effectLst/>
                          <a:latin typeface="+mn-lt"/>
                        </a:rPr>
                        <a:t>0.259</a:t>
                      </a:r>
                    </a:p>
                  </a:txBody>
                  <a:tcPr marL="9525" marR="9525" marT="9525" marB="0" anchor="ctr"/>
                </a:tc>
              </a:tr>
              <a:tr h="370840">
                <a:tc>
                  <a:txBody>
                    <a:bodyPr/>
                    <a:lstStyle/>
                    <a:p>
                      <a:r>
                        <a:rPr kumimoji="1" lang="en-US" altLang="ja-JP" sz="2200" b="0" smtClean="0"/>
                        <a:t>6</a:t>
                      </a:r>
                      <a:r>
                        <a:rPr kumimoji="1" lang="ja-JP" altLang="en-US" sz="2200" b="0" smtClean="0"/>
                        <a:t>種類の全てのメトリクス</a:t>
                      </a:r>
                      <a:endParaRPr kumimoji="1" lang="ja-JP" altLang="en-US" sz="2200" b="0"/>
                    </a:p>
                  </a:txBody>
                  <a:tcPr/>
                </a:tc>
                <a:tc>
                  <a:txBody>
                    <a:bodyPr/>
                    <a:lstStyle/>
                    <a:p>
                      <a:pPr algn="r" fontAlgn="ctr"/>
                      <a:r>
                        <a:rPr lang="en-US" altLang="ja-JP" sz="2400" b="0" i="0" u="none" strike="noStrike">
                          <a:solidFill>
                            <a:srgbClr val="000000"/>
                          </a:solidFill>
                          <a:effectLst/>
                          <a:latin typeface="+mn-lt"/>
                        </a:rPr>
                        <a:t>0.165</a:t>
                      </a:r>
                    </a:p>
                  </a:txBody>
                  <a:tcPr marL="9525" marR="9525" marT="9525" marB="0" anchor="ctr"/>
                </a:tc>
                <a:tc>
                  <a:txBody>
                    <a:bodyPr/>
                    <a:lstStyle/>
                    <a:p>
                      <a:pPr algn="r" fontAlgn="ctr"/>
                      <a:r>
                        <a:rPr lang="en-US" altLang="ja-JP" sz="2400" b="1" i="0" u="none" strike="noStrike">
                          <a:solidFill>
                            <a:srgbClr val="000000"/>
                          </a:solidFill>
                          <a:effectLst/>
                          <a:latin typeface="+mn-lt"/>
                        </a:rPr>
                        <a:t>0.997</a:t>
                      </a:r>
                    </a:p>
                  </a:txBody>
                  <a:tcPr marL="9525" marR="9525" marT="9525" marB="0" anchor="ctr"/>
                </a:tc>
                <a:tc>
                  <a:txBody>
                    <a:bodyPr/>
                    <a:lstStyle/>
                    <a:p>
                      <a:pPr algn="r" fontAlgn="ctr"/>
                      <a:r>
                        <a:rPr lang="en-US" altLang="ja-JP" sz="2400" b="0" i="0" u="none" strike="noStrike">
                          <a:solidFill>
                            <a:srgbClr val="000000"/>
                          </a:solidFill>
                          <a:effectLst/>
                          <a:latin typeface="+mn-lt"/>
                        </a:rPr>
                        <a:t>0.279</a:t>
                      </a:r>
                    </a:p>
                  </a:txBody>
                  <a:tcPr marL="9525" marR="9525" marT="9525" marB="0" anchor="ctr"/>
                </a:tc>
              </a:tr>
            </a:tbl>
          </a:graphicData>
        </a:graphic>
      </p:graphicFrame>
      <p:sp>
        <p:nvSpPr>
          <p:cNvPr id="7" name="コンテンツ プレースホルダー 2"/>
          <p:cNvSpPr>
            <a:spLocks noGrp="1"/>
          </p:cNvSpPr>
          <p:nvPr>
            <p:ph idx="1"/>
          </p:nvPr>
        </p:nvSpPr>
        <p:spPr>
          <a:xfrm>
            <a:off x="457200" y="1556792"/>
            <a:ext cx="8229600" cy="4824536"/>
          </a:xfrm>
        </p:spPr>
        <p:txBody>
          <a:bodyPr/>
          <a:lstStyle/>
          <a:p>
            <a:r>
              <a:rPr lang="ja-JP" altLang="en-US" smtClean="0"/>
              <a:t>ランダムフォレスト法</a:t>
            </a:r>
            <a:endParaRPr lang="en-US" altLang="ja-JP"/>
          </a:p>
          <a:p>
            <a:endParaRPr lang="en-US" altLang="ja-JP"/>
          </a:p>
          <a:p>
            <a:endParaRPr lang="en-US" altLang="ja-JP"/>
          </a:p>
          <a:p>
            <a:pPr lvl="1"/>
            <a:endParaRPr kumimoji="1" lang="ja-JP" altLang="en-US"/>
          </a:p>
        </p:txBody>
      </p:sp>
    </p:spTree>
    <p:extLst>
      <p:ext uri="{BB962C8B-B14F-4D97-AF65-F5344CB8AC3E}">
        <p14:creationId xmlns:p14="http://schemas.microsoft.com/office/powerpoint/2010/main" val="295600028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結果のまとめ</a:t>
            </a:r>
            <a:endParaRPr kumimoji="1" lang="ja-JP" altLang="en-US"/>
          </a:p>
        </p:txBody>
      </p:sp>
      <p:sp>
        <p:nvSpPr>
          <p:cNvPr id="3" name="コンテンツ プレースホルダー 2"/>
          <p:cNvSpPr>
            <a:spLocks noGrp="1"/>
          </p:cNvSpPr>
          <p:nvPr>
            <p:ph idx="1"/>
          </p:nvPr>
        </p:nvSpPr>
        <p:spPr/>
        <p:txBody>
          <a:bodyPr/>
          <a:lstStyle/>
          <a:p>
            <a:r>
              <a:rPr kumimoji="1" lang="en-US" altLang="ja-JP" smtClean="0"/>
              <a:t>PCR</a:t>
            </a:r>
            <a:r>
              <a:rPr kumimoji="1" lang="ja-JP" altLang="en-US" smtClean="0"/>
              <a:t>のみのモデルが最も予測精度が高かった</a:t>
            </a:r>
            <a:endParaRPr kumimoji="1" lang="en-US" altLang="ja-JP" smtClean="0"/>
          </a:p>
          <a:p>
            <a:endParaRPr lang="en-US" altLang="ja-JP" smtClean="0"/>
          </a:p>
          <a:p>
            <a:r>
              <a:rPr lang="ja-JP" altLang="en-US" smtClean="0"/>
              <a:t>全てのプロジェクトにおいて先行研究のモデルよりも予測精度が向上した</a:t>
            </a:r>
            <a:endParaRPr lang="en-US" altLang="ja-JP"/>
          </a:p>
          <a:p>
            <a:endParaRPr kumimoji="1" lang="ja-JP" altLang="en-US"/>
          </a:p>
        </p:txBody>
      </p:sp>
      <p:sp>
        <p:nvSpPr>
          <p:cNvPr id="4" name="日付プレースホルダー 3"/>
          <p:cNvSpPr>
            <a:spLocks noGrp="1"/>
          </p:cNvSpPr>
          <p:nvPr>
            <p:ph type="dt" sz="half" idx="10"/>
          </p:nvPr>
        </p:nvSpPr>
        <p:spPr/>
        <p:txBody>
          <a:bodyPr/>
          <a:lstStyle/>
          <a:p>
            <a:r>
              <a:rPr lang="en-US" altLang="ja-JP" smtClean="0"/>
              <a:t>2016/02/12</a:t>
            </a:r>
            <a:endParaRPr lang="ja-JP" altLang="en-US"/>
          </a:p>
        </p:txBody>
      </p:sp>
      <p:sp>
        <p:nvSpPr>
          <p:cNvPr id="5" name="スライド番号プレースホルダー 4"/>
          <p:cNvSpPr>
            <a:spLocks noGrp="1"/>
          </p:cNvSpPr>
          <p:nvPr>
            <p:ph type="sldNum" sz="quarter" idx="12"/>
          </p:nvPr>
        </p:nvSpPr>
        <p:spPr/>
        <p:txBody>
          <a:bodyPr/>
          <a:lstStyle/>
          <a:p>
            <a:fld id="{6754A600-64A3-491F-BE30-136854BA9E76}" type="slidenum">
              <a:rPr lang="ja-JP" altLang="en-US" smtClean="0"/>
              <a:pPr/>
              <a:t>32</a:t>
            </a:fld>
            <a:endParaRPr lang="ja-JP" altLang="en-US"/>
          </a:p>
        </p:txBody>
      </p:sp>
    </p:spTree>
    <p:extLst>
      <p:ext uri="{BB962C8B-B14F-4D97-AF65-F5344CB8AC3E}">
        <p14:creationId xmlns:p14="http://schemas.microsoft.com/office/powerpoint/2010/main" val="208154249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考察</a:t>
            </a:r>
            <a:endParaRPr kumimoji="1" lang="ja-JP" altLang="en-US"/>
          </a:p>
        </p:txBody>
      </p:sp>
      <p:sp>
        <p:nvSpPr>
          <p:cNvPr id="3" name="コンテンツ プレースホルダー 2"/>
          <p:cNvSpPr>
            <a:spLocks noGrp="1"/>
          </p:cNvSpPr>
          <p:nvPr>
            <p:ph idx="1"/>
          </p:nvPr>
        </p:nvSpPr>
        <p:spPr/>
        <p:txBody>
          <a:bodyPr/>
          <a:lstStyle/>
          <a:p>
            <a:r>
              <a:rPr lang="ja-JP" altLang="en-US"/>
              <a:t>同様に</a:t>
            </a:r>
            <a:r>
              <a:rPr lang="ja-JP" altLang="en-US" smtClean="0"/>
              <a:t>コメント貢献度の割合メトリクスを用いた予測モデルによる評価を行う</a:t>
            </a:r>
            <a:endParaRPr lang="en-US" altLang="ja-JP" smtClean="0"/>
          </a:p>
          <a:p>
            <a:pPr lvl="1" algn="l"/>
            <a:r>
              <a:rPr lang="ja-JP" altLang="en-US" smtClean="0"/>
              <a:t>コメント貢献度</a:t>
            </a:r>
            <a:r>
              <a:rPr lang="ja-JP" altLang="en-US"/>
              <a:t>の割合 </a:t>
            </a:r>
            <a:r>
              <a:rPr lang="en-US" altLang="ja-JP" sz="2000" smtClean="0"/>
              <a:t>(CCR</a:t>
            </a:r>
            <a:r>
              <a:rPr lang="ja-JP" altLang="en-US" sz="1800" smtClean="0"/>
              <a:t>：</a:t>
            </a:r>
            <a:r>
              <a:rPr lang="en-US" altLang="ja-JP" sz="1800" smtClean="0"/>
              <a:t>Comment </a:t>
            </a:r>
            <a:r>
              <a:rPr lang="en-US" altLang="ja-JP" sz="1800"/>
              <a:t>Contribution Rate)</a:t>
            </a:r>
            <a:endParaRPr lang="en-US" altLang="ja-JP" sz="1600"/>
          </a:p>
          <a:p>
            <a:pPr lvl="1" algn="l"/>
            <a:r>
              <a:rPr lang="ja-JP" altLang="en-US" smtClean="0">
                <a:solidFill>
                  <a:prstClr val="black"/>
                </a:solidFill>
              </a:rPr>
              <a:t>特定のモジュールに占める投稿したコメントの割合</a:t>
            </a:r>
            <a:endParaRPr lang="en-US" altLang="ja-JP" smtClean="0">
              <a:solidFill>
                <a:prstClr val="black"/>
              </a:solidFill>
            </a:endParaRPr>
          </a:p>
          <a:p>
            <a:pPr lvl="1" algn="l"/>
            <a:endParaRPr lang="en-US" altLang="ja-JP" sz="1600">
              <a:solidFill>
                <a:prstClr val="black"/>
              </a:solidFill>
            </a:endParaRPr>
          </a:p>
          <a:p>
            <a:pPr algn="l"/>
            <a:r>
              <a:rPr lang="en-US" altLang="ja-JP" smtClean="0"/>
              <a:t>PCR</a:t>
            </a:r>
            <a:r>
              <a:rPr lang="ja-JP" altLang="en-US" smtClean="0"/>
              <a:t>を用いた予測モデルおよび</a:t>
            </a:r>
            <a:r>
              <a:rPr lang="en-US" altLang="ja-JP" smtClean="0"/>
              <a:t>CCR</a:t>
            </a:r>
            <a:r>
              <a:rPr lang="ja-JP" altLang="en-US" smtClean="0"/>
              <a:t>を用いた予測モデル，</a:t>
            </a:r>
            <a:r>
              <a:rPr lang="en-US" altLang="ja-JP" smtClean="0"/>
              <a:t>PCR</a:t>
            </a:r>
            <a:r>
              <a:rPr lang="ja-JP" altLang="en-US" smtClean="0"/>
              <a:t>および</a:t>
            </a:r>
            <a:r>
              <a:rPr lang="en-US" altLang="ja-JP" smtClean="0"/>
              <a:t>CCR</a:t>
            </a:r>
            <a:r>
              <a:rPr lang="ja-JP" altLang="en-US" smtClean="0"/>
              <a:t>の</a:t>
            </a:r>
            <a:r>
              <a:rPr lang="en-US" altLang="ja-JP" smtClean="0"/>
              <a:t>2</a:t>
            </a:r>
            <a:r>
              <a:rPr lang="ja-JP" altLang="en-US" smtClean="0"/>
              <a:t>つを用いた予測モデルでの精度を比較する</a:t>
            </a:r>
            <a:endParaRPr lang="en-US" altLang="ja-JP" smtClean="0"/>
          </a:p>
          <a:p>
            <a:endParaRPr kumimoji="1" lang="ja-JP" altLang="en-US"/>
          </a:p>
        </p:txBody>
      </p:sp>
      <p:sp>
        <p:nvSpPr>
          <p:cNvPr id="4" name="日付プレースホルダー 3"/>
          <p:cNvSpPr>
            <a:spLocks noGrp="1"/>
          </p:cNvSpPr>
          <p:nvPr>
            <p:ph type="dt" sz="half" idx="10"/>
          </p:nvPr>
        </p:nvSpPr>
        <p:spPr/>
        <p:txBody>
          <a:bodyPr/>
          <a:lstStyle/>
          <a:p>
            <a:r>
              <a:rPr lang="en-US" altLang="ja-JP" smtClean="0"/>
              <a:t>2016/02/12</a:t>
            </a:r>
            <a:endParaRPr lang="ja-JP" altLang="en-US"/>
          </a:p>
        </p:txBody>
      </p:sp>
      <p:sp>
        <p:nvSpPr>
          <p:cNvPr id="5" name="スライド番号プレースホルダー 4"/>
          <p:cNvSpPr>
            <a:spLocks noGrp="1"/>
          </p:cNvSpPr>
          <p:nvPr>
            <p:ph type="sldNum" sz="quarter" idx="12"/>
          </p:nvPr>
        </p:nvSpPr>
        <p:spPr/>
        <p:txBody>
          <a:bodyPr/>
          <a:lstStyle/>
          <a:p>
            <a:fld id="{6754A600-64A3-491F-BE30-136854BA9E76}" type="slidenum">
              <a:rPr lang="ja-JP" altLang="en-US" smtClean="0"/>
              <a:pPr/>
              <a:t>33</a:t>
            </a:fld>
            <a:endParaRPr lang="ja-JP" altLang="en-US"/>
          </a:p>
        </p:txBody>
      </p:sp>
    </p:spTree>
    <p:extLst>
      <p:ext uri="{BB962C8B-B14F-4D97-AF65-F5344CB8AC3E}">
        <p14:creationId xmlns:p14="http://schemas.microsoft.com/office/powerpoint/2010/main" val="422475205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smtClean="0"/>
              <a:t>PCR</a:t>
            </a:r>
            <a:r>
              <a:rPr kumimoji="1" lang="ja-JP" altLang="en-US" smtClean="0"/>
              <a:t>と</a:t>
            </a:r>
            <a:r>
              <a:rPr kumimoji="1" lang="en-US" altLang="ja-JP" smtClean="0"/>
              <a:t>CCR</a:t>
            </a:r>
            <a:r>
              <a:rPr lang="ja-JP" altLang="en-US" smtClean="0"/>
              <a:t>の比較</a:t>
            </a:r>
            <a:endParaRPr kumimoji="1" lang="ja-JP" altLang="en-US"/>
          </a:p>
        </p:txBody>
      </p:sp>
      <p:sp>
        <p:nvSpPr>
          <p:cNvPr id="3" name="コンテンツ プレースホルダー 2"/>
          <p:cNvSpPr>
            <a:spLocks noGrp="1"/>
          </p:cNvSpPr>
          <p:nvPr>
            <p:ph idx="1"/>
          </p:nvPr>
        </p:nvSpPr>
        <p:spPr/>
        <p:txBody>
          <a:bodyPr/>
          <a:lstStyle/>
          <a:p>
            <a:endParaRPr kumimoji="1" lang="ja-JP" altLang="en-US"/>
          </a:p>
        </p:txBody>
      </p:sp>
      <p:sp>
        <p:nvSpPr>
          <p:cNvPr id="4" name="日付プレースホルダー 3"/>
          <p:cNvSpPr>
            <a:spLocks noGrp="1"/>
          </p:cNvSpPr>
          <p:nvPr>
            <p:ph type="dt" sz="half" idx="10"/>
          </p:nvPr>
        </p:nvSpPr>
        <p:spPr/>
        <p:txBody>
          <a:bodyPr/>
          <a:lstStyle/>
          <a:p>
            <a:r>
              <a:rPr lang="en-US" altLang="ja-JP" smtClean="0"/>
              <a:t>2016/02/12</a:t>
            </a:r>
            <a:endParaRPr lang="ja-JP" altLang="en-US"/>
          </a:p>
        </p:txBody>
      </p:sp>
      <p:sp>
        <p:nvSpPr>
          <p:cNvPr id="5" name="スライド番号プレースホルダー 4"/>
          <p:cNvSpPr>
            <a:spLocks noGrp="1"/>
          </p:cNvSpPr>
          <p:nvPr>
            <p:ph type="sldNum" sz="quarter" idx="12"/>
          </p:nvPr>
        </p:nvSpPr>
        <p:spPr/>
        <p:txBody>
          <a:bodyPr/>
          <a:lstStyle/>
          <a:p>
            <a:fld id="{6754A600-64A3-491F-BE30-136854BA9E76}" type="slidenum">
              <a:rPr lang="ja-JP" altLang="en-US" smtClean="0"/>
              <a:pPr/>
              <a:t>34</a:t>
            </a:fld>
            <a:endParaRPr lang="ja-JP" altLang="en-US"/>
          </a:p>
        </p:txBody>
      </p:sp>
      <p:graphicFrame>
        <p:nvGraphicFramePr>
          <p:cNvPr id="6" name="コンテンツ プレースホルダー 5"/>
          <p:cNvGraphicFramePr>
            <a:graphicFrameLocks/>
          </p:cNvGraphicFramePr>
          <p:nvPr>
            <p:extLst>
              <p:ext uri="{D42A27DB-BD31-4B8C-83A1-F6EECF244321}">
                <p14:modId xmlns:p14="http://schemas.microsoft.com/office/powerpoint/2010/main" val="862923841"/>
              </p:ext>
            </p:extLst>
          </p:nvPr>
        </p:nvGraphicFramePr>
        <p:xfrm>
          <a:off x="467544" y="1556792"/>
          <a:ext cx="8173720" cy="4485640"/>
        </p:xfrm>
        <a:graphic>
          <a:graphicData uri="http://schemas.openxmlformats.org/drawingml/2006/table">
            <a:tbl>
              <a:tblPr firstRow="1" bandRow="1">
                <a:tableStyleId>{5C22544A-7EE6-4342-B048-85BDC9FD1C3A}</a:tableStyleId>
              </a:tblPr>
              <a:tblGrid>
                <a:gridCol w="1846580"/>
                <a:gridCol w="1389380"/>
                <a:gridCol w="1645920"/>
                <a:gridCol w="1645920"/>
                <a:gridCol w="1645920"/>
              </a:tblGrid>
              <a:tr h="370840">
                <a:tc>
                  <a:txBody>
                    <a:bodyPr/>
                    <a:lstStyle/>
                    <a:p>
                      <a:pPr algn="ctr"/>
                      <a:r>
                        <a:rPr kumimoji="1" lang="ja-JP" altLang="en-US" smtClean="0"/>
                        <a:t>プロジェクト名</a:t>
                      </a:r>
                      <a:endParaRPr kumimoji="1" lang="ja-JP" altLang="en-US"/>
                    </a:p>
                  </a:txBody>
                  <a:tcPr/>
                </a:tc>
                <a:tc>
                  <a:txBody>
                    <a:bodyPr/>
                    <a:lstStyle/>
                    <a:p>
                      <a:pPr algn="ctr"/>
                      <a:r>
                        <a:rPr kumimoji="1" lang="ja-JP" altLang="en-US" smtClean="0"/>
                        <a:t>予測モデル</a:t>
                      </a:r>
                      <a:endParaRPr kumimoji="1" lang="ja-JP" altLang="en-US"/>
                    </a:p>
                  </a:txBody>
                  <a:tcPr/>
                </a:tc>
                <a:tc>
                  <a:txBody>
                    <a:bodyPr/>
                    <a:lstStyle/>
                    <a:p>
                      <a:pPr algn="ctr"/>
                      <a:r>
                        <a:rPr kumimoji="1" lang="ja-JP" altLang="en-US" smtClean="0"/>
                        <a:t>適合率</a:t>
                      </a:r>
                      <a:endParaRPr kumimoji="1" lang="ja-JP" altLang="en-US"/>
                    </a:p>
                  </a:txBody>
                  <a:tcPr/>
                </a:tc>
                <a:tc>
                  <a:txBody>
                    <a:bodyPr/>
                    <a:lstStyle/>
                    <a:p>
                      <a:pPr algn="ctr"/>
                      <a:r>
                        <a:rPr kumimoji="1" lang="ja-JP" altLang="en-US" smtClean="0"/>
                        <a:t>再現率</a:t>
                      </a:r>
                      <a:endParaRPr kumimoji="1" lang="ja-JP" altLang="en-US"/>
                    </a:p>
                  </a:txBody>
                  <a:tcPr/>
                </a:tc>
                <a:tc>
                  <a:txBody>
                    <a:bodyPr/>
                    <a:lstStyle/>
                    <a:p>
                      <a:pPr algn="ctr"/>
                      <a:r>
                        <a:rPr kumimoji="1" lang="en-US" altLang="ja-JP" smtClean="0"/>
                        <a:t>F1</a:t>
                      </a:r>
                      <a:r>
                        <a:rPr kumimoji="1" lang="ja-JP" altLang="en-US" smtClean="0"/>
                        <a:t>値</a:t>
                      </a:r>
                      <a:endParaRPr kumimoji="1" lang="ja-JP" altLang="en-US"/>
                    </a:p>
                  </a:txBody>
                  <a:tcPr/>
                </a:tc>
              </a:tr>
              <a:tr h="370840">
                <a:tc rowSpan="3">
                  <a:txBody>
                    <a:bodyPr/>
                    <a:lstStyle/>
                    <a:p>
                      <a:pPr algn="ctr"/>
                      <a:r>
                        <a:rPr kumimoji="1" lang="en-US" altLang="ja-JP" baseline="0" smtClean="0"/>
                        <a:t>Mozilla Firefox</a:t>
                      </a:r>
                      <a:endParaRPr kumimoji="1" lang="ja-JP" altLang="en-US"/>
                    </a:p>
                  </a:txBody>
                  <a:tcPr anchor="ctr"/>
                </a:tc>
                <a:tc>
                  <a:txBody>
                    <a:bodyPr/>
                    <a:lstStyle/>
                    <a:p>
                      <a:pPr algn="ctr"/>
                      <a:r>
                        <a:rPr kumimoji="1" lang="en-US" altLang="ja-JP" b="1" smtClean="0"/>
                        <a:t>PCR</a:t>
                      </a:r>
                      <a:endParaRPr kumimoji="1" lang="ja-JP" altLang="en-US" b="1"/>
                    </a:p>
                  </a:txBody>
                  <a:tcPr/>
                </a:tc>
                <a:tc>
                  <a:txBody>
                    <a:bodyPr/>
                    <a:lstStyle/>
                    <a:p>
                      <a:pPr algn="r"/>
                      <a:r>
                        <a:rPr kumimoji="1" lang="en-US" altLang="ja-JP" sz="2400" b="1" smtClean="0"/>
                        <a:t>0.27</a:t>
                      </a:r>
                      <a:endParaRPr kumimoji="1" lang="ja-JP" altLang="en-US" sz="2400" b="1"/>
                    </a:p>
                  </a:txBody>
                  <a:tcPr/>
                </a:tc>
                <a:tc>
                  <a:txBody>
                    <a:bodyPr/>
                    <a:lstStyle/>
                    <a:p>
                      <a:pPr algn="r"/>
                      <a:r>
                        <a:rPr kumimoji="1" lang="en-US" altLang="ja-JP" sz="2400" b="1" smtClean="0"/>
                        <a:t>1.00</a:t>
                      </a:r>
                      <a:endParaRPr kumimoji="1" lang="ja-JP" altLang="en-US" sz="2400" b="1"/>
                    </a:p>
                  </a:txBody>
                  <a:tcPr/>
                </a:tc>
                <a:tc>
                  <a:txBody>
                    <a:bodyPr/>
                    <a:lstStyle/>
                    <a:p>
                      <a:pPr algn="r"/>
                      <a:r>
                        <a:rPr kumimoji="1" lang="en-US" altLang="ja-JP" sz="2400" b="1" smtClean="0"/>
                        <a:t>0.40</a:t>
                      </a:r>
                      <a:endParaRPr kumimoji="1" lang="ja-JP" altLang="en-US" sz="2400" b="1"/>
                    </a:p>
                  </a:txBody>
                  <a:tcPr/>
                </a:tc>
              </a:tr>
              <a:tr h="370840">
                <a:tc vMerge="1">
                  <a:txBody>
                    <a:bodyPr/>
                    <a:lstStyle/>
                    <a:p>
                      <a:endParaRPr kumimoji="1" lang="ja-JP" altLang="en-US"/>
                    </a:p>
                  </a:txBody>
                  <a:tcPr/>
                </a:tc>
                <a:tc>
                  <a:txBody>
                    <a:bodyPr/>
                    <a:lstStyle/>
                    <a:p>
                      <a:pPr algn="ctr"/>
                      <a:r>
                        <a:rPr kumimoji="1" lang="en-US" altLang="ja-JP" smtClean="0"/>
                        <a:t>CCR</a:t>
                      </a:r>
                      <a:endParaRPr kumimoji="1" lang="ja-JP" altLang="en-US"/>
                    </a:p>
                  </a:txBody>
                  <a:tcPr/>
                </a:tc>
                <a:tc>
                  <a:txBody>
                    <a:bodyPr/>
                    <a:lstStyle/>
                    <a:p>
                      <a:pPr algn="r"/>
                      <a:r>
                        <a:rPr kumimoji="1" lang="en-US" altLang="ja-JP" sz="2400" smtClean="0"/>
                        <a:t>0.02</a:t>
                      </a:r>
                      <a:endParaRPr kumimoji="1" lang="ja-JP" altLang="en-US" sz="2400"/>
                    </a:p>
                  </a:txBody>
                  <a:tcPr/>
                </a:tc>
                <a:tc>
                  <a:txBody>
                    <a:bodyPr/>
                    <a:lstStyle/>
                    <a:p>
                      <a:pPr algn="r"/>
                      <a:r>
                        <a:rPr kumimoji="1" lang="en-US" altLang="ja-JP" sz="2400" smtClean="0"/>
                        <a:t>0.90</a:t>
                      </a:r>
                      <a:endParaRPr kumimoji="1" lang="ja-JP" altLang="en-US" sz="2400"/>
                    </a:p>
                  </a:txBody>
                  <a:tcPr/>
                </a:tc>
                <a:tc>
                  <a:txBody>
                    <a:bodyPr/>
                    <a:lstStyle/>
                    <a:p>
                      <a:pPr algn="r"/>
                      <a:r>
                        <a:rPr kumimoji="1" lang="en-US" altLang="ja-JP" sz="2400" smtClean="0"/>
                        <a:t>0.04</a:t>
                      </a:r>
                      <a:endParaRPr kumimoji="1" lang="ja-JP" altLang="en-US" sz="2400"/>
                    </a:p>
                  </a:txBody>
                  <a:tcPr/>
                </a:tc>
              </a:tr>
              <a:tr h="370840">
                <a:tc vMerge="1">
                  <a:txBody>
                    <a:bodyPr/>
                    <a:lstStyle/>
                    <a:p>
                      <a:pPr algn="ctr"/>
                      <a:endParaRPr kumimoji="1" lang="ja-JP" altLang="en-US"/>
                    </a:p>
                  </a:txBody>
                  <a:tcPr anchor="ctr"/>
                </a:tc>
                <a:tc>
                  <a:txBody>
                    <a:bodyPr/>
                    <a:lstStyle/>
                    <a:p>
                      <a:pPr algn="ctr"/>
                      <a:r>
                        <a:rPr kumimoji="1" lang="en-US" altLang="ja-JP" smtClean="0"/>
                        <a:t>PCR+CCR</a:t>
                      </a:r>
                      <a:endParaRPr kumimoji="1" lang="ja-JP" altLang="en-US"/>
                    </a:p>
                  </a:txBody>
                  <a:tcPr/>
                </a:tc>
                <a:tc>
                  <a:txBody>
                    <a:bodyPr/>
                    <a:lstStyle/>
                    <a:p>
                      <a:pPr algn="r"/>
                      <a:r>
                        <a:rPr kumimoji="1" lang="en-US" altLang="ja-JP" sz="2400" smtClean="0"/>
                        <a:t>0.16</a:t>
                      </a:r>
                      <a:endParaRPr kumimoji="1" lang="ja-JP" altLang="en-US" sz="2400"/>
                    </a:p>
                  </a:txBody>
                  <a:tcPr/>
                </a:tc>
                <a:tc>
                  <a:txBody>
                    <a:bodyPr/>
                    <a:lstStyle/>
                    <a:p>
                      <a:pPr algn="r"/>
                      <a:r>
                        <a:rPr kumimoji="1" lang="en-US" altLang="ja-JP" sz="2400" smtClean="0"/>
                        <a:t>0.97</a:t>
                      </a:r>
                      <a:endParaRPr kumimoji="1" lang="ja-JP" altLang="en-US" sz="2400"/>
                    </a:p>
                  </a:txBody>
                  <a:tcPr/>
                </a:tc>
                <a:tc>
                  <a:txBody>
                    <a:bodyPr/>
                    <a:lstStyle/>
                    <a:p>
                      <a:pPr algn="r"/>
                      <a:r>
                        <a:rPr kumimoji="1" lang="en-US" altLang="ja-JP" sz="2400" smtClean="0"/>
                        <a:t>0.27</a:t>
                      </a:r>
                      <a:endParaRPr kumimoji="1" lang="ja-JP" altLang="en-US" sz="2400"/>
                    </a:p>
                  </a:txBody>
                  <a:tcPr/>
                </a:tc>
              </a:tr>
              <a:tr h="370840">
                <a:tc rowSpan="3">
                  <a:txBody>
                    <a:bodyPr/>
                    <a:lstStyle/>
                    <a:p>
                      <a:pPr algn="ctr"/>
                      <a:r>
                        <a:rPr kumimoji="1" lang="en-US" altLang="ja-JP" smtClean="0"/>
                        <a:t>Eclipse</a:t>
                      </a:r>
                      <a:r>
                        <a:rPr kumimoji="1" lang="en-US" altLang="ja-JP" baseline="0" smtClean="0"/>
                        <a:t> Platform</a:t>
                      </a:r>
                      <a:endParaRPr kumimoji="1" lang="ja-JP" altLang="en-US"/>
                    </a:p>
                  </a:txBody>
                  <a:tcPr anchor="ctr"/>
                </a:tc>
                <a:tc>
                  <a:txBody>
                    <a:bodyPr/>
                    <a:lstStyle/>
                    <a:p>
                      <a:pPr algn="ctr"/>
                      <a:r>
                        <a:rPr kumimoji="1" lang="en-US" altLang="ja-JP" b="1" smtClean="0"/>
                        <a:t>PCR</a:t>
                      </a:r>
                      <a:endParaRPr kumimoji="1" lang="ja-JP" altLang="en-US" b="1"/>
                    </a:p>
                  </a:txBody>
                  <a:tcPr/>
                </a:tc>
                <a:tc>
                  <a:txBody>
                    <a:bodyPr/>
                    <a:lstStyle/>
                    <a:p>
                      <a:pPr algn="r"/>
                      <a:r>
                        <a:rPr kumimoji="1" lang="en-US" altLang="ja-JP" sz="2400" b="1" smtClean="0"/>
                        <a:t>0.15</a:t>
                      </a:r>
                      <a:endParaRPr kumimoji="1" lang="ja-JP" altLang="en-US" sz="2400" b="1"/>
                    </a:p>
                  </a:txBody>
                  <a:tcPr/>
                </a:tc>
                <a:tc>
                  <a:txBody>
                    <a:bodyPr/>
                    <a:lstStyle/>
                    <a:p>
                      <a:pPr algn="r"/>
                      <a:r>
                        <a:rPr kumimoji="1" lang="en-US" altLang="ja-JP" sz="2400" b="1" smtClean="0"/>
                        <a:t>0.97</a:t>
                      </a:r>
                      <a:endParaRPr kumimoji="1" lang="ja-JP" altLang="en-US" sz="2400" b="1"/>
                    </a:p>
                  </a:txBody>
                  <a:tcPr/>
                </a:tc>
                <a:tc>
                  <a:txBody>
                    <a:bodyPr/>
                    <a:lstStyle/>
                    <a:p>
                      <a:pPr algn="r"/>
                      <a:r>
                        <a:rPr kumimoji="1" lang="en-US" altLang="ja-JP" sz="2400" b="1" smtClean="0"/>
                        <a:t>0.25</a:t>
                      </a:r>
                      <a:endParaRPr kumimoji="1" lang="ja-JP" altLang="en-US" sz="2400" b="1"/>
                    </a:p>
                  </a:txBody>
                  <a:tcPr/>
                </a:tc>
              </a:tr>
              <a:tr h="370840">
                <a:tc vMerge="1">
                  <a:txBody>
                    <a:bodyPr/>
                    <a:lstStyle/>
                    <a:p>
                      <a:endParaRPr kumimoji="1" lang="ja-JP" altLang="en-US"/>
                    </a:p>
                  </a:txBody>
                  <a:tcPr/>
                </a:tc>
                <a:tc>
                  <a:txBody>
                    <a:bodyPr/>
                    <a:lstStyle/>
                    <a:p>
                      <a:pPr algn="ctr"/>
                      <a:r>
                        <a:rPr kumimoji="1" lang="en-US" altLang="ja-JP" smtClean="0"/>
                        <a:t>CCR</a:t>
                      </a:r>
                      <a:endParaRPr kumimoji="1" lang="ja-JP" altLang="en-US"/>
                    </a:p>
                  </a:txBody>
                  <a:tcPr/>
                </a:tc>
                <a:tc>
                  <a:txBody>
                    <a:bodyPr/>
                    <a:lstStyle/>
                    <a:p>
                      <a:pPr algn="r"/>
                      <a:r>
                        <a:rPr kumimoji="1" lang="en-US" altLang="ja-JP" sz="2400" smtClean="0"/>
                        <a:t>0.04</a:t>
                      </a:r>
                      <a:endParaRPr kumimoji="1" lang="ja-JP" altLang="en-US" sz="2400"/>
                    </a:p>
                  </a:txBody>
                  <a:tcPr/>
                </a:tc>
                <a:tc>
                  <a:txBody>
                    <a:bodyPr/>
                    <a:lstStyle/>
                    <a:p>
                      <a:pPr algn="r"/>
                      <a:r>
                        <a:rPr kumimoji="1" lang="en-US" altLang="ja-JP" sz="2400" smtClean="0"/>
                        <a:t>0.88</a:t>
                      </a:r>
                      <a:endParaRPr kumimoji="1" lang="ja-JP" altLang="en-US" sz="2400"/>
                    </a:p>
                  </a:txBody>
                  <a:tcPr/>
                </a:tc>
                <a:tc>
                  <a:txBody>
                    <a:bodyPr/>
                    <a:lstStyle/>
                    <a:p>
                      <a:pPr algn="r"/>
                      <a:r>
                        <a:rPr kumimoji="1" lang="en-US" altLang="ja-JP" sz="2400" smtClean="0"/>
                        <a:t>0.07</a:t>
                      </a:r>
                      <a:endParaRPr kumimoji="1" lang="ja-JP" altLang="en-US" sz="2400"/>
                    </a:p>
                  </a:txBody>
                  <a:tcPr/>
                </a:tc>
              </a:tr>
              <a:tr h="370840">
                <a:tc vMerge="1">
                  <a:txBody>
                    <a:bodyPr/>
                    <a:lstStyle/>
                    <a:p>
                      <a:pPr algn="ctr"/>
                      <a:endParaRPr kumimoji="1" lang="ja-JP" altLang="en-US"/>
                    </a:p>
                  </a:txBody>
                  <a:tcPr anchor="ctr"/>
                </a:tc>
                <a:tc>
                  <a:txBody>
                    <a:bodyPr/>
                    <a:lstStyle/>
                    <a:p>
                      <a:pPr algn="ctr"/>
                      <a:r>
                        <a:rPr kumimoji="1" lang="en-US" altLang="ja-JP" smtClean="0"/>
                        <a:t>PCR+CCR</a:t>
                      </a:r>
                      <a:endParaRPr kumimoji="1" lang="ja-JP" altLang="en-US"/>
                    </a:p>
                  </a:txBody>
                  <a:tcPr/>
                </a:tc>
                <a:tc>
                  <a:txBody>
                    <a:bodyPr/>
                    <a:lstStyle/>
                    <a:p>
                      <a:pPr algn="r"/>
                      <a:r>
                        <a:rPr kumimoji="1" lang="en-US" altLang="ja-JP" sz="2400" smtClean="0"/>
                        <a:t>0.10</a:t>
                      </a:r>
                      <a:endParaRPr kumimoji="1" lang="ja-JP" altLang="en-US" sz="2400"/>
                    </a:p>
                  </a:txBody>
                  <a:tcPr/>
                </a:tc>
                <a:tc>
                  <a:txBody>
                    <a:bodyPr/>
                    <a:lstStyle/>
                    <a:p>
                      <a:pPr algn="r"/>
                      <a:r>
                        <a:rPr kumimoji="1" lang="en-US" altLang="ja-JP" sz="2400" smtClean="0"/>
                        <a:t>0.90</a:t>
                      </a:r>
                      <a:endParaRPr kumimoji="1" lang="ja-JP" altLang="en-US" sz="2400"/>
                    </a:p>
                  </a:txBody>
                  <a:tcPr/>
                </a:tc>
                <a:tc>
                  <a:txBody>
                    <a:bodyPr/>
                    <a:lstStyle/>
                    <a:p>
                      <a:pPr algn="r"/>
                      <a:r>
                        <a:rPr kumimoji="1" lang="en-US" altLang="ja-JP" sz="2400" smtClean="0"/>
                        <a:t>0.18</a:t>
                      </a:r>
                      <a:endParaRPr kumimoji="1" lang="ja-JP" altLang="en-US" sz="2400"/>
                    </a:p>
                  </a:txBody>
                  <a:tcPr/>
                </a:tc>
              </a:tr>
              <a:tr h="370840">
                <a:tc rowSpan="3">
                  <a:txBody>
                    <a:bodyPr/>
                    <a:lstStyle/>
                    <a:p>
                      <a:pPr algn="ctr"/>
                      <a:r>
                        <a:rPr kumimoji="1" lang="en-US" altLang="ja-JP" smtClean="0"/>
                        <a:t>GNU</a:t>
                      </a:r>
                      <a:r>
                        <a:rPr kumimoji="1" lang="en-US" altLang="ja-JP" baseline="0" smtClean="0"/>
                        <a:t> GCC</a:t>
                      </a:r>
                      <a:endParaRPr kumimoji="1" lang="ja-JP" altLang="en-US"/>
                    </a:p>
                  </a:txBody>
                  <a:tcPr anchor="ctr"/>
                </a:tc>
                <a:tc>
                  <a:txBody>
                    <a:bodyPr/>
                    <a:lstStyle/>
                    <a:p>
                      <a:pPr algn="ctr"/>
                      <a:r>
                        <a:rPr kumimoji="1" lang="en-US" altLang="ja-JP" b="1" smtClean="0"/>
                        <a:t>PCR</a:t>
                      </a:r>
                      <a:endParaRPr kumimoji="1" lang="ja-JP" altLang="en-US" b="1"/>
                    </a:p>
                  </a:txBody>
                  <a:tcPr/>
                </a:tc>
                <a:tc>
                  <a:txBody>
                    <a:bodyPr/>
                    <a:lstStyle/>
                    <a:p>
                      <a:pPr algn="r"/>
                      <a:r>
                        <a:rPr kumimoji="1" lang="en-US" altLang="ja-JP" sz="2400" b="1" smtClean="0"/>
                        <a:t>0.09</a:t>
                      </a:r>
                      <a:endParaRPr kumimoji="1" lang="ja-JP" altLang="en-US" sz="2400" b="1"/>
                    </a:p>
                  </a:txBody>
                  <a:tcPr/>
                </a:tc>
                <a:tc>
                  <a:txBody>
                    <a:bodyPr/>
                    <a:lstStyle/>
                    <a:p>
                      <a:pPr algn="r"/>
                      <a:r>
                        <a:rPr kumimoji="1" lang="en-US" altLang="ja-JP" sz="2400" b="1" smtClean="0"/>
                        <a:t>1.00</a:t>
                      </a:r>
                      <a:endParaRPr kumimoji="1" lang="ja-JP" altLang="en-US" sz="2400" b="1"/>
                    </a:p>
                  </a:txBody>
                  <a:tcPr/>
                </a:tc>
                <a:tc>
                  <a:txBody>
                    <a:bodyPr/>
                    <a:lstStyle/>
                    <a:p>
                      <a:pPr algn="r"/>
                      <a:r>
                        <a:rPr kumimoji="1" lang="en-US" altLang="ja-JP" sz="2400" b="1" smtClean="0"/>
                        <a:t>0.15</a:t>
                      </a:r>
                      <a:endParaRPr kumimoji="1" lang="ja-JP" altLang="en-US" sz="2400" b="1"/>
                    </a:p>
                  </a:txBody>
                  <a:tcPr/>
                </a:tc>
              </a:tr>
              <a:tr h="370840">
                <a:tc vMerge="1">
                  <a:txBody>
                    <a:bodyPr/>
                    <a:lstStyle/>
                    <a:p>
                      <a:endParaRPr kumimoji="1" lang="ja-JP" altLang="en-US"/>
                    </a:p>
                  </a:txBody>
                  <a:tcPr/>
                </a:tc>
                <a:tc>
                  <a:txBody>
                    <a:bodyPr/>
                    <a:lstStyle/>
                    <a:p>
                      <a:pPr algn="ctr"/>
                      <a:r>
                        <a:rPr kumimoji="1" lang="en-US" altLang="ja-JP" smtClean="0"/>
                        <a:t>CCR</a:t>
                      </a:r>
                      <a:endParaRPr kumimoji="1" lang="ja-JP" altLang="en-US"/>
                    </a:p>
                  </a:txBody>
                  <a:tcPr/>
                </a:tc>
                <a:tc>
                  <a:txBody>
                    <a:bodyPr/>
                    <a:lstStyle/>
                    <a:p>
                      <a:pPr algn="r"/>
                      <a:r>
                        <a:rPr kumimoji="1" lang="en-US" altLang="ja-JP" sz="2400" smtClean="0"/>
                        <a:t>0.12</a:t>
                      </a:r>
                      <a:endParaRPr kumimoji="1" lang="ja-JP" altLang="en-US" sz="2400"/>
                    </a:p>
                  </a:txBody>
                  <a:tcPr/>
                </a:tc>
                <a:tc>
                  <a:txBody>
                    <a:bodyPr/>
                    <a:lstStyle/>
                    <a:p>
                      <a:pPr algn="r"/>
                      <a:r>
                        <a:rPr kumimoji="1" lang="en-US" altLang="ja-JP" sz="2400" smtClean="0"/>
                        <a:t>1.00</a:t>
                      </a:r>
                      <a:endParaRPr kumimoji="1" lang="ja-JP" altLang="en-US" sz="2400"/>
                    </a:p>
                  </a:txBody>
                  <a:tcPr/>
                </a:tc>
                <a:tc>
                  <a:txBody>
                    <a:bodyPr/>
                    <a:lstStyle/>
                    <a:p>
                      <a:pPr algn="r"/>
                      <a:r>
                        <a:rPr kumimoji="1" lang="en-US" altLang="ja-JP" sz="2400" smtClean="0"/>
                        <a:t>0.19</a:t>
                      </a:r>
                      <a:endParaRPr kumimoji="1" lang="ja-JP" altLang="en-US" sz="2400"/>
                    </a:p>
                  </a:txBody>
                  <a:tcPr/>
                </a:tc>
              </a:tr>
              <a:tr h="370840">
                <a:tc vMerge="1">
                  <a:txBody>
                    <a:bodyPr/>
                    <a:lstStyle/>
                    <a:p>
                      <a:pPr algn="ctr"/>
                      <a:endParaRPr kumimoji="1" lang="ja-JP" altLang="en-US"/>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ja-JP" smtClean="0"/>
                        <a:t>PCR+CCR</a:t>
                      </a:r>
                      <a:endParaRPr kumimoji="1" lang="ja-JP" altLang="en-US" smtClean="0"/>
                    </a:p>
                  </a:txBody>
                  <a:tcPr/>
                </a:tc>
                <a:tc>
                  <a:txBody>
                    <a:bodyPr/>
                    <a:lstStyle/>
                    <a:p>
                      <a:pPr algn="r"/>
                      <a:r>
                        <a:rPr kumimoji="1" lang="en-US" altLang="ja-JP" sz="2400" smtClean="0"/>
                        <a:t>0.09</a:t>
                      </a:r>
                      <a:endParaRPr kumimoji="1" lang="ja-JP" altLang="en-US" sz="2400"/>
                    </a:p>
                  </a:txBody>
                  <a:tcPr/>
                </a:tc>
                <a:tc>
                  <a:txBody>
                    <a:bodyPr/>
                    <a:lstStyle/>
                    <a:p>
                      <a:pPr algn="r"/>
                      <a:r>
                        <a:rPr kumimoji="1" lang="en-US" altLang="ja-JP" sz="2400" smtClean="0"/>
                        <a:t>0.98</a:t>
                      </a:r>
                      <a:endParaRPr kumimoji="1" lang="ja-JP" altLang="en-US" sz="2400"/>
                    </a:p>
                  </a:txBody>
                  <a:tcPr/>
                </a:tc>
                <a:tc>
                  <a:txBody>
                    <a:bodyPr/>
                    <a:lstStyle/>
                    <a:p>
                      <a:pPr algn="r"/>
                      <a:r>
                        <a:rPr kumimoji="1" lang="en-US" altLang="ja-JP" sz="2400" smtClean="0"/>
                        <a:t>0.15</a:t>
                      </a:r>
                      <a:endParaRPr kumimoji="1" lang="ja-JP" altLang="en-US" sz="2400"/>
                    </a:p>
                  </a:txBody>
                  <a:tcPr/>
                </a:tc>
              </a:tr>
            </a:tbl>
          </a:graphicData>
        </a:graphic>
      </p:graphicFrame>
    </p:spTree>
    <p:extLst>
      <p:ext uri="{BB962C8B-B14F-4D97-AF65-F5344CB8AC3E}">
        <p14:creationId xmlns:p14="http://schemas.microsoft.com/office/powerpoint/2010/main" val="246172965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smtClean="0"/>
              <a:t>PCR</a:t>
            </a:r>
            <a:r>
              <a:rPr kumimoji="1" lang="ja-JP" altLang="en-US" smtClean="0"/>
              <a:t>と</a:t>
            </a:r>
            <a:r>
              <a:rPr kumimoji="1" lang="en-US" altLang="ja-JP" smtClean="0"/>
              <a:t>CCR</a:t>
            </a:r>
            <a:r>
              <a:rPr lang="ja-JP" altLang="en-US" smtClean="0"/>
              <a:t>の比較</a:t>
            </a:r>
            <a:endParaRPr kumimoji="1" lang="ja-JP" altLang="en-US"/>
          </a:p>
        </p:txBody>
      </p:sp>
      <p:sp>
        <p:nvSpPr>
          <p:cNvPr id="3" name="コンテンツ プレースホルダー 2"/>
          <p:cNvSpPr>
            <a:spLocks noGrp="1"/>
          </p:cNvSpPr>
          <p:nvPr>
            <p:ph idx="1"/>
          </p:nvPr>
        </p:nvSpPr>
        <p:spPr/>
        <p:txBody>
          <a:bodyPr/>
          <a:lstStyle/>
          <a:p>
            <a:endParaRPr kumimoji="1" lang="ja-JP" altLang="en-US"/>
          </a:p>
        </p:txBody>
      </p:sp>
      <p:sp>
        <p:nvSpPr>
          <p:cNvPr id="4" name="日付プレースホルダー 3"/>
          <p:cNvSpPr>
            <a:spLocks noGrp="1"/>
          </p:cNvSpPr>
          <p:nvPr>
            <p:ph type="dt" sz="half" idx="10"/>
          </p:nvPr>
        </p:nvSpPr>
        <p:spPr/>
        <p:txBody>
          <a:bodyPr/>
          <a:lstStyle/>
          <a:p>
            <a:r>
              <a:rPr lang="en-US" altLang="ja-JP" smtClean="0"/>
              <a:t>2016/02/12</a:t>
            </a:r>
            <a:endParaRPr lang="ja-JP" altLang="en-US"/>
          </a:p>
        </p:txBody>
      </p:sp>
      <p:sp>
        <p:nvSpPr>
          <p:cNvPr id="5" name="スライド番号プレースホルダー 4"/>
          <p:cNvSpPr>
            <a:spLocks noGrp="1"/>
          </p:cNvSpPr>
          <p:nvPr>
            <p:ph type="sldNum" sz="quarter" idx="12"/>
          </p:nvPr>
        </p:nvSpPr>
        <p:spPr/>
        <p:txBody>
          <a:bodyPr/>
          <a:lstStyle/>
          <a:p>
            <a:fld id="{6754A600-64A3-491F-BE30-136854BA9E76}" type="slidenum">
              <a:rPr lang="ja-JP" altLang="en-US" smtClean="0"/>
              <a:pPr/>
              <a:t>35</a:t>
            </a:fld>
            <a:endParaRPr lang="ja-JP" altLang="en-US"/>
          </a:p>
        </p:txBody>
      </p:sp>
      <p:graphicFrame>
        <p:nvGraphicFramePr>
          <p:cNvPr id="6" name="コンテンツ プレースホルダー 5"/>
          <p:cNvGraphicFramePr>
            <a:graphicFrameLocks/>
          </p:cNvGraphicFramePr>
          <p:nvPr>
            <p:extLst>
              <p:ext uri="{D42A27DB-BD31-4B8C-83A1-F6EECF244321}">
                <p14:modId xmlns:p14="http://schemas.microsoft.com/office/powerpoint/2010/main" val="3163897306"/>
              </p:ext>
            </p:extLst>
          </p:nvPr>
        </p:nvGraphicFramePr>
        <p:xfrm>
          <a:off x="467544" y="1556792"/>
          <a:ext cx="8173720" cy="3114040"/>
        </p:xfrm>
        <a:graphic>
          <a:graphicData uri="http://schemas.openxmlformats.org/drawingml/2006/table">
            <a:tbl>
              <a:tblPr firstRow="1" bandRow="1">
                <a:tableStyleId>{5C22544A-7EE6-4342-B048-85BDC9FD1C3A}</a:tableStyleId>
              </a:tblPr>
              <a:tblGrid>
                <a:gridCol w="1846580"/>
                <a:gridCol w="1389380"/>
                <a:gridCol w="1645920"/>
                <a:gridCol w="1645920"/>
                <a:gridCol w="1645920"/>
              </a:tblGrid>
              <a:tr h="370840">
                <a:tc>
                  <a:txBody>
                    <a:bodyPr/>
                    <a:lstStyle/>
                    <a:p>
                      <a:pPr algn="ctr"/>
                      <a:r>
                        <a:rPr kumimoji="1" lang="ja-JP" altLang="en-US" smtClean="0"/>
                        <a:t>プロジェクト名</a:t>
                      </a:r>
                      <a:endParaRPr kumimoji="1" lang="ja-JP" altLang="en-US"/>
                    </a:p>
                  </a:txBody>
                  <a:tcPr/>
                </a:tc>
                <a:tc>
                  <a:txBody>
                    <a:bodyPr/>
                    <a:lstStyle/>
                    <a:p>
                      <a:pPr algn="ctr"/>
                      <a:r>
                        <a:rPr kumimoji="1" lang="ja-JP" altLang="en-US" smtClean="0"/>
                        <a:t>予測モデル</a:t>
                      </a:r>
                      <a:endParaRPr kumimoji="1" lang="ja-JP" altLang="en-US"/>
                    </a:p>
                  </a:txBody>
                  <a:tcPr/>
                </a:tc>
                <a:tc>
                  <a:txBody>
                    <a:bodyPr/>
                    <a:lstStyle/>
                    <a:p>
                      <a:pPr algn="ctr"/>
                      <a:r>
                        <a:rPr kumimoji="1" lang="ja-JP" altLang="en-US" smtClean="0"/>
                        <a:t>適合率</a:t>
                      </a:r>
                      <a:endParaRPr kumimoji="1" lang="ja-JP" altLang="en-US"/>
                    </a:p>
                  </a:txBody>
                  <a:tcPr/>
                </a:tc>
                <a:tc>
                  <a:txBody>
                    <a:bodyPr/>
                    <a:lstStyle/>
                    <a:p>
                      <a:pPr algn="ctr"/>
                      <a:r>
                        <a:rPr kumimoji="1" lang="ja-JP" altLang="en-US" smtClean="0"/>
                        <a:t>再現率</a:t>
                      </a:r>
                      <a:endParaRPr kumimoji="1" lang="ja-JP" altLang="en-US"/>
                    </a:p>
                  </a:txBody>
                  <a:tcPr/>
                </a:tc>
                <a:tc>
                  <a:txBody>
                    <a:bodyPr/>
                    <a:lstStyle/>
                    <a:p>
                      <a:pPr algn="ctr"/>
                      <a:r>
                        <a:rPr kumimoji="1" lang="en-US" altLang="ja-JP" smtClean="0"/>
                        <a:t>F1</a:t>
                      </a:r>
                      <a:r>
                        <a:rPr kumimoji="1" lang="ja-JP" altLang="en-US" smtClean="0"/>
                        <a:t>値</a:t>
                      </a:r>
                      <a:endParaRPr kumimoji="1" lang="ja-JP" altLang="en-US"/>
                    </a:p>
                  </a:txBody>
                  <a:tcPr/>
                </a:tc>
              </a:tr>
              <a:tr h="370840">
                <a:tc rowSpan="3">
                  <a:txBody>
                    <a:bodyPr/>
                    <a:lstStyle/>
                    <a:p>
                      <a:pPr algn="ctr"/>
                      <a:r>
                        <a:rPr kumimoji="1" lang="en-US" altLang="ja-JP" smtClean="0"/>
                        <a:t>GNOME</a:t>
                      </a:r>
                      <a:r>
                        <a:rPr kumimoji="1" lang="en-US" altLang="ja-JP" baseline="0" smtClean="0"/>
                        <a:t> GIMP</a:t>
                      </a:r>
                      <a:endParaRPr kumimoji="1" lang="ja-JP" altLang="en-US"/>
                    </a:p>
                  </a:txBody>
                  <a:tcPr anchor="ctr"/>
                </a:tc>
                <a:tc>
                  <a:txBody>
                    <a:bodyPr/>
                    <a:lstStyle/>
                    <a:p>
                      <a:pPr algn="ctr"/>
                      <a:r>
                        <a:rPr kumimoji="1" lang="en-US" altLang="ja-JP" b="1" smtClean="0"/>
                        <a:t>PCR</a:t>
                      </a:r>
                      <a:endParaRPr kumimoji="1" lang="ja-JP" altLang="en-US" b="1"/>
                    </a:p>
                  </a:txBody>
                  <a:tcPr/>
                </a:tc>
                <a:tc>
                  <a:txBody>
                    <a:bodyPr/>
                    <a:lstStyle/>
                    <a:p>
                      <a:pPr algn="r"/>
                      <a:r>
                        <a:rPr kumimoji="1" lang="en-US" altLang="ja-JP" sz="2400" b="1" smtClean="0"/>
                        <a:t>0.12</a:t>
                      </a:r>
                      <a:endParaRPr kumimoji="1" lang="ja-JP" altLang="en-US" sz="2400" b="1"/>
                    </a:p>
                  </a:txBody>
                  <a:tcPr/>
                </a:tc>
                <a:tc>
                  <a:txBody>
                    <a:bodyPr/>
                    <a:lstStyle/>
                    <a:p>
                      <a:pPr algn="r"/>
                      <a:r>
                        <a:rPr kumimoji="1" lang="en-US" altLang="ja-JP" sz="2400" b="1" smtClean="0"/>
                        <a:t>1.00</a:t>
                      </a:r>
                      <a:endParaRPr kumimoji="1" lang="ja-JP" altLang="en-US" sz="2400" b="1"/>
                    </a:p>
                  </a:txBody>
                  <a:tcPr/>
                </a:tc>
                <a:tc>
                  <a:txBody>
                    <a:bodyPr/>
                    <a:lstStyle/>
                    <a:p>
                      <a:pPr algn="r"/>
                      <a:r>
                        <a:rPr kumimoji="1" lang="en-US" altLang="ja-JP" sz="2400" b="1" smtClean="0"/>
                        <a:t>0.22</a:t>
                      </a:r>
                      <a:endParaRPr kumimoji="1" lang="ja-JP" altLang="en-US" sz="2400" b="1"/>
                    </a:p>
                  </a:txBody>
                  <a:tcPr/>
                </a:tc>
              </a:tr>
              <a:tr h="370840">
                <a:tc vMerge="1">
                  <a:txBody>
                    <a:bodyPr/>
                    <a:lstStyle/>
                    <a:p>
                      <a:endParaRPr kumimoji="1" lang="ja-JP" altLang="en-US"/>
                    </a:p>
                  </a:txBody>
                  <a:tcPr/>
                </a:tc>
                <a:tc>
                  <a:txBody>
                    <a:bodyPr/>
                    <a:lstStyle/>
                    <a:p>
                      <a:pPr algn="ctr"/>
                      <a:r>
                        <a:rPr kumimoji="1" lang="en-US" altLang="ja-JP" smtClean="0"/>
                        <a:t>CCR</a:t>
                      </a:r>
                      <a:endParaRPr kumimoji="1" lang="ja-JP" altLang="en-US"/>
                    </a:p>
                  </a:txBody>
                  <a:tcPr/>
                </a:tc>
                <a:tc>
                  <a:txBody>
                    <a:bodyPr/>
                    <a:lstStyle/>
                    <a:p>
                      <a:pPr algn="r"/>
                      <a:r>
                        <a:rPr kumimoji="1" lang="en-US" altLang="ja-JP" sz="2400" smtClean="0"/>
                        <a:t>0.02</a:t>
                      </a:r>
                      <a:endParaRPr kumimoji="1" lang="ja-JP" altLang="en-US" sz="2400"/>
                    </a:p>
                  </a:txBody>
                  <a:tcPr/>
                </a:tc>
                <a:tc>
                  <a:txBody>
                    <a:bodyPr/>
                    <a:lstStyle/>
                    <a:p>
                      <a:pPr algn="r"/>
                      <a:r>
                        <a:rPr kumimoji="1" lang="en-US" altLang="ja-JP" sz="2400" smtClean="0"/>
                        <a:t>0.90</a:t>
                      </a:r>
                      <a:endParaRPr kumimoji="1" lang="ja-JP" altLang="en-US" sz="2400"/>
                    </a:p>
                  </a:txBody>
                  <a:tcPr/>
                </a:tc>
                <a:tc>
                  <a:txBody>
                    <a:bodyPr/>
                    <a:lstStyle/>
                    <a:p>
                      <a:pPr algn="r"/>
                      <a:r>
                        <a:rPr kumimoji="1" lang="en-US" altLang="ja-JP" sz="2400" smtClean="0"/>
                        <a:t>0.03</a:t>
                      </a:r>
                      <a:endParaRPr kumimoji="1" lang="ja-JP" altLang="en-US" sz="2400"/>
                    </a:p>
                  </a:txBody>
                  <a:tcPr/>
                </a:tc>
              </a:tr>
              <a:tr h="370840">
                <a:tc vMerge="1">
                  <a:txBody>
                    <a:bodyPr/>
                    <a:lstStyle/>
                    <a:p>
                      <a:pPr algn="ctr"/>
                      <a:endParaRPr kumimoji="1" lang="ja-JP" altLang="en-US"/>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ja-JP" smtClean="0"/>
                        <a:t>PCR+CCR</a:t>
                      </a:r>
                      <a:endParaRPr kumimoji="1" lang="ja-JP" altLang="en-US" smtClean="0"/>
                    </a:p>
                  </a:txBody>
                  <a:tcPr/>
                </a:tc>
                <a:tc>
                  <a:txBody>
                    <a:bodyPr/>
                    <a:lstStyle/>
                    <a:p>
                      <a:pPr algn="r"/>
                      <a:r>
                        <a:rPr kumimoji="1" lang="en-US" altLang="ja-JP" sz="2400" smtClean="0"/>
                        <a:t>0.09</a:t>
                      </a:r>
                      <a:endParaRPr kumimoji="1" lang="ja-JP" altLang="en-US" sz="2400"/>
                    </a:p>
                  </a:txBody>
                  <a:tcPr/>
                </a:tc>
                <a:tc>
                  <a:txBody>
                    <a:bodyPr/>
                    <a:lstStyle/>
                    <a:p>
                      <a:pPr algn="r"/>
                      <a:r>
                        <a:rPr kumimoji="1" lang="en-US" altLang="ja-JP" sz="2400" smtClean="0"/>
                        <a:t>0.66</a:t>
                      </a:r>
                      <a:endParaRPr kumimoji="1" lang="ja-JP" altLang="en-US" sz="2400"/>
                    </a:p>
                  </a:txBody>
                  <a:tcPr/>
                </a:tc>
                <a:tc>
                  <a:txBody>
                    <a:bodyPr/>
                    <a:lstStyle/>
                    <a:p>
                      <a:pPr algn="r"/>
                      <a:r>
                        <a:rPr kumimoji="1" lang="en-US" altLang="ja-JP" sz="2400" smtClean="0"/>
                        <a:t>0.16</a:t>
                      </a:r>
                      <a:endParaRPr kumimoji="1" lang="ja-JP" altLang="en-US" sz="2400"/>
                    </a:p>
                  </a:txBody>
                  <a:tcPr/>
                </a:tc>
              </a:tr>
              <a:tr h="370840">
                <a:tc rowSpan="3">
                  <a:txBody>
                    <a:bodyPr/>
                    <a:lstStyle/>
                    <a:p>
                      <a:pPr algn="ctr"/>
                      <a:r>
                        <a:rPr kumimoji="1" lang="en-US" altLang="ja-JP" smtClean="0"/>
                        <a:t>WebKit</a:t>
                      </a:r>
                      <a:endParaRPr kumimoji="1" lang="ja-JP" altLang="en-US"/>
                    </a:p>
                  </a:txBody>
                  <a:tcPr anchor="ctr"/>
                </a:tc>
                <a:tc>
                  <a:txBody>
                    <a:bodyPr/>
                    <a:lstStyle/>
                    <a:p>
                      <a:pPr algn="ctr"/>
                      <a:r>
                        <a:rPr kumimoji="1" lang="en-US" altLang="ja-JP" b="1" smtClean="0"/>
                        <a:t>PCR</a:t>
                      </a:r>
                      <a:endParaRPr kumimoji="1" lang="ja-JP" altLang="en-US" b="1"/>
                    </a:p>
                  </a:txBody>
                  <a:tcPr/>
                </a:tc>
                <a:tc>
                  <a:txBody>
                    <a:bodyPr/>
                    <a:lstStyle/>
                    <a:p>
                      <a:pPr algn="r"/>
                      <a:r>
                        <a:rPr kumimoji="1" lang="en-US" altLang="ja-JP" sz="2400" b="1" smtClean="0"/>
                        <a:t>0.21</a:t>
                      </a:r>
                      <a:endParaRPr kumimoji="1" lang="ja-JP" altLang="en-US" sz="2400" b="1"/>
                    </a:p>
                  </a:txBody>
                  <a:tcPr/>
                </a:tc>
                <a:tc>
                  <a:txBody>
                    <a:bodyPr/>
                    <a:lstStyle/>
                    <a:p>
                      <a:pPr algn="r"/>
                      <a:r>
                        <a:rPr kumimoji="1" lang="en-US" altLang="ja-JP" sz="2400" b="1" smtClean="0"/>
                        <a:t>0.88</a:t>
                      </a:r>
                      <a:endParaRPr kumimoji="1" lang="ja-JP" altLang="en-US" sz="2400" b="1"/>
                    </a:p>
                  </a:txBody>
                  <a:tcPr/>
                </a:tc>
                <a:tc>
                  <a:txBody>
                    <a:bodyPr/>
                    <a:lstStyle/>
                    <a:p>
                      <a:pPr algn="r"/>
                      <a:r>
                        <a:rPr kumimoji="1" lang="en-US" altLang="ja-JP" sz="2400" b="1" smtClean="0"/>
                        <a:t>0.33</a:t>
                      </a:r>
                      <a:endParaRPr kumimoji="1" lang="ja-JP" altLang="en-US" sz="2400" b="1"/>
                    </a:p>
                  </a:txBody>
                  <a:tcPr/>
                </a:tc>
              </a:tr>
              <a:tr h="370840">
                <a:tc vMerge="1">
                  <a:txBody>
                    <a:bodyPr/>
                    <a:lstStyle/>
                    <a:p>
                      <a:endParaRPr kumimoji="1" lang="ja-JP" altLang="en-US"/>
                    </a:p>
                  </a:txBody>
                  <a:tcPr/>
                </a:tc>
                <a:tc>
                  <a:txBody>
                    <a:bodyPr/>
                    <a:lstStyle/>
                    <a:p>
                      <a:pPr algn="ctr"/>
                      <a:r>
                        <a:rPr kumimoji="1" lang="en-US" altLang="ja-JP" smtClean="0"/>
                        <a:t>CCR</a:t>
                      </a:r>
                      <a:endParaRPr kumimoji="1" lang="ja-JP" altLang="en-US"/>
                    </a:p>
                  </a:txBody>
                  <a:tcPr/>
                </a:tc>
                <a:tc>
                  <a:txBody>
                    <a:bodyPr/>
                    <a:lstStyle/>
                    <a:p>
                      <a:pPr algn="r"/>
                      <a:r>
                        <a:rPr kumimoji="1" lang="en-US" altLang="ja-JP" sz="2400" smtClean="0"/>
                        <a:t>0.17</a:t>
                      </a:r>
                      <a:endParaRPr kumimoji="1" lang="ja-JP" altLang="en-US" sz="2400"/>
                    </a:p>
                  </a:txBody>
                  <a:tcPr/>
                </a:tc>
                <a:tc>
                  <a:txBody>
                    <a:bodyPr/>
                    <a:lstStyle/>
                    <a:p>
                      <a:pPr algn="r"/>
                      <a:r>
                        <a:rPr kumimoji="1" lang="en-US" altLang="ja-JP" sz="2400" smtClean="0"/>
                        <a:t>0.83</a:t>
                      </a:r>
                      <a:endParaRPr kumimoji="1" lang="ja-JP" altLang="en-US" sz="2400"/>
                    </a:p>
                  </a:txBody>
                  <a:tcPr/>
                </a:tc>
                <a:tc>
                  <a:txBody>
                    <a:bodyPr/>
                    <a:lstStyle/>
                    <a:p>
                      <a:pPr algn="r"/>
                      <a:r>
                        <a:rPr kumimoji="1" lang="en-US" altLang="ja-JP" sz="2400" smtClean="0"/>
                        <a:t>0.27</a:t>
                      </a:r>
                      <a:endParaRPr kumimoji="1" lang="ja-JP" altLang="en-US" sz="2400"/>
                    </a:p>
                  </a:txBody>
                  <a:tcPr/>
                </a:tc>
              </a:tr>
              <a:tr h="370840">
                <a:tc vMerge="1">
                  <a:txBody>
                    <a:bodyPr/>
                    <a:lstStyle/>
                    <a:p>
                      <a:pPr algn="ctr"/>
                      <a:endParaRPr kumimoji="1" lang="ja-JP" altLang="en-US"/>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ja-JP" smtClean="0"/>
                        <a:t>PCR+CCR</a:t>
                      </a:r>
                      <a:endParaRPr kumimoji="1" lang="ja-JP" altLang="en-US" smtClean="0"/>
                    </a:p>
                  </a:txBody>
                  <a:tcPr/>
                </a:tc>
                <a:tc>
                  <a:txBody>
                    <a:bodyPr/>
                    <a:lstStyle/>
                    <a:p>
                      <a:pPr algn="r"/>
                      <a:r>
                        <a:rPr kumimoji="1" lang="en-US" altLang="ja-JP" sz="2400" smtClean="0"/>
                        <a:t>0.20</a:t>
                      </a:r>
                      <a:endParaRPr kumimoji="1" lang="ja-JP" altLang="en-US" sz="2400"/>
                    </a:p>
                  </a:txBody>
                  <a:tcPr/>
                </a:tc>
                <a:tc>
                  <a:txBody>
                    <a:bodyPr/>
                    <a:lstStyle/>
                    <a:p>
                      <a:pPr algn="r"/>
                      <a:r>
                        <a:rPr kumimoji="1" lang="en-US" altLang="ja-JP" sz="2400" smtClean="0"/>
                        <a:t>0.88</a:t>
                      </a:r>
                      <a:endParaRPr kumimoji="1" lang="ja-JP" altLang="en-US" sz="2400"/>
                    </a:p>
                  </a:txBody>
                  <a:tcPr/>
                </a:tc>
                <a:tc>
                  <a:txBody>
                    <a:bodyPr/>
                    <a:lstStyle/>
                    <a:p>
                      <a:pPr algn="r"/>
                      <a:r>
                        <a:rPr kumimoji="1" lang="en-US" altLang="ja-JP" sz="2400" smtClean="0"/>
                        <a:t>0.31</a:t>
                      </a:r>
                      <a:endParaRPr kumimoji="1" lang="ja-JP" altLang="en-US" sz="2400"/>
                    </a:p>
                  </a:txBody>
                  <a:tcPr/>
                </a:tc>
              </a:tr>
            </a:tbl>
          </a:graphicData>
        </a:graphic>
      </p:graphicFrame>
      <p:sp>
        <p:nvSpPr>
          <p:cNvPr id="7" name="正方形/長方形 6"/>
          <p:cNvSpPr/>
          <p:nvPr/>
        </p:nvSpPr>
        <p:spPr>
          <a:xfrm>
            <a:off x="0" y="5085184"/>
            <a:ext cx="9144000" cy="108012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US" altLang="ja-JP" sz="2800" b="1" smtClean="0"/>
              <a:t>4</a:t>
            </a:r>
            <a:r>
              <a:rPr lang="ja-JP" altLang="en-US" sz="2800" b="1" smtClean="0"/>
              <a:t>つのプロジェクトで</a:t>
            </a:r>
            <a:r>
              <a:rPr lang="en-US" altLang="ja-JP" sz="2800" b="1" smtClean="0"/>
              <a:t>CCR</a:t>
            </a:r>
            <a:r>
              <a:rPr lang="ja-JP" altLang="en-US" sz="2800" b="1" smtClean="0"/>
              <a:t>を含む予測モデルよりも</a:t>
            </a:r>
            <a:r>
              <a:rPr lang="en-US" altLang="ja-JP" sz="2800" b="1" smtClean="0"/>
              <a:t/>
            </a:r>
            <a:br>
              <a:rPr lang="en-US" altLang="ja-JP" sz="2800" b="1" smtClean="0"/>
            </a:br>
            <a:r>
              <a:rPr lang="ja-JP" altLang="en-US" sz="2800" b="1" smtClean="0"/>
              <a:t>高い精度で予測することができた</a:t>
            </a:r>
            <a:endParaRPr lang="en-US" altLang="ja-JP" sz="2800" b="1" smtClean="0"/>
          </a:p>
        </p:txBody>
      </p:sp>
    </p:spTree>
    <p:extLst>
      <p:ext uri="{BB962C8B-B14F-4D97-AF65-F5344CB8AC3E}">
        <p14:creationId xmlns:p14="http://schemas.microsoft.com/office/powerpoint/2010/main" val="340261172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まとめ</a:t>
            </a:r>
            <a:endParaRPr kumimoji="1" lang="ja-JP" altLang="en-US"/>
          </a:p>
        </p:txBody>
      </p:sp>
      <p:sp>
        <p:nvSpPr>
          <p:cNvPr id="3" name="コンテンツ プレースホルダー 2"/>
          <p:cNvSpPr>
            <a:spLocks noGrp="1"/>
          </p:cNvSpPr>
          <p:nvPr>
            <p:ph idx="1"/>
          </p:nvPr>
        </p:nvSpPr>
        <p:spPr/>
        <p:txBody>
          <a:bodyPr/>
          <a:lstStyle/>
          <a:p>
            <a:r>
              <a:rPr kumimoji="1" lang="ja-JP" altLang="en-US" smtClean="0"/>
              <a:t>モジュールオーナーの適性を示すメトリクスであるパッチ貢献度を提案し</a:t>
            </a:r>
            <a:r>
              <a:rPr kumimoji="1" lang="en-US" altLang="ja-JP" smtClean="0"/>
              <a:t>5</a:t>
            </a:r>
            <a:r>
              <a:rPr kumimoji="1" lang="ja-JP" altLang="en-US" smtClean="0"/>
              <a:t>つの</a:t>
            </a:r>
            <a:r>
              <a:rPr kumimoji="1" lang="en-US" altLang="ja-JP" smtClean="0"/>
              <a:t>OSS</a:t>
            </a:r>
            <a:r>
              <a:rPr kumimoji="1" lang="ja-JP" altLang="en-US" smtClean="0"/>
              <a:t>プロジェクトでモジュールごとのコミッター予測を行った</a:t>
            </a:r>
            <a:endParaRPr kumimoji="1" lang="en-US" altLang="ja-JP" smtClean="0"/>
          </a:p>
          <a:p>
            <a:endParaRPr lang="en-US" altLang="ja-JP"/>
          </a:p>
          <a:p>
            <a:r>
              <a:rPr lang="ja-JP" altLang="en-US" smtClean="0"/>
              <a:t>実験</a:t>
            </a:r>
            <a:r>
              <a:rPr lang="ja-JP" altLang="en-US" smtClean="0"/>
              <a:t>の結果</a:t>
            </a:r>
            <a:r>
              <a:rPr lang="ja-JP" altLang="en-US" smtClean="0"/>
              <a:t>，パッチ貢献度メトリクスがモジュールオーナーに適するコミッターを</a:t>
            </a:r>
            <a:r>
              <a:rPr lang="ja-JP" altLang="en-US" smtClean="0"/>
              <a:t>特定するのに有用であることが明らかになった</a:t>
            </a:r>
            <a:endParaRPr kumimoji="1" lang="ja-JP" altLang="en-US"/>
          </a:p>
        </p:txBody>
      </p:sp>
      <p:sp>
        <p:nvSpPr>
          <p:cNvPr id="4" name="日付プレースホルダー 3"/>
          <p:cNvSpPr>
            <a:spLocks noGrp="1"/>
          </p:cNvSpPr>
          <p:nvPr>
            <p:ph type="dt" sz="half" idx="10"/>
          </p:nvPr>
        </p:nvSpPr>
        <p:spPr/>
        <p:txBody>
          <a:bodyPr/>
          <a:lstStyle/>
          <a:p>
            <a:r>
              <a:rPr lang="en-US" altLang="ja-JP" smtClean="0"/>
              <a:t>2016/02/12</a:t>
            </a:r>
            <a:endParaRPr lang="ja-JP" altLang="en-US"/>
          </a:p>
        </p:txBody>
      </p:sp>
      <p:sp>
        <p:nvSpPr>
          <p:cNvPr id="5" name="スライド番号プレースホルダー 4"/>
          <p:cNvSpPr>
            <a:spLocks noGrp="1"/>
          </p:cNvSpPr>
          <p:nvPr>
            <p:ph type="sldNum" sz="quarter" idx="12"/>
          </p:nvPr>
        </p:nvSpPr>
        <p:spPr/>
        <p:txBody>
          <a:bodyPr/>
          <a:lstStyle/>
          <a:p>
            <a:fld id="{6754A600-64A3-491F-BE30-136854BA9E76}" type="slidenum">
              <a:rPr lang="ja-JP" altLang="en-US" smtClean="0"/>
              <a:pPr/>
              <a:t>36</a:t>
            </a:fld>
            <a:endParaRPr lang="ja-JP" altLang="en-US"/>
          </a:p>
        </p:txBody>
      </p:sp>
    </p:spTree>
    <p:extLst>
      <p:ext uri="{BB962C8B-B14F-4D97-AF65-F5344CB8AC3E}">
        <p14:creationId xmlns:p14="http://schemas.microsoft.com/office/powerpoint/2010/main" val="275848612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対外発表</a:t>
            </a:r>
            <a:endParaRPr kumimoji="1" lang="ja-JP" altLang="en-US"/>
          </a:p>
        </p:txBody>
      </p:sp>
      <p:sp>
        <p:nvSpPr>
          <p:cNvPr id="3" name="コンテンツ プレースホルダー 2"/>
          <p:cNvSpPr>
            <a:spLocks noGrp="1"/>
          </p:cNvSpPr>
          <p:nvPr>
            <p:ph idx="1"/>
          </p:nvPr>
        </p:nvSpPr>
        <p:spPr/>
        <p:txBody>
          <a:bodyPr>
            <a:noAutofit/>
          </a:bodyPr>
          <a:lstStyle/>
          <a:p>
            <a:r>
              <a:rPr kumimoji="1" lang="ja-JP" altLang="en-US" smtClean="0"/>
              <a:t>発表予定</a:t>
            </a:r>
            <a:endParaRPr kumimoji="1" lang="en-US" altLang="ja-JP" smtClean="0"/>
          </a:p>
          <a:p>
            <a:pPr lvl="1"/>
            <a:r>
              <a:rPr lang="ja-JP" altLang="en-US" sz="1800">
                <a:solidFill>
                  <a:prstClr val="black"/>
                </a:solidFill>
              </a:rPr>
              <a:t>山谷 陽亮</a:t>
            </a:r>
            <a:r>
              <a:rPr lang="en-US" altLang="ja-JP" sz="1800">
                <a:solidFill>
                  <a:prstClr val="black"/>
                </a:solidFill>
              </a:rPr>
              <a:t>, </a:t>
            </a:r>
            <a:r>
              <a:rPr lang="ja-JP" altLang="en-US" sz="1800">
                <a:solidFill>
                  <a:prstClr val="black"/>
                </a:solidFill>
              </a:rPr>
              <a:t>大平 雅</a:t>
            </a:r>
            <a:r>
              <a:rPr lang="ja-JP" altLang="en-US" sz="1800">
                <a:solidFill>
                  <a:prstClr val="black"/>
                </a:solidFill>
              </a:rPr>
              <a:t>雄</a:t>
            </a:r>
            <a:r>
              <a:rPr lang="en-US" altLang="ja-JP" sz="1800" smtClean="0">
                <a:solidFill>
                  <a:prstClr val="black"/>
                </a:solidFill>
              </a:rPr>
              <a:t>, ”</a:t>
            </a:r>
            <a:r>
              <a:rPr lang="ja-JP" altLang="en-US" sz="1800"/>
              <a:t>モジュールごとの活動量を考慮したモジュールオーナー候補者予測：大規模 </a:t>
            </a:r>
            <a:r>
              <a:rPr lang="en-US" altLang="ja-JP" sz="1800"/>
              <a:t>OSS</a:t>
            </a:r>
            <a:r>
              <a:rPr lang="ja-JP" altLang="en-US" sz="1800"/>
              <a:t>プロジェクトへの</a:t>
            </a:r>
            <a:r>
              <a:rPr lang="ja-JP" altLang="en-US" sz="1800"/>
              <a:t>適用</a:t>
            </a:r>
            <a:r>
              <a:rPr lang="en-US" altLang="ja-JP" sz="1800" smtClean="0">
                <a:solidFill>
                  <a:prstClr val="black"/>
                </a:solidFill>
              </a:rPr>
              <a:t>”</a:t>
            </a:r>
            <a:r>
              <a:rPr lang="ja-JP" altLang="en-US" sz="1800" smtClean="0">
                <a:solidFill>
                  <a:prstClr val="black"/>
                </a:solidFill>
              </a:rPr>
              <a:t>，</a:t>
            </a:r>
            <a:r>
              <a:rPr lang="en-US" altLang="ja-JP" sz="1800" smtClean="0">
                <a:solidFill>
                  <a:prstClr val="black"/>
                </a:solidFill>
              </a:rPr>
              <a:t>2016</a:t>
            </a:r>
            <a:r>
              <a:rPr lang="ja-JP" altLang="en-US" sz="1800" smtClean="0">
                <a:solidFill>
                  <a:prstClr val="black"/>
                </a:solidFill>
              </a:rPr>
              <a:t>年</a:t>
            </a:r>
            <a:r>
              <a:rPr lang="en-US" altLang="ja-JP" sz="1800" smtClean="0">
                <a:solidFill>
                  <a:prstClr val="black"/>
                </a:solidFill>
              </a:rPr>
              <a:t>3</a:t>
            </a:r>
            <a:r>
              <a:rPr lang="ja-JP" altLang="en-US" sz="1800" smtClean="0">
                <a:solidFill>
                  <a:prstClr val="black"/>
                </a:solidFill>
              </a:rPr>
              <a:t>月</a:t>
            </a:r>
            <a:endParaRPr lang="en-US" altLang="ja-JP"/>
          </a:p>
          <a:p>
            <a:pPr lvl="2"/>
            <a:endParaRPr kumimoji="1" lang="en-US" altLang="ja-JP" smtClean="0"/>
          </a:p>
        </p:txBody>
      </p:sp>
      <p:sp>
        <p:nvSpPr>
          <p:cNvPr id="4" name="日付プレースホルダー 3"/>
          <p:cNvSpPr>
            <a:spLocks noGrp="1"/>
          </p:cNvSpPr>
          <p:nvPr>
            <p:ph type="dt" sz="half" idx="10"/>
          </p:nvPr>
        </p:nvSpPr>
        <p:spPr/>
        <p:txBody>
          <a:bodyPr/>
          <a:lstStyle/>
          <a:p>
            <a:r>
              <a:rPr lang="en-US" altLang="ja-JP" smtClean="0"/>
              <a:t>2016/02/12</a:t>
            </a:r>
            <a:endParaRPr lang="ja-JP" altLang="en-US"/>
          </a:p>
        </p:txBody>
      </p:sp>
      <p:sp>
        <p:nvSpPr>
          <p:cNvPr id="5" name="スライド番号プレースホルダー 4"/>
          <p:cNvSpPr>
            <a:spLocks noGrp="1"/>
          </p:cNvSpPr>
          <p:nvPr>
            <p:ph type="sldNum" sz="quarter" idx="12"/>
          </p:nvPr>
        </p:nvSpPr>
        <p:spPr/>
        <p:txBody>
          <a:bodyPr/>
          <a:lstStyle/>
          <a:p>
            <a:fld id="{6754A600-64A3-491F-BE30-136854BA9E76}" type="slidenum">
              <a:rPr lang="ja-JP" altLang="en-US" smtClean="0"/>
              <a:pPr/>
              <a:t>37</a:t>
            </a:fld>
            <a:endParaRPr lang="ja-JP" altLang="en-US"/>
          </a:p>
        </p:txBody>
      </p:sp>
    </p:spTree>
    <p:extLst>
      <p:ext uri="{BB962C8B-B14F-4D97-AF65-F5344CB8AC3E}">
        <p14:creationId xmlns:p14="http://schemas.microsoft.com/office/powerpoint/2010/main" val="131101468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研究業績</a:t>
            </a:r>
            <a:endParaRPr kumimoji="1" lang="ja-JP" altLang="en-US"/>
          </a:p>
        </p:txBody>
      </p:sp>
      <p:sp>
        <p:nvSpPr>
          <p:cNvPr id="3" name="コンテンツ プレースホルダー 2"/>
          <p:cNvSpPr>
            <a:spLocks noGrp="1"/>
          </p:cNvSpPr>
          <p:nvPr>
            <p:ph idx="1"/>
          </p:nvPr>
        </p:nvSpPr>
        <p:spPr/>
        <p:txBody>
          <a:bodyPr/>
          <a:lstStyle/>
          <a:p>
            <a:r>
              <a:rPr lang="ja-JP" altLang="en-US"/>
              <a:t>論文誌</a:t>
            </a:r>
            <a:endParaRPr lang="en-US" altLang="ja-JP"/>
          </a:p>
          <a:p>
            <a:pPr lvl="1"/>
            <a:r>
              <a:rPr lang="ja-JP" altLang="en-US" sz="1800"/>
              <a:t>山谷 陽亮</a:t>
            </a:r>
            <a:r>
              <a:rPr lang="en-US" altLang="ja-JP" sz="1800"/>
              <a:t>, </a:t>
            </a:r>
            <a:r>
              <a:rPr lang="ja-JP" altLang="en-US" sz="1800"/>
              <a:t>大平 雅雄</a:t>
            </a:r>
            <a:r>
              <a:rPr lang="en-US" altLang="ja-JP" sz="1800"/>
              <a:t>, Passakorn Phannachitta, </a:t>
            </a:r>
            <a:r>
              <a:rPr lang="ja-JP" altLang="en-US" sz="1800"/>
              <a:t>伊原 彰紀</a:t>
            </a:r>
            <a:r>
              <a:rPr lang="en-US" altLang="ja-JP" sz="1800"/>
              <a:t>, "OSS</a:t>
            </a:r>
            <a:r>
              <a:rPr lang="ja-JP" altLang="en-US" sz="1800"/>
              <a:t>システムとコミュニティの共進化の理解を目的としたデータマイニング手法</a:t>
            </a:r>
            <a:r>
              <a:rPr lang="en-US" altLang="ja-JP" sz="1800"/>
              <a:t>," </a:t>
            </a:r>
            <a:r>
              <a:rPr lang="ja-JP" altLang="en-US" sz="1800"/>
              <a:t>情報処理学会論文誌</a:t>
            </a:r>
            <a:r>
              <a:rPr lang="en-US" altLang="ja-JP" sz="1800"/>
              <a:t>, vol.56, no.1, pages 59-71, 2015</a:t>
            </a:r>
            <a:r>
              <a:rPr lang="ja-JP" altLang="en-US" sz="1800"/>
              <a:t>年</a:t>
            </a:r>
            <a:r>
              <a:rPr lang="en-US" altLang="ja-JP" sz="1800"/>
              <a:t>1</a:t>
            </a:r>
            <a:r>
              <a:rPr lang="ja-JP" altLang="en-US" sz="1800"/>
              <a:t>月</a:t>
            </a:r>
            <a:endParaRPr lang="en-US" altLang="ja-JP" sz="1800"/>
          </a:p>
          <a:p>
            <a:pPr lvl="2"/>
            <a:endParaRPr lang="en-US" altLang="ja-JP"/>
          </a:p>
          <a:p>
            <a:r>
              <a:rPr lang="ja-JP" altLang="en-US"/>
              <a:t>国際会議</a:t>
            </a:r>
            <a:endParaRPr lang="en-US" altLang="ja-JP"/>
          </a:p>
          <a:p>
            <a:pPr lvl="1"/>
            <a:r>
              <a:rPr lang="en-US" altLang="ja-JP" sz="1800"/>
              <a:t>Yosuke Yamatani and Masao Ohira, "An Exploratory Analysis for Studying Software Evolution: Time-Delayed Correlation Analysis," Proceedings of 6th International Workshop on Empirical Software Engineering in Practice, pages 13-18, November 2014</a:t>
            </a:r>
          </a:p>
          <a:p>
            <a:pPr lvl="1"/>
            <a:endParaRPr lang="en-US" altLang="ja-JP"/>
          </a:p>
          <a:p>
            <a:endParaRPr lang="en-US" altLang="ja-JP"/>
          </a:p>
          <a:p>
            <a:endParaRPr lang="ja-JP" altLang="en-US"/>
          </a:p>
          <a:p>
            <a:endParaRPr kumimoji="1" lang="ja-JP" altLang="en-US"/>
          </a:p>
        </p:txBody>
      </p:sp>
      <p:sp>
        <p:nvSpPr>
          <p:cNvPr id="4" name="日付プレースホルダー 3"/>
          <p:cNvSpPr>
            <a:spLocks noGrp="1"/>
          </p:cNvSpPr>
          <p:nvPr>
            <p:ph type="dt" sz="half" idx="10"/>
          </p:nvPr>
        </p:nvSpPr>
        <p:spPr/>
        <p:txBody>
          <a:bodyPr/>
          <a:lstStyle/>
          <a:p>
            <a:r>
              <a:rPr lang="en-US" altLang="ja-JP" smtClean="0"/>
              <a:t>2016/02/12</a:t>
            </a:r>
            <a:endParaRPr lang="ja-JP" altLang="en-US"/>
          </a:p>
        </p:txBody>
      </p:sp>
      <p:sp>
        <p:nvSpPr>
          <p:cNvPr id="5" name="スライド番号プレースホルダー 4"/>
          <p:cNvSpPr>
            <a:spLocks noGrp="1"/>
          </p:cNvSpPr>
          <p:nvPr>
            <p:ph type="sldNum" sz="quarter" idx="12"/>
          </p:nvPr>
        </p:nvSpPr>
        <p:spPr/>
        <p:txBody>
          <a:bodyPr/>
          <a:lstStyle/>
          <a:p>
            <a:fld id="{6754A600-64A3-491F-BE30-136854BA9E76}" type="slidenum">
              <a:rPr lang="ja-JP" altLang="en-US" smtClean="0"/>
              <a:pPr/>
              <a:t>38</a:t>
            </a:fld>
            <a:endParaRPr lang="ja-JP" altLang="en-US"/>
          </a:p>
        </p:txBody>
      </p:sp>
    </p:spTree>
    <p:extLst>
      <p:ext uri="{BB962C8B-B14F-4D97-AF65-F5344CB8AC3E}">
        <p14:creationId xmlns:p14="http://schemas.microsoft.com/office/powerpoint/2010/main" val="882065282"/>
      </p:ext>
    </p:extLst>
  </p:cSld>
  <p:clrMapOvr>
    <a:masterClrMapping/>
  </p:clrMapOvr>
</p:sld>
</file>

<file path=ppt/theme/theme1.xml><?xml version="1.0" encoding="utf-8"?>
<a:theme xmlns:a="http://schemas.openxmlformats.org/drawingml/2006/main" name="gakunai">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英語">
      <a:majorFont>
        <a:latin typeface="Arial"/>
        <a:ea typeface="メイリオ"/>
        <a:cs typeface=""/>
      </a:majorFont>
      <a:minorFont>
        <a:latin typeface="Arial"/>
        <a:ea typeface="メイリオ"/>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0000"/>
        </a:solidFill>
        <a:ln>
          <a:solidFill>
            <a:srgbClr val="FF0000"/>
          </a:solidFill>
        </a:ln>
      </a:spPr>
      <a:bodyPr rtlCol="0" anchor="ctr"/>
      <a:lstStyle>
        <a:defPPr algn="ctr">
          <a:defRPr kumimoji="1">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gakunai</Template>
  <TotalTime>8573</TotalTime>
  <Words>4065</Words>
  <Application>Microsoft Office PowerPoint</Application>
  <PresentationFormat>画面に合わせる (4:3)</PresentationFormat>
  <Paragraphs>978</Paragraphs>
  <Slides>39</Slides>
  <Notes>23</Notes>
  <HiddenSlides>0</HiddenSlides>
  <MMClips>0</MMClips>
  <ScaleCrop>false</ScaleCrop>
  <HeadingPairs>
    <vt:vector size="4" baseType="variant">
      <vt:variant>
        <vt:lpstr>テーマ</vt:lpstr>
      </vt:variant>
      <vt:variant>
        <vt:i4>1</vt:i4>
      </vt:variant>
      <vt:variant>
        <vt:lpstr>スライド タイトル</vt:lpstr>
      </vt:variant>
      <vt:variant>
        <vt:i4>39</vt:i4>
      </vt:variant>
    </vt:vector>
  </HeadingPairs>
  <TitlesOfParts>
    <vt:vector size="40" baseType="lpstr">
      <vt:lpstr>gakunai</vt:lpstr>
      <vt:lpstr>モジュールオーナーの適性を考慮した コミッター候補者予測</vt:lpstr>
      <vt:lpstr>背景</vt:lpstr>
      <vt:lpstr>不具合修正プロセス</vt:lpstr>
      <vt:lpstr>コミッター昇格</vt:lpstr>
      <vt:lpstr>コミッター不足が招く問題</vt:lpstr>
      <vt:lpstr>先行研究</vt:lpstr>
      <vt:lpstr>コミッター候補者予測</vt:lpstr>
      <vt:lpstr>モジュールオーナー</vt:lpstr>
      <vt:lpstr>モジュールオーナー</vt:lpstr>
      <vt:lpstr>モジュールに適したコミッター推薦</vt:lpstr>
      <vt:lpstr>先行研究の問題点</vt:lpstr>
      <vt:lpstr>本研究の目的</vt:lpstr>
      <vt:lpstr>モジュールオーナーの適性</vt:lpstr>
      <vt:lpstr>メトリクスの定義</vt:lpstr>
      <vt:lpstr>モジュールごとの活動量メトリクス</vt:lpstr>
      <vt:lpstr>予測モデル</vt:lpstr>
      <vt:lpstr>予測モデル</vt:lpstr>
      <vt:lpstr>評価実験</vt:lpstr>
      <vt:lpstr>モジュールの特定</vt:lpstr>
      <vt:lpstr>比較評価</vt:lpstr>
      <vt:lpstr>評価指標</vt:lpstr>
      <vt:lpstr>実験手順</vt:lpstr>
      <vt:lpstr>結果：Eclipse Platform</vt:lpstr>
      <vt:lpstr>結果：Eclipse Platform</vt:lpstr>
      <vt:lpstr>結果：Mozilla Firefox</vt:lpstr>
      <vt:lpstr>結果：Mozilla Firefox</vt:lpstr>
      <vt:lpstr>結果：GCC</vt:lpstr>
      <vt:lpstr>結果：GCC</vt:lpstr>
      <vt:lpstr>結果：GIMP</vt:lpstr>
      <vt:lpstr>結果：GIMP</vt:lpstr>
      <vt:lpstr>結果：WebKit</vt:lpstr>
      <vt:lpstr>結果：WebKit</vt:lpstr>
      <vt:lpstr>結果のまとめ</vt:lpstr>
      <vt:lpstr>考察</vt:lpstr>
      <vt:lpstr>PCRとCCRの比較</vt:lpstr>
      <vt:lpstr>PCRとCCRの比較</vt:lpstr>
      <vt:lpstr>まとめ</vt:lpstr>
      <vt:lpstr>対外発表</vt:lpstr>
      <vt:lpstr>研究業績</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Yamatani</dc:creator>
  <cp:lastModifiedBy>Yamatani</cp:lastModifiedBy>
  <cp:revision>272</cp:revision>
  <cp:lastPrinted>2016-02-04T05:54:50Z</cp:lastPrinted>
  <dcterms:created xsi:type="dcterms:W3CDTF">2015-11-16T03:37:05Z</dcterms:created>
  <dcterms:modified xsi:type="dcterms:W3CDTF">2016-02-05T03:59:14Z</dcterms:modified>
</cp:coreProperties>
</file>