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660"/>
  </p:normalViewPr>
  <p:slideViewPr>
    <p:cSldViewPr snapToGrid="0">
      <p:cViewPr varScale="1">
        <p:scale>
          <a:sx n="77" d="100"/>
          <a:sy n="77" d="100"/>
        </p:scale>
        <p:origin x="108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741D03-C254-467B-A2A9-95112EF9B28F}" type="datetimeFigureOut">
              <a:rPr kumimoji="1" lang="ja-JP" altLang="en-US" smtClean="0"/>
              <a:t>2017/1/5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5EE016-5780-4849-910C-4BCBE80423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3575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EE016-5780-4849-910C-4BCBE80423B6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2424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F4E35-4C76-4129-A322-21EC2B764727}" type="datetime1">
              <a:rPr kumimoji="1" lang="ja-JP" altLang="en-US" smtClean="0"/>
              <a:t>2017/1/5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2573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5921F-7CFD-4DAB-9149-E28F1698B2FB}" type="datetime1">
              <a:rPr kumimoji="1" lang="ja-JP" altLang="en-US" smtClean="0"/>
              <a:t>2017/1/5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0440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B7EF-8FC5-467D-BA9C-97600CEC74C4}" type="datetime1">
              <a:rPr kumimoji="1" lang="ja-JP" altLang="en-US" smtClean="0"/>
              <a:t>2017/1/5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1974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1AE34-6538-487B-9155-FBEF2A3588E6}" type="datetime1">
              <a:rPr kumimoji="1" lang="ja-JP" altLang="en-US" smtClean="0"/>
              <a:t>2017/1/5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8250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ABF8D-0BA9-4754-949A-6A95BB189EF7}" type="datetime1">
              <a:rPr kumimoji="1" lang="ja-JP" altLang="en-US" smtClean="0"/>
              <a:t>2017/1/5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9619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771D6-E955-44EF-83FB-5BB8C801BB51}" type="datetime1">
              <a:rPr kumimoji="1" lang="ja-JP" altLang="en-US" smtClean="0"/>
              <a:t>2017/1/5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6229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36D49-52B2-4775-AB1C-8C91B3843370}" type="datetime1">
              <a:rPr kumimoji="1" lang="ja-JP" altLang="en-US" smtClean="0"/>
              <a:t>2017/1/5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6355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5F07C4AA-696C-46EA-8116-7E800CAA8903}" type="datetime1">
              <a:rPr kumimoji="1" lang="ja-JP" altLang="en-US" smtClean="0"/>
              <a:t>2017/1/5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1B68F5B-7A5E-4CCB-985B-EFFD1B77D2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7545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76C71-99A9-47C3-98B2-F89C778FE64B}" type="datetime1">
              <a:rPr kumimoji="1" lang="ja-JP" altLang="en-US" smtClean="0"/>
              <a:t>2017/1/5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5185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E687C-3880-42CB-9554-80250CC99977}" type="datetime1">
              <a:rPr kumimoji="1" lang="ja-JP" altLang="en-US" smtClean="0"/>
              <a:t>2017/1/5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9176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AB7E9-F4F3-46A9-83AD-E570160A0347}" type="datetime1">
              <a:rPr kumimoji="1" lang="ja-JP" altLang="en-US" smtClean="0"/>
              <a:t>2017/1/5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7558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0A9BF54-82C4-42EB-B5CE-993007325D08}" type="datetime1">
              <a:rPr kumimoji="1" lang="ja-JP" altLang="en-US" smtClean="0"/>
              <a:t>2017/1/5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1B68F5B-7A5E-4CCB-985B-EFFD1B77D25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6598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sz="6600" dirty="0" smtClean="0"/>
              <a:t>信頼区間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ja-JP" altLang="en-US" sz="3600" dirty="0" smtClean="0"/>
              <a:t>道具としての統計学 </a:t>
            </a:r>
            <a:r>
              <a:rPr lang="en-US" altLang="ja-JP" sz="3600" dirty="0" smtClean="0"/>
              <a:t>- 7</a:t>
            </a:r>
            <a:r>
              <a:rPr lang="ja-JP" altLang="en-US" sz="3600" dirty="0" smtClean="0"/>
              <a:t>章</a:t>
            </a:r>
            <a:endParaRPr kumimoji="1" lang="ja-JP" altLang="en-US" sz="36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en-US" altLang="ja-JP" dirty="0" smtClean="0"/>
          </a:p>
          <a:p>
            <a:pPr algn="r"/>
            <a:r>
              <a:rPr lang="ja-JP" altLang="en-US" dirty="0" smtClean="0"/>
              <a:t>蘆田　誠人</a:t>
            </a:r>
            <a:r>
              <a:rPr lang="en-US" altLang="ja-JP" dirty="0" smtClean="0"/>
              <a:t>	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3544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目次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 smtClean="0"/>
              <a:t>区間推定・信頼区間とは</a:t>
            </a:r>
            <a:endParaRPr kumimoji="1"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4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 smtClean="0"/>
              <a:t>信頼区間の例</a:t>
            </a:r>
            <a:endParaRPr kumimoji="1"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4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en-US" altLang="ja-JP" sz="2400" dirty="0" smtClean="0"/>
              <a:t>R</a:t>
            </a:r>
            <a:r>
              <a:rPr kumimoji="1" lang="ja-JP" altLang="en-US" sz="2400" dirty="0" smtClean="0"/>
              <a:t>で実現</a:t>
            </a:r>
            <a:endParaRPr kumimoji="1"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4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 smtClean="0"/>
              <a:t>まとめ</a:t>
            </a:r>
            <a:endParaRPr kumimoji="1" lang="en-US" altLang="ja-JP" sz="2400" dirty="0" smtClean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8808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区間推定とは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ja-JP" altLang="en-US" sz="2400" dirty="0"/>
              <a:t>標本</a:t>
            </a:r>
            <a:r>
              <a:rPr lang="ja-JP" altLang="en-US" sz="2400" dirty="0" smtClean="0"/>
              <a:t>の統計量を基に，母集団の平均などを，区間を持たせて推定する統計学手法</a:t>
            </a:r>
            <a:endParaRPr lang="en-US" altLang="ja-JP" sz="2400" dirty="0" smtClean="0"/>
          </a:p>
          <a:p>
            <a:pPr marL="0" indent="0">
              <a:buNone/>
            </a:pPr>
            <a:endParaRPr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400" dirty="0" smtClean="0"/>
              <a:t>一部の標本から母平均を推定する際に用いられる</a:t>
            </a:r>
            <a:endParaRPr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 smtClean="0"/>
              <a:t>例）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en-US" altLang="ja-JP" sz="2400" dirty="0" smtClean="0"/>
              <a:t>100</a:t>
            </a:r>
            <a:r>
              <a:rPr lang="ja-JP" altLang="en-US" sz="2400" dirty="0" smtClean="0"/>
              <a:t>万本あるネジの長さの平均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2400" dirty="0"/>
              <a:t>　</a:t>
            </a:r>
            <a:r>
              <a:rPr lang="ja-JP" altLang="en-US" sz="2400" dirty="0" smtClean="0"/>
              <a:t>→　</a:t>
            </a:r>
            <a:r>
              <a:rPr lang="en-US" altLang="ja-JP" sz="2400" dirty="0" smtClean="0"/>
              <a:t>10</a:t>
            </a:r>
            <a:r>
              <a:rPr lang="ja-JP" altLang="en-US" sz="2400" dirty="0" smtClean="0"/>
              <a:t>本標本を取り，信頼区間を求める</a:t>
            </a:r>
            <a:endParaRPr lang="en-US" altLang="ja-JP" sz="24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8881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信頼区間とは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 smtClean="0"/>
              <a:t>母平均をある確率で含む範囲</a:t>
            </a:r>
            <a:endParaRPr kumimoji="1" lang="en-US" altLang="ja-JP" sz="2400" dirty="0" smtClean="0"/>
          </a:p>
          <a:p>
            <a:pPr marL="0" indent="0">
              <a:buNone/>
            </a:pPr>
            <a:r>
              <a:rPr lang="ja-JP" altLang="en-US" sz="2400" dirty="0" smtClean="0"/>
              <a:t>（例）信頼区間</a:t>
            </a:r>
            <a:r>
              <a:rPr lang="en-US" altLang="ja-JP" sz="2400" dirty="0" smtClean="0"/>
              <a:t>95%</a:t>
            </a:r>
          </a:p>
          <a:p>
            <a:pPr marL="0" indent="0">
              <a:buNone/>
            </a:pPr>
            <a:r>
              <a:rPr lang="en-US" altLang="ja-JP" sz="2400" dirty="0" smtClean="0"/>
              <a:t>            </a:t>
            </a:r>
            <a:r>
              <a:rPr lang="ja-JP" altLang="en-US" sz="2400" dirty="0" smtClean="0"/>
              <a:t>→　</a:t>
            </a:r>
            <a:r>
              <a:rPr lang="en-US" altLang="ja-JP" sz="2400" dirty="0" smtClean="0"/>
              <a:t>95%</a:t>
            </a:r>
            <a:r>
              <a:rPr lang="ja-JP" altLang="en-US" sz="2400" dirty="0" smtClean="0"/>
              <a:t>の確率で母平均を含む区間</a:t>
            </a:r>
            <a:endParaRPr lang="en-US" altLang="ja-JP" sz="2400" dirty="0" smtClean="0"/>
          </a:p>
          <a:p>
            <a:pPr marL="0" indent="0">
              <a:buNone/>
            </a:pPr>
            <a:endParaRPr lang="en-US" altLang="ja-JP" sz="24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400" dirty="0"/>
              <a:t>確率</a:t>
            </a:r>
            <a:r>
              <a:rPr lang="ja-JP" altLang="en-US" sz="2400" dirty="0" smtClean="0"/>
              <a:t>が</a:t>
            </a:r>
            <a:r>
              <a:rPr lang="ja-JP" altLang="en-US" sz="2400" dirty="0"/>
              <a:t>大</a:t>
            </a:r>
            <a:r>
              <a:rPr lang="ja-JP" altLang="en-US" sz="2400" dirty="0" smtClean="0"/>
              <a:t>きくなれば，信頼区間も広くなる</a:t>
            </a:r>
            <a:endParaRPr lang="en-US" altLang="ja-JP" sz="2400" dirty="0" smtClean="0"/>
          </a:p>
          <a:p>
            <a:pPr marL="0" indent="0">
              <a:buNone/>
            </a:pPr>
            <a:endParaRPr lang="en-US" altLang="ja-JP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7013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信頼区間の公式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kumimoji="1" lang="en-US" altLang="ja-JP" dirty="0" smtClean="0"/>
              </a:p>
              <a:p>
                <a:pPr marL="0" indent="0">
                  <a:buNone/>
                </a:pPr>
                <a:endParaRPr kumimoji="1" lang="en-US" altLang="ja-JP" dirty="0" smtClean="0"/>
              </a:p>
              <a:p>
                <a:pPr algn="ctr"/>
                <a:r>
                  <a:rPr kumimoji="1" lang="ja-JP" altLang="en-US" sz="2400" dirty="0" smtClean="0"/>
                  <a:t>信頼区間 </a:t>
                </a:r>
                <a14:m>
                  <m:oMath xmlns:m="http://schemas.openxmlformats.org/officeDocument/2006/math">
                    <m:r>
                      <a:rPr kumimoji="1" lang="en-US" altLang="ja-JP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ja-JP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kumimoji="1" lang="en-US" altLang="ja-JP" sz="2400" b="0" i="1" smtClean="0">
                        <a:latin typeface="Cambria Math" panose="02040503050406030204" pitchFamily="18" charset="0"/>
                      </a:rPr>
                      <m:t> ± </m:t>
                    </m:r>
                    <m:r>
                      <a:rPr kumimoji="1" lang="en-US" altLang="ja-JP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kumimoji="1" lang="en-US" altLang="ja-JP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× </m:t>
                    </m:r>
                    <m:f>
                      <m:fPr>
                        <m:ctrlPr>
                          <a:rPr kumimoji="1" lang="en-US" altLang="ja-JP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ja-JP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𝑆𝐷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kumimoji="1" lang="en-US" altLang="ja-JP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kumimoji="1" lang="en-US" altLang="ja-JP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kumimoji="1" lang="en-US" altLang="ja-JP" sz="2400" dirty="0" smtClean="0"/>
              </a:p>
              <a:p>
                <a:pPr algn="ctr"/>
                <a:endParaRPr kumimoji="1" lang="en-US" altLang="ja-JP" sz="100" dirty="0" smtClean="0"/>
              </a:p>
              <a:p>
                <a:pPr algn="ctr"/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ja-JP" dirty="0" smtClean="0"/>
                  <a:t>: </a:t>
                </a:r>
                <a:r>
                  <a:rPr lang="ja-JP" altLang="en-US" dirty="0" smtClean="0"/>
                  <a:t>標本平均，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ja-JP" dirty="0" smtClean="0"/>
                  <a:t>:</a:t>
                </a:r>
                <a:r>
                  <a:rPr lang="ja-JP" altLang="en-US" dirty="0"/>
                  <a:t> </a:t>
                </a:r>
                <a:r>
                  <a:rPr lang="en-US" altLang="ja-JP" dirty="0" smtClean="0"/>
                  <a:t>t</a:t>
                </a:r>
                <a:r>
                  <a:rPr lang="ja-JP" altLang="en-US" dirty="0" smtClean="0"/>
                  <a:t>値，</a:t>
                </a:r>
                <a:r>
                  <a:rPr lang="en-US" altLang="ja-JP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𝑆𝐷</m:t>
                    </m:r>
                  </m:oMath>
                </a14:m>
                <a:r>
                  <a:rPr kumimoji="1" lang="en-US" altLang="ja-JP" dirty="0" smtClean="0"/>
                  <a:t> : </a:t>
                </a:r>
                <a:r>
                  <a:rPr kumimoji="1" lang="ja-JP" altLang="en-US" dirty="0" smtClean="0"/>
                  <a:t>標本平均偏差，</a:t>
                </a:r>
                <a:r>
                  <a:rPr lang="en-US" altLang="ja-JP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kumimoji="1" lang="ja-JP" altLang="en-US" dirty="0" smtClean="0"/>
                  <a:t> </a:t>
                </a:r>
                <a:r>
                  <a:rPr kumimoji="1" lang="en-US" altLang="ja-JP" dirty="0" smtClean="0"/>
                  <a:t>: </a:t>
                </a:r>
                <a:r>
                  <a:rPr kumimoji="1" lang="ja-JP" altLang="en-US" dirty="0" smtClean="0"/>
                  <a:t>標本数</a:t>
                </a:r>
                <a:endParaRPr kumimoji="1" lang="ja-JP" altLang="en-US" dirty="0"/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角丸四角形 3"/>
          <p:cNvSpPr/>
          <p:nvPr/>
        </p:nvSpPr>
        <p:spPr>
          <a:xfrm>
            <a:off x="2880986" y="2667442"/>
            <a:ext cx="3632548" cy="76408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2418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信頼区間の例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sz="2400" dirty="0" smtClean="0"/>
              <a:t>問題</a:t>
            </a:r>
            <a:endParaRPr kumimoji="1" lang="en-US" altLang="ja-JP" sz="2400" dirty="0" smtClean="0"/>
          </a:p>
          <a:p>
            <a:r>
              <a:rPr lang="en-US" altLang="ja-JP" sz="2400" dirty="0" smtClean="0"/>
              <a:t>100</a:t>
            </a:r>
            <a:r>
              <a:rPr lang="ja-JP" altLang="en-US" sz="2400" dirty="0" smtClean="0"/>
              <a:t>万本あるネジの長さの平均を調べたい</a:t>
            </a:r>
            <a:endParaRPr lang="en-US" altLang="ja-JP" sz="2400" dirty="0" smtClean="0"/>
          </a:p>
          <a:p>
            <a:r>
              <a:rPr lang="ja-JP" altLang="en-US" sz="2400" dirty="0"/>
              <a:t>手元</a:t>
            </a:r>
            <a:r>
              <a:rPr lang="ja-JP" altLang="en-US" sz="2400" dirty="0" smtClean="0"/>
              <a:t>には</a:t>
            </a:r>
            <a:r>
              <a:rPr lang="en-US" altLang="ja-JP" sz="2400" dirty="0" smtClean="0"/>
              <a:t>10</a:t>
            </a:r>
            <a:r>
              <a:rPr lang="ja-JP" altLang="en-US" sz="2400" dirty="0" smtClean="0"/>
              <a:t>本しかない</a:t>
            </a:r>
            <a:endParaRPr lang="en-US" altLang="ja-JP" sz="2400" dirty="0" smtClean="0"/>
          </a:p>
          <a:p>
            <a:r>
              <a:rPr lang="ja-JP" altLang="en-US" sz="2400" dirty="0" smtClean="0"/>
              <a:t>母平均の</a:t>
            </a:r>
            <a:r>
              <a:rPr lang="en-US" altLang="ja-JP" sz="2400" dirty="0" smtClean="0"/>
              <a:t>95%</a:t>
            </a:r>
            <a:r>
              <a:rPr lang="ja-JP" altLang="en-US" sz="2400" dirty="0" smtClean="0"/>
              <a:t>信頼区間を求めよ</a:t>
            </a:r>
            <a:endParaRPr lang="en-US" altLang="ja-JP" sz="2400" dirty="0" smtClean="0"/>
          </a:p>
          <a:p>
            <a:endParaRPr lang="en-US" altLang="ja-JP" sz="1000" dirty="0" smtClean="0"/>
          </a:p>
          <a:p>
            <a:pPr algn="ctr"/>
            <a:r>
              <a:rPr lang="ja-JP" altLang="en-US" dirty="0" smtClean="0"/>
              <a:t>ネジ</a:t>
            </a:r>
            <a:r>
              <a:rPr lang="en-US" altLang="ja-JP" dirty="0" smtClean="0"/>
              <a:t>10</a:t>
            </a:r>
            <a:r>
              <a:rPr lang="ja-JP" altLang="en-US" dirty="0" smtClean="0"/>
              <a:t>本の長さ</a:t>
            </a:r>
            <a:r>
              <a:rPr lang="en-US" altLang="ja-JP" dirty="0" smtClean="0"/>
              <a:t>(</a:t>
            </a:r>
            <a:r>
              <a:rPr lang="ja-JP" altLang="en-US" dirty="0" smtClean="0"/>
              <a:t>単位 </a:t>
            </a:r>
            <a:r>
              <a:rPr lang="en-US" altLang="ja-JP" dirty="0" smtClean="0"/>
              <a:t>: mm)</a:t>
            </a:r>
          </a:p>
          <a:p>
            <a:pPr algn="ctr"/>
            <a:endParaRPr lang="en-US" altLang="ja-JP" sz="2400" dirty="0" smtClean="0"/>
          </a:p>
          <a:p>
            <a:endParaRPr kumimoji="1" lang="ja-JP" altLang="en-US" dirty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5650318"/>
              </p:ext>
            </p:extLst>
          </p:nvPr>
        </p:nvGraphicFramePr>
        <p:xfrm>
          <a:off x="1546859" y="4728922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31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29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35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32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27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33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29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3166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信頼区間の例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400" dirty="0" smtClean="0"/>
              <a:t>①標本平均を求める</a:t>
            </a:r>
            <a:endParaRPr kumimoji="1" lang="en-US" altLang="ja-JP" sz="2400" dirty="0" smtClean="0"/>
          </a:p>
          <a:p>
            <a:endParaRPr lang="en-US" altLang="ja-JP" sz="2400" dirty="0"/>
          </a:p>
          <a:p>
            <a:r>
              <a:rPr kumimoji="1" lang="en-US" altLang="ja-JP" sz="2400" dirty="0" smtClean="0"/>
              <a:t>X = (31 + 29 + 28 + 35 + 30 + 30 + 32 + 27 + 33 + 29) / 10</a:t>
            </a:r>
          </a:p>
          <a:p>
            <a:r>
              <a:rPr lang="en-US" altLang="ja-JP" sz="2400" dirty="0"/>
              <a:t> </a:t>
            </a:r>
            <a:r>
              <a:rPr lang="en-US" altLang="ja-JP" sz="2400" dirty="0" smtClean="0"/>
              <a:t> </a:t>
            </a:r>
            <a:r>
              <a:rPr kumimoji="1" lang="en-US" altLang="ja-JP" sz="2400" dirty="0" smtClean="0"/>
              <a:t> = </a:t>
            </a:r>
            <a:r>
              <a:rPr kumimoji="1" lang="en-US" altLang="ja-JP" sz="2400" u="sng" dirty="0" smtClean="0"/>
              <a:t>30.4</a:t>
            </a:r>
            <a:endParaRPr kumimoji="1" lang="ja-JP" altLang="en-US" sz="2400" u="sng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9086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信頼区間の例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504962"/>
          </a:xfrm>
        </p:spPr>
        <p:txBody>
          <a:bodyPr>
            <a:normAutofit/>
          </a:bodyPr>
          <a:lstStyle/>
          <a:p>
            <a:r>
              <a:rPr lang="ja-JP" altLang="en-US" sz="2400" dirty="0" smtClean="0"/>
              <a:t>②偏差を求める</a:t>
            </a:r>
            <a:endParaRPr lang="en-US" altLang="ja-JP" sz="2400" dirty="0" smtClean="0"/>
          </a:p>
          <a:p>
            <a:r>
              <a:rPr lang="ja-JP" altLang="en-US" sz="2400" dirty="0"/>
              <a:t>　</a:t>
            </a:r>
            <a:r>
              <a:rPr lang="ja-JP" altLang="en-US" sz="2400" dirty="0" smtClean="0"/>
              <a:t>　ネジ</a:t>
            </a:r>
            <a:r>
              <a:rPr lang="en-US" altLang="ja-JP" sz="2400" dirty="0" smtClean="0"/>
              <a:t>1</a:t>
            </a:r>
            <a:r>
              <a:rPr lang="ja-JP" altLang="en-US" sz="2400" dirty="0" smtClean="0"/>
              <a:t>本の長さと偏差の差</a:t>
            </a:r>
            <a:endParaRPr lang="en-US" altLang="ja-JP" sz="2400" dirty="0" smtClean="0"/>
          </a:p>
          <a:p>
            <a:r>
              <a:rPr lang="en-US" altLang="ja-JP" dirty="0"/>
              <a:t>31 - </a:t>
            </a:r>
            <a:r>
              <a:rPr lang="en-US" altLang="ja-JP" dirty="0" smtClean="0"/>
              <a:t>30.4 = </a:t>
            </a:r>
            <a:r>
              <a:rPr lang="en-US" altLang="ja-JP" u="sng" dirty="0" smtClean="0"/>
              <a:t>0.6</a:t>
            </a:r>
            <a:r>
              <a:rPr lang="ja-JP" altLang="en-US" dirty="0" smtClean="0"/>
              <a:t>，</a:t>
            </a:r>
            <a:r>
              <a:rPr lang="en-US" altLang="ja-JP" dirty="0" smtClean="0"/>
              <a:t>29 </a:t>
            </a:r>
            <a:r>
              <a:rPr lang="en-US" altLang="ja-JP" dirty="0"/>
              <a:t>- </a:t>
            </a:r>
            <a:r>
              <a:rPr lang="en-US" altLang="ja-JP" dirty="0" smtClean="0"/>
              <a:t>30.4 = </a:t>
            </a:r>
            <a:r>
              <a:rPr lang="en-US" altLang="ja-JP" u="sng" dirty="0" smtClean="0"/>
              <a:t>-1.4</a:t>
            </a:r>
          </a:p>
          <a:p>
            <a:r>
              <a:rPr lang="en-US" altLang="ja-JP" dirty="0" smtClean="0"/>
              <a:t>28 - 30.4 = </a:t>
            </a:r>
            <a:r>
              <a:rPr lang="en-US" altLang="ja-JP" u="sng" dirty="0" smtClean="0"/>
              <a:t>-2.4</a:t>
            </a:r>
            <a:r>
              <a:rPr lang="ja-JP" altLang="en-US" dirty="0" err="1" smtClean="0"/>
              <a:t>，</a:t>
            </a:r>
            <a:r>
              <a:rPr lang="en-US" altLang="ja-JP" dirty="0" smtClean="0"/>
              <a:t>35 - 30.4 = </a:t>
            </a:r>
            <a:r>
              <a:rPr lang="en-US" altLang="ja-JP" u="sng" dirty="0" smtClean="0"/>
              <a:t>4.6</a:t>
            </a:r>
          </a:p>
          <a:p>
            <a:r>
              <a:rPr lang="en-US" altLang="ja-JP" dirty="0" smtClean="0"/>
              <a:t>30 </a:t>
            </a:r>
            <a:r>
              <a:rPr lang="en-US" altLang="ja-JP" dirty="0"/>
              <a:t>- </a:t>
            </a:r>
            <a:r>
              <a:rPr lang="en-US" altLang="ja-JP" dirty="0" smtClean="0"/>
              <a:t>30.4 = </a:t>
            </a:r>
            <a:r>
              <a:rPr lang="en-US" altLang="ja-JP" u="sng" dirty="0" smtClean="0"/>
              <a:t>-0.4</a:t>
            </a:r>
            <a:r>
              <a:rPr lang="ja-JP" altLang="en-US" dirty="0" err="1" smtClean="0"/>
              <a:t>，</a:t>
            </a:r>
            <a:r>
              <a:rPr lang="en-US" altLang="ja-JP" dirty="0" smtClean="0"/>
              <a:t>30 </a:t>
            </a:r>
            <a:r>
              <a:rPr lang="en-US" altLang="ja-JP" dirty="0"/>
              <a:t>- </a:t>
            </a:r>
            <a:r>
              <a:rPr lang="en-US" altLang="ja-JP" dirty="0" smtClean="0"/>
              <a:t>30.4 = </a:t>
            </a:r>
            <a:r>
              <a:rPr lang="en-US" altLang="ja-JP" u="sng" dirty="0" smtClean="0"/>
              <a:t>-</a:t>
            </a:r>
            <a:r>
              <a:rPr lang="en-US" altLang="ja-JP" u="sng" dirty="0"/>
              <a:t>0.4</a:t>
            </a:r>
          </a:p>
          <a:p>
            <a:r>
              <a:rPr lang="en-US" altLang="ja-JP" dirty="0"/>
              <a:t>32 - </a:t>
            </a:r>
            <a:r>
              <a:rPr lang="en-US" altLang="ja-JP" dirty="0" smtClean="0"/>
              <a:t>30.4 = </a:t>
            </a:r>
            <a:r>
              <a:rPr lang="en-US" altLang="ja-JP" u="sng" dirty="0" smtClean="0"/>
              <a:t>1.6</a:t>
            </a:r>
            <a:r>
              <a:rPr lang="ja-JP" altLang="en-US" dirty="0" smtClean="0"/>
              <a:t>，</a:t>
            </a:r>
            <a:r>
              <a:rPr lang="en-US" altLang="ja-JP" dirty="0" smtClean="0"/>
              <a:t>27 </a:t>
            </a:r>
            <a:r>
              <a:rPr lang="en-US" altLang="ja-JP" dirty="0"/>
              <a:t>- </a:t>
            </a:r>
            <a:r>
              <a:rPr lang="en-US" altLang="ja-JP" dirty="0" smtClean="0"/>
              <a:t>30.4 = </a:t>
            </a:r>
            <a:r>
              <a:rPr lang="en-US" altLang="ja-JP" u="sng" dirty="0" smtClean="0"/>
              <a:t>-</a:t>
            </a:r>
            <a:r>
              <a:rPr lang="en-US" altLang="ja-JP" u="sng" dirty="0"/>
              <a:t>3.4</a:t>
            </a:r>
          </a:p>
          <a:p>
            <a:r>
              <a:rPr lang="en-US" altLang="ja-JP" dirty="0"/>
              <a:t>33 - </a:t>
            </a:r>
            <a:r>
              <a:rPr lang="en-US" altLang="ja-JP" dirty="0" smtClean="0"/>
              <a:t>30.4 = </a:t>
            </a:r>
            <a:r>
              <a:rPr lang="en-US" altLang="ja-JP" u="sng" dirty="0" smtClean="0"/>
              <a:t>2.6</a:t>
            </a:r>
            <a:r>
              <a:rPr lang="ja-JP" altLang="en-US" dirty="0" smtClean="0"/>
              <a:t>，</a:t>
            </a:r>
            <a:r>
              <a:rPr lang="en-US" altLang="ja-JP" dirty="0" smtClean="0"/>
              <a:t>29 </a:t>
            </a:r>
            <a:r>
              <a:rPr lang="en-US" altLang="ja-JP" dirty="0"/>
              <a:t>- </a:t>
            </a:r>
            <a:r>
              <a:rPr lang="en-US" altLang="ja-JP" dirty="0" smtClean="0"/>
              <a:t>30.4 = </a:t>
            </a:r>
            <a:r>
              <a:rPr lang="en-US" altLang="ja-JP" u="sng" dirty="0" smtClean="0"/>
              <a:t>-</a:t>
            </a:r>
            <a:r>
              <a:rPr lang="en-US" altLang="ja-JP" u="sng" dirty="0"/>
              <a:t>1.4</a:t>
            </a:r>
            <a:endParaRPr kumimoji="1" lang="ja-JP" altLang="en-US" u="sng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742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信頼区間の例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492436"/>
          </a:xfrm>
        </p:spPr>
        <p:txBody>
          <a:bodyPr>
            <a:normAutofit/>
          </a:bodyPr>
          <a:lstStyle/>
          <a:p>
            <a:r>
              <a:rPr kumimoji="1" lang="ja-JP" altLang="en-US" sz="2400" dirty="0" smtClean="0"/>
              <a:t>③不偏分散を求める</a:t>
            </a:r>
            <a:endParaRPr kumimoji="1" lang="en-US" altLang="ja-JP" sz="2400" dirty="0" smtClean="0"/>
          </a:p>
          <a:p>
            <a:r>
              <a:rPr lang="ja-JP" altLang="en-US" sz="2400" dirty="0"/>
              <a:t>　</a:t>
            </a:r>
            <a:r>
              <a:rPr lang="ja-JP" altLang="en-US" sz="2400" dirty="0" smtClean="0"/>
              <a:t>　　偏差の二乗合計と標本数</a:t>
            </a:r>
            <a:r>
              <a:rPr lang="en-US" altLang="ja-JP" sz="2400" dirty="0" smtClean="0"/>
              <a:t>-1</a:t>
            </a:r>
            <a:r>
              <a:rPr lang="ja-JP" altLang="en-US" sz="2400" dirty="0" smtClean="0"/>
              <a:t>で割る</a:t>
            </a:r>
            <a:endParaRPr lang="en-US" altLang="ja-JP" sz="2400" dirty="0" smtClean="0"/>
          </a:p>
          <a:p>
            <a:endParaRPr lang="en-US" altLang="ja-JP" sz="2400" dirty="0" smtClean="0"/>
          </a:p>
          <a:p>
            <a:r>
              <a:rPr lang="en-US" altLang="zh-TW" dirty="0"/>
              <a:t>0.6 </a:t>
            </a:r>
            <a:r>
              <a:rPr lang="en-US" altLang="zh-TW" dirty="0" smtClean="0"/>
              <a:t>²</a:t>
            </a:r>
            <a:r>
              <a:rPr lang="ja-JP" altLang="en-US" dirty="0"/>
              <a:t> </a:t>
            </a:r>
            <a:r>
              <a:rPr lang="en-US" altLang="zh-TW" dirty="0" smtClean="0"/>
              <a:t>= 0.36</a:t>
            </a:r>
            <a:r>
              <a:rPr lang="ja-JP" altLang="en-US" dirty="0" err="1" smtClean="0"/>
              <a:t>，</a:t>
            </a:r>
            <a:r>
              <a:rPr lang="en-US" altLang="zh-TW" dirty="0" smtClean="0"/>
              <a:t>-1.4 ² = 1.96</a:t>
            </a:r>
            <a:endParaRPr lang="en-US" altLang="zh-TW" dirty="0"/>
          </a:p>
          <a:p>
            <a:r>
              <a:rPr lang="en-US" altLang="zh-TW" dirty="0"/>
              <a:t>-2.4 </a:t>
            </a:r>
            <a:r>
              <a:rPr lang="en-US" altLang="zh-TW" dirty="0" smtClean="0"/>
              <a:t>² =</a:t>
            </a:r>
            <a:r>
              <a:rPr lang="en-US" altLang="zh-TW" dirty="0"/>
              <a:t>	</a:t>
            </a:r>
            <a:r>
              <a:rPr lang="en-US" altLang="zh-TW" dirty="0" smtClean="0"/>
              <a:t>5.76</a:t>
            </a:r>
            <a:r>
              <a:rPr lang="ja-JP" altLang="en-US" dirty="0" err="1" smtClean="0"/>
              <a:t>，</a:t>
            </a:r>
            <a:r>
              <a:rPr lang="en-US" altLang="zh-TW" dirty="0" smtClean="0"/>
              <a:t>4.6 ² = 21.16</a:t>
            </a:r>
            <a:endParaRPr lang="en-US" altLang="zh-TW" dirty="0"/>
          </a:p>
          <a:p>
            <a:r>
              <a:rPr lang="en-US" altLang="zh-TW" dirty="0"/>
              <a:t>-0.4 </a:t>
            </a:r>
            <a:r>
              <a:rPr lang="en-US" altLang="zh-TW" dirty="0" smtClean="0"/>
              <a:t>² =</a:t>
            </a:r>
            <a:r>
              <a:rPr lang="en-US" altLang="zh-TW" dirty="0"/>
              <a:t>	</a:t>
            </a:r>
            <a:r>
              <a:rPr lang="en-US" altLang="zh-TW" dirty="0" smtClean="0"/>
              <a:t>0.16</a:t>
            </a:r>
            <a:r>
              <a:rPr lang="ja-JP" altLang="en-US" dirty="0" err="1" smtClean="0"/>
              <a:t>，</a:t>
            </a:r>
            <a:r>
              <a:rPr lang="en-US" altLang="zh-TW" dirty="0" smtClean="0"/>
              <a:t>-0.4 ² = 0.16</a:t>
            </a:r>
            <a:endParaRPr lang="en-US" altLang="zh-TW" dirty="0"/>
          </a:p>
          <a:p>
            <a:r>
              <a:rPr lang="en-US" altLang="zh-TW" dirty="0"/>
              <a:t>1.6 </a:t>
            </a:r>
            <a:r>
              <a:rPr lang="en-US" altLang="zh-TW" dirty="0" smtClean="0"/>
              <a:t>² = 2.56</a:t>
            </a:r>
            <a:r>
              <a:rPr lang="ja-JP" altLang="en-US" dirty="0" err="1" smtClean="0"/>
              <a:t>，</a:t>
            </a:r>
            <a:r>
              <a:rPr lang="en-US" altLang="zh-TW" dirty="0" smtClean="0"/>
              <a:t>-3.4 ² = 11.56</a:t>
            </a:r>
            <a:endParaRPr lang="en-US" altLang="zh-TW" dirty="0"/>
          </a:p>
          <a:p>
            <a:r>
              <a:rPr lang="en-US" altLang="zh-TW" dirty="0"/>
              <a:t>2.6 </a:t>
            </a:r>
            <a:r>
              <a:rPr lang="en-US" altLang="zh-TW" dirty="0" smtClean="0"/>
              <a:t>² = 6.76</a:t>
            </a:r>
            <a:r>
              <a:rPr lang="ja-JP" altLang="en-US" dirty="0" err="1" smtClean="0"/>
              <a:t>，</a:t>
            </a:r>
            <a:r>
              <a:rPr lang="en-US" altLang="zh-TW" dirty="0" smtClean="0"/>
              <a:t>-1.4 ² = 1.96</a:t>
            </a:r>
            <a:endParaRPr lang="en-US" altLang="zh-TW" dirty="0"/>
          </a:p>
          <a:p>
            <a:pPr marL="0" indent="0" algn="ctr">
              <a:buNone/>
            </a:pPr>
            <a:r>
              <a:rPr lang="ja-JP" altLang="en-US" dirty="0" smtClean="0"/>
              <a:t>不偏分散 </a:t>
            </a:r>
            <a:r>
              <a:rPr lang="en-US" altLang="ja-JP" dirty="0" smtClean="0"/>
              <a:t>= </a:t>
            </a:r>
            <a:r>
              <a:rPr lang="en-US" altLang="zh-TW" dirty="0" smtClean="0"/>
              <a:t>52.4 / (10 - 1) = </a:t>
            </a:r>
            <a:r>
              <a:rPr lang="en-US" altLang="zh-TW" u="sng" dirty="0" smtClean="0"/>
              <a:t>5.822 </a:t>
            </a:r>
            <a:endParaRPr lang="en-US" altLang="zh-TW" u="sng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96496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信頼区間の例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kumimoji="1" lang="ja-JP" altLang="en-US" sz="2400" dirty="0" smtClean="0"/>
                  <a:t>④標本標準偏差を求める</a:t>
                </a:r>
                <a:endParaRPr kumimoji="1" lang="en-US" altLang="ja-JP" sz="2400" dirty="0" smtClean="0"/>
              </a:p>
              <a:p>
                <a:r>
                  <a:rPr lang="ja-JP" altLang="en-US" sz="2400" dirty="0"/>
                  <a:t>　</a:t>
                </a:r>
                <a:r>
                  <a:rPr lang="ja-JP" altLang="en-US" sz="2400" dirty="0" smtClean="0"/>
                  <a:t>　　不偏分散の平方根を計算する</a:t>
                </a:r>
                <a:endParaRPr lang="en-US" altLang="ja-JP" sz="2400" dirty="0" smtClean="0"/>
              </a:p>
              <a:p>
                <a:endParaRPr kumimoji="1" lang="en-US" altLang="ja-JP" sz="2400" dirty="0"/>
              </a:p>
              <a:p>
                <a:pPr algn="ctr"/>
                <a:r>
                  <a:rPr lang="ja-JP" altLang="en-US" sz="2400" dirty="0" smtClean="0"/>
                  <a:t>標本</a:t>
                </a:r>
                <a14:m>
                  <m:oMath xmlns:m="http://schemas.openxmlformats.org/officeDocument/2006/math">
                    <m:r>
                      <a:rPr lang="ja-JP" altLang="en-US" sz="2400" i="1" dirty="0">
                        <a:latin typeface="Cambria Math" panose="02040503050406030204" pitchFamily="18" charset="0"/>
                      </a:rPr>
                      <m:t>標準偏差</m:t>
                    </m:r>
                    <m:r>
                      <a:rPr lang="en-US" altLang="ja-JP" sz="2400" b="0" i="1" dirty="0" smtClean="0">
                        <a:latin typeface="Cambria Math" panose="02040503050406030204" pitchFamily="18" charset="0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ja-JP" altLang="en-US" sz="240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ja-JP" sz="2400" i="1" dirty="0">
                            <a:latin typeface="Cambria Math" panose="02040503050406030204" pitchFamily="18" charset="0"/>
                          </a:rPr>
                          <m:t>5.822</m:t>
                        </m:r>
                      </m:e>
                    </m:rad>
                    <m:r>
                      <a:rPr lang="en-US" altLang="ja-JP" sz="2400" i="1" dirty="0">
                        <a:latin typeface="Cambria Math" panose="02040503050406030204" pitchFamily="18" charset="0"/>
                      </a:rPr>
                      <m:t> =</m:t>
                    </m:r>
                  </m:oMath>
                </a14:m>
                <a:r>
                  <a:rPr kumimoji="1" lang="ja-JP" altLang="en-US" sz="2400" dirty="0" smtClean="0"/>
                  <a:t> </a:t>
                </a:r>
                <a:r>
                  <a:rPr kumimoji="1" lang="en-US" altLang="ja-JP" sz="2400" u="sng" dirty="0" smtClean="0"/>
                  <a:t>2.413</a:t>
                </a:r>
                <a:endParaRPr kumimoji="1" lang="ja-JP" altLang="en-US" sz="2400" u="sng" dirty="0"/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2" t="-272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0104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信頼区間の例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400" dirty="0" smtClean="0"/>
              <a:t>⑤</a:t>
            </a:r>
            <a:r>
              <a:rPr kumimoji="1" lang="en-US" altLang="ja-JP" sz="2400" dirty="0" smtClean="0"/>
              <a:t>t</a:t>
            </a:r>
            <a:r>
              <a:rPr kumimoji="1" lang="ja-JP" altLang="en-US" sz="2400" dirty="0" smtClean="0"/>
              <a:t>値を求める</a:t>
            </a:r>
            <a:endParaRPr kumimoji="1" lang="en-US" altLang="ja-JP" sz="2400" dirty="0" smtClean="0"/>
          </a:p>
          <a:p>
            <a:endParaRPr lang="en-US" altLang="ja-JP" sz="2400" dirty="0"/>
          </a:p>
          <a:p>
            <a:r>
              <a:rPr kumimoji="1" lang="ja-JP" altLang="en-US" sz="2400" dirty="0" smtClean="0"/>
              <a:t>自由度 </a:t>
            </a:r>
            <a:r>
              <a:rPr kumimoji="1" lang="en-US" altLang="ja-JP" sz="2400" dirty="0" smtClean="0"/>
              <a:t>= </a:t>
            </a:r>
            <a:r>
              <a:rPr kumimoji="1" lang="ja-JP" altLang="en-US" sz="2400" dirty="0" smtClean="0"/>
              <a:t>標本数 </a:t>
            </a:r>
            <a:r>
              <a:rPr kumimoji="1" lang="en-US" altLang="ja-JP" sz="2400" dirty="0" smtClean="0"/>
              <a:t>– 1</a:t>
            </a:r>
          </a:p>
          <a:p>
            <a:r>
              <a:rPr lang="en-US" altLang="ja-JP" sz="2400" dirty="0" smtClean="0"/>
              <a:t>95%</a:t>
            </a:r>
            <a:r>
              <a:rPr lang="ja-JP" altLang="en-US" sz="2400" dirty="0" smtClean="0"/>
              <a:t>信頼区間</a:t>
            </a:r>
            <a:endParaRPr lang="en-US" altLang="ja-JP" sz="2400" dirty="0" smtClean="0"/>
          </a:p>
          <a:p>
            <a:endParaRPr kumimoji="1" lang="en-US" altLang="ja-JP" sz="2400" dirty="0"/>
          </a:p>
          <a:p>
            <a:endParaRPr lang="en-US" altLang="ja-JP" sz="2400" dirty="0" smtClean="0"/>
          </a:p>
          <a:p>
            <a:pPr marL="0" indent="0">
              <a:buNone/>
            </a:pPr>
            <a:r>
              <a:rPr lang="en-US" altLang="ja-JP" sz="2400" dirty="0" smtClean="0"/>
              <a:t>         t</a:t>
            </a:r>
            <a:r>
              <a:rPr lang="ja-JP" altLang="en-US" sz="2400" dirty="0" smtClean="0"/>
              <a:t>値 </a:t>
            </a:r>
            <a:r>
              <a:rPr lang="en-US" altLang="ja-JP" sz="2400" dirty="0" smtClean="0"/>
              <a:t>= </a:t>
            </a:r>
            <a:r>
              <a:rPr lang="en-US" altLang="ja-JP" sz="2400" u="sng" dirty="0" smtClean="0"/>
              <a:t>2.262</a:t>
            </a:r>
            <a:endParaRPr kumimoji="1" lang="ja-JP" altLang="en-US" sz="2400" u="sng" dirty="0"/>
          </a:p>
        </p:txBody>
      </p:sp>
      <p:grpSp>
        <p:nvGrpSpPr>
          <p:cNvPr id="6" name="グループ化 5"/>
          <p:cNvGrpSpPr/>
          <p:nvPr/>
        </p:nvGrpSpPr>
        <p:grpSpPr>
          <a:xfrm>
            <a:off x="3720230" y="1845734"/>
            <a:ext cx="5139324" cy="4486910"/>
            <a:chOff x="3675132" y="1737361"/>
            <a:chExt cx="5184422" cy="4595283"/>
          </a:xfrm>
        </p:grpSpPr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75132" y="1737361"/>
              <a:ext cx="5184422" cy="4595283"/>
            </a:xfrm>
            <a:prstGeom prst="rect">
              <a:avLst/>
            </a:prstGeom>
          </p:spPr>
        </p:pic>
        <p:sp>
          <p:nvSpPr>
            <p:cNvPr id="5" name="円/楕円 4"/>
            <p:cNvSpPr/>
            <p:nvPr/>
          </p:nvSpPr>
          <p:spPr>
            <a:xfrm>
              <a:off x="4507175" y="3958225"/>
              <a:ext cx="966699" cy="450334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8" name="直線矢印コネクタ 7"/>
          <p:cNvCxnSpPr/>
          <p:nvPr/>
        </p:nvCxnSpPr>
        <p:spPr>
          <a:xfrm flipH="1">
            <a:off x="3557392" y="4453936"/>
            <a:ext cx="987643" cy="41868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66200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信頼</a:t>
            </a:r>
            <a:r>
              <a:rPr lang="ja-JP" altLang="en-US" dirty="0"/>
              <a:t>区間</a:t>
            </a:r>
            <a:r>
              <a:rPr lang="ja-JP" altLang="en-US" dirty="0" smtClean="0"/>
              <a:t>の</a:t>
            </a:r>
            <a:r>
              <a:rPr lang="ja-JP" altLang="en-US" dirty="0"/>
              <a:t>例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kumimoji="1" lang="ja-JP" altLang="en-US" sz="2400" dirty="0" smtClean="0"/>
                  <a:t>⑥信頼区間を求める</a:t>
                </a:r>
                <a:endParaRPr kumimoji="1" lang="en-US" altLang="ja-JP" sz="2400" dirty="0" smtClean="0"/>
              </a:p>
              <a:p>
                <a:r>
                  <a:rPr lang="ja-JP" altLang="en-US" sz="2400" dirty="0"/>
                  <a:t>　</a:t>
                </a:r>
                <a:r>
                  <a:rPr lang="ja-JP" altLang="en-US" sz="2400" dirty="0" smtClean="0"/>
                  <a:t>　標本平均</a:t>
                </a:r>
                <a:r>
                  <a:rPr lang="en-US" altLang="ja-JP" sz="2400" dirty="0" smtClean="0"/>
                  <a:t>X</a:t>
                </a:r>
                <a:r>
                  <a:rPr lang="ja-JP" altLang="en-US" sz="2400" dirty="0" smtClean="0"/>
                  <a:t> </a:t>
                </a:r>
                <a:r>
                  <a:rPr lang="en-US" altLang="ja-JP" sz="2400" dirty="0" smtClean="0"/>
                  <a:t>= 30.4 , t</a:t>
                </a:r>
                <a:r>
                  <a:rPr lang="ja-JP" altLang="en-US" sz="2400" dirty="0" smtClean="0"/>
                  <a:t>値 </a:t>
                </a:r>
                <a:r>
                  <a:rPr lang="en-US" altLang="ja-JP" sz="2400" dirty="0" smtClean="0"/>
                  <a:t>= 2.262 , </a:t>
                </a:r>
              </a:p>
              <a:p>
                <a:r>
                  <a:rPr lang="en-US" altLang="ja-JP" sz="2400" dirty="0"/>
                  <a:t> </a:t>
                </a:r>
                <a:r>
                  <a:rPr lang="en-US" altLang="ja-JP" sz="2400" dirty="0" smtClean="0"/>
                  <a:t>     </a:t>
                </a:r>
                <a:r>
                  <a:rPr lang="ja-JP" altLang="en-US" sz="2200" dirty="0" smtClean="0"/>
                  <a:t>標本標準偏差</a:t>
                </a:r>
                <a:r>
                  <a:rPr lang="en-US" altLang="ja-JP" sz="2200" dirty="0" smtClean="0"/>
                  <a:t>SD</a:t>
                </a:r>
                <a:r>
                  <a:rPr lang="ja-JP" altLang="en-US" sz="2200" dirty="0" smtClean="0"/>
                  <a:t> </a:t>
                </a:r>
                <a:r>
                  <a:rPr lang="en-US" altLang="ja-JP" sz="2200" dirty="0" smtClean="0"/>
                  <a:t>= 2.413 , </a:t>
                </a:r>
                <a:r>
                  <a:rPr lang="ja-JP" altLang="en-US" sz="2200" dirty="0" smtClean="0"/>
                  <a:t>標本数</a:t>
                </a:r>
                <a:r>
                  <a:rPr lang="en-US" altLang="ja-JP" sz="2200" dirty="0" smtClean="0"/>
                  <a:t>n = 10</a:t>
                </a:r>
              </a:p>
              <a:p>
                <a:endParaRPr kumimoji="1" lang="en-US" altLang="ja-JP" sz="2200" dirty="0"/>
              </a:p>
              <a:p>
                <a:r>
                  <a:rPr lang="en-US" altLang="ja-JP" sz="2200" dirty="0" smtClean="0"/>
                  <a:t>     </a:t>
                </a:r>
                <a:r>
                  <a:rPr lang="ja-JP" altLang="en-US" sz="2200" dirty="0"/>
                  <a:t>下限</a:t>
                </a:r>
                <a:r>
                  <a:rPr lang="ja-JP" altLang="en-US" sz="2200" dirty="0" smtClean="0"/>
                  <a:t> </a:t>
                </a:r>
                <a:r>
                  <a:rPr lang="en-US" altLang="ja-JP" sz="2200" dirty="0" smtClean="0"/>
                  <a:t>=</a:t>
                </a:r>
                <a:r>
                  <a:rPr lang="ja-JP" altLang="en-US" sz="2200" dirty="0"/>
                  <a:t> </a:t>
                </a:r>
                <a:r>
                  <a:rPr lang="en-US" altLang="ja-JP" sz="2200" dirty="0" smtClean="0"/>
                  <a:t> </a:t>
                </a:r>
                <a14:m>
                  <m:oMath xmlns:m="http://schemas.openxmlformats.org/officeDocument/2006/math">
                    <m:r>
                      <a:rPr lang="en-US" altLang="ja-JP" sz="2400" b="0" i="0" smtClean="0">
                        <a:latin typeface="Cambria Math" panose="02040503050406030204" pitchFamily="18" charset="0"/>
                      </a:rPr>
                      <m:t>30.4</m:t>
                    </m:r>
                    <m:r>
                      <a:rPr lang="en-US" altLang="ja-JP" sz="2400" b="0" i="1" smtClean="0">
                        <a:latin typeface="Cambria Math" panose="02040503050406030204" pitchFamily="18" charset="0"/>
                      </a:rPr>
                      <m:t>−2.262</m:t>
                    </m:r>
                    <m:r>
                      <a:rPr lang="en-US" altLang="ja-JP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× </m:t>
                    </m:r>
                    <m:f>
                      <m:fPr>
                        <m:ctrlPr>
                          <a:rPr lang="en-US" altLang="ja-JP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2.413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ja-JP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ja-JP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</m:rad>
                      </m:den>
                    </m:f>
                    <m:r>
                      <a:rPr lang="en-US" altLang="ja-JP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=28.674</m:t>
                    </m:r>
                  </m:oMath>
                </a14:m>
                <a:endParaRPr lang="en-US" altLang="ja-JP" sz="2400" b="0" dirty="0" smtClean="0">
                  <a:ea typeface="Cambria Math" panose="02040503050406030204" pitchFamily="18" charset="0"/>
                </a:endParaRPr>
              </a:p>
              <a:p>
                <a:r>
                  <a:rPr kumimoji="1" lang="en-US" altLang="ja-JP" sz="2200" dirty="0" smtClean="0"/>
                  <a:t>     </a:t>
                </a:r>
                <a:r>
                  <a:rPr kumimoji="1" lang="ja-JP" altLang="en-US" sz="2200" dirty="0" smtClean="0"/>
                  <a:t>上限 </a:t>
                </a:r>
                <a:r>
                  <a:rPr kumimoji="1" lang="en-US" altLang="ja-JP" sz="2200" dirty="0" smtClean="0"/>
                  <a:t>= </a:t>
                </a:r>
                <a14:m>
                  <m:oMath xmlns:m="http://schemas.openxmlformats.org/officeDocument/2006/math">
                    <m:r>
                      <a:rPr lang="en-US" altLang="ja-JP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ja-JP" sz="2400">
                        <a:latin typeface="Cambria Math" panose="02040503050406030204" pitchFamily="18" charset="0"/>
                      </a:rPr>
                      <m:t>30.</m:t>
                    </m:r>
                    <m:r>
                      <a:rPr lang="en-US" altLang="ja-JP" sz="240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altLang="ja-JP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ja-JP" sz="2400" i="1">
                        <a:latin typeface="Cambria Math" panose="02040503050406030204" pitchFamily="18" charset="0"/>
                      </a:rPr>
                      <m:t>2.262</m:t>
                    </m:r>
                    <m:r>
                      <a:rPr lang="en-US" altLang="ja-JP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× </m:t>
                    </m:r>
                    <m:f>
                      <m:fPr>
                        <m:ctrlPr>
                          <a:rPr lang="en-US" altLang="ja-JP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2.413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ja-JP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ja-JP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</m:rad>
                      </m:den>
                    </m:f>
                    <m:r>
                      <a:rPr lang="en-US" altLang="ja-JP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ja-JP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32.126</m:t>
                    </m:r>
                  </m:oMath>
                </a14:m>
                <a:endParaRPr kumimoji="1" lang="en-US" altLang="ja-JP" sz="2200" dirty="0" smtClean="0"/>
              </a:p>
              <a:p>
                <a:endParaRPr kumimoji="1" lang="en-US" altLang="ja-JP" sz="2200" dirty="0" smtClean="0"/>
              </a:p>
              <a:p>
                <a:pPr algn="ctr"/>
                <a:r>
                  <a:rPr lang="en-US" altLang="ja-JP" sz="2200" u="sng" dirty="0" smtClean="0"/>
                  <a:t>95</a:t>
                </a:r>
                <a:r>
                  <a:rPr lang="ja-JP" altLang="en-US" sz="2200" u="sng" dirty="0" smtClean="0"/>
                  <a:t>％信頼区間は</a:t>
                </a:r>
                <a:r>
                  <a:rPr lang="en-US" altLang="ja-JP" sz="2200" u="sng" dirty="0" smtClean="0">
                    <a:solidFill>
                      <a:srgbClr val="FF0000"/>
                    </a:solidFill>
                  </a:rPr>
                  <a:t>28.674mm~32.126mm</a:t>
                </a:r>
                <a:endParaRPr kumimoji="1" lang="ja-JP" altLang="en-US" sz="2200" u="sng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2" t="-363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1541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</a:t>
            </a:r>
            <a:r>
              <a:rPr kumimoji="1" lang="ja-JP" altLang="en-US" dirty="0" smtClean="0"/>
              <a:t>で区間推定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en-US" altLang="ja-JP" sz="2400" dirty="0" smtClean="0"/>
              <a:t>R</a:t>
            </a:r>
            <a:r>
              <a:rPr kumimoji="1" lang="ja-JP" altLang="en-US" sz="2400" dirty="0" smtClean="0"/>
              <a:t>では二行で実行できる</a:t>
            </a:r>
            <a:endParaRPr kumimoji="1"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400" dirty="0"/>
          </a:p>
          <a:p>
            <a:pPr marL="0" indent="0">
              <a:buNone/>
            </a:pPr>
            <a:endParaRPr kumimoji="1" lang="ja-JP" altLang="en-US" sz="2400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212" y="2428230"/>
            <a:ext cx="5907293" cy="2858367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1540701" y="2367418"/>
            <a:ext cx="5874707" cy="2919179"/>
          </a:xfrm>
          <a:prstGeom prst="rect">
            <a:avLst/>
          </a:prstGeom>
          <a:noFill/>
          <a:ln w="38100">
            <a:solidFill>
              <a:srgbClr val="002060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/>
        </p:nvSpPr>
        <p:spPr>
          <a:xfrm>
            <a:off x="1641212" y="4283901"/>
            <a:ext cx="2053966" cy="388307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7798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 smtClean="0"/>
              <a:t>信頼区間とは，母平均をある確率で含む範囲</a:t>
            </a:r>
            <a:endParaRPr kumimoji="1"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endParaRPr kumimoji="1"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 smtClean="0"/>
              <a:t>確率を大きくすれば，信頼区間の範囲も広がる</a:t>
            </a:r>
            <a:endParaRPr kumimoji="1"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4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 smtClean="0"/>
              <a:t>公式を用いて求める方法や</a:t>
            </a:r>
            <a:r>
              <a:rPr kumimoji="1" lang="en-US" altLang="ja-JP" sz="2400" dirty="0" smtClean="0"/>
              <a:t>R</a:t>
            </a:r>
            <a:r>
              <a:rPr kumimoji="1" lang="ja-JP" altLang="en-US" sz="2400" dirty="0" smtClean="0"/>
              <a:t>を用いて求める方法がある</a:t>
            </a:r>
            <a:endParaRPr kumimoji="1" lang="ja-JP" altLang="en-US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6749863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レトロスペクト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4837</TotalTime>
  <Words>313</Words>
  <Application>Microsoft Office PowerPoint</Application>
  <PresentationFormat>画面に合わせる (4:3)</PresentationFormat>
  <Paragraphs>125</Paragraphs>
  <Slides>14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21" baseType="lpstr">
      <vt:lpstr>ＭＳ Ｐゴシック</vt:lpstr>
      <vt:lpstr>新細明體</vt:lpstr>
      <vt:lpstr>Calibri</vt:lpstr>
      <vt:lpstr>Calibri Light</vt:lpstr>
      <vt:lpstr>Cambria Math</vt:lpstr>
      <vt:lpstr>Wingdings</vt:lpstr>
      <vt:lpstr>レトロスペクト</vt:lpstr>
      <vt:lpstr>信頼区間 道具としての統計学 - 7章</vt:lpstr>
      <vt:lpstr>目次</vt:lpstr>
      <vt:lpstr>区間推定とは</vt:lpstr>
      <vt:lpstr>信頼区間とは</vt:lpstr>
      <vt:lpstr>信頼区間の公式</vt:lpstr>
      <vt:lpstr>信頼区間の例</vt:lpstr>
      <vt:lpstr>信頼区間の例</vt:lpstr>
      <vt:lpstr>信頼区間の例</vt:lpstr>
      <vt:lpstr>信頼区間の例</vt:lpstr>
      <vt:lpstr>信頼区間の例</vt:lpstr>
      <vt:lpstr>信頼区間の例</vt:lpstr>
      <vt:lpstr>信頼区間の例</vt:lpstr>
      <vt:lpstr>Rで区間推定</vt:lpstr>
      <vt:lpstr>まとめ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芦田誠人</dc:creator>
  <cp:lastModifiedBy>芦田誠人</cp:lastModifiedBy>
  <cp:revision>32</cp:revision>
  <dcterms:created xsi:type="dcterms:W3CDTF">2017-01-02T05:42:43Z</dcterms:created>
  <dcterms:modified xsi:type="dcterms:W3CDTF">2017-01-05T14:19:58Z</dcterms:modified>
</cp:coreProperties>
</file>