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8" r:id="rId1"/>
  </p:sldMasterIdLst>
  <p:notesMasterIdLst>
    <p:notesMasterId r:id="rId16"/>
  </p:notesMasterIdLst>
  <p:sldIdLst>
    <p:sldId id="256" r:id="rId2"/>
    <p:sldId id="257" r:id="rId3"/>
    <p:sldId id="258" r:id="rId4"/>
    <p:sldId id="259" r:id="rId5"/>
    <p:sldId id="260" r:id="rId6"/>
    <p:sldId id="269" r:id="rId7"/>
    <p:sldId id="261" r:id="rId8"/>
    <p:sldId id="262" r:id="rId9"/>
    <p:sldId id="263" r:id="rId10"/>
    <p:sldId id="264" r:id="rId11"/>
    <p:sldId id="265" r:id="rId12"/>
    <p:sldId id="266" r:id="rId13"/>
    <p:sldId id="267" r:id="rId14"/>
    <p:sldId id="268" r:id="rId15"/>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4" d="100"/>
          <a:sy n="74" d="100"/>
        </p:scale>
        <p:origin x="1044"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712CE63-3691-447B-8BE6-E45F4D0BFD46}" type="datetimeFigureOut">
              <a:rPr kumimoji="1" lang="ja-JP" altLang="en-US" smtClean="0"/>
              <a:t>2016/1/8</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DE18FF0-E058-433B-B452-63C4EEA684B9}" type="slidenum">
              <a:rPr kumimoji="1" lang="ja-JP" altLang="en-US" smtClean="0"/>
              <a:t>‹#›</a:t>
            </a:fld>
            <a:endParaRPr kumimoji="1" lang="ja-JP" altLang="en-US"/>
          </a:p>
        </p:txBody>
      </p:sp>
    </p:spTree>
    <p:extLst>
      <p:ext uri="{BB962C8B-B14F-4D97-AF65-F5344CB8AC3E}">
        <p14:creationId xmlns:p14="http://schemas.microsoft.com/office/powerpoint/2010/main" val="100777867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受け入れテストは顧客が確認</a:t>
            </a:r>
            <a:endParaRPr kumimoji="1" lang="ja-JP" altLang="en-US" dirty="0"/>
          </a:p>
        </p:txBody>
      </p:sp>
      <p:sp>
        <p:nvSpPr>
          <p:cNvPr id="4" name="スライド番号プレースホルダー 3"/>
          <p:cNvSpPr>
            <a:spLocks noGrp="1"/>
          </p:cNvSpPr>
          <p:nvPr>
            <p:ph type="sldNum" sz="quarter" idx="10"/>
          </p:nvPr>
        </p:nvSpPr>
        <p:spPr/>
        <p:txBody>
          <a:bodyPr/>
          <a:lstStyle/>
          <a:p>
            <a:fld id="{BDE18FF0-E058-433B-B452-63C4EEA684B9}" type="slidenum">
              <a:rPr kumimoji="1" lang="ja-JP" altLang="en-US" smtClean="0"/>
              <a:t>1</a:t>
            </a:fld>
            <a:endParaRPr kumimoji="1" lang="ja-JP" altLang="en-US"/>
          </a:p>
        </p:txBody>
      </p:sp>
    </p:spTree>
    <p:extLst>
      <p:ext uri="{BB962C8B-B14F-4D97-AF65-F5344CB8AC3E}">
        <p14:creationId xmlns:p14="http://schemas.microsoft.com/office/powerpoint/2010/main" val="6951206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単体テストが終わっているモジュールの組み合わせでてテスト</a:t>
            </a:r>
            <a:endParaRPr kumimoji="1" lang="en-US" altLang="ja-JP" dirty="0" smtClean="0"/>
          </a:p>
          <a:p>
            <a:r>
              <a:rPr kumimoji="1" lang="en-US" altLang="ja-JP" dirty="0" smtClean="0"/>
              <a:t>1</a:t>
            </a:r>
            <a:r>
              <a:rPr kumimoji="1" lang="ja-JP" altLang="en-US" dirty="0" err="1" smtClean="0"/>
              <a:t>、</a:t>
            </a:r>
            <a:r>
              <a:rPr kumimoji="1" lang="en-US" altLang="ja-JP" dirty="0" smtClean="0"/>
              <a:t>3</a:t>
            </a:r>
            <a:r>
              <a:rPr kumimoji="1" lang="ja-JP" altLang="en-US" dirty="0" smtClean="0"/>
              <a:t>はチームでレビュ</a:t>
            </a:r>
          </a:p>
          <a:p>
            <a:r>
              <a:rPr kumimoji="1" lang="ja-JP" altLang="en-US" dirty="0" smtClean="0"/>
              <a:t>テスト項目表はブラックボックステストで実施し項目は外部設計書から作る。外部設計書で定義された機能や条件を満たしているかレビュでチェック</a:t>
            </a:r>
            <a:endParaRPr kumimoji="1" lang="en-US" altLang="ja-JP" dirty="0" smtClean="0"/>
          </a:p>
          <a:p>
            <a:r>
              <a:rPr kumimoji="1" lang="en-US" altLang="ja-JP" dirty="0" smtClean="0"/>
              <a:t>5</a:t>
            </a:r>
            <a:r>
              <a:rPr kumimoji="1" lang="ja-JP" altLang="en-US" dirty="0" err="1" smtClean="0"/>
              <a:t>、</a:t>
            </a:r>
            <a:r>
              <a:rPr kumimoji="1" lang="ja-JP" altLang="en-US" dirty="0" smtClean="0"/>
              <a:t>モジュールによっては複数の箇所で使われるので複数メンバーが同時にテストすることもある。別のテストで異常になった時は注意</a:t>
            </a:r>
            <a:endParaRPr kumimoji="1" lang="en-US" altLang="ja-JP" dirty="0" smtClean="0"/>
          </a:p>
          <a:p>
            <a:r>
              <a:rPr kumimoji="1" lang="ja-JP" altLang="en-US" dirty="0" smtClean="0"/>
              <a:t>みんなに知らせることが大切</a:t>
            </a:r>
            <a:endParaRPr kumimoji="1" lang="en-US" altLang="ja-JP" dirty="0" smtClean="0"/>
          </a:p>
          <a:p>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BDE18FF0-E058-433B-B452-63C4EEA684B9}" type="slidenum">
              <a:rPr kumimoji="1" lang="ja-JP" altLang="en-US" smtClean="0"/>
              <a:t>2</a:t>
            </a:fld>
            <a:endParaRPr kumimoji="1" lang="ja-JP" altLang="en-US"/>
          </a:p>
        </p:txBody>
      </p:sp>
    </p:spTree>
    <p:extLst>
      <p:ext uri="{BB962C8B-B14F-4D97-AF65-F5344CB8AC3E}">
        <p14:creationId xmlns:p14="http://schemas.microsoft.com/office/powerpoint/2010/main" val="33936484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BDE18FF0-E058-433B-B452-63C4EEA684B9}" type="slidenum">
              <a:rPr kumimoji="1" lang="ja-JP" altLang="en-US" smtClean="0"/>
              <a:t>3</a:t>
            </a:fld>
            <a:endParaRPr kumimoji="1" lang="ja-JP" altLang="en-US"/>
          </a:p>
        </p:txBody>
      </p:sp>
    </p:spTree>
    <p:extLst>
      <p:ext uri="{BB962C8B-B14F-4D97-AF65-F5344CB8AC3E}">
        <p14:creationId xmlns:p14="http://schemas.microsoft.com/office/powerpoint/2010/main" val="22053791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最上位モジュールから始めて順次下位モジュールに結合していく方法</a:t>
            </a:r>
            <a:endParaRPr kumimoji="1" lang="en-US" altLang="ja-JP" dirty="0" smtClean="0"/>
          </a:p>
          <a:p>
            <a:r>
              <a:rPr kumimoji="1" lang="ja-JP" altLang="en-US" dirty="0" smtClean="0"/>
              <a:t>重大な欠陥を早く見つけることができる</a:t>
            </a:r>
            <a:endParaRPr kumimoji="1" lang="en-US" altLang="ja-JP" dirty="0" smtClean="0"/>
          </a:p>
          <a:p>
            <a:r>
              <a:rPr kumimoji="1" lang="ja-JP" altLang="en-US" dirty="0" smtClean="0"/>
              <a:t>作業分散が難しい</a:t>
            </a:r>
            <a:endParaRPr kumimoji="1" lang="ja-JP" altLang="en-US" dirty="0"/>
          </a:p>
        </p:txBody>
      </p:sp>
      <p:sp>
        <p:nvSpPr>
          <p:cNvPr id="4" name="スライド番号プレースホルダー 3"/>
          <p:cNvSpPr>
            <a:spLocks noGrp="1"/>
          </p:cNvSpPr>
          <p:nvPr>
            <p:ph type="sldNum" sz="quarter" idx="10"/>
          </p:nvPr>
        </p:nvSpPr>
        <p:spPr/>
        <p:txBody>
          <a:bodyPr/>
          <a:lstStyle/>
          <a:p>
            <a:fld id="{BDE18FF0-E058-433B-B452-63C4EEA684B9}" type="slidenum">
              <a:rPr kumimoji="1" lang="ja-JP" altLang="en-US" smtClean="0"/>
              <a:t>4</a:t>
            </a:fld>
            <a:endParaRPr kumimoji="1" lang="ja-JP" altLang="en-US"/>
          </a:p>
        </p:txBody>
      </p:sp>
    </p:spTree>
    <p:extLst>
      <p:ext uri="{BB962C8B-B14F-4D97-AF65-F5344CB8AC3E}">
        <p14:creationId xmlns:p14="http://schemas.microsoft.com/office/powerpoint/2010/main" val="20284439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分担しての並列作業が容易、早期に多くのモジュールテストが可能</a:t>
            </a:r>
            <a:endParaRPr kumimoji="1" lang="en-US" altLang="ja-JP" dirty="0" smtClean="0"/>
          </a:p>
          <a:p>
            <a:r>
              <a:rPr kumimoji="1" lang="ja-JP" altLang="en-US" dirty="0" smtClean="0"/>
              <a:t>欠陥の影響が大きい共通モジュールの品質を先行して高めることが可能</a:t>
            </a:r>
            <a:endParaRPr kumimoji="1" lang="en-US" altLang="ja-JP" dirty="0" smtClean="0"/>
          </a:p>
          <a:p>
            <a:r>
              <a:rPr kumimoji="1" lang="ja-JP" altLang="en-US" dirty="0" smtClean="0"/>
              <a:t>重要な欠陥が後に出てくる</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BDE18FF0-E058-433B-B452-63C4EEA684B9}" type="slidenum">
              <a:rPr kumimoji="1" lang="ja-JP" altLang="en-US" smtClean="0"/>
              <a:t>5</a:t>
            </a:fld>
            <a:endParaRPr kumimoji="1" lang="ja-JP" altLang="en-US"/>
          </a:p>
        </p:txBody>
      </p:sp>
    </p:spTree>
    <p:extLst>
      <p:ext uri="{BB962C8B-B14F-4D97-AF65-F5344CB8AC3E}">
        <p14:creationId xmlns:p14="http://schemas.microsoft.com/office/powerpoint/2010/main" val="11269053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多人数で同時に使われた場合にもシステム提案書などで定義された性能が満たされているか障害があった時、設計書通りに機能するかを確認</a:t>
            </a:r>
            <a:endParaRPr kumimoji="1" lang="en-US" altLang="ja-JP" dirty="0" smtClean="0"/>
          </a:p>
          <a:p>
            <a:r>
              <a:rPr kumimoji="1" lang="ja-JP" altLang="en-US" dirty="0" smtClean="0"/>
              <a:t>性能テスト</a:t>
            </a:r>
            <a:r>
              <a:rPr kumimoji="1" lang="en-US" altLang="ja-JP" dirty="0" smtClean="0"/>
              <a:t>…</a:t>
            </a:r>
            <a:r>
              <a:rPr kumimoji="1" lang="ja-JP" altLang="en-US" dirty="0" smtClean="0"/>
              <a:t>レスポンスタイムやバッチ処理が想定時間内か</a:t>
            </a:r>
            <a:r>
              <a:rPr kumimoji="1" lang="ja-JP" altLang="en-US" dirty="0" smtClean="0"/>
              <a:t>など</a:t>
            </a:r>
            <a:endParaRPr kumimoji="1" lang="en-US" altLang="ja-JP" dirty="0" smtClean="0"/>
          </a:p>
          <a:p>
            <a:r>
              <a:rPr kumimoji="1" lang="ja-JP" altLang="en-US" dirty="0" smtClean="0"/>
              <a:t>次は品質保証について</a:t>
            </a:r>
            <a:endParaRPr kumimoji="1" lang="ja-JP" altLang="en-US" dirty="0"/>
          </a:p>
        </p:txBody>
      </p:sp>
      <p:sp>
        <p:nvSpPr>
          <p:cNvPr id="4" name="スライド番号プレースホルダー 3"/>
          <p:cNvSpPr>
            <a:spLocks noGrp="1"/>
          </p:cNvSpPr>
          <p:nvPr>
            <p:ph type="sldNum" sz="quarter" idx="10"/>
          </p:nvPr>
        </p:nvSpPr>
        <p:spPr/>
        <p:txBody>
          <a:bodyPr/>
          <a:lstStyle/>
          <a:p>
            <a:fld id="{BDE18FF0-E058-433B-B452-63C4EEA684B9}" type="slidenum">
              <a:rPr kumimoji="1" lang="ja-JP" altLang="en-US" smtClean="0"/>
              <a:t>6</a:t>
            </a:fld>
            <a:endParaRPr kumimoji="1" lang="ja-JP" altLang="en-US"/>
          </a:p>
        </p:txBody>
      </p:sp>
    </p:spTree>
    <p:extLst>
      <p:ext uri="{BB962C8B-B14F-4D97-AF65-F5344CB8AC3E}">
        <p14:creationId xmlns:p14="http://schemas.microsoft.com/office/powerpoint/2010/main" val="38391975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テストと同時に摘出したバグを分析して品質検証する</a:t>
            </a:r>
            <a:endParaRPr kumimoji="1" lang="en-US" altLang="ja-JP" dirty="0" smtClean="0"/>
          </a:p>
          <a:p>
            <a:r>
              <a:rPr kumimoji="1" lang="ja-JP" altLang="en-US" dirty="0" smtClean="0"/>
              <a:t>取り除かれたバグに関するバグも取り除かれるためバグ累積数は成長曲線を描く</a:t>
            </a:r>
            <a:endParaRPr kumimoji="1" lang="en-US" altLang="ja-JP" dirty="0" smtClean="0"/>
          </a:p>
          <a:p>
            <a:r>
              <a:rPr kumimoji="1" lang="ja-JP" altLang="en-US" dirty="0" smtClean="0"/>
              <a:t>バグ累積曲線はいつもこうとは限らず傾向がいくつかある</a:t>
            </a:r>
            <a:endParaRPr kumimoji="1" lang="ja-JP" altLang="en-US" dirty="0"/>
          </a:p>
        </p:txBody>
      </p:sp>
      <p:sp>
        <p:nvSpPr>
          <p:cNvPr id="4" name="スライド番号プレースホルダー 3"/>
          <p:cNvSpPr>
            <a:spLocks noGrp="1"/>
          </p:cNvSpPr>
          <p:nvPr>
            <p:ph type="sldNum" sz="quarter" idx="10"/>
          </p:nvPr>
        </p:nvSpPr>
        <p:spPr/>
        <p:txBody>
          <a:bodyPr/>
          <a:lstStyle/>
          <a:p>
            <a:fld id="{BDE18FF0-E058-433B-B452-63C4EEA684B9}" type="slidenum">
              <a:rPr kumimoji="1" lang="ja-JP" altLang="en-US" smtClean="0"/>
              <a:t>7</a:t>
            </a:fld>
            <a:endParaRPr kumimoji="1" lang="ja-JP" altLang="en-US"/>
          </a:p>
        </p:txBody>
      </p:sp>
    </p:spTree>
    <p:extLst>
      <p:ext uri="{BB962C8B-B14F-4D97-AF65-F5344CB8AC3E}">
        <p14:creationId xmlns:p14="http://schemas.microsoft.com/office/powerpoint/2010/main" val="6244891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BDE18FF0-E058-433B-B452-63C4EEA684B9}" type="slidenum">
              <a:rPr kumimoji="1" lang="ja-JP" altLang="en-US" smtClean="0"/>
              <a:t>9</a:t>
            </a:fld>
            <a:endParaRPr kumimoji="1" lang="ja-JP" altLang="en-US"/>
          </a:p>
        </p:txBody>
      </p:sp>
    </p:spTree>
    <p:extLst>
      <p:ext uri="{BB962C8B-B14F-4D97-AF65-F5344CB8AC3E}">
        <p14:creationId xmlns:p14="http://schemas.microsoft.com/office/powerpoint/2010/main" val="13694537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また、バグ累積度がテスト項目が少ないのに水平になりつつありテストが少ないのに多くのバグが発生していることが問題</a:t>
            </a:r>
            <a:endParaRPr kumimoji="1" lang="en-US" altLang="ja-JP" dirty="0" smtClean="0"/>
          </a:p>
          <a:p>
            <a:r>
              <a:rPr kumimoji="1" lang="ja-JP" altLang="en-US" dirty="0" smtClean="0"/>
              <a:t>どういう分野のシステムか、単体テストがきちんと行われていたか、使用言語、過去の実績値に基づいてバグ総数を予測</a:t>
            </a:r>
            <a:endParaRPr kumimoji="1" lang="en-US" altLang="ja-JP" dirty="0" smtClean="0"/>
          </a:p>
          <a:p>
            <a:r>
              <a:rPr kumimoji="1" lang="ja-JP" altLang="en-US" dirty="0" smtClean="0"/>
              <a:t>これと累積曲線から計算された総バグ数を比較</a:t>
            </a:r>
            <a:endParaRPr kumimoji="1" lang="ja-JP" altLang="en-US" dirty="0"/>
          </a:p>
        </p:txBody>
      </p:sp>
      <p:sp>
        <p:nvSpPr>
          <p:cNvPr id="4" name="スライド番号プレースホルダー 3"/>
          <p:cNvSpPr>
            <a:spLocks noGrp="1"/>
          </p:cNvSpPr>
          <p:nvPr>
            <p:ph type="sldNum" sz="quarter" idx="10"/>
          </p:nvPr>
        </p:nvSpPr>
        <p:spPr/>
        <p:txBody>
          <a:bodyPr/>
          <a:lstStyle/>
          <a:p>
            <a:fld id="{BDE18FF0-E058-433B-B452-63C4EEA684B9}" type="slidenum">
              <a:rPr kumimoji="1" lang="ja-JP" altLang="en-US" smtClean="0"/>
              <a:t>10</a:t>
            </a:fld>
            <a:endParaRPr kumimoji="1" lang="ja-JP" altLang="en-US"/>
          </a:p>
        </p:txBody>
      </p:sp>
    </p:spTree>
    <p:extLst>
      <p:ext uri="{BB962C8B-B14F-4D97-AF65-F5344CB8AC3E}">
        <p14:creationId xmlns:p14="http://schemas.microsoft.com/office/powerpoint/2010/main" val="25464779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テストの数が少なくなればバグの発生数も少なくなる</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BDE18FF0-E058-433B-B452-63C4EEA684B9}" type="slidenum">
              <a:rPr kumimoji="1" lang="ja-JP" altLang="en-US" smtClean="0"/>
              <a:t>11</a:t>
            </a:fld>
            <a:endParaRPr kumimoji="1" lang="ja-JP" altLang="en-US"/>
          </a:p>
        </p:txBody>
      </p:sp>
    </p:spTree>
    <p:extLst>
      <p:ext uri="{BB962C8B-B14F-4D97-AF65-F5344CB8AC3E}">
        <p14:creationId xmlns:p14="http://schemas.microsoft.com/office/powerpoint/2010/main" val="9535083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509530BC-20CB-4FD3-A01A-D8A0DFCEC4EC}" type="datetime1">
              <a:rPr kumimoji="1" lang="ja-JP" altLang="en-US" smtClean="0"/>
              <a:t>2016/1/8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A92FB96-FC39-4A06-998F-4397AB7292E4}" type="slidenum">
              <a:rPr kumimoji="1" lang="ja-JP" altLang="en-US" smtClean="0"/>
              <a:t>‹#›</a:t>
            </a:fld>
            <a:endParaRPr kumimoji="1" lang="ja-JP" altLang="en-US"/>
          </a:p>
        </p:txBody>
      </p:sp>
    </p:spTree>
    <p:extLst>
      <p:ext uri="{BB962C8B-B14F-4D97-AF65-F5344CB8AC3E}">
        <p14:creationId xmlns:p14="http://schemas.microsoft.com/office/powerpoint/2010/main" val="12486259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D69CDBE5-9AE9-4E7D-92ED-1B7274D2A303}" type="datetime1">
              <a:rPr kumimoji="1" lang="ja-JP" altLang="en-US" smtClean="0"/>
              <a:t>2016/1/8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A92FB96-FC39-4A06-998F-4397AB7292E4}" type="slidenum">
              <a:rPr kumimoji="1" lang="ja-JP" altLang="en-US" smtClean="0"/>
              <a:t>‹#›</a:t>
            </a:fld>
            <a:endParaRPr kumimoji="1" lang="ja-JP" altLang="en-US"/>
          </a:p>
        </p:txBody>
      </p:sp>
    </p:spTree>
    <p:extLst>
      <p:ext uri="{BB962C8B-B14F-4D97-AF65-F5344CB8AC3E}">
        <p14:creationId xmlns:p14="http://schemas.microsoft.com/office/powerpoint/2010/main" val="7621603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171E941A-59A4-46BD-AAB1-88FB43E0E227}" type="datetime1">
              <a:rPr kumimoji="1" lang="ja-JP" altLang="en-US" smtClean="0"/>
              <a:t>2016/1/8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A92FB96-FC39-4A06-998F-4397AB7292E4}" type="slidenum">
              <a:rPr kumimoji="1" lang="ja-JP" altLang="en-US" smtClean="0"/>
              <a:t>‹#›</a:t>
            </a:fld>
            <a:endParaRPr kumimoji="1" lang="ja-JP" altLang="en-US"/>
          </a:p>
        </p:txBody>
      </p:sp>
    </p:spTree>
    <p:extLst>
      <p:ext uri="{BB962C8B-B14F-4D97-AF65-F5344CB8AC3E}">
        <p14:creationId xmlns:p14="http://schemas.microsoft.com/office/powerpoint/2010/main" val="22754052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DFDFEA44-570D-4C1A-BAA3-8DE3F208253E}" type="datetime1">
              <a:rPr kumimoji="1" lang="ja-JP" altLang="en-US" smtClean="0"/>
              <a:t>2016/1/8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A92FB96-FC39-4A06-998F-4397AB7292E4}" type="slidenum">
              <a:rPr kumimoji="1" lang="ja-JP" altLang="en-US" smtClean="0"/>
              <a:t>‹#›</a:t>
            </a:fld>
            <a:endParaRPr kumimoji="1" lang="ja-JP" altLang="en-US"/>
          </a:p>
        </p:txBody>
      </p:sp>
    </p:spTree>
    <p:extLst>
      <p:ext uri="{BB962C8B-B14F-4D97-AF65-F5344CB8AC3E}">
        <p14:creationId xmlns:p14="http://schemas.microsoft.com/office/powerpoint/2010/main" val="19153410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831D27E6-005C-4325-B383-BD7EBD03C92D}" type="datetime1">
              <a:rPr kumimoji="1" lang="ja-JP" altLang="en-US" smtClean="0"/>
              <a:t>2016/1/8</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6A92FB96-FC39-4A06-998F-4397AB7292E4}" type="slidenum">
              <a:rPr kumimoji="1" lang="ja-JP" altLang="en-US" smtClean="0"/>
              <a:t>‹#›</a:t>
            </a:fld>
            <a:endParaRPr kumimoji="1" lang="ja-JP" altLang="en-US"/>
          </a:p>
        </p:txBody>
      </p:sp>
    </p:spTree>
    <p:extLst>
      <p:ext uri="{BB962C8B-B14F-4D97-AF65-F5344CB8AC3E}">
        <p14:creationId xmlns:p14="http://schemas.microsoft.com/office/powerpoint/2010/main" val="201440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05B80FC7-55D9-4F2E-BBCE-16A3C0966383}" type="datetime1">
              <a:rPr kumimoji="1" lang="ja-JP" altLang="en-US" smtClean="0"/>
              <a:t>2016/1/8</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6A92FB96-FC39-4A06-998F-4397AB7292E4}" type="slidenum">
              <a:rPr kumimoji="1" lang="ja-JP" altLang="en-US" smtClean="0"/>
              <a:t>‹#›</a:t>
            </a:fld>
            <a:endParaRPr kumimoji="1" lang="ja-JP" altLang="en-US"/>
          </a:p>
        </p:txBody>
      </p:sp>
    </p:spTree>
    <p:extLst>
      <p:ext uri="{BB962C8B-B14F-4D97-AF65-F5344CB8AC3E}">
        <p14:creationId xmlns:p14="http://schemas.microsoft.com/office/powerpoint/2010/main" val="6946385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BE68AEC7-C175-44CD-9AB7-269A1F2E36F6}" type="datetime1">
              <a:rPr kumimoji="1" lang="ja-JP" altLang="en-US" smtClean="0"/>
              <a:t>2016/1/8</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6A92FB96-FC39-4A06-998F-4397AB7292E4}" type="slidenum">
              <a:rPr kumimoji="1" lang="ja-JP" altLang="en-US" smtClean="0"/>
              <a:t>‹#›</a:t>
            </a:fld>
            <a:endParaRPr kumimoji="1" lang="ja-JP" altLang="en-US"/>
          </a:p>
        </p:txBody>
      </p:sp>
    </p:spTree>
    <p:extLst>
      <p:ext uri="{BB962C8B-B14F-4D97-AF65-F5344CB8AC3E}">
        <p14:creationId xmlns:p14="http://schemas.microsoft.com/office/powerpoint/2010/main" val="11414288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82AA8776-9BDD-4F8E-AF8D-C22683C2DD6E}" type="datetime1">
              <a:rPr kumimoji="1" lang="ja-JP" altLang="en-US" smtClean="0"/>
              <a:t>2016/1/8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A92FB96-FC39-4A06-998F-4397AB7292E4}" type="slidenum">
              <a:rPr kumimoji="1" lang="ja-JP" altLang="en-US" smtClean="0"/>
              <a:t>‹#›</a:t>
            </a:fld>
            <a:endParaRPr kumimoji="1" lang="ja-JP" altLang="en-US"/>
          </a:p>
        </p:txBody>
      </p:sp>
    </p:spTree>
    <p:extLst>
      <p:ext uri="{BB962C8B-B14F-4D97-AF65-F5344CB8AC3E}">
        <p14:creationId xmlns:p14="http://schemas.microsoft.com/office/powerpoint/2010/main" val="19545162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FA53A8B3-444E-4D78-9C2C-F148AACD1CFE}" type="datetime1">
              <a:rPr kumimoji="1" lang="ja-JP" altLang="en-US" smtClean="0"/>
              <a:t>2016/1/8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A92FB96-FC39-4A06-998F-4397AB7292E4}" type="slidenum">
              <a:rPr kumimoji="1" lang="ja-JP" altLang="en-US" smtClean="0"/>
              <a:t>‹#›</a:t>
            </a:fld>
            <a:endParaRPr kumimoji="1" lang="ja-JP" altLang="en-US"/>
          </a:p>
        </p:txBody>
      </p:sp>
    </p:spTree>
    <p:extLst>
      <p:ext uri="{BB962C8B-B14F-4D97-AF65-F5344CB8AC3E}">
        <p14:creationId xmlns:p14="http://schemas.microsoft.com/office/powerpoint/2010/main" val="494717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4845347D-E902-46B2-8792-6A2191D9548B}" type="datetime1">
              <a:rPr kumimoji="1" lang="ja-JP" altLang="en-US" smtClean="0"/>
              <a:t>2016/1/8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A92FB96-FC39-4A06-998F-4397AB7292E4}" type="slidenum">
              <a:rPr kumimoji="1" lang="ja-JP" altLang="en-US" smtClean="0"/>
              <a:t>‹#›</a:t>
            </a:fld>
            <a:endParaRPr kumimoji="1" lang="ja-JP" altLang="en-US"/>
          </a:p>
        </p:txBody>
      </p:sp>
    </p:spTree>
    <p:extLst>
      <p:ext uri="{BB962C8B-B14F-4D97-AF65-F5344CB8AC3E}">
        <p14:creationId xmlns:p14="http://schemas.microsoft.com/office/powerpoint/2010/main" val="34040525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B6D3215F-F2A7-4982-8E6A-F598D8802C72}" type="datetime1">
              <a:rPr kumimoji="1" lang="ja-JP" altLang="en-US" smtClean="0"/>
              <a:t>2016/1/8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A92FB96-FC39-4A06-998F-4397AB7292E4}" type="slidenum">
              <a:rPr kumimoji="1" lang="ja-JP" altLang="en-US" smtClean="0"/>
              <a:t>‹#›</a:t>
            </a:fld>
            <a:endParaRPr kumimoji="1" lang="ja-JP" altLang="en-US"/>
          </a:p>
        </p:txBody>
      </p:sp>
    </p:spTree>
    <p:extLst>
      <p:ext uri="{BB962C8B-B14F-4D97-AF65-F5344CB8AC3E}">
        <p14:creationId xmlns:p14="http://schemas.microsoft.com/office/powerpoint/2010/main" val="26085783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626532-4B49-484A-8E4A-BC9869152C33}" type="datetime1">
              <a:rPr kumimoji="1" lang="ja-JP" altLang="en-US" smtClean="0"/>
              <a:t>2016/1/8</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92FB96-FC39-4A06-998F-4397AB7292E4}" type="slidenum">
              <a:rPr kumimoji="1" lang="ja-JP" altLang="en-US" smtClean="0"/>
              <a:t>‹#›</a:t>
            </a:fld>
            <a:endParaRPr kumimoji="1" lang="ja-JP" altLang="en-US"/>
          </a:p>
        </p:txBody>
      </p:sp>
    </p:spTree>
    <p:extLst>
      <p:ext uri="{BB962C8B-B14F-4D97-AF65-F5344CB8AC3E}">
        <p14:creationId xmlns:p14="http://schemas.microsoft.com/office/powerpoint/2010/main" val="4854515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3568" y="1268760"/>
            <a:ext cx="7772400" cy="1470025"/>
          </a:xfrm>
        </p:spPr>
        <p:txBody>
          <a:bodyPr>
            <a:normAutofit/>
          </a:bodyPr>
          <a:lstStyle/>
          <a:p>
            <a:r>
              <a:rPr kumimoji="1" lang="en-US" altLang="ja-JP" sz="5400" dirty="0" smtClean="0"/>
              <a:t>13</a:t>
            </a:r>
            <a:r>
              <a:rPr kumimoji="1" lang="ja-JP" altLang="en-US" sz="5400" dirty="0" smtClean="0"/>
              <a:t>章　テスト工程</a:t>
            </a:r>
            <a:endParaRPr kumimoji="1" lang="ja-JP" altLang="en-US" sz="5400" dirty="0"/>
          </a:p>
        </p:txBody>
      </p:sp>
      <p:sp>
        <p:nvSpPr>
          <p:cNvPr id="3" name="サブタイトル 2"/>
          <p:cNvSpPr>
            <a:spLocks noGrp="1"/>
          </p:cNvSpPr>
          <p:nvPr>
            <p:ph type="subTitle" idx="1"/>
          </p:nvPr>
        </p:nvSpPr>
        <p:spPr>
          <a:xfrm>
            <a:off x="467544" y="3212976"/>
            <a:ext cx="8208912" cy="1440160"/>
          </a:xfrm>
        </p:spPr>
        <p:txBody>
          <a:bodyPr>
            <a:noAutofit/>
          </a:bodyPr>
          <a:lstStyle/>
          <a:p>
            <a:r>
              <a:rPr kumimoji="1" lang="ja-JP" altLang="en-US" sz="2400" dirty="0" smtClean="0"/>
              <a:t>ずっと受けたかった</a:t>
            </a:r>
            <a:r>
              <a:rPr lang="ja-JP" altLang="en-US" sz="2400" dirty="0" smtClean="0"/>
              <a:t>ソフトウェアエンジニアリング</a:t>
            </a:r>
            <a:r>
              <a:rPr lang="ja-JP" altLang="en-US" sz="2400" dirty="0"/>
              <a:t>の</a:t>
            </a:r>
            <a:r>
              <a:rPr lang="ja-JP" altLang="en-US" sz="2400" dirty="0" smtClean="0"/>
              <a:t>授業</a:t>
            </a:r>
            <a:r>
              <a:rPr lang="en-US" altLang="ja-JP" sz="2400" dirty="0" smtClean="0"/>
              <a:t>2</a:t>
            </a:r>
          </a:p>
          <a:p>
            <a:r>
              <a:rPr kumimoji="1" lang="ja-JP" altLang="en-US" sz="2400" dirty="0"/>
              <a:t>鶴</a:t>
            </a:r>
            <a:r>
              <a:rPr kumimoji="1" lang="ja-JP" altLang="en-US" sz="2400" dirty="0" smtClean="0"/>
              <a:t>保　征城</a:t>
            </a:r>
            <a:endParaRPr kumimoji="1" lang="en-US" altLang="ja-JP" sz="2400" dirty="0" smtClean="0"/>
          </a:p>
          <a:p>
            <a:r>
              <a:rPr lang="ja-JP" altLang="en-US" sz="2400" dirty="0" smtClean="0"/>
              <a:t>駒谷　昇一</a:t>
            </a:r>
            <a:endParaRPr kumimoji="1" lang="ja-JP" altLang="en-US" sz="2400" dirty="0"/>
          </a:p>
        </p:txBody>
      </p:sp>
      <p:sp>
        <p:nvSpPr>
          <p:cNvPr id="4" name="テキスト ボックス 3"/>
          <p:cNvSpPr txBox="1"/>
          <p:nvPr/>
        </p:nvSpPr>
        <p:spPr>
          <a:xfrm>
            <a:off x="5868144" y="5517232"/>
            <a:ext cx="2121093" cy="369332"/>
          </a:xfrm>
          <a:prstGeom prst="rect">
            <a:avLst/>
          </a:prstGeom>
          <a:noFill/>
        </p:spPr>
        <p:txBody>
          <a:bodyPr wrap="none" rtlCol="0">
            <a:spAutoFit/>
          </a:bodyPr>
          <a:lstStyle/>
          <a:p>
            <a:r>
              <a:rPr kumimoji="1" lang="en-US" altLang="ja-JP" dirty="0" smtClean="0"/>
              <a:t>60181027</a:t>
            </a:r>
            <a:r>
              <a:rPr kumimoji="1" lang="ja-JP" altLang="en-US" dirty="0" smtClean="0"/>
              <a:t>　芝　悠利</a:t>
            </a:r>
            <a:endParaRPr kumimoji="1" lang="ja-JP" altLang="en-US" dirty="0"/>
          </a:p>
        </p:txBody>
      </p:sp>
    </p:spTree>
    <p:extLst>
      <p:ext uri="{BB962C8B-B14F-4D97-AF65-F5344CB8AC3E}">
        <p14:creationId xmlns:p14="http://schemas.microsoft.com/office/powerpoint/2010/main" val="31094507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テストと設計の関係</a:t>
            </a:r>
            <a:endParaRPr kumimoji="1" lang="ja-JP" altLang="en-US" dirty="0"/>
          </a:p>
        </p:txBody>
      </p:sp>
      <p:sp>
        <p:nvSpPr>
          <p:cNvPr id="3" name="コンテンツ プレースホルダー 2"/>
          <p:cNvSpPr>
            <a:spLocks noGrp="1"/>
          </p:cNvSpPr>
          <p:nvPr>
            <p:ph idx="1"/>
          </p:nvPr>
        </p:nvSpPr>
        <p:spPr>
          <a:xfrm>
            <a:off x="539552" y="1268760"/>
            <a:ext cx="8229600" cy="4525963"/>
          </a:xfrm>
        </p:spPr>
        <p:txBody>
          <a:bodyPr/>
          <a:lstStyle/>
          <a:p>
            <a:pPr marL="0" indent="0">
              <a:buNone/>
            </a:pPr>
            <a:r>
              <a:rPr kumimoji="1" lang="ja-JP" altLang="en-US" dirty="0" smtClean="0"/>
              <a:t>Ｖモデル</a:t>
            </a:r>
            <a:endParaRPr kumimoji="1" lang="ja-JP" altLang="en-US" dirty="0"/>
          </a:p>
        </p:txBody>
      </p:sp>
      <p:sp>
        <p:nvSpPr>
          <p:cNvPr id="4" name="スライド番号プレースホルダー 3"/>
          <p:cNvSpPr>
            <a:spLocks noGrp="1"/>
          </p:cNvSpPr>
          <p:nvPr>
            <p:ph type="sldNum" sz="quarter" idx="12"/>
          </p:nvPr>
        </p:nvSpPr>
        <p:spPr/>
        <p:txBody>
          <a:bodyPr/>
          <a:lstStyle/>
          <a:p>
            <a:fld id="{6A92FB96-FC39-4A06-998F-4397AB7292E4}" type="slidenum">
              <a:rPr kumimoji="1" lang="ja-JP" altLang="en-US" smtClean="0"/>
              <a:t>1</a:t>
            </a:fld>
            <a:endParaRPr kumimoji="1" lang="ja-JP" altLang="en-US"/>
          </a:p>
        </p:txBody>
      </p:sp>
      <p:sp>
        <p:nvSpPr>
          <p:cNvPr id="5" name="正方形/長方形 4"/>
          <p:cNvSpPr/>
          <p:nvPr/>
        </p:nvSpPr>
        <p:spPr>
          <a:xfrm>
            <a:off x="683568" y="2092768"/>
            <a:ext cx="1368152" cy="43204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dirty="0" smtClean="0"/>
              <a:t>要求分析</a:t>
            </a:r>
            <a:endParaRPr kumimoji="1" lang="ja-JP" altLang="en-US" dirty="0"/>
          </a:p>
        </p:txBody>
      </p:sp>
      <p:sp>
        <p:nvSpPr>
          <p:cNvPr id="6" name="正方形/長方形 5"/>
          <p:cNvSpPr/>
          <p:nvPr/>
        </p:nvSpPr>
        <p:spPr>
          <a:xfrm>
            <a:off x="1002087" y="2856581"/>
            <a:ext cx="1368152" cy="43204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dirty="0" smtClean="0"/>
              <a:t>要件定義</a:t>
            </a:r>
            <a:endParaRPr kumimoji="1" lang="ja-JP" altLang="en-US" dirty="0"/>
          </a:p>
        </p:txBody>
      </p:sp>
      <p:sp>
        <p:nvSpPr>
          <p:cNvPr id="7" name="正方形/長方形 6"/>
          <p:cNvSpPr/>
          <p:nvPr/>
        </p:nvSpPr>
        <p:spPr>
          <a:xfrm>
            <a:off x="1566609" y="3762237"/>
            <a:ext cx="1368152" cy="43204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dirty="0" smtClean="0"/>
              <a:t>外部設計</a:t>
            </a:r>
            <a:endParaRPr kumimoji="1" lang="ja-JP" altLang="en-US" dirty="0"/>
          </a:p>
        </p:txBody>
      </p:sp>
      <p:sp>
        <p:nvSpPr>
          <p:cNvPr id="8" name="正方形/長方形 7"/>
          <p:cNvSpPr/>
          <p:nvPr/>
        </p:nvSpPr>
        <p:spPr>
          <a:xfrm>
            <a:off x="2169023" y="4684832"/>
            <a:ext cx="1368152" cy="43204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dirty="0" smtClean="0"/>
              <a:t>内部設計</a:t>
            </a:r>
            <a:endParaRPr kumimoji="1" lang="ja-JP" altLang="en-US" dirty="0"/>
          </a:p>
        </p:txBody>
      </p:sp>
      <p:sp>
        <p:nvSpPr>
          <p:cNvPr id="9" name="正方形/長方形 8"/>
          <p:cNvSpPr/>
          <p:nvPr/>
        </p:nvSpPr>
        <p:spPr>
          <a:xfrm>
            <a:off x="3657491" y="5279268"/>
            <a:ext cx="1872208" cy="43204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dirty="0" smtClean="0"/>
              <a:t>プログラミング</a:t>
            </a:r>
            <a:endParaRPr kumimoji="1" lang="ja-JP" altLang="en-US" dirty="0"/>
          </a:p>
        </p:txBody>
      </p:sp>
      <p:sp>
        <p:nvSpPr>
          <p:cNvPr id="10" name="正方形/長方形 9"/>
          <p:cNvSpPr/>
          <p:nvPr/>
        </p:nvSpPr>
        <p:spPr>
          <a:xfrm>
            <a:off x="5636902" y="4700978"/>
            <a:ext cx="1368152" cy="41675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dirty="0" smtClean="0"/>
              <a:t>単体テスト</a:t>
            </a:r>
            <a:endParaRPr kumimoji="1" lang="ja-JP" altLang="en-US" dirty="0"/>
          </a:p>
        </p:txBody>
      </p:sp>
      <p:sp>
        <p:nvSpPr>
          <p:cNvPr id="11" name="正方形/長方形 10"/>
          <p:cNvSpPr/>
          <p:nvPr/>
        </p:nvSpPr>
        <p:spPr>
          <a:xfrm>
            <a:off x="6131931" y="3747554"/>
            <a:ext cx="1368152" cy="43204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dirty="0" smtClean="0"/>
              <a:t>結合テスト</a:t>
            </a:r>
            <a:endParaRPr kumimoji="1" lang="ja-JP" altLang="en-US" dirty="0"/>
          </a:p>
        </p:txBody>
      </p:sp>
      <p:sp>
        <p:nvSpPr>
          <p:cNvPr id="12" name="正方形/長方形 11"/>
          <p:cNvSpPr/>
          <p:nvPr/>
        </p:nvSpPr>
        <p:spPr>
          <a:xfrm>
            <a:off x="6816951" y="2832519"/>
            <a:ext cx="1368152" cy="43204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dirty="0" smtClean="0"/>
              <a:t>総合テスト</a:t>
            </a:r>
            <a:endParaRPr kumimoji="1" lang="ja-JP" altLang="en-US" dirty="0"/>
          </a:p>
        </p:txBody>
      </p:sp>
      <p:cxnSp>
        <p:nvCxnSpPr>
          <p:cNvPr id="15" name="直線矢印コネクタ 14"/>
          <p:cNvCxnSpPr/>
          <p:nvPr/>
        </p:nvCxnSpPr>
        <p:spPr>
          <a:xfrm>
            <a:off x="101189" y="2526304"/>
            <a:ext cx="2046711" cy="2968988"/>
          </a:xfrm>
          <a:prstGeom prst="straightConnector1">
            <a:avLst/>
          </a:prstGeom>
          <a:ln w="50800">
            <a:solidFill>
              <a:schemeClr val="accent6"/>
            </a:solidFill>
            <a:tailEnd type="arrow"/>
          </a:ln>
        </p:spPr>
        <p:style>
          <a:lnRef idx="1">
            <a:schemeClr val="accent1"/>
          </a:lnRef>
          <a:fillRef idx="0">
            <a:schemeClr val="accent1"/>
          </a:fillRef>
          <a:effectRef idx="0">
            <a:schemeClr val="accent1"/>
          </a:effectRef>
          <a:fontRef idx="minor">
            <a:schemeClr val="tx1"/>
          </a:fontRef>
        </p:style>
      </p:cxnSp>
      <p:sp>
        <p:nvSpPr>
          <p:cNvPr id="13" name="正方形/長方形 12"/>
          <p:cNvSpPr/>
          <p:nvPr/>
        </p:nvSpPr>
        <p:spPr>
          <a:xfrm>
            <a:off x="7110282" y="2094256"/>
            <a:ext cx="1476164" cy="43204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dirty="0" smtClean="0"/>
              <a:t>受入れテスト</a:t>
            </a:r>
            <a:endParaRPr kumimoji="1" lang="ja-JP" altLang="en-US" dirty="0"/>
          </a:p>
        </p:txBody>
      </p:sp>
      <p:cxnSp>
        <p:nvCxnSpPr>
          <p:cNvPr id="18" name="直線矢印コネクタ 17"/>
          <p:cNvCxnSpPr>
            <a:stCxn id="5" idx="3"/>
            <a:endCxn id="13" idx="1"/>
          </p:cNvCxnSpPr>
          <p:nvPr/>
        </p:nvCxnSpPr>
        <p:spPr>
          <a:xfrm>
            <a:off x="2051720" y="2308792"/>
            <a:ext cx="5058562" cy="1488"/>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20" name="直線矢印コネクタ 19"/>
          <p:cNvCxnSpPr>
            <a:stCxn id="6" idx="3"/>
            <a:endCxn id="12" idx="1"/>
          </p:cNvCxnSpPr>
          <p:nvPr/>
        </p:nvCxnSpPr>
        <p:spPr>
          <a:xfrm flipV="1">
            <a:off x="2370239" y="3048543"/>
            <a:ext cx="4446712" cy="24062"/>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24" name="直線矢印コネクタ 23"/>
          <p:cNvCxnSpPr>
            <a:stCxn id="7" idx="3"/>
            <a:endCxn id="11" idx="1"/>
          </p:cNvCxnSpPr>
          <p:nvPr/>
        </p:nvCxnSpPr>
        <p:spPr>
          <a:xfrm flipV="1">
            <a:off x="2934761" y="3963578"/>
            <a:ext cx="3197170" cy="14683"/>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27" name="直線矢印コネクタ 26"/>
          <p:cNvCxnSpPr>
            <a:stCxn id="8" idx="3"/>
            <a:endCxn id="10" idx="1"/>
          </p:cNvCxnSpPr>
          <p:nvPr/>
        </p:nvCxnSpPr>
        <p:spPr>
          <a:xfrm>
            <a:off x="3537175" y="4900856"/>
            <a:ext cx="2099727" cy="8497"/>
          </a:xfrm>
          <a:prstGeom prst="straightConnector1">
            <a:avLst/>
          </a:prstGeom>
          <a:ln>
            <a:headEnd type="arrow"/>
            <a:tailEnd type="arrow"/>
          </a:ln>
        </p:spPr>
        <p:style>
          <a:lnRef idx="1">
            <a:schemeClr val="accent1"/>
          </a:lnRef>
          <a:fillRef idx="0">
            <a:schemeClr val="accent1"/>
          </a:fillRef>
          <a:effectRef idx="0">
            <a:schemeClr val="accent1"/>
          </a:effectRef>
          <a:fontRef idx="minor">
            <a:schemeClr val="tx1"/>
          </a:fontRef>
        </p:style>
      </p:cxnSp>
      <p:cxnSp>
        <p:nvCxnSpPr>
          <p:cNvPr id="29" name="直線矢印コネクタ 28"/>
          <p:cNvCxnSpPr/>
          <p:nvPr/>
        </p:nvCxnSpPr>
        <p:spPr>
          <a:xfrm flipV="1">
            <a:off x="6840252" y="3280263"/>
            <a:ext cx="2016224" cy="2376264"/>
          </a:xfrm>
          <a:prstGeom prst="straightConnector1">
            <a:avLst/>
          </a:prstGeom>
          <a:ln w="50800">
            <a:solidFill>
              <a:schemeClr val="accent6"/>
            </a:solidFill>
            <a:tailEnd type="arrow"/>
          </a:ln>
        </p:spPr>
        <p:style>
          <a:lnRef idx="1">
            <a:schemeClr val="accent1"/>
          </a:lnRef>
          <a:fillRef idx="0">
            <a:schemeClr val="accent1"/>
          </a:fillRef>
          <a:effectRef idx="0">
            <a:schemeClr val="accent1"/>
          </a:effectRef>
          <a:fontRef idx="minor">
            <a:schemeClr val="tx1"/>
          </a:fontRef>
        </p:style>
      </p:cxnSp>
      <p:sp>
        <p:nvSpPr>
          <p:cNvPr id="1044" name="テキスト ボックス 1043"/>
          <p:cNvSpPr txBox="1"/>
          <p:nvPr/>
        </p:nvSpPr>
        <p:spPr>
          <a:xfrm>
            <a:off x="800579" y="5526650"/>
            <a:ext cx="1569660" cy="369332"/>
          </a:xfrm>
          <a:prstGeom prst="rect">
            <a:avLst/>
          </a:prstGeom>
          <a:noFill/>
        </p:spPr>
        <p:txBody>
          <a:bodyPr wrap="none" rtlCol="0">
            <a:spAutoFit/>
          </a:bodyPr>
          <a:lstStyle/>
          <a:p>
            <a:r>
              <a:rPr kumimoji="1" lang="ja-JP" altLang="en-US" dirty="0" smtClean="0"/>
              <a:t>段階的詳細化</a:t>
            </a:r>
            <a:endParaRPr kumimoji="1" lang="ja-JP" altLang="en-US" dirty="0"/>
          </a:p>
        </p:txBody>
      </p:sp>
      <p:sp>
        <p:nvSpPr>
          <p:cNvPr id="1045" name="テキスト ボックス 1044"/>
          <p:cNvSpPr txBox="1"/>
          <p:nvPr/>
        </p:nvSpPr>
        <p:spPr>
          <a:xfrm>
            <a:off x="7113040" y="5341984"/>
            <a:ext cx="1569660" cy="369332"/>
          </a:xfrm>
          <a:prstGeom prst="rect">
            <a:avLst/>
          </a:prstGeom>
          <a:noFill/>
        </p:spPr>
        <p:txBody>
          <a:bodyPr wrap="none" rtlCol="0">
            <a:spAutoFit/>
          </a:bodyPr>
          <a:lstStyle/>
          <a:p>
            <a:r>
              <a:rPr kumimoji="1" lang="ja-JP" altLang="en-US" dirty="0" smtClean="0"/>
              <a:t>段階的統合化</a:t>
            </a:r>
            <a:endParaRPr kumimoji="1" lang="ja-JP" altLang="en-US" dirty="0"/>
          </a:p>
        </p:txBody>
      </p:sp>
      <p:sp>
        <p:nvSpPr>
          <p:cNvPr id="1046" name="テキスト ボックス 1045"/>
          <p:cNvSpPr txBox="1"/>
          <p:nvPr/>
        </p:nvSpPr>
        <p:spPr>
          <a:xfrm>
            <a:off x="3710180" y="4283729"/>
            <a:ext cx="1766830" cy="369332"/>
          </a:xfrm>
          <a:prstGeom prst="rect">
            <a:avLst/>
          </a:prstGeom>
          <a:noFill/>
        </p:spPr>
        <p:txBody>
          <a:bodyPr wrap="none" rtlCol="0">
            <a:spAutoFit/>
          </a:bodyPr>
          <a:lstStyle/>
          <a:p>
            <a:r>
              <a:rPr kumimoji="1" lang="ja-JP" altLang="en-US" dirty="0" smtClean="0"/>
              <a:t>制御構造を確認</a:t>
            </a:r>
            <a:endParaRPr kumimoji="1" lang="ja-JP" altLang="en-US" dirty="0"/>
          </a:p>
        </p:txBody>
      </p:sp>
      <p:sp>
        <p:nvSpPr>
          <p:cNvPr id="1047" name="テキスト ボックス 1046"/>
          <p:cNvSpPr txBox="1"/>
          <p:nvPr/>
        </p:nvSpPr>
        <p:spPr>
          <a:xfrm>
            <a:off x="3537175" y="3577571"/>
            <a:ext cx="2404826" cy="369332"/>
          </a:xfrm>
          <a:prstGeom prst="rect">
            <a:avLst/>
          </a:prstGeom>
          <a:noFill/>
        </p:spPr>
        <p:txBody>
          <a:bodyPr wrap="none" rtlCol="0">
            <a:spAutoFit/>
          </a:bodyPr>
          <a:lstStyle/>
          <a:p>
            <a:r>
              <a:rPr kumimoji="1" lang="ja-JP" altLang="en-US" dirty="0" smtClean="0"/>
              <a:t>整合性と機能性を確認</a:t>
            </a:r>
            <a:endParaRPr kumimoji="1" lang="ja-JP" altLang="en-US" dirty="0"/>
          </a:p>
        </p:txBody>
      </p:sp>
      <p:sp>
        <p:nvSpPr>
          <p:cNvPr id="1048" name="テキスト ボックス 1047"/>
          <p:cNvSpPr txBox="1"/>
          <p:nvPr/>
        </p:nvSpPr>
        <p:spPr>
          <a:xfrm>
            <a:off x="3196417" y="2660973"/>
            <a:ext cx="2794355" cy="369332"/>
          </a:xfrm>
          <a:prstGeom prst="rect">
            <a:avLst/>
          </a:prstGeom>
          <a:noFill/>
        </p:spPr>
        <p:txBody>
          <a:bodyPr wrap="none" rtlCol="0">
            <a:spAutoFit/>
          </a:bodyPr>
          <a:lstStyle/>
          <a:p>
            <a:r>
              <a:rPr kumimoji="1" lang="ja-JP" altLang="en-US" dirty="0" smtClean="0"/>
              <a:t>性能、障害復旧などを確認</a:t>
            </a:r>
            <a:endParaRPr kumimoji="1" lang="ja-JP" altLang="en-US" dirty="0"/>
          </a:p>
        </p:txBody>
      </p:sp>
      <p:sp>
        <p:nvSpPr>
          <p:cNvPr id="1049" name="テキスト ボックス 1048"/>
          <p:cNvSpPr txBox="1"/>
          <p:nvPr/>
        </p:nvSpPr>
        <p:spPr>
          <a:xfrm>
            <a:off x="2732347" y="1819835"/>
            <a:ext cx="3722494" cy="369332"/>
          </a:xfrm>
          <a:prstGeom prst="rect">
            <a:avLst/>
          </a:prstGeom>
          <a:noFill/>
        </p:spPr>
        <p:txBody>
          <a:bodyPr wrap="none" rtlCol="0">
            <a:spAutoFit/>
          </a:bodyPr>
          <a:lstStyle/>
          <a:p>
            <a:r>
              <a:rPr kumimoji="1" lang="ja-JP" altLang="en-US" dirty="0" smtClean="0"/>
              <a:t>要求事項が実現されているかを確認</a:t>
            </a:r>
            <a:endParaRPr kumimoji="1" lang="ja-JP" altLang="en-US" dirty="0"/>
          </a:p>
        </p:txBody>
      </p:sp>
    </p:spTree>
    <p:extLst>
      <p:ext uri="{BB962C8B-B14F-4D97-AF65-F5344CB8AC3E}">
        <p14:creationId xmlns:p14="http://schemas.microsoft.com/office/powerpoint/2010/main" val="7178586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結合テストの作業</a:t>
            </a:r>
            <a:endParaRPr kumimoji="1" lang="ja-JP" altLang="en-US" dirty="0"/>
          </a:p>
        </p:txBody>
      </p:sp>
      <p:sp>
        <p:nvSpPr>
          <p:cNvPr id="3" name="コンテンツ プレースホルダー 2"/>
          <p:cNvSpPr>
            <a:spLocks noGrp="1"/>
          </p:cNvSpPr>
          <p:nvPr>
            <p:ph idx="1"/>
          </p:nvPr>
        </p:nvSpPr>
        <p:spPr>
          <a:xfrm>
            <a:off x="457200" y="1268760"/>
            <a:ext cx="8229600" cy="5112568"/>
          </a:xfrm>
        </p:spPr>
        <p:txBody>
          <a:bodyPr>
            <a:normAutofit/>
          </a:bodyPr>
          <a:lstStyle/>
          <a:p>
            <a:pPr marL="514350" indent="-514350">
              <a:buFont typeface="+mj-lt"/>
              <a:buAutoNum type="arabicPeriod"/>
            </a:pPr>
            <a:r>
              <a:rPr lang="ja-JP" altLang="en-US" sz="2000" dirty="0" smtClean="0"/>
              <a:t>テスト計画書の作成</a:t>
            </a:r>
            <a:r>
              <a:rPr lang="en-US" altLang="ja-JP" sz="2000" dirty="0" smtClean="0"/>
              <a:t>…</a:t>
            </a:r>
            <a:r>
              <a:rPr lang="ja-JP" altLang="en-US" sz="2000" dirty="0" smtClean="0"/>
              <a:t>テスト手順、テスト体制を決める</a:t>
            </a:r>
            <a:endParaRPr lang="en-US" altLang="ja-JP" sz="2000" dirty="0" smtClean="0"/>
          </a:p>
          <a:p>
            <a:pPr marL="514350" indent="-514350">
              <a:buFont typeface="+mj-lt"/>
              <a:buAutoNum type="arabicPeriod"/>
            </a:pPr>
            <a:endParaRPr kumimoji="1" lang="en-US" altLang="ja-JP" sz="2000" dirty="0"/>
          </a:p>
          <a:p>
            <a:pPr marL="514350" indent="-514350">
              <a:buFont typeface="+mj-lt"/>
              <a:buAutoNum type="arabicPeriod"/>
            </a:pPr>
            <a:r>
              <a:rPr lang="ja-JP" altLang="en-US" sz="2000" dirty="0" smtClean="0"/>
              <a:t>テスト環境の準備</a:t>
            </a:r>
            <a:r>
              <a:rPr lang="en-US" altLang="ja-JP" sz="2000" dirty="0" smtClean="0"/>
              <a:t>…</a:t>
            </a:r>
            <a:r>
              <a:rPr lang="ja-JP" altLang="en-US" sz="2000" dirty="0" smtClean="0"/>
              <a:t>実マシンや類似発生装置など</a:t>
            </a:r>
            <a:endParaRPr lang="en-US" altLang="ja-JP" sz="2000" dirty="0" smtClean="0"/>
          </a:p>
          <a:p>
            <a:pPr marL="514350" indent="-514350">
              <a:buFont typeface="+mj-lt"/>
              <a:buAutoNum type="arabicPeriod"/>
            </a:pPr>
            <a:endParaRPr kumimoji="1" lang="en-US" altLang="ja-JP" sz="2000" dirty="0"/>
          </a:p>
          <a:p>
            <a:pPr marL="514350" indent="-514350">
              <a:buFont typeface="+mj-lt"/>
              <a:buAutoNum type="arabicPeriod"/>
            </a:pPr>
            <a:r>
              <a:rPr lang="ja-JP" altLang="en-US" sz="2000" dirty="0" smtClean="0"/>
              <a:t>テスト項目の作成</a:t>
            </a:r>
            <a:r>
              <a:rPr lang="en-US" altLang="ja-JP" sz="2000" dirty="0" smtClean="0"/>
              <a:t>…</a:t>
            </a:r>
            <a:r>
              <a:rPr lang="ja-JP" altLang="en-US" sz="2000" dirty="0" smtClean="0"/>
              <a:t>テスト項目表作成、</a:t>
            </a:r>
            <a:endParaRPr lang="en-US" altLang="ja-JP" sz="2000" dirty="0" smtClean="0"/>
          </a:p>
          <a:p>
            <a:pPr marL="514350" indent="-514350">
              <a:buFont typeface="+mj-lt"/>
              <a:buAutoNum type="arabicPeriod"/>
            </a:pPr>
            <a:endParaRPr kumimoji="1" lang="en-US" altLang="ja-JP" sz="2000" dirty="0"/>
          </a:p>
          <a:p>
            <a:pPr marL="514350" indent="-514350">
              <a:buFont typeface="+mj-lt"/>
              <a:buAutoNum type="arabicPeriod"/>
            </a:pPr>
            <a:r>
              <a:rPr lang="ja-JP" altLang="en-US" sz="2000" dirty="0" smtClean="0"/>
              <a:t>スタブ</a:t>
            </a:r>
            <a:r>
              <a:rPr lang="ja-JP" altLang="en-US" sz="2000" dirty="0"/>
              <a:t>、</a:t>
            </a:r>
            <a:r>
              <a:rPr lang="ja-JP" altLang="en-US" sz="2000" dirty="0" smtClean="0"/>
              <a:t>ドライバの作成</a:t>
            </a:r>
            <a:endParaRPr lang="en-US" altLang="ja-JP" sz="2000" dirty="0" smtClean="0"/>
          </a:p>
          <a:p>
            <a:pPr marL="514350" indent="-514350">
              <a:buFont typeface="+mj-lt"/>
              <a:buAutoNum type="arabicPeriod"/>
            </a:pPr>
            <a:endParaRPr kumimoji="1" lang="en-US" altLang="ja-JP" sz="2000" dirty="0"/>
          </a:p>
          <a:p>
            <a:pPr marL="514350" indent="-514350" algn="just">
              <a:buFont typeface="+mj-lt"/>
              <a:buAutoNum type="arabicPeriod"/>
            </a:pPr>
            <a:r>
              <a:rPr lang="ja-JP" altLang="en-US" sz="2000" dirty="0" smtClean="0"/>
              <a:t>テストの実施</a:t>
            </a:r>
            <a:r>
              <a:rPr lang="en-US" altLang="ja-JP" sz="2000" dirty="0" smtClean="0"/>
              <a:t>…</a:t>
            </a:r>
            <a:r>
              <a:rPr lang="ja-JP" altLang="en-US" sz="2000" dirty="0" smtClean="0"/>
              <a:t>モジュールを修正する際は注意が必要</a:t>
            </a:r>
            <a:endParaRPr lang="en-US" altLang="ja-JP" sz="2000" dirty="0" smtClean="0"/>
          </a:p>
          <a:p>
            <a:pPr marL="514350" indent="-514350">
              <a:buFont typeface="+mj-lt"/>
              <a:buAutoNum type="arabicPeriod"/>
            </a:pPr>
            <a:endParaRPr kumimoji="1" lang="en-US" altLang="ja-JP" sz="2000" dirty="0"/>
          </a:p>
          <a:p>
            <a:pPr marL="514350" indent="-514350">
              <a:buFont typeface="+mj-lt"/>
              <a:buAutoNum type="arabicPeriod"/>
            </a:pPr>
            <a:r>
              <a:rPr lang="ja-JP" altLang="en-US" sz="2000" dirty="0" smtClean="0"/>
              <a:t>障害処理表の作成、バグの除去、分析</a:t>
            </a:r>
            <a:endParaRPr lang="en-US" altLang="ja-JP" sz="2000" dirty="0"/>
          </a:p>
          <a:p>
            <a:pPr lvl="1">
              <a:buFont typeface="Wingdings" panose="05000000000000000000" pitchFamily="2" charset="2"/>
              <a:buChar char="Ø"/>
            </a:pPr>
            <a:r>
              <a:rPr lang="ja-JP" altLang="en-US" sz="2000" dirty="0" smtClean="0"/>
              <a:t>この際直した際悪くなることもある（デグレード）</a:t>
            </a:r>
            <a:endParaRPr lang="en-US" altLang="ja-JP" sz="2000" dirty="0" smtClean="0"/>
          </a:p>
          <a:p>
            <a:pPr lvl="1">
              <a:buFont typeface="Wingdings" panose="05000000000000000000" pitchFamily="2" charset="2"/>
              <a:buChar char="Ø"/>
            </a:pPr>
            <a:r>
              <a:rPr lang="ja-JP" altLang="en-US" sz="2000" dirty="0"/>
              <a:t>バグ</a:t>
            </a:r>
            <a:r>
              <a:rPr lang="ja-JP" altLang="en-US" sz="2000" dirty="0" smtClean="0"/>
              <a:t>累積数をグラフ化してテスト工程での品質の</a:t>
            </a:r>
            <a:r>
              <a:rPr lang="ja-JP" altLang="en-US" sz="2000" dirty="0"/>
              <a:t>作り込み</a:t>
            </a:r>
            <a:r>
              <a:rPr lang="ja-JP" altLang="en-US" sz="2000" dirty="0" smtClean="0"/>
              <a:t>に対する分析もする</a:t>
            </a:r>
            <a:endParaRPr lang="en-US" altLang="ja-JP" sz="2000" dirty="0" smtClean="0"/>
          </a:p>
        </p:txBody>
      </p:sp>
      <p:sp>
        <p:nvSpPr>
          <p:cNvPr id="4" name="スライド番号プレースホルダー 3"/>
          <p:cNvSpPr>
            <a:spLocks noGrp="1"/>
          </p:cNvSpPr>
          <p:nvPr>
            <p:ph type="sldNum" sz="quarter" idx="12"/>
          </p:nvPr>
        </p:nvSpPr>
        <p:spPr/>
        <p:txBody>
          <a:bodyPr/>
          <a:lstStyle/>
          <a:p>
            <a:fld id="{6A92FB96-FC39-4A06-998F-4397AB7292E4}" type="slidenum">
              <a:rPr kumimoji="1" lang="ja-JP" altLang="en-US" smtClean="0"/>
              <a:t>2</a:t>
            </a:fld>
            <a:endParaRPr kumimoji="1" lang="ja-JP" altLang="en-US"/>
          </a:p>
        </p:txBody>
      </p:sp>
    </p:spTree>
    <p:extLst>
      <p:ext uri="{BB962C8B-B14F-4D97-AF65-F5344CB8AC3E}">
        <p14:creationId xmlns:p14="http://schemas.microsoft.com/office/powerpoint/2010/main" val="21268876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548680"/>
            <a:ext cx="8229600" cy="720080"/>
          </a:xfrm>
        </p:spPr>
        <p:txBody>
          <a:bodyPr>
            <a:normAutofit fontScale="90000"/>
          </a:bodyPr>
          <a:lstStyle/>
          <a:p>
            <a:r>
              <a:rPr kumimoji="1" lang="ja-JP" altLang="en-US" dirty="0" smtClean="0"/>
              <a:t>スタブ、ドライバ</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・スタブ</a:t>
            </a:r>
            <a:endParaRPr lang="en-US" altLang="ja-JP" dirty="0"/>
          </a:p>
          <a:p>
            <a:pPr lvl="1">
              <a:buFont typeface="Wingdings" panose="05000000000000000000" pitchFamily="2" charset="2"/>
              <a:buChar char="Ø"/>
            </a:pPr>
            <a:r>
              <a:rPr lang="ja-JP" altLang="en-US" dirty="0" smtClean="0"/>
              <a:t>呼び出されたこと、引数の内容を表示</a:t>
            </a:r>
            <a:endParaRPr lang="en-US" altLang="ja-JP" dirty="0" smtClean="0"/>
          </a:p>
          <a:p>
            <a:pPr lvl="1">
              <a:buFont typeface="Wingdings" panose="05000000000000000000" pitchFamily="2" charset="2"/>
              <a:buChar char="Ø"/>
            </a:pPr>
            <a:r>
              <a:rPr kumimoji="1" lang="ja-JP" altLang="en-US" dirty="0" smtClean="0"/>
              <a:t>適切な戻り値をセット</a:t>
            </a:r>
            <a:endParaRPr lang="en-US" altLang="ja-JP" dirty="0" smtClean="0"/>
          </a:p>
          <a:p>
            <a:pPr lvl="1">
              <a:buFont typeface="Wingdings" panose="05000000000000000000" pitchFamily="2" charset="2"/>
              <a:buChar char="Ø"/>
            </a:pPr>
            <a:r>
              <a:rPr kumimoji="1" lang="ja-JP" altLang="en-US" dirty="0" smtClean="0"/>
              <a:t>下位モジュールの疑似的な動きをするもの</a:t>
            </a:r>
            <a:endParaRPr kumimoji="1" lang="en-US" altLang="ja-JP" dirty="0" smtClean="0"/>
          </a:p>
          <a:p>
            <a:r>
              <a:rPr kumimoji="1" lang="ja-JP" altLang="en-US" dirty="0" smtClean="0"/>
              <a:t>ドライバ</a:t>
            </a:r>
            <a:endParaRPr lang="en-US" altLang="ja-JP" dirty="0"/>
          </a:p>
          <a:p>
            <a:pPr lvl="1">
              <a:buFont typeface="Wingdings" panose="05000000000000000000" pitchFamily="2" charset="2"/>
              <a:buChar char="Ø"/>
            </a:pPr>
            <a:r>
              <a:rPr kumimoji="1" lang="ja-JP" altLang="en-US" dirty="0" smtClean="0"/>
              <a:t>モジュールに必要な引数をセット</a:t>
            </a:r>
            <a:endParaRPr lang="en-US" altLang="ja-JP" dirty="0" smtClean="0"/>
          </a:p>
          <a:p>
            <a:pPr lvl="1">
              <a:buFont typeface="Wingdings" panose="05000000000000000000" pitchFamily="2" charset="2"/>
              <a:buChar char="Ø"/>
            </a:pPr>
            <a:r>
              <a:rPr lang="ja-JP" altLang="en-US" dirty="0" smtClean="0"/>
              <a:t>戻り値の内容を表示</a:t>
            </a:r>
            <a:endParaRPr lang="en-US" altLang="ja-JP" dirty="0" smtClean="0"/>
          </a:p>
          <a:p>
            <a:pPr lvl="1">
              <a:buFont typeface="Wingdings" panose="05000000000000000000" pitchFamily="2" charset="2"/>
              <a:buChar char="Ø"/>
            </a:pPr>
            <a:r>
              <a:rPr lang="ja-JP" altLang="en-US" dirty="0" smtClean="0"/>
              <a:t>上位</a:t>
            </a:r>
            <a:r>
              <a:rPr lang="ja-JP" altLang="en-US" dirty="0"/>
              <a:t>モジュール</a:t>
            </a:r>
            <a:r>
              <a:rPr lang="ja-JP" altLang="en-US" dirty="0" smtClean="0"/>
              <a:t>の</a:t>
            </a:r>
            <a:r>
              <a:rPr lang="ja-JP" altLang="en-US" dirty="0"/>
              <a:t>疑似的</a:t>
            </a:r>
            <a:r>
              <a:rPr lang="ja-JP" altLang="en-US" dirty="0" smtClean="0"/>
              <a:t>な</a:t>
            </a:r>
            <a:r>
              <a:rPr lang="ja-JP" altLang="en-US" dirty="0"/>
              <a:t>動</a:t>
            </a:r>
            <a:r>
              <a:rPr lang="ja-JP" altLang="en-US" dirty="0" smtClean="0"/>
              <a:t>きをするも</a:t>
            </a:r>
            <a:r>
              <a:rPr lang="ja-JP" altLang="en-US" dirty="0"/>
              <a:t>の</a:t>
            </a:r>
            <a:endParaRPr lang="en-US" altLang="ja-JP" dirty="0" smtClean="0"/>
          </a:p>
          <a:p>
            <a:pPr marL="0" indent="0">
              <a:buNone/>
            </a:pPr>
            <a:endParaRPr kumimoji="1" lang="ja-JP" altLang="en-US" dirty="0"/>
          </a:p>
        </p:txBody>
      </p:sp>
      <p:sp>
        <p:nvSpPr>
          <p:cNvPr id="4" name="スライド番号プレースホルダー 3"/>
          <p:cNvSpPr>
            <a:spLocks noGrp="1"/>
          </p:cNvSpPr>
          <p:nvPr>
            <p:ph type="sldNum" sz="quarter" idx="12"/>
          </p:nvPr>
        </p:nvSpPr>
        <p:spPr/>
        <p:txBody>
          <a:bodyPr/>
          <a:lstStyle/>
          <a:p>
            <a:fld id="{6A92FB96-FC39-4A06-998F-4397AB7292E4}" type="slidenum">
              <a:rPr kumimoji="1" lang="ja-JP" altLang="en-US" smtClean="0"/>
              <a:t>3</a:t>
            </a:fld>
            <a:endParaRPr kumimoji="1" lang="ja-JP" altLang="en-US"/>
          </a:p>
        </p:txBody>
      </p:sp>
    </p:spTree>
    <p:extLst>
      <p:ext uri="{BB962C8B-B14F-4D97-AF65-F5344CB8AC3E}">
        <p14:creationId xmlns:p14="http://schemas.microsoft.com/office/powerpoint/2010/main" val="21469628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61759"/>
            <a:ext cx="8229600" cy="1143000"/>
          </a:xfrm>
        </p:spPr>
        <p:txBody>
          <a:bodyPr>
            <a:normAutofit/>
          </a:bodyPr>
          <a:lstStyle/>
          <a:p>
            <a:r>
              <a:rPr kumimoji="1" lang="ja-JP" altLang="en-US" dirty="0" smtClean="0"/>
              <a:t>トップダウンテスト</a:t>
            </a:r>
            <a:endParaRPr kumimoji="1" lang="ja-JP" altLang="en-US" dirty="0"/>
          </a:p>
        </p:txBody>
      </p:sp>
      <p:sp>
        <p:nvSpPr>
          <p:cNvPr id="4" name="スライド番号プレースホルダー 3"/>
          <p:cNvSpPr>
            <a:spLocks noGrp="1"/>
          </p:cNvSpPr>
          <p:nvPr>
            <p:ph type="sldNum" sz="quarter" idx="12"/>
          </p:nvPr>
        </p:nvSpPr>
        <p:spPr/>
        <p:txBody>
          <a:bodyPr/>
          <a:lstStyle/>
          <a:p>
            <a:fld id="{6A92FB96-FC39-4A06-998F-4397AB7292E4}" type="slidenum">
              <a:rPr kumimoji="1" lang="ja-JP" altLang="en-US" smtClean="0"/>
              <a:t>4</a:t>
            </a:fld>
            <a:endParaRPr kumimoji="1" lang="ja-JP" altLang="en-US"/>
          </a:p>
        </p:txBody>
      </p:sp>
      <p:sp>
        <p:nvSpPr>
          <p:cNvPr id="6" name="フローチャート: 処理 5"/>
          <p:cNvSpPr/>
          <p:nvPr/>
        </p:nvSpPr>
        <p:spPr>
          <a:xfrm>
            <a:off x="1259632" y="1556792"/>
            <a:ext cx="1944216" cy="576064"/>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dirty="0" smtClean="0"/>
              <a:t>モジュール</a:t>
            </a:r>
            <a:r>
              <a:rPr lang="en-US" altLang="ja-JP" dirty="0" smtClean="0"/>
              <a:t>A</a:t>
            </a:r>
            <a:endParaRPr kumimoji="1" lang="ja-JP" altLang="en-US" dirty="0"/>
          </a:p>
        </p:txBody>
      </p:sp>
      <p:cxnSp>
        <p:nvCxnSpPr>
          <p:cNvPr id="15" name="カギ線コネクタ 14"/>
          <p:cNvCxnSpPr>
            <a:stCxn id="6" idx="2"/>
            <a:endCxn id="18" idx="0"/>
          </p:cNvCxnSpPr>
          <p:nvPr/>
        </p:nvCxnSpPr>
        <p:spPr>
          <a:xfrm rot="5400000">
            <a:off x="1331640" y="2168860"/>
            <a:ext cx="936104" cy="864096"/>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正方形/長方形 17"/>
          <p:cNvSpPr/>
          <p:nvPr/>
        </p:nvSpPr>
        <p:spPr>
          <a:xfrm>
            <a:off x="683568" y="3068960"/>
            <a:ext cx="1368152" cy="360040"/>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dirty="0" smtClean="0"/>
              <a:t>スタブ１</a:t>
            </a:r>
            <a:endParaRPr kumimoji="1" lang="ja-JP" altLang="en-US" dirty="0"/>
          </a:p>
        </p:txBody>
      </p:sp>
      <p:sp>
        <p:nvSpPr>
          <p:cNvPr id="21" name="フローチャート: 処理 20"/>
          <p:cNvSpPr/>
          <p:nvPr/>
        </p:nvSpPr>
        <p:spPr>
          <a:xfrm>
            <a:off x="2411760" y="3068960"/>
            <a:ext cx="1440160" cy="360040"/>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dirty="0" smtClean="0"/>
              <a:t>スタブ２</a:t>
            </a:r>
            <a:endParaRPr kumimoji="1" lang="en-US" altLang="ja-JP" dirty="0" smtClean="0"/>
          </a:p>
        </p:txBody>
      </p:sp>
      <p:cxnSp>
        <p:nvCxnSpPr>
          <p:cNvPr id="23" name="直線コネクタ 22"/>
          <p:cNvCxnSpPr/>
          <p:nvPr/>
        </p:nvCxnSpPr>
        <p:spPr>
          <a:xfrm>
            <a:off x="2231740" y="2564904"/>
            <a:ext cx="9001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直線矢印コネクタ 24"/>
          <p:cNvCxnSpPr>
            <a:endCxn id="21" idx="0"/>
          </p:cNvCxnSpPr>
          <p:nvPr/>
        </p:nvCxnSpPr>
        <p:spPr>
          <a:xfrm>
            <a:off x="3131840" y="2564904"/>
            <a:ext cx="0" cy="5040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0" name="フローチャート: 処理 29"/>
          <p:cNvSpPr/>
          <p:nvPr/>
        </p:nvSpPr>
        <p:spPr>
          <a:xfrm>
            <a:off x="4788023" y="3068960"/>
            <a:ext cx="1872209" cy="360040"/>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dirty="0" smtClean="0"/>
              <a:t>モジュール</a:t>
            </a:r>
            <a:r>
              <a:rPr lang="en-US" altLang="ja-JP" dirty="0"/>
              <a:t>B</a:t>
            </a:r>
            <a:endParaRPr kumimoji="1" lang="ja-JP" altLang="en-US" dirty="0"/>
          </a:p>
        </p:txBody>
      </p:sp>
      <p:sp>
        <p:nvSpPr>
          <p:cNvPr id="31" name="フローチャート: 処理 30"/>
          <p:cNvSpPr/>
          <p:nvPr/>
        </p:nvSpPr>
        <p:spPr>
          <a:xfrm>
            <a:off x="7171367" y="3068960"/>
            <a:ext cx="1450872" cy="360040"/>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dirty="0" smtClean="0"/>
              <a:t>モジュール</a:t>
            </a:r>
            <a:r>
              <a:rPr lang="en-US" altLang="ja-JP" dirty="0"/>
              <a:t>C</a:t>
            </a:r>
            <a:endParaRPr kumimoji="1" lang="ja-JP" altLang="en-US" dirty="0"/>
          </a:p>
        </p:txBody>
      </p:sp>
      <p:cxnSp>
        <p:nvCxnSpPr>
          <p:cNvPr id="35" name="直線コネクタ 34"/>
          <p:cNvCxnSpPr/>
          <p:nvPr/>
        </p:nvCxnSpPr>
        <p:spPr>
          <a:xfrm>
            <a:off x="5712945" y="3429000"/>
            <a:ext cx="0" cy="36004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直線コネクタ 36"/>
          <p:cNvCxnSpPr/>
          <p:nvPr/>
        </p:nvCxnSpPr>
        <p:spPr>
          <a:xfrm flipH="1">
            <a:off x="5267116" y="3789040"/>
            <a:ext cx="45701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直線コネクタ 38"/>
          <p:cNvCxnSpPr/>
          <p:nvPr/>
        </p:nvCxnSpPr>
        <p:spPr>
          <a:xfrm>
            <a:off x="5712945" y="3789040"/>
            <a:ext cx="479093"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直線矢印コネクタ 40"/>
          <p:cNvCxnSpPr/>
          <p:nvPr/>
        </p:nvCxnSpPr>
        <p:spPr>
          <a:xfrm>
            <a:off x="5255934" y="3789040"/>
            <a:ext cx="0" cy="4320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3" name="直線矢印コネクタ 42"/>
          <p:cNvCxnSpPr/>
          <p:nvPr/>
        </p:nvCxnSpPr>
        <p:spPr>
          <a:xfrm>
            <a:off x="6192038" y="3789040"/>
            <a:ext cx="0" cy="43204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5" name="直線矢印コネクタ 44"/>
          <p:cNvCxnSpPr>
            <a:stCxn id="31" idx="2"/>
            <a:endCxn id="48" idx="0"/>
          </p:cNvCxnSpPr>
          <p:nvPr/>
        </p:nvCxnSpPr>
        <p:spPr>
          <a:xfrm>
            <a:off x="7896803" y="3429000"/>
            <a:ext cx="0" cy="804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6" name="正方形/長方形 45"/>
          <p:cNvSpPr/>
          <p:nvPr/>
        </p:nvSpPr>
        <p:spPr>
          <a:xfrm>
            <a:off x="4345259" y="4253625"/>
            <a:ext cx="1151987" cy="50405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dirty="0" smtClean="0"/>
              <a:t>スタブ３</a:t>
            </a:r>
            <a:endParaRPr kumimoji="1" lang="ja-JP" altLang="en-US" dirty="0"/>
          </a:p>
        </p:txBody>
      </p:sp>
      <p:sp>
        <p:nvSpPr>
          <p:cNvPr id="47" name="フローチャート: 処理 46"/>
          <p:cNvSpPr/>
          <p:nvPr/>
        </p:nvSpPr>
        <p:spPr>
          <a:xfrm>
            <a:off x="6084352" y="4253625"/>
            <a:ext cx="989856" cy="457355"/>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dirty="0" smtClean="0"/>
              <a:t>スタブ４</a:t>
            </a:r>
            <a:endParaRPr kumimoji="1" lang="ja-JP" altLang="en-US" dirty="0"/>
          </a:p>
        </p:txBody>
      </p:sp>
      <p:sp>
        <p:nvSpPr>
          <p:cNvPr id="48" name="フローチャート: 処理 47"/>
          <p:cNvSpPr/>
          <p:nvPr/>
        </p:nvSpPr>
        <p:spPr>
          <a:xfrm>
            <a:off x="7356743" y="4233417"/>
            <a:ext cx="1080120" cy="457355"/>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dirty="0" smtClean="0"/>
              <a:t>スタブ５</a:t>
            </a:r>
            <a:endParaRPr kumimoji="1" lang="ja-JP" altLang="en-US" dirty="0"/>
          </a:p>
        </p:txBody>
      </p:sp>
      <p:pic>
        <p:nvPicPr>
          <p:cNvPr id="49" name="図 48"/>
          <p:cNvPicPr>
            <a:picLocks noChangeAspect="1"/>
          </p:cNvPicPr>
          <p:nvPr/>
        </p:nvPicPr>
        <p:blipFill>
          <a:blip r:embed="rId3"/>
          <a:stretch>
            <a:fillRect/>
          </a:stretch>
        </p:blipFill>
        <p:spPr>
          <a:xfrm>
            <a:off x="5756127" y="1522432"/>
            <a:ext cx="1969179" cy="1609483"/>
          </a:xfrm>
          <a:prstGeom prst="rect">
            <a:avLst/>
          </a:prstGeom>
        </p:spPr>
      </p:pic>
      <p:sp>
        <p:nvSpPr>
          <p:cNvPr id="52" name="右矢印 51"/>
          <p:cNvSpPr/>
          <p:nvPr/>
        </p:nvSpPr>
        <p:spPr>
          <a:xfrm>
            <a:off x="3851920" y="1844824"/>
            <a:ext cx="1404014" cy="93610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終了</a:t>
            </a:r>
            <a:endParaRPr kumimoji="1" lang="ja-JP" altLang="en-US" dirty="0"/>
          </a:p>
        </p:txBody>
      </p:sp>
    </p:spTree>
    <p:extLst>
      <p:ext uri="{BB962C8B-B14F-4D97-AF65-F5344CB8AC3E}">
        <p14:creationId xmlns:p14="http://schemas.microsoft.com/office/powerpoint/2010/main" val="23989573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ボトムアップテスト</a:t>
            </a:r>
            <a:endParaRPr kumimoji="1" lang="ja-JP" altLang="en-US" dirty="0"/>
          </a:p>
        </p:txBody>
      </p:sp>
      <p:sp>
        <p:nvSpPr>
          <p:cNvPr id="3" name="コンテンツ プレースホルダー 2"/>
          <p:cNvSpPr>
            <a:spLocks noGrp="1"/>
          </p:cNvSpPr>
          <p:nvPr>
            <p:ph idx="1"/>
          </p:nvPr>
        </p:nvSpPr>
        <p:spPr>
          <a:xfrm>
            <a:off x="457200" y="5589240"/>
            <a:ext cx="8507288" cy="936104"/>
          </a:xfrm>
        </p:spPr>
        <p:txBody>
          <a:bodyPr>
            <a:normAutofit fontScale="92500" lnSpcReduction="10000"/>
          </a:bodyPr>
          <a:lstStyle/>
          <a:p>
            <a:r>
              <a:rPr kumimoji="1" lang="en-US" altLang="ja-JP" dirty="0" smtClean="0"/>
              <a:t>2</a:t>
            </a:r>
            <a:r>
              <a:rPr kumimoji="1" lang="ja-JP" altLang="en-US" dirty="0" err="1" smtClean="0"/>
              <a:t>つの</a:t>
            </a:r>
            <a:r>
              <a:rPr kumimoji="1" lang="ja-JP" altLang="en-US" dirty="0" smtClean="0"/>
              <a:t>テストを同時に行うのが一般的</a:t>
            </a:r>
            <a:r>
              <a:rPr lang="ja-JP" altLang="en-US" dirty="0"/>
              <a:t>（</a:t>
            </a:r>
            <a:r>
              <a:rPr lang="ja-JP" altLang="en-US" dirty="0" smtClean="0"/>
              <a:t>サンドイッチテスト）</a:t>
            </a:r>
            <a:endParaRPr lang="en-US" altLang="ja-JP" dirty="0" smtClean="0"/>
          </a:p>
          <a:p>
            <a:endParaRPr kumimoji="1" lang="en-US" altLang="ja-JP" dirty="0" smtClean="0"/>
          </a:p>
        </p:txBody>
      </p:sp>
      <p:sp>
        <p:nvSpPr>
          <p:cNvPr id="4" name="スライド番号プレースホルダー 3"/>
          <p:cNvSpPr>
            <a:spLocks noGrp="1"/>
          </p:cNvSpPr>
          <p:nvPr>
            <p:ph type="sldNum" sz="quarter" idx="12"/>
          </p:nvPr>
        </p:nvSpPr>
        <p:spPr/>
        <p:txBody>
          <a:bodyPr/>
          <a:lstStyle/>
          <a:p>
            <a:fld id="{6A92FB96-FC39-4A06-998F-4397AB7292E4}" type="slidenum">
              <a:rPr kumimoji="1" lang="ja-JP" altLang="en-US" smtClean="0"/>
              <a:t>5</a:t>
            </a:fld>
            <a:endParaRPr kumimoji="1" lang="ja-JP" altLang="en-US"/>
          </a:p>
        </p:txBody>
      </p:sp>
      <p:sp>
        <p:nvSpPr>
          <p:cNvPr id="5" name="フローチャート: 処理 4"/>
          <p:cNvSpPr/>
          <p:nvPr/>
        </p:nvSpPr>
        <p:spPr>
          <a:xfrm>
            <a:off x="611560" y="4365104"/>
            <a:ext cx="1584176" cy="360040"/>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dirty="0" smtClean="0"/>
              <a:t>モジュール</a:t>
            </a:r>
            <a:r>
              <a:rPr lang="en-US" altLang="ja-JP" dirty="0" smtClean="0"/>
              <a:t>G</a:t>
            </a:r>
            <a:endParaRPr kumimoji="1" lang="ja-JP" altLang="en-US" dirty="0"/>
          </a:p>
        </p:txBody>
      </p:sp>
      <p:sp>
        <p:nvSpPr>
          <p:cNvPr id="6" name="フローチャート: 処理 5"/>
          <p:cNvSpPr/>
          <p:nvPr/>
        </p:nvSpPr>
        <p:spPr>
          <a:xfrm>
            <a:off x="611560" y="2708920"/>
            <a:ext cx="1584176" cy="360040"/>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dirty="0" smtClean="0"/>
              <a:t>ドライバ</a:t>
            </a:r>
            <a:r>
              <a:rPr kumimoji="1" lang="en-US" altLang="ja-JP" dirty="0" smtClean="0"/>
              <a:t>A</a:t>
            </a:r>
            <a:endParaRPr kumimoji="1" lang="ja-JP" altLang="en-US" dirty="0"/>
          </a:p>
        </p:txBody>
      </p:sp>
      <p:cxnSp>
        <p:nvCxnSpPr>
          <p:cNvPr id="8" name="直線矢印コネクタ 7"/>
          <p:cNvCxnSpPr>
            <a:stCxn id="5" idx="0"/>
            <a:endCxn id="6" idx="2"/>
          </p:cNvCxnSpPr>
          <p:nvPr/>
        </p:nvCxnSpPr>
        <p:spPr>
          <a:xfrm flipV="1">
            <a:off x="1403648" y="3068960"/>
            <a:ext cx="0" cy="12961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フローチャート: 処理 8"/>
          <p:cNvSpPr/>
          <p:nvPr/>
        </p:nvSpPr>
        <p:spPr>
          <a:xfrm>
            <a:off x="3599892" y="3969060"/>
            <a:ext cx="1549152" cy="360040"/>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ja-JP" altLang="en-US" dirty="0" smtClean="0"/>
              <a:t>モジュール</a:t>
            </a:r>
            <a:r>
              <a:rPr lang="en-US" altLang="ja-JP" dirty="0" smtClean="0"/>
              <a:t>G</a:t>
            </a:r>
            <a:endParaRPr kumimoji="1" lang="ja-JP" altLang="en-US" dirty="0"/>
          </a:p>
        </p:txBody>
      </p:sp>
      <p:sp>
        <p:nvSpPr>
          <p:cNvPr id="10" name="フローチャート: 処理 9"/>
          <p:cNvSpPr/>
          <p:nvPr/>
        </p:nvSpPr>
        <p:spPr>
          <a:xfrm>
            <a:off x="3599892" y="2911014"/>
            <a:ext cx="1549152" cy="324036"/>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dirty="0" smtClean="0"/>
              <a:t>モジュール</a:t>
            </a:r>
            <a:r>
              <a:rPr lang="en-US" altLang="ja-JP" dirty="0" smtClean="0"/>
              <a:t>D</a:t>
            </a:r>
            <a:endParaRPr kumimoji="1" lang="ja-JP" altLang="en-US" dirty="0"/>
          </a:p>
        </p:txBody>
      </p:sp>
      <p:cxnSp>
        <p:nvCxnSpPr>
          <p:cNvPr id="13" name="直線矢印コネクタ 12"/>
          <p:cNvCxnSpPr>
            <a:stCxn id="9" idx="0"/>
            <a:endCxn id="10" idx="2"/>
          </p:cNvCxnSpPr>
          <p:nvPr/>
        </p:nvCxnSpPr>
        <p:spPr>
          <a:xfrm flipV="1">
            <a:off x="4374468" y="3235050"/>
            <a:ext cx="0" cy="7340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フローチャート: 処理 13"/>
          <p:cNvSpPr/>
          <p:nvPr/>
        </p:nvSpPr>
        <p:spPr>
          <a:xfrm>
            <a:off x="3599892" y="1903692"/>
            <a:ext cx="1549152" cy="288032"/>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dirty="0" smtClean="0"/>
              <a:t>ドライバ</a:t>
            </a:r>
            <a:r>
              <a:rPr kumimoji="1" lang="en-US" altLang="ja-JP" dirty="0" smtClean="0"/>
              <a:t>B</a:t>
            </a:r>
            <a:endParaRPr kumimoji="1" lang="ja-JP" altLang="en-US" dirty="0"/>
          </a:p>
        </p:txBody>
      </p:sp>
      <p:sp>
        <p:nvSpPr>
          <p:cNvPr id="15" name="フローチャート: 処理 14"/>
          <p:cNvSpPr/>
          <p:nvPr/>
        </p:nvSpPr>
        <p:spPr>
          <a:xfrm>
            <a:off x="5670541" y="2929016"/>
            <a:ext cx="1475184" cy="324036"/>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dirty="0" smtClean="0"/>
              <a:t>モジュール</a:t>
            </a:r>
            <a:r>
              <a:rPr lang="en-US" altLang="ja-JP" dirty="0"/>
              <a:t>E</a:t>
            </a:r>
            <a:endParaRPr kumimoji="1" lang="ja-JP" altLang="en-US" dirty="0"/>
          </a:p>
        </p:txBody>
      </p:sp>
      <p:sp>
        <p:nvSpPr>
          <p:cNvPr id="18" name="正方形/長方形 17"/>
          <p:cNvSpPr/>
          <p:nvPr/>
        </p:nvSpPr>
        <p:spPr>
          <a:xfrm>
            <a:off x="5670541" y="1903920"/>
            <a:ext cx="1475184" cy="28803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dirty="0" smtClean="0"/>
              <a:t>ドライバ</a:t>
            </a:r>
            <a:r>
              <a:rPr kumimoji="1" lang="en-US" altLang="ja-JP" dirty="0" smtClean="0"/>
              <a:t>C</a:t>
            </a:r>
            <a:endParaRPr kumimoji="1" lang="ja-JP" altLang="en-US" dirty="0"/>
          </a:p>
        </p:txBody>
      </p:sp>
      <p:sp>
        <p:nvSpPr>
          <p:cNvPr id="19" name="フローチャート: 処理 18"/>
          <p:cNvSpPr/>
          <p:nvPr/>
        </p:nvSpPr>
        <p:spPr>
          <a:xfrm>
            <a:off x="7620000" y="2929016"/>
            <a:ext cx="1344488" cy="342038"/>
          </a:xfrm>
          <a:prstGeom prst="flowChart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dirty="0" smtClean="0"/>
              <a:t>モジュール</a:t>
            </a:r>
            <a:r>
              <a:rPr lang="en-US" altLang="ja-JP" dirty="0"/>
              <a:t>F</a:t>
            </a:r>
            <a:endParaRPr kumimoji="1" lang="ja-JP" altLang="en-US" dirty="0"/>
          </a:p>
        </p:txBody>
      </p:sp>
      <p:sp>
        <p:nvSpPr>
          <p:cNvPr id="20" name="正方形/長方形 19"/>
          <p:cNvSpPr/>
          <p:nvPr/>
        </p:nvSpPr>
        <p:spPr>
          <a:xfrm>
            <a:off x="7620000" y="1892260"/>
            <a:ext cx="1344488" cy="29248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dirty="0" smtClean="0"/>
              <a:t>ドライバ</a:t>
            </a:r>
            <a:r>
              <a:rPr kumimoji="1" lang="en-US" altLang="ja-JP" dirty="0" smtClean="0"/>
              <a:t>D</a:t>
            </a:r>
            <a:endParaRPr kumimoji="1" lang="ja-JP" altLang="en-US" dirty="0"/>
          </a:p>
        </p:txBody>
      </p:sp>
      <p:cxnSp>
        <p:nvCxnSpPr>
          <p:cNvPr id="22" name="直線矢印コネクタ 21"/>
          <p:cNvCxnSpPr>
            <a:stCxn id="10" idx="0"/>
            <a:endCxn id="14" idx="2"/>
          </p:cNvCxnSpPr>
          <p:nvPr/>
        </p:nvCxnSpPr>
        <p:spPr>
          <a:xfrm flipV="1">
            <a:off x="4374468" y="2191724"/>
            <a:ext cx="0" cy="7192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直線矢印コネクタ 23"/>
          <p:cNvCxnSpPr>
            <a:stCxn id="15" idx="0"/>
            <a:endCxn id="18" idx="2"/>
          </p:cNvCxnSpPr>
          <p:nvPr/>
        </p:nvCxnSpPr>
        <p:spPr>
          <a:xfrm flipV="1">
            <a:off x="6408133" y="2191952"/>
            <a:ext cx="0" cy="7370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直線矢印コネクタ 25"/>
          <p:cNvCxnSpPr>
            <a:stCxn id="19" idx="0"/>
            <a:endCxn id="20" idx="2"/>
          </p:cNvCxnSpPr>
          <p:nvPr/>
        </p:nvCxnSpPr>
        <p:spPr>
          <a:xfrm flipV="1">
            <a:off x="8292244" y="2184748"/>
            <a:ext cx="0" cy="7442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7" name="右矢印 26"/>
          <p:cNvSpPr/>
          <p:nvPr/>
        </p:nvSpPr>
        <p:spPr>
          <a:xfrm>
            <a:off x="2155310" y="3135553"/>
            <a:ext cx="1404156" cy="8842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t>終了</a:t>
            </a:r>
            <a:endParaRPr kumimoji="1" lang="ja-JP" altLang="en-US" dirty="0"/>
          </a:p>
        </p:txBody>
      </p:sp>
    </p:spTree>
    <p:extLst>
      <p:ext uri="{BB962C8B-B14F-4D97-AF65-F5344CB8AC3E}">
        <p14:creationId xmlns:p14="http://schemas.microsoft.com/office/powerpoint/2010/main" val="28589129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総合</a:t>
            </a:r>
            <a:r>
              <a:rPr lang="ja-JP" altLang="en-US" dirty="0" smtClean="0"/>
              <a:t>テストの作業</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kumimoji="1" lang="ja-JP" altLang="en-US" dirty="0" smtClean="0"/>
              <a:t>ストレステスト</a:t>
            </a:r>
            <a:endParaRPr lang="en-US" altLang="ja-JP" dirty="0"/>
          </a:p>
          <a:p>
            <a:pPr lvl="1"/>
            <a:r>
              <a:rPr lang="ja-JP" altLang="en-US" dirty="0"/>
              <a:t>過負荷</a:t>
            </a:r>
            <a:r>
              <a:rPr kumimoji="1" lang="ja-JP" altLang="en-US" dirty="0" smtClean="0"/>
              <a:t>状態におけるシステムのふるまいを確認</a:t>
            </a:r>
            <a:endParaRPr lang="en-US" altLang="ja-JP" dirty="0"/>
          </a:p>
          <a:p>
            <a:r>
              <a:rPr kumimoji="1" lang="ja-JP" altLang="en-US" dirty="0" smtClean="0"/>
              <a:t>性能テスト</a:t>
            </a:r>
            <a:endParaRPr kumimoji="1" lang="en-US" altLang="ja-JP" dirty="0" smtClean="0"/>
          </a:p>
          <a:p>
            <a:pPr lvl="1"/>
            <a:r>
              <a:rPr lang="ja-JP" altLang="en-US" dirty="0" smtClean="0"/>
              <a:t>応答時間や処理速度が想定内かどうかの確認</a:t>
            </a:r>
            <a:endParaRPr lang="en-US" altLang="ja-JP" dirty="0"/>
          </a:p>
          <a:p>
            <a:r>
              <a:rPr kumimoji="1" lang="ja-JP" altLang="en-US" dirty="0" smtClean="0"/>
              <a:t>回復テスト</a:t>
            </a:r>
            <a:endParaRPr kumimoji="1" lang="en-US" altLang="ja-JP" dirty="0" smtClean="0"/>
          </a:p>
          <a:p>
            <a:pPr lvl="1"/>
            <a:r>
              <a:rPr lang="ja-JP" altLang="en-US" dirty="0" smtClean="0"/>
              <a:t>障害が発生した場合の回復機能の動作確認</a:t>
            </a:r>
            <a:endParaRPr lang="en-US" altLang="ja-JP" dirty="0"/>
          </a:p>
          <a:p>
            <a:r>
              <a:rPr kumimoji="1" lang="ja-JP" altLang="en-US" dirty="0" smtClean="0"/>
              <a:t>操作テスト</a:t>
            </a:r>
            <a:endParaRPr kumimoji="1" lang="en-US" altLang="ja-JP" dirty="0" smtClean="0"/>
          </a:p>
          <a:p>
            <a:pPr lvl="1"/>
            <a:r>
              <a:rPr lang="ja-JP" altLang="en-US" dirty="0" smtClean="0"/>
              <a:t>使用者の誤操作に対する動作や、操作マニュアル通りに実施ができるかどうかの確認</a:t>
            </a:r>
            <a:endParaRPr kumimoji="1" lang="ja-JP" altLang="en-US" dirty="0"/>
          </a:p>
        </p:txBody>
      </p:sp>
      <p:sp>
        <p:nvSpPr>
          <p:cNvPr id="4" name="スライド番号プレースホルダー 3"/>
          <p:cNvSpPr>
            <a:spLocks noGrp="1"/>
          </p:cNvSpPr>
          <p:nvPr>
            <p:ph type="sldNum" sz="quarter" idx="12"/>
          </p:nvPr>
        </p:nvSpPr>
        <p:spPr/>
        <p:txBody>
          <a:bodyPr/>
          <a:lstStyle/>
          <a:p>
            <a:fld id="{6A92FB96-FC39-4A06-998F-4397AB7292E4}" type="slidenum">
              <a:rPr kumimoji="1" lang="ja-JP" altLang="en-US" smtClean="0"/>
              <a:t>6</a:t>
            </a:fld>
            <a:endParaRPr kumimoji="1" lang="ja-JP" altLang="en-US"/>
          </a:p>
        </p:txBody>
      </p:sp>
    </p:spTree>
    <p:extLst>
      <p:ext uri="{BB962C8B-B14F-4D97-AF65-F5344CB8AC3E}">
        <p14:creationId xmlns:p14="http://schemas.microsoft.com/office/powerpoint/2010/main" val="20942263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バグの数量に関する分析</a:t>
            </a:r>
            <a:endParaRPr kumimoji="1" lang="ja-JP" altLang="en-US" dirty="0"/>
          </a:p>
        </p:txBody>
      </p:sp>
      <p:sp>
        <p:nvSpPr>
          <p:cNvPr id="4" name="スライド番号プレースホルダー 3"/>
          <p:cNvSpPr>
            <a:spLocks noGrp="1"/>
          </p:cNvSpPr>
          <p:nvPr>
            <p:ph type="sldNum" sz="quarter" idx="12"/>
          </p:nvPr>
        </p:nvSpPr>
        <p:spPr/>
        <p:txBody>
          <a:bodyPr/>
          <a:lstStyle/>
          <a:p>
            <a:fld id="{6A92FB96-FC39-4A06-998F-4397AB7292E4}" type="slidenum">
              <a:rPr kumimoji="1" lang="ja-JP" altLang="en-US" smtClean="0"/>
              <a:t>7</a:t>
            </a:fld>
            <a:endParaRPr kumimoji="1" lang="ja-JP" altLang="en-US"/>
          </a:p>
        </p:txBody>
      </p:sp>
      <p:cxnSp>
        <p:nvCxnSpPr>
          <p:cNvPr id="9" name="直線矢印コネクタ 8"/>
          <p:cNvCxnSpPr/>
          <p:nvPr/>
        </p:nvCxnSpPr>
        <p:spPr>
          <a:xfrm>
            <a:off x="971600" y="4869160"/>
            <a:ext cx="6480720" cy="0"/>
          </a:xfrm>
          <a:prstGeom prst="straightConnector1">
            <a:avLst/>
          </a:prstGeom>
          <a:ln>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6" name="直線矢印コネクタ 5"/>
          <p:cNvCxnSpPr/>
          <p:nvPr/>
        </p:nvCxnSpPr>
        <p:spPr>
          <a:xfrm flipV="1">
            <a:off x="971600" y="1988840"/>
            <a:ext cx="0" cy="2880320"/>
          </a:xfrm>
          <a:prstGeom prst="straightConnector1">
            <a:avLst/>
          </a:prstGeom>
          <a:ln>
            <a:solidFill>
              <a:srgbClr val="FFC000"/>
            </a:solidFill>
            <a:tailEnd type="arrow"/>
          </a:ln>
        </p:spPr>
        <p:style>
          <a:lnRef idx="1">
            <a:schemeClr val="accent1"/>
          </a:lnRef>
          <a:fillRef idx="0">
            <a:schemeClr val="accent1"/>
          </a:fillRef>
          <a:effectRef idx="0">
            <a:schemeClr val="accent1"/>
          </a:effectRef>
          <a:fontRef idx="minor">
            <a:schemeClr val="tx1"/>
          </a:fontRef>
        </p:style>
      </p:cxnSp>
      <p:sp>
        <p:nvSpPr>
          <p:cNvPr id="10" name="テキスト ボックス 9"/>
          <p:cNvSpPr txBox="1"/>
          <p:nvPr/>
        </p:nvSpPr>
        <p:spPr>
          <a:xfrm>
            <a:off x="6993921" y="5146648"/>
            <a:ext cx="646331" cy="369332"/>
          </a:xfrm>
          <a:prstGeom prst="rect">
            <a:avLst/>
          </a:prstGeom>
          <a:noFill/>
        </p:spPr>
        <p:txBody>
          <a:bodyPr wrap="none" rtlCol="0">
            <a:spAutoFit/>
          </a:bodyPr>
          <a:lstStyle/>
          <a:p>
            <a:r>
              <a:rPr kumimoji="1" lang="ja-JP" altLang="en-US" dirty="0" smtClean="0"/>
              <a:t>時間</a:t>
            </a:r>
            <a:endParaRPr kumimoji="1" lang="ja-JP" altLang="en-US" dirty="0"/>
          </a:p>
        </p:txBody>
      </p:sp>
      <p:sp>
        <p:nvSpPr>
          <p:cNvPr id="11" name="テキスト ボックス 10"/>
          <p:cNvSpPr txBox="1"/>
          <p:nvPr/>
        </p:nvSpPr>
        <p:spPr>
          <a:xfrm>
            <a:off x="467544" y="2492896"/>
            <a:ext cx="461665" cy="1246495"/>
          </a:xfrm>
          <a:prstGeom prst="rect">
            <a:avLst/>
          </a:prstGeom>
          <a:noFill/>
        </p:spPr>
        <p:txBody>
          <a:bodyPr vert="eaVert" wrap="none" rtlCol="0">
            <a:spAutoFit/>
          </a:bodyPr>
          <a:lstStyle/>
          <a:p>
            <a:r>
              <a:rPr lang="ja-JP" altLang="en-US" dirty="0" smtClean="0"/>
              <a:t>消化</a:t>
            </a:r>
            <a:r>
              <a:rPr kumimoji="1" lang="ja-JP" altLang="en-US" dirty="0" smtClean="0"/>
              <a:t>項目数</a:t>
            </a:r>
            <a:endParaRPr kumimoji="1" lang="ja-JP" altLang="en-US" dirty="0"/>
          </a:p>
        </p:txBody>
      </p:sp>
      <p:cxnSp>
        <p:nvCxnSpPr>
          <p:cNvPr id="13" name="直線コネクタ 12"/>
          <p:cNvCxnSpPr/>
          <p:nvPr/>
        </p:nvCxnSpPr>
        <p:spPr>
          <a:xfrm flipV="1">
            <a:off x="971600" y="1988840"/>
            <a:ext cx="6480720" cy="288032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フリーフォーム 17"/>
          <p:cNvSpPr/>
          <p:nvPr/>
        </p:nvSpPr>
        <p:spPr>
          <a:xfrm>
            <a:off x="994611" y="2005263"/>
            <a:ext cx="6481010" cy="2839453"/>
          </a:xfrm>
          <a:custGeom>
            <a:avLst/>
            <a:gdLst>
              <a:gd name="connsiteX0" fmla="*/ 0 w 6481010"/>
              <a:gd name="connsiteY0" fmla="*/ 2839453 h 2839453"/>
              <a:gd name="connsiteX1" fmla="*/ 529389 w 6481010"/>
              <a:gd name="connsiteY1" fmla="*/ 1540042 h 2839453"/>
              <a:gd name="connsiteX2" fmla="*/ 1363578 w 6481010"/>
              <a:gd name="connsiteY2" fmla="*/ 657726 h 2839453"/>
              <a:gd name="connsiteX3" fmla="*/ 2807368 w 6481010"/>
              <a:gd name="connsiteY3" fmla="*/ 288758 h 2839453"/>
              <a:gd name="connsiteX4" fmla="*/ 6481010 w 6481010"/>
              <a:gd name="connsiteY4" fmla="*/ 0 h 2839453"/>
              <a:gd name="connsiteX5" fmla="*/ 6481010 w 6481010"/>
              <a:gd name="connsiteY5" fmla="*/ 0 h 2839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81010" h="2839453">
                <a:moveTo>
                  <a:pt x="0" y="2839453"/>
                </a:moveTo>
                <a:cubicBezTo>
                  <a:pt x="151063" y="2371558"/>
                  <a:pt x="302126" y="1903663"/>
                  <a:pt x="529389" y="1540042"/>
                </a:cubicBezTo>
                <a:cubicBezTo>
                  <a:pt x="756652" y="1176421"/>
                  <a:pt x="983915" y="866273"/>
                  <a:pt x="1363578" y="657726"/>
                </a:cubicBezTo>
                <a:cubicBezTo>
                  <a:pt x="1743241" y="449179"/>
                  <a:pt x="1954463" y="398379"/>
                  <a:pt x="2807368" y="288758"/>
                </a:cubicBezTo>
                <a:cubicBezTo>
                  <a:pt x="3660273" y="179137"/>
                  <a:pt x="6481010" y="0"/>
                  <a:pt x="6481010" y="0"/>
                </a:cubicBezTo>
                <a:lnTo>
                  <a:pt x="6481010" y="0"/>
                </a:lnTo>
              </a:path>
            </a:pathLst>
          </a:cu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テキスト ボックス 18"/>
          <p:cNvSpPr txBox="1"/>
          <p:nvPr/>
        </p:nvSpPr>
        <p:spPr>
          <a:xfrm>
            <a:off x="6993921" y="1484784"/>
            <a:ext cx="1208985" cy="369332"/>
          </a:xfrm>
          <a:prstGeom prst="rect">
            <a:avLst/>
          </a:prstGeom>
          <a:noFill/>
        </p:spPr>
        <p:txBody>
          <a:bodyPr wrap="none" rtlCol="0">
            <a:spAutoFit/>
          </a:bodyPr>
          <a:lstStyle/>
          <a:p>
            <a:r>
              <a:rPr kumimoji="1" lang="ja-JP" altLang="en-US" dirty="0" smtClean="0"/>
              <a:t>テスト完了</a:t>
            </a:r>
            <a:endParaRPr kumimoji="1" lang="ja-JP" altLang="en-US" dirty="0"/>
          </a:p>
        </p:txBody>
      </p:sp>
      <p:cxnSp>
        <p:nvCxnSpPr>
          <p:cNvPr id="21" name="直線矢印コネクタ 20"/>
          <p:cNvCxnSpPr/>
          <p:nvPr/>
        </p:nvCxnSpPr>
        <p:spPr>
          <a:xfrm flipV="1">
            <a:off x="7452320" y="2132856"/>
            <a:ext cx="0" cy="2736304"/>
          </a:xfrm>
          <a:prstGeom prst="straightConnector1">
            <a:avLst/>
          </a:prstGeom>
          <a:ln w="31750">
            <a:solidFill>
              <a:srgbClr val="FF0000"/>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22" name="テキスト ボックス 21"/>
          <p:cNvSpPr txBox="1"/>
          <p:nvPr/>
        </p:nvSpPr>
        <p:spPr>
          <a:xfrm>
            <a:off x="7653535" y="2852935"/>
            <a:ext cx="461665" cy="1217641"/>
          </a:xfrm>
          <a:prstGeom prst="rect">
            <a:avLst/>
          </a:prstGeom>
          <a:noFill/>
        </p:spPr>
        <p:txBody>
          <a:bodyPr vert="eaVert" wrap="none" rtlCol="0">
            <a:spAutoFit/>
          </a:bodyPr>
          <a:lstStyle/>
          <a:p>
            <a:r>
              <a:rPr kumimoji="1" lang="ja-JP" altLang="en-US" dirty="0" smtClean="0">
                <a:solidFill>
                  <a:srgbClr val="FF0000"/>
                </a:solidFill>
              </a:rPr>
              <a:t>バグ累積数</a:t>
            </a:r>
            <a:endParaRPr kumimoji="1" lang="ja-JP" altLang="en-US" dirty="0">
              <a:solidFill>
                <a:srgbClr val="FF0000"/>
              </a:solidFill>
            </a:endParaRPr>
          </a:p>
        </p:txBody>
      </p:sp>
      <p:sp>
        <p:nvSpPr>
          <p:cNvPr id="23" name="テキスト ボックス 22"/>
          <p:cNvSpPr txBox="1"/>
          <p:nvPr/>
        </p:nvSpPr>
        <p:spPr>
          <a:xfrm>
            <a:off x="251520" y="5331314"/>
            <a:ext cx="3148619" cy="1015663"/>
          </a:xfrm>
          <a:prstGeom prst="rect">
            <a:avLst/>
          </a:prstGeom>
          <a:noFill/>
        </p:spPr>
        <p:txBody>
          <a:bodyPr wrap="none" rtlCol="0">
            <a:spAutoFit/>
          </a:bodyPr>
          <a:lstStyle/>
          <a:p>
            <a:r>
              <a:rPr kumimoji="1" lang="ja-JP" altLang="en-US" sz="2000" dirty="0" smtClean="0"/>
              <a:t>近似に用いられる成長曲線</a:t>
            </a:r>
            <a:endParaRPr kumimoji="1" lang="en-US" altLang="ja-JP" sz="2000" dirty="0" smtClean="0"/>
          </a:p>
          <a:p>
            <a:r>
              <a:rPr lang="ja-JP" altLang="en-US" sz="2000" dirty="0" smtClean="0"/>
              <a:t>・ゴン</a:t>
            </a:r>
            <a:r>
              <a:rPr lang="ja-JP" altLang="en-US" sz="2000" dirty="0" err="1" smtClean="0"/>
              <a:t>ぺ</a:t>
            </a:r>
            <a:r>
              <a:rPr lang="ja-JP" altLang="en-US" sz="2000" dirty="0" smtClean="0"/>
              <a:t>ルツ曲線</a:t>
            </a:r>
            <a:endParaRPr lang="en-US" altLang="ja-JP" sz="2000" dirty="0" smtClean="0"/>
          </a:p>
          <a:p>
            <a:r>
              <a:rPr kumimoji="1" lang="ja-JP" altLang="en-US" sz="2000" dirty="0" smtClean="0"/>
              <a:t>・ロジスティック曲線</a:t>
            </a:r>
            <a:endParaRPr kumimoji="1" lang="ja-JP" altLang="en-US" sz="2000" dirty="0"/>
          </a:p>
        </p:txBody>
      </p:sp>
      <p:sp>
        <p:nvSpPr>
          <p:cNvPr id="24" name="テキスト ボックス 23"/>
          <p:cNvSpPr txBox="1"/>
          <p:nvPr/>
        </p:nvSpPr>
        <p:spPr>
          <a:xfrm>
            <a:off x="3203848" y="5700646"/>
            <a:ext cx="5758308" cy="461665"/>
          </a:xfrm>
          <a:prstGeom prst="rect">
            <a:avLst/>
          </a:prstGeom>
          <a:noFill/>
        </p:spPr>
        <p:txBody>
          <a:bodyPr wrap="none" rtlCol="0">
            <a:spAutoFit/>
          </a:bodyPr>
          <a:lstStyle/>
          <a:p>
            <a:r>
              <a:rPr kumimoji="1" lang="ja-JP" altLang="en-US" sz="2400" dirty="0" smtClean="0">
                <a:solidFill>
                  <a:srgbClr val="FF6600"/>
                </a:solidFill>
              </a:rPr>
              <a:t>この曲線から総バグ数と残存バグ数を予測</a:t>
            </a:r>
            <a:endParaRPr kumimoji="1" lang="ja-JP" altLang="en-US" sz="2400" dirty="0">
              <a:solidFill>
                <a:srgbClr val="FF6600"/>
              </a:solidFill>
            </a:endParaRPr>
          </a:p>
        </p:txBody>
      </p:sp>
      <p:sp>
        <p:nvSpPr>
          <p:cNvPr id="25" name="テキスト ボックス 24"/>
          <p:cNvSpPr txBox="1"/>
          <p:nvPr/>
        </p:nvSpPr>
        <p:spPr>
          <a:xfrm>
            <a:off x="3393751" y="1756756"/>
            <a:ext cx="1556836" cy="369332"/>
          </a:xfrm>
          <a:prstGeom prst="rect">
            <a:avLst/>
          </a:prstGeom>
          <a:noFill/>
        </p:spPr>
        <p:txBody>
          <a:bodyPr wrap="none" rtlCol="0">
            <a:spAutoFit/>
          </a:bodyPr>
          <a:lstStyle/>
          <a:p>
            <a:r>
              <a:rPr kumimoji="1" lang="ja-JP" altLang="en-US" dirty="0" smtClean="0"/>
              <a:t>バグ累積曲線</a:t>
            </a:r>
            <a:endParaRPr kumimoji="1" lang="ja-JP" altLang="en-US" dirty="0"/>
          </a:p>
        </p:txBody>
      </p:sp>
      <p:sp>
        <p:nvSpPr>
          <p:cNvPr id="26" name="テキスト ボックス 25"/>
          <p:cNvSpPr txBox="1"/>
          <p:nvPr/>
        </p:nvSpPr>
        <p:spPr>
          <a:xfrm>
            <a:off x="4427984" y="3739391"/>
            <a:ext cx="2363147" cy="369332"/>
          </a:xfrm>
          <a:prstGeom prst="rect">
            <a:avLst/>
          </a:prstGeom>
          <a:noFill/>
        </p:spPr>
        <p:txBody>
          <a:bodyPr wrap="none" rtlCol="0">
            <a:spAutoFit/>
          </a:bodyPr>
          <a:lstStyle/>
          <a:p>
            <a:r>
              <a:rPr kumimoji="1" lang="ja-JP" altLang="en-US" dirty="0" smtClean="0"/>
              <a:t>テスト項目消化累積線</a:t>
            </a:r>
            <a:endParaRPr kumimoji="1" lang="ja-JP" altLang="en-US" dirty="0"/>
          </a:p>
        </p:txBody>
      </p:sp>
    </p:spTree>
    <p:extLst>
      <p:ext uri="{BB962C8B-B14F-4D97-AF65-F5344CB8AC3E}">
        <p14:creationId xmlns:p14="http://schemas.microsoft.com/office/powerpoint/2010/main" val="174858802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事例</a:t>
            </a:r>
            <a:r>
              <a:rPr kumimoji="1" lang="en-US" altLang="ja-JP" dirty="0" smtClean="0"/>
              <a:t>1</a:t>
            </a:r>
            <a:endParaRPr kumimoji="1" lang="ja-JP" altLang="en-US" dirty="0"/>
          </a:p>
        </p:txBody>
      </p:sp>
      <p:sp>
        <p:nvSpPr>
          <p:cNvPr id="4" name="スライド番号プレースホルダー 3"/>
          <p:cNvSpPr>
            <a:spLocks noGrp="1"/>
          </p:cNvSpPr>
          <p:nvPr>
            <p:ph type="sldNum" sz="quarter" idx="12"/>
          </p:nvPr>
        </p:nvSpPr>
        <p:spPr/>
        <p:txBody>
          <a:bodyPr/>
          <a:lstStyle/>
          <a:p>
            <a:fld id="{6A92FB96-FC39-4A06-998F-4397AB7292E4}" type="slidenum">
              <a:rPr kumimoji="1" lang="ja-JP" altLang="en-US" smtClean="0"/>
              <a:t>8</a:t>
            </a:fld>
            <a:endParaRPr kumimoji="1" lang="ja-JP" altLang="en-US" dirty="0"/>
          </a:p>
        </p:txBody>
      </p:sp>
      <p:grpSp>
        <p:nvGrpSpPr>
          <p:cNvPr id="13" name="グループ化 12"/>
          <p:cNvGrpSpPr/>
          <p:nvPr/>
        </p:nvGrpSpPr>
        <p:grpSpPr>
          <a:xfrm>
            <a:off x="436766" y="1556792"/>
            <a:ext cx="8244335" cy="2579477"/>
            <a:chOff x="436766" y="1556792"/>
            <a:chExt cx="8244335" cy="2232248"/>
          </a:xfrm>
        </p:grpSpPr>
        <p:cxnSp>
          <p:nvCxnSpPr>
            <p:cNvPr id="6" name="直線矢印コネクタ 5"/>
            <p:cNvCxnSpPr/>
            <p:nvPr/>
          </p:nvCxnSpPr>
          <p:spPr>
            <a:xfrm>
              <a:off x="971600" y="3789040"/>
              <a:ext cx="7200800" cy="0"/>
            </a:xfrm>
            <a:prstGeom prst="straightConnector1">
              <a:avLst/>
            </a:prstGeom>
            <a:ln>
              <a:solidFill>
                <a:srgbClr val="FFC000"/>
              </a:solidFill>
              <a:tailEnd type="arrow"/>
            </a:ln>
          </p:spPr>
          <p:style>
            <a:lnRef idx="1">
              <a:schemeClr val="accent1"/>
            </a:lnRef>
            <a:fillRef idx="0">
              <a:schemeClr val="accent1"/>
            </a:fillRef>
            <a:effectRef idx="0">
              <a:schemeClr val="accent1"/>
            </a:effectRef>
            <a:fontRef idx="minor">
              <a:schemeClr val="tx1"/>
            </a:fontRef>
          </p:style>
        </p:cxnSp>
        <p:cxnSp>
          <p:nvCxnSpPr>
            <p:cNvPr id="8" name="直線矢印コネクタ 7"/>
            <p:cNvCxnSpPr/>
            <p:nvPr/>
          </p:nvCxnSpPr>
          <p:spPr>
            <a:xfrm flipV="1">
              <a:off x="971600" y="1556792"/>
              <a:ext cx="0" cy="2232248"/>
            </a:xfrm>
            <a:prstGeom prst="straightConnector1">
              <a:avLst/>
            </a:prstGeom>
            <a:ln w="25400">
              <a:solidFill>
                <a:srgbClr val="FF0000"/>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0" name="直線矢印コネクタ 9"/>
            <p:cNvCxnSpPr/>
            <p:nvPr/>
          </p:nvCxnSpPr>
          <p:spPr>
            <a:xfrm flipV="1">
              <a:off x="8172400" y="1556792"/>
              <a:ext cx="0" cy="223224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テキスト ボックス 10"/>
            <p:cNvSpPr txBox="1"/>
            <p:nvPr/>
          </p:nvSpPr>
          <p:spPr>
            <a:xfrm>
              <a:off x="436766" y="1916832"/>
              <a:ext cx="492443" cy="1342675"/>
            </a:xfrm>
            <a:prstGeom prst="rect">
              <a:avLst/>
            </a:prstGeom>
            <a:noFill/>
          </p:spPr>
          <p:txBody>
            <a:bodyPr vert="eaVert" wrap="none" rtlCol="0">
              <a:spAutoFit/>
            </a:bodyPr>
            <a:lstStyle/>
            <a:p>
              <a:r>
                <a:rPr kumimoji="1" lang="ja-JP" altLang="en-US" sz="2000" dirty="0" smtClean="0">
                  <a:solidFill>
                    <a:srgbClr val="FF0000"/>
                  </a:solidFill>
                </a:rPr>
                <a:t>バグ累積数</a:t>
              </a:r>
              <a:endParaRPr kumimoji="1" lang="ja-JP" altLang="en-US" sz="2000" dirty="0">
                <a:solidFill>
                  <a:srgbClr val="FF0000"/>
                </a:solidFill>
              </a:endParaRPr>
            </a:p>
          </p:txBody>
        </p:sp>
        <p:sp>
          <p:nvSpPr>
            <p:cNvPr id="12" name="テキスト ボックス 11"/>
            <p:cNvSpPr txBox="1"/>
            <p:nvPr/>
          </p:nvSpPr>
          <p:spPr>
            <a:xfrm>
              <a:off x="8219436" y="1738686"/>
              <a:ext cx="461665" cy="1868460"/>
            </a:xfrm>
            <a:prstGeom prst="rect">
              <a:avLst/>
            </a:prstGeom>
            <a:noFill/>
          </p:spPr>
          <p:txBody>
            <a:bodyPr vert="eaVert" wrap="none" rtlCol="0">
              <a:spAutoFit/>
            </a:bodyPr>
            <a:lstStyle/>
            <a:p>
              <a:r>
                <a:rPr kumimoji="1" lang="ja-JP" altLang="en-US" dirty="0" smtClean="0"/>
                <a:t>テスト項目消化数</a:t>
              </a:r>
              <a:endParaRPr kumimoji="1" lang="ja-JP" altLang="en-US" dirty="0"/>
            </a:p>
          </p:txBody>
        </p:sp>
      </p:grpSp>
      <p:cxnSp>
        <p:nvCxnSpPr>
          <p:cNvPr id="15" name="直線コネクタ 14"/>
          <p:cNvCxnSpPr/>
          <p:nvPr/>
        </p:nvCxnSpPr>
        <p:spPr>
          <a:xfrm flipV="1">
            <a:off x="971600" y="2348880"/>
            <a:ext cx="5040560" cy="1787389"/>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直線コネクタ 16"/>
          <p:cNvCxnSpPr/>
          <p:nvPr/>
        </p:nvCxnSpPr>
        <p:spPr>
          <a:xfrm flipV="1">
            <a:off x="6012160" y="1556792"/>
            <a:ext cx="2160240" cy="792088"/>
          </a:xfrm>
          <a:prstGeom prst="line">
            <a:avLst/>
          </a:prstGeom>
          <a:ln cmpd="sng">
            <a:prstDash val="sysDash"/>
          </a:ln>
        </p:spPr>
        <p:style>
          <a:lnRef idx="1">
            <a:schemeClr val="accent1"/>
          </a:lnRef>
          <a:fillRef idx="0">
            <a:schemeClr val="accent1"/>
          </a:fillRef>
          <a:effectRef idx="0">
            <a:schemeClr val="accent1"/>
          </a:effectRef>
          <a:fontRef idx="minor">
            <a:schemeClr val="tx1"/>
          </a:fontRef>
        </p:style>
      </p:cxnSp>
      <p:cxnSp>
        <p:nvCxnSpPr>
          <p:cNvPr id="19" name="直線コネクタ 18"/>
          <p:cNvCxnSpPr/>
          <p:nvPr/>
        </p:nvCxnSpPr>
        <p:spPr>
          <a:xfrm>
            <a:off x="6012160" y="2348880"/>
            <a:ext cx="0" cy="1787389"/>
          </a:xfrm>
          <a:prstGeom prst="line">
            <a:avLst/>
          </a:prstGeom>
          <a:ln w="19050">
            <a:prstDash val="sysDot"/>
          </a:ln>
        </p:spPr>
        <p:style>
          <a:lnRef idx="1">
            <a:schemeClr val="accent1"/>
          </a:lnRef>
          <a:fillRef idx="0">
            <a:schemeClr val="accent1"/>
          </a:fillRef>
          <a:effectRef idx="0">
            <a:schemeClr val="accent1"/>
          </a:effectRef>
          <a:fontRef idx="minor">
            <a:schemeClr val="tx1"/>
          </a:fontRef>
        </p:style>
      </p:cxnSp>
      <p:sp>
        <p:nvSpPr>
          <p:cNvPr id="20" name="テキスト ボックス 19"/>
          <p:cNvSpPr txBox="1"/>
          <p:nvPr/>
        </p:nvSpPr>
        <p:spPr>
          <a:xfrm>
            <a:off x="5688994" y="4261937"/>
            <a:ext cx="646331" cy="369332"/>
          </a:xfrm>
          <a:prstGeom prst="rect">
            <a:avLst/>
          </a:prstGeom>
          <a:noFill/>
        </p:spPr>
        <p:txBody>
          <a:bodyPr wrap="none" rtlCol="0">
            <a:spAutoFit/>
          </a:bodyPr>
          <a:lstStyle/>
          <a:p>
            <a:r>
              <a:rPr kumimoji="1" lang="ja-JP" altLang="en-US" dirty="0" smtClean="0"/>
              <a:t>現在</a:t>
            </a:r>
            <a:endParaRPr kumimoji="1" lang="ja-JP" altLang="en-US" dirty="0"/>
          </a:p>
        </p:txBody>
      </p:sp>
      <p:sp>
        <p:nvSpPr>
          <p:cNvPr id="21" name="テキスト ボックス 20"/>
          <p:cNvSpPr txBox="1"/>
          <p:nvPr/>
        </p:nvSpPr>
        <p:spPr>
          <a:xfrm>
            <a:off x="7896270" y="4252446"/>
            <a:ext cx="646331" cy="369332"/>
          </a:xfrm>
          <a:prstGeom prst="rect">
            <a:avLst/>
          </a:prstGeom>
          <a:noFill/>
        </p:spPr>
        <p:txBody>
          <a:bodyPr wrap="none" rtlCol="0">
            <a:spAutoFit/>
          </a:bodyPr>
          <a:lstStyle/>
          <a:p>
            <a:r>
              <a:rPr kumimoji="1" lang="ja-JP" altLang="en-US" dirty="0" smtClean="0"/>
              <a:t>時間</a:t>
            </a:r>
            <a:endParaRPr kumimoji="1" lang="ja-JP" altLang="en-US" dirty="0"/>
          </a:p>
        </p:txBody>
      </p:sp>
      <p:sp>
        <p:nvSpPr>
          <p:cNvPr id="26" name="テキスト ボックス 25"/>
          <p:cNvSpPr txBox="1"/>
          <p:nvPr/>
        </p:nvSpPr>
        <p:spPr>
          <a:xfrm>
            <a:off x="2123728" y="1973179"/>
            <a:ext cx="1326004" cy="369332"/>
          </a:xfrm>
          <a:prstGeom prst="rect">
            <a:avLst/>
          </a:prstGeom>
          <a:noFill/>
        </p:spPr>
        <p:txBody>
          <a:bodyPr wrap="none" rtlCol="0">
            <a:spAutoFit/>
          </a:bodyPr>
          <a:lstStyle/>
          <a:p>
            <a:r>
              <a:rPr kumimoji="1" lang="ja-JP" altLang="en-US" dirty="0" smtClean="0"/>
              <a:t>バグ累積数</a:t>
            </a:r>
            <a:endParaRPr kumimoji="1" lang="ja-JP" altLang="en-US" dirty="0"/>
          </a:p>
        </p:txBody>
      </p:sp>
      <p:sp>
        <p:nvSpPr>
          <p:cNvPr id="27" name="テキスト ボックス 26"/>
          <p:cNvSpPr txBox="1"/>
          <p:nvPr/>
        </p:nvSpPr>
        <p:spPr>
          <a:xfrm>
            <a:off x="6804248" y="1412776"/>
            <a:ext cx="646331" cy="369332"/>
          </a:xfrm>
          <a:prstGeom prst="rect">
            <a:avLst/>
          </a:prstGeom>
          <a:noFill/>
        </p:spPr>
        <p:txBody>
          <a:bodyPr wrap="none" rtlCol="0">
            <a:spAutoFit/>
          </a:bodyPr>
          <a:lstStyle/>
          <a:p>
            <a:r>
              <a:rPr kumimoji="1" lang="ja-JP" altLang="en-US" dirty="0" smtClean="0"/>
              <a:t>予定</a:t>
            </a:r>
            <a:endParaRPr kumimoji="1" lang="ja-JP" altLang="en-US" dirty="0"/>
          </a:p>
        </p:txBody>
      </p:sp>
      <p:sp>
        <p:nvSpPr>
          <p:cNvPr id="28" name="フリーフォーム 27"/>
          <p:cNvSpPr/>
          <p:nvPr/>
        </p:nvSpPr>
        <p:spPr>
          <a:xfrm>
            <a:off x="994611" y="1860884"/>
            <a:ext cx="4074694" cy="2261937"/>
          </a:xfrm>
          <a:custGeom>
            <a:avLst/>
            <a:gdLst>
              <a:gd name="connsiteX0" fmla="*/ 0 w 4074694"/>
              <a:gd name="connsiteY0" fmla="*/ 2261937 h 2261937"/>
              <a:gd name="connsiteX1" fmla="*/ 930442 w 4074694"/>
              <a:gd name="connsiteY1" fmla="*/ 1331495 h 2261937"/>
              <a:gd name="connsiteX2" fmla="*/ 2197768 w 4074694"/>
              <a:gd name="connsiteY2" fmla="*/ 1026695 h 2261937"/>
              <a:gd name="connsiteX3" fmla="*/ 3384884 w 4074694"/>
              <a:gd name="connsiteY3" fmla="*/ 224590 h 2261937"/>
              <a:gd name="connsiteX4" fmla="*/ 4074694 w 4074694"/>
              <a:gd name="connsiteY4" fmla="*/ 0 h 2261937"/>
              <a:gd name="connsiteX5" fmla="*/ 4074694 w 4074694"/>
              <a:gd name="connsiteY5" fmla="*/ 0 h 22619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74694" h="2261937">
                <a:moveTo>
                  <a:pt x="0" y="2261937"/>
                </a:moveTo>
                <a:cubicBezTo>
                  <a:pt x="282073" y="1899653"/>
                  <a:pt x="564147" y="1537369"/>
                  <a:pt x="930442" y="1331495"/>
                </a:cubicBezTo>
                <a:cubicBezTo>
                  <a:pt x="1296737" y="1125621"/>
                  <a:pt x="1788694" y="1211179"/>
                  <a:pt x="2197768" y="1026695"/>
                </a:cubicBezTo>
                <a:cubicBezTo>
                  <a:pt x="2606842" y="842211"/>
                  <a:pt x="3072063" y="395706"/>
                  <a:pt x="3384884" y="224590"/>
                </a:cubicBezTo>
                <a:cubicBezTo>
                  <a:pt x="3697705" y="53474"/>
                  <a:pt x="4074694" y="0"/>
                  <a:pt x="4074694" y="0"/>
                </a:cubicBezTo>
                <a:lnTo>
                  <a:pt x="4074694" y="0"/>
                </a:lnTo>
              </a:path>
            </a:pathLst>
          </a:custGeom>
          <a:noFill/>
          <a:ln>
            <a:solidFill>
              <a:schemeClr val="tx2">
                <a:lumMod val="40000"/>
                <a:lumOff val="6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テキスト ボックス 28"/>
          <p:cNvSpPr txBox="1"/>
          <p:nvPr/>
        </p:nvSpPr>
        <p:spPr>
          <a:xfrm>
            <a:off x="436766" y="4715852"/>
            <a:ext cx="8390438" cy="1200329"/>
          </a:xfrm>
          <a:prstGeom prst="rect">
            <a:avLst/>
          </a:prstGeom>
          <a:noFill/>
        </p:spPr>
        <p:txBody>
          <a:bodyPr wrap="none" rtlCol="0">
            <a:spAutoFit/>
          </a:bodyPr>
          <a:lstStyle/>
          <a:p>
            <a:r>
              <a:rPr kumimoji="1" lang="ja-JP" altLang="en-US" sz="2400" dirty="0" smtClean="0"/>
              <a:t>現象：テストは順調、しかしバグの数は増える一方⇒まずい状態</a:t>
            </a:r>
            <a:endParaRPr kumimoji="1" lang="en-US" altLang="ja-JP" sz="2400" dirty="0" smtClean="0"/>
          </a:p>
          <a:p>
            <a:r>
              <a:rPr kumimoji="1" lang="ja-JP" altLang="en-US" sz="2400" dirty="0" smtClean="0"/>
              <a:t>対策：プログラム品質の見直し、テスト項目の見直し</a:t>
            </a:r>
            <a:endParaRPr kumimoji="1" lang="en-US" altLang="ja-JP" sz="2400" dirty="0" smtClean="0"/>
          </a:p>
          <a:p>
            <a:r>
              <a:rPr lang="ja-JP" altLang="en-US" sz="2400" dirty="0" smtClean="0"/>
              <a:t>　　　　テスト項目の追加、再テストの実施</a:t>
            </a:r>
            <a:endParaRPr kumimoji="1" lang="ja-JP" altLang="en-US" sz="2400" dirty="0"/>
          </a:p>
        </p:txBody>
      </p:sp>
      <p:sp>
        <p:nvSpPr>
          <p:cNvPr id="30" name="テキスト ボックス 29"/>
          <p:cNvSpPr txBox="1"/>
          <p:nvPr/>
        </p:nvSpPr>
        <p:spPr>
          <a:xfrm>
            <a:off x="3473251" y="3350847"/>
            <a:ext cx="2363147" cy="369332"/>
          </a:xfrm>
          <a:prstGeom prst="rect">
            <a:avLst/>
          </a:prstGeom>
          <a:noFill/>
        </p:spPr>
        <p:txBody>
          <a:bodyPr wrap="none" rtlCol="0">
            <a:spAutoFit/>
          </a:bodyPr>
          <a:lstStyle/>
          <a:p>
            <a:r>
              <a:rPr kumimoji="1" lang="ja-JP" altLang="en-US" dirty="0" smtClean="0"/>
              <a:t>テスト項目消化累積線</a:t>
            </a:r>
            <a:endParaRPr kumimoji="1" lang="ja-JP" altLang="en-US" dirty="0"/>
          </a:p>
        </p:txBody>
      </p:sp>
    </p:spTree>
    <p:extLst>
      <p:ext uri="{BB962C8B-B14F-4D97-AF65-F5344CB8AC3E}">
        <p14:creationId xmlns:p14="http://schemas.microsoft.com/office/powerpoint/2010/main" val="32940027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503948" y="260648"/>
            <a:ext cx="8229600" cy="1143000"/>
          </a:xfrm>
        </p:spPr>
        <p:txBody>
          <a:bodyPr/>
          <a:lstStyle/>
          <a:p>
            <a:r>
              <a:rPr kumimoji="1" lang="ja-JP" altLang="en-US" dirty="0" smtClean="0"/>
              <a:t>事例</a:t>
            </a:r>
            <a:r>
              <a:rPr kumimoji="1" lang="en-US" altLang="ja-JP" dirty="0" smtClean="0"/>
              <a:t>2</a:t>
            </a:r>
            <a:endParaRPr kumimoji="1" lang="ja-JP" altLang="en-US" dirty="0"/>
          </a:p>
        </p:txBody>
      </p:sp>
      <p:sp>
        <p:nvSpPr>
          <p:cNvPr id="4" name="スライド番号プレースホルダー 3"/>
          <p:cNvSpPr>
            <a:spLocks noGrp="1"/>
          </p:cNvSpPr>
          <p:nvPr>
            <p:ph type="sldNum" sz="quarter" idx="12"/>
          </p:nvPr>
        </p:nvSpPr>
        <p:spPr/>
        <p:txBody>
          <a:bodyPr/>
          <a:lstStyle/>
          <a:p>
            <a:fld id="{6A92FB96-FC39-4A06-998F-4397AB7292E4}" type="slidenum">
              <a:rPr kumimoji="1" lang="ja-JP" altLang="en-US" smtClean="0"/>
              <a:t>9</a:t>
            </a:fld>
            <a:endParaRPr kumimoji="1" lang="ja-JP" altLang="en-US"/>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3701" y="2764942"/>
            <a:ext cx="5054600" cy="1804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9100" y="1844824"/>
            <a:ext cx="8304213" cy="2803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81832" y="1960080"/>
            <a:ext cx="2170113" cy="804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49251" y="2764942"/>
            <a:ext cx="19050" cy="17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テキスト ボックス 4"/>
          <p:cNvSpPr txBox="1"/>
          <p:nvPr/>
        </p:nvSpPr>
        <p:spPr>
          <a:xfrm>
            <a:off x="5758666" y="4756502"/>
            <a:ext cx="646331" cy="369332"/>
          </a:xfrm>
          <a:prstGeom prst="rect">
            <a:avLst/>
          </a:prstGeom>
          <a:noFill/>
        </p:spPr>
        <p:txBody>
          <a:bodyPr wrap="none" rtlCol="0">
            <a:spAutoFit/>
          </a:bodyPr>
          <a:lstStyle/>
          <a:p>
            <a:r>
              <a:rPr kumimoji="1" lang="ja-JP" altLang="en-US" dirty="0" smtClean="0"/>
              <a:t>現在</a:t>
            </a:r>
            <a:endParaRPr kumimoji="1" lang="ja-JP" altLang="en-US" dirty="0"/>
          </a:p>
        </p:txBody>
      </p:sp>
      <p:sp>
        <p:nvSpPr>
          <p:cNvPr id="6" name="テキスト ボックス 5"/>
          <p:cNvSpPr txBox="1"/>
          <p:nvPr/>
        </p:nvSpPr>
        <p:spPr>
          <a:xfrm>
            <a:off x="7928779" y="4772744"/>
            <a:ext cx="646331" cy="369332"/>
          </a:xfrm>
          <a:prstGeom prst="rect">
            <a:avLst/>
          </a:prstGeom>
          <a:noFill/>
        </p:spPr>
        <p:txBody>
          <a:bodyPr wrap="none" rtlCol="0">
            <a:spAutoFit/>
          </a:bodyPr>
          <a:lstStyle/>
          <a:p>
            <a:r>
              <a:rPr kumimoji="1" lang="ja-JP" altLang="en-US" dirty="0" smtClean="0"/>
              <a:t>時間</a:t>
            </a:r>
            <a:endParaRPr kumimoji="1" lang="ja-JP" altLang="en-US" dirty="0"/>
          </a:p>
        </p:txBody>
      </p:sp>
      <p:sp>
        <p:nvSpPr>
          <p:cNvPr id="9" name="フリーフォーム 8"/>
          <p:cNvSpPr/>
          <p:nvPr/>
        </p:nvSpPr>
        <p:spPr>
          <a:xfrm>
            <a:off x="1010653" y="3481137"/>
            <a:ext cx="4170947" cy="1058779"/>
          </a:xfrm>
          <a:custGeom>
            <a:avLst/>
            <a:gdLst>
              <a:gd name="connsiteX0" fmla="*/ 0 w 4170947"/>
              <a:gd name="connsiteY0" fmla="*/ 1058779 h 1058779"/>
              <a:gd name="connsiteX1" fmla="*/ 2310063 w 4170947"/>
              <a:gd name="connsiteY1" fmla="*/ 737937 h 1058779"/>
              <a:gd name="connsiteX2" fmla="*/ 4170947 w 4170947"/>
              <a:gd name="connsiteY2" fmla="*/ 0 h 1058779"/>
            </a:gdLst>
            <a:ahLst/>
            <a:cxnLst>
              <a:cxn ang="0">
                <a:pos x="connsiteX0" y="connsiteY0"/>
              </a:cxn>
              <a:cxn ang="0">
                <a:pos x="connsiteX1" y="connsiteY1"/>
              </a:cxn>
              <a:cxn ang="0">
                <a:pos x="connsiteX2" y="connsiteY2"/>
              </a:cxn>
            </a:cxnLst>
            <a:rect l="l" t="t" r="r" b="b"/>
            <a:pathLst>
              <a:path w="4170947" h="1058779">
                <a:moveTo>
                  <a:pt x="0" y="1058779"/>
                </a:moveTo>
                <a:cubicBezTo>
                  <a:pt x="807452" y="986589"/>
                  <a:pt x="1614905" y="914400"/>
                  <a:pt x="2310063" y="737937"/>
                </a:cubicBezTo>
                <a:cubicBezTo>
                  <a:pt x="3005221" y="561474"/>
                  <a:pt x="3588084" y="280737"/>
                  <a:pt x="4170947" y="0"/>
                </a:cubicBezTo>
              </a:path>
            </a:pathLst>
          </a:cu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p:cNvSpPr txBox="1"/>
          <p:nvPr/>
        </p:nvSpPr>
        <p:spPr>
          <a:xfrm>
            <a:off x="4067944" y="4036422"/>
            <a:ext cx="1326004" cy="369332"/>
          </a:xfrm>
          <a:prstGeom prst="rect">
            <a:avLst/>
          </a:prstGeom>
          <a:noFill/>
        </p:spPr>
        <p:txBody>
          <a:bodyPr wrap="none" rtlCol="0">
            <a:spAutoFit/>
          </a:bodyPr>
          <a:lstStyle/>
          <a:p>
            <a:r>
              <a:rPr kumimoji="1" lang="ja-JP" altLang="en-US" dirty="0" smtClean="0"/>
              <a:t>バグ累積数</a:t>
            </a:r>
            <a:endParaRPr kumimoji="1" lang="ja-JP" altLang="en-US" dirty="0"/>
          </a:p>
        </p:txBody>
      </p:sp>
      <p:sp>
        <p:nvSpPr>
          <p:cNvPr id="11" name="テキスト ボックス 10"/>
          <p:cNvSpPr txBox="1"/>
          <p:nvPr/>
        </p:nvSpPr>
        <p:spPr>
          <a:xfrm>
            <a:off x="889703" y="5301207"/>
            <a:ext cx="7665881" cy="830997"/>
          </a:xfrm>
          <a:prstGeom prst="rect">
            <a:avLst/>
          </a:prstGeom>
          <a:noFill/>
        </p:spPr>
        <p:txBody>
          <a:bodyPr wrap="none" rtlCol="0">
            <a:spAutoFit/>
          </a:bodyPr>
          <a:lstStyle/>
          <a:p>
            <a:r>
              <a:rPr kumimoji="1" lang="ja-JP" altLang="en-US" sz="2400" dirty="0" smtClean="0"/>
              <a:t>現象：最初にバグが少ない⇒後々増えてくる⇒まずい状態</a:t>
            </a:r>
            <a:endParaRPr kumimoji="1" lang="en-US" altLang="ja-JP" sz="2400" dirty="0" smtClean="0"/>
          </a:p>
          <a:p>
            <a:r>
              <a:rPr lang="ja-JP" altLang="en-US" sz="2400" dirty="0" smtClean="0"/>
              <a:t>対策：事例</a:t>
            </a:r>
            <a:r>
              <a:rPr lang="en-US" altLang="ja-JP" sz="2400" dirty="0" smtClean="0"/>
              <a:t>1</a:t>
            </a:r>
            <a:r>
              <a:rPr lang="ja-JP" altLang="en-US" sz="2400" dirty="0" smtClean="0"/>
              <a:t>と同じ</a:t>
            </a:r>
            <a:endParaRPr kumimoji="1" lang="ja-JP" altLang="en-US" sz="2400" dirty="0"/>
          </a:p>
        </p:txBody>
      </p:sp>
      <p:sp>
        <p:nvSpPr>
          <p:cNvPr id="12" name="テキスト ボックス 11"/>
          <p:cNvSpPr txBox="1"/>
          <p:nvPr/>
        </p:nvSpPr>
        <p:spPr>
          <a:xfrm>
            <a:off x="6660231" y="1822013"/>
            <a:ext cx="646331" cy="369332"/>
          </a:xfrm>
          <a:prstGeom prst="rect">
            <a:avLst/>
          </a:prstGeom>
          <a:noFill/>
        </p:spPr>
        <p:txBody>
          <a:bodyPr wrap="none" rtlCol="0">
            <a:spAutoFit/>
          </a:bodyPr>
          <a:lstStyle/>
          <a:p>
            <a:r>
              <a:rPr kumimoji="1" lang="ja-JP" altLang="en-US" dirty="0" smtClean="0"/>
              <a:t>予定</a:t>
            </a:r>
            <a:endParaRPr kumimoji="1" lang="ja-JP" altLang="en-US" dirty="0"/>
          </a:p>
        </p:txBody>
      </p:sp>
      <p:sp>
        <p:nvSpPr>
          <p:cNvPr id="13" name="テキスト ボックス 12"/>
          <p:cNvSpPr txBox="1"/>
          <p:nvPr/>
        </p:nvSpPr>
        <p:spPr>
          <a:xfrm>
            <a:off x="2195736" y="2924944"/>
            <a:ext cx="2363147" cy="369332"/>
          </a:xfrm>
          <a:prstGeom prst="rect">
            <a:avLst/>
          </a:prstGeom>
          <a:noFill/>
        </p:spPr>
        <p:txBody>
          <a:bodyPr wrap="none" rtlCol="0">
            <a:spAutoFit/>
          </a:bodyPr>
          <a:lstStyle/>
          <a:p>
            <a:r>
              <a:rPr kumimoji="1" lang="ja-JP" altLang="en-US" dirty="0" smtClean="0"/>
              <a:t>テスト項目消化累積線</a:t>
            </a:r>
            <a:endParaRPr kumimoji="1" lang="ja-JP" altLang="en-US" dirty="0"/>
          </a:p>
        </p:txBody>
      </p:sp>
    </p:spTree>
    <p:extLst>
      <p:ext uri="{BB962C8B-B14F-4D97-AF65-F5344CB8AC3E}">
        <p14:creationId xmlns:p14="http://schemas.microsoft.com/office/powerpoint/2010/main" val="29593219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事例</a:t>
            </a:r>
            <a:r>
              <a:rPr kumimoji="1" lang="en-US" altLang="ja-JP" dirty="0" smtClean="0"/>
              <a:t>3</a:t>
            </a:r>
            <a:endParaRPr kumimoji="1" lang="ja-JP" altLang="en-US" dirty="0"/>
          </a:p>
        </p:txBody>
      </p:sp>
      <p:sp>
        <p:nvSpPr>
          <p:cNvPr id="4" name="スライド番号プレースホルダー 3"/>
          <p:cNvSpPr>
            <a:spLocks noGrp="1"/>
          </p:cNvSpPr>
          <p:nvPr>
            <p:ph type="sldNum" sz="quarter" idx="12"/>
          </p:nvPr>
        </p:nvSpPr>
        <p:spPr/>
        <p:txBody>
          <a:bodyPr/>
          <a:lstStyle/>
          <a:p>
            <a:fld id="{6A92FB96-FC39-4A06-998F-4397AB7292E4}" type="slidenum">
              <a:rPr kumimoji="1" lang="ja-JP" altLang="en-US" smtClean="0"/>
              <a:t>10</a:t>
            </a:fld>
            <a:endParaRPr kumimoji="1" lang="ja-JP" altLang="en-US"/>
          </a:p>
        </p:txBody>
      </p:sp>
      <p:pic>
        <p:nvPicPr>
          <p:cNvPr id="307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92809" y="1441635"/>
            <a:ext cx="8229600" cy="27794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3609" y="1617455"/>
            <a:ext cx="7128000" cy="25008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フリーフォーム 4"/>
          <p:cNvSpPr/>
          <p:nvPr/>
        </p:nvSpPr>
        <p:spPr>
          <a:xfrm>
            <a:off x="1114636" y="2045152"/>
            <a:ext cx="3962400" cy="2053390"/>
          </a:xfrm>
          <a:custGeom>
            <a:avLst/>
            <a:gdLst>
              <a:gd name="connsiteX0" fmla="*/ 0 w 3962400"/>
              <a:gd name="connsiteY0" fmla="*/ 2053390 h 2053390"/>
              <a:gd name="connsiteX1" fmla="*/ 786063 w 3962400"/>
              <a:gd name="connsiteY1" fmla="*/ 834190 h 2053390"/>
              <a:gd name="connsiteX2" fmla="*/ 1844842 w 3962400"/>
              <a:gd name="connsiteY2" fmla="*/ 224590 h 2053390"/>
              <a:gd name="connsiteX3" fmla="*/ 3962400 w 3962400"/>
              <a:gd name="connsiteY3" fmla="*/ 0 h 2053390"/>
              <a:gd name="connsiteX4" fmla="*/ 3962400 w 3962400"/>
              <a:gd name="connsiteY4" fmla="*/ 0 h 20533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2400" h="2053390">
                <a:moveTo>
                  <a:pt x="0" y="2053390"/>
                </a:moveTo>
                <a:cubicBezTo>
                  <a:pt x="239294" y="1596190"/>
                  <a:pt x="478589" y="1138990"/>
                  <a:pt x="786063" y="834190"/>
                </a:cubicBezTo>
                <a:cubicBezTo>
                  <a:pt x="1093537" y="529390"/>
                  <a:pt x="1315453" y="363622"/>
                  <a:pt x="1844842" y="224590"/>
                </a:cubicBezTo>
                <a:cubicBezTo>
                  <a:pt x="2374232" y="85558"/>
                  <a:pt x="3962400" y="0"/>
                  <a:pt x="3962400" y="0"/>
                </a:cubicBezTo>
                <a:lnTo>
                  <a:pt x="3962400" y="0"/>
                </a:lnTo>
              </a:path>
            </a:pathLst>
          </a:custGeom>
          <a:noFill/>
          <a:ln>
            <a:solidFill>
              <a:schemeClr val="accent1">
                <a:lumMod val="60000"/>
                <a:lumOff val="4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 name="直線コネクタ 6"/>
          <p:cNvCxnSpPr/>
          <p:nvPr/>
        </p:nvCxnSpPr>
        <p:spPr>
          <a:xfrm flipV="1">
            <a:off x="1114636" y="3201631"/>
            <a:ext cx="4104455" cy="916652"/>
          </a:xfrm>
          <a:prstGeom prst="line">
            <a:avLst/>
          </a:prstGeom>
        </p:spPr>
        <p:style>
          <a:lnRef idx="1">
            <a:schemeClr val="accent1"/>
          </a:lnRef>
          <a:fillRef idx="0">
            <a:schemeClr val="accent1"/>
          </a:fillRef>
          <a:effectRef idx="0">
            <a:schemeClr val="accent1"/>
          </a:effectRef>
          <a:fontRef idx="minor">
            <a:schemeClr val="tx1"/>
          </a:fontRef>
        </p:style>
      </p:cxnSp>
      <p:sp>
        <p:nvSpPr>
          <p:cNvPr id="9" name="テキスト ボックス 8"/>
          <p:cNvSpPr txBox="1"/>
          <p:nvPr/>
        </p:nvSpPr>
        <p:spPr>
          <a:xfrm>
            <a:off x="1679496" y="1988857"/>
            <a:ext cx="1326004" cy="369332"/>
          </a:xfrm>
          <a:prstGeom prst="rect">
            <a:avLst/>
          </a:prstGeom>
          <a:noFill/>
        </p:spPr>
        <p:txBody>
          <a:bodyPr wrap="none" rtlCol="0">
            <a:spAutoFit/>
          </a:bodyPr>
          <a:lstStyle/>
          <a:p>
            <a:r>
              <a:rPr kumimoji="1" lang="ja-JP" altLang="en-US" dirty="0" smtClean="0"/>
              <a:t>バグ累積数</a:t>
            </a:r>
            <a:endParaRPr kumimoji="1" lang="ja-JP" altLang="en-US" dirty="0"/>
          </a:p>
        </p:txBody>
      </p:sp>
      <p:sp>
        <p:nvSpPr>
          <p:cNvPr id="10" name="テキスト ボックス 9"/>
          <p:cNvSpPr txBox="1"/>
          <p:nvPr/>
        </p:nvSpPr>
        <p:spPr>
          <a:xfrm>
            <a:off x="3938978" y="3748951"/>
            <a:ext cx="2132315" cy="369332"/>
          </a:xfrm>
          <a:prstGeom prst="rect">
            <a:avLst/>
          </a:prstGeom>
          <a:noFill/>
        </p:spPr>
        <p:txBody>
          <a:bodyPr wrap="none" rtlCol="0">
            <a:spAutoFit/>
          </a:bodyPr>
          <a:lstStyle/>
          <a:p>
            <a:r>
              <a:rPr kumimoji="1" lang="ja-JP" altLang="en-US" dirty="0" smtClean="0"/>
              <a:t>テスト項目消化実績</a:t>
            </a:r>
            <a:endParaRPr kumimoji="1" lang="ja-JP" altLang="en-US" dirty="0"/>
          </a:p>
        </p:txBody>
      </p:sp>
      <p:sp>
        <p:nvSpPr>
          <p:cNvPr id="11" name="テキスト ボックス 10"/>
          <p:cNvSpPr txBox="1"/>
          <p:nvPr/>
        </p:nvSpPr>
        <p:spPr>
          <a:xfrm>
            <a:off x="6203648" y="1804191"/>
            <a:ext cx="646331" cy="369332"/>
          </a:xfrm>
          <a:prstGeom prst="rect">
            <a:avLst/>
          </a:prstGeom>
          <a:noFill/>
        </p:spPr>
        <p:txBody>
          <a:bodyPr wrap="none" rtlCol="0">
            <a:spAutoFit/>
          </a:bodyPr>
          <a:lstStyle/>
          <a:p>
            <a:r>
              <a:rPr kumimoji="1" lang="ja-JP" altLang="en-US" dirty="0" smtClean="0"/>
              <a:t>予定</a:t>
            </a:r>
            <a:endParaRPr kumimoji="1" lang="ja-JP" altLang="en-US" dirty="0"/>
          </a:p>
        </p:txBody>
      </p:sp>
      <p:sp>
        <p:nvSpPr>
          <p:cNvPr id="12" name="テキスト ボックス 11"/>
          <p:cNvSpPr txBox="1"/>
          <p:nvPr/>
        </p:nvSpPr>
        <p:spPr>
          <a:xfrm>
            <a:off x="485405" y="4827653"/>
            <a:ext cx="8479083" cy="1477328"/>
          </a:xfrm>
          <a:prstGeom prst="rect">
            <a:avLst/>
          </a:prstGeom>
          <a:noFill/>
        </p:spPr>
        <p:txBody>
          <a:bodyPr wrap="square" rtlCol="0">
            <a:spAutoFit/>
          </a:bodyPr>
          <a:lstStyle/>
          <a:p>
            <a:r>
              <a:rPr kumimoji="1" lang="ja-JP" altLang="en-US" sz="2400" dirty="0" smtClean="0"/>
              <a:t>現象：テスト項目消化数が少ない</a:t>
            </a:r>
            <a:r>
              <a:rPr lang="ja-JP" altLang="en-US" sz="2400" dirty="0"/>
              <a:t>⇒</a:t>
            </a:r>
            <a:r>
              <a:rPr kumimoji="1" lang="ja-JP" altLang="en-US" sz="2400" dirty="0" smtClean="0"/>
              <a:t>累積曲線から計算される総バグ数が正しいかどうかをチェックする必要がある</a:t>
            </a:r>
            <a:endParaRPr kumimoji="1" lang="en-US" altLang="ja-JP" sz="2400" dirty="0" smtClean="0"/>
          </a:p>
          <a:p>
            <a:r>
              <a:rPr lang="ja-JP" altLang="en-US" sz="2400" dirty="0" smtClean="0"/>
              <a:t>対策：バグ予測値の再検証、テストの続行、バグ内容の分析</a:t>
            </a:r>
            <a:endParaRPr lang="en-US" altLang="ja-JP" sz="2400" dirty="0"/>
          </a:p>
          <a:p>
            <a:endParaRPr kumimoji="1" lang="ja-JP" altLang="en-US" dirty="0"/>
          </a:p>
        </p:txBody>
      </p:sp>
      <p:sp>
        <p:nvSpPr>
          <p:cNvPr id="13" name="テキスト ボックス 12"/>
          <p:cNvSpPr txBox="1"/>
          <p:nvPr/>
        </p:nvSpPr>
        <p:spPr>
          <a:xfrm>
            <a:off x="7740352" y="4293096"/>
            <a:ext cx="646331" cy="369332"/>
          </a:xfrm>
          <a:prstGeom prst="rect">
            <a:avLst/>
          </a:prstGeom>
          <a:noFill/>
        </p:spPr>
        <p:txBody>
          <a:bodyPr wrap="none" rtlCol="0">
            <a:spAutoFit/>
          </a:bodyPr>
          <a:lstStyle/>
          <a:p>
            <a:r>
              <a:rPr kumimoji="1" lang="ja-JP" altLang="en-US" dirty="0" smtClean="0"/>
              <a:t>時間</a:t>
            </a:r>
            <a:endParaRPr kumimoji="1" lang="ja-JP" altLang="en-US" dirty="0"/>
          </a:p>
        </p:txBody>
      </p:sp>
    </p:spTree>
    <p:extLst>
      <p:ext uri="{BB962C8B-B14F-4D97-AF65-F5344CB8AC3E}">
        <p14:creationId xmlns:p14="http://schemas.microsoft.com/office/powerpoint/2010/main" val="366576828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事例</a:t>
            </a:r>
            <a:r>
              <a:rPr lang="en-US" altLang="ja-JP" dirty="0"/>
              <a:t>4</a:t>
            </a:r>
            <a:endParaRPr kumimoji="1" lang="ja-JP" altLang="en-US" dirty="0"/>
          </a:p>
        </p:txBody>
      </p:sp>
      <p:sp>
        <p:nvSpPr>
          <p:cNvPr id="4" name="スライド番号プレースホルダー 3"/>
          <p:cNvSpPr>
            <a:spLocks noGrp="1"/>
          </p:cNvSpPr>
          <p:nvPr>
            <p:ph type="sldNum" sz="quarter" idx="12"/>
          </p:nvPr>
        </p:nvSpPr>
        <p:spPr/>
        <p:txBody>
          <a:bodyPr/>
          <a:lstStyle/>
          <a:p>
            <a:fld id="{6A92FB96-FC39-4A06-998F-4397AB7292E4}" type="slidenum">
              <a:rPr kumimoji="1" lang="ja-JP" altLang="en-US" smtClean="0"/>
              <a:t>11</a:t>
            </a:fld>
            <a:endParaRPr kumimoji="1" lang="ja-JP" altLang="en-US"/>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772815"/>
            <a:ext cx="8229600" cy="2808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8856" y="1988840"/>
            <a:ext cx="7126287" cy="250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フリーフォーム 5"/>
          <p:cNvSpPr/>
          <p:nvPr/>
        </p:nvSpPr>
        <p:spPr>
          <a:xfrm>
            <a:off x="1042737" y="2292734"/>
            <a:ext cx="3513221" cy="2183013"/>
          </a:xfrm>
          <a:custGeom>
            <a:avLst/>
            <a:gdLst>
              <a:gd name="connsiteX0" fmla="*/ 0 w 3513221"/>
              <a:gd name="connsiteY0" fmla="*/ 2183013 h 2183013"/>
              <a:gd name="connsiteX1" fmla="*/ 1716505 w 3513221"/>
              <a:gd name="connsiteY1" fmla="*/ 354213 h 2183013"/>
              <a:gd name="connsiteX2" fmla="*/ 3513221 w 3513221"/>
              <a:gd name="connsiteY2" fmla="*/ 1287 h 2183013"/>
            </a:gdLst>
            <a:ahLst/>
            <a:cxnLst>
              <a:cxn ang="0">
                <a:pos x="connsiteX0" y="connsiteY0"/>
              </a:cxn>
              <a:cxn ang="0">
                <a:pos x="connsiteX1" y="connsiteY1"/>
              </a:cxn>
              <a:cxn ang="0">
                <a:pos x="connsiteX2" y="connsiteY2"/>
              </a:cxn>
            </a:cxnLst>
            <a:rect l="l" t="t" r="r" b="b"/>
            <a:pathLst>
              <a:path w="3513221" h="2183013">
                <a:moveTo>
                  <a:pt x="0" y="2183013"/>
                </a:moveTo>
                <a:cubicBezTo>
                  <a:pt x="565484" y="1450423"/>
                  <a:pt x="1130968" y="717834"/>
                  <a:pt x="1716505" y="354213"/>
                </a:cubicBezTo>
                <a:cubicBezTo>
                  <a:pt x="2302042" y="-9408"/>
                  <a:pt x="2907631" y="-4061"/>
                  <a:pt x="3513221" y="1287"/>
                </a:cubicBezTo>
              </a:path>
            </a:pathLst>
          </a:custGeom>
          <a:noFill/>
          <a:ln>
            <a:solidFill>
              <a:schemeClr val="accent1">
                <a:lumMod val="60000"/>
                <a:lumOff val="4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フリーフォーム 11"/>
          <p:cNvSpPr/>
          <p:nvPr/>
        </p:nvSpPr>
        <p:spPr>
          <a:xfrm>
            <a:off x="1042737" y="2101516"/>
            <a:ext cx="3529263" cy="2374231"/>
          </a:xfrm>
          <a:custGeom>
            <a:avLst/>
            <a:gdLst>
              <a:gd name="connsiteX0" fmla="*/ 0 w 3529263"/>
              <a:gd name="connsiteY0" fmla="*/ 2374231 h 2374231"/>
              <a:gd name="connsiteX1" fmla="*/ 1636295 w 3529263"/>
              <a:gd name="connsiteY1" fmla="*/ 705852 h 2374231"/>
              <a:gd name="connsiteX2" fmla="*/ 3529263 w 3529263"/>
              <a:gd name="connsiteY2" fmla="*/ 0 h 2374231"/>
            </a:gdLst>
            <a:ahLst/>
            <a:cxnLst>
              <a:cxn ang="0">
                <a:pos x="connsiteX0" y="connsiteY0"/>
              </a:cxn>
              <a:cxn ang="0">
                <a:pos x="connsiteX1" y="connsiteY1"/>
              </a:cxn>
              <a:cxn ang="0">
                <a:pos x="connsiteX2" y="connsiteY2"/>
              </a:cxn>
            </a:cxnLst>
            <a:rect l="l" t="t" r="r" b="b"/>
            <a:pathLst>
              <a:path w="3529263" h="2374231">
                <a:moveTo>
                  <a:pt x="0" y="2374231"/>
                </a:moveTo>
                <a:cubicBezTo>
                  <a:pt x="524042" y="1737894"/>
                  <a:pt x="1048085" y="1101557"/>
                  <a:pt x="1636295" y="705852"/>
                </a:cubicBezTo>
                <a:cubicBezTo>
                  <a:pt x="2224505" y="310147"/>
                  <a:pt x="2876884" y="155073"/>
                  <a:pt x="3529263" y="0"/>
                </a:cubicBezTo>
              </a:path>
            </a:pathLst>
          </a:cu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p:cNvSpPr txBox="1"/>
          <p:nvPr/>
        </p:nvSpPr>
        <p:spPr>
          <a:xfrm>
            <a:off x="7956376" y="4797152"/>
            <a:ext cx="646331" cy="369332"/>
          </a:xfrm>
          <a:prstGeom prst="rect">
            <a:avLst/>
          </a:prstGeom>
          <a:noFill/>
        </p:spPr>
        <p:txBody>
          <a:bodyPr wrap="none" rtlCol="0">
            <a:spAutoFit/>
          </a:bodyPr>
          <a:lstStyle/>
          <a:p>
            <a:r>
              <a:rPr kumimoji="1" lang="ja-JP" altLang="en-US" dirty="0" smtClean="0"/>
              <a:t>時間</a:t>
            </a:r>
            <a:endParaRPr kumimoji="1" lang="ja-JP" altLang="en-US" dirty="0"/>
          </a:p>
        </p:txBody>
      </p:sp>
      <p:sp>
        <p:nvSpPr>
          <p:cNvPr id="14" name="テキスト ボックス 13"/>
          <p:cNvSpPr txBox="1"/>
          <p:nvPr/>
        </p:nvSpPr>
        <p:spPr>
          <a:xfrm>
            <a:off x="6300192" y="1772815"/>
            <a:ext cx="646331" cy="369332"/>
          </a:xfrm>
          <a:prstGeom prst="rect">
            <a:avLst/>
          </a:prstGeom>
          <a:noFill/>
        </p:spPr>
        <p:txBody>
          <a:bodyPr wrap="none" rtlCol="0">
            <a:spAutoFit/>
          </a:bodyPr>
          <a:lstStyle/>
          <a:p>
            <a:r>
              <a:rPr kumimoji="1" lang="ja-JP" altLang="en-US" dirty="0" smtClean="0"/>
              <a:t>予定</a:t>
            </a:r>
            <a:endParaRPr kumimoji="1" lang="ja-JP" altLang="en-US" dirty="0"/>
          </a:p>
        </p:txBody>
      </p:sp>
      <p:sp>
        <p:nvSpPr>
          <p:cNvPr id="15" name="テキスト ボックス 14"/>
          <p:cNvSpPr txBox="1"/>
          <p:nvPr/>
        </p:nvSpPr>
        <p:spPr>
          <a:xfrm>
            <a:off x="1763688" y="1988840"/>
            <a:ext cx="1326004" cy="369332"/>
          </a:xfrm>
          <a:prstGeom prst="rect">
            <a:avLst/>
          </a:prstGeom>
          <a:noFill/>
        </p:spPr>
        <p:txBody>
          <a:bodyPr wrap="none" rtlCol="0">
            <a:spAutoFit/>
          </a:bodyPr>
          <a:lstStyle/>
          <a:p>
            <a:r>
              <a:rPr kumimoji="1" lang="ja-JP" altLang="en-US" dirty="0" smtClean="0">
                <a:solidFill>
                  <a:schemeClr val="tx2">
                    <a:lumMod val="40000"/>
                    <a:lumOff val="60000"/>
                  </a:schemeClr>
                </a:solidFill>
              </a:rPr>
              <a:t>バグ累積数</a:t>
            </a:r>
            <a:endParaRPr kumimoji="1" lang="ja-JP" altLang="en-US" dirty="0">
              <a:solidFill>
                <a:schemeClr val="tx2">
                  <a:lumMod val="40000"/>
                  <a:lumOff val="60000"/>
                </a:schemeClr>
              </a:solidFill>
            </a:endParaRPr>
          </a:p>
        </p:txBody>
      </p:sp>
      <p:sp>
        <p:nvSpPr>
          <p:cNvPr id="16" name="テキスト ボックス 15"/>
          <p:cNvSpPr txBox="1"/>
          <p:nvPr/>
        </p:nvSpPr>
        <p:spPr>
          <a:xfrm>
            <a:off x="3635896" y="1772815"/>
            <a:ext cx="1901483" cy="369332"/>
          </a:xfrm>
          <a:prstGeom prst="rect">
            <a:avLst/>
          </a:prstGeom>
          <a:noFill/>
        </p:spPr>
        <p:txBody>
          <a:bodyPr wrap="none" rtlCol="0">
            <a:spAutoFit/>
          </a:bodyPr>
          <a:lstStyle/>
          <a:p>
            <a:r>
              <a:rPr kumimoji="1" lang="ja-JP" altLang="en-US" dirty="0" smtClean="0">
                <a:solidFill>
                  <a:srgbClr val="92D050"/>
                </a:solidFill>
              </a:rPr>
              <a:t>テスト項目消化数</a:t>
            </a:r>
            <a:endParaRPr kumimoji="1" lang="ja-JP" altLang="en-US" dirty="0">
              <a:solidFill>
                <a:srgbClr val="92D050"/>
              </a:solidFill>
            </a:endParaRPr>
          </a:p>
        </p:txBody>
      </p:sp>
      <p:sp>
        <p:nvSpPr>
          <p:cNvPr id="17" name="テキスト ボックス 16"/>
          <p:cNvSpPr txBox="1"/>
          <p:nvPr/>
        </p:nvSpPr>
        <p:spPr>
          <a:xfrm>
            <a:off x="457200" y="4981818"/>
            <a:ext cx="7236804" cy="1015663"/>
          </a:xfrm>
          <a:prstGeom prst="rect">
            <a:avLst/>
          </a:prstGeom>
          <a:noFill/>
        </p:spPr>
        <p:txBody>
          <a:bodyPr wrap="square" rtlCol="0">
            <a:spAutoFit/>
          </a:bodyPr>
          <a:lstStyle/>
          <a:p>
            <a:r>
              <a:rPr kumimoji="1" lang="ja-JP" altLang="en-US" sz="2000" dirty="0" smtClean="0"/>
              <a:t>現象：バグ累積数もテスト項目消化実績も成長曲線を描いている</a:t>
            </a:r>
            <a:endParaRPr kumimoji="1" lang="en-US" altLang="ja-JP" sz="2000" dirty="0" smtClean="0"/>
          </a:p>
          <a:p>
            <a:r>
              <a:rPr lang="ja-JP" altLang="en-US" sz="2000" dirty="0" smtClean="0"/>
              <a:t>対策：プログラム品質の見直し、テスト項目の見直し、テスト項目の追加、再テストの実施</a:t>
            </a:r>
            <a:endParaRPr kumimoji="1" lang="ja-JP" altLang="en-US" sz="2000" dirty="0"/>
          </a:p>
        </p:txBody>
      </p:sp>
    </p:spTree>
    <p:extLst>
      <p:ext uri="{BB962C8B-B14F-4D97-AF65-F5344CB8AC3E}">
        <p14:creationId xmlns:p14="http://schemas.microsoft.com/office/powerpoint/2010/main" val="1026625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バグの質に関する分析</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バグ累積曲線が成長曲線を描かない</a:t>
            </a:r>
            <a:endParaRPr kumimoji="1" lang="en-US" altLang="ja-JP" dirty="0" smtClean="0"/>
          </a:p>
          <a:p>
            <a:pPr lvl="1"/>
            <a:r>
              <a:rPr lang="ja-JP" altLang="en-US" dirty="0"/>
              <a:t>テスト期間が</a:t>
            </a:r>
            <a:r>
              <a:rPr lang="ja-JP" altLang="en-US" dirty="0" smtClean="0"/>
              <a:t>短い、設計段階である程度のソースコードが作成されるプロトタイプ設計など</a:t>
            </a:r>
            <a:endParaRPr lang="en-US" altLang="ja-JP" dirty="0" smtClean="0"/>
          </a:p>
          <a:p>
            <a:pPr lvl="1"/>
            <a:r>
              <a:rPr lang="ja-JP" altLang="en-US" dirty="0" smtClean="0"/>
              <a:t>バグ数の分析ではなくバグ内容を見る</a:t>
            </a:r>
            <a:endParaRPr lang="en-US" altLang="ja-JP" dirty="0" smtClean="0"/>
          </a:p>
          <a:p>
            <a:pPr lvl="1"/>
            <a:endParaRPr lang="en-US" altLang="ja-JP" dirty="0"/>
          </a:p>
          <a:p>
            <a:r>
              <a:rPr lang="ja-JP" altLang="en-US" dirty="0" smtClean="0"/>
              <a:t>バグ内容の評価方法</a:t>
            </a:r>
            <a:endParaRPr lang="en-US" altLang="ja-JP" dirty="0" smtClean="0"/>
          </a:p>
          <a:p>
            <a:pPr lvl="1"/>
            <a:r>
              <a:rPr lang="ja-JP" altLang="en-US" dirty="0"/>
              <a:t>障害</a:t>
            </a:r>
            <a:r>
              <a:rPr lang="ja-JP" altLang="en-US" dirty="0" smtClean="0"/>
              <a:t>処理票にバグの種類、バグの混入工程、本来バグを摘出すべきであった工程、バグの摘出遅延理由を記入する欄をみる</a:t>
            </a:r>
            <a:endParaRPr lang="en-US" altLang="ja-JP" dirty="0" smtClean="0"/>
          </a:p>
        </p:txBody>
      </p:sp>
      <p:sp>
        <p:nvSpPr>
          <p:cNvPr id="4" name="スライド番号プレースホルダー 3"/>
          <p:cNvSpPr>
            <a:spLocks noGrp="1"/>
          </p:cNvSpPr>
          <p:nvPr>
            <p:ph type="sldNum" sz="quarter" idx="12"/>
          </p:nvPr>
        </p:nvSpPr>
        <p:spPr/>
        <p:txBody>
          <a:bodyPr/>
          <a:lstStyle/>
          <a:p>
            <a:fld id="{6A92FB96-FC39-4A06-998F-4397AB7292E4}" type="slidenum">
              <a:rPr kumimoji="1" lang="ja-JP" altLang="en-US" smtClean="0"/>
              <a:t>12</a:t>
            </a:fld>
            <a:endParaRPr kumimoji="1" lang="ja-JP" altLang="en-US"/>
          </a:p>
        </p:txBody>
      </p:sp>
    </p:spTree>
    <p:extLst>
      <p:ext uri="{BB962C8B-B14F-4D97-AF65-F5344CB8AC3E}">
        <p14:creationId xmlns:p14="http://schemas.microsoft.com/office/powerpoint/2010/main" val="7568144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テスト工程には結合テスト、総合テストがある</a:t>
            </a:r>
            <a:endParaRPr kumimoji="1" lang="en-US" altLang="ja-JP" dirty="0" smtClean="0"/>
          </a:p>
          <a:p>
            <a:endParaRPr lang="en-US" altLang="ja-JP" dirty="0"/>
          </a:p>
          <a:p>
            <a:r>
              <a:rPr lang="ja-JP" altLang="en-US" dirty="0"/>
              <a:t>品質保証の</a:t>
            </a:r>
            <a:r>
              <a:rPr lang="ja-JP" altLang="en-US" dirty="0" smtClean="0"/>
              <a:t>方法としてバグの数量に関する分析を行う</a:t>
            </a:r>
            <a:endParaRPr lang="en-US" altLang="ja-JP" dirty="0" smtClean="0"/>
          </a:p>
          <a:p>
            <a:endParaRPr kumimoji="1" lang="en-US" altLang="ja-JP" dirty="0"/>
          </a:p>
          <a:p>
            <a:r>
              <a:rPr lang="ja-JP" altLang="en-US" dirty="0" smtClean="0"/>
              <a:t>バグ累積曲線やテスト消化項目累積線が本来と違う時がある⇒対策を取らなければならない</a:t>
            </a:r>
            <a:endParaRPr kumimoji="1" lang="ja-JP" altLang="en-US" dirty="0"/>
          </a:p>
        </p:txBody>
      </p:sp>
      <p:sp>
        <p:nvSpPr>
          <p:cNvPr id="4" name="スライド番号プレースホルダー 3"/>
          <p:cNvSpPr>
            <a:spLocks noGrp="1"/>
          </p:cNvSpPr>
          <p:nvPr>
            <p:ph type="sldNum" sz="quarter" idx="12"/>
          </p:nvPr>
        </p:nvSpPr>
        <p:spPr/>
        <p:txBody>
          <a:bodyPr/>
          <a:lstStyle/>
          <a:p>
            <a:fld id="{6A92FB96-FC39-4A06-998F-4397AB7292E4}" type="slidenum">
              <a:rPr kumimoji="1" lang="ja-JP" altLang="en-US" smtClean="0"/>
              <a:t>13</a:t>
            </a:fld>
            <a:endParaRPr kumimoji="1" lang="ja-JP" altLang="en-US"/>
          </a:p>
        </p:txBody>
      </p:sp>
    </p:spTree>
    <p:extLst>
      <p:ext uri="{BB962C8B-B14F-4D97-AF65-F5344CB8AC3E}">
        <p14:creationId xmlns:p14="http://schemas.microsoft.com/office/powerpoint/2010/main" val="401707361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320</TotalTime>
  <Words>1007</Words>
  <Application>Microsoft Office PowerPoint</Application>
  <PresentationFormat>画面に合わせる (4:3)</PresentationFormat>
  <Paragraphs>178</Paragraphs>
  <Slides>14</Slides>
  <Notes>10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14</vt:i4>
      </vt:variant>
    </vt:vector>
  </HeadingPairs>
  <TitlesOfParts>
    <vt:vector size="19" baseType="lpstr">
      <vt:lpstr>ＭＳ Ｐゴシック</vt:lpstr>
      <vt:lpstr>Arial</vt:lpstr>
      <vt:lpstr>Calibri</vt:lpstr>
      <vt:lpstr>Wingdings</vt:lpstr>
      <vt:lpstr>Office ​​テーマ</vt:lpstr>
      <vt:lpstr>13章　テスト工程</vt:lpstr>
      <vt:lpstr>テストと設計の関係</vt:lpstr>
      <vt:lpstr>結合テストの作業</vt:lpstr>
      <vt:lpstr>スタブ、ドライバ</vt:lpstr>
      <vt:lpstr>トップダウンテスト</vt:lpstr>
      <vt:lpstr>ボトムアップテスト</vt:lpstr>
      <vt:lpstr>総合テストの作業</vt:lpstr>
      <vt:lpstr>バグの数量に関する分析</vt:lpstr>
      <vt:lpstr>事例1</vt:lpstr>
      <vt:lpstr>事例2</vt:lpstr>
      <vt:lpstr>事例3</vt:lpstr>
      <vt:lpstr>事例4</vt:lpstr>
      <vt:lpstr>バグの質に関する分析</vt:lpstr>
      <vt:lpstr>まとめ</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13章　テスト工程</dc:title>
  <dc:creator>悠利</dc:creator>
  <cp:lastModifiedBy>芝</cp:lastModifiedBy>
  <cp:revision>28</cp:revision>
  <dcterms:created xsi:type="dcterms:W3CDTF">2015-12-14T12:58:31Z</dcterms:created>
  <dcterms:modified xsi:type="dcterms:W3CDTF">2016-01-08T05:16:08Z</dcterms:modified>
</cp:coreProperties>
</file>