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2"/>
  </p:notesMasterIdLst>
  <p:sldIdLst>
    <p:sldId id="256" r:id="rId2"/>
    <p:sldId id="257" r:id="rId3"/>
    <p:sldId id="259" r:id="rId4"/>
    <p:sldId id="260" r:id="rId5"/>
    <p:sldId id="261" r:id="rId6"/>
    <p:sldId id="262" r:id="rId7"/>
    <p:sldId id="263" r:id="rId8"/>
    <p:sldId id="264" r:id="rId9"/>
    <p:sldId id="265" r:id="rId10"/>
    <p:sldId id="266" r:id="rId11"/>
    <p:sldId id="267" r:id="rId12"/>
    <p:sldId id="258"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308" autoAdjust="0"/>
  </p:normalViewPr>
  <p:slideViewPr>
    <p:cSldViewPr snapToGrid="0">
      <p:cViewPr varScale="1">
        <p:scale>
          <a:sx n="66" d="100"/>
          <a:sy n="66" d="100"/>
        </p:scale>
        <p:origin x="153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ECD432-BD20-4116-BB05-108C2CBB34C9}" type="datetimeFigureOut">
              <a:rPr kumimoji="1" lang="ja-JP" altLang="en-US" smtClean="0"/>
              <a:t>2018/10/26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6DC971-38DC-4471-A552-4A7854E1C0C4}" type="slidenum">
              <a:rPr kumimoji="1" lang="ja-JP" altLang="en-US" smtClean="0"/>
              <a:t>‹#›</a:t>
            </a:fld>
            <a:endParaRPr kumimoji="1" lang="ja-JP" altLang="en-US"/>
          </a:p>
        </p:txBody>
      </p:sp>
    </p:spTree>
    <p:extLst>
      <p:ext uri="{BB962C8B-B14F-4D97-AF65-F5344CB8AC3E}">
        <p14:creationId xmlns:p14="http://schemas.microsoft.com/office/powerpoint/2010/main" val="11697146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標本に見られる特徴から母集団を推測</a:t>
            </a:r>
            <a:r>
              <a:rPr kumimoji="1" lang="en-US" altLang="ja-JP" dirty="0"/>
              <a:t>(</a:t>
            </a:r>
            <a:r>
              <a:rPr kumimoji="1" lang="ja-JP" altLang="en-US" dirty="0"/>
              <a:t>標本調査</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2</a:t>
            </a:fld>
            <a:endParaRPr kumimoji="1" lang="ja-JP" altLang="en-US"/>
          </a:p>
        </p:txBody>
      </p:sp>
    </p:spTree>
    <p:extLst>
      <p:ext uri="{BB962C8B-B14F-4D97-AF65-F5344CB8AC3E}">
        <p14:creationId xmlns:p14="http://schemas.microsoft.com/office/powerpoint/2010/main" val="1812722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推定には点推定と区間推定の二種類があります</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5</a:t>
            </a:fld>
            <a:endParaRPr kumimoji="1" lang="ja-JP" altLang="en-US"/>
          </a:p>
        </p:txBody>
      </p:sp>
    </p:spTree>
    <p:extLst>
      <p:ext uri="{BB962C8B-B14F-4D97-AF65-F5344CB8AC3E}">
        <p14:creationId xmlns:p14="http://schemas.microsoft.com/office/powerpoint/2010/main" val="95467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点推定には，最尤法</a:t>
            </a:r>
            <a:r>
              <a:rPr kumimoji="1" lang="ja-JP" altLang="en-US" dirty="0" err="1"/>
              <a:t>いに</a:t>
            </a:r>
            <a:r>
              <a:rPr kumimoji="1" lang="ja-JP" altLang="en-US" dirty="0"/>
              <a:t>よる推定と不偏推定量による推定の二種類があります</a:t>
            </a:r>
            <a:endParaRPr kumimoji="1" lang="en-US" altLang="ja-JP" dirty="0"/>
          </a:p>
          <a:p>
            <a:r>
              <a:rPr kumimoji="1" lang="ja-JP" altLang="en-US" dirty="0"/>
              <a:t>最尤法の場合</a:t>
            </a:r>
            <a:endParaRPr kumimoji="1" lang="en-US" altLang="ja-JP" dirty="0"/>
          </a:p>
          <a:p>
            <a:r>
              <a:rPr kumimoji="1" lang="ja-JP" altLang="en-US" dirty="0"/>
              <a:t>標本平均 </a:t>
            </a:r>
            <a:r>
              <a:rPr kumimoji="1" lang="en-US" altLang="ja-JP" dirty="0"/>
              <a:t>= </a:t>
            </a:r>
            <a:r>
              <a:rPr kumimoji="1" lang="ja-JP" altLang="en-US" dirty="0"/>
              <a:t>母平均</a:t>
            </a:r>
            <a:endParaRPr kumimoji="1" lang="en-US" altLang="ja-JP" dirty="0"/>
          </a:p>
          <a:p>
            <a:r>
              <a:rPr kumimoji="1" lang="ja-JP" altLang="en-US" dirty="0"/>
              <a:t>標本分散 </a:t>
            </a:r>
            <a:r>
              <a:rPr kumimoji="1" lang="en-US" altLang="ja-JP" dirty="0"/>
              <a:t>= </a:t>
            </a:r>
            <a:r>
              <a:rPr kumimoji="1" lang="ja-JP" altLang="en-US" dirty="0"/>
              <a:t>母分散</a:t>
            </a:r>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6</a:t>
            </a:fld>
            <a:endParaRPr kumimoji="1" lang="ja-JP" altLang="en-US"/>
          </a:p>
        </p:txBody>
      </p:sp>
    </p:spTree>
    <p:extLst>
      <p:ext uri="{BB962C8B-B14F-4D97-AF65-F5344CB8AC3E}">
        <p14:creationId xmlns:p14="http://schemas.microsoft.com/office/powerpoint/2010/main" val="660807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不偏推定量</a:t>
            </a:r>
            <a:endParaRPr kumimoji="1" lang="en-US" altLang="ja-JP" dirty="0"/>
          </a:p>
          <a:p>
            <a:endParaRPr kumimoji="1" lang="en-US" altLang="ja-JP" dirty="0"/>
          </a:p>
          <a:p>
            <a:r>
              <a:rPr kumimoji="1" lang="ja-JP" altLang="en-US" dirty="0"/>
              <a:t>資料数が多いと，</a:t>
            </a:r>
            <a:r>
              <a:rPr kumimoji="1" lang="en-US" altLang="ja-JP" dirty="0"/>
              <a:t>[</a:t>
            </a:r>
            <a:r>
              <a:rPr kumimoji="1" lang="ja-JP" altLang="en-US" dirty="0"/>
              <a:t>資料数で割った値</a:t>
            </a:r>
            <a:r>
              <a:rPr kumimoji="1" lang="en-US" altLang="ja-JP" dirty="0"/>
              <a:t>]</a:t>
            </a:r>
            <a:r>
              <a:rPr kumimoji="1" lang="ja-JP" altLang="en-US" dirty="0"/>
              <a:t>と</a:t>
            </a:r>
            <a:r>
              <a:rPr kumimoji="1" lang="en-US" altLang="ja-JP" dirty="0"/>
              <a:t>[</a:t>
            </a:r>
            <a:r>
              <a:rPr kumimoji="1" lang="ja-JP" altLang="en-US" dirty="0"/>
              <a:t>資料数</a:t>
            </a:r>
            <a:r>
              <a:rPr kumimoji="1" lang="en-US" altLang="ja-JP" dirty="0"/>
              <a:t>-1</a:t>
            </a:r>
            <a:r>
              <a:rPr kumimoji="1" lang="ja-JP" altLang="en-US" dirty="0"/>
              <a:t>で割った値</a:t>
            </a:r>
            <a:r>
              <a:rPr kumimoji="1" lang="en-US" altLang="ja-JP" dirty="0"/>
              <a:t>]</a:t>
            </a:r>
            <a:r>
              <a:rPr kumimoji="1" lang="ja-JP" altLang="en-US" dirty="0"/>
              <a:t>の差は無視できる</a:t>
            </a:r>
            <a:r>
              <a:rPr kumimoji="1" lang="en-US" altLang="ja-JP" dirty="0"/>
              <a:t>.</a:t>
            </a:r>
          </a:p>
          <a:p>
            <a:r>
              <a:rPr kumimoji="1" lang="ja-JP" altLang="en-US" dirty="0"/>
              <a:t>なぜ「資料数</a:t>
            </a:r>
            <a:r>
              <a:rPr kumimoji="1" lang="en-US" altLang="ja-JP" dirty="0"/>
              <a:t>-1</a:t>
            </a:r>
            <a:r>
              <a:rPr kumimoji="1" lang="ja-JP" altLang="en-US" dirty="0"/>
              <a:t>」するのかは話が逸脱するので割愛</a:t>
            </a:r>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7</a:t>
            </a:fld>
            <a:endParaRPr kumimoji="1" lang="ja-JP" altLang="en-US"/>
          </a:p>
        </p:txBody>
      </p:sp>
    </p:spTree>
    <p:extLst>
      <p:ext uri="{BB962C8B-B14F-4D97-AF65-F5344CB8AC3E}">
        <p14:creationId xmlns:p14="http://schemas.microsoft.com/office/powerpoint/2010/main" val="389032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過去の気象データから同じ気象条件のものを探し出す</a:t>
            </a:r>
            <a:r>
              <a:rPr kumimoji="1" lang="en-US" altLang="ja-JP" dirty="0"/>
              <a:t>. </a:t>
            </a:r>
            <a:r>
              <a:rPr kumimoji="1" lang="ja-JP" altLang="en-US" dirty="0"/>
              <a:t>仮に</a:t>
            </a:r>
            <a:r>
              <a:rPr kumimoji="1" lang="en-US" altLang="ja-JP" dirty="0"/>
              <a:t>100</a:t>
            </a:r>
            <a:r>
              <a:rPr kumimoji="1" lang="ja-JP" altLang="en-US" dirty="0"/>
              <a:t>件あった場合，その</a:t>
            </a:r>
            <a:r>
              <a:rPr kumimoji="1" lang="en-US" altLang="ja-JP" dirty="0"/>
              <a:t>4</a:t>
            </a:r>
            <a:r>
              <a:rPr kumimoji="1" lang="ja-JP" altLang="en-US" dirty="0"/>
              <a:t>時間後雨が降っている件数が</a:t>
            </a:r>
            <a:r>
              <a:rPr kumimoji="1" lang="en-US" altLang="ja-JP" dirty="0"/>
              <a:t>30</a:t>
            </a:r>
            <a:r>
              <a:rPr kumimoji="1" lang="ja-JP" altLang="en-US" dirty="0"/>
              <a:t>件あれば，降水確率は</a:t>
            </a:r>
            <a:r>
              <a:rPr kumimoji="1" lang="en-US" altLang="ja-JP" dirty="0"/>
              <a:t>30%</a:t>
            </a:r>
            <a:r>
              <a:rPr kumimoji="1" lang="ja-JP" altLang="en-US" dirty="0"/>
              <a:t>となる</a:t>
            </a:r>
            <a:r>
              <a:rPr kumimoji="1" lang="en-US" altLang="ja-JP" dirty="0"/>
              <a:t>.</a:t>
            </a:r>
          </a:p>
          <a:p>
            <a:endParaRPr kumimoji="1" lang="en-US" altLang="ja-JP" dirty="0"/>
          </a:p>
          <a:p>
            <a:r>
              <a:rPr kumimoji="1" lang="ja-JP" altLang="en-US" dirty="0"/>
              <a:t>左：</a:t>
            </a:r>
            <a:r>
              <a:rPr kumimoji="1" lang="en-US" altLang="ja-JP" dirty="0"/>
              <a:t>10</a:t>
            </a:r>
            <a:r>
              <a:rPr kumimoji="1" lang="ja-JP" altLang="en-US" dirty="0"/>
              <a:t>万人の身長のデータ資料の母集団の相対度数分布グラフ</a:t>
            </a:r>
            <a:endParaRPr kumimoji="1" lang="en-US" altLang="ja-JP" dirty="0"/>
          </a:p>
          <a:p>
            <a:r>
              <a:rPr kumimoji="1" lang="ja-JP" altLang="en-US" dirty="0"/>
              <a:t>右：母集団の中からサンプルを一個取り出して，その変量を</a:t>
            </a:r>
            <a:r>
              <a:rPr kumimoji="1" lang="en-US" altLang="ja-JP" dirty="0"/>
              <a:t>X</a:t>
            </a:r>
            <a:r>
              <a:rPr kumimoji="1" lang="ja-JP" altLang="en-US" dirty="0"/>
              <a:t>として相対度数分布グラフを書いたもの</a:t>
            </a:r>
            <a:r>
              <a:rPr kumimoji="1" lang="en-US" altLang="ja-JP" dirty="0"/>
              <a:t>.</a:t>
            </a:r>
          </a:p>
          <a:p>
            <a:r>
              <a:rPr kumimoji="1" lang="ja-JP" altLang="en-US" dirty="0"/>
              <a:t>つまり，「</a:t>
            </a:r>
            <a:r>
              <a:rPr kumimoji="1" lang="en-US" altLang="ja-JP" dirty="0"/>
              <a:t>X</a:t>
            </a:r>
            <a:r>
              <a:rPr kumimoji="1" lang="ja-JP" altLang="en-US" dirty="0"/>
              <a:t>が</a:t>
            </a:r>
            <a:r>
              <a:rPr kumimoji="1" lang="en-US" altLang="ja-JP" dirty="0"/>
              <a:t>160</a:t>
            </a:r>
            <a:r>
              <a:rPr kumimoji="1" lang="ja-JP" altLang="en-US" dirty="0"/>
              <a:t>以上</a:t>
            </a:r>
            <a:r>
              <a:rPr kumimoji="1" lang="en-US" altLang="ja-JP" dirty="0"/>
              <a:t>162</a:t>
            </a:r>
            <a:r>
              <a:rPr kumimoji="1" lang="ja-JP" altLang="en-US" dirty="0"/>
              <a:t>未満になる確率は</a:t>
            </a:r>
            <a:r>
              <a:rPr kumimoji="1" lang="en-US" altLang="ja-JP" dirty="0"/>
              <a:t>3%</a:t>
            </a:r>
            <a:r>
              <a:rPr kumimoji="1" lang="ja-JP" altLang="en-US" dirty="0"/>
              <a:t>である」ということ</a:t>
            </a:r>
            <a:r>
              <a:rPr kumimoji="1" lang="en-US" altLang="ja-JP" dirty="0"/>
              <a:t>.</a:t>
            </a:r>
          </a:p>
          <a:p>
            <a:endParaRPr kumimoji="1" lang="en-US" altLang="ja-JP" dirty="0"/>
          </a:p>
          <a:p>
            <a:r>
              <a:rPr kumimoji="1" lang="ja-JP" altLang="en-US" dirty="0"/>
              <a:t>大数の法則：意味が分かる統計学</a:t>
            </a:r>
            <a:r>
              <a:rPr kumimoji="1" lang="en-US" altLang="ja-JP" dirty="0"/>
              <a:t>1</a:t>
            </a:r>
            <a:r>
              <a:rPr kumimoji="1" lang="ja-JP" altLang="en-US" dirty="0"/>
              <a:t>章第三節</a:t>
            </a:r>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8</a:t>
            </a:fld>
            <a:endParaRPr kumimoji="1" lang="ja-JP" altLang="en-US"/>
          </a:p>
        </p:txBody>
      </p:sp>
    </p:spTree>
    <p:extLst>
      <p:ext uri="{BB962C8B-B14F-4D97-AF65-F5344CB8AC3E}">
        <p14:creationId xmlns:p14="http://schemas.microsoft.com/office/powerpoint/2010/main" val="315287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r>
                  <a:rPr kumimoji="1" lang="ja-JP" altLang="en-US" dirty="0"/>
                  <a:t>標本</a:t>
                </a:r>
                <a:r>
                  <a:rPr kumimoji="1" lang="en-US" altLang="ja-JP" dirty="0"/>
                  <a:t>X</a:t>
                </a:r>
                <a:r>
                  <a:rPr kumimoji="1" lang="ja-JP" altLang="en-US" dirty="0"/>
                  <a:t>が複数ある場合，</a:t>
                </a:r>
                <a:r>
                  <a:rPr kumimoji="1" lang="en-US" altLang="ja-JP" dirty="0"/>
                  <a:t>T = </a:t>
                </a:r>
                <a14:m>
                  <m:oMath xmlns:m="http://schemas.openxmlformats.org/officeDocument/2006/math">
                    <m:acc>
                      <m:accPr>
                        <m:chr m:val="̅"/>
                        <m:ctrlPr>
                          <a:rPr kumimoji="1" lang="ja-JP" altLang="en-US" i="1" smtClean="0">
                            <a:latin typeface="Cambria Math" panose="02040503050406030204" pitchFamily="18" charset="0"/>
                          </a:rPr>
                        </m:ctrlPr>
                      </m:accPr>
                      <m:e>
                        <m:r>
                          <a:rPr kumimoji="1" lang="ja-JP" altLang="en-US" i="1">
                            <a:latin typeface="Cambria Math" panose="02040503050406030204" pitchFamily="18" charset="0"/>
                          </a:rPr>
                          <m:t>𝑋</m:t>
                        </m:r>
                      </m:e>
                    </m:acc>
                  </m:oMath>
                </a14:m>
                <a:r>
                  <a:rPr kumimoji="1" lang="ja-JP" altLang="en-US" dirty="0"/>
                  <a:t> </a:t>
                </a:r>
                <a:r>
                  <a:rPr kumimoji="1" lang="en-US" altLang="ja-JP" dirty="0"/>
                  <a:t>= </a:t>
                </a:r>
                <a14:m>
                  <m:oMath xmlns:m="http://schemas.openxmlformats.org/officeDocument/2006/math">
                    <m:sSub>
                      <m:sSubPr>
                        <m:ctrlPr>
                          <a:rPr kumimoji="1" lang="ja-JP" altLang="en-US" i="1" dirty="0" smtClean="0">
                            <a:latin typeface="Cambria Math" panose="02040503050406030204" pitchFamily="18" charset="0"/>
                          </a:rPr>
                        </m:ctrlPr>
                      </m:sSubPr>
                      <m:e>
                        <m:r>
                          <a:rPr kumimoji="1" lang="ja-JP" altLang="en-US" i="1" dirty="0">
                            <a:latin typeface="Cambria Math" panose="02040503050406030204" pitchFamily="18" charset="0"/>
                          </a:rPr>
                          <m:t>𝑋</m:t>
                        </m:r>
                      </m:e>
                      <m:sub>
                        <m:r>
                          <a:rPr kumimoji="1" lang="ja-JP" altLang="en-US" i="0" dirty="0">
                            <a:latin typeface="Cambria Math" panose="02040503050406030204" pitchFamily="18" charset="0"/>
                          </a:rPr>
                          <m:t>1</m:t>
                        </m:r>
                      </m:sub>
                    </m:sSub>
                    <m:r>
                      <a:rPr lang="ja-JP" altLang="en-US" i="1" dirty="0" smtClean="0">
                        <a:latin typeface="Cambria Math" panose="02040503050406030204" pitchFamily="18" charset="0"/>
                      </a:rPr>
                      <m:t>，</m:t>
                    </m:r>
                  </m:oMath>
                </a14:m>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i="1" dirty="0">
                            <a:latin typeface="Cambria Math" panose="02040503050406030204" pitchFamily="18" charset="0"/>
                          </a:rPr>
                          <m:t>2</m:t>
                        </m:r>
                      </m:sub>
                    </m:sSub>
                    <m:r>
                      <a:rPr lang="ja-JP" altLang="en-US" i="1" dirty="0">
                        <a:latin typeface="Cambria Math" panose="02040503050406030204" pitchFamily="18" charset="0"/>
                      </a:rPr>
                      <m:t>，</m:t>
                    </m:r>
                  </m:oMath>
                </a14:m>
                <a:r>
                  <a:rPr kumimoji="1" lang="en-US" altLang="ja-JP" dirty="0"/>
                  <a:t>…</a:t>
                </a:r>
                <a:r>
                  <a:rPr kumimoji="1" lang="ja-JP" altLang="en-US" dirty="0" err="1"/>
                  <a:t>，</a:t>
                </a:r>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m:rPr>
                            <m:sty m:val="p"/>
                          </m:rPr>
                          <a:rPr lang="en-US" altLang="ja-JP" b="0" i="0" dirty="0" smtClean="0">
                            <a:latin typeface="Cambria Math" panose="02040503050406030204" pitchFamily="18" charset="0"/>
                          </a:rPr>
                          <m:t>n</m:t>
                        </m:r>
                      </m:sub>
                    </m:sSub>
                  </m:oMath>
                </a14:m>
                <a:r>
                  <a:rPr kumimoji="1" lang="ja-JP" altLang="en-US" dirty="0"/>
                  <a:t> </a:t>
                </a:r>
                <a:r>
                  <a:rPr kumimoji="1" lang="en-US" altLang="ja-JP" dirty="0"/>
                  <a:t>/ n </a:t>
                </a:r>
                <a:r>
                  <a:rPr kumimoji="1" lang="ja-JP" altLang="en-US" dirty="0"/>
                  <a:t>となる</a:t>
                </a:r>
                <a:r>
                  <a:rPr kumimoji="1" lang="en-US" altLang="ja-JP" dirty="0"/>
                  <a:t>.</a:t>
                </a:r>
              </a:p>
              <a:p>
                <a:endParaRPr kumimoji="1" lang="en-US" altLang="ja-JP" dirty="0"/>
              </a:p>
              <a:p>
                <a:endParaRPr kumimoji="1" lang="ja-JP" altLang="en-US" dirty="0"/>
              </a:p>
            </p:txBody>
          </p:sp>
        </mc:Choice>
        <mc:Fallback xmlns="">
          <p:sp>
            <p:nvSpPr>
              <p:cNvPr id="3" name="ノート プレースホルダー 2"/>
              <p:cNvSpPr>
                <a:spLocks noGrp="1"/>
              </p:cNvSpPr>
              <p:nvPr>
                <p:ph type="body" idx="1"/>
              </p:nvPr>
            </p:nvSpPr>
            <p:spPr/>
            <p:txBody>
              <a:bodyPr/>
              <a:lstStyle/>
              <a:p>
                <a:r>
                  <a:rPr kumimoji="1" lang="ja-JP" altLang="en-US" dirty="0"/>
                  <a:t>標本</a:t>
                </a:r>
                <a:r>
                  <a:rPr kumimoji="1" lang="en-US" altLang="ja-JP" dirty="0"/>
                  <a:t>X</a:t>
                </a:r>
                <a:r>
                  <a:rPr kumimoji="1" lang="ja-JP" altLang="en-US" dirty="0"/>
                  <a:t>が複数ある場合，</a:t>
                </a:r>
                <a:r>
                  <a:rPr kumimoji="1" lang="en-US" altLang="ja-JP" dirty="0"/>
                  <a:t>T = </a:t>
                </a:r>
                <a:r>
                  <a:rPr kumimoji="1" lang="ja-JP" altLang="en-US" i="0">
                    <a:latin typeface="Cambria Math" panose="02040503050406030204" pitchFamily="18" charset="0"/>
                  </a:rPr>
                  <a:t>𝑋 ̅</a:t>
                </a:r>
                <a:r>
                  <a:rPr kumimoji="1" lang="ja-JP" altLang="en-US" dirty="0"/>
                  <a:t> </a:t>
                </a:r>
                <a:r>
                  <a:rPr kumimoji="1" lang="en-US" altLang="ja-JP" dirty="0"/>
                  <a:t>= </a:t>
                </a:r>
                <a:r>
                  <a:rPr kumimoji="1" lang="ja-JP" altLang="en-US" i="0" dirty="0">
                    <a:latin typeface="Cambria Math" panose="02040503050406030204" pitchFamily="18" charset="0"/>
                  </a:rPr>
                  <a:t>𝑋_1</a:t>
                </a:r>
                <a:r>
                  <a:rPr lang="ja-JP" altLang="en-US" i="0" dirty="0">
                    <a:latin typeface="Cambria Math" panose="02040503050406030204" pitchFamily="18" charset="0"/>
                  </a:rPr>
                  <a:t>，</a:t>
                </a:r>
                <a:r>
                  <a:rPr lang="ja-JP" altLang="en-US" dirty="0"/>
                  <a:t> </a:t>
                </a:r>
                <a:r>
                  <a:rPr lang="ja-JP" altLang="en-US" i="0" dirty="0">
                    <a:latin typeface="Cambria Math" panose="02040503050406030204" pitchFamily="18" charset="0"/>
                  </a:rPr>
                  <a:t>𝑋_</a:t>
                </a:r>
                <a:r>
                  <a:rPr lang="en-US" altLang="ja-JP" i="0" dirty="0">
                    <a:latin typeface="Cambria Math" panose="02040503050406030204" pitchFamily="18" charset="0"/>
                  </a:rPr>
                  <a:t>2</a:t>
                </a:r>
                <a:r>
                  <a:rPr lang="ja-JP" altLang="en-US" i="0" dirty="0">
                    <a:latin typeface="Cambria Math" panose="02040503050406030204" pitchFamily="18" charset="0"/>
                  </a:rPr>
                  <a:t>，</a:t>
                </a:r>
                <a:r>
                  <a:rPr kumimoji="1" lang="en-US" altLang="ja-JP" dirty="0"/>
                  <a:t>…</a:t>
                </a:r>
                <a:r>
                  <a:rPr kumimoji="1" lang="ja-JP" altLang="en-US" dirty="0" err="1"/>
                  <a:t>，</a:t>
                </a:r>
                <a:r>
                  <a:rPr lang="ja-JP" altLang="en-US" dirty="0"/>
                  <a:t> </a:t>
                </a:r>
                <a:r>
                  <a:rPr lang="ja-JP" altLang="en-US" i="0" dirty="0">
                    <a:latin typeface="Cambria Math" panose="02040503050406030204" pitchFamily="18" charset="0"/>
                  </a:rPr>
                  <a:t>𝑋_</a:t>
                </a:r>
                <a:r>
                  <a:rPr lang="en-US" altLang="ja-JP" b="0" i="0" dirty="0">
                    <a:latin typeface="Cambria Math" panose="02040503050406030204" pitchFamily="18" charset="0"/>
                  </a:rPr>
                  <a:t>n</a:t>
                </a:r>
                <a:r>
                  <a:rPr kumimoji="1" lang="ja-JP" altLang="en-US" dirty="0"/>
                  <a:t> </a:t>
                </a:r>
                <a:r>
                  <a:rPr kumimoji="1" lang="en-US" altLang="ja-JP" dirty="0"/>
                  <a:t>/ n </a:t>
                </a:r>
                <a:r>
                  <a:rPr kumimoji="1" lang="ja-JP" altLang="en-US" dirty="0"/>
                  <a:t>となる</a:t>
                </a:r>
                <a:r>
                  <a:rPr kumimoji="1" lang="en-US" altLang="ja-JP" dirty="0"/>
                  <a:t>.</a:t>
                </a:r>
              </a:p>
              <a:p>
                <a:endParaRPr kumimoji="1" lang="en-US" altLang="ja-JP" dirty="0"/>
              </a:p>
              <a:p>
                <a:endParaRPr kumimoji="1" lang="ja-JP" altLang="en-US" dirty="0"/>
              </a:p>
            </p:txBody>
          </p:sp>
        </mc:Fallback>
      </mc:AlternateContent>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9</a:t>
            </a:fld>
            <a:endParaRPr kumimoji="1" lang="ja-JP" altLang="en-US"/>
          </a:p>
        </p:txBody>
      </p:sp>
    </p:spTree>
    <p:extLst>
      <p:ext uri="{BB962C8B-B14F-4D97-AF65-F5344CB8AC3E}">
        <p14:creationId xmlns:p14="http://schemas.microsoft.com/office/powerpoint/2010/main" val="3881448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相対度数分布　上図：左：母集団，　真ん中：サンプル</a:t>
            </a:r>
            <a:r>
              <a:rPr kumimoji="1" lang="en-US" altLang="ja-JP" dirty="0"/>
              <a:t>X</a:t>
            </a:r>
            <a:r>
              <a:rPr kumimoji="1" lang="ja-JP" altLang="en-US" dirty="0" err="1"/>
              <a:t>，</a:t>
            </a:r>
            <a:r>
              <a:rPr kumimoji="1" lang="ja-JP" altLang="en-US" dirty="0"/>
              <a:t>右：</a:t>
            </a:r>
            <a:r>
              <a:rPr kumimoji="1" lang="en-US" altLang="ja-JP" dirty="0"/>
              <a:t>X</a:t>
            </a:r>
            <a:r>
              <a:rPr kumimoji="1" lang="ja-JP" altLang="en-US" dirty="0"/>
              <a:t>を標準化</a:t>
            </a:r>
            <a:endParaRPr kumimoji="1" lang="en-US" altLang="ja-JP" dirty="0"/>
          </a:p>
          <a:p>
            <a:endParaRPr kumimoji="1" lang="en-US" altLang="ja-JP" dirty="0"/>
          </a:p>
          <a:p>
            <a:r>
              <a:rPr kumimoji="1" lang="ja-JP" altLang="en-US" dirty="0"/>
              <a:t>標準正規分布表</a:t>
            </a:r>
            <a:endParaRPr kumimoji="1" lang="en-US" altLang="ja-JP" dirty="0"/>
          </a:p>
          <a:p>
            <a:r>
              <a:rPr kumimoji="1" lang="en-US" altLang="ja-JP" dirty="0"/>
              <a:t>	0.06</a:t>
            </a:r>
          </a:p>
          <a:p>
            <a:r>
              <a:rPr kumimoji="1" lang="en-US" altLang="ja-JP" dirty="0"/>
              <a:t>1.9	.4750</a:t>
            </a:r>
            <a:endParaRPr kumimoji="1" lang="ja-JP" altLang="en-US" dirty="0"/>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10</a:t>
            </a:fld>
            <a:endParaRPr kumimoji="1" lang="ja-JP" altLang="en-US"/>
          </a:p>
        </p:txBody>
      </p:sp>
    </p:spTree>
    <p:extLst>
      <p:ext uri="{BB962C8B-B14F-4D97-AF65-F5344CB8AC3E}">
        <p14:creationId xmlns:p14="http://schemas.microsoft.com/office/powerpoint/2010/main" val="4083457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思考の流れ→検定の流れと似ている</a:t>
            </a:r>
            <a:endParaRPr kumimoji="1" lang="en-US" altLang="ja-JP" dirty="0"/>
          </a:p>
          <a:p>
            <a:r>
              <a:rPr kumimoji="1" lang="ja-JP" altLang="en-US" dirty="0"/>
              <a:t>検定については人の身長の検定という例を用いて説明していく</a:t>
            </a:r>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12</a:t>
            </a:fld>
            <a:endParaRPr kumimoji="1" lang="ja-JP" altLang="en-US"/>
          </a:p>
        </p:txBody>
      </p:sp>
    </p:spTree>
    <p:extLst>
      <p:ext uri="{BB962C8B-B14F-4D97-AF65-F5344CB8AC3E}">
        <p14:creationId xmlns:p14="http://schemas.microsoft.com/office/powerpoint/2010/main" val="1627779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13</a:t>
            </a:fld>
            <a:endParaRPr kumimoji="1" lang="ja-JP" altLang="en-US"/>
          </a:p>
        </p:txBody>
      </p:sp>
    </p:spTree>
    <p:extLst>
      <p:ext uri="{BB962C8B-B14F-4D97-AF65-F5344CB8AC3E}">
        <p14:creationId xmlns:p14="http://schemas.microsoft.com/office/powerpoint/2010/main" val="488477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棄却域</a:t>
            </a:r>
            <a:r>
              <a:rPr kumimoji="1" lang="en-US" altLang="ja-JP" dirty="0"/>
              <a:t>…(</a:t>
            </a:r>
            <a:r>
              <a:rPr kumimoji="1" lang="ja-JP" altLang="en-US" dirty="0"/>
              <a:t>身長</a:t>
            </a:r>
            <a:r>
              <a:rPr kumimoji="1" lang="en-US" altLang="ja-JP" dirty="0"/>
              <a:t>195cm</a:t>
            </a:r>
            <a:r>
              <a:rPr kumimoji="1" lang="ja-JP" altLang="en-US" dirty="0"/>
              <a:t>以上の</a:t>
            </a:r>
            <a:r>
              <a:rPr kumimoji="1" lang="en-US" altLang="ja-JP" dirty="0"/>
              <a:t>)</a:t>
            </a:r>
            <a:r>
              <a:rPr kumimoji="1" lang="ja-JP" altLang="en-US" dirty="0"/>
              <a:t>範囲</a:t>
            </a:r>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14</a:t>
            </a:fld>
            <a:endParaRPr kumimoji="1" lang="ja-JP" altLang="en-US"/>
          </a:p>
        </p:txBody>
      </p:sp>
    </p:spTree>
    <p:extLst>
      <p:ext uri="{BB962C8B-B14F-4D97-AF65-F5344CB8AC3E}">
        <p14:creationId xmlns:p14="http://schemas.microsoft.com/office/powerpoint/2010/main" val="1652315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第</a:t>
            </a:r>
            <a:r>
              <a:rPr lang="en-US" altLang="ja-JP" sz="1200" dirty="0"/>
              <a:t>2</a:t>
            </a:r>
            <a:r>
              <a:rPr lang="ja-JP" altLang="en-US" sz="1200" dirty="0"/>
              <a:t>種の誤り 例</a:t>
            </a:r>
            <a:r>
              <a:rPr lang="en-US" altLang="ja-JP" sz="1200" dirty="0"/>
              <a:t>…1.7m</a:t>
            </a:r>
            <a:r>
              <a:rPr lang="ja-JP" altLang="en-US" sz="1200" dirty="0"/>
              <a:t>の人が日本人であると仮定した</a:t>
            </a:r>
            <a:r>
              <a:rPr lang="en-US" altLang="ja-JP" sz="1200" dirty="0"/>
              <a:t>H0</a:t>
            </a:r>
            <a:r>
              <a:rPr lang="ja-JP" altLang="en-US" sz="1200" dirty="0"/>
              <a:t>を採択したが，外国人であった</a:t>
            </a:r>
            <a:endParaRPr kumimoji="1" lang="ja-JP" altLang="en-US" dirty="0"/>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15</a:t>
            </a:fld>
            <a:endParaRPr kumimoji="1" lang="ja-JP" altLang="en-US"/>
          </a:p>
        </p:txBody>
      </p:sp>
    </p:spTree>
    <p:extLst>
      <p:ext uri="{BB962C8B-B14F-4D97-AF65-F5344CB8AC3E}">
        <p14:creationId xmlns:p14="http://schemas.microsoft.com/office/powerpoint/2010/main" val="3037502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以前の身長と現在の身長を比べた時，現在の身長の方が小さいということは常識的に考えておかしので，対立仮説はこのようになる．</a:t>
            </a:r>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16</a:t>
            </a:fld>
            <a:endParaRPr kumimoji="1" lang="ja-JP" altLang="en-US"/>
          </a:p>
        </p:txBody>
      </p:sp>
    </p:spTree>
    <p:extLst>
      <p:ext uri="{BB962C8B-B14F-4D97-AF65-F5344CB8AC3E}">
        <p14:creationId xmlns:p14="http://schemas.microsoft.com/office/powerpoint/2010/main" val="3647024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ノート プレースホルダー 2"/>
              <p:cNvSpPr>
                <a:spLocks noGrp="1"/>
              </p:cNvSpPr>
              <p:nvPr>
                <p:ph type="body" idx="1"/>
              </p:nvPr>
            </p:nvSpPr>
            <p:spPr/>
            <p:txBody>
              <a:bodyPr/>
              <a:lstStyle/>
              <a:p>
                <a:r>
                  <a:rPr kumimoji="1" lang="ja-JP" altLang="en-US" dirty="0"/>
                  <a:t>帰無仮説</a:t>
                </a:r>
                <a:r>
                  <a:rPr kumimoji="1" lang="en-US" altLang="ja-JP" dirty="0"/>
                  <a:t>H0 :</a:t>
                </a:r>
                <a:r>
                  <a:rPr kumimoji="1" lang="ja-JP" altLang="en-US" dirty="0"/>
                  <a:t> </a:t>
                </a:r>
                <a:r>
                  <a:rPr kumimoji="1" lang="en-US" altLang="ja-JP" dirty="0"/>
                  <a:t>µ0=µ </a:t>
                </a:r>
                <a:r>
                  <a:rPr kumimoji="1" lang="ja-JP" altLang="en-US" dirty="0"/>
                  <a:t>が成り立つ確率が</a:t>
                </a:r>
                <a:r>
                  <a:rPr kumimoji="1" lang="en-US" altLang="ja-JP" dirty="0"/>
                  <a:t>5%</a:t>
                </a:r>
                <a:r>
                  <a:rPr kumimoji="1" lang="ja-JP" altLang="en-US" dirty="0"/>
                  <a:t>以下だと言えれば，対立仮説</a:t>
                </a:r>
                <a:r>
                  <a:rPr kumimoji="1" lang="en-US" altLang="ja-JP" dirty="0"/>
                  <a:t>H1</a:t>
                </a:r>
                <a:r>
                  <a:rPr kumimoji="1" lang="ja-JP" altLang="en-US" dirty="0"/>
                  <a:t>が成り立つ</a:t>
                </a:r>
                <a:r>
                  <a:rPr kumimoji="1" lang="en-US" altLang="ja-JP" dirty="0"/>
                  <a:t>.</a:t>
                </a:r>
              </a:p>
              <a:p>
                <a:r>
                  <a:rPr kumimoji="1" lang="ja-JP" altLang="en-US" dirty="0"/>
                  <a:t>平均 </a:t>
                </a:r>
                <a:r>
                  <a:rPr kumimoji="1" lang="en-US" altLang="ja-JP" dirty="0"/>
                  <a:t>9µ / 9 = µ</a:t>
                </a:r>
                <a:r>
                  <a:rPr kumimoji="1" lang="ja-JP" altLang="en-US" dirty="0" err="1"/>
                  <a:t>，</a:t>
                </a:r>
                <a:r>
                  <a:rPr kumimoji="1" lang="ja-JP" altLang="en-US" dirty="0"/>
                  <a:t>　標準偏差  </a:t>
                </a:r>
                <a14:m>
                  <m:oMath xmlns:m="http://schemas.openxmlformats.org/officeDocument/2006/math">
                    <m:f>
                      <m:fPr>
                        <m:ctrlPr>
                          <a:rPr kumimoji="1" lang="ja-JP" altLang="en-US" dirty="0" smtClean="0">
                            <a:latin typeface="Cambria Math" panose="02040503050406030204" pitchFamily="18" charset="0"/>
                          </a:rPr>
                        </m:ctrlPr>
                      </m:fPr>
                      <m:num>
                        <m:rad>
                          <m:radPr>
                            <m:degHide m:val="on"/>
                            <m:ctrlPr>
                              <a:rPr kumimoji="1" lang="ja-JP" altLang="en-US" dirty="0">
                                <a:latin typeface="Cambria Math" panose="02040503050406030204" pitchFamily="18" charset="0"/>
                              </a:rPr>
                            </m:ctrlPr>
                          </m:radPr>
                          <m:deg/>
                          <m:e>
                            <m:r>
                              <a:rPr kumimoji="1" lang="ja-JP" altLang="en-US" dirty="0">
                                <a:latin typeface="Cambria Math" panose="02040503050406030204" pitchFamily="18" charset="0"/>
                              </a:rPr>
                              <m:t>9</m:t>
                            </m:r>
                          </m:e>
                        </m:rad>
                        <m:r>
                          <m:rPr>
                            <m:sty m:val="p"/>
                          </m:rPr>
                          <a:rPr kumimoji="1" lang="en-US" altLang="ja-JP" i="1" dirty="0">
                            <a:latin typeface="Cambria Math" panose="02040503050406030204" pitchFamily="18" charset="0"/>
                          </a:rPr>
                          <m:t>σ</m:t>
                        </m:r>
                      </m:num>
                      <m:den>
                        <m:r>
                          <a:rPr kumimoji="1" lang="ja-JP" altLang="en-US" i="0" dirty="0">
                            <a:latin typeface="Cambria Math" panose="02040503050406030204" pitchFamily="18" charset="0"/>
                          </a:rPr>
                          <m:t>9</m:t>
                        </m:r>
                      </m:den>
                    </m:f>
                  </m:oMath>
                </a14:m>
                <a:r>
                  <a:rPr kumimoji="1" lang="ja-JP" altLang="en-US" dirty="0"/>
                  <a:t> </a:t>
                </a:r>
                <a:r>
                  <a:rPr kumimoji="1" lang="en-US" altLang="ja-JP" dirty="0"/>
                  <a:t>= </a:t>
                </a:r>
                <a14:m>
                  <m:oMath xmlns:m="http://schemas.openxmlformats.org/officeDocument/2006/math">
                    <m:f>
                      <m:fPr>
                        <m:ctrlPr>
                          <a:rPr kumimoji="1" lang="ja-JP" altLang="en-US" dirty="0" smtClean="0">
                            <a:latin typeface="Cambria Math" panose="02040503050406030204" pitchFamily="18" charset="0"/>
                          </a:rPr>
                        </m:ctrlPr>
                      </m:fPr>
                      <m:num>
                        <m:r>
                          <a:rPr kumimoji="1" lang="ja-JP" altLang="en-US" i="1" dirty="0">
                            <a:latin typeface="Cambria Math" panose="02040503050406030204" pitchFamily="18" charset="0"/>
                          </a:rPr>
                          <m:t>𝜎</m:t>
                        </m:r>
                      </m:num>
                      <m:den>
                        <m:r>
                          <a:rPr kumimoji="1" lang="ja-JP" altLang="en-US" i="0" dirty="0">
                            <a:latin typeface="Cambria Math" panose="02040503050406030204" pitchFamily="18" charset="0"/>
                          </a:rPr>
                          <m:t>3</m:t>
                        </m:r>
                      </m:den>
                    </m:f>
                  </m:oMath>
                </a14:m>
                <a:endParaRPr kumimoji="1" lang="en-US" altLang="ja-JP" dirty="0"/>
              </a:p>
              <a:p>
                <a:r>
                  <a:rPr kumimoji="1" lang="ja-JP" altLang="en-US" dirty="0"/>
                  <a:t>分散 </a:t>
                </a:r>
                <a:r>
                  <a:rPr kumimoji="1" lang="en-US" altLang="ja-JP" dirty="0"/>
                  <a:t>(</a:t>
                </a:r>
                <a14:m>
                  <m:oMath xmlns:m="http://schemas.openxmlformats.org/officeDocument/2006/math">
                    <m:f>
                      <m:fPr>
                        <m:ctrlPr>
                          <a:rPr kumimoji="1" lang="ja-JP" altLang="en-US" i="1" dirty="0" smtClean="0">
                            <a:latin typeface="Cambria Math" panose="02040503050406030204" pitchFamily="18" charset="0"/>
                          </a:rPr>
                        </m:ctrlPr>
                      </m:fPr>
                      <m:num>
                        <m:r>
                          <a:rPr kumimoji="1" lang="ja-JP" altLang="en-US" i="1" dirty="0">
                            <a:latin typeface="Cambria Math" panose="02040503050406030204" pitchFamily="18" charset="0"/>
                          </a:rPr>
                          <m:t>𝜎</m:t>
                        </m:r>
                      </m:num>
                      <m:den>
                        <m:r>
                          <a:rPr kumimoji="1" lang="ja-JP" altLang="en-US" i="0" dirty="0">
                            <a:latin typeface="Cambria Math" panose="02040503050406030204" pitchFamily="18" charset="0"/>
                          </a:rPr>
                          <m:t>3</m:t>
                        </m:r>
                      </m:den>
                    </m:f>
                  </m:oMath>
                </a14:m>
                <a:r>
                  <a:rPr kumimoji="1" lang="en-US" altLang="ja-JP" dirty="0"/>
                  <a:t>)^2 = </a:t>
                </a:r>
                <a14:m>
                  <m:oMath xmlns:m="http://schemas.openxmlformats.org/officeDocument/2006/math">
                    <m:f>
                      <m:fPr>
                        <m:ctrlPr>
                          <a:rPr kumimoji="1" lang="ja-JP" altLang="en-US" dirty="0" smtClean="0">
                            <a:latin typeface="Cambria Math" panose="02040503050406030204" pitchFamily="18" charset="0"/>
                          </a:rPr>
                        </m:ctrlPr>
                      </m:fPr>
                      <m:num>
                        <m:sSup>
                          <m:sSupPr>
                            <m:ctrlPr>
                              <a:rPr kumimoji="1" lang="ja-JP" altLang="en-US" dirty="0">
                                <a:latin typeface="Cambria Math" panose="02040503050406030204" pitchFamily="18" charset="0"/>
                              </a:rPr>
                            </m:ctrlPr>
                          </m:sSupPr>
                          <m:e>
                            <m:r>
                              <a:rPr kumimoji="1" lang="ja-JP" altLang="en-US" i="1" dirty="0">
                                <a:latin typeface="Cambria Math" panose="02040503050406030204" pitchFamily="18" charset="0"/>
                              </a:rPr>
                              <m:t>𝜎</m:t>
                            </m:r>
                          </m:e>
                          <m:sup>
                            <m:r>
                              <a:rPr kumimoji="1" lang="ja-JP" altLang="en-US" i="0" dirty="0">
                                <a:latin typeface="Cambria Math" panose="02040503050406030204" pitchFamily="18" charset="0"/>
                              </a:rPr>
                              <m:t>2</m:t>
                            </m:r>
                          </m:sup>
                        </m:sSup>
                      </m:num>
                      <m:den>
                        <m:r>
                          <a:rPr kumimoji="1" lang="ja-JP" altLang="en-US" i="0" dirty="0">
                            <a:latin typeface="Cambria Math" panose="02040503050406030204" pitchFamily="18" charset="0"/>
                          </a:rPr>
                          <m:t>9</m:t>
                        </m:r>
                      </m:den>
                    </m:f>
                  </m:oMath>
                </a14:m>
                <a:endParaRPr kumimoji="1" lang="ja-JP" altLang="en-US" dirty="0"/>
              </a:p>
            </p:txBody>
          </p:sp>
        </mc:Choice>
        <mc:Fallback>
          <p:sp>
            <p:nvSpPr>
              <p:cNvPr id="3" name="ノート プレースホルダー 2"/>
              <p:cNvSpPr>
                <a:spLocks noGrp="1"/>
              </p:cNvSpPr>
              <p:nvPr>
                <p:ph type="body" idx="1"/>
              </p:nvPr>
            </p:nvSpPr>
            <p:spPr/>
            <p:txBody>
              <a:bodyPr/>
              <a:lstStyle/>
              <a:p>
                <a:r>
                  <a:rPr kumimoji="1" lang="ja-JP" altLang="en-US" dirty="0"/>
                  <a:t>帰無仮説</a:t>
                </a:r>
                <a:r>
                  <a:rPr kumimoji="1" lang="en-US" altLang="ja-JP" dirty="0"/>
                  <a:t>H0 :</a:t>
                </a:r>
                <a:r>
                  <a:rPr kumimoji="1" lang="ja-JP" altLang="en-US" dirty="0"/>
                  <a:t> </a:t>
                </a:r>
                <a:r>
                  <a:rPr kumimoji="1" lang="en-US" altLang="ja-JP" dirty="0"/>
                  <a:t>µ0=µ </a:t>
                </a:r>
                <a:r>
                  <a:rPr kumimoji="1" lang="ja-JP" altLang="en-US" dirty="0"/>
                  <a:t>が成り立つ確率が</a:t>
                </a:r>
                <a:r>
                  <a:rPr kumimoji="1" lang="en-US" altLang="ja-JP" dirty="0"/>
                  <a:t>5%</a:t>
                </a:r>
                <a:r>
                  <a:rPr kumimoji="1" lang="ja-JP" altLang="en-US" dirty="0"/>
                  <a:t>以下だと言えれば，対立仮説</a:t>
                </a:r>
                <a:r>
                  <a:rPr kumimoji="1" lang="en-US" altLang="ja-JP" dirty="0"/>
                  <a:t>H1</a:t>
                </a:r>
                <a:r>
                  <a:rPr kumimoji="1" lang="ja-JP" altLang="en-US" dirty="0"/>
                  <a:t>が成り立つ</a:t>
                </a:r>
                <a:r>
                  <a:rPr kumimoji="1" lang="en-US" altLang="ja-JP" dirty="0"/>
                  <a:t>.</a:t>
                </a:r>
              </a:p>
              <a:p>
                <a:r>
                  <a:rPr kumimoji="1" lang="ja-JP" altLang="en-US" dirty="0"/>
                  <a:t>平均 </a:t>
                </a:r>
                <a:r>
                  <a:rPr kumimoji="1" lang="en-US" altLang="ja-JP" dirty="0"/>
                  <a:t>9µ / 9 = µ</a:t>
                </a:r>
                <a:r>
                  <a:rPr kumimoji="1" lang="ja-JP" altLang="en-US" dirty="0" err="1"/>
                  <a:t>，</a:t>
                </a:r>
                <a:r>
                  <a:rPr kumimoji="1" lang="ja-JP" altLang="en-US" dirty="0"/>
                  <a:t>　標準偏差  </a:t>
                </a:r>
                <a:r>
                  <a:rPr kumimoji="1" lang="ja-JP" altLang="en-US" i="0" dirty="0">
                    <a:latin typeface="Cambria Math" panose="02040503050406030204" pitchFamily="18" charset="0"/>
                  </a:rPr>
                  <a:t>(√9</a:t>
                </a:r>
                <a:r>
                  <a:rPr kumimoji="1" lang="en-US" altLang="ja-JP" i="0" dirty="0">
                    <a:latin typeface="Cambria Math" panose="02040503050406030204" pitchFamily="18" charset="0"/>
                  </a:rPr>
                  <a:t> σ</a:t>
                </a:r>
                <a:r>
                  <a:rPr kumimoji="1" lang="ja-JP" altLang="en-US" i="0" dirty="0">
                    <a:latin typeface="Cambria Math" panose="02040503050406030204" pitchFamily="18" charset="0"/>
                  </a:rPr>
                  <a:t>)/9</a:t>
                </a:r>
                <a:r>
                  <a:rPr kumimoji="1" lang="ja-JP" altLang="en-US" dirty="0"/>
                  <a:t> </a:t>
                </a:r>
                <a:r>
                  <a:rPr kumimoji="1" lang="en-US" altLang="ja-JP" dirty="0"/>
                  <a:t>= </a:t>
                </a:r>
                <a:r>
                  <a:rPr kumimoji="1" lang="ja-JP" altLang="en-US" i="0" dirty="0">
                    <a:latin typeface="Cambria Math" panose="02040503050406030204" pitchFamily="18" charset="0"/>
                  </a:rPr>
                  <a:t>𝜎/3</a:t>
                </a:r>
                <a:endParaRPr kumimoji="1" lang="en-US" altLang="ja-JP" dirty="0"/>
              </a:p>
              <a:p>
                <a:r>
                  <a:rPr kumimoji="1" lang="ja-JP" altLang="en-US" dirty="0"/>
                  <a:t>分散 </a:t>
                </a:r>
                <a:r>
                  <a:rPr kumimoji="1" lang="en-US" altLang="ja-JP" dirty="0"/>
                  <a:t>(</a:t>
                </a:r>
                <a:r>
                  <a:rPr kumimoji="1" lang="ja-JP" altLang="en-US" i="0" dirty="0">
                    <a:latin typeface="Cambria Math" panose="02040503050406030204" pitchFamily="18" charset="0"/>
                  </a:rPr>
                  <a:t>𝜎/3</a:t>
                </a:r>
                <a:r>
                  <a:rPr kumimoji="1" lang="en-US" altLang="ja-JP" dirty="0"/>
                  <a:t>)^2 = </a:t>
                </a:r>
                <a:r>
                  <a:rPr kumimoji="1" lang="ja-JP" altLang="en-US" i="0" dirty="0">
                    <a:latin typeface="Cambria Math" panose="02040503050406030204" pitchFamily="18" charset="0"/>
                  </a:rPr>
                  <a:t>𝜎^2/9</a:t>
                </a:r>
                <a:endParaRPr kumimoji="1" lang="ja-JP" altLang="en-US" dirty="0"/>
              </a:p>
            </p:txBody>
          </p:sp>
        </mc:Fallback>
      </mc:AlternateContent>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17</a:t>
            </a:fld>
            <a:endParaRPr kumimoji="1" lang="ja-JP" altLang="en-US"/>
          </a:p>
        </p:txBody>
      </p:sp>
    </p:spTree>
    <p:extLst>
      <p:ext uri="{BB962C8B-B14F-4D97-AF65-F5344CB8AC3E}">
        <p14:creationId xmlns:p14="http://schemas.microsoft.com/office/powerpoint/2010/main" val="874016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a:t>
            </a:r>
            <a:r>
              <a:rPr kumimoji="1" lang="ja-JP" altLang="en-US" dirty="0"/>
              <a:t>の相対度数分布のグラフ：面積</a:t>
            </a:r>
            <a:r>
              <a:rPr kumimoji="1" lang="en-US" altLang="ja-JP" dirty="0"/>
              <a:t>1</a:t>
            </a:r>
            <a:r>
              <a:rPr kumimoji="1" lang="ja-JP" altLang="en-US" dirty="0" err="1"/>
              <a:t>，</a:t>
            </a:r>
            <a:r>
              <a:rPr kumimoji="1" lang="ja-JP" altLang="en-US" dirty="0"/>
              <a:t>中心は</a:t>
            </a:r>
            <a:r>
              <a:rPr kumimoji="1" lang="en-US" altLang="ja-JP" dirty="0"/>
              <a:t>0</a:t>
            </a:r>
            <a:endParaRPr kumimoji="1" lang="ja-JP" altLang="en-US" dirty="0"/>
          </a:p>
        </p:txBody>
      </p:sp>
      <p:sp>
        <p:nvSpPr>
          <p:cNvPr id="4" name="スライド番号プレースホルダー 3"/>
          <p:cNvSpPr>
            <a:spLocks noGrp="1"/>
          </p:cNvSpPr>
          <p:nvPr>
            <p:ph type="sldNum" sz="quarter" idx="5"/>
          </p:nvPr>
        </p:nvSpPr>
        <p:spPr/>
        <p:txBody>
          <a:bodyPr/>
          <a:lstStyle/>
          <a:p>
            <a:fld id="{786DC971-38DC-4471-A552-4A7854E1C0C4}" type="slidenum">
              <a:rPr kumimoji="1" lang="ja-JP" altLang="en-US" smtClean="0"/>
              <a:t>18</a:t>
            </a:fld>
            <a:endParaRPr kumimoji="1" lang="ja-JP" altLang="en-US"/>
          </a:p>
        </p:txBody>
      </p:sp>
    </p:spTree>
    <p:extLst>
      <p:ext uri="{BB962C8B-B14F-4D97-AF65-F5344CB8AC3E}">
        <p14:creationId xmlns:p14="http://schemas.microsoft.com/office/powerpoint/2010/main" val="3927463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4C90BA-BA7E-4567-9B43-F3993B2EC1D4}"/>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21C8CCAC-7631-467A-AA87-BB4724C8CD1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CD5151D-21ED-4D92-9B93-66EF9007A40C}"/>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5" name="フッター プレースホルダー 4">
            <a:extLst>
              <a:ext uri="{FF2B5EF4-FFF2-40B4-BE49-F238E27FC236}">
                <a16:creationId xmlns:a16="http://schemas.microsoft.com/office/drawing/2014/main" id="{3CA93E91-D821-4E86-9EDC-EC2731230EA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FF9789-90A6-4F98-A844-71B417B9B3F9}"/>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3144128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516AC4-2963-4477-8F76-4B59D03C8CE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F909869-97E3-4955-86F9-88B107977D7E}"/>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B09785E-FB6B-4D07-9273-7D53D7D95ABF}"/>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5" name="フッター プレースホルダー 4">
            <a:extLst>
              <a:ext uri="{FF2B5EF4-FFF2-40B4-BE49-F238E27FC236}">
                <a16:creationId xmlns:a16="http://schemas.microsoft.com/office/drawing/2014/main" id="{D387FD13-4F89-4EB1-9B66-6ACD634151F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78CCA11-A1BA-46A3-BD9D-CB1CB0D449DF}"/>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424547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F4A645-1341-4F84-B9C0-02F1D5526690}"/>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ADEEC6-F6D0-43DB-949D-69CC7CC9C95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EAC0E8A-AD20-435C-AFBC-668AF38974DE}"/>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5" name="フッター プレースホルダー 4">
            <a:extLst>
              <a:ext uri="{FF2B5EF4-FFF2-40B4-BE49-F238E27FC236}">
                <a16:creationId xmlns:a16="http://schemas.microsoft.com/office/drawing/2014/main" id="{7570F305-8585-45C2-B7EB-7E7CA36E69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8146E0C-E0B5-4479-943B-B9726462E3EB}"/>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1379308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279F5D-B69C-4217-96B1-81259D13F08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D198F9-A275-4737-A1F4-59FBA4FF459E}"/>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19BA9CD-38A9-4FB9-960F-C2CD7F6AE9E7}"/>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245FD882-0952-4066-8A2B-7CB74BB0D6CA}"/>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6" name="フッター プレースホルダー 5">
            <a:extLst>
              <a:ext uri="{FF2B5EF4-FFF2-40B4-BE49-F238E27FC236}">
                <a16:creationId xmlns:a16="http://schemas.microsoft.com/office/drawing/2014/main" id="{05E4D685-0D04-4EC6-ACE2-91C37AB7FA5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167FB83-91B5-49DA-BD1A-9F1C865CE7B8}"/>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2170950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0CBEEC-801A-4CE4-93E7-F6324C5DBB31}"/>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D123D87-DFF8-4B9F-A6D4-322CAF1E72A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1B7E8A9-6F66-4863-81DA-3BCA2D510FC1}"/>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80535D61-5D99-4BA7-A46A-F80B10B379F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3891D0D-2638-4B88-8F5B-0716498F151F}"/>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5705805-BC65-4DD6-AFC6-44847B63FA48}"/>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8" name="フッター プレースホルダー 7">
            <a:extLst>
              <a:ext uri="{FF2B5EF4-FFF2-40B4-BE49-F238E27FC236}">
                <a16:creationId xmlns:a16="http://schemas.microsoft.com/office/drawing/2014/main" id="{7CDD1701-10EA-484F-89A1-CCF41CBE35F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88D2CCE-CDA5-4A6F-A1CE-1888C00F72B9}"/>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1732377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D3B0BE-B18F-4E35-BAF9-A53F3E68D3D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434EB03-9E40-4F6C-ADEB-2B29D28449CA}"/>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4" name="フッター プレースホルダー 3">
            <a:extLst>
              <a:ext uri="{FF2B5EF4-FFF2-40B4-BE49-F238E27FC236}">
                <a16:creationId xmlns:a16="http://schemas.microsoft.com/office/drawing/2014/main" id="{642CB12B-6BBB-4C3A-9851-7A480BEA578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7B8394D-38C8-4776-9A8D-0FB72A027C7E}"/>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3849104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5CB174C-E66B-4FAB-87A8-A7DAAE438271}"/>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3" name="フッター プレースホルダー 2">
            <a:extLst>
              <a:ext uri="{FF2B5EF4-FFF2-40B4-BE49-F238E27FC236}">
                <a16:creationId xmlns:a16="http://schemas.microsoft.com/office/drawing/2014/main" id="{C9E3692A-8472-4A25-A315-030CC7B58BF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2AB4D3B-ABC4-419F-A7E0-91B219BBDC35}"/>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192272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12BD58-02B4-48A2-9D7E-6E4912D1FDC5}"/>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78A7E9E-0166-4403-9F18-B4810A5BEDE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0184DBC-9AC9-4284-A54C-D9FA3163F5C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471129B-034A-4EC7-9185-C7FC968DA0F0}"/>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6" name="フッター プレースホルダー 5">
            <a:extLst>
              <a:ext uri="{FF2B5EF4-FFF2-40B4-BE49-F238E27FC236}">
                <a16:creationId xmlns:a16="http://schemas.microsoft.com/office/drawing/2014/main" id="{7A451713-7214-4F41-B772-41D756A95D7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3E59893-9DF0-4FFB-BFCB-5B31992EABE9}"/>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200344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199F06-5940-47CF-8F80-48D30EAB5494}"/>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5F38941-C458-4DCF-A78C-734FFCC2CA3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A63631AD-DFD1-48A1-B37B-545AE7EC9DF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AADCA7A-E03C-4201-A8CE-56B48F02A88F}"/>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6" name="フッター プレースホルダー 5">
            <a:extLst>
              <a:ext uri="{FF2B5EF4-FFF2-40B4-BE49-F238E27FC236}">
                <a16:creationId xmlns:a16="http://schemas.microsoft.com/office/drawing/2014/main" id="{6109A672-9699-4DB0-82E1-740F036E400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DCD4E18-C063-4B28-B3DE-81BE446B2239}"/>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839247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2892E2-7734-4B53-9841-A72D6773884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C658B2F-C761-4D74-A368-452C3DF7112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AD7FF0-1811-48CD-80B1-9F9121A1861C}"/>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5" name="フッター プレースホルダー 4">
            <a:extLst>
              <a:ext uri="{FF2B5EF4-FFF2-40B4-BE49-F238E27FC236}">
                <a16:creationId xmlns:a16="http://schemas.microsoft.com/office/drawing/2014/main" id="{02E9DE2E-C6EF-4CB1-B3F0-9B57E3F1B1D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718310D-1AC9-4FE9-85CA-D6C78922E213}"/>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283675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F33F7D3-C365-4568-8899-322A5F5EF573}"/>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D8A4D0F-CBA4-439E-9227-179FEB9ED7BE}"/>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FEF40C3-1C1B-4FD1-95FB-6438446A01E7}"/>
              </a:ext>
            </a:extLst>
          </p:cNvPr>
          <p:cNvSpPr>
            <a:spLocks noGrp="1"/>
          </p:cNvSpPr>
          <p:nvPr>
            <p:ph type="dt" sz="half" idx="10"/>
          </p:nvPr>
        </p:nvSpPr>
        <p:spPr/>
        <p:txBody>
          <a:bodyPr/>
          <a:lstStyle/>
          <a:p>
            <a:fld id="{4A686DFD-5726-4C82-95CE-15A905D6E7A1}" type="datetimeFigureOut">
              <a:rPr kumimoji="1" lang="ja-JP" altLang="en-US" smtClean="0"/>
              <a:t>2018/10/26</a:t>
            </a:fld>
            <a:endParaRPr kumimoji="1" lang="ja-JP" altLang="en-US"/>
          </a:p>
        </p:txBody>
      </p:sp>
      <p:sp>
        <p:nvSpPr>
          <p:cNvPr id="5" name="フッター プレースホルダー 4">
            <a:extLst>
              <a:ext uri="{FF2B5EF4-FFF2-40B4-BE49-F238E27FC236}">
                <a16:creationId xmlns:a16="http://schemas.microsoft.com/office/drawing/2014/main" id="{7D31FB6D-18A7-4936-9D79-91CFF10AD82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5C8F69-62B7-478E-B85E-B31E3CDA4F9E}"/>
              </a:ext>
            </a:extLst>
          </p:cNvPr>
          <p:cNvSpPr>
            <a:spLocks noGrp="1"/>
          </p:cNvSpPr>
          <p:nvPr>
            <p:ph type="sldNum" sz="quarter" idx="12"/>
          </p:nvPr>
        </p:nvSpPr>
        <p:spPr/>
        <p:txBody>
          <a:body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829710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04E4925-A3E4-4A31-863A-F37F0AEA514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B3D4141-0F74-4B6C-AC61-BDAEDB9B1D6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FC12FCC-16DA-4C4F-978B-FBB581A502B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A686DFD-5726-4C82-95CE-15A905D6E7A1}" type="datetimeFigureOut">
              <a:rPr kumimoji="1" lang="ja-JP" altLang="en-US" smtClean="0"/>
              <a:t>2018/10/26</a:t>
            </a:fld>
            <a:endParaRPr kumimoji="1" lang="ja-JP" altLang="en-US"/>
          </a:p>
        </p:txBody>
      </p:sp>
      <p:sp>
        <p:nvSpPr>
          <p:cNvPr id="5" name="フッター プレースホルダー 4">
            <a:extLst>
              <a:ext uri="{FF2B5EF4-FFF2-40B4-BE49-F238E27FC236}">
                <a16:creationId xmlns:a16="http://schemas.microsoft.com/office/drawing/2014/main" id="{637DD3A5-9228-4C5D-80F4-7508E33EF90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D422CF03-6A0E-473F-AEFE-0A9A0E40998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D9B77C7-C78B-4BB1-A857-91585C652AD5}" type="slidenum">
              <a:rPr kumimoji="1" lang="ja-JP" altLang="en-US" smtClean="0"/>
              <a:t>‹#›</a:t>
            </a:fld>
            <a:endParaRPr kumimoji="1" lang="ja-JP" altLang="en-US"/>
          </a:p>
        </p:txBody>
      </p:sp>
    </p:spTree>
    <p:extLst>
      <p:ext uri="{BB962C8B-B14F-4D97-AF65-F5344CB8AC3E}">
        <p14:creationId xmlns:p14="http://schemas.microsoft.com/office/powerpoint/2010/main" val="417053943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485A2E-E35B-4D10-B07E-E8F8334C6802}"/>
              </a:ext>
            </a:extLst>
          </p:cNvPr>
          <p:cNvSpPr>
            <a:spLocks noGrp="1"/>
          </p:cNvSpPr>
          <p:nvPr>
            <p:ph type="ctrTitle"/>
          </p:nvPr>
        </p:nvSpPr>
        <p:spPr/>
        <p:txBody>
          <a:bodyPr/>
          <a:lstStyle/>
          <a:p>
            <a:r>
              <a:rPr kumimoji="1" lang="ja-JP" altLang="en-US" dirty="0"/>
              <a:t>推定・検定の考え方</a:t>
            </a:r>
          </a:p>
        </p:txBody>
      </p:sp>
      <p:sp>
        <p:nvSpPr>
          <p:cNvPr id="3" name="字幕 2">
            <a:extLst>
              <a:ext uri="{FF2B5EF4-FFF2-40B4-BE49-F238E27FC236}">
                <a16:creationId xmlns:a16="http://schemas.microsoft.com/office/drawing/2014/main" id="{FE1015AB-AB74-4EB8-9CAD-3FD22CC4EB32}"/>
              </a:ext>
            </a:extLst>
          </p:cNvPr>
          <p:cNvSpPr>
            <a:spLocks noGrp="1"/>
          </p:cNvSpPr>
          <p:nvPr>
            <p:ph type="subTitle" idx="1"/>
          </p:nvPr>
        </p:nvSpPr>
        <p:spPr>
          <a:xfrm>
            <a:off x="1143000" y="3558778"/>
            <a:ext cx="6858000" cy="1676318"/>
          </a:xfrm>
        </p:spPr>
        <p:txBody>
          <a:bodyPr>
            <a:normAutofit/>
          </a:bodyPr>
          <a:lstStyle/>
          <a:p>
            <a:r>
              <a:rPr kumimoji="1" lang="ja-JP" altLang="en-US" dirty="0"/>
              <a:t>意味が分かる統計学 </a:t>
            </a:r>
            <a:r>
              <a:rPr kumimoji="1" lang="en-US" altLang="ja-JP" dirty="0"/>
              <a:t>pp.88-125</a:t>
            </a:r>
          </a:p>
          <a:p>
            <a:endParaRPr lang="en-US" altLang="ja-JP" dirty="0"/>
          </a:p>
          <a:p>
            <a:pPr algn="r"/>
            <a:r>
              <a:rPr lang="en-US" altLang="ja-JP" sz="1800" dirty="0"/>
              <a:t>60216064</a:t>
            </a:r>
          </a:p>
          <a:p>
            <a:pPr algn="r"/>
            <a:r>
              <a:rPr lang="ja-JP" altLang="en-US" sz="1800" dirty="0"/>
              <a:t>加藤 寛瑛</a:t>
            </a:r>
          </a:p>
        </p:txBody>
      </p:sp>
    </p:spTree>
    <p:extLst>
      <p:ext uri="{BB962C8B-B14F-4D97-AF65-F5344CB8AC3E}">
        <p14:creationId xmlns:p14="http://schemas.microsoft.com/office/powerpoint/2010/main" val="320795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EE3055-DF73-492A-BF1D-963B9F544391}"/>
              </a:ext>
            </a:extLst>
          </p:cNvPr>
          <p:cNvSpPr>
            <a:spLocks noGrp="1"/>
          </p:cNvSpPr>
          <p:nvPr>
            <p:ph type="title"/>
          </p:nvPr>
        </p:nvSpPr>
        <p:spPr/>
        <p:txBody>
          <a:bodyPr/>
          <a:lstStyle/>
          <a:p>
            <a:r>
              <a:rPr kumimoji="1" lang="ja-JP" altLang="en-US" dirty="0"/>
              <a:t>推定</a:t>
            </a:r>
          </a:p>
        </p:txBody>
      </p:sp>
      <p:sp>
        <p:nvSpPr>
          <p:cNvPr id="3" name="コンテンツ プレースホルダー 2">
            <a:extLst>
              <a:ext uri="{FF2B5EF4-FFF2-40B4-BE49-F238E27FC236}">
                <a16:creationId xmlns:a16="http://schemas.microsoft.com/office/drawing/2014/main" id="{9146EBD5-2E3F-4716-87CC-1EB4B16BCF73}"/>
              </a:ext>
            </a:extLst>
          </p:cNvPr>
          <p:cNvSpPr>
            <a:spLocks noGrp="1"/>
          </p:cNvSpPr>
          <p:nvPr>
            <p:ph idx="1"/>
          </p:nvPr>
        </p:nvSpPr>
        <p:spPr/>
        <p:txBody>
          <a:bodyPr/>
          <a:lstStyle/>
          <a:p>
            <a:r>
              <a:rPr kumimoji="1" lang="ja-JP" altLang="en-US" dirty="0"/>
              <a:t>部分を見て</a:t>
            </a:r>
            <a:r>
              <a:rPr kumimoji="1" lang="en-US" altLang="ja-JP" dirty="0"/>
              <a:t>,</a:t>
            </a:r>
            <a:r>
              <a:rPr kumimoji="1" lang="ja-JP" altLang="en-US" dirty="0"/>
              <a:t> 全体の様子を知る方法</a:t>
            </a:r>
            <a:endParaRPr kumimoji="1" lang="en-US" altLang="ja-JP" dirty="0"/>
          </a:p>
          <a:p>
            <a:r>
              <a:rPr lang="ja-JP" altLang="en-US" dirty="0"/>
              <a:t>推測統計</a:t>
            </a:r>
            <a:endParaRPr lang="en-US" altLang="ja-JP" dirty="0"/>
          </a:p>
          <a:p>
            <a:endParaRPr kumimoji="1" lang="en-US" altLang="ja-JP" dirty="0"/>
          </a:p>
          <a:p>
            <a:pPr marL="0" indent="0">
              <a:buNone/>
            </a:pPr>
            <a:endParaRPr kumimoji="1" lang="en-US" altLang="ja-JP" dirty="0"/>
          </a:p>
          <a:p>
            <a:endParaRPr lang="en-US" altLang="ja-JP" dirty="0"/>
          </a:p>
          <a:p>
            <a:endParaRPr kumimoji="1" lang="en-US" altLang="ja-JP" dirty="0"/>
          </a:p>
          <a:p>
            <a:endParaRPr kumimoji="1" lang="en-US" altLang="ja-JP" dirty="0"/>
          </a:p>
          <a:p>
            <a:endParaRPr kumimoji="1" lang="en-US" altLang="ja-JP" dirty="0"/>
          </a:p>
        </p:txBody>
      </p:sp>
      <p:sp>
        <p:nvSpPr>
          <p:cNvPr id="5" name="楕円 4">
            <a:extLst>
              <a:ext uri="{FF2B5EF4-FFF2-40B4-BE49-F238E27FC236}">
                <a16:creationId xmlns:a16="http://schemas.microsoft.com/office/drawing/2014/main" id="{86EF022C-DCA3-41B0-B34A-2F1401C48542}"/>
              </a:ext>
            </a:extLst>
          </p:cNvPr>
          <p:cNvSpPr/>
          <p:nvPr/>
        </p:nvSpPr>
        <p:spPr>
          <a:xfrm>
            <a:off x="1465545" y="3429000"/>
            <a:ext cx="1515649" cy="1493729"/>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1B9790CB-CEC6-472F-9CE6-2AE7AB74C85A}"/>
              </a:ext>
            </a:extLst>
          </p:cNvPr>
          <p:cNvSpPr/>
          <p:nvPr/>
        </p:nvSpPr>
        <p:spPr>
          <a:xfrm>
            <a:off x="4947781" y="2305398"/>
            <a:ext cx="3567569" cy="3430913"/>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66A93BBB-133C-4FE5-81E8-6A2F779BC462}"/>
              </a:ext>
            </a:extLst>
          </p:cNvPr>
          <p:cNvSpPr/>
          <p:nvPr/>
        </p:nvSpPr>
        <p:spPr>
          <a:xfrm>
            <a:off x="1878904" y="3870542"/>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2AB785BC-8750-41D6-936F-0F5978495257}"/>
              </a:ext>
            </a:extLst>
          </p:cNvPr>
          <p:cNvSpPr/>
          <p:nvPr/>
        </p:nvSpPr>
        <p:spPr>
          <a:xfrm>
            <a:off x="1878904" y="4312084"/>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B2759F93-C971-4E69-90BD-072C0BF9C35B}"/>
              </a:ext>
            </a:extLst>
          </p:cNvPr>
          <p:cNvSpPr/>
          <p:nvPr/>
        </p:nvSpPr>
        <p:spPr>
          <a:xfrm>
            <a:off x="2430049" y="4161771"/>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6B240854-D687-4E25-94F9-90DD2224D086}"/>
              </a:ext>
            </a:extLst>
          </p:cNvPr>
          <p:cNvSpPr/>
          <p:nvPr/>
        </p:nvSpPr>
        <p:spPr>
          <a:xfrm>
            <a:off x="7300325" y="4625102"/>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1479153C-4402-443F-921C-6FA6A398216E}"/>
              </a:ext>
            </a:extLst>
          </p:cNvPr>
          <p:cNvSpPr/>
          <p:nvPr/>
        </p:nvSpPr>
        <p:spPr>
          <a:xfrm>
            <a:off x="5591958" y="4679381"/>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73E97278-A6EF-4415-8829-F2BDC0D4A84D}"/>
              </a:ext>
            </a:extLst>
          </p:cNvPr>
          <p:cNvSpPr/>
          <p:nvPr/>
        </p:nvSpPr>
        <p:spPr>
          <a:xfrm>
            <a:off x="5673377" y="3751519"/>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6A61DFF5-A093-4AB7-B5C0-BBE333E29033}"/>
              </a:ext>
            </a:extLst>
          </p:cNvPr>
          <p:cNvSpPr/>
          <p:nvPr/>
        </p:nvSpPr>
        <p:spPr>
          <a:xfrm>
            <a:off x="6972822" y="3528163"/>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68C8BE0E-58AA-4E3D-9300-75D917B37A0D}"/>
              </a:ext>
            </a:extLst>
          </p:cNvPr>
          <p:cNvSpPr/>
          <p:nvPr/>
        </p:nvSpPr>
        <p:spPr>
          <a:xfrm>
            <a:off x="6528800" y="4922729"/>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B717956C-4243-457D-A459-83009EAFF2EE}"/>
              </a:ext>
            </a:extLst>
          </p:cNvPr>
          <p:cNvSpPr/>
          <p:nvPr/>
        </p:nvSpPr>
        <p:spPr>
          <a:xfrm>
            <a:off x="6135666" y="3157123"/>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CFC3B78A-C695-4496-8103-23220BEC714A}"/>
              </a:ext>
            </a:extLst>
          </p:cNvPr>
          <p:cNvSpPr/>
          <p:nvPr/>
        </p:nvSpPr>
        <p:spPr>
          <a:xfrm>
            <a:off x="7878871" y="4340133"/>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78BB115D-3BD3-4978-A12F-E7445C775335}"/>
              </a:ext>
            </a:extLst>
          </p:cNvPr>
          <p:cNvSpPr/>
          <p:nvPr/>
        </p:nvSpPr>
        <p:spPr>
          <a:xfrm>
            <a:off x="7479864" y="2897687"/>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71E3EFCE-DF64-49FA-B059-02645272286D}"/>
              </a:ext>
            </a:extLst>
          </p:cNvPr>
          <p:cNvSpPr/>
          <p:nvPr/>
        </p:nvSpPr>
        <p:spPr>
          <a:xfrm>
            <a:off x="6731565" y="4155507"/>
            <a:ext cx="162838" cy="150313"/>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6E7D2B9F-7466-4DA8-9A4B-B8351C72974D}"/>
              </a:ext>
            </a:extLst>
          </p:cNvPr>
          <p:cNvSpPr txBox="1"/>
          <p:nvPr/>
        </p:nvSpPr>
        <p:spPr>
          <a:xfrm>
            <a:off x="1860115" y="5853131"/>
            <a:ext cx="651353" cy="369332"/>
          </a:xfrm>
          <a:prstGeom prst="rect">
            <a:avLst/>
          </a:prstGeom>
          <a:noFill/>
        </p:spPr>
        <p:txBody>
          <a:bodyPr wrap="square" rtlCol="0">
            <a:spAutoFit/>
          </a:bodyPr>
          <a:lstStyle/>
          <a:p>
            <a:r>
              <a:rPr kumimoji="1" lang="ja-JP" altLang="en-US" dirty="0"/>
              <a:t>標本</a:t>
            </a:r>
          </a:p>
        </p:txBody>
      </p:sp>
      <p:sp>
        <p:nvSpPr>
          <p:cNvPr id="21" name="テキスト ボックス 20">
            <a:extLst>
              <a:ext uri="{FF2B5EF4-FFF2-40B4-BE49-F238E27FC236}">
                <a16:creationId xmlns:a16="http://schemas.microsoft.com/office/drawing/2014/main" id="{6F36665B-D38A-4405-B87A-2EF4EDF44F0D}"/>
              </a:ext>
            </a:extLst>
          </p:cNvPr>
          <p:cNvSpPr txBox="1"/>
          <p:nvPr/>
        </p:nvSpPr>
        <p:spPr>
          <a:xfrm>
            <a:off x="6392187" y="5878794"/>
            <a:ext cx="977030" cy="369332"/>
          </a:xfrm>
          <a:prstGeom prst="rect">
            <a:avLst/>
          </a:prstGeom>
          <a:noFill/>
        </p:spPr>
        <p:txBody>
          <a:bodyPr wrap="square" rtlCol="0">
            <a:spAutoFit/>
          </a:bodyPr>
          <a:lstStyle/>
          <a:p>
            <a:r>
              <a:rPr kumimoji="1" lang="ja-JP" altLang="en-US" dirty="0"/>
              <a:t>母集団</a:t>
            </a:r>
          </a:p>
        </p:txBody>
      </p:sp>
      <p:sp>
        <p:nvSpPr>
          <p:cNvPr id="22" name="矢印: 右 21">
            <a:extLst>
              <a:ext uri="{FF2B5EF4-FFF2-40B4-BE49-F238E27FC236}">
                <a16:creationId xmlns:a16="http://schemas.microsoft.com/office/drawing/2014/main" id="{6C9D4542-1231-4023-B9D3-459E48DE4024}"/>
              </a:ext>
            </a:extLst>
          </p:cNvPr>
          <p:cNvSpPr/>
          <p:nvPr/>
        </p:nvSpPr>
        <p:spPr>
          <a:xfrm>
            <a:off x="3388290" y="3870542"/>
            <a:ext cx="1240077" cy="4039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67262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21A54C7-1E80-4E69-B878-33AA8F399DB4}"/>
              </a:ext>
            </a:extLst>
          </p:cNvPr>
          <p:cNvSpPr>
            <a:spLocks noGrp="1"/>
          </p:cNvSpPr>
          <p:nvPr>
            <p:ph idx="1"/>
          </p:nvPr>
        </p:nvSpPr>
        <p:spPr>
          <a:xfrm>
            <a:off x="628650" y="720436"/>
            <a:ext cx="7886700" cy="4655127"/>
          </a:xfrm>
        </p:spPr>
        <p:txBody>
          <a:bodyPr/>
          <a:lstStyle/>
          <a:p>
            <a:endParaRPr lang="en-US" altLang="ja-JP" sz="2400" dirty="0"/>
          </a:p>
          <a:p>
            <a:r>
              <a:rPr lang="ja-JP" altLang="en-US" sz="2400" dirty="0"/>
              <a:t>使われる場面</a:t>
            </a:r>
            <a:endParaRPr lang="en-US" altLang="ja-JP" sz="2400" dirty="0"/>
          </a:p>
          <a:p>
            <a:pPr marL="0" indent="0">
              <a:buNone/>
            </a:pPr>
            <a:r>
              <a:rPr lang="ja-JP" altLang="en-US" sz="2400" dirty="0"/>
              <a:t>→すべての要素からデータをとることが実質不可能である場合</a:t>
            </a:r>
            <a:endParaRPr lang="en-US" altLang="ja-JP" sz="2400" dirty="0"/>
          </a:p>
          <a:p>
            <a:pPr marL="0" indent="0">
              <a:buNone/>
            </a:pPr>
            <a:endParaRPr lang="en-US" altLang="ja-JP" sz="2400" dirty="0"/>
          </a:p>
          <a:p>
            <a:pPr marL="0" indent="0">
              <a:buNone/>
            </a:pPr>
            <a:r>
              <a:rPr lang="ja-JP" altLang="en-US" sz="2400" b="1" dirty="0"/>
              <a:t>　</a:t>
            </a:r>
            <a:r>
              <a:rPr lang="en-US" altLang="ja-JP" sz="2400" b="1" dirty="0"/>
              <a:t>(</a:t>
            </a:r>
            <a:r>
              <a:rPr lang="ja-JP" altLang="en-US" sz="2400" dirty="0"/>
              <a:t>例</a:t>
            </a:r>
            <a:r>
              <a:rPr lang="en-US" altLang="ja-JP" sz="2400" dirty="0"/>
              <a:t>)</a:t>
            </a:r>
            <a:endParaRPr lang="en-US" altLang="ja-JP" sz="2400" b="1" dirty="0"/>
          </a:p>
          <a:p>
            <a:pPr marL="0" indent="0">
              <a:buNone/>
            </a:pPr>
            <a:r>
              <a:rPr lang="ja-JP" altLang="en-US" sz="2400" dirty="0"/>
              <a:t>　選挙前の事前調査や当日の出口調査</a:t>
            </a:r>
            <a:r>
              <a:rPr lang="en-US" altLang="ja-JP" sz="2400" dirty="0"/>
              <a:t>.</a:t>
            </a:r>
          </a:p>
          <a:p>
            <a:pPr marL="0" indent="0">
              <a:buNone/>
            </a:pPr>
            <a:r>
              <a:rPr lang="ja-JP" altLang="en-US" sz="2400" dirty="0"/>
              <a:t>　日本人全体の平均年収について統計したい</a:t>
            </a:r>
            <a:r>
              <a:rPr lang="en-US" altLang="ja-JP" sz="2400" dirty="0"/>
              <a:t>.</a:t>
            </a:r>
            <a:r>
              <a:rPr lang="ja-JP" altLang="en-US" sz="2400" dirty="0"/>
              <a:t>　</a:t>
            </a:r>
            <a:r>
              <a:rPr lang="en-US" altLang="ja-JP" sz="2400" dirty="0"/>
              <a:t>etc.</a:t>
            </a:r>
          </a:p>
          <a:p>
            <a:endParaRPr lang="en-US" altLang="ja-JP" dirty="0"/>
          </a:p>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p:txBody>
      </p:sp>
    </p:spTree>
    <p:extLst>
      <p:ext uri="{BB962C8B-B14F-4D97-AF65-F5344CB8AC3E}">
        <p14:creationId xmlns:p14="http://schemas.microsoft.com/office/powerpoint/2010/main" val="2682392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53DB28-291C-4005-A1AB-0D059F9720A7}"/>
              </a:ext>
            </a:extLst>
          </p:cNvPr>
          <p:cNvSpPr>
            <a:spLocks noGrp="1"/>
          </p:cNvSpPr>
          <p:nvPr>
            <p:ph type="title"/>
          </p:nvPr>
        </p:nvSpPr>
        <p:spPr/>
        <p:txBody>
          <a:bodyPr/>
          <a:lstStyle/>
          <a:p>
            <a:r>
              <a:rPr lang="ja-JP" altLang="en-US" dirty="0"/>
              <a:t>用語</a:t>
            </a:r>
            <a:endParaRPr kumimoji="1" lang="ja-JP" altLang="en-US" dirty="0"/>
          </a:p>
        </p:txBody>
      </p:sp>
      <p:sp>
        <p:nvSpPr>
          <p:cNvPr id="3" name="コンテンツ プレースホルダー 2">
            <a:extLst>
              <a:ext uri="{FF2B5EF4-FFF2-40B4-BE49-F238E27FC236}">
                <a16:creationId xmlns:a16="http://schemas.microsoft.com/office/drawing/2014/main" id="{3F2094F7-D570-4C35-B04B-1110C9C837C7}"/>
              </a:ext>
            </a:extLst>
          </p:cNvPr>
          <p:cNvSpPr>
            <a:spLocks noGrp="1"/>
          </p:cNvSpPr>
          <p:nvPr>
            <p:ph idx="1"/>
          </p:nvPr>
        </p:nvSpPr>
        <p:spPr>
          <a:xfrm>
            <a:off x="628650" y="1482436"/>
            <a:ext cx="7886700" cy="4694527"/>
          </a:xfrm>
        </p:spPr>
        <p:txBody>
          <a:bodyPr/>
          <a:lstStyle/>
          <a:p>
            <a:r>
              <a:rPr kumimoji="1" lang="ja-JP" altLang="en-US" dirty="0"/>
              <a:t>母集団</a:t>
            </a:r>
            <a:r>
              <a:rPr kumimoji="1" lang="en-US" altLang="ja-JP" dirty="0"/>
              <a:t>…</a:t>
            </a:r>
            <a:r>
              <a:rPr kumimoji="1" lang="ja-JP" altLang="en-US" dirty="0"/>
              <a:t>特徴を調べたいデータ全体</a:t>
            </a:r>
            <a:endParaRPr kumimoji="1" lang="en-US" altLang="ja-JP" dirty="0"/>
          </a:p>
          <a:p>
            <a:endParaRPr kumimoji="1" lang="en-US" altLang="ja-JP" dirty="0"/>
          </a:p>
          <a:p>
            <a:r>
              <a:rPr lang="ja-JP" altLang="en-US" dirty="0"/>
              <a:t>標本</a:t>
            </a:r>
            <a:r>
              <a:rPr lang="en-US" altLang="ja-JP" dirty="0"/>
              <a:t>…</a:t>
            </a:r>
            <a:r>
              <a:rPr lang="ja-JP" altLang="en-US" dirty="0"/>
              <a:t>特徴を調べるために母集団からランダムに取り出したもの</a:t>
            </a:r>
            <a:endParaRPr lang="en-US" altLang="ja-JP" dirty="0"/>
          </a:p>
          <a:p>
            <a:endParaRPr lang="en-US" altLang="ja-JP" dirty="0"/>
          </a:p>
          <a:p>
            <a:r>
              <a:rPr kumimoji="1" lang="ja-JP" altLang="en-US" dirty="0"/>
              <a:t>母平均</a:t>
            </a:r>
            <a:r>
              <a:rPr kumimoji="1" lang="en-US" altLang="ja-JP" dirty="0"/>
              <a:t>, </a:t>
            </a:r>
            <a:r>
              <a:rPr kumimoji="1" lang="ja-JP" altLang="en-US" dirty="0"/>
              <a:t>母分散</a:t>
            </a:r>
            <a:r>
              <a:rPr kumimoji="1" lang="en-US" altLang="ja-JP" dirty="0"/>
              <a:t>, </a:t>
            </a:r>
            <a:r>
              <a:rPr kumimoji="1" lang="ja-JP" altLang="en-US" dirty="0"/>
              <a:t>母標準偏差</a:t>
            </a:r>
            <a:endParaRPr kumimoji="1" lang="en-US" altLang="ja-JP" dirty="0"/>
          </a:p>
          <a:p>
            <a:pPr marL="0" indent="0">
              <a:buNone/>
            </a:pPr>
            <a:r>
              <a:rPr lang="ja-JP" altLang="en-US" dirty="0"/>
              <a:t>　</a:t>
            </a:r>
            <a:r>
              <a:rPr kumimoji="1" lang="en-US" altLang="ja-JP" dirty="0"/>
              <a:t>…</a:t>
            </a:r>
            <a:r>
              <a:rPr kumimoji="1" lang="ja-JP" altLang="en-US" dirty="0"/>
              <a:t>母集団の平均</a:t>
            </a:r>
            <a:r>
              <a:rPr lang="ja-JP" altLang="en-US" dirty="0"/>
              <a:t>，分散，標準偏差</a:t>
            </a:r>
            <a:endParaRPr lang="en-US" altLang="ja-JP" dirty="0"/>
          </a:p>
          <a:p>
            <a:endParaRPr lang="en-US" altLang="ja-JP" dirty="0"/>
          </a:p>
          <a:p>
            <a:r>
              <a:rPr lang="ja-JP" altLang="en-US" dirty="0"/>
              <a:t>標本平均，標本分散，標本標準偏差</a:t>
            </a:r>
            <a:endParaRPr lang="en-US" altLang="ja-JP" dirty="0"/>
          </a:p>
          <a:p>
            <a:pPr marL="0" indent="0">
              <a:buNone/>
            </a:pPr>
            <a:r>
              <a:rPr lang="ja-JP" altLang="en-US" dirty="0"/>
              <a:t>　</a:t>
            </a:r>
            <a:r>
              <a:rPr lang="en-US" altLang="ja-JP" dirty="0"/>
              <a:t>…</a:t>
            </a:r>
            <a:r>
              <a:rPr lang="ja-JP" altLang="en-US" dirty="0"/>
              <a:t>標本の平均，分散，標準偏差</a:t>
            </a:r>
            <a:endParaRPr lang="en-US" altLang="ja-JP" dirty="0"/>
          </a:p>
          <a:p>
            <a:pPr marL="0" indent="0">
              <a:buNone/>
            </a:pPr>
            <a:endParaRPr lang="en-US" altLang="ja-JP" dirty="0"/>
          </a:p>
          <a:p>
            <a:endParaRPr lang="en-US" altLang="ja-JP" dirty="0"/>
          </a:p>
          <a:p>
            <a:endParaRPr lang="en-US" altLang="ja-JP" dirty="0"/>
          </a:p>
          <a:p>
            <a:endParaRPr lang="en-US" altLang="ja-JP" dirty="0"/>
          </a:p>
          <a:p>
            <a:endParaRPr kumimoji="1" lang="ja-JP" altLang="en-US" dirty="0"/>
          </a:p>
        </p:txBody>
      </p:sp>
    </p:spTree>
    <p:extLst>
      <p:ext uri="{BB962C8B-B14F-4D97-AF65-F5344CB8AC3E}">
        <p14:creationId xmlns:p14="http://schemas.microsoft.com/office/powerpoint/2010/main" val="100381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A04682A7-04A8-4111-BE0C-97AB124A8636}"/>
              </a:ext>
            </a:extLst>
          </p:cNvPr>
          <p:cNvSpPr>
            <a:spLocks noGrp="1"/>
          </p:cNvSpPr>
          <p:nvPr>
            <p:ph idx="1"/>
          </p:nvPr>
        </p:nvSpPr>
        <p:spPr>
          <a:xfrm>
            <a:off x="628650" y="1274618"/>
            <a:ext cx="7886700" cy="4902345"/>
          </a:xfrm>
        </p:spPr>
        <p:txBody>
          <a:bodyPr>
            <a:normAutofit/>
          </a:bodyPr>
          <a:lstStyle/>
          <a:p>
            <a:r>
              <a:rPr lang="ja-JP" altLang="en-US" sz="2400" dirty="0"/>
              <a:t>点推定</a:t>
            </a:r>
            <a:r>
              <a:rPr lang="en-US" altLang="ja-JP" sz="2400" dirty="0"/>
              <a:t>…</a:t>
            </a:r>
          </a:p>
          <a:p>
            <a:pPr marL="0" indent="0">
              <a:buNone/>
            </a:pPr>
            <a:r>
              <a:rPr lang="ja-JP" altLang="en-US" sz="2400" dirty="0"/>
              <a:t>「母平均は</a:t>
            </a:r>
            <a:r>
              <a:rPr lang="en-US" altLang="ja-JP" sz="2400" dirty="0"/>
              <a:t>50</a:t>
            </a:r>
            <a:r>
              <a:rPr lang="ja-JP" altLang="en-US" sz="2400" dirty="0"/>
              <a:t>である」「母分散は</a:t>
            </a:r>
            <a:r>
              <a:rPr lang="en-US" altLang="ja-JP" sz="2400" dirty="0"/>
              <a:t>47</a:t>
            </a:r>
            <a:r>
              <a:rPr lang="ja-JP" altLang="en-US" sz="2400" dirty="0"/>
              <a:t>である」とピンポイントで予測すること</a:t>
            </a:r>
            <a:endParaRPr lang="en-US" altLang="ja-JP" sz="2400" dirty="0"/>
          </a:p>
          <a:p>
            <a:endParaRPr kumimoji="1" lang="en-US" altLang="ja-JP" sz="2400" dirty="0"/>
          </a:p>
          <a:p>
            <a:endParaRPr lang="en-US" altLang="ja-JP" sz="2400" dirty="0"/>
          </a:p>
          <a:p>
            <a:endParaRPr kumimoji="1" lang="en-US" altLang="ja-JP" sz="2400" dirty="0"/>
          </a:p>
          <a:p>
            <a:r>
              <a:rPr kumimoji="1" lang="ja-JP" altLang="en-US" sz="2400" dirty="0"/>
              <a:t>区間推定</a:t>
            </a:r>
            <a:r>
              <a:rPr kumimoji="1" lang="en-US" altLang="ja-JP" sz="2400" dirty="0"/>
              <a:t>…</a:t>
            </a:r>
          </a:p>
          <a:p>
            <a:pPr marL="0" indent="0">
              <a:buNone/>
            </a:pPr>
            <a:r>
              <a:rPr lang="ja-JP" altLang="en-US" sz="2400" dirty="0"/>
              <a:t>「母平均は</a:t>
            </a:r>
            <a:r>
              <a:rPr lang="en-US" altLang="ja-JP" sz="2400" dirty="0"/>
              <a:t>45~55</a:t>
            </a:r>
            <a:r>
              <a:rPr lang="ja-JP" altLang="en-US" sz="2400" dirty="0" err="1"/>
              <a:t>までの</a:t>
            </a:r>
            <a:r>
              <a:rPr lang="ja-JP" altLang="en-US" sz="2400" dirty="0"/>
              <a:t>間にある」と幅を持たせて予測すること</a:t>
            </a:r>
            <a:endParaRPr lang="en-US" altLang="ja-JP" sz="2400" dirty="0"/>
          </a:p>
        </p:txBody>
      </p:sp>
    </p:spTree>
    <p:extLst>
      <p:ext uri="{BB962C8B-B14F-4D97-AF65-F5344CB8AC3E}">
        <p14:creationId xmlns:p14="http://schemas.microsoft.com/office/powerpoint/2010/main" val="253610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7593AC-40E7-4F08-982F-44F3E428492A}"/>
              </a:ext>
            </a:extLst>
          </p:cNvPr>
          <p:cNvSpPr>
            <a:spLocks noGrp="1"/>
          </p:cNvSpPr>
          <p:nvPr>
            <p:ph type="title"/>
          </p:nvPr>
        </p:nvSpPr>
        <p:spPr>
          <a:xfrm>
            <a:off x="628650" y="365127"/>
            <a:ext cx="7886700" cy="895638"/>
          </a:xfrm>
        </p:spPr>
        <p:txBody>
          <a:bodyPr/>
          <a:lstStyle/>
          <a:p>
            <a:r>
              <a:rPr lang="ja-JP" altLang="en-US" dirty="0"/>
              <a:t>点推定</a:t>
            </a:r>
            <a:r>
              <a:rPr lang="en-US" altLang="ja-JP" dirty="0"/>
              <a:t>(</a:t>
            </a:r>
            <a:r>
              <a:rPr lang="ja-JP" altLang="en-US" dirty="0"/>
              <a:t>最尤法による推定</a:t>
            </a:r>
            <a:r>
              <a:rPr lang="en-US" altLang="ja-JP" dirty="0"/>
              <a:t>)</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6CB275BC-C9CC-4AAE-A56C-B181E3EC65E7}"/>
                  </a:ext>
                </a:extLst>
              </p:cNvPr>
              <p:cNvSpPr>
                <a:spLocks noGrp="1"/>
              </p:cNvSpPr>
              <p:nvPr>
                <p:ph idx="1"/>
              </p:nvPr>
            </p:nvSpPr>
            <p:spPr>
              <a:xfrm>
                <a:off x="628650" y="1260765"/>
                <a:ext cx="7886700" cy="5597235"/>
              </a:xfrm>
            </p:spPr>
            <p:txBody>
              <a:bodyPr/>
              <a:lstStyle/>
              <a:p>
                <a:pPr marL="0" indent="0">
                  <a:buNone/>
                </a:pPr>
                <a:r>
                  <a:rPr lang="ja-JP" altLang="en-US" dirty="0"/>
                  <a:t>例題</a:t>
                </a:r>
                <a:endParaRPr lang="en-US" altLang="ja-JP" dirty="0"/>
              </a:p>
              <a:p>
                <a:pPr marL="0" indent="0">
                  <a:buNone/>
                </a:pPr>
                <a:r>
                  <a:rPr kumimoji="1" lang="en-US" altLang="ja-JP" dirty="0"/>
                  <a:t>500</a:t>
                </a:r>
                <a:r>
                  <a:rPr kumimoji="1" lang="ja-JP" altLang="en-US" dirty="0"/>
                  <a:t>人がテストを受けました</a:t>
                </a:r>
                <a:r>
                  <a:rPr kumimoji="1" lang="en-US" altLang="ja-JP" dirty="0"/>
                  <a:t>. </a:t>
                </a:r>
                <a:r>
                  <a:rPr kumimoji="1" lang="ja-JP" altLang="en-US" dirty="0"/>
                  <a:t>この母集団の中から標本</a:t>
                </a:r>
                <a:r>
                  <a:rPr kumimoji="1" lang="en-US" altLang="ja-JP" dirty="0"/>
                  <a:t>8</a:t>
                </a:r>
                <a:r>
                  <a:rPr kumimoji="1" lang="ja-JP" altLang="en-US" dirty="0"/>
                  <a:t>人をとって点数を調べると次のようになりました．この時</a:t>
                </a:r>
                <a:r>
                  <a:rPr lang="ja-JP" altLang="en-US" dirty="0"/>
                  <a:t>，母平均，母分散，を予想してください</a:t>
                </a:r>
                <a:r>
                  <a:rPr lang="en-US" altLang="ja-JP" dirty="0"/>
                  <a:t>.</a:t>
                </a:r>
              </a:p>
              <a:p>
                <a:pPr marL="0" indent="0">
                  <a:buNone/>
                </a:pPr>
                <a:r>
                  <a:rPr kumimoji="1" lang="en-US" altLang="ja-JP" dirty="0"/>
                  <a:t>	34  35  47  48  51  58  62  81</a:t>
                </a:r>
              </a:p>
              <a:p>
                <a:pPr marL="0" indent="0">
                  <a:buNone/>
                </a:pPr>
                <a:endParaRPr lang="en-US" altLang="ja-JP" dirty="0"/>
              </a:p>
              <a:p>
                <a:pPr marL="0" indent="0">
                  <a:buNone/>
                </a:pPr>
                <a:r>
                  <a:rPr kumimoji="1" lang="en-US" altLang="ja-JP" dirty="0"/>
                  <a:t>	</a:t>
                </a:r>
                <a14:m>
                  <m:oMath xmlns:m="http://schemas.openxmlformats.org/officeDocument/2006/math">
                    <m:acc>
                      <m:accPr>
                        <m:chr m:val="̅"/>
                        <m:ctrlPr>
                          <a:rPr kumimoji="1" lang="ja-JP" altLang="en-US" i="1" dirty="0" smtClean="0">
                            <a:latin typeface="Cambria Math" panose="02040503050406030204" pitchFamily="18" charset="0"/>
                          </a:rPr>
                        </m:ctrlPr>
                      </m:accPr>
                      <m:e>
                        <m:r>
                          <a:rPr kumimoji="1" lang="ja-JP" altLang="en-US" i="1" dirty="0">
                            <a:latin typeface="Cambria Math" panose="02040503050406030204" pitchFamily="18" charset="0"/>
                          </a:rPr>
                          <m:t>𝑥</m:t>
                        </m:r>
                      </m:e>
                    </m:acc>
                    <m:r>
                      <a:rPr kumimoji="1" lang="en-US" altLang="ja-JP" b="0" i="1" dirty="0" smtClean="0">
                        <a:latin typeface="Cambria Math" panose="02040503050406030204" pitchFamily="18" charset="0"/>
                      </a:rPr>
                      <m:t>=</m:t>
                    </m:r>
                    <m:f>
                      <m:fPr>
                        <m:ctrlPr>
                          <a:rPr lang="en-US" altLang="ja-JP" i="1" dirty="0" smtClean="0">
                            <a:latin typeface="Cambria Math" panose="02040503050406030204" pitchFamily="18" charset="0"/>
                          </a:rPr>
                        </m:ctrlPr>
                      </m:fPr>
                      <m:num>
                        <m:r>
                          <m:rPr>
                            <m:nor/>
                          </m:rPr>
                          <a:rPr lang="en-US" altLang="ja-JP" dirty="0"/>
                          <m:t>34</m:t>
                        </m:r>
                        <m:r>
                          <m:rPr>
                            <m:nor/>
                          </m:rPr>
                          <a:rPr lang="en-US" altLang="ja-JP" b="0" i="0" dirty="0" smtClean="0"/>
                          <m:t>+</m:t>
                        </m:r>
                        <m:r>
                          <m:rPr>
                            <m:nor/>
                          </m:rPr>
                          <a:rPr lang="en-US" altLang="ja-JP" dirty="0"/>
                          <m:t>3</m:t>
                        </m:r>
                        <m:r>
                          <m:rPr>
                            <m:nor/>
                          </m:rPr>
                          <a:rPr lang="en-US" altLang="ja-JP" b="0" i="0" dirty="0" smtClean="0"/>
                          <m:t>5+</m:t>
                        </m:r>
                        <m:r>
                          <m:rPr>
                            <m:nor/>
                          </m:rPr>
                          <a:rPr lang="en-US" altLang="ja-JP" dirty="0"/>
                          <m:t>47</m:t>
                        </m:r>
                        <m:r>
                          <m:rPr>
                            <m:nor/>
                          </m:rPr>
                          <a:rPr lang="en-US" altLang="ja-JP" b="0" i="0" dirty="0" smtClean="0"/>
                          <m:t>+</m:t>
                        </m:r>
                        <m:r>
                          <m:rPr>
                            <m:nor/>
                          </m:rPr>
                          <a:rPr lang="en-US" altLang="ja-JP" dirty="0"/>
                          <m:t>48</m:t>
                        </m:r>
                        <m:r>
                          <m:rPr>
                            <m:nor/>
                          </m:rPr>
                          <a:rPr lang="en-US" altLang="ja-JP" b="0" i="0" dirty="0" smtClean="0"/>
                          <m:t>+</m:t>
                        </m:r>
                        <m:r>
                          <m:rPr>
                            <m:nor/>
                          </m:rPr>
                          <a:rPr lang="en-US" altLang="ja-JP" dirty="0"/>
                          <m:t>51</m:t>
                        </m:r>
                        <m:r>
                          <m:rPr>
                            <m:nor/>
                          </m:rPr>
                          <a:rPr lang="en-US" altLang="ja-JP" b="0" i="0" dirty="0" smtClean="0"/>
                          <m:t>+</m:t>
                        </m:r>
                        <m:r>
                          <m:rPr>
                            <m:nor/>
                          </m:rPr>
                          <a:rPr lang="en-US" altLang="ja-JP" dirty="0"/>
                          <m:t>58</m:t>
                        </m:r>
                        <m:r>
                          <m:rPr>
                            <m:nor/>
                          </m:rPr>
                          <a:rPr lang="en-US" altLang="ja-JP" b="0" i="0" dirty="0" smtClean="0"/>
                          <m:t>+</m:t>
                        </m:r>
                        <m:r>
                          <m:rPr>
                            <m:nor/>
                          </m:rPr>
                          <a:rPr lang="en-US" altLang="ja-JP" dirty="0"/>
                          <m:t>62</m:t>
                        </m:r>
                        <m:r>
                          <m:rPr>
                            <m:nor/>
                          </m:rPr>
                          <a:rPr lang="en-US" altLang="ja-JP" b="0" i="0" dirty="0" smtClean="0"/>
                          <m:t>+</m:t>
                        </m:r>
                        <m:r>
                          <m:rPr>
                            <m:nor/>
                          </m:rPr>
                          <a:rPr lang="en-US" altLang="ja-JP" dirty="0"/>
                          <m:t>81</m:t>
                        </m:r>
                      </m:num>
                      <m:den>
                        <m:r>
                          <m:rPr>
                            <m:nor/>
                          </m:rPr>
                          <a:rPr lang="en-US" altLang="ja-JP" dirty="0"/>
                          <m:t>8</m:t>
                        </m:r>
                      </m:den>
                    </m:f>
                    <m:r>
                      <a:rPr lang="en-US" altLang="ja-JP" b="0" i="1" dirty="0" smtClean="0">
                        <a:latin typeface="Cambria Math" panose="02040503050406030204" pitchFamily="18" charset="0"/>
                      </a:rPr>
                      <m:t> </m:t>
                    </m:r>
                  </m:oMath>
                </a14:m>
                <a:r>
                  <a:rPr kumimoji="1" lang="en-US" altLang="ja-JP" dirty="0"/>
                  <a:t>= 52</a:t>
                </a:r>
              </a:p>
              <a:p>
                <a:pPr marL="0" indent="0">
                  <a:buNone/>
                </a:pPr>
                <a:endParaRPr kumimoji="1" lang="en-US" altLang="ja-JP" dirty="0"/>
              </a:p>
              <a:p>
                <a:pPr marL="0" indent="0">
                  <a:buNone/>
                </a:pPr>
                <a:r>
                  <a:rPr kumimoji="1" lang="en-US" altLang="ja-JP" dirty="0"/>
                  <a:t>	</a:t>
                </a:r>
                <a14:m>
                  <m:oMath xmlns:m="http://schemas.openxmlformats.org/officeDocument/2006/math">
                    <m:sSup>
                      <m:sSupPr>
                        <m:ctrlPr>
                          <a:rPr kumimoji="1" lang="ja-JP" altLang="en-US" i="1" dirty="0" smtClean="0">
                            <a:latin typeface="Cambria Math" panose="02040503050406030204" pitchFamily="18" charset="0"/>
                          </a:rPr>
                        </m:ctrlPr>
                      </m:sSupPr>
                      <m:e>
                        <m:r>
                          <a:rPr kumimoji="1" lang="en-US" altLang="ja-JP" b="0" i="1" dirty="0" smtClean="0">
                            <a:latin typeface="Cambria Math" panose="02040503050406030204" pitchFamily="18" charset="0"/>
                          </a:rPr>
                          <m:t>𝑠</m:t>
                        </m:r>
                      </m:e>
                      <m:sup>
                        <m:r>
                          <a:rPr kumimoji="1" lang="ja-JP" altLang="en-US" i="0" dirty="0">
                            <a:latin typeface="Cambria Math" panose="02040503050406030204" pitchFamily="18" charset="0"/>
                          </a:rPr>
                          <m:t>2</m:t>
                        </m:r>
                      </m:sup>
                    </m:sSup>
                    <m:r>
                      <a:rPr kumimoji="1" lang="en-US" altLang="ja-JP" b="0" i="0" dirty="0" smtClean="0">
                        <a:latin typeface="Cambria Math" panose="02040503050406030204" pitchFamily="18" charset="0"/>
                      </a:rPr>
                      <m:t>=</m:t>
                    </m:r>
                    <m:r>
                      <a:rPr kumimoji="1" lang="en-US" altLang="ja-JP" b="0" i="0" dirty="0" smtClean="0">
                        <a:latin typeface="Cambria Math" panose="02040503050406030204" pitchFamily="18" charset="0"/>
                      </a:rPr>
                      <m:t> </m:t>
                    </m:r>
                    <m:sSup>
                      <m:sSupPr>
                        <m:ctrlPr>
                          <a:rPr lang="ja-JP" altLang="en-US" i="1" dirty="0">
                            <a:latin typeface="Cambria Math" panose="02040503050406030204" pitchFamily="18" charset="0"/>
                          </a:rPr>
                        </m:ctrlPr>
                      </m:sSupPr>
                      <m:e>
                        <m:f>
                          <m:fPr>
                            <m:ctrlPr>
                              <a:rPr lang="en-US" altLang="ja-JP" i="1" dirty="0" smtClean="0">
                                <a:latin typeface="Cambria Math" panose="02040503050406030204" pitchFamily="18" charset="0"/>
                              </a:rPr>
                            </m:ctrlPr>
                          </m:fPr>
                          <m:num>
                            <m:sSup>
                              <m:sSupPr>
                                <m:ctrlPr>
                                  <a:rPr lang="ja-JP" altLang="en-US" i="1" dirty="0" smtClean="0">
                                    <a:latin typeface="Cambria Math" panose="02040503050406030204" pitchFamily="18" charset="0"/>
                                  </a:rPr>
                                </m:ctrlPr>
                              </m:sSupPr>
                              <m:e>
                                <m:r>
                                  <a:rPr lang="en-US" altLang="ja-JP" b="0" i="0" dirty="0" smtClean="0">
                                    <a:latin typeface="Cambria Math" panose="02040503050406030204" pitchFamily="18" charset="0"/>
                                  </a:rPr>
                                  <m:t> (34 −52)</m:t>
                                </m:r>
                              </m:e>
                              <m:sup>
                                <m:r>
                                  <a:rPr lang="ja-JP" altLang="en-US" dirty="0">
                                    <a:latin typeface="Cambria Math" panose="02040503050406030204" pitchFamily="18" charset="0"/>
                                  </a:rPr>
                                  <m:t>2</m:t>
                                </m:r>
                              </m:sup>
                            </m:sSup>
                            <m:r>
                              <m:rPr>
                                <m:nor/>
                              </m:rPr>
                              <a:rPr lang="en-US" altLang="ja-JP" dirty="0"/>
                              <m:t>+</m:t>
                            </m:r>
                            <m:sSup>
                              <m:sSupPr>
                                <m:ctrlPr>
                                  <a:rPr lang="ja-JP" altLang="en-US" i="1" dirty="0" smtClean="0">
                                    <a:latin typeface="Cambria Math" panose="02040503050406030204" pitchFamily="18" charset="0"/>
                                  </a:rPr>
                                </m:ctrlPr>
                              </m:sSupPr>
                              <m:e>
                                <m:r>
                                  <a:rPr lang="en-US" altLang="ja-JP" b="0" i="0" dirty="0" smtClean="0">
                                    <a:latin typeface="Cambria Math" panose="02040503050406030204" pitchFamily="18" charset="0"/>
                                  </a:rPr>
                                  <m:t> (35 −52)</m:t>
                                </m:r>
                              </m:e>
                              <m:sup>
                                <m:r>
                                  <a:rPr lang="ja-JP" altLang="en-US" dirty="0">
                                    <a:latin typeface="Cambria Math" panose="02040503050406030204" pitchFamily="18" charset="0"/>
                                  </a:rPr>
                                  <m:t>2</m:t>
                                </m:r>
                              </m:sup>
                            </m:sSup>
                            <m:r>
                              <m:rPr>
                                <m:nor/>
                              </m:rPr>
                              <a:rPr lang="en-US" altLang="ja-JP" dirty="0"/>
                              <m:t> + … + </m:t>
                            </m:r>
                            <m:sSup>
                              <m:sSupPr>
                                <m:ctrlPr>
                                  <a:rPr lang="ja-JP" altLang="en-US" i="1" dirty="0" smtClean="0">
                                    <a:latin typeface="Cambria Math" panose="02040503050406030204" pitchFamily="18" charset="0"/>
                                  </a:rPr>
                                </m:ctrlPr>
                              </m:sSupPr>
                              <m:e>
                                <m:r>
                                  <a:rPr lang="en-US" altLang="ja-JP" b="0" i="0" dirty="0" smtClean="0">
                                    <a:latin typeface="Cambria Math" panose="02040503050406030204" pitchFamily="18" charset="0"/>
                                  </a:rPr>
                                  <m:t>(81 −52)</m:t>
                                </m:r>
                              </m:e>
                              <m:sup>
                                <m:r>
                                  <a:rPr lang="ja-JP" altLang="en-US" dirty="0">
                                    <a:latin typeface="Cambria Math" panose="02040503050406030204" pitchFamily="18" charset="0"/>
                                  </a:rPr>
                                  <m:t>2</m:t>
                                </m:r>
                              </m:sup>
                            </m:sSup>
                          </m:num>
                          <m:den>
                            <m:r>
                              <m:rPr>
                                <m:nor/>
                              </m:rPr>
                              <a:rPr lang="en-US" altLang="ja-JP" dirty="0" smtClean="0"/>
                              <m:t>8</m:t>
                            </m:r>
                          </m:den>
                        </m:f>
                      </m:e>
                      <m:sup/>
                    </m:sSup>
                  </m:oMath>
                </a14:m>
                <a:endParaRPr lang="en-US" altLang="ja-JP" dirty="0"/>
              </a:p>
              <a:p>
                <a:pPr marL="0" indent="0">
                  <a:buNone/>
                </a:pPr>
                <a:endParaRPr kumimoji="1" lang="en-US" altLang="ja-JP" b="0" dirty="0"/>
              </a:p>
              <a:p>
                <a:pPr marL="0" indent="0">
                  <a:buNone/>
                </a:pPr>
                <a:r>
                  <a:rPr lang="en-US" altLang="ja-JP" dirty="0"/>
                  <a:t>	</a:t>
                </a:r>
                <a:r>
                  <a:rPr lang="ja-JP" altLang="en-US" dirty="0"/>
                  <a:t> </a:t>
                </a:r>
                <a14:m>
                  <m:oMath xmlns:m="http://schemas.openxmlformats.org/officeDocument/2006/math">
                    <m:sSup>
                      <m:sSupPr>
                        <m:ctrlPr>
                          <a:rPr lang="ja-JP" altLang="en-US" i="1" dirty="0">
                            <a:latin typeface="Cambria Math" panose="02040503050406030204" pitchFamily="18" charset="0"/>
                          </a:rPr>
                        </m:ctrlPr>
                      </m:sSupPr>
                      <m:e>
                        <m:r>
                          <a:rPr lang="en-US" altLang="ja-JP" i="1" dirty="0">
                            <a:latin typeface="Cambria Math" panose="02040503050406030204" pitchFamily="18" charset="0"/>
                          </a:rPr>
                          <m:t>𝑠</m:t>
                        </m:r>
                      </m:e>
                      <m:sup>
                        <m:r>
                          <a:rPr lang="ja-JP" altLang="en-US" dirty="0">
                            <a:latin typeface="Cambria Math" panose="02040503050406030204" pitchFamily="18" charset="0"/>
                          </a:rPr>
                          <m:t>2</m:t>
                        </m:r>
                      </m:sup>
                    </m:sSup>
                  </m:oMath>
                </a14:m>
                <a:r>
                  <a:rPr lang="en-US" altLang="ja-JP" dirty="0"/>
                  <a:t> = 204</a:t>
                </a:r>
              </a:p>
              <a:p>
                <a:pPr marL="0" indent="0">
                  <a:buNone/>
                </a:pPr>
                <a:endParaRPr kumimoji="1" lang="en-US" altLang="ja-JP" b="0" dirty="0"/>
              </a:p>
              <a:p>
                <a:pPr marL="0" indent="0">
                  <a:buNone/>
                </a:pPr>
                <a:r>
                  <a:rPr lang="en-US" altLang="ja-JP" dirty="0"/>
                  <a:t>	s</a:t>
                </a:r>
                <a:r>
                  <a:rPr lang="ja-JP" altLang="en-US" dirty="0"/>
                  <a:t> ≒</a:t>
                </a:r>
                <a:r>
                  <a:rPr lang="en-US" altLang="ja-JP" dirty="0"/>
                  <a:t> 14.28</a:t>
                </a:r>
                <a:endParaRPr kumimoji="1" lang="en-US" altLang="ja-JP" b="0" dirty="0"/>
              </a:p>
              <a:p>
                <a:pPr marL="0" indent="0">
                  <a:buNone/>
                </a:pPr>
                <a:endParaRPr kumimoji="1" lang="en-US" altLang="ja-JP" dirty="0"/>
              </a:p>
              <a:p>
                <a:pPr marL="0" indent="0">
                  <a:buNone/>
                </a:pPr>
                <a:endParaRPr kumimoji="1" lang="ja-JP" altLang="en-US" dirty="0"/>
              </a:p>
            </p:txBody>
          </p:sp>
        </mc:Choice>
        <mc:Fallback>
          <p:sp>
            <p:nvSpPr>
              <p:cNvPr id="3" name="コンテンツ プレースホルダー 2">
                <a:extLst>
                  <a:ext uri="{FF2B5EF4-FFF2-40B4-BE49-F238E27FC236}">
                    <a16:creationId xmlns:a16="http://schemas.microsoft.com/office/drawing/2014/main" id="{6CB275BC-C9CC-4AAE-A56C-B181E3EC65E7}"/>
                  </a:ext>
                </a:extLst>
              </p:cNvPr>
              <p:cNvSpPr>
                <a:spLocks noGrp="1" noRot="1" noChangeAspect="1" noMove="1" noResize="1" noEditPoints="1" noAdjustHandles="1" noChangeArrowheads="1" noChangeShapeType="1" noTextEdit="1"/>
              </p:cNvSpPr>
              <p:nvPr>
                <p:ph idx="1"/>
              </p:nvPr>
            </p:nvSpPr>
            <p:spPr>
              <a:xfrm>
                <a:off x="628650" y="1260765"/>
                <a:ext cx="7886700" cy="5597235"/>
              </a:xfrm>
              <a:blipFill>
                <a:blip r:embed="rId3"/>
                <a:stretch>
                  <a:fillRect l="-927" t="-1307" r="-69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54488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562CD4-782E-45A6-9E58-FB9EE4C25835}"/>
              </a:ext>
            </a:extLst>
          </p:cNvPr>
          <p:cNvSpPr>
            <a:spLocks noGrp="1"/>
          </p:cNvSpPr>
          <p:nvPr>
            <p:ph type="title"/>
          </p:nvPr>
        </p:nvSpPr>
        <p:spPr>
          <a:xfrm>
            <a:off x="628650" y="365127"/>
            <a:ext cx="7886700" cy="895638"/>
          </a:xfrm>
        </p:spPr>
        <p:txBody>
          <a:bodyPr/>
          <a:lstStyle/>
          <a:p>
            <a:r>
              <a:rPr kumimoji="1" lang="ja-JP" altLang="en-US" dirty="0"/>
              <a:t>点推定</a:t>
            </a:r>
            <a:r>
              <a:rPr kumimoji="1" lang="en-US" altLang="ja-JP" dirty="0"/>
              <a:t>(</a:t>
            </a:r>
            <a:r>
              <a:rPr lang="ja-JP" altLang="en-US" dirty="0"/>
              <a:t>不偏</a:t>
            </a:r>
            <a:r>
              <a:rPr kumimoji="1" lang="ja-JP" altLang="en-US" dirty="0"/>
              <a:t>推定量による推定</a:t>
            </a:r>
            <a:r>
              <a:rPr kumimoji="1" lang="en-US" altLang="ja-JP" dirty="0"/>
              <a:t>)</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975B4CF4-F95D-426B-A094-8129FB0DC648}"/>
                  </a:ext>
                </a:extLst>
              </p:cNvPr>
              <p:cNvSpPr>
                <a:spLocks noGrp="1"/>
              </p:cNvSpPr>
              <p:nvPr>
                <p:ph idx="1"/>
              </p:nvPr>
            </p:nvSpPr>
            <p:spPr>
              <a:xfrm>
                <a:off x="628650" y="1260765"/>
                <a:ext cx="7886700" cy="4916198"/>
              </a:xfrm>
            </p:spPr>
            <p:txBody>
              <a:bodyPr/>
              <a:lstStyle/>
              <a:p>
                <a:pPr marL="0" indent="0">
                  <a:buNone/>
                </a:pPr>
                <a:endParaRPr lang="en-US" altLang="ja-JP" dirty="0"/>
              </a:p>
              <a:p>
                <a:pPr marL="0" indent="0">
                  <a:buNone/>
                </a:pPr>
                <a:r>
                  <a:rPr lang="en-US" altLang="ja-JP" dirty="0"/>
                  <a:t>	</a:t>
                </a:r>
                <a14:m>
                  <m:oMath xmlns:m="http://schemas.openxmlformats.org/officeDocument/2006/math">
                    <m:r>
                      <a:rPr lang="ja-JP" altLang="en-US" dirty="0" smtClean="0">
                        <a:latin typeface="Cambria Math" panose="02040503050406030204" pitchFamily="18" charset="0"/>
                      </a:rPr>
                      <m:t>不偏分散を</m:t>
                    </m:r>
                    <m:sSup>
                      <m:sSupPr>
                        <m:ctrlPr>
                          <a:rPr lang="ja-JP" altLang="en-US" i="1" dirty="0">
                            <a:latin typeface="Cambria Math" panose="02040503050406030204" pitchFamily="18" charset="0"/>
                          </a:rPr>
                        </m:ctrlPr>
                      </m:sSupPr>
                      <m:e>
                        <m:r>
                          <a:rPr lang="en-US" altLang="ja-JP" b="0" i="1" dirty="0" smtClean="0">
                            <a:latin typeface="Cambria Math" panose="02040503050406030204" pitchFamily="18" charset="0"/>
                          </a:rPr>
                          <m:t>𝑈</m:t>
                        </m:r>
                      </m:e>
                      <m:sup>
                        <m:r>
                          <a:rPr lang="ja-JP" altLang="en-US" dirty="0">
                            <a:latin typeface="Cambria Math" panose="02040503050406030204" pitchFamily="18" charset="0"/>
                          </a:rPr>
                          <m:t>2</m:t>
                        </m:r>
                      </m:sup>
                    </m:sSup>
                    <m:r>
                      <a:rPr lang="ja-JP" altLang="en-US" i="1" dirty="0">
                        <a:latin typeface="Cambria Math" panose="02040503050406030204" pitchFamily="18" charset="0"/>
                      </a:rPr>
                      <m:t>と</m:t>
                    </m:r>
                  </m:oMath>
                </a14:m>
                <a:r>
                  <a:rPr lang="ja-JP" altLang="en-US" dirty="0"/>
                  <a:t>する</a:t>
                </a:r>
                <a:endParaRPr lang="en-US" altLang="ja-JP" dirty="0"/>
              </a:p>
              <a:p>
                <a:pPr marL="0" indent="0">
                  <a:buNone/>
                </a:pPr>
                <a:endParaRPr lang="en-US" altLang="ja-JP" dirty="0"/>
              </a:p>
              <a:p>
                <a:pPr marL="0" indent="0">
                  <a:buNone/>
                </a:pPr>
                <a:r>
                  <a:rPr lang="en-US" altLang="ja-JP" dirty="0"/>
                  <a:t>	</a:t>
                </a:r>
                <a14:m>
                  <m:oMath xmlns:m="http://schemas.openxmlformats.org/officeDocument/2006/math">
                    <m:acc>
                      <m:accPr>
                        <m:chr m:val="̅"/>
                        <m:ctrlPr>
                          <a:rPr lang="ja-JP" altLang="en-US" i="1" dirty="0" smtClean="0">
                            <a:latin typeface="Cambria Math" panose="02040503050406030204" pitchFamily="18" charset="0"/>
                          </a:rPr>
                        </m:ctrlPr>
                      </m:accPr>
                      <m:e>
                        <m:r>
                          <a:rPr lang="ja-JP" altLang="en-US" i="1" dirty="0">
                            <a:latin typeface="Cambria Math" panose="02040503050406030204" pitchFamily="18" charset="0"/>
                          </a:rPr>
                          <m:t>𝑥</m:t>
                        </m:r>
                      </m:e>
                    </m:acc>
                    <m:r>
                      <a:rPr lang="en-US" altLang="ja-JP" b="0" i="0" dirty="0" smtClean="0">
                        <a:latin typeface="Cambria Math" panose="02040503050406030204" pitchFamily="18" charset="0"/>
                      </a:rPr>
                      <m:t>= </m:t>
                    </m:r>
                  </m:oMath>
                </a14:m>
                <a:r>
                  <a:rPr kumimoji="1" lang="en-US" altLang="ja-JP" dirty="0"/>
                  <a:t>52</a:t>
                </a:r>
              </a:p>
              <a:p>
                <a:pPr marL="0" indent="0">
                  <a:buNone/>
                </a:pPr>
                <a:r>
                  <a:rPr kumimoji="1" lang="en-US" altLang="ja-JP" dirty="0"/>
                  <a:t>	</a:t>
                </a:r>
              </a:p>
              <a:p>
                <a:pPr marL="0" indent="0">
                  <a:buNone/>
                </a:pPr>
                <a:r>
                  <a:rPr lang="en-US" altLang="ja-JP" dirty="0"/>
                  <a:t>	</a:t>
                </a:r>
                <a:r>
                  <a:rPr lang="ja-JP" altLang="en-US" dirty="0"/>
                  <a:t> </a:t>
                </a:r>
                <a14:m>
                  <m:oMath xmlns:m="http://schemas.openxmlformats.org/officeDocument/2006/math">
                    <m:sSup>
                      <m:sSupPr>
                        <m:ctrlPr>
                          <a:rPr lang="ja-JP" altLang="en-US" i="1" dirty="0">
                            <a:latin typeface="Cambria Math" panose="02040503050406030204" pitchFamily="18" charset="0"/>
                          </a:rPr>
                        </m:ctrlPr>
                      </m:sSupPr>
                      <m:e>
                        <m:r>
                          <a:rPr lang="en-US" altLang="ja-JP" b="0" i="1" dirty="0" smtClean="0">
                            <a:latin typeface="Cambria Math" panose="02040503050406030204" pitchFamily="18" charset="0"/>
                          </a:rPr>
                          <m:t>𝑈</m:t>
                        </m:r>
                      </m:e>
                      <m:sup>
                        <m:r>
                          <a:rPr lang="ja-JP" altLang="en-US" dirty="0">
                            <a:latin typeface="Cambria Math" panose="02040503050406030204" pitchFamily="18" charset="0"/>
                          </a:rPr>
                          <m:t>2</m:t>
                        </m:r>
                      </m:sup>
                    </m:sSup>
                    <m:r>
                      <a:rPr lang="en-US" altLang="ja-JP" dirty="0">
                        <a:latin typeface="Cambria Math" panose="02040503050406030204" pitchFamily="18" charset="0"/>
                      </a:rPr>
                      <m:t>=</m:t>
                    </m:r>
                  </m:oMath>
                </a14:m>
                <a:r>
                  <a:rPr lang="en-US" altLang="ja-JP" dirty="0"/>
                  <a:t> </a:t>
                </a:r>
                <a14:m>
                  <m:oMath xmlns:m="http://schemas.openxmlformats.org/officeDocument/2006/math">
                    <m:f>
                      <m:fPr>
                        <m:ctrlPr>
                          <a:rPr lang="en-US" altLang="ja-JP" i="1" dirty="0" smtClean="0">
                            <a:latin typeface="Cambria Math" panose="02040503050406030204" pitchFamily="18" charset="0"/>
                          </a:rPr>
                        </m:ctrlPr>
                      </m:fPr>
                      <m:num>
                        <m:sSup>
                          <m:sSupPr>
                            <m:ctrlPr>
                              <a:rPr lang="ja-JP" altLang="en-US" i="1" dirty="0" smtClean="0">
                                <a:latin typeface="Cambria Math" panose="02040503050406030204" pitchFamily="18" charset="0"/>
                              </a:rPr>
                            </m:ctrlPr>
                          </m:sSupPr>
                          <m:e>
                            <m:r>
                              <a:rPr lang="en-US" altLang="ja-JP" b="0" i="0" dirty="0" smtClean="0">
                                <a:latin typeface="Cambria Math" panose="02040503050406030204" pitchFamily="18" charset="0"/>
                              </a:rPr>
                              <m:t> (34 −52)</m:t>
                            </m:r>
                          </m:e>
                          <m:sup>
                            <m:r>
                              <a:rPr lang="ja-JP" altLang="en-US" dirty="0">
                                <a:latin typeface="Cambria Math" panose="02040503050406030204" pitchFamily="18" charset="0"/>
                              </a:rPr>
                              <m:t>2</m:t>
                            </m:r>
                          </m:sup>
                        </m:sSup>
                        <m:r>
                          <m:rPr>
                            <m:nor/>
                          </m:rPr>
                          <a:rPr lang="en-US" altLang="ja-JP" dirty="0"/>
                          <m:t>+</m:t>
                        </m:r>
                        <m:sSup>
                          <m:sSupPr>
                            <m:ctrlPr>
                              <a:rPr lang="ja-JP" altLang="en-US" i="1" dirty="0" smtClean="0">
                                <a:latin typeface="Cambria Math" panose="02040503050406030204" pitchFamily="18" charset="0"/>
                              </a:rPr>
                            </m:ctrlPr>
                          </m:sSupPr>
                          <m:e>
                            <m:r>
                              <a:rPr lang="en-US" altLang="ja-JP" b="0" i="0" dirty="0" smtClean="0">
                                <a:latin typeface="Cambria Math" panose="02040503050406030204" pitchFamily="18" charset="0"/>
                              </a:rPr>
                              <m:t> (35 −52)</m:t>
                            </m:r>
                          </m:e>
                          <m:sup>
                            <m:r>
                              <a:rPr lang="ja-JP" altLang="en-US" dirty="0">
                                <a:latin typeface="Cambria Math" panose="02040503050406030204" pitchFamily="18" charset="0"/>
                              </a:rPr>
                              <m:t>2</m:t>
                            </m:r>
                          </m:sup>
                        </m:sSup>
                        <m:r>
                          <m:rPr>
                            <m:nor/>
                          </m:rPr>
                          <a:rPr lang="en-US" altLang="ja-JP" dirty="0"/>
                          <m:t> + … + </m:t>
                        </m:r>
                        <m:sSup>
                          <m:sSupPr>
                            <m:ctrlPr>
                              <a:rPr lang="ja-JP" altLang="en-US" i="1" dirty="0" smtClean="0">
                                <a:latin typeface="Cambria Math" panose="02040503050406030204" pitchFamily="18" charset="0"/>
                              </a:rPr>
                            </m:ctrlPr>
                          </m:sSupPr>
                          <m:e>
                            <m:r>
                              <a:rPr lang="en-US" altLang="ja-JP" b="0" i="0" dirty="0" smtClean="0">
                                <a:latin typeface="Cambria Math" panose="02040503050406030204" pitchFamily="18" charset="0"/>
                              </a:rPr>
                              <m:t>(81 −52)</m:t>
                            </m:r>
                          </m:e>
                          <m:sup>
                            <m:r>
                              <a:rPr lang="ja-JP" altLang="en-US" dirty="0">
                                <a:latin typeface="Cambria Math" panose="02040503050406030204" pitchFamily="18" charset="0"/>
                              </a:rPr>
                              <m:t>2</m:t>
                            </m:r>
                          </m:sup>
                        </m:sSup>
                      </m:num>
                      <m:den>
                        <m:r>
                          <m:rPr>
                            <m:nor/>
                          </m:rPr>
                          <a:rPr lang="en-US" altLang="ja-JP" b="0" i="0" dirty="0" smtClean="0">
                            <a:latin typeface="Cambria Math" panose="02040503050406030204" pitchFamily="18" charset="0"/>
                          </a:rPr>
                          <m:t>8 </m:t>
                        </m:r>
                        <m:r>
                          <m:rPr>
                            <m:nor/>
                          </m:rPr>
                          <a:rPr lang="en-US" altLang="ja-JP" b="0" i="0" dirty="0" smtClean="0">
                            <a:solidFill>
                              <a:srgbClr val="FF0000"/>
                            </a:solidFill>
                            <a:latin typeface="Cambria Math" panose="02040503050406030204" pitchFamily="18" charset="0"/>
                          </a:rPr>
                          <m:t>− 1</m:t>
                        </m:r>
                      </m:den>
                    </m:f>
                  </m:oMath>
                </a14:m>
                <a:endParaRPr kumimoji="1" lang="en-US" altLang="ja-JP" dirty="0"/>
              </a:p>
              <a:p>
                <a:pPr marL="0" indent="0">
                  <a:buNone/>
                </a:pPr>
                <a:endParaRPr lang="en-US" altLang="ja-JP" dirty="0"/>
              </a:p>
              <a:p>
                <a:pPr marL="0" indent="0">
                  <a:buNone/>
                </a:pPr>
                <a:r>
                  <a:rPr kumimoji="1" lang="en-US" altLang="ja-JP" dirty="0"/>
                  <a:t>	</a:t>
                </a:r>
                <a:r>
                  <a:rPr lang="ja-JP" altLang="en-US" dirty="0"/>
                  <a:t> </a:t>
                </a:r>
                <a14:m>
                  <m:oMath xmlns:m="http://schemas.openxmlformats.org/officeDocument/2006/math">
                    <m:sSup>
                      <m:sSupPr>
                        <m:ctrlPr>
                          <a:rPr lang="ja-JP" altLang="en-US" i="1" dirty="0">
                            <a:latin typeface="Cambria Math" panose="02040503050406030204" pitchFamily="18" charset="0"/>
                          </a:rPr>
                        </m:ctrlPr>
                      </m:sSupPr>
                      <m:e>
                        <m:r>
                          <a:rPr lang="en-US" altLang="ja-JP" b="0" i="1" dirty="0" smtClean="0">
                            <a:latin typeface="Cambria Math" panose="02040503050406030204" pitchFamily="18" charset="0"/>
                          </a:rPr>
                          <m:t>𝑈</m:t>
                        </m:r>
                      </m:e>
                      <m:sup>
                        <m:r>
                          <a:rPr lang="ja-JP" altLang="en-US" dirty="0">
                            <a:latin typeface="Cambria Math" panose="02040503050406030204" pitchFamily="18" charset="0"/>
                          </a:rPr>
                          <m:t>2</m:t>
                        </m:r>
                      </m:sup>
                    </m:sSup>
                  </m:oMath>
                </a14:m>
                <a:r>
                  <a:rPr lang="en-US" altLang="ja-JP" dirty="0"/>
                  <a:t> = 233.14</a:t>
                </a:r>
              </a:p>
              <a:p>
                <a:pPr marL="0" indent="0">
                  <a:buNone/>
                </a:pPr>
                <a:endParaRPr kumimoji="1" lang="en-US" altLang="ja-JP" dirty="0"/>
              </a:p>
              <a:p>
                <a:pPr marL="0" indent="0">
                  <a:buNone/>
                </a:pPr>
                <a:r>
                  <a:rPr lang="en-US" altLang="ja-JP" dirty="0"/>
                  <a:t>	</a:t>
                </a:r>
                <a:r>
                  <a:rPr lang="en-US" altLang="ja-JP" b="0" dirty="0"/>
                  <a:t> </a:t>
                </a:r>
                <a14:m>
                  <m:oMath xmlns:m="http://schemas.openxmlformats.org/officeDocument/2006/math">
                    <m:r>
                      <a:rPr lang="en-US" altLang="ja-JP" b="0" i="1" dirty="0" smtClean="0">
                        <a:latin typeface="Cambria Math" panose="02040503050406030204" pitchFamily="18" charset="0"/>
                      </a:rPr>
                      <m:t>𝑈</m:t>
                    </m:r>
                  </m:oMath>
                </a14:m>
                <a:r>
                  <a:rPr kumimoji="1" lang="ja-JP" altLang="en-US" dirty="0"/>
                  <a:t> </a:t>
                </a:r>
                <a:r>
                  <a:rPr kumimoji="1" lang="en-US" altLang="ja-JP" dirty="0"/>
                  <a:t>= 15.27</a:t>
                </a:r>
              </a:p>
            </p:txBody>
          </p:sp>
        </mc:Choice>
        <mc:Fallback xmlns="">
          <p:sp>
            <p:nvSpPr>
              <p:cNvPr id="3" name="コンテンツ プレースホルダー 2">
                <a:extLst>
                  <a:ext uri="{FF2B5EF4-FFF2-40B4-BE49-F238E27FC236}">
                    <a16:creationId xmlns:a16="http://schemas.microsoft.com/office/drawing/2014/main" id="{975B4CF4-F95D-426B-A094-8129FB0DC648}"/>
                  </a:ext>
                </a:extLst>
              </p:cNvPr>
              <p:cNvSpPr>
                <a:spLocks noGrp="1" noRot="1" noChangeAspect="1" noMove="1" noResize="1" noEditPoints="1" noAdjustHandles="1" noChangeArrowheads="1" noChangeShapeType="1" noTextEdit="1"/>
              </p:cNvSpPr>
              <p:nvPr>
                <p:ph idx="1"/>
              </p:nvPr>
            </p:nvSpPr>
            <p:spPr>
              <a:xfrm>
                <a:off x="628650" y="1260765"/>
                <a:ext cx="7886700" cy="4916198"/>
              </a:xfrm>
              <a:blipFill>
                <a:blip r:embed="rId3"/>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863560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62F7FB-0223-4AB5-BC9D-77716D57FC7F}"/>
              </a:ext>
            </a:extLst>
          </p:cNvPr>
          <p:cNvSpPr>
            <a:spLocks noGrp="1"/>
          </p:cNvSpPr>
          <p:nvPr>
            <p:ph type="title"/>
          </p:nvPr>
        </p:nvSpPr>
        <p:spPr>
          <a:xfrm>
            <a:off x="628650" y="365127"/>
            <a:ext cx="7886700" cy="951056"/>
          </a:xfrm>
        </p:spPr>
        <p:txBody>
          <a:bodyPr/>
          <a:lstStyle/>
          <a:p>
            <a:r>
              <a:rPr kumimoji="1" lang="ja-JP" altLang="en-US" dirty="0"/>
              <a:t>区間推定</a:t>
            </a:r>
          </a:p>
        </p:txBody>
      </p:sp>
      <p:sp>
        <p:nvSpPr>
          <p:cNvPr id="3" name="コンテンツ プレースホルダー 2">
            <a:extLst>
              <a:ext uri="{FF2B5EF4-FFF2-40B4-BE49-F238E27FC236}">
                <a16:creationId xmlns:a16="http://schemas.microsoft.com/office/drawing/2014/main" id="{B5A5FFAF-D3FA-44FA-B228-19A1CD70E70D}"/>
              </a:ext>
            </a:extLst>
          </p:cNvPr>
          <p:cNvSpPr>
            <a:spLocks noGrp="1"/>
          </p:cNvSpPr>
          <p:nvPr>
            <p:ph idx="1"/>
          </p:nvPr>
        </p:nvSpPr>
        <p:spPr>
          <a:xfrm>
            <a:off x="628649" y="1524000"/>
            <a:ext cx="8376805" cy="4652963"/>
          </a:xfrm>
        </p:spPr>
        <p:txBody>
          <a:bodyPr/>
          <a:lstStyle/>
          <a:p>
            <a:pPr marL="0" indent="0">
              <a:buNone/>
            </a:pPr>
            <a:r>
              <a:rPr lang="ja-JP" altLang="en-US" dirty="0"/>
              <a:t>「</a:t>
            </a:r>
            <a:r>
              <a:rPr kumimoji="1" lang="ja-JP" altLang="en-US" dirty="0"/>
              <a:t>過去のデータから</a:t>
            </a:r>
            <a:r>
              <a:rPr lang="ja-JP" altLang="en-US" dirty="0"/>
              <a:t>，未来のデータを予測し，確率を割り出す」</a:t>
            </a:r>
            <a:endParaRPr kumimoji="1" lang="en-US" altLang="ja-JP" dirty="0"/>
          </a:p>
          <a:p>
            <a:pPr marL="0" indent="0">
              <a:buNone/>
            </a:pPr>
            <a:r>
              <a:rPr lang="en-US" altLang="ja-JP" dirty="0"/>
              <a:t>(</a:t>
            </a:r>
            <a:r>
              <a:rPr lang="ja-JP" altLang="en-US" dirty="0"/>
              <a:t>例</a:t>
            </a:r>
            <a:r>
              <a:rPr lang="en-US" altLang="ja-JP" dirty="0"/>
              <a:t>)</a:t>
            </a:r>
            <a:r>
              <a:rPr lang="ja-JP" altLang="en-US" dirty="0"/>
              <a:t>打率，降水確率</a:t>
            </a:r>
            <a:endParaRPr lang="en-US" altLang="ja-JP" dirty="0"/>
          </a:p>
          <a:p>
            <a:pPr marL="0" indent="0">
              <a:buNone/>
            </a:pPr>
            <a:endParaRPr lang="en-US" altLang="ja-JP" dirty="0"/>
          </a:p>
          <a:p>
            <a:pPr marL="0" indent="0">
              <a:buNone/>
            </a:pPr>
            <a:r>
              <a:rPr lang="ja-JP" altLang="en-US" dirty="0"/>
              <a:t>大数の法則により</a:t>
            </a:r>
            <a:r>
              <a:rPr lang="en-US" altLang="ja-JP" dirty="0"/>
              <a:t>...</a:t>
            </a:r>
          </a:p>
          <a:p>
            <a:pPr marL="0" indent="0">
              <a:buNone/>
            </a:pPr>
            <a:r>
              <a:rPr lang="ja-JP" altLang="en-US" dirty="0"/>
              <a:t>サンプルの変量</a:t>
            </a:r>
            <a:r>
              <a:rPr lang="en-US" altLang="ja-JP" dirty="0"/>
              <a:t>X</a:t>
            </a:r>
            <a:r>
              <a:rPr lang="ja-JP" altLang="en-US" dirty="0"/>
              <a:t>の相対度数分布グラフは，母集団の相対度数分布グラフと等しくなる</a:t>
            </a:r>
            <a:r>
              <a:rPr lang="en-US" altLang="ja-JP" dirty="0"/>
              <a:t>.</a:t>
            </a:r>
          </a:p>
          <a:p>
            <a:pPr marL="0" indent="0">
              <a:buNone/>
            </a:pPr>
            <a:endParaRPr lang="en-US" altLang="ja-JP" dirty="0"/>
          </a:p>
        </p:txBody>
      </p:sp>
      <p:pic>
        <p:nvPicPr>
          <p:cNvPr id="8" name="図 7">
            <a:extLst>
              <a:ext uri="{FF2B5EF4-FFF2-40B4-BE49-F238E27FC236}">
                <a16:creationId xmlns:a16="http://schemas.microsoft.com/office/drawing/2014/main" id="{736FA6A5-EE1D-4BCD-BDF2-0F03FFFAC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3995019"/>
            <a:ext cx="6705599" cy="2001835"/>
          </a:xfrm>
          <a:prstGeom prst="rect">
            <a:avLst/>
          </a:prstGeom>
        </p:spPr>
      </p:pic>
      <p:sp>
        <p:nvSpPr>
          <p:cNvPr id="9" name="テキスト ボックス 8">
            <a:extLst>
              <a:ext uri="{FF2B5EF4-FFF2-40B4-BE49-F238E27FC236}">
                <a16:creationId xmlns:a16="http://schemas.microsoft.com/office/drawing/2014/main" id="{8D7A489A-6A83-4FDB-9E6F-55F624EF0063}"/>
              </a:ext>
            </a:extLst>
          </p:cNvPr>
          <p:cNvSpPr txBox="1"/>
          <p:nvPr/>
        </p:nvSpPr>
        <p:spPr>
          <a:xfrm>
            <a:off x="4339069" y="6200114"/>
            <a:ext cx="955963" cy="369332"/>
          </a:xfrm>
          <a:prstGeom prst="rect">
            <a:avLst/>
          </a:prstGeom>
          <a:noFill/>
        </p:spPr>
        <p:txBody>
          <a:bodyPr wrap="square" rtlCol="0">
            <a:spAutoFit/>
          </a:bodyPr>
          <a:lstStyle/>
          <a:p>
            <a:r>
              <a:rPr lang="ja-JP" altLang="en-US" dirty="0"/>
              <a:t>図</a:t>
            </a:r>
            <a:r>
              <a:rPr lang="en-US" altLang="ja-JP" dirty="0"/>
              <a:t>1</a:t>
            </a:r>
            <a:endParaRPr kumimoji="1" lang="ja-JP" altLang="en-US" dirty="0"/>
          </a:p>
        </p:txBody>
      </p:sp>
    </p:spTree>
    <p:extLst>
      <p:ext uri="{BB962C8B-B14F-4D97-AF65-F5344CB8AC3E}">
        <p14:creationId xmlns:p14="http://schemas.microsoft.com/office/powerpoint/2010/main" val="50410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AF34BE-5606-4123-B99E-F0B99C6E3F5A}"/>
              </a:ext>
            </a:extLst>
          </p:cNvPr>
          <p:cNvSpPr>
            <a:spLocks noGrp="1"/>
          </p:cNvSpPr>
          <p:nvPr>
            <p:ph type="title"/>
          </p:nvPr>
        </p:nvSpPr>
        <p:spPr>
          <a:xfrm>
            <a:off x="628650" y="365127"/>
            <a:ext cx="7886700" cy="941160"/>
          </a:xfrm>
        </p:spPr>
        <p:txBody>
          <a:bodyPr/>
          <a:lstStyle/>
          <a:p>
            <a:r>
              <a:rPr lang="ja-JP" altLang="en-US" dirty="0"/>
              <a:t>区間推定</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10592735-07C2-4198-A9CB-36718B5A8282}"/>
                  </a:ext>
                </a:extLst>
              </p:cNvPr>
              <p:cNvSpPr>
                <a:spLocks noGrp="1"/>
              </p:cNvSpPr>
              <p:nvPr>
                <p:ph idx="1"/>
              </p:nvPr>
            </p:nvSpPr>
            <p:spPr>
              <a:xfrm>
                <a:off x="628650" y="1306287"/>
                <a:ext cx="7886700" cy="4870676"/>
              </a:xfrm>
            </p:spPr>
            <p:txBody>
              <a:bodyPr/>
              <a:lstStyle/>
              <a:p>
                <a:pPr marL="0" indent="0">
                  <a:buNone/>
                </a:pPr>
                <a:r>
                  <a:rPr lang="ja-JP" altLang="en-US" dirty="0"/>
                  <a:t>例題</a:t>
                </a:r>
                <a:endParaRPr lang="en-US" altLang="ja-JP" dirty="0"/>
              </a:p>
              <a:p>
                <a:pPr marL="0" indent="0">
                  <a:buNone/>
                </a:pPr>
                <a:r>
                  <a:rPr kumimoji="1" lang="ja-JP" altLang="en-US" dirty="0"/>
                  <a:t>正規分布に従う母集団があり，平均</a:t>
                </a:r>
                <a:r>
                  <a:rPr kumimoji="1" lang="en-US" altLang="ja-JP" dirty="0"/>
                  <a:t>µ</a:t>
                </a:r>
                <a:r>
                  <a:rPr kumimoji="1" lang="ja-JP" altLang="en-US" dirty="0"/>
                  <a:t>の値はわからないが，分散</a:t>
                </a:r>
                <a14:m>
                  <m:oMath xmlns:m="http://schemas.openxmlformats.org/officeDocument/2006/math">
                    <m:sSup>
                      <m:sSupPr>
                        <m:ctrlPr>
                          <a:rPr kumimoji="1" lang="ja-JP" altLang="en-US" i="1" dirty="0" smtClean="0">
                            <a:latin typeface="Cambria Math" panose="02040503050406030204" pitchFamily="18" charset="0"/>
                          </a:rPr>
                        </m:ctrlPr>
                      </m:sSupPr>
                      <m:e>
                        <m:r>
                          <a:rPr kumimoji="1" lang="ja-JP" altLang="en-US" i="1" dirty="0">
                            <a:latin typeface="Cambria Math" panose="02040503050406030204" pitchFamily="18" charset="0"/>
                          </a:rPr>
                          <m:t>𝜎</m:t>
                        </m:r>
                      </m:e>
                      <m:sup>
                        <m:r>
                          <a:rPr kumimoji="1" lang="ja-JP" altLang="en-US" i="0" dirty="0">
                            <a:latin typeface="Cambria Math" panose="02040503050406030204" pitchFamily="18" charset="0"/>
                          </a:rPr>
                          <m:t>2</m:t>
                        </m:r>
                      </m:sup>
                    </m:sSup>
                  </m:oMath>
                </a14:m>
                <a:r>
                  <a:rPr kumimoji="1" lang="ja-JP" altLang="en-US" dirty="0"/>
                  <a:t>の値は</a:t>
                </a:r>
                <a:r>
                  <a:rPr kumimoji="1" lang="en-US" altLang="ja-JP" dirty="0"/>
                  <a:t>10</a:t>
                </a:r>
                <a:r>
                  <a:rPr kumimoji="1" lang="ja-JP" altLang="en-US" dirty="0"/>
                  <a:t>とわかっているものとする</a:t>
                </a:r>
                <a:r>
                  <a:rPr lang="ja-JP" altLang="en-US" dirty="0"/>
                  <a:t>．この母集団から</a:t>
                </a:r>
                <a:r>
                  <a:rPr lang="en-US" altLang="ja-JP" dirty="0"/>
                  <a:t>1</a:t>
                </a:r>
                <a:r>
                  <a:rPr lang="ja-JP" altLang="en-US" dirty="0"/>
                  <a:t>個取り出した時，変量が</a:t>
                </a:r>
                <a:r>
                  <a:rPr lang="en-US" altLang="ja-JP" dirty="0"/>
                  <a:t>25</a:t>
                </a:r>
                <a:r>
                  <a:rPr lang="ja-JP" altLang="en-US" dirty="0"/>
                  <a:t>であったとする．このとき，信頼計数</a:t>
                </a:r>
                <a:r>
                  <a:rPr lang="en-US" altLang="ja-JP" dirty="0"/>
                  <a:t>95%</a:t>
                </a:r>
                <a:r>
                  <a:rPr lang="ja-JP" altLang="en-US" dirty="0"/>
                  <a:t>で</a:t>
                </a:r>
                <a:r>
                  <a:rPr lang="en-US" altLang="ja-JP" dirty="0"/>
                  <a:t>µ</a:t>
                </a:r>
                <a:r>
                  <a:rPr lang="ja-JP" altLang="en-US" dirty="0"/>
                  <a:t>の信頼区間を求めよ</a:t>
                </a:r>
                <a:r>
                  <a:rPr lang="en-US" altLang="ja-JP" dirty="0"/>
                  <a:t>.</a:t>
                </a:r>
              </a:p>
              <a:p>
                <a:pPr marL="0" indent="0">
                  <a:buNone/>
                </a:pPr>
                <a:endParaRPr kumimoji="1" lang="en-US" altLang="ja-JP" dirty="0"/>
              </a:p>
              <a:p>
                <a:pPr marL="0" indent="0">
                  <a:buNone/>
                </a:pPr>
                <a:r>
                  <a:rPr kumimoji="1" lang="ja-JP" altLang="en-US" dirty="0"/>
                  <a:t>①母集団から取り出した標本の変量を</a:t>
                </a:r>
                <a14:m>
                  <m:oMath xmlns:m="http://schemas.openxmlformats.org/officeDocument/2006/math">
                    <m:sSub>
                      <m:sSubPr>
                        <m:ctrlPr>
                          <a:rPr kumimoji="1" lang="ja-JP" altLang="en-US" i="1" dirty="0" smtClean="0">
                            <a:latin typeface="Cambria Math" panose="02040503050406030204" pitchFamily="18" charset="0"/>
                          </a:rPr>
                        </m:ctrlPr>
                      </m:sSubPr>
                      <m:e>
                        <m:r>
                          <a:rPr kumimoji="1" lang="ja-JP" altLang="en-US" i="1" dirty="0">
                            <a:latin typeface="Cambria Math" panose="02040503050406030204" pitchFamily="18" charset="0"/>
                          </a:rPr>
                          <m:t>𝑋</m:t>
                        </m:r>
                      </m:e>
                      <m:sub>
                        <m:r>
                          <a:rPr kumimoji="1" lang="ja-JP" altLang="en-US" i="0" dirty="0">
                            <a:latin typeface="Cambria Math" panose="02040503050406030204" pitchFamily="18" charset="0"/>
                          </a:rPr>
                          <m:t>1</m:t>
                        </m:r>
                      </m:sub>
                    </m:sSub>
                    <m:r>
                      <a:rPr lang="ja-JP" altLang="en-US" i="1" dirty="0" smtClean="0">
                        <a:latin typeface="Cambria Math" panose="02040503050406030204" pitchFamily="18" charset="0"/>
                      </a:rPr>
                      <m:t>，</m:t>
                    </m:r>
                  </m:oMath>
                </a14:m>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i="1" dirty="0">
                            <a:latin typeface="Cambria Math" panose="02040503050406030204" pitchFamily="18" charset="0"/>
                          </a:rPr>
                          <m:t>2</m:t>
                        </m:r>
                      </m:sub>
                    </m:sSub>
                    <m:r>
                      <a:rPr lang="ja-JP" altLang="en-US" i="1" dirty="0">
                        <a:latin typeface="Cambria Math" panose="02040503050406030204" pitchFamily="18" charset="0"/>
                      </a:rPr>
                      <m:t>，</m:t>
                    </m:r>
                  </m:oMath>
                </a14:m>
                <a:r>
                  <a:rPr kumimoji="1" lang="en-US" altLang="ja-JP" dirty="0"/>
                  <a:t>…</a:t>
                </a:r>
                <a:r>
                  <a:rPr kumimoji="1" lang="ja-JP" altLang="en-US" dirty="0" err="1"/>
                  <a:t>，</a:t>
                </a:r>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m:rPr>
                            <m:sty m:val="p"/>
                          </m:rPr>
                          <a:rPr lang="en-US" altLang="ja-JP" b="0" i="0" dirty="0" smtClean="0">
                            <a:latin typeface="Cambria Math" panose="02040503050406030204" pitchFamily="18" charset="0"/>
                          </a:rPr>
                          <m:t>n</m:t>
                        </m:r>
                      </m:sub>
                    </m:sSub>
                    <m:r>
                      <a:rPr lang="ja-JP" altLang="en-US" i="1" dirty="0">
                        <a:latin typeface="Cambria Math" panose="02040503050406030204" pitchFamily="18" charset="0"/>
                      </a:rPr>
                      <m:t>とし</m:t>
                    </m:r>
                    <m:r>
                      <a:rPr kumimoji="1" lang="ja-JP" altLang="en-US" i="1" dirty="0">
                        <a:latin typeface="Cambria Math" panose="02040503050406030204" pitchFamily="18" charset="0"/>
                      </a:rPr>
                      <m:t>て</m:t>
                    </m:r>
                  </m:oMath>
                </a14:m>
                <a:r>
                  <a:rPr kumimoji="1" lang="ja-JP" altLang="en-US" dirty="0" err="1"/>
                  <a:t>，</a:t>
                </a:r>
                <a:r>
                  <a:rPr kumimoji="1" lang="en-US" altLang="ja-JP" dirty="0"/>
                  <a:t>µ</a:t>
                </a:r>
                <a:r>
                  <a:rPr kumimoji="1" lang="ja-JP" altLang="en-US" dirty="0" err="1"/>
                  <a:t>，</a:t>
                </a:r>
                <a:r>
                  <a:rPr kumimoji="1" lang="en-US" altLang="ja-JP" dirty="0"/>
                  <a:t>σ</a:t>
                </a:r>
                <a:r>
                  <a:rPr kumimoji="1" lang="ja-JP" altLang="en-US" dirty="0" err="1"/>
                  <a:t>，</a:t>
                </a:r>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ja-JP" altLang="en-US" dirty="0">
                            <a:latin typeface="Cambria Math" panose="02040503050406030204" pitchFamily="18" charset="0"/>
                          </a:rPr>
                          <m:t>1</m:t>
                        </m:r>
                      </m:sub>
                    </m:sSub>
                    <m:r>
                      <a:rPr lang="ja-JP" altLang="en-US" i="1" dirty="0">
                        <a:latin typeface="Cambria Math" panose="02040503050406030204" pitchFamily="18" charset="0"/>
                      </a:rPr>
                      <m:t>，</m:t>
                    </m:r>
                  </m:oMath>
                </a14:m>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i="1" dirty="0">
                            <a:latin typeface="Cambria Math" panose="02040503050406030204" pitchFamily="18" charset="0"/>
                          </a:rPr>
                          <m:t>2</m:t>
                        </m:r>
                      </m:sub>
                    </m:sSub>
                    <m:r>
                      <a:rPr lang="ja-JP" altLang="en-US" i="1" dirty="0">
                        <a:latin typeface="Cambria Math" panose="02040503050406030204" pitchFamily="18" charset="0"/>
                      </a:rPr>
                      <m:t>，</m:t>
                    </m:r>
                  </m:oMath>
                </a14:m>
                <a:r>
                  <a:rPr lang="en-US" altLang="ja-JP" dirty="0"/>
                  <a:t>…</a:t>
                </a:r>
                <a:r>
                  <a:rPr lang="ja-JP" altLang="en-US" dirty="0" err="1"/>
                  <a:t>，</a:t>
                </a:r>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m:rPr>
                            <m:sty m:val="p"/>
                          </m:rPr>
                          <a:rPr lang="en-US" altLang="ja-JP" dirty="0">
                            <a:latin typeface="Cambria Math" panose="02040503050406030204" pitchFamily="18" charset="0"/>
                          </a:rPr>
                          <m:t>n</m:t>
                        </m:r>
                      </m:sub>
                    </m:sSub>
                  </m:oMath>
                </a14:m>
                <a:r>
                  <a:rPr kumimoji="1" lang="ja-JP" altLang="en-US" dirty="0"/>
                  <a:t>から統計量</a:t>
                </a:r>
                <a:r>
                  <a:rPr kumimoji="1" lang="en-US" altLang="ja-JP" dirty="0"/>
                  <a:t>T</a:t>
                </a:r>
                <a:r>
                  <a:rPr kumimoji="1" lang="ja-JP" altLang="en-US" dirty="0"/>
                  <a:t>を作る</a:t>
                </a:r>
                <a:r>
                  <a:rPr kumimoji="1" lang="en-US" altLang="ja-JP" dirty="0"/>
                  <a:t>.</a:t>
                </a:r>
              </a:p>
              <a:p>
                <a:pPr marL="0" indent="0">
                  <a:buNone/>
                </a:pPr>
                <a:endParaRPr lang="en-US" altLang="ja-JP" dirty="0"/>
              </a:p>
              <a:p>
                <a:pPr marL="0" indent="0">
                  <a:buNone/>
                </a:pPr>
                <a:r>
                  <a:rPr lang="ja-JP" altLang="en-US" dirty="0"/>
                  <a:t>今回は</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ja-JP" altLang="en-US" dirty="0">
                            <a:latin typeface="Cambria Math" panose="02040503050406030204" pitchFamily="18" charset="0"/>
                          </a:rPr>
                          <m:t>1</m:t>
                        </m:r>
                      </m:sub>
                    </m:sSub>
                    <m:r>
                      <a:rPr lang="ja-JP" altLang="en-US" i="1" dirty="0">
                        <a:latin typeface="Cambria Math" panose="02040503050406030204" pitchFamily="18" charset="0"/>
                      </a:rPr>
                      <m:t>のみ</m:t>
                    </m:r>
                  </m:oMath>
                </a14:m>
                <a:r>
                  <a:rPr lang="ja-JP" altLang="en-US" dirty="0" err="1"/>
                  <a:t>なの</a:t>
                </a:r>
                <a:r>
                  <a:rPr lang="ja-JP" altLang="en-US" dirty="0"/>
                  <a:t>で</a:t>
                </a:r>
                <a:r>
                  <a:rPr lang="en-US" altLang="ja-JP" dirty="0"/>
                  <a:t>T =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ja-JP" altLang="en-US" dirty="0">
                            <a:latin typeface="Cambria Math" panose="02040503050406030204" pitchFamily="18" charset="0"/>
                          </a:rPr>
                          <m:t>1</m:t>
                        </m:r>
                      </m:sub>
                    </m:sSub>
                    <m:r>
                      <a:rPr lang="ja-JP" altLang="en-US" i="1" dirty="0">
                        <a:latin typeface="Cambria Math" panose="02040503050406030204" pitchFamily="18" charset="0"/>
                      </a:rPr>
                      <m:t>となる</m:t>
                    </m:r>
                  </m:oMath>
                </a14:m>
                <a:r>
                  <a:rPr lang="en-US" altLang="ja-JP" dirty="0"/>
                  <a:t>.</a:t>
                </a:r>
              </a:p>
            </p:txBody>
          </p:sp>
        </mc:Choice>
        <mc:Fallback xmlns="">
          <p:sp>
            <p:nvSpPr>
              <p:cNvPr id="3" name="コンテンツ プレースホルダー 2">
                <a:extLst>
                  <a:ext uri="{FF2B5EF4-FFF2-40B4-BE49-F238E27FC236}">
                    <a16:creationId xmlns:a16="http://schemas.microsoft.com/office/drawing/2014/main" id="{10592735-07C2-4198-A9CB-36718B5A8282}"/>
                  </a:ext>
                </a:extLst>
              </p:cNvPr>
              <p:cNvSpPr>
                <a:spLocks noGrp="1" noRot="1" noChangeAspect="1" noMove="1" noResize="1" noEditPoints="1" noAdjustHandles="1" noChangeArrowheads="1" noChangeShapeType="1" noTextEdit="1"/>
              </p:cNvSpPr>
              <p:nvPr>
                <p:ph idx="1"/>
              </p:nvPr>
            </p:nvSpPr>
            <p:spPr>
              <a:xfrm>
                <a:off x="628650" y="1306287"/>
                <a:ext cx="7886700" cy="4870676"/>
              </a:xfrm>
              <a:blipFill>
                <a:blip r:embed="rId3"/>
                <a:stretch>
                  <a:fillRect l="-927" t="-1502" r="-69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559103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1D155B-CB12-4648-9A76-6CFC96A16A1D}"/>
              </a:ext>
            </a:extLst>
          </p:cNvPr>
          <p:cNvSpPr>
            <a:spLocks noGrp="1"/>
          </p:cNvSpPr>
          <p:nvPr>
            <p:ph type="title"/>
          </p:nvPr>
        </p:nvSpPr>
        <p:spPr>
          <a:xfrm>
            <a:off x="628650" y="365126"/>
            <a:ext cx="7886700" cy="912131"/>
          </a:xfrm>
        </p:spPr>
        <p:txBody>
          <a:bodyPr/>
          <a:lstStyle/>
          <a:p>
            <a:r>
              <a:rPr lang="ja-JP" altLang="en-US" dirty="0"/>
              <a:t>区間推定</a:t>
            </a:r>
            <a:endParaRPr kumimoji="1" lang="ja-JP" altLang="en-US" dirty="0"/>
          </a:p>
        </p:txBody>
      </p:sp>
      <p:sp>
        <p:nvSpPr>
          <p:cNvPr id="3" name="コンテンツ プレースホルダー 2">
            <a:extLst>
              <a:ext uri="{FF2B5EF4-FFF2-40B4-BE49-F238E27FC236}">
                <a16:creationId xmlns:a16="http://schemas.microsoft.com/office/drawing/2014/main" id="{256DF719-A85D-428A-8464-89B9456193DE}"/>
              </a:ext>
            </a:extLst>
          </p:cNvPr>
          <p:cNvSpPr>
            <a:spLocks noGrp="1"/>
          </p:cNvSpPr>
          <p:nvPr>
            <p:ph idx="1"/>
          </p:nvPr>
        </p:nvSpPr>
        <p:spPr>
          <a:xfrm>
            <a:off x="628650" y="1422400"/>
            <a:ext cx="7886700" cy="4754563"/>
          </a:xfrm>
        </p:spPr>
        <p:txBody>
          <a:bodyPr/>
          <a:lstStyle/>
          <a:p>
            <a:pPr marL="0" indent="0">
              <a:buNone/>
            </a:pPr>
            <a:r>
              <a:rPr lang="ja-JP" altLang="en-US" dirty="0"/>
              <a:t>②統計量</a:t>
            </a:r>
            <a:r>
              <a:rPr lang="en-US" altLang="ja-JP" dirty="0"/>
              <a:t>T</a:t>
            </a:r>
            <a:r>
              <a:rPr lang="ja-JP" altLang="en-US" dirty="0"/>
              <a:t>の従う分布を特定する</a:t>
            </a:r>
            <a:r>
              <a:rPr lang="en-US" altLang="ja-JP" dirty="0"/>
              <a:t>.</a:t>
            </a:r>
            <a:endParaRPr kumimoji="1" lang="ja-JP" altLang="en-US" dirty="0"/>
          </a:p>
        </p:txBody>
      </p:sp>
      <p:pic>
        <p:nvPicPr>
          <p:cNvPr id="5" name="図 4">
            <a:extLst>
              <a:ext uri="{FF2B5EF4-FFF2-40B4-BE49-F238E27FC236}">
                <a16:creationId xmlns:a16="http://schemas.microsoft.com/office/drawing/2014/main" id="{1CCF7CF2-ACF3-4AA8-A25B-87860C4EE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002293"/>
            <a:ext cx="5452836" cy="2363426"/>
          </a:xfrm>
          <a:prstGeom prst="rect">
            <a:avLst/>
          </a:prstGeom>
        </p:spPr>
      </p:pic>
      <p:pic>
        <p:nvPicPr>
          <p:cNvPr id="6" name="コンテンツ プレースホルダー 4">
            <a:extLst>
              <a:ext uri="{FF2B5EF4-FFF2-40B4-BE49-F238E27FC236}">
                <a16:creationId xmlns:a16="http://schemas.microsoft.com/office/drawing/2014/main" id="{7D4D6F9D-F7BB-4B8F-B1E3-78F84C8A9F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50" y="4763587"/>
            <a:ext cx="4362713" cy="2002164"/>
          </a:xfrm>
          <a:prstGeom prst="rect">
            <a:avLst/>
          </a:prstGeom>
        </p:spPr>
      </p:pic>
      <p:sp>
        <p:nvSpPr>
          <p:cNvPr id="21" name="テキスト ボックス 20">
            <a:extLst>
              <a:ext uri="{FF2B5EF4-FFF2-40B4-BE49-F238E27FC236}">
                <a16:creationId xmlns:a16="http://schemas.microsoft.com/office/drawing/2014/main" id="{153BB54D-6683-4E0D-969E-B5680D13F151}"/>
              </a:ext>
            </a:extLst>
          </p:cNvPr>
          <p:cNvSpPr txBox="1"/>
          <p:nvPr/>
        </p:nvSpPr>
        <p:spPr>
          <a:xfrm>
            <a:off x="7211332" y="1287848"/>
            <a:ext cx="1712686" cy="400110"/>
          </a:xfrm>
          <a:prstGeom prst="rect">
            <a:avLst/>
          </a:prstGeom>
          <a:noFill/>
        </p:spPr>
        <p:txBody>
          <a:bodyPr wrap="square" rtlCol="0">
            <a:spAutoFit/>
          </a:bodyPr>
          <a:lstStyle/>
          <a:p>
            <a:r>
              <a:rPr lang="en-US" altLang="ja-JP" sz="2000" dirty="0">
                <a:ln w="0"/>
                <a:solidFill>
                  <a:schemeClr val="accent1"/>
                </a:solidFill>
                <a:effectLst>
                  <a:outerShdw blurRad="38100" dist="25400" dir="5400000" algn="ctr" rotWithShape="0">
                    <a:srgbClr val="6E747A">
                      <a:alpha val="43000"/>
                    </a:srgbClr>
                  </a:outerShdw>
                </a:effectLst>
              </a:rPr>
              <a:t>X</a:t>
            </a:r>
            <a:r>
              <a:rPr lang="ja-JP" altLang="en-US" sz="2000" dirty="0">
                <a:ln w="0"/>
                <a:solidFill>
                  <a:schemeClr val="accent1"/>
                </a:solidFill>
                <a:effectLst>
                  <a:outerShdw blurRad="38100" dist="25400" dir="5400000" algn="ctr" rotWithShape="0">
                    <a:srgbClr val="6E747A">
                      <a:alpha val="43000"/>
                    </a:srgbClr>
                  </a:outerShdw>
                </a:effectLst>
              </a:rPr>
              <a:t>を標準化</a:t>
            </a:r>
            <a:endParaRPr kumimoji="1" lang="ja-JP" altLang="en-US" sz="2000" dirty="0">
              <a:ln w="0"/>
              <a:solidFill>
                <a:schemeClr val="accent1"/>
              </a:solidFill>
              <a:effectLst>
                <a:outerShdw blurRad="38100" dist="25400" dir="5400000" algn="ctr" rotWithShape="0">
                  <a:srgbClr val="6E747A">
                    <a:alpha val="43000"/>
                  </a:srgbClr>
                </a:outerShdw>
              </a:effectLst>
            </a:endParaRPr>
          </a:p>
        </p:txBody>
      </p:sp>
      <p:cxnSp>
        <p:nvCxnSpPr>
          <p:cNvPr id="33" name="コネクタ: 曲線 32">
            <a:extLst>
              <a:ext uri="{FF2B5EF4-FFF2-40B4-BE49-F238E27FC236}">
                <a16:creationId xmlns:a16="http://schemas.microsoft.com/office/drawing/2014/main" id="{CD2FC26E-A6E9-4A2C-BF09-C79630EAD76D}"/>
              </a:ext>
            </a:extLst>
          </p:cNvPr>
          <p:cNvCxnSpPr/>
          <p:nvPr/>
        </p:nvCxnSpPr>
        <p:spPr>
          <a:xfrm flipV="1">
            <a:off x="3974646" y="1413119"/>
            <a:ext cx="3236686" cy="943429"/>
          </a:xfrm>
          <a:prstGeom prst="curvedConnector3">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EB5FCDBE-8169-48FA-A3F4-AAEB0BEB7BE2}"/>
                  </a:ext>
                </a:extLst>
              </p:cNvPr>
              <p:cNvSpPr txBox="1"/>
              <p:nvPr/>
            </p:nvSpPr>
            <p:spPr>
              <a:xfrm>
                <a:off x="6821715" y="2628435"/>
                <a:ext cx="2322285" cy="707886"/>
              </a:xfrm>
              <a:prstGeom prst="rect">
                <a:avLst/>
              </a:prstGeom>
              <a:noFill/>
            </p:spPr>
            <p:txBody>
              <a:bodyPr wrap="square" rtlCol="0">
                <a:spAutoFit/>
              </a:bodyPr>
              <a:lstStyle/>
              <a:p>
                <a:r>
                  <a:rPr kumimoji="1" lang="ja-JP" altLang="en-US" sz="2000" dirty="0"/>
                  <a:t>標準正規分布</a:t>
                </a:r>
                <a:endParaRPr kumimoji="1" lang="en-US" altLang="ja-JP" sz="2000" dirty="0"/>
              </a:p>
              <a:p>
                <a:r>
                  <a:rPr kumimoji="1" lang="en-US" altLang="ja-JP" sz="2000" dirty="0"/>
                  <a:t>N(0, </a:t>
                </a:r>
                <a14:m>
                  <m:oMath xmlns:m="http://schemas.openxmlformats.org/officeDocument/2006/math">
                    <m:sSup>
                      <m:sSupPr>
                        <m:ctrlPr>
                          <a:rPr kumimoji="1" lang="en-US" altLang="ja-JP" sz="2000" i="1" smtClean="0">
                            <a:latin typeface="Cambria Math" panose="02040503050406030204" pitchFamily="18" charset="0"/>
                          </a:rPr>
                        </m:ctrlPr>
                      </m:sSupPr>
                      <m:e>
                        <m:r>
                          <a:rPr kumimoji="1" lang="en-US" altLang="ja-JP" sz="2000" smtClean="0">
                            <a:latin typeface="Cambria Math" panose="02040503050406030204" pitchFamily="18" charset="0"/>
                          </a:rPr>
                          <m:t>1</m:t>
                        </m:r>
                      </m:e>
                      <m:sup>
                        <m:r>
                          <a:rPr kumimoji="1" lang="en-US" altLang="ja-JP" sz="2000" i="0" smtClean="0">
                            <a:latin typeface="Cambria Math" panose="02040503050406030204" pitchFamily="18" charset="0"/>
                          </a:rPr>
                          <m:t>2</m:t>
                        </m:r>
                      </m:sup>
                    </m:sSup>
                  </m:oMath>
                </a14:m>
                <a:r>
                  <a:rPr kumimoji="1" lang="en-US" altLang="ja-JP" sz="2000" dirty="0"/>
                  <a:t>)</a:t>
                </a:r>
                <a:r>
                  <a:rPr kumimoji="1" lang="ja-JP" altLang="en-US" sz="2000" dirty="0"/>
                  <a:t>に従う</a:t>
                </a:r>
                <a:endParaRPr kumimoji="1" lang="en-US" altLang="ja-JP" sz="2000" dirty="0"/>
              </a:p>
            </p:txBody>
          </p:sp>
        </mc:Choice>
        <mc:Fallback xmlns="">
          <p:sp>
            <p:nvSpPr>
              <p:cNvPr id="34" name="テキスト ボックス 33">
                <a:extLst>
                  <a:ext uri="{FF2B5EF4-FFF2-40B4-BE49-F238E27FC236}">
                    <a16:creationId xmlns:a16="http://schemas.microsoft.com/office/drawing/2014/main" id="{EB5FCDBE-8169-48FA-A3F4-AAEB0BEB7BE2}"/>
                  </a:ext>
                </a:extLst>
              </p:cNvPr>
              <p:cNvSpPr txBox="1">
                <a:spLocks noRot="1" noChangeAspect="1" noMove="1" noResize="1" noEditPoints="1" noAdjustHandles="1" noChangeArrowheads="1" noChangeShapeType="1" noTextEdit="1"/>
              </p:cNvSpPr>
              <p:nvPr/>
            </p:nvSpPr>
            <p:spPr>
              <a:xfrm>
                <a:off x="6821715" y="2628435"/>
                <a:ext cx="2322285" cy="707886"/>
              </a:xfrm>
              <a:prstGeom prst="rect">
                <a:avLst/>
              </a:prstGeom>
              <a:blipFill>
                <a:blip r:embed="rId5"/>
                <a:stretch>
                  <a:fillRect l="-2625" t="-4310" b="-15517"/>
                </a:stretch>
              </a:blipFill>
            </p:spPr>
            <p:txBody>
              <a:bodyPr/>
              <a:lstStyle/>
              <a:p>
                <a:r>
                  <a:rPr lang="ja-JP" altLang="en-US">
                    <a:noFill/>
                  </a:rPr>
                  <a:t> </a:t>
                </a:r>
              </a:p>
            </p:txBody>
          </p:sp>
        </mc:Fallback>
      </mc:AlternateContent>
      <p:sp>
        <p:nvSpPr>
          <p:cNvPr id="35" name="テキスト ボックス 34">
            <a:extLst>
              <a:ext uri="{FF2B5EF4-FFF2-40B4-BE49-F238E27FC236}">
                <a16:creationId xmlns:a16="http://schemas.microsoft.com/office/drawing/2014/main" id="{818A1D9E-4BB4-4EE9-8821-2E6AA5CFFCF7}"/>
              </a:ext>
            </a:extLst>
          </p:cNvPr>
          <p:cNvSpPr txBox="1"/>
          <p:nvPr/>
        </p:nvSpPr>
        <p:spPr>
          <a:xfrm>
            <a:off x="6183086" y="4147950"/>
            <a:ext cx="2916466" cy="707886"/>
          </a:xfrm>
          <a:prstGeom prst="rect">
            <a:avLst/>
          </a:prstGeom>
          <a:noFill/>
        </p:spPr>
        <p:txBody>
          <a:bodyPr wrap="square" rtlCol="0">
            <a:spAutoFit/>
          </a:bodyPr>
          <a:lstStyle/>
          <a:p>
            <a:r>
              <a:rPr kumimoji="1" lang="en-US" altLang="ja-JP" sz="2000" dirty="0"/>
              <a:t>-1.96</a:t>
            </a:r>
            <a:r>
              <a:rPr kumimoji="1" lang="ja-JP" altLang="en-US" sz="2000" dirty="0"/>
              <a:t>以上</a:t>
            </a:r>
            <a:r>
              <a:rPr kumimoji="1" lang="en-US" altLang="ja-JP" sz="2000" dirty="0"/>
              <a:t>1.96</a:t>
            </a:r>
            <a:r>
              <a:rPr kumimoji="1" lang="ja-JP" altLang="en-US" sz="2000" dirty="0"/>
              <a:t>以下の区間の面積が</a:t>
            </a:r>
            <a:r>
              <a:rPr kumimoji="1" lang="en-US" altLang="ja-JP" sz="2000" dirty="0"/>
              <a:t>0.95</a:t>
            </a:r>
            <a:endParaRPr kumimoji="1" lang="ja-JP" altLang="en-US" sz="2000" dirty="0"/>
          </a:p>
        </p:txBody>
      </p:sp>
      <p:sp>
        <p:nvSpPr>
          <p:cNvPr id="36" name="矢印: 下 35">
            <a:extLst>
              <a:ext uri="{FF2B5EF4-FFF2-40B4-BE49-F238E27FC236}">
                <a16:creationId xmlns:a16="http://schemas.microsoft.com/office/drawing/2014/main" id="{4A98B936-0EB8-4CB8-A500-2AED134A6A77}"/>
              </a:ext>
            </a:extLst>
          </p:cNvPr>
          <p:cNvSpPr/>
          <p:nvPr/>
        </p:nvSpPr>
        <p:spPr>
          <a:xfrm>
            <a:off x="7632246" y="1892430"/>
            <a:ext cx="203200" cy="573864"/>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矢印: 下 36">
            <a:extLst>
              <a:ext uri="{FF2B5EF4-FFF2-40B4-BE49-F238E27FC236}">
                <a16:creationId xmlns:a16="http://schemas.microsoft.com/office/drawing/2014/main" id="{8B5A5B88-9D34-4965-B4D2-E76628F34BFA}"/>
              </a:ext>
            </a:extLst>
          </p:cNvPr>
          <p:cNvSpPr/>
          <p:nvPr/>
        </p:nvSpPr>
        <p:spPr>
          <a:xfrm>
            <a:off x="7632246" y="3407171"/>
            <a:ext cx="203200" cy="5738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6AE39C94-7759-4BFC-A93F-C4FFD15D2603}"/>
                  </a:ext>
                </a:extLst>
              </p:cNvPr>
              <p:cNvSpPr txBox="1"/>
              <p:nvPr/>
            </p:nvSpPr>
            <p:spPr>
              <a:xfrm>
                <a:off x="5980792" y="5580872"/>
                <a:ext cx="3040290" cy="1033873"/>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ja-JP" altLang="en-US" sz="2000" dirty="0" smtClean="0">
                          <a:latin typeface="Cambria Math" panose="02040503050406030204" pitchFamily="18" charset="0"/>
                        </a:rPr>
                        <m:t>−</m:t>
                      </m:r>
                      <m:r>
                        <a:rPr kumimoji="1" lang="ja-JP" altLang="en-US" sz="2000" i="0" dirty="0">
                          <a:latin typeface="Cambria Math" panose="02040503050406030204" pitchFamily="18" charset="0"/>
                        </a:rPr>
                        <m:t>1.96≦</m:t>
                      </m:r>
                      <m:f>
                        <m:fPr>
                          <m:ctrlPr>
                            <a:rPr kumimoji="1" lang="ja-JP" altLang="en-US" sz="2000" i="1" dirty="0">
                              <a:latin typeface="Cambria Math" panose="02040503050406030204" pitchFamily="18" charset="0"/>
                            </a:rPr>
                          </m:ctrlPr>
                        </m:fPr>
                        <m:num>
                          <m:r>
                            <a:rPr kumimoji="1" lang="ja-JP" altLang="en-US" sz="2000" i="1" dirty="0">
                              <a:latin typeface="Cambria Math" panose="02040503050406030204" pitchFamily="18" charset="0"/>
                            </a:rPr>
                            <m:t>𝑋</m:t>
                          </m:r>
                          <m:r>
                            <a:rPr kumimoji="1" lang="ja-JP" altLang="en-US" sz="2000" i="0" dirty="0">
                              <a:latin typeface="Cambria Math" panose="02040503050406030204" pitchFamily="18" charset="0"/>
                            </a:rPr>
                            <m:t>−</m:t>
                          </m:r>
                          <m:r>
                            <a:rPr kumimoji="1" lang="ja-JP" altLang="en-US" sz="2000" i="1" dirty="0">
                              <a:latin typeface="Cambria Math" panose="02040503050406030204" pitchFamily="18" charset="0"/>
                            </a:rPr>
                            <m:t>𝜇</m:t>
                          </m:r>
                        </m:num>
                        <m:den>
                          <m:rad>
                            <m:radPr>
                              <m:degHide m:val="on"/>
                              <m:ctrlPr>
                                <a:rPr kumimoji="1" lang="ja-JP" altLang="en-US" sz="2000" i="1" dirty="0">
                                  <a:latin typeface="Cambria Math" panose="02040503050406030204" pitchFamily="18" charset="0"/>
                                </a:rPr>
                              </m:ctrlPr>
                            </m:radPr>
                            <m:deg/>
                            <m:e>
                              <m:r>
                                <a:rPr kumimoji="1" lang="ja-JP" altLang="en-US" sz="2000" i="0" dirty="0">
                                  <a:latin typeface="Cambria Math" panose="02040503050406030204" pitchFamily="18" charset="0"/>
                                </a:rPr>
                                <m:t>10</m:t>
                              </m:r>
                            </m:e>
                          </m:rad>
                        </m:den>
                      </m:f>
                      <m:r>
                        <a:rPr kumimoji="1" lang="ja-JP" altLang="en-US" sz="2000" i="0" dirty="0">
                          <a:latin typeface="Cambria Math" panose="02040503050406030204" pitchFamily="18" charset="0"/>
                        </a:rPr>
                        <m:t>≦1.96</m:t>
                      </m:r>
                    </m:oMath>
                  </m:oMathPara>
                </a14:m>
                <a:endParaRPr kumimoji="1" lang="en-US" altLang="ja-JP" sz="2000" dirty="0"/>
              </a:p>
              <a:p>
                <a:pPr algn="ctr"/>
                <a:r>
                  <a:rPr kumimoji="1" lang="ja-JP" altLang="en-US" sz="2000" dirty="0"/>
                  <a:t>となる確率が</a:t>
                </a:r>
                <a:r>
                  <a:rPr kumimoji="1" lang="en-US" altLang="ja-JP" sz="2000" dirty="0"/>
                  <a:t>95%</a:t>
                </a:r>
                <a:endParaRPr kumimoji="1" lang="ja-JP" altLang="en-US" sz="2000" dirty="0"/>
              </a:p>
            </p:txBody>
          </p:sp>
        </mc:Choice>
        <mc:Fallback xmlns="">
          <p:sp>
            <p:nvSpPr>
              <p:cNvPr id="40" name="テキスト ボックス 39">
                <a:extLst>
                  <a:ext uri="{FF2B5EF4-FFF2-40B4-BE49-F238E27FC236}">
                    <a16:creationId xmlns:a16="http://schemas.microsoft.com/office/drawing/2014/main" id="{6AE39C94-7759-4BFC-A93F-C4FFD15D2603}"/>
                  </a:ext>
                </a:extLst>
              </p:cNvPr>
              <p:cNvSpPr txBox="1">
                <a:spLocks noRot="1" noChangeAspect="1" noMove="1" noResize="1" noEditPoints="1" noAdjustHandles="1" noChangeArrowheads="1" noChangeShapeType="1" noTextEdit="1"/>
              </p:cNvSpPr>
              <p:nvPr/>
            </p:nvSpPr>
            <p:spPr>
              <a:xfrm>
                <a:off x="5980792" y="5580872"/>
                <a:ext cx="3040290" cy="1033873"/>
              </a:xfrm>
              <a:prstGeom prst="rect">
                <a:avLst/>
              </a:prstGeom>
              <a:blipFill>
                <a:blip r:embed="rId6"/>
                <a:stretch>
                  <a:fillRect b="-9412"/>
                </a:stretch>
              </a:blipFill>
            </p:spPr>
            <p:txBody>
              <a:bodyPr/>
              <a:lstStyle/>
              <a:p>
                <a:r>
                  <a:rPr lang="ja-JP" altLang="en-US">
                    <a:noFill/>
                  </a:rPr>
                  <a:t> </a:t>
                </a:r>
              </a:p>
            </p:txBody>
          </p:sp>
        </mc:Fallback>
      </mc:AlternateContent>
      <p:sp>
        <p:nvSpPr>
          <p:cNvPr id="41" name="矢印: 下 40">
            <a:extLst>
              <a:ext uri="{FF2B5EF4-FFF2-40B4-BE49-F238E27FC236}">
                <a16:creationId xmlns:a16="http://schemas.microsoft.com/office/drawing/2014/main" id="{668561DB-DC34-4598-8301-3AE6E811B323}"/>
              </a:ext>
            </a:extLst>
          </p:cNvPr>
          <p:cNvSpPr/>
          <p:nvPr/>
        </p:nvSpPr>
        <p:spPr>
          <a:xfrm>
            <a:off x="7632246" y="4909422"/>
            <a:ext cx="203200" cy="5738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27495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B84212-D709-4DB9-8D61-5B682555390D}"/>
              </a:ext>
            </a:extLst>
          </p:cNvPr>
          <p:cNvSpPr>
            <a:spLocks noGrp="1"/>
          </p:cNvSpPr>
          <p:nvPr>
            <p:ph type="title"/>
          </p:nvPr>
        </p:nvSpPr>
        <p:spPr>
          <a:xfrm>
            <a:off x="628650" y="365126"/>
            <a:ext cx="7886700" cy="897617"/>
          </a:xfrm>
        </p:spPr>
        <p:txBody>
          <a:bodyPr/>
          <a:lstStyle/>
          <a:p>
            <a:r>
              <a:rPr kumimoji="1" lang="ja-JP" altLang="en-US" dirty="0"/>
              <a:t>区間推定</a:t>
            </a:r>
          </a:p>
        </p:txBody>
      </p:sp>
      <mc:AlternateContent xmlns:mc="http://schemas.openxmlformats.org/markup-compatibility/2006" xmlns:a14="http://schemas.microsoft.com/office/drawing/2010/main">
        <mc:Choice Requires="a14">
          <p:sp>
            <p:nvSpPr>
              <p:cNvPr id="6" name="コンテンツ プレースホルダー 5">
                <a:extLst>
                  <a:ext uri="{FF2B5EF4-FFF2-40B4-BE49-F238E27FC236}">
                    <a16:creationId xmlns:a16="http://schemas.microsoft.com/office/drawing/2014/main" id="{36072D33-D133-4530-A32F-BE823B490C16}"/>
                  </a:ext>
                </a:extLst>
              </p:cNvPr>
              <p:cNvSpPr>
                <a:spLocks noGrp="1"/>
              </p:cNvSpPr>
              <p:nvPr>
                <p:ph idx="1"/>
              </p:nvPr>
            </p:nvSpPr>
            <p:spPr>
              <a:xfrm>
                <a:off x="628650" y="1074056"/>
                <a:ext cx="7886700" cy="5783944"/>
              </a:xfrm>
            </p:spPr>
            <p:txBody>
              <a:bodyPr>
                <a:normAutofit/>
              </a:bodyPr>
              <a:lstStyle/>
              <a:p>
                <a:pPr marL="0" indent="0">
                  <a:buNone/>
                </a:pPr>
                <a:endParaRPr lang="en-US" altLang="ja-JP" sz="2000" dirty="0"/>
              </a:p>
              <a:p>
                <a:pPr marL="0" indent="0">
                  <a:buNone/>
                </a:pPr>
                <a:r>
                  <a:rPr lang="ja-JP" altLang="en-US" sz="2000" dirty="0"/>
                  <a:t>③面積が</a:t>
                </a:r>
                <a:r>
                  <a:rPr lang="en-US" altLang="ja-JP" sz="2000" dirty="0"/>
                  <a:t>0.95</a:t>
                </a:r>
                <a:r>
                  <a:rPr lang="ja-JP" altLang="en-US" sz="2000" dirty="0"/>
                  <a:t>になる区間を求め</a:t>
                </a:r>
                <a:r>
                  <a:rPr lang="en-US" altLang="ja-JP" sz="2000" dirty="0"/>
                  <a:t>T</a:t>
                </a:r>
                <a:r>
                  <a:rPr lang="ja-JP" altLang="en-US" sz="2000" dirty="0"/>
                  <a:t>についての不等式をたてる</a:t>
                </a:r>
                <a:r>
                  <a:rPr lang="en-US" altLang="ja-JP" sz="2000" dirty="0"/>
                  <a:t>	</a:t>
                </a:r>
              </a:p>
              <a:p>
                <a:pPr marL="0" indent="0">
                  <a:buNone/>
                </a:pPr>
                <a:endParaRPr lang="en-US" altLang="ja-JP" sz="2000" dirty="0">
                  <a:latin typeface="Cambria Math" panose="02040503050406030204" pitchFamily="18" charset="0"/>
                </a:endParaRPr>
              </a:p>
              <a:p>
                <a:pPr marL="0" indent="0">
                  <a:buNone/>
                </a:pPr>
                <a:r>
                  <a:rPr lang="en-US" altLang="ja-JP" sz="2000" dirty="0"/>
                  <a:t>	</a:t>
                </a:r>
                <a14:m>
                  <m:oMath xmlns:m="http://schemas.openxmlformats.org/officeDocument/2006/math">
                    <m:r>
                      <a:rPr lang="ja-JP" altLang="en-US" sz="2000" dirty="0">
                        <a:latin typeface="Cambria Math" panose="02040503050406030204" pitchFamily="18" charset="0"/>
                      </a:rPr>
                      <m:t>−1.96</m:t>
                    </m:r>
                    <m:r>
                      <a:rPr lang="en-US" altLang="ja-JP" sz="2000" b="0" i="0" dirty="0" smtClean="0">
                        <a:latin typeface="Cambria Math" panose="02040503050406030204" pitchFamily="18" charset="0"/>
                      </a:rPr>
                      <m:t> </m:t>
                    </m:r>
                    <m:r>
                      <a:rPr lang="ja-JP" altLang="en-US" sz="2000" dirty="0">
                        <a:latin typeface="Cambria Math" panose="02040503050406030204" pitchFamily="18" charset="0"/>
                      </a:rPr>
                      <m:t>≦</m:t>
                    </m:r>
                    <m:r>
                      <a:rPr lang="en-US" altLang="ja-JP" sz="2000" b="0" i="1" dirty="0" smtClean="0">
                        <a:latin typeface="Cambria Math" panose="02040503050406030204" pitchFamily="18" charset="0"/>
                      </a:rPr>
                      <m:t> </m:t>
                    </m:r>
                    <m:f>
                      <m:fPr>
                        <m:ctrlPr>
                          <a:rPr lang="ja-JP" altLang="en-US" sz="2000" i="1" dirty="0">
                            <a:latin typeface="Cambria Math" panose="02040503050406030204" pitchFamily="18" charset="0"/>
                          </a:rPr>
                        </m:ctrlPr>
                      </m:fPr>
                      <m:num>
                        <m:r>
                          <a:rPr lang="ja-JP" altLang="en-US" sz="2000" i="1" dirty="0">
                            <a:latin typeface="Cambria Math" panose="02040503050406030204" pitchFamily="18" charset="0"/>
                          </a:rPr>
                          <m:t>𝑋</m:t>
                        </m:r>
                        <m:r>
                          <a:rPr lang="ja-JP" altLang="en-US" sz="2000" dirty="0">
                            <a:latin typeface="Cambria Math" panose="02040503050406030204" pitchFamily="18" charset="0"/>
                          </a:rPr>
                          <m:t>−</m:t>
                        </m:r>
                        <m:r>
                          <a:rPr lang="ja-JP" altLang="en-US" sz="2000" i="1" dirty="0">
                            <a:latin typeface="Cambria Math" panose="02040503050406030204" pitchFamily="18" charset="0"/>
                          </a:rPr>
                          <m:t>𝜇</m:t>
                        </m:r>
                      </m:num>
                      <m:den>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den>
                    </m:f>
                    <m:r>
                      <a:rPr lang="en-US" altLang="ja-JP" sz="2000" b="0" i="1" dirty="0" smtClean="0">
                        <a:latin typeface="Cambria Math" panose="02040503050406030204" pitchFamily="18" charset="0"/>
                      </a:rPr>
                      <m:t> </m:t>
                    </m:r>
                    <m:r>
                      <a:rPr lang="ja-JP" altLang="en-US" sz="2000" dirty="0">
                        <a:latin typeface="Cambria Math" panose="02040503050406030204" pitchFamily="18" charset="0"/>
                      </a:rPr>
                      <m:t>≦</m:t>
                    </m:r>
                    <m:r>
                      <a:rPr lang="en-US" altLang="ja-JP" sz="2000" b="0" i="0" dirty="0" smtClean="0">
                        <a:latin typeface="Cambria Math" panose="02040503050406030204" pitchFamily="18" charset="0"/>
                      </a:rPr>
                      <m:t> </m:t>
                    </m:r>
                    <m:r>
                      <a:rPr lang="ja-JP" altLang="en-US" sz="2000" dirty="0">
                        <a:latin typeface="Cambria Math" panose="02040503050406030204" pitchFamily="18" charset="0"/>
                      </a:rPr>
                      <m:t>1.96</m:t>
                    </m:r>
                  </m:oMath>
                </a14:m>
                <a:endParaRPr lang="en-US" altLang="ja-JP" sz="2000" dirty="0"/>
              </a:p>
              <a:p>
                <a:pPr marL="0" indent="0">
                  <a:buNone/>
                </a:pPr>
                <a:endParaRPr lang="en-US" altLang="ja-JP" sz="2000" dirty="0"/>
              </a:p>
              <a:p>
                <a:pPr marL="0" indent="0">
                  <a:buNone/>
                </a:pPr>
                <a:r>
                  <a:rPr lang="en-US" altLang="ja-JP" sz="2000" dirty="0"/>
                  <a:t>	</a:t>
                </a:r>
                <a14:m>
                  <m:oMath xmlns:m="http://schemas.openxmlformats.org/officeDocument/2006/math">
                    <m:r>
                      <a:rPr lang="ja-JP" altLang="en-US" sz="2000" dirty="0">
                        <a:latin typeface="Cambria Math" panose="02040503050406030204" pitchFamily="18" charset="0"/>
                      </a:rPr>
                      <m:t>−1.96</m:t>
                    </m:r>
                    <m:r>
                      <a:rPr lang="en-US" altLang="ja-JP" sz="2000" b="0" i="0" dirty="0" smtClean="0">
                        <a:latin typeface="Cambria Math" panose="02040503050406030204" pitchFamily="18" charset="0"/>
                      </a:rPr>
                      <m:t> ∗</m:t>
                    </m:r>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r>
                      <a:rPr lang="ja-JP" altLang="en-US" sz="2000" dirty="0">
                        <a:latin typeface="Cambria Math" panose="02040503050406030204" pitchFamily="18" charset="0"/>
                      </a:rPr>
                      <m:t>≦</m:t>
                    </m:r>
                    <m:r>
                      <a:rPr lang="en-US" altLang="ja-JP" sz="2000" b="0" i="0" dirty="0" smtClean="0">
                        <a:latin typeface="Cambria Math" panose="02040503050406030204" pitchFamily="18" charset="0"/>
                      </a:rPr>
                      <m:t>25</m:t>
                    </m:r>
                    <m:r>
                      <a:rPr lang="ja-JP" altLang="en-US" sz="2000" dirty="0">
                        <a:latin typeface="Cambria Math" panose="02040503050406030204" pitchFamily="18" charset="0"/>
                      </a:rPr>
                      <m:t>−</m:t>
                    </m:r>
                    <m:r>
                      <a:rPr lang="ja-JP" altLang="en-US" sz="2000" i="1" dirty="0">
                        <a:latin typeface="Cambria Math" panose="02040503050406030204" pitchFamily="18" charset="0"/>
                      </a:rPr>
                      <m:t>𝜇</m:t>
                    </m:r>
                    <m:r>
                      <a:rPr lang="en-US" altLang="ja-JP" sz="2000" b="0" i="1" dirty="0" smtClean="0">
                        <a:latin typeface="Cambria Math" panose="02040503050406030204" pitchFamily="18" charset="0"/>
                      </a:rPr>
                      <m:t> </m:t>
                    </m:r>
                    <m:r>
                      <a:rPr lang="ja-JP" altLang="en-US" sz="2000" dirty="0">
                        <a:latin typeface="Cambria Math" panose="02040503050406030204" pitchFamily="18" charset="0"/>
                      </a:rPr>
                      <m:t>≦1.96</m:t>
                    </m:r>
                    <m:r>
                      <a:rPr lang="en-US" altLang="ja-JP" sz="2000" b="0" i="0" dirty="0" smtClean="0">
                        <a:latin typeface="Cambria Math" panose="02040503050406030204" pitchFamily="18" charset="0"/>
                      </a:rPr>
                      <m:t> ∗</m:t>
                    </m:r>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oMath>
                </a14:m>
                <a:endParaRPr lang="en-US" altLang="ja-JP" sz="2000" dirty="0"/>
              </a:p>
              <a:p>
                <a:pPr marL="0" indent="0">
                  <a:buNone/>
                </a:pPr>
                <a:endParaRPr lang="en-US" altLang="ja-JP" sz="2000" dirty="0"/>
              </a:p>
              <a:p>
                <a:pPr marL="0" indent="0">
                  <a:buNone/>
                </a:pPr>
                <a:r>
                  <a:rPr lang="en-US" altLang="ja-JP" sz="2000" dirty="0"/>
                  <a:t>	</a:t>
                </a:r>
                <a:r>
                  <a:rPr lang="ja-JP" altLang="en-US" sz="2000" dirty="0"/>
                  <a:t> </a:t>
                </a:r>
                <a14:m>
                  <m:oMath xmlns:m="http://schemas.openxmlformats.org/officeDocument/2006/math">
                    <m:r>
                      <a:rPr lang="en-US" altLang="ja-JP" sz="2000" b="0" i="0" dirty="0" smtClean="0">
                        <a:latin typeface="Cambria Math" panose="02040503050406030204" pitchFamily="18" charset="0"/>
                      </a:rPr>
                      <m:t>25 </m:t>
                    </m:r>
                    <m:r>
                      <a:rPr lang="ja-JP" altLang="en-US" sz="2000" dirty="0">
                        <a:latin typeface="Cambria Math" panose="02040503050406030204" pitchFamily="18" charset="0"/>
                      </a:rPr>
                      <m:t>−1.96</m:t>
                    </m:r>
                    <m:r>
                      <a:rPr lang="en-US" altLang="ja-JP" sz="2000" dirty="0">
                        <a:latin typeface="Cambria Math" panose="02040503050406030204" pitchFamily="18" charset="0"/>
                      </a:rPr>
                      <m:t> ∗</m:t>
                    </m:r>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r>
                      <a:rPr lang="ja-JP" altLang="en-US" sz="2000" dirty="0">
                        <a:latin typeface="Cambria Math" panose="02040503050406030204" pitchFamily="18" charset="0"/>
                      </a:rPr>
                      <m:t>≦</m:t>
                    </m:r>
                    <m:r>
                      <a:rPr lang="en-US" altLang="ja-JP" sz="2000" b="0" i="0" dirty="0" smtClean="0">
                        <a:latin typeface="Cambria Math" panose="02040503050406030204" pitchFamily="18" charset="0"/>
                      </a:rPr>
                      <m:t> </m:t>
                    </m:r>
                    <m:r>
                      <a:rPr lang="ja-JP" altLang="en-US" sz="2000" i="1" dirty="0">
                        <a:latin typeface="Cambria Math" panose="02040503050406030204" pitchFamily="18" charset="0"/>
                      </a:rPr>
                      <m:t>𝜇</m:t>
                    </m:r>
                    <m:r>
                      <a:rPr lang="en-US" altLang="ja-JP" sz="2000" i="1" dirty="0">
                        <a:latin typeface="Cambria Math" panose="02040503050406030204" pitchFamily="18" charset="0"/>
                      </a:rPr>
                      <m:t> </m:t>
                    </m:r>
                    <m:r>
                      <a:rPr lang="ja-JP" altLang="en-US" sz="2000" dirty="0">
                        <a:latin typeface="Cambria Math" panose="02040503050406030204" pitchFamily="18" charset="0"/>
                      </a:rPr>
                      <m:t>≦</m:t>
                    </m:r>
                    <m:r>
                      <a:rPr lang="en-US" altLang="ja-JP" sz="2000" b="0" i="0" dirty="0" smtClean="0">
                        <a:latin typeface="Cambria Math" panose="02040503050406030204" pitchFamily="18" charset="0"/>
                      </a:rPr>
                      <m:t> 25 + </m:t>
                    </m:r>
                    <m:r>
                      <a:rPr lang="ja-JP" altLang="en-US" sz="2000" dirty="0">
                        <a:latin typeface="Cambria Math" panose="02040503050406030204" pitchFamily="18" charset="0"/>
                      </a:rPr>
                      <m:t>1.96</m:t>
                    </m:r>
                    <m:r>
                      <a:rPr lang="en-US" altLang="ja-JP" sz="2000" dirty="0">
                        <a:latin typeface="Cambria Math" panose="02040503050406030204" pitchFamily="18" charset="0"/>
                      </a:rPr>
                      <m:t> ∗</m:t>
                    </m:r>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oMath>
                </a14:m>
                <a:endParaRPr lang="en-US" altLang="ja-JP" sz="2000" dirty="0"/>
              </a:p>
              <a:p>
                <a:pPr marL="0" indent="0">
                  <a:buNone/>
                </a:pPr>
                <a:endParaRPr lang="en-US" altLang="ja-JP" sz="2000" dirty="0"/>
              </a:p>
              <a:p>
                <a:pPr marL="0" indent="0">
                  <a:buNone/>
                </a:pPr>
                <a:endParaRPr lang="en-US" altLang="ja-JP" sz="2000" dirty="0"/>
              </a:p>
              <a:p>
                <a:pPr marL="0" indent="0">
                  <a:buNone/>
                </a:pPr>
                <a:r>
                  <a:rPr lang="ja-JP" altLang="en-US" sz="2000" dirty="0"/>
                  <a:t>よって，</a:t>
                </a:r>
                <a:r>
                  <a:rPr lang="en-US" altLang="ja-JP" sz="2000" dirty="0"/>
                  <a:t>µ</a:t>
                </a:r>
                <a:r>
                  <a:rPr lang="ja-JP" altLang="en-US" sz="2000" dirty="0"/>
                  <a:t>の信頼計数</a:t>
                </a:r>
                <a:r>
                  <a:rPr lang="en-US" altLang="ja-JP" sz="2000" dirty="0"/>
                  <a:t>95%</a:t>
                </a:r>
                <a:r>
                  <a:rPr lang="ja-JP" altLang="en-US" sz="2000" dirty="0"/>
                  <a:t>の信頼区間は，</a:t>
                </a:r>
                <a:endParaRPr lang="en-US" altLang="ja-JP" sz="2000" dirty="0"/>
              </a:p>
              <a:p>
                <a:pPr marL="0" indent="0">
                  <a:buNone/>
                </a:pPr>
                <a:r>
                  <a:rPr lang="en-US" altLang="ja-JP" sz="2000" dirty="0"/>
                  <a:t>	</a:t>
                </a:r>
                <a:r>
                  <a:rPr lang="ja-JP" altLang="en-US" sz="2000" dirty="0"/>
                  <a:t> </a:t>
                </a:r>
                <a14:m>
                  <m:oMath xmlns:m="http://schemas.openxmlformats.org/officeDocument/2006/math">
                    <m:r>
                      <a:rPr lang="en-US" altLang="ja-JP" sz="2000" dirty="0">
                        <a:latin typeface="Cambria Math" panose="02040503050406030204" pitchFamily="18" charset="0"/>
                      </a:rPr>
                      <m:t>25 </m:t>
                    </m:r>
                    <m:r>
                      <a:rPr lang="ja-JP" altLang="en-US" sz="2000" dirty="0">
                        <a:latin typeface="Cambria Math" panose="02040503050406030204" pitchFamily="18" charset="0"/>
                      </a:rPr>
                      <m:t>−1.96</m:t>
                    </m:r>
                    <m:r>
                      <a:rPr lang="en-US" altLang="ja-JP" sz="2000" dirty="0">
                        <a:latin typeface="Cambria Math" panose="02040503050406030204" pitchFamily="18" charset="0"/>
                      </a:rPr>
                      <m:t> ∗</m:t>
                    </m:r>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r>
                      <a:rPr lang="ja-JP" altLang="en-US" sz="2000" dirty="0">
                        <a:latin typeface="Cambria Math" panose="02040503050406030204" pitchFamily="18" charset="0"/>
                      </a:rPr>
                      <m:t>≦</m:t>
                    </m:r>
                    <m:r>
                      <a:rPr lang="en-US" altLang="ja-JP" sz="2000" dirty="0">
                        <a:latin typeface="Cambria Math" panose="02040503050406030204" pitchFamily="18" charset="0"/>
                      </a:rPr>
                      <m:t> </m:t>
                    </m:r>
                    <m:r>
                      <a:rPr lang="ja-JP" altLang="en-US" sz="2000" i="1" dirty="0">
                        <a:latin typeface="Cambria Math" panose="02040503050406030204" pitchFamily="18" charset="0"/>
                      </a:rPr>
                      <m:t>𝜇</m:t>
                    </m:r>
                    <m:r>
                      <a:rPr lang="en-US" altLang="ja-JP" sz="2000" i="1" dirty="0">
                        <a:latin typeface="Cambria Math" panose="02040503050406030204" pitchFamily="18" charset="0"/>
                      </a:rPr>
                      <m:t> </m:t>
                    </m:r>
                    <m:r>
                      <a:rPr lang="ja-JP" altLang="en-US" sz="2000" dirty="0">
                        <a:latin typeface="Cambria Math" panose="02040503050406030204" pitchFamily="18" charset="0"/>
                      </a:rPr>
                      <m:t>≦</m:t>
                    </m:r>
                    <m:r>
                      <a:rPr lang="en-US" altLang="ja-JP" sz="2000" dirty="0">
                        <a:latin typeface="Cambria Math" panose="02040503050406030204" pitchFamily="18" charset="0"/>
                      </a:rPr>
                      <m:t> 25 + </m:t>
                    </m:r>
                    <m:r>
                      <a:rPr lang="ja-JP" altLang="en-US" sz="2000" dirty="0">
                        <a:latin typeface="Cambria Math" panose="02040503050406030204" pitchFamily="18" charset="0"/>
                      </a:rPr>
                      <m:t>1.96</m:t>
                    </m:r>
                    <m:r>
                      <a:rPr lang="en-US" altLang="ja-JP" sz="2000" dirty="0">
                        <a:latin typeface="Cambria Math" panose="02040503050406030204" pitchFamily="18" charset="0"/>
                      </a:rPr>
                      <m:t> ∗</m:t>
                    </m:r>
                    <m:rad>
                      <m:radPr>
                        <m:degHide m:val="on"/>
                        <m:ctrlPr>
                          <a:rPr lang="ja-JP" altLang="en-US" sz="2000" i="1" dirty="0">
                            <a:latin typeface="Cambria Math" panose="02040503050406030204" pitchFamily="18" charset="0"/>
                          </a:rPr>
                        </m:ctrlPr>
                      </m:radPr>
                      <m:deg/>
                      <m:e>
                        <m:r>
                          <a:rPr lang="ja-JP" altLang="en-US" sz="2000" dirty="0">
                            <a:latin typeface="Cambria Math" panose="02040503050406030204" pitchFamily="18" charset="0"/>
                          </a:rPr>
                          <m:t>10</m:t>
                        </m:r>
                      </m:e>
                    </m:rad>
                  </m:oMath>
                </a14:m>
                <a:endParaRPr lang="en-US" altLang="ja-JP" sz="2000" dirty="0"/>
              </a:p>
              <a:p>
                <a:pPr marL="0" indent="0">
                  <a:buNone/>
                </a:pPr>
                <a:r>
                  <a:rPr lang="ja-JP" altLang="en-US" sz="2000" dirty="0"/>
                  <a:t>である</a:t>
                </a:r>
                <a:endParaRPr lang="en-US" altLang="ja-JP" sz="2000" dirty="0"/>
              </a:p>
              <a:p>
                <a:pPr marL="0" indent="0">
                  <a:buNone/>
                </a:pPr>
                <a:r>
                  <a:rPr kumimoji="1" lang="en-US" altLang="ja-JP" dirty="0"/>
                  <a:t>	</a:t>
                </a:r>
                <a:endParaRPr kumimoji="1" lang="ja-JP" altLang="en-US" dirty="0"/>
              </a:p>
            </p:txBody>
          </p:sp>
        </mc:Choice>
        <mc:Fallback xmlns="">
          <p:sp>
            <p:nvSpPr>
              <p:cNvPr id="6" name="コンテンツ プレースホルダー 5">
                <a:extLst>
                  <a:ext uri="{FF2B5EF4-FFF2-40B4-BE49-F238E27FC236}">
                    <a16:creationId xmlns:a16="http://schemas.microsoft.com/office/drawing/2014/main" id="{36072D33-D133-4530-A32F-BE823B490C16}"/>
                  </a:ext>
                </a:extLst>
              </p:cNvPr>
              <p:cNvSpPr>
                <a:spLocks noGrp="1" noRot="1" noChangeAspect="1" noMove="1" noResize="1" noEditPoints="1" noAdjustHandles="1" noChangeArrowheads="1" noChangeShapeType="1" noTextEdit="1"/>
              </p:cNvSpPr>
              <p:nvPr>
                <p:ph idx="1"/>
              </p:nvPr>
            </p:nvSpPr>
            <p:spPr>
              <a:xfrm>
                <a:off x="628650" y="1074056"/>
                <a:ext cx="7886700" cy="5783944"/>
              </a:xfrm>
              <a:blipFill>
                <a:blip r:embed="rId2"/>
                <a:stretch>
                  <a:fillRect l="-773"/>
                </a:stretch>
              </a:blipFill>
            </p:spPr>
            <p:txBody>
              <a:bodyPr/>
              <a:lstStyle/>
              <a:p>
                <a:r>
                  <a:rPr lang="ja-JP" altLang="en-US">
                    <a:noFill/>
                  </a:rPr>
                  <a:t> </a:t>
                </a:r>
              </a:p>
            </p:txBody>
          </p:sp>
        </mc:Fallback>
      </mc:AlternateContent>
      <p:sp>
        <p:nvSpPr>
          <p:cNvPr id="15" name="フリーフォーム: 図形 14">
            <a:extLst>
              <a:ext uri="{FF2B5EF4-FFF2-40B4-BE49-F238E27FC236}">
                <a16:creationId xmlns:a16="http://schemas.microsoft.com/office/drawing/2014/main" id="{D4617705-58F6-4A0E-9F0F-8BD533573BE1}"/>
              </a:ext>
            </a:extLst>
          </p:cNvPr>
          <p:cNvSpPr/>
          <p:nvPr/>
        </p:nvSpPr>
        <p:spPr>
          <a:xfrm>
            <a:off x="4078515" y="2417073"/>
            <a:ext cx="2270815" cy="856343"/>
          </a:xfrm>
          <a:custGeom>
            <a:avLst/>
            <a:gdLst>
              <a:gd name="connsiteX0" fmla="*/ 0 w 2270815"/>
              <a:gd name="connsiteY0" fmla="*/ 0 h 856343"/>
              <a:gd name="connsiteX1" fmla="*/ 2206171 w 2270815"/>
              <a:gd name="connsiteY1" fmla="*/ 362857 h 856343"/>
              <a:gd name="connsiteX2" fmla="*/ 1727200 w 2270815"/>
              <a:gd name="connsiteY2" fmla="*/ 812800 h 856343"/>
              <a:gd name="connsiteX3" fmla="*/ 1727200 w 2270815"/>
              <a:gd name="connsiteY3" fmla="*/ 812800 h 856343"/>
              <a:gd name="connsiteX4" fmla="*/ 1741714 w 2270815"/>
              <a:gd name="connsiteY4" fmla="*/ 856343 h 85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815" h="856343">
                <a:moveTo>
                  <a:pt x="0" y="0"/>
                </a:moveTo>
                <a:cubicBezTo>
                  <a:pt x="959152" y="113695"/>
                  <a:pt x="1918304" y="227390"/>
                  <a:pt x="2206171" y="362857"/>
                </a:cubicBezTo>
                <a:cubicBezTo>
                  <a:pt x="2494038" y="498324"/>
                  <a:pt x="1727200" y="812800"/>
                  <a:pt x="1727200" y="812800"/>
                </a:cubicBezTo>
                <a:lnTo>
                  <a:pt x="1727200" y="812800"/>
                </a:lnTo>
                <a:lnTo>
                  <a:pt x="1741714" y="856343"/>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3B149C0B-1C05-4F57-9964-747A1FADF630}"/>
                  </a:ext>
                </a:extLst>
              </p:cNvPr>
              <p:cNvSpPr txBox="1"/>
              <p:nvPr/>
            </p:nvSpPr>
            <p:spPr>
              <a:xfrm>
                <a:off x="6168572" y="2382607"/>
                <a:ext cx="2975428" cy="672428"/>
              </a:xfrm>
              <a:prstGeom prst="rect">
                <a:avLst/>
              </a:prstGeom>
              <a:noFill/>
            </p:spPr>
            <p:txBody>
              <a:bodyPr wrap="square" rtlCol="0">
                <a:spAutoFit/>
              </a:bodyPr>
              <a:lstStyle/>
              <a:p>
                <a:pPr algn="ctr"/>
                <a14:m>
                  <m:oMath xmlns:m="http://schemas.openxmlformats.org/officeDocument/2006/math">
                    <m:rad>
                      <m:radPr>
                        <m:degHide m:val="on"/>
                        <m:ctrlPr>
                          <a:rPr lang="ja-JP" altLang="en-US" i="1" dirty="0">
                            <a:latin typeface="Cambria Math" panose="02040503050406030204" pitchFamily="18" charset="0"/>
                          </a:rPr>
                        </m:ctrlPr>
                      </m:radPr>
                      <m:deg/>
                      <m:e>
                        <m:r>
                          <a:rPr lang="ja-JP" altLang="en-US" dirty="0">
                            <a:latin typeface="Cambria Math" panose="02040503050406030204" pitchFamily="18" charset="0"/>
                          </a:rPr>
                          <m:t>10</m:t>
                        </m:r>
                      </m:e>
                    </m:rad>
                    <m:r>
                      <a:rPr lang="ja-JP" altLang="en-US" i="1" dirty="0">
                        <a:latin typeface="Cambria Math" panose="02040503050406030204" pitchFamily="18" charset="0"/>
                      </a:rPr>
                      <m:t>を</m:t>
                    </m:r>
                  </m:oMath>
                </a14:m>
                <a:r>
                  <a:rPr kumimoji="1" lang="ja-JP" altLang="en-US" dirty="0"/>
                  <a:t>かけて変量</a:t>
                </a:r>
                <a:r>
                  <a:rPr kumimoji="1" lang="en-US" altLang="ja-JP" dirty="0"/>
                  <a:t>X</a:t>
                </a:r>
                <a:r>
                  <a:rPr kumimoji="1" lang="ja-JP" altLang="en-US" dirty="0"/>
                  <a:t>に</a:t>
                </a:r>
                <a:r>
                  <a:rPr kumimoji="1" lang="en-US" altLang="ja-JP" dirty="0"/>
                  <a:t>25</a:t>
                </a:r>
                <a:r>
                  <a:rPr kumimoji="1" lang="ja-JP" altLang="en-US" dirty="0"/>
                  <a:t>を代入</a:t>
                </a:r>
              </a:p>
            </p:txBody>
          </p:sp>
        </mc:Choice>
        <mc:Fallback xmlns="">
          <p:sp>
            <p:nvSpPr>
              <p:cNvPr id="16" name="テキスト ボックス 15">
                <a:extLst>
                  <a:ext uri="{FF2B5EF4-FFF2-40B4-BE49-F238E27FC236}">
                    <a16:creationId xmlns:a16="http://schemas.microsoft.com/office/drawing/2014/main" id="{3B149C0B-1C05-4F57-9964-747A1FADF630}"/>
                  </a:ext>
                </a:extLst>
              </p:cNvPr>
              <p:cNvSpPr txBox="1">
                <a:spLocks noRot="1" noChangeAspect="1" noMove="1" noResize="1" noEditPoints="1" noAdjustHandles="1" noChangeArrowheads="1" noChangeShapeType="1" noTextEdit="1"/>
              </p:cNvSpPr>
              <p:nvPr/>
            </p:nvSpPr>
            <p:spPr>
              <a:xfrm>
                <a:off x="6168572" y="2382607"/>
                <a:ext cx="2975428" cy="672428"/>
              </a:xfrm>
              <a:prstGeom prst="rect">
                <a:avLst/>
              </a:prstGeom>
              <a:blipFill>
                <a:blip r:embed="rId3"/>
                <a:stretch>
                  <a:fillRect t="-909" b="-1454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316136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フローチャート: 結合子 34">
            <a:extLst>
              <a:ext uri="{FF2B5EF4-FFF2-40B4-BE49-F238E27FC236}">
                <a16:creationId xmlns:a16="http://schemas.microsoft.com/office/drawing/2014/main" id="{22ECA74E-D033-4252-AC03-A58A66BAD03A}"/>
              </a:ext>
            </a:extLst>
          </p:cNvPr>
          <p:cNvSpPr/>
          <p:nvPr/>
        </p:nvSpPr>
        <p:spPr>
          <a:xfrm>
            <a:off x="4887682" y="4051361"/>
            <a:ext cx="2981780" cy="1776425"/>
          </a:xfrm>
          <a:prstGeom prst="flowChartConnector">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892DC0C-554E-43E4-9DAD-965E41D2F0B2}"/>
              </a:ext>
            </a:extLst>
          </p:cNvPr>
          <p:cNvSpPr>
            <a:spLocks noGrp="1"/>
          </p:cNvSpPr>
          <p:nvPr>
            <p:ph type="title"/>
          </p:nvPr>
        </p:nvSpPr>
        <p:spPr/>
        <p:txBody>
          <a:bodyPr/>
          <a:lstStyle/>
          <a:p>
            <a:r>
              <a:rPr kumimoji="1" lang="ja-JP" altLang="en-US" dirty="0"/>
              <a:t>検定</a:t>
            </a:r>
          </a:p>
        </p:txBody>
      </p:sp>
      <p:sp>
        <p:nvSpPr>
          <p:cNvPr id="3" name="コンテンツ プレースホルダー 2">
            <a:extLst>
              <a:ext uri="{FF2B5EF4-FFF2-40B4-BE49-F238E27FC236}">
                <a16:creationId xmlns:a16="http://schemas.microsoft.com/office/drawing/2014/main" id="{FB3212D9-13DF-4E87-A96D-2E6190BB8DA2}"/>
              </a:ext>
            </a:extLst>
          </p:cNvPr>
          <p:cNvSpPr>
            <a:spLocks noGrp="1"/>
          </p:cNvSpPr>
          <p:nvPr>
            <p:ph idx="1"/>
          </p:nvPr>
        </p:nvSpPr>
        <p:spPr/>
        <p:txBody>
          <a:bodyPr/>
          <a:lstStyle/>
          <a:p>
            <a:r>
              <a:rPr kumimoji="1" lang="ja-JP" altLang="en-US" dirty="0"/>
              <a:t>部分から全体の特徴を把握する</a:t>
            </a:r>
          </a:p>
        </p:txBody>
      </p:sp>
      <p:pic>
        <p:nvPicPr>
          <p:cNvPr id="14" name="グラフィックス 13" descr="男性">
            <a:extLst>
              <a:ext uri="{FF2B5EF4-FFF2-40B4-BE49-F238E27FC236}">
                <a16:creationId xmlns:a16="http://schemas.microsoft.com/office/drawing/2014/main" id="{0071C0AE-17F4-4569-91C6-63DC5CCD3E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3779" y="2405742"/>
            <a:ext cx="1023258" cy="1023258"/>
          </a:xfrm>
          <a:prstGeom prst="rect">
            <a:avLst/>
          </a:prstGeom>
        </p:spPr>
      </p:pic>
      <p:cxnSp>
        <p:nvCxnSpPr>
          <p:cNvPr id="16" name="直線コネクタ 15">
            <a:extLst>
              <a:ext uri="{FF2B5EF4-FFF2-40B4-BE49-F238E27FC236}">
                <a16:creationId xmlns:a16="http://schemas.microsoft.com/office/drawing/2014/main" id="{3FE41731-B4DE-4133-AAFC-C7DF84423D81}"/>
              </a:ext>
            </a:extLst>
          </p:cNvPr>
          <p:cNvCxnSpPr>
            <a:cxnSpLocks/>
          </p:cNvCxnSpPr>
          <p:nvPr/>
        </p:nvCxnSpPr>
        <p:spPr>
          <a:xfrm flipH="1">
            <a:off x="273052" y="3178629"/>
            <a:ext cx="1139372" cy="2998334"/>
          </a:xfrm>
          <a:prstGeom prst="line">
            <a:avLst/>
          </a:prstGeom>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A8ADF507-DE82-4C5E-9D83-50D9781A99FB}"/>
              </a:ext>
            </a:extLst>
          </p:cNvPr>
          <p:cNvCxnSpPr>
            <a:cxnSpLocks/>
          </p:cNvCxnSpPr>
          <p:nvPr/>
        </p:nvCxnSpPr>
        <p:spPr>
          <a:xfrm>
            <a:off x="1987553" y="3178629"/>
            <a:ext cx="1162047" cy="2998334"/>
          </a:xfrm>
          <a:prstGeom prst="line">
            <a:avLst/>
          </a:prstGeom>
        </p:spPr>
        <p:style>
          <a:lnRef idx="1">
            <a:schemeClr val="dk1"/>
          </a:lnRef>
          <a:fillRef idx="0">
            <a:schemeClr val="dk1"/>
          </a:fillRef>
          <a:effectRef idx="0">
            <a:schemeClr val="dk1"/>
          </a:effectRef>
          <a:fontRef idx="minor">
            <a:schemeClr val="tx1"/>
          </a:fontRef>
        </p:style>
      </p:cxnSp>
      <p:cxnSp>
        <p:nvCxnSpPr>
          <p:cNvPr id="23" name="直線コネクタ 22">
            <a:extLst>
              <a:ext uri="{FF2B5EF4-FFF2-40B4-BE49-F238E27FC236}">
                <a16:creationId xmlns:a16="http://schemas.microsoft.com/office/drawing/2014/main" id="{E59DA1FA-0A94-40C8-B267-675AE1E48EE5}"/>
              </a:ext>
            </a:extLst>
          </p:cNvPr>
          <p:cNvCxnSpPr/>
          <p:nvPr/>
        </p:nvCxnSpPr>
        <p:spPr>
          <a:xfrm>
            <a:off x="1987553" y="2405742"/>
            <a:ext cx="1016904" cy="0"/>
          </a:xfrm>
          <a:prstGeom prst="line">
            <a:avLst/>
          </a:prstGeom>
        </p:spPr>
        <p:style>
          <a:lnRef idx="1">
            <a:schemeClr val="dk1"/>
          </a:lnRef>
          <a:fillRef idx="0">
            <a:schemeClr val="dk1"/>
          </a:fillRef>
          <a:effectRef idx="0">
            <a:schemeClr val="dk1"/>
          </a:effectRef>
          <a:fontRef idx="minor">
            <a:schemeClr val="tx1"/>
          </a:fontRef>
        </p:style>
      </p:cxnSp>
      <p:cxnSp>
        <p:nvCxnSpPr>
          <p:cNvPr id="24" name="直線コネクタ 23">
            <a:extLst>
              <a:ext uri="{FF2B5EF4-FFF2-40B4-BE49-F238E27FC236}">
                <a16:creationId xmlns:a16="http://schemas.microsoft.com/office/drawing/2014/main" id="{CC8C6CC0-7DBD-441B-B2EE-8DD0528304FE}"/>
              </a:ext>
            </a:extLst>
          </p:cNvPr>
          <p:cNvCxnSpPr/>
          <p:nvPr/>
        </p:nvCxnSpPr>
        <p:spPr>
          <a:xfrm>
            <a:off x="1987553" y="3389085"/>
            <a:ext cx="1016904" cy="0"/>
          </a:xfrm>
          <a:prstGeom prst="line">
            <a:avLst/>
          </a:prstGeom>
        </p:spPr>
        <p:style>
          <a:lnRef idx="1">
            <a:schemeClr val="dk1"/>
          </a:lnRef>
          <a:fillRef idx="0">
            <a:schemeClr val="dk1"/>
          </a:fillRef>
          <a:effectRef idx="0">
            <a:schemeClr val="dk1"/>
          </a:effectRef>
          <a:fontRef idx="minor">
            <a:schemeClr val="tx1"/>
          </a:fontRef>
        </p:style>
      </p:cxnSp>
      <p:cxnSp>
        <p:nvCxnSpPr>
          <p:cNvPr id="26" name="直線矢印コネクタ 25">
            <a:extLst>
              <a:ext uri="{FF2B5EF4-FFF2-40B4-BE49-F238E27FC236}">
                <a16:creationId xmlns:a16="http://schemas.microsoft.com/office/drawing/2014/main" id="{2628237E-CC6A-437A-A51F-A1C57026524F}"/>
              </a:ext>
            </a:extLst>
          </p:cNvPr>
          <p:cNvCxnSpPr/>
          <p:nvPr/>
        </p:nvCxnSpPr>
        <p:spPr>
          <a:xfrm>
            <a:off x="2801257" y="2405742"/>
            <a:ext cx="0" cy="983343"/>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7FA33C16-CAC5-4626-B7D0-73C10DCD346D}"/>
              </a:ext>
            </a:extLst>
          </p:cNvPr>
          <p:cNvSpPr txBox="1"/>
          <p:nvPr/>
        </p:nvSpPr>
        <p:spPr>
          <a:xfrm>
            <a:off x="2921459" y="2625571"/>
            <a:ext cx="1582053" cy="461665"/>
          </a:xfrm>
          <a:prstGeom prst="rect">
            <a:avLst/>
          </a:prstGeom>
          <a:noFill/>
        </p:spPr>
        <p:txBody>
          <a:bodyPr wrap="square" rtlCol="0">
            <a:spAutoFit/>
          </a:bodyPr>
          <a:lstStyle/>
          <a:p>
            <a:r>
              <a:rPr kumimoji="1" lang="en-US" altLang="ja-JP" sz="2400" dirty="0">
                <a:solidFill>
                  <a:schemeClr val="accent1"/>
                </a:solidFill>
              </a:rPr>
              <a:t>2</a:t>
            </a:r>
            <a:r>
              <a:rPr kumimoji="1" lang="ja-JP" altLang="en-US" sz="2400" dirty="0">
                <a:solidFill>
                  <a:schemeClr val="accent1"/>
                </a:solidFill>
              </a:rPr>
              <a:t>メートル</a:t>
            </a:r>
          </a:p>
        </p:txBody>
      </p:sp>
      <p:sp>
        <p:nvSpPr>
          <p:cNvPr id="31" name="テキスト ボックス 30">
            <a:extLst>
              <a:ext uri="{FF2B5EF4-FFF2-40B4-BE49-F238E27FC236}">
                <a16:creationId xmlns:a16="http://schemas.microsoft.com/office/drawing/2014/main" id="{46E99C2C-2C50-4A2E-9C71-F12B76D2158D}"/>
              </a:ext>
            </a:extLst>
          </p:cNvPr>
          <p:cNvSpPr txBox="1"/>
          <p:nvPr/>
        </p:nvSpPr>
        <p:spPr>
          <a:xfrm>
            <a:off x="5346705" y="4200910"/>
            <a:ext cx="2539996" cy="1477328"/>
          </a:xfrm>
          <a:prstGeom prst="rect">
            <a:avLst/>
          </a:prstGeom>
          <a:noFill/>
        </p:spPr>
        <p:txBody>
          <a:bodyPr wrap="square" rtlCol="0">
            <a:spAutoFit/>
          </a:bodyPr>
          <a:lstStyle/>
          <a:p>
            <a:r>
              <a:rPr kumimoji="1" lang="ja-JP" altLang="en-US" dirty="0"/>
              <a:t>日本人</a:t>
            </a:r>
            <a:r>
              <a:rPr lang="ja-JP" altLang="en-US" dirty="0"/>
              <a:t>かな？</a:t>
            </a:r>
            <a:endParaRPr lang="en-US" altLang="ja-JP" dirty="0"/>
          </a:p>
          <a:p>
            <a:endParaRPr kumimoji="1" lang="en-US" altLang="ja-JP" dirty="0"/>
          </a:p>
          <a:p>
            <a:r>
              <a:rPr kumimoji="1" lang="ja-JP" altLang="en-US" dirty="0"/>
              <a:t>それにしては大きいな</a:t>
            </a:r>
            <a:endParaRPr kumimoji="1" lang="en-US" altLang="ja-JP" dirty="0"/>
          </a:p>
          <a:p>
            <a:endParaRPr lang="en-US" altLang="ja-JP" dirty="0"/>
          </a:p>
          <a:p>
            <a:r>
              <a:rPr kumimoji="1" lang="ja-JP" altLang="en-US" dirty="0"/>
              <a:t>外国人</a:t>
            </a:r>
            <a:r>
              <a:rPr lang="ja-JP" altLang="en-US" dirty="0"/>
              <a:t>か</a:t>
            </a:r>
            <a:endParaRPr kumimoji="1" lang="en-US" altLang="ja-JP" dirty="0"/>
          </a:p>
        </p:txBody>
      </p:sp>
      <p:pic>
        <p:nvPicPr>
          <p:cNvPr id="33" name="グラフィックス 32" descr="ユーザー">
            <a:extLst>
              <a:ext uri="{FF2B5EF4-FFF2-40B4-BE49-F238E27FC236}">
                <a16:creationId xmlns:a16="http://schemas.microsoft.com/office/drawing/2014/main" id="{ED3696F2-7A03-4831-B523-576DBDB79B3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1657" y="4912857"/>
            <a:ext cx="2000249" cy="2000249"/>
          </a:xfrm>
          <a:prstGeom prst="rect">
            <a:avLst/>
          </a:prstGeom>
        </p:spPr>
      </p:pic>
      <p:sp>
        <p:nvSpPr>
          <p:cNvPr id="54" name="フローチャート: 結合子 53">
            <a:extLst>
              <a:ext uri="{FF2B5EF4-FFF2-40B4-BE49-F238E27FC236}">
                <a16:creationId xmlns:a16="http://schemas.microsoft.com/office/drawing/2014/main" id="{7369FBBD-7D24-4E03-AD20-0572480338F3}"/>
              </a:ext>
            </a:extLst>
          </p:cNvPr>
          <p:cNvSpPr/>
          <p:nvPr/>
        </p:nvSpPr>
        <p:spPr>
          <a:xfrm>
            <a:off x="1715408" y="5355771"/>
            <a:ext cx="213184" cy="159658"/>
          </a:xfrm>
          <a:prstGeom prst="flowChartConnector">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5" name="フローチャート: 結合子 54">
            <a:extLst>
              <a:ext uri="{FF2B5EF4-FFF2-40B4-BE49-F238E27FC236}">
                <a16:creationId xmlns:a16="http://schemas.microsoft.com/office/drawing/2014/main" id="{59BB237F-1C27-4381-938C-5863D2848977}"/>
              </a:ext>
            </a:extLst>
          </p:cNvPr>
          <p:cNvSpPr/>
          <p:nvPr/>
        </p:nvSpPr>
        <p:spPr>
          <a:xfrm>
            <a:off x="2366277" y="5134430"/>
            <a:ext cx="555182" cy="442681"/>
          </a:xfrm>
          <a:prstGeom prst="flowChartConnector">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6" name="フローチャート: 結合子 55">
            <a:extLst>
              <a:ext uri="{FF2B5EF4-FFF2-40B4-BE49-F238E27FC236}">
                <a16:creationId xmlns:a16="http://schemas.microsoft.com/office/drawing/2014/main" id="{41D9702A-36B7-48E0-8580-F5F5EEF8EDF2}"/>
              </a:ext>
            </a:extLst>
          </p:cNvPr>
          <p:cNvSpPr/>
          <p:nvPr/>
        </p:nvSpPr>
        <p:spPr>
          <a:xfrm>
            <a:off x="3467557" y="4834094"/>
            <a:ext cx="1035955" cy="718458"/>
          </a:xfrm>
          <a:prstGeom prst="flowChartConnector">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529366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0A4B48-759E-4B6B-980C-6A6E9053D423}"/>
              </a:ext>
            </a:extLst>
          </p:cNvPr>
          <p:cNvSpPr>
            <a:spLocks noGrp="1"/>
          </p:cNvSpPr>
          <p:nvPr>
            <p:ph type="title"/>
          </p:nvPr>
        </p:nvSpPr>
        <p:spPr>
          <a:xfrm>
            <a:off x="628650" y="365127"/>
            <a:ext cx="7886700" cy="839560"/>
          </a:xfrm>
        </p:spPr>
        <p:txBody>
          <a:bodyPr/>
          <a:lstStyle/>
          <a:p>
            <a:r>
              <a:rPr kumimoji="1" lang="ja-JP" altLang="en-US" dirty="0"/>
              <a:t>用語</a:t>
            </a:r>
            <a:r>
              <a:rPr kumimoji="1" lang="en-US" altLang="ja-JP" dirty="0"/>
              <a:t>1</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674AA422-8A71-4FBB-9D39-835147B4A5E0}"/>
                  </a:ext>
                </a:extLst>
              </p:cNvPr>
              <p:cNvSpPr>
                <a:spLocks noGrp="1"/>
              </p:cNvSpPr>
              <p:nvPr>
                <p:ph idx="1"/>
              </p:nvPr>
            </p:nvSpPr>
            <p:spPr>
              <a:xfrm>
                <a:off x="628650" y="1204687"/>
                <a:ext cx="7886700" cy="4972276"/>
              </a:xfrm>
            </p:spPr>
            <p:txBody>
              <a:bodyPr/>
              <a:lstStyle/>
              <a:p>
                <a:endParaRPr kumimoji="1" lang="en-US" altLang="ja-JP" dirty="0"/>
              </a:p>
              <a:p>
                <a:pPr marL="0" indent="0">
                  <a:buNone/>
                </a:pPr>
                <a:endParaRPr kumimoji="1" lang="en-US" altLang="ja-JP" dirty="0"/>
              </a:p>
              <a:p>
                <a:r>
                  <a:rPr kumimoji="1" lang="ja-JP" altLang="en-US" sz="2400" dirty="0"/>
                  <a:t>帰無仮説</a:t>
                </a:r>
                <a:r>
                  <a:rPr lang="en-US" altLang="ja-JP" sz="2400" dirty="0"/>
                  <a:t> </a:t>
                </a:r>
                <a14:m>
                  <m:oMath xmlns:m="http://schemas.openxmlformats.org/officeDocument/2006/math">
                    <m:sSub>
                      <m:sSubPr>
                        <m:ctrlPr>
                          <a:rPr kumimoji="1" lang="en-US" altLang="ja-JP" sz="2400" i="1" smtClean="0">
                            <a:latin typeface="Cambria Math" panose="02040503050406030204" pitchFamily="18" charset="0"/>
                          </a:rPr>
                        </m:ctrlPr>
                      </m:sSubPr>
                      <m:e>
                        <m:r>
                          <a:rPr kumimoji="1" lang="en-US" altLang="ja-JP" sz="2400" i="1" smtClean="0">
                            <a:latin typeface="Cambria Math" panose="02040503050406030204" pitchFamily="18" charset="0"/>
                          </a:rPr>
                          <m:t>𝐻</m:t>
                        </m:r>
                      </m:e>
                      <m:sub>
                        <m:r>
                          <a:rPr kumimoji="1" lang="en-US" altLang="ja-JP" sz="2400" i="0" smtClean="0">
                            <a:latin typeface="Cambria Math" panose="02040503050406030204" pitchFamily="18" charset="0"/>
                          </a:rPr>
                          <m:t>0</m:t>
                        </m:r>
                      </m:sub>
                    </m:sSub>
                  </m:oMath>
                </a14:m>
                <a:r>
                  <a:rPr kumimoji="1" lang="en-US" altLang="ja-JP" sz="2400" dirty="0"/>
                  <a:t>…(</a:t>
                </a:r>
                <a:r>
                  <a:rPr kumimoji="1" lang="ja-JP" altLang="en-US" sz="2400" dirty="0"/>
                  <a:t>最終的に</a:t>
                </a:r>
                <a:r>
                  <a:rPr kumimoji="1" lang="en-US" altLang="ja-JP" sz="2400" dirty="0"/>
                  <a:t>)</a:t>
                </a:r>
                <a:r>
                  <a:rPr kumimoji="1" lang="ja-JP" altLang="en-US" sz="2400" dirty="0"/>
                  <a:t>「無に帰す」仮説</a:t>
                </a:r>
                <a:endParaRPr lang="en-US" altLang="ja-JP" sz="2400" dirty="0"/>
              </a:p>
              <a:p>
                <a:pPr marL="0" indent="0">
                  <a:buNone/>
                </a:pPr>
                <a:r>
                  <a:rPr kumimoji="1" lang="en-US" altLang="ja-JP" sz="2400" dirty="0"/>
                  <a:t>			</a:t>
                </a:r>
                <a:r>
                  <a:rPr kumimoji="1" lang="ja-JP" altLang="en-US" sz="2400" dirty="0"/>
                  <a:t>歩いている人を日本人とする</a:t>
                </a:r>
                <a:endParaRPr kumimoji="1" lang="en-US" altLang="ja-JP" sz="2400" dirty="0"/>
              </a:p>
              <a:p>
                <a:pPr marL="0" indent="0">
                  <a:buNone/>
                </a:pPr>
                <a:endParaRPr lang="en-US" altLang="ja-JP" sz="2400" dirty="0"/>
              </a:p>
              <a:p>
                <a:pPr marL="0" indent="0">
                  <a:buNone/>
                </a:pPr>
                <a:endParaRPr lang="en-US" altLang="ja-JP" sz="2400" dirty="0"/>
              </a:p>
              <a:p>
                <a:r>
                  <a:rPr kumimoji="1" lang="ja-JP" altLang="en-US" sz="2400" dirty="0"/>
                  <a:t>対立仮説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𝐻</m:t>
                        </m:r>
                      </m:e>
                      <m:sub>
                        <m:r>
                          <a:rPr lang="en-US" altLang="ja-JP" sz="2400" b="0" i="1" smtClean="0">
                            <a:latin typeface="Cambria Math" panose="02040503050406030204" pitchFamily="18" charset="0"/>
                          </a:rPr>
                          <m:t>1</m:t>
                        </m:r>
                      </m:sub>
                    </m:sSub>
                  </m:oMath>
                </a14:m>
                <a:r>
                  <a:rPr kumimoji="1" lang="en-US" altLang="ja-JP" sz="2400" dirty="0"/>
                  <a:t>…</a:t>
                </a:r>
                <a:r>
                  <a:rPr kumimoji="1" lang="ja-JP" altLang="en-US" sz="2400" dirty="0"/>
                  <a:t>帰無仮説を否定した内容を持つ仮説</a:t>
                </a:r>
                <a:endParaRPr kumimoji="1" lang="en-US" altLang="ja-JP" sz="2400" dirty="0"/>
              </a:p>
              <a:p>
                <a:pPr marL="0" indent="0">
                  <a:buNone/>
                </a:pPr>
                <a:r>
                  <a:rPr lang="en-US" altLang="ja-JP" sz="2400" dirty="0"/>
                  <a:t>			</a:t>
                </a:r>
                <a:r>
                  <a:rPr kumimoji="1" lang="ja-JP" altLang="en-US" sz="2400" dirty="0"/>
                  <a:t>歩いている人を外国人とする</a:t>
                </a:r>
                <a:endParaRPr lang="en-US" altLang="ja-JP" dirty="0"/>
              </a:p>
              <a:p>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674AA422-8A71-4FBB-9D39-835147B4A5E0}"/>
                  </a:ext>
                </a:extLst>
              </p:cNvPr>
              <p:cNvSpPr>
                <a:spLocks noGrp="1" noRot="1" noChangeAspect="1" noMove="1" noResize="1" noEditPoints="1" noAdjustHandles="1" noChangeArrowheads="1" noChangeShapeType="1" noTextEdit="1"/>
              </p:cNvSpPr>
              <p:nvPr>
                <p:ph idx="1"/>
              </p:nvPr>
            </p:nvSpPr>
            <p:spPr>
              <a:xfrm>
                <a:off x="628650" y="1204687"/>
                <a:ext cx="7886700" cy="4972276"/>
              </a:xfrm>
              <a:blipFill>
                <a:blip r:embed="rId3"/>
                <a:stretch>
                  <a:fillRect l="-100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82231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F6CC75-5960-496F-A496-7C5F117D06C8}"/>
              </a:ext>
            </a:extLst>
          </p:cNvPr>
          <p:cNvSpPr>
            <a:spLocks noGrp="1"/>
          </p:cNvSpPr>
          <p:nvPr>
            <p:ph type="title"/>
          </p:nvPr>
        </p:nvSpPr>
        <p:spPr>
          <a:xfrm>
            <a:off x="628650" y="365126"/>
            <a:ext cx="7886700" cy="883103"/>
          </a:xfrm>
        </p:spPr>
        <p:txBody>
          <a:bodyPr/>
          <a:lstStyle/>
          <a:p>
            <a:r>
              <a:rPr kumimoji="1" lang="ja-JP" altLang="en-US" dirty="0"/>
              <a:t>用語</a:t>
            </a:r>
            <a:r>
              <a:rPr kumimoji="1" lang="en-US" altLang="ja-JP" dirty="0"/>
              <a:t>2</a:t>
            </a:r>
            <a:endParaRPr kumimoji="1" lang="ja-JP" altLang="en-US" dirty="0"/>
          </a:p>
        </p:txBody>
      </p:sp>
      <p:pic>
        <p:nvPicPr>
          <p:cNvPr id="5" name="コンテンツ プレースホルダー 4">
            <a:extLst>
              <a:ext uri="{FF2B5EF4-FFF2-40B4-BE49-F238E27FC236}">
                <a16:creationId xmlns:a16="http://schemas.microsoft.com/office/drawing/2014/main" id="{ACB6D950-E792-44B2-834A-1BDEEB1725E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1877" y="3411405"/>
            <a:ext cx="5111637" cy="1835510"/>
          </a:xfrm>
        </p:spPr>
      </p:pic>
      <p:sp>
        <p:nvSpPr>
          <p:cNvPr id="6" name="テキスト ボックス 5">
            <a:extLst>
              <a:ext uri="{FF2B5EF4-FFF2-40B4-BE49-F238E27FC236}">
                <a16:creationId xmlns:a16="http://schemas.microsoft.com/office/drawing/2014/main" id="{C943E7B3-EE26-478E-8AAB-83D102C1ECA7}"/>
              </a:ext>
            </a:extLst>
          </p:cNvPr>
          <p:cNvSpPr txBox="1"/>
          <p:nvPr/>
        </p:nvSpPr>
        <p:spPr>
          <a:xfrm>
            <a:off x="628650" y="1611085"/>
            <a:ext cx="8094436" cy="1600438"/>
          </a:xfrm>
          <a:prstGeom prst="rect">
            <a:avLst/>
          </a:prstGeom>
          <a:noFill/>
        </p:spPr>
        <p:txBody>
          <a:bodyPr wrap="square" rtlCol="0">
            <a:spAutoFit/>
          </a:bodyPr>
          <a:lstStyle/>
          <a:p>
            <a:r>
              <a:rPr lang="ja-JP" altLang="en-US" sz="2000" dirty="0"/>
              <a:t>・有意水準</a:t>
            </a:r>
            <a:r>
              <a:rPr lang="en-US" altLang="ja-JP" sz="2000" dirty="0"/>
              <a:t>…</a:t>
            </a:r>
            <a:r>
              <a:rPr lang="ja-JP" altLang="en-US" sz="2000" dirty="0"/>
              <a:t>帰無仮説と対立仮説の判断基準</a:t>
            </a:r>
            <a:endParaRPr lang="en-US" altLang="ja-JP" sz="2000" dirty="0"/>
          </a:p>
          <a:p>
            <a:endParaRPr lang="en-US" altLang="ja-JP" sz="2000" dirty="0"/>
          </a:p>
          <a:p>
            <a:r>
              <a:rPr lang="ja-JP" altLang="en-US" sz="2000" dirty="0"/>
              <a:t>「身長が</a:t>
            </a:r>
            <a:r>
              <a:rPr lang="en-US" altLang="ja-JP" sz="2000" dirty="0"/>
              <a:t>195cm</a:t>
            </a:r>
            <a:r>
              <a:rPr lang="ja-JP" altLang="en-US" sz="2000" dirty="0"/>
              <a:t>以上の日本人は，</a:t>
            </a:r>
            <a:r>
              <a:rPr lang="en-US" altLang="ja-JP" sz="2000" dirty="0"/>
              <a:t>5%</a:t>
            </a:r>
            <a:r>
              <a:rPr lang="ja-JP" altLang="en-US" sz="2000" dirty="0"/>
              <a:t>しかいない」ならば，歩いてくる人が日本人である確率は</a:t>
            </a:r>
            <a:r>
              <a:rPr lang="en-US" altLang="ja-JP" sz="2000" dirty="0"/>
              <a:t>5%</a:t>
            </a:r>
            <a:r>
              <a:rPr lang="ja-JP" altLang="en-US" sz="2000" dirty="0"/>
              <a:t>以下である．この</a:t>
            </a:r>
            <a:r>
              <a:rPr lang="en-US" altLang="ja-JP" sz="2000" dirty="0"/>
              <a:t>5%</a:t>
            </a:r>
            <a:r>
              <a:rPr lang="ja-JP" altLang="en-US" sz="2000" dirty="0"/>
              <a:t>を有意水準という．</a:t>
            </a:r>
            <a:endParaRPr lang="en-US" altLang="ja-JP" sz="2000" dirty="0"/>
          </a:p>
          <a:p>
            <a:endParaRPr kumimoji="1" lang="ja-JP" altLang="en-US" dirty="0"/>
          </a:p>
        </p:txBody>
      </p:sp>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0E2937D9-BB4C-4B1C-8D4A-CE255B608541}"/>
                  </a:ext>
                </a:extLst>
              </p:cNvPr>
              <p:cNvSpPr txBox="1"/>
              <p:nvPr/>
            </p:nvSpPr>
            <p:spPr>
              <a:xfrm>
                <a:off x="628650" y="5718630"/>
                <a:ext cx="7542893" cy="400110"/>
              </a:xfrm>
              <a:prstGeom prst="rect">
                <a:avLst/>
              </a:prstGeom>
              <a:noFill/>
            </p:spPr>
            <p:txBody>
              <a:bodyPr wrap="square" rtlCol="0">
                <a:spAutoFit/>
              </a:bodyPr>
              <a:lstStyle/>
              <a:p>
                <a:r>
                  <a:rPr lang="ja-JP" altLang="en-US" sz="2000" dirty="0"/>
                  <a:t>・</a:t>
                </a:r>
                <a:r>
                  <a:rPr kumimoji="1" lang="ja-JP" altLang="en-US" sz="2000" dirty="0"/>
                  <a:t>棄却域</a:t>
                </a:r>
                <a:r>
                  <a:rPr kumimoji="1" lang="en-US" altLang="ja-JP" sz="2000" dirty="0"/>
                  <a:t>…</a:t>
                </a:r>
                <a:r>
                  <a:rPr kumimoji="1" lang="ja-JP" altLang="en-US" sz="2000" dirty="0"/>
                  <a:t>帰無仮説</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a:latin typeface="Cambria Math" panose="02040503050406030204" pitchFamily="18" charset="0"/>
                          </a:rPr>
                          <m:t>0</m:t>
                        </m:r>
                      </m:sub>
                    </m:sSub>
                  </m:oMath>
                </a14:m>
                <a:r>
                  <a:rPr kumimoji="1" lang="ja-JP" altLang="en-US" sz="2000" dirty="0"/>
                  <a:t>を棄却する範囲</a:t>
                </a:r>
                <a:r>
                  <a:rPr lang="ja-JP" altLang="en-US" sz="2000" dirty="0"/>
                  <a:t>のこと</a:t>
                </a:r>
                <a:endParaRPr kumimoji="1" lang="ja-JP" altLang="en-US" sz="2000" dirty="0"/>
              </a:p>
            </p:txBody>
          </p:sp>
        </mc:Choice>
        <mc:Fallback xmlns="">
          <p:sp>
            <p:nvSpPr>
              <p:cNvPr id="7" name="テキスト ボックス 6">
                <a:extLst>
                  <a:ext uri="{FF2B5EF4-FFF2-40B4-BE49-F238E27FC236}">
                    <a16:creationId xmlns:a16="http://schemas.microsoft.com/office/drawing/2014/main" id="{0E2937D9-BB4C-4B1C-8D4A-CE255B608541}"/>
                  </a:ext>
                </a:extLst>
              </p:cNvPr>
              <p:cNvSpPr txBox="1">
                <a:spLocks noRot="1" noChangeAspect="1" noMove="1" noResize="1" noEditPoints="1" noAdjustHandles="1" noChangeArrowheads="1" noChangeShapeType="1" noTextEdit="1"/>
              </p:cNvSpPr>
              <p:nvPr/>
            </p:nvSpPr>
            <p:spPr>
              <a:xfrm>
                <a:off x="628650" y="5718630"/>
                <a:ext cx="7542893" cy="400110"/>
              </a:xfrm>
              <a:prstGeom prst="rect">
                <a:avLst/>
              </a:prstGeom>
              <a:blipFill>
                <a:blip r:embed="rId4"/>
                <a:stretch>
                  <a:fillRect l="-808" t="-6061" b="-2727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96418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A5DCB7-BCCC-484E-BF34-F7E6AC9BD1BB}"/>
              </a:ext>
            </a:extLst>
          </p:cNvPr>
          <p:cNvSpPr>
            <a:spLocks noGrp="1"/>
          </p:cNvSpPr>
          <p:nvPr>
            <p:ph type="title"/>
          </p:nvPr>
        </p:nvSpPr>
        <p:spPr>
          <a:xfrm>
            <a:off x="628650" y="365127"/>
            <a:ext cx="7886700" cy="766988"/>
          </a:xfrm>
        </p:spPr>
        <p:txBody>
          <a:bodyPr/>
          <a:lstStyle/>
          <a:p>
            <a:r>
              <a:rPr kumimoji="1" lang="ja-JP" altLang="en-US" dirty="0"/>
              <a:t>用語</a:t>
            </a:r>
            <a:r>
              <a:rPr kumimoji="1" lang="en-US" altLang="ja-JP" dirty="0"/>
              <a:t>3</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F6899C4F-9A15-4D25-ADDE-F5C683365A5D}"/>
                  </a:ext>
                </a:extLst>
              </p:cNvPr>
              <p:cNvSpPr>
                <a:spLocks noGrp="1"/>
              </p:cNvSpPr>
              <p:nvPr>
                <p:ph idx="1"/>
              </p:nvPr>
            </p:nvSpPr>
            <p:spPr>
              <a:xfrm>
                <a:off x="628650" y="1132116"/>
                <a:ext cx="7886700" cy="2148114"/>
              </a:xfrm>
            </p:spPr>
            <p:txBody>
              <a:bodyPr>
                <a:noAutofit/>
              </a:bodyPr>
              <a:lstStyle/>
              <a:p>
                <a:pPr marL="0" indent="0">
                  <a:buNone/>
                </a:pPr>
                <a:endParaRPr kumimoji="1" lang="en-US" altLang="ja-JP" sz="2000" dirty="0"/>
              </a:p>
              <a:p>
                <a:r>
                  <a:rPr kumimoji="1" lang="ja-JP" altLang="en-US" sz="2000" dirty="0"/>
                  <a:t>第</a:t>
                </a:r>
                <a:r>
                  <a:rPr kumimoji="1" lang="en-US" altLang="ja-JP" sz="2000" dirty="0"/>
                  <a:t>1</a:t>
                </a:r>
                <a:r>
                  <a:rPr kumimoji="1" lang="ja-JP" altLang="en-US" sz="2000" dirty="0"/>
                  <a:t>種の誤り</a:t>
                </a:r>
                <a:r>
                  <a:rPr kumimoji="1" lang="en-US" altLang="ja-JP" sz="2000" dirty="0"/>
                  <a:t>…</a:t>
                </a:r>
                <a:r>
                  <a:rPr lang="ja-JP" altLang="en-US" sz="2000" dirty="0"/>
                  <a:t>帰無仮説</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a:latin typeface="Cambria Math" panose="02040503050406030204" pitchFamily="18" charset="0"/>
                          </a:rPr>
                          <m:t>0</m:t>
                        </m:r>
                      </m:sub>
                    </m:sSub>
                  </m:oMath>
                </a14:m>
                <a:r>
                  <a:rPr kumimoji="1" lang="ja-JP" altLang="en-US" sz="2000" dirty="0"/>
                  <a:t>を棄却して，</a:t>
                </a:r>
                <a:r>
                  <a:rPr lang="ja-JP" altLang="en-US" sz="2000" dirty="0"/>
                  <a:t>対立仮説 </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i="1">
                            <a:latin typeface="Cambria Math" panose="02040503050406030204" pitchFamily="18" charset="0"/>
                          </a:rPr>
                          <m:t>1</m:t>
                        </m:r>
                      </m:sub>
                    </m:sSub>
                  </m:oMath>
                </a14:m>
                <a:r>
                  <a:rPr kumimoji="1" lang="ja-JP" altLang="en-US" sz="2000" dirty="0"/>
                  <a:t>を採択した</a:t>
                </a:r>
                <a:r>
                  <a:rPr lang="ja-JP" altLang="en-US" sz="2000" dirty="0"/>
                  <a:t>ときに，</a:t>
                </a:r>
                <a:r>
                  <a:rPr lang="en-US" altLang="ja-JP" sz="2000" dirty="0"/>
                  <a:t> </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a:latin typeface="Cambria Math" panose="02040503050406030204" pitchFamily="18" charset="0"/>
                          </a:rPr>
                          <m:t>0</m:t>
                        </m:r>
                      </m:sub>
                    </m:sSub>
                    <m:r>
                      <a:rPr lang="ja-JP" altLang="en-US" sz="2000" i="1">
                        <a:latin typeface="Cambria Math" panose="02040503050406030204" pitchFamily="18" charset="0"/>
                      </a:rPr>
                      <m:t>が</m:t>
                    </m:r>
                  </m:oMath>
                </a14:m>
                <a:r>
                  <a:rPr lang="ja-JP" altLang="en-US" sz="2000" dirty="0"/>
                  <a:t>起きた</a:t>
                </a:r>
                <a:r>
                  <a:rPr lang="en-US" altLang="ja-JP" sz="2000" dirty="0"/>
                  <a:t>.</a:t>
                </a:r>
                <a:endParaRPr kumimoji="1" lang="en-US" altLang="ja-JP" sz="2000" dirty="0"/>
              </a:p>
              <a:p>
                <a:pPr marL="0" indent="0">
                  <a:buNone/>
                </a:pPr>
                <a:endParaRPr kumimoji="1" lang="en-US" altLang="ja-JP" sz="2000" dirty="0"/>
              </a:p>
              <a:p>
                <a:r>
                  <a:rPr lang="ja-JP" altLang="en-US" sz="2000" dirty="0"/>
                  <a:t>第</a:t>
                </a:r>
                <a:r>
                  <a:rPr lang="en-US" altLang="ja-JP" sz="2000" dirty="0"/>
                  <a:t>2</a:t>
                </a:r>
                <a:r>
                  <a:rPr lang="ja-JP" altLang="en-US" sz="2000" dirty="0"/>
                  <a:t>種の誤り</a:t>
                </a:r>
                <a:r>
                  <a:rPr lang="en-US" altLang="ja-JP" sz="2000" dirty="0"/>
                  <a:t>…</a:t>
                </a:r>
                <a:r>
                  <a:rPr lang="ja-JP" altLang="en-US" sz="2000" dirty="0"/>
                  <a:t>帰無仮説</a:t>
                </a:r>
                <a14:m>
                  <m:oMath xmlns:m="http://schemas.openxmlformats.org/officeDocument/2006/math">
                    <m:sSub>
                      <m:sSubPr>
                        <m:ctrlPr>
                          <a:rPr lang="en-US" altLang="ja-JP" sz="2000" i="1" smtClean="0">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a:latin typeface="Cambria Math" panose="02040503050406030204" pitchFamily="18" charset="0"/>
                          </a:rPr>
                          <m:t>0</m:t>
                        </m:r>
                      </m:sub>
                    </m:sSub>
                  </m:oMath>
                </a14:m>
                <a:r>
                  <a:rPr lang="ja-JP" altLang="en-US" sz="2000" dirty="0"/>
                  <a:t>を採択して，対立仮説 </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i="1">
                            <a:latin typeface="Cambria Math" panose="02040503050406030204" pitchFamily="18" charset="0"/>
                          </a:rPr>
                          <m:t>1</m:t>
                        </m:r>
                      </m:sub>
                    </m:sSub>
                  </m:oMath>
                </a14:m>
                <a:r>
                  <a:rPr lang="ja-JP" altLang="en-US" sz="2000" dirty="0"/>
                  <a:t>を棄却したときに</a:t>
                </a:r>
                <a:r>
                  <a:rPr lang="ja-JP" altLang="en-US" sz="2000" dirty="0" err="1"/>
                  <a:t>，</a:t>
                </a:r>
                <a:r>
                  <a:rPr lang="en-US" altLang="ja-JP" sz="2000" dirty="0"/>
                  <a:t> </a:t>
                </a:r>
                <a14:m>
                  <m:oMath xmlns:m="http://schemas.openxmlformats.org/officeDocument/2006/math">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𝐻</m:t>
                        </m:r>
                      </m:e>
                      <m:sub>
                        <m:r>
                          <a:rPr lang="en-US" altLang="ja-JP" sz="2000" i="1">
                            <a:latin typeface="Cambria Math" panose="02040503050406030204" pitchFamily="18" charset="0"/>
                          </a:rPr>
                          <m:t>1</m:t>
                        </m:r>
                      </m:sub>
                    </m:sSub>
                    <m:r>
                      <a:rPr lang="en-US" altLang="ja-JP" sz="2000" i="1">
                        <a:latin typeface="Cambria Math" panose="02040503050406030204" pitchFamily="18" charset="0"/>
                      </a:rPr>
                      <m:t> </m:t>
                    </m:r>
                  </m:oMath>
                </a14:m>
                <a:r>
                  <a:rPr lang="ja-JP" altLang="en-US" sz="2000" dirty="0"/>
                  <a:t>が起きた．</a:t>
                </a:r>
                <a:endParaRPr kumimoji="1" lang="ja-JP" altLang="en-US" sz="2000" dirty="0"/>
              </a:p>
            </p:txBody>
          </p:sp>
        </mc:Choice>
        <mc:Fallback xmlns="">
          <p:sp>
            <p:nvSpPr>
              <p:cNvPr id="3" name="コンテンツ プレースホルダー 2">
                <a:extLst>
                  <a:ext uri="{FF2B5EF4-FFF2-40B4-BE49-F238E27FC236}">
                    <a16:creationId xmlns:a16="http://schemas.microsoft.com/office/drawing/2014/main" id="{F6899C4F-9A15-4D25-ADDE-F5C683365A5D}"/>
                  </a:ext>
                </a:extLst>
              </p:cNvPr>
              <p:cNvSpPr>
                <a:spLocks noGrp="1" noRot="1" noChangeAspect="1" noMove="1" noResize="1" noEditPoints="1" noAdjustHandles="1" noChangeArrowheads="1" noChangeShapeType="1" noTextEdit="1"/>
              </p:cNvSpPr>
              <p:nvPr>
                <p:ph idx="1"/>
              </p:nvPr>
            </p:nvSpPr>
            <p:spPr>
              <a:xfrm>
                <a:off x="628650" y="1132116"/>
                <a:ext cx="7886700" cy="2148114"/>
              </a:xfrm>
              <a:blipFill>
                <a:blip r:embed="rId3"/>
                <a:stretch>
                  <a:fillRect l="-696" b="-568"/>
                </a:stretch>
              </a:blipFill>
            </p:spPr>
            <p:txBody>
              <a:bodyPr/>
              <a:lstStyle/>
              <a:p>
                <a:r>
                  <a:rPr lang="ja-JP" altLang="en-US">
                    <a:noFill/>
                  </a:rPr>
                  <a:t> </a:t>
                </a:r>
              </a:p>
            </p:txBody>
          </p:sp>
        </mc:Fallback>
      </mc:AlternateContent>
      <p:pic>
        <p:nvPicPr>
          <p:cNvPr id="5" name="図 4">
            <a:extLst>
              <a:ext uri="{FF2B5EF4-FFF2-40B4-BE49-F238E27FC236}">
                <a16:creationId xmlns:a16="http://schemas.microsoft.com/office/drawing/2014/main" id="{8945630E-EA76-4002-8B3C-2369ACD7F5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316" y="3885222"/>
            <a:ext cx="7758034" cy="1873510"/>
          </a:xfrm>
          <a:prstGeom prst="rect">
            <a:avLst/>
          </a:prstGeom>
        </p:spPr>
      </p:pic>
    </p:spTree>
    <p:extLst>
      <p:ext uri="{BB962C8B-B14F-4D97-AF65-F5344CB8AC3E}">
        <p14:creationId xmlns:p14="http://schemas.microsoft.com/office/powerpoint/2010/main" val="2385713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B2B463-6418-4C09-9D0C-AF2EDED0CA74}"/>
              </a:ext>
            </a:extLst>
          </p:cNvPr>
          <p:cNvSpPr>
            <a:spLocks noGrp="1"/>
          </p:cNvSpPr>
          <p:nvPr>
            <p:ph type="title"/>
          </p:nvPr>
        </p:nvSpPr>
        <p:spPr>
          <a:xfrm>
            <a:off x="628650" y="365126"/>
            <a:ext cx="7886700" cy="810531"/>
          </a:xfrm>
        </p:spPr>
        <p:txBody>
          <a:bodyPr>
            <a:normAutofit/>
          </a:bodyPr>
          <a:lstStyle/>
          <a:p>
            <a:r>
              <a:rPr lang="ja-JP" altLang="en-US" dirty="0"/>
              <a:t>例題</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B6C0874C-141F-48F5-9868-4AE30FBF4AEF}"/>
                  </a:ext>
                </a:extLst>
              </p:cNvPr>
              <p:cNvSpPr>
                <a:spLocks noGrp="1"/>
              </p:cNvSpPr>
              <p:nvPr>
                <p:ph idx="1"/>
              </p:nvPr>
            </p:nvSpPr>
            <p:spPr>
              <a:xfrm>
                <a:off x="628650" y="1320800"/>
                <a:ext cx="7886700" cy="4856163"/>
              </a:xfrm>
            </p:spPr>
            <p:txBody>
              <a:bodyPr/>
              <a:lstStyle/>
              <a:p>
                <a:pPr marL="0" indent="0">
                  <a:buNone/>
                </a:pPr>
                <a:r>
                  <a:rPr kumimoji="1" lang="en-US" altLang="ja-JP" dirty="0"/>
                  <a:t>1975</a:t>
                </a:r>
                <a:r>
                  <a:rPr kumimoji="1" lang="ja-JP" altLang="en-US" dirty="0"/>
                  <a:t>年の成人男子の平均身長</a:t>
                </a:r>
                <a:r>
                  <a:rPr lang="ja-JP" altLang="en-US" dirty="0"/>
                  <a:t>は</a:t>
                </a:r>
                <a:r>
                  <a:rPr lang="en-US" altLang="ja-JP" dirty="0"/>
                  <a:t>164cm</a:t>
                </a:r>
                <a:r>
                  <a:rPr lang="ja-JP" altLang="en-US" dirty="0" err="1"/>
                  <a:t>，</a:t>
                </a:r>
                <a:r>
                  <a:rPr lang="ja-JP" altLang="en-US" dirty="0"/>
                  <a:t>標準偏差は</a:t>
                </a:r>
                <a:r>
                  <a:rPr lang="en-US" altLang="ja-JP" dirty="0"/>
                  <a:t>6cm</a:t>
                </a:r>
                <a:r>
                  <a:rPr lang="ja-JP" altLang="en-US" dirty="0"/>
                  <a:t>でした．現在，当時成人男子だった</a:t>
                </a:r>
                <a:r>
                  <a:rPr lang="en-US" altLang="ja-JP" dirty="0"/>
                  <a:t>9</a:t>
                </a:r>
                <a:r>
                  <a:rPr lang="ja-JP" altLang="en-US" dirty="0"/>
                  <a:t>人に協力してもらって身長の平均を計算すると，</a:t>
                </a:r>
                <a:r>
                  <a:rPr lang="en-US" altLang="ja-JP" dirty="0"/>
                  <a:t>170cm</a:t>
                </a:r>
                <a:r>
                  <a:rPr lang="ja-JP" altLang="en-US" dirty="0"/>
                  <a:t>でした．</a:t>
                </a:r>
                <a:r>
                  <a:rPr lang="en-US" altLang="ja-JP" dirty="0"/>
                  <a:t>1975</a:t>
                </a:r>
                <a:r>
                  <a:rPr lang="ja-JP" altLang="en-US" dirty="0"/>
                  <a:t>年に比べて，男子の身長は伸びたと言えるでしょうか．</a:t>
                </a:r>
                <a:endParaRPr lang="en-US" altLang="ja-JP" dirty="0"/>
              </a:p>
              <a:p>
                <a:pPr marL="0" indent="0">
                  <a:buNone/>
                </a:pPr>
                <a:r>
                  <a:rPr lang="en-US" altLang="ja-JP" dirty="0"/>
                  <a:t>※1975</a:t>
                </a:r>
                <a:r>
                  <a:rPr lang="ja-JP" altLang="en-US" dirty="0"/>
                  <a:t>年当時の標準偏差と現在の標準偏差は等しいものとする</a:t>
                </a:r>
                <a:endParaRPr lang="en-US" altLang="ja-JP" dirty="0"/>
              </a:p>
              <a:p>
                <a:pPr marL="0" indent="0">
                  <a:buNone/>
                </a:pPr>
                <a:endParaRPr kumimoji="1" lang="en-US" altLang="ja-JP" dirty="0"/>
              </a:p>
              <a:p>
                <a:pPr marL="0" indent="0">
                  <a:buNone/>
                </a:pPr>
                <a:r>
                  <a:rPr kumimoji="1" lang="en-US" altLang="ja-JP" dirty="0"/>
                  <a:t>(</a:t>
                </a:r>
                <a:r>
                  <a:rPr kumimoji="1" lang="ja-JP" altLang="en-US" dirty="0"/>
                  <a:t>解</a:t>
                </a:r>
                <a:r>
                  <a:rPr kumimoji="1" lang="en-US" altLang="ja-JP" dirty="0"/>
                  <a:t>)</a:t>
                </a:r>
              </a:p>
              <a:p>
                <a:pPr marL="0" indent="0">
                  <a:buNone/>
                </a:pPr>
                <a:r>
                  <a:rPr lang="en-US" altLang="ja-JP" dirty="0"/>
                  <a:t>1975</a:t>
                </a:r>
                <a:r>
                  <a:rPr lang="ja-JP" altLang="en-US" dirty="0"/>
                  <a:t>年の平均身長を</a:t>
                </a:r>
                <a14:m>
                  <m:oMath xmlns:m="http://schemas.openxmlformats.org/officeDocument/2006/math">
                    <m:sSub>
                      <m:sSubPr>
                        <m:ctrlPr>
                          <a:rPr lang="ja-JP" altLang="en-US" i="1" smtClean="0">
                            <a:latin typeface="Cambria Math" panose="02040503050406030204" pitchFamily="18" charset="0"/>
                          </a:rPr>
                        </m:ctrlPr>
                      </m:sSubPr>
                      <m:e>
                        <m:r>
                          <a:rPr lang="ja-JP" altLang="en-US" i="1" smtClean="0">
                            <a:latin typeface="Cambria Math" panose="02040503050406030204" pitchFamily="18" charset="0"/>
                          </a:rPr>
                          <m:t>𝜇</m:t>
                        </m:r>
                      </m:e>
                      <m:sub>
                        <m:r>
                          <a:rPr lang="ja-JP" altLang="en-US" i="0" smtClean="0">
                            <a:latin typeface="Cambria Math" panose="02040503050406030204" pitchFamily="18" charset="0"/>
                          </a:rPr>
                          <m:t>0</m:t>
                        </m:r>
                      </m:sub>
                    </m:sSub>
                    <m:r>
                      <a:rPr lang="en-US" altLang="ja-JP" b="0" i="1" smtClean="0">
                        <a:latin typeface="Cambria Math" panose="02040503050406030204" pitchFamily="18" charset="0"/>
                      </a:rPr>
                      <m:t> </m:t>
                    </m:r>
                  </m:oMath>
                </a14:m>
                <a:r>
                  <a:rPr lang="en-US" altLang="ja-JP" dirty="0"/>
                  <a:t>= 164</a:t>
                </a:r>
                <a:r>
                  <a:rPr lang="ja-JP" altLang="en-US" dirty="0" err="1"/>
                  <a:t>，</a:t>
                </a:r>
                <a:r>
                  <a:rPr lang="ja-JP" altLang="en-US" dirty="0"/>
                  <a:t>標準偏差を</a:t>
                </a:r>
                <a14:m>
                  <m:oMath xmlns:m="http://schemas.openxmlformats.org/officeDocument/2006/math">
                    <m:sSub>
                      <m:sSubPr>
                        <m:ctrlPr>
                          <a:rPr kumimoji="1" lang="en-US" altLang="ja-JP" i="1" dirty="0" smtClean="0">
                            <a:latin typeface="Cambria Math" panose="02040503050406030204" pitchFamily="18" charset="0"/>
                          </a:rPr>
                        </m:ctrlPr>
                      </m:sSubPr>
                      <m:e>
                        <m:r>
                          <a:rPr kumimoji="1" lang="en-US" altLang="ja-JP" i="1" dirty="0">
                            <a:latin typeface="Cambria Math" panose="02040503050406030204" pitchFamily="18" charset="0"/>
                          </a:rPr>
                          <m:t>𝜎</m:t>
                        </m:r>
                      </m:e>
                      <m:sub>
                        <m:r>
                          <a:rPr kumimoji="1" lang="en-US" altLang="ja-JP" i="0" dirty="0">
                            <a:latin typeface="Cambria Math" panose="02040503050406030204" pitchFamily="18" charset="0"/>
                          </a:rPr>
                          <m:t>0</m:t>
                        </m:r>
                      </m:sub>
                    </m:sSub>
                  </m:oMath>
                </a14:m>
                <a:r>
                  <a:rPr kumimoji="1" lang="en-US" altLang="ja-JP" dirty="0"/>
                  <a:t> = 6 </a:t>
                </a:r>
                <a:r>
                  <a:rPr kumimoji="1" lang="ja-JP" altLang="en-US" dirty="0"/>
                  <a:t>と置く</a:t>
                </a:r>
                <a:endParaRPr kumimoji="1" lang="en-US" altLang="ja-JP" dirty="0"/>
              </a:p>
              <a:p>
                <a:pPr marL="0" indent="0">
                  <a:buNone/>
                </a:pPr>
                <a:r>
                  <a:rPr lang="ja-JP" altLang="en-US" dirty="0"/>
                  <a:t>現在の平均身長を</a:t>
                </a:r>
                <a14:m>
                  <m:oMath xmlns:m="http://schemas.openxmlformats.org/officeDocument/2006/math">
                    <m:r>
                      <a:rPr kumimoji="1" lang="en-US" altLang="ja-JP" i="1" smtClean="0">
                        <a:latin typeface="Cambria Math" panose="02040503050406030204" pitchFamily="18" charset="0"/>
                      </a:rPr>
                      <m:t>𝜇</m:t>
                    </m:r>
                    <m:r>
                      <a:rPr lang="ja-JP" altLang="en-US" i="1">
                        <a:latin typeface="Cambria Math" panose="02040503050406030204" pitchFamily="18" charset="0"/>
                      </a:rPr>
                      <m:t>と</m:t>
                    </m:r>
                  </m:oMath>
                </a14:m>
                <a:r>
                  <a:rPr kumimoji="1" lang="ja-JP" altLang="en-US" dirty="0"/>
                  <a:t>置く</a:t>
                </a:r>
                <a:endParaRPr kumimoji="1" lang="en-US" altLang="ja-JP" dirty="0"/>
              </a:p>
              <a:p>
                <a:pPr marL="0" indent="0">
                  <a:buNone/>
                </a:pPr>
                <a:r>
                  <a:rPr lang="ja-JP" altLang="en-US" dirty="0"/>
                  <a:t>帰無仮説 </a:t>
                </a:r>
                <a14:m>
                  <m:oMath xmlns:m="http://schemas.openxmlformats.org/officeDocument/2006/math">
                    <m:sSub>
                      <m:sSubPr>
                        <m:ctrlPr>
                          <a:rPr kumimoji="1" lang="ja-JP" altLang="en-US" i="1" dirty="0" smtClean="0">
                            <a:latin typeface="Cambria Math" panose="02040503050406030204" pitchFamily="18" charset="0"/>
                          </a:rPr>
                        </m:ctrlPr>
                      </m:sSubPr>
                      <m:e>
                        <m:r>
                          <a:rPr kumimoji="1" lang="ja-JP" altLang="en-US" i="1" dirty="0">
                            <a:latin typeface="Cambria Math" panose="02040503050406030204" pitchFamily="18" charset="0"/>
                          </a:rPr>
                          <m:t>𝐻</m:t>
                        </m:r>
                      </m:e>
                      <m:sub>
                        <m:r>
                          <a:rPr kumimoji="1" lang="ja-JP" altLang="en-US" i="0" dirty="0">
                            <a:latin typeface="Cambria Math" panose="02040503050406030204" pitchFamily="18" charset="0"/>
                          </a:rPr>
                          <m:t>0</m:t>
                        </m:r>
                      </m:sub>
                    </m:sSub>
                  </m:oMath>
                </a14:m>
                <a:r>
                  <a:rPr kumimoji="1" lang="en-US" altLang="ja-JP" dirty="0"/>
                  <a:t> : </a:t>
                </a:r>
                <a14:m>
                  <m:oMath xmlns:m="http://schemas.openxmlformats.org/officeDocument/2006/math">
                    <m:r>
                      <a:rPr lang="en-US" altLang="ja-JP" i="1">
                        <a:latin typeface="Cambria Math" panose="02040503050406030204" pitchFamily="18" charset="0"/>
                      </a:rPr>
                      <m:t>𝜇</m:t>
                    </m:r>
                  </m:oMath>
                </a14:m>
                <a:r>
                  <a:rPr kumimoji="1" lang="ja-JP" altLang="en-US" dirty="0"/>
                  <a:t> </a:t>
                </a:r>
                <a:r>
                  <a:rPr kumimoji="1" lang="en-US" altLang="ja-JP" dirty="0"/>
                  <a:t>= </a:t>
                </a:r>
                <a14:m>
                  <m:oMath xmlns:m="http://schemas.openxmlformats.org/officeDocument/2006/math">
                    <m:sSub>
                      <m:sSubPr>
                        <m:ctrlPr>
                          <a:rPr lang="ja-JP" altLang="en-US" i="1">
                            <a:latin typeface="Cambria Math" panose="02040503050406030204" pitchFamily="18" charset="0"/>
                          </a:rPr>
                        </m:ctrlPr>
                      </m:sSubPr>
                      <m:e>
                        <m:r>
                          <a:rPr lang="ja-JP" altLang="en-US" i="1">
                            <a:latin typeface="Cambria Math" panose="02040503050406030204" pitchFamily="18" charset="0"/>
                          </a:rPr>
                          <m:t>𝜇</m:t>
                        </m:r>
                      </m:e>
                      <m:sub>
                        <m:r>
                          <a:rPr lang="ja-JP" altLang="en-US">
                            <a:latin typeface="Cambria Math" panose="02040503050406030204" pitchFamily="18" charset="0"/>
                          </a:rPr>
                          <m:t>0</m:t>
                        </m:r>
                      </m:sub>
                    </m:sSub>
                  </m:oMath>
                </a14:m>
                <a:endParaRPr kumimoji="1" lang="en-US" altLang="ja-JP" dirty="0"/>
              </a:p>
              <a:p>
                <a:pPr marL="0" indent="0">
                  <a:buNone/>
                </a:pPr>
                <a:r>
                  <a:rPr lang="ja-JP" altLang="en-US" dirty="0"/>
                  <a:t>対立仮説 </a:t>
                </a:r>
                <a14:m>
                  <m:oMath xmlns:m="http://schemas.openxmlformats.org/officeDocument/2006/math">
                    <m:sSub>
                      <m:sSubPr>
                        <m:ctrlPr>
                          <a:rPr kumimoji="1" lang="ja-JP" altLang="en-US" i="1" dirty="0" smtClean="0">
                            <a:latin typeface="Cambria Math" panose="02040503050406030204" pitchFamily="18" charset="0"/>
                          </a:rPr>
                        </m:ctrlPr>
                      </m:sSubPr>
                      <m:e>
                        <m:r>
                          <a:rPr kumimoji="1" lang="ja-JP" altLang="en-US" i="1" dirty="0">
                            <a:latin typeface="Cambria Math" panose="02040503050406030204" pitchFamily="18" charset="0"/>
                          </a:rPr>
                          <m:t>𝐻</m:t>
                        </m:r>
                      </m:e>
                      <m:sub>
                        <m:r>
                          <a:rPr kumimoji="1" lang="ja-JP" altLang="en-US" i="0" dirty="0">
                            <a:latin typeface="Cambria Math" panose="02040503050406030204" pitchFamily="18" charset="0"/>
                          </a:rPr>
                          <m:t>1</m:t>
                        </m:r>
                      </m:sub>
                    </m:sSub>
                  </m:oMath>
                </a14:m>
                <a:r>
                  <a:rPr kumimoji="1" lang="ja-JP" altLang="en-US" dirty="0"/>
                  <a:t> </a:t>
                </a:r>
                <a:r>
                  <a:rPr kumimoji="1" lang="en-US" altLang="ja-JP" dirty="0"/>
                  <a:t>: </a:t>
                </a:r>
                <a14:m>
                  <m:oMath xmlns:m="http://schemas.openxmlformats.org/officeDocument/2006/math">
                    <m:r>
                      <a:rPr lang="en-US" altLang="ja-JP" i="1">
                        <a:latin typeface="Cambria Math" panose="02040503050406030204" pitchFamily="18" charset="0"/>
                      </a:rPr>
                      <m:t>𝜇</m:t>
                    </m:r>
                  </m:oMath>
                </a14:m>
                <a:r>
                  <a:rPr lang="ja-JP" altLang="en-US" dirty="0"/>
                  <a:t> </a:t>
                </a:r>
                <a:r>
                  <a:rPr lang="en-US" altLang="ja-JP" dirty="0"/>
                  <a:t>&gt; </a:t>
                </a:r>
                <a14:m>
                  <m:oMath xmlns:m="http://schemas.openxmlformats.org/officeDocument/2006/math">
                    <m:sSub>
                      <m:sSubPr>
                        <m:ctrlPr>
                          <a:rPr lang="ja-JP" altLang="en-US" i="1">
                            <a:latin typeface="Cambria Math" panose="02040503050406030204" pitchFamily="18" charset="0"/>
                          </a:rPr>
                        </m:ctrlPr>
                      </m:sSubPr>
                      <m:e>
                        <m:r>
                          <a:rPr lang="ja-JP" altLang="en-US" i="1">
                            <a:latin typeface="Cambria Math" panose="02040503050406030204" pitchFamily="18" charset="0"/>
                          </a:rPr>
                          <m:t>𝜇</m:t>
                        </m:r>
                      </m:e>
                      <m:sub>
                        <m:r>
                          <a:rPr lang="ja-JP" altLang="en-US">
                            <a:latin typeface="Cambria Math" panose="02040503050406030204" pitchFamily="18" charset="0"/>
                          </a:rPr>
                          <m:t>0</m:t>
                        </m:r>
                      </m:sub>
                    </m:sSub>
                  </m:oMath>
                </a14:m>
                <a:endParaRPr kumimoji="1" lang="en-US" altLang="ja-JP" dirty="0"/>
              </a:p>
              <a:p>
                <a:pPr marL="0" indent="0">
                  <a:buNone/>
                </a:pPr>
                <a:r>
                  <a:rPr lang="ja-JP" altLang="en-US" dirty="0"/>
                  <a:t>有意水準は</a:t>
                </a:r>
                <a:r>
                  <a:rPr lang="en-US" altLang="ja-JP" dirty="0"/>
                  <a:t>5%</a:t>
                </a:r>
                <a:r>
                  <a:rPr lang="ja-JP" altLang="en-US" dirty="0"/>
                  <a:t>を用いる</a:t>
                </a:r>
                <a:endParaRPr kumimoji="1" lang="ja-JP" altLang="en-US" dirty="0"/>
              </a:p>
            </p:txBody>
          </p:sp>
        </mc:Choice>
        <mc:Fallback>
          <p:sp>
            <p:nvSpPr>
              <p:cNvPr id="3" name="コンテンツ プレースホルダー 2">
                <a:extLst>
                  <a:ext uri="{FF2B5EF4-FFF2-40B4-BE49-F238E27FC236}">
                    <a16:creationId xmlns:a16="http://schemas.microsoft.com/office/drawing/2014/main" id="{B6C0874C-141F-48F5-9868-4AE30FBF4AEF}"/>
                  </a:ext>
                </a:extLst>
              </p:cNvPr>
              <p:cNvSpPr>
                <a:spLocks noGrp="1" noRot="1" noChangeAspect="1" noMove="1" noResize="1" noEditPoints="1" noAdjustHandles="1" noChangeArrowheads="1" noChangeShapeType="1" noTextEdit="1"/>
              </p:cNvSpPr>
              <p:nvPr>
                <p:ph idx="1"/>
              </p:nvPr>
            </p:nvSpPr>
            <p:spPr>
              <a:xfrm>
                <a:off x="628650" y="1320800"/>
                <a:ext cx="7886700" cy="4856163"/>
              </a:xfrm>
              <a:blipFill>
                <a:blip r:embed="rId3"/>
                <a:stretch>
                  <a:fillRect l="-927" t="-1633" r="-193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215405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FD4A93-FD1E-49C4-A280-873BEA940DDE}"/>
              </a:ext>
            </a:extLst>
          </p:cNvPr>
          <p:cNvSpPr>
            <a:spLocks noGrp="1"/>
          </p:cNvSpPr>
          <p:nvPr>
            <p:ph type="title"/>
          </p:nvPr>
        </p:nvSpPr>
        <p:spPr>
          <a:xfrm>
            <a:off x="628650" y="365127"/>
            <a:ext cx="7886700" cy="766988"/>
          </a:xfrm>
        </p:spPr>
        <p:txBody>
          <a:bodyPr/>
          <a:lstStyle/>
          <a:p>
            <a:r>
              <a:rPr kumimoji="1" lang="ja-JP" altLang="en-US" dirty="0"/>
              <a:t>例題</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0EB0F637-B8B8-4CDA-9234-FB54CA7F1DB6}"/>
                  </a:ext>
                </a:extLst>
              </p:cNvPr>
              <p:cNvSpPr>
                <a:spLocks noGrp="1"/>
              </p:cNvSpPr>
              <p:nvPr>
                <p:ph idx="1"/>
              </p:nvPr>
            </p:nvSpPr>
            <p:spPr>
              <a:xfrm>
                <a:off x="628650" y="1306286"/>
                <a:ext cx="7886700" cy="5428343"/>
              </a:xfrm>
            </p:spPr>
            <p:txBody>
              <a:bodyPr>
                <a:normAutofit fontScale="92500"/>
              </a:bodyPr>
              <a:lstStyle/>
              <a:p>
                <a:pPr marL="0" indent="0">
                  <a:buNone/>
                </a:pPr>
                <a:r>
                  <a:rPr kumimoji="1" lang="ja-JP" altLang="en-US" dirty="0"/>
                  <a:t>帰無仮説</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𝐻</m:t>
                        </m:r>
                      </m:e>
                      <m:sub>
                        <m:r>
                          <a:rPr lang="ja-JP" altLang="en-US" dirty="0">
                            <a:latin typeface="Cambria Math" panose="02040503050406030204" pitchFamily="18" charset="0"/>
                          </a:rPr>
                          <m:t>0</m:t>
                        </m:r>
                      </m:sub>
                    </m:sSub>
                    <m:r>
                      <a:rPr lang="ja-JP" altLang="en-US" i="1" dirty="0">
                        <a:latin typeface="Cambria Math" panose="02040503050406030204" pitchFamily="18" charset="0"/>
                      </a:rPr>
                      <m:t>の</m:t>
                    </m:r>
                  </m:oMath>
                </a14:m>
                <a:r>
                  <a:rPr kumimoji="1" lang="ja-JP" altLang="en-US" dirty="0"/>
                  <a:t>もとで，与えられた</a:t>
                </a:r>
                <a:r>
                  <a:rPr kumimoji="1" lang="en-US" altLang="ja-JP" dirty="0"/>
                  <a:t>9</a:t>
                </a:r>
                <a:r>
                  <a:rPr kumimoji="1" lang="ja-JP" altLang="en-US" dirty="0"/>
                  <a:t>人のデータの平均が</a:t>
                </a:r>
                <a:r>
                  <a:rPr kumimoji="1" lang="en-US" altLang="ja-JP" dirty="0"/>
                  <a:t>170cm</a:t>
                </a:r>
                <a:r>
                  <a:rPr kumimoji="1" lang="ja-JP" altLang="en-US" dirty="0"/>
                  <a:t>となることが</a:t>
                </a:r>
                <a:r>
                  <a:rPr kumimoji="1" lang="en-US" altLang="ja-JP" dirty="0"/>
                  <a:t>5%</a:t>
                </a:r>
                <a:r>
                  <a:rPr kumimoji="1" lang="ja-JP" altLang="en-US" dirty="0"/>
                  <a:t>以下でしか起こらないようなことであるのか否かを分布から調べてみる</a:t>
                </a:r>
                <a:endParaRPr kumimoji="1" lang="en-US" altLang="ja-JP" dirty="0"/>
              </a:p>
              <a:p>
                <a:pPr marL="0" indent="0">
                  <a:buNone/>
                </a:pPr>
                <a:endParaRPr lang="en-US" altLang="ja-JP" dirty="0"/>
              </a:p>
              <a:p>
                <a:pPr marL="0" indent="0">
                  <a:buNone/>
                </a:pPr>
                <a14:m>
                  <m:oMath xmlns:m="http://schemas.openxmlformats.org/officeDocument/2006/math">
                    <m:r>
                      <a:rPr lang="en-US" altLang="ja-JP" i="1">
                        <a:latin typeface="Cambria Math" panose="02040503050406030204" pitchFamily="18" charset="0"/>
                      </a:rPr>
                      <m:t>𝜇</m:t>
                    </m:r>
                  </m:oMath>
                </a14:m>
                <a:r>
                  <a:rPr lang="ja-JP" altLang="en-US" dirty="0"/>
                  <a:t> </a:t>
                </a:r>
                <a:r>
                  <a:rPr lang="en-US" altLang="ja-JP" dirty="0"/>
                  <a:t>= </a:t>
                </a:r>
                <a14:m>
                  <m:oMath xmlns:m="http://schemas.openxmlformats.org/officeDocument/2006/math">
                    <m:sSub>
                      <m:sSubPr>
                        <m:ctrlPr>
                          <a:rPr lang="ja-JP" altLang="en-US" i="1">
                            <a:latin typeface="Cambria Math" panose="02040503050406030204" pitchFamily="18" charset="0"/>
                          </a:rPr>
                        </m:ctrlPr>
                      </m:sSubPr>
                      <m:e>
                        <m:r>
                          <a:rPr lang="ja-JP" altLang="en-US" i="1">
                            <a:latin typeface="Cambria Math" panose="02040503050406030204" pitchFamily="18" charset="0"/>
                          </a:rPr>
                          <m:t>𝜇</m:t>
                        </m:r>
                      </m:e>
                      <m:sub>
                        <m:r>
                          <a:rPr lang="ja-JP" altLang="en-US">
                            <a:latin typeface="Cambria Math" panose="02040503050406030204" pitchFamily="18" charset="0"/>
                          </a:rPr>
                          <m:t>0</m:t>
                        </m:r>
                      </m:sub>
                    </m:sSub>
                    <m:r>
                      <a:rPr lang="ja-JP" altLang="en-US" i="1">
                        <a:latin typeface="Cambria Math" panose="02040503050406030204" pitchFamily="18" charset="0"/>
                      </a:rPr>
                      <m:t>で</m:t>
                    </m:r>
                  </m:oMath>
                </a14:m>
                <a:r>
                  <a:rPr kumimoji="1" lang="ja-JP" altLang="en-US" dirty="0"/>
                  <a:t>あるとすれば現在の成人男子の身長の相対度数分布は，正規分布</a:t>
                </a:r>
                <a:r>
                  <a:rPr kumimoji="1" lang="en-US" altLang="ja-JP" dirty="0"/>
                  <a:t>N(</a:t>
                </a:r>
                <a14:m>
                  <m:oMath xmlns:m="http://schemas.openxmlformats.org/officeDocument/2006/math">
                    <m:sSub>
                      <m:sSubPr>
                        <m:ctrlPr>
                          <a:rPr lang="ja-JP" altLang="en-US" i="1">
                            <a:latin typeface="Cambria Math" panose="02040503050406030204" pitchFamily="18" charset="0"/>
                          </a:rPr>
                        </m:ctrlPr>
                      </m:sSubPr>
                      <m:e>
                        <m:r>
                          <a:rPr lang="ja-JP" altLang="en-US" i="1">
                            <a:latin typeface="Cambria Math" panose="02040503050406030204" pitchFamily="18" charset="0"/>
                          </a:rPr>
                          <m:t>𝜇</m:t>
                        </m:r>
                      </m:e>
                      <m:sub>
                        <m:r>
                          <a:rPr lang="ja-JP" altLang="en-US">
                            <a:latin typeface="Cambria Math" panose="02040503050406030204" pitchFamily="18" charset="0"/>
                          </a:rPr>
                          <m:t>0</m:t>
                        </m:r>
                      </m:sub>
                    </m:sSub>
                    <m:r>
                      <a:rPr lang="ja-JP" altLang="en-US" i="1">
                        <a:latin typeface="Cambria Math" panose="02040503050406030204" pitchFamily="18" charset="0"/>
                      </a:rPr>
                      <m:t>，</m:t>
                    </m:r>
                    <m:sSubSup>
                      <m:sSubSupPr>
                        <m:ctrlPr>
                          <a:rPr kumimoji="1" lang="en-US" altLang="ja-JP" i="1" dirty="0" smtClean="0">
                            <a:latin typeface="Cambria Math" panose="02040503050406030204" pitchFamily="18" charset="0"/>
                          </a:rPr>
                        </m:ctrlPr>
                      </m:sSubSupPr>
                      <m:e>
                        <m:r>
                          <a:rPr kumimoji="1" lang="en-US" altLang="ja-JP" i="1" dirty="0" smtClean="0">
                            <a:latin typeface="Cambria Math" panose="02040503050406030204" pitchFamily="18" charset="0"/>
                          </a:rPr>
                          <m:t>𝜎</m:t>
                        </m:r>
                      </m:e>
                      <m:sub>
                        <m:r>
                          <a:rPr kumimoji="1" lang="en-US" altLang="ja-JP" i="0" dirty="0" smtClean="0">
                            <a:latin typeface="Cambria Math" panose="02040503050406030204" pitchFamily="18" charset="0"/>
                          </a:rPr>
                          <m:t>0</m:t>
                        </m:r>
                      </m:sub>
                      <m:sup>
                        <m:r>
                          <a:rPr kumimoji="1" lang="en-US" altLang="ja-JP" i="0" dirty="0" smtClean="0">
                            <a:latin typeface="Cambria Math" panose="02040503050406030204" pitchFamily="18" charset="0"/>
                          </a:rPr>
                          <m:t>2</m:t>
                        </m:r>
                      </m:sup>
                    </m:sSubSup>
                  </m:oMath>
                </a14:m>
                <a:r>
                  <a:rPr kumimoji="1" lang="en-US" altLang="ja-JP" dirty="0"/>
                  <a:t>)</a:t>
                </a:r>
                <a:r>
                  <a:rPr kumimoji="1" lang="ja-JP" altLang="en-US" dirty="0"/>
                  <a:t>に従う</a:t>
                </a:r>
                <a:endParaRPr kumimoji="1" lang="en-US" altLang="ja-JP" dirty="0"/>
              </a:p>
              <a:p>
                <a:pPr marL="0" indent="0">
                  <a:buNone/>
                </a:pPr>
                <a:r>
                  <a:rPr kumimoji="1" lang="ja-JP" altLang="en-US" dirty="0"/>
                  <a:t>　標本となる</a:t>
                </a:r>
                <a:r>
                  <a:rPr kumimoji="1" lang="en-US" altLang="ja-JP" dirty="0"/>
                  <a:t>9</a:t>
                </a:r>
                <a:r>
                  <a:rPr kumimoji="1" lang="ja-JP" altLang="en-US" dirty="0"/>
                  <a:t>人の身長を</a:t>
                </a:r>
                <a14:m>
                  <m:oMath xmlns:m="http://schemas.openxmlformats.org/officeDocument/2006/math">
                    <m:sSub>
                      <m:sSubPr>
                        <m:ctrlPr>
                          <a:rPr kumimoji="1" lang="ja-JP" altLang="en-US" i="1" dirty="0" smtClean="0">
                            <a:latin typeface="Cambria Math" panose="02040503050406030204" pitchFamily="18" charset="0"/>
                          </a:rPr>
                        </m:ctrlPr>
                      </m:sSubPr>
                      <m:e>
                        <m:r>
                          <a:rPr kumimoji="1" lang="ja-JP" altLang="en-US" i="1" dirty="0">
                            <a:latin typeface="Cambria Math" panose="02040503050406030204" pitchFamily="18" charset="0"/>
                          </a:rPr>
                          <m:t>𝑋</m:t>
                        </m:r>
                      </m:e>
                      <m:sub>
                        <m:r>
                          <a:rPr kumimoji="1" lang="ja-JP" altLang="en-US" i="0" dirty="0">
                            <a:latin typeface="Cambria Math" panose="02040503050406030204" pitchFamily="18" charset="0"/>
                          </a:rPr>
                          <m:t>0</m:t>
                        </m:r>
                      </m:sub>
                    </m:sSub>
                  </m:oMath>
                </a14:m>
                <a:r>
                  <a:rPr lang="ja-JP" altLang="en-US" dirty="0"/>
                  <a:t>，</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b="0" i="0" dirty="0" smtClean="0">
                            <a:latin typeface="Cambria Math" panose="02040503050406030204" pitchFamily="18" charset="0"/>
                          </a:rPr>
                          <m:t>1</m:t>
                        </m:r>
                      </m:sub>
                    </m:sSub>
                  </m:oMath>
                </a14:m>
                <a:r>
                  <a:rPr lang="ja-JP" altLang="en-US" dirty="0" err="1"/>
                  <a:t>，</a:t>
                </a:r>
                <a:r>
                  <a:rPr lang="en-US" altLang="ja-JP" dirty="0"/>
                  <a:t>…</a:t>
                </a:r>
                <a:r>
                  <a:rPr lang="ja-JP" altLang="en-US" dirty="0" err="1"/>
                  <a:t>，</a:t>
                </a:r>
                <a:r>
                  <a:rPr lang="ja-JP" altLang="en-US" dirty="0"/>
                  <a:t> </a:t>
                </a:r>
                <a14:m>
                  <m:oMath xmlns:m="http://schemas.openxmlformats.org/officeDocument/2006/math">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b="0" i="0" dirty="0" smtClean="0">
                            <a:latin typeface="Cambria Math" panose="02040503050406030204" pitchFamily="18" charset="0"/>
                          </a:rPr>
                          <m:t>9</m:t>
                        </m:r>
                      </m:sub>
                    </m:sSub>
                  </m:oMath>
                </a14:m>
                <a:r>
                  <a:rPr kumimoji="1" lang="ja-JP" altLang="en-US" dirty="0"/>
                  <a:t>とすると平均身長</a:t>
                </a:r>
                <a14:m>
                  <m:oMath xmlns:m="http://schemas.openxmlformats.org/officeDocument/2006/math">
                    <m:acc>
                      <m:accPr>
                        <m:chr m:val="̅"/>
                        <m:ctrlPr>
                          <a:rPr kumimoji="1" lang="ja-JP" altLang="en-US" i="1" dirty="0" smtClean="0">
                            <a:latin typeface="Cambria Math" panose="02040503050406030204" pitchFamily="18" charset="0"/>
                          </a:rPr>
                        </m:ctrlPr>
                      </m:accPr>
                      <m:e>
                        <m:r>
                          <a:rPr kumimoji="1" lang="ja-JP" altLang="en-US" i="1" dirty="0">
                            <a:latin typeface="Cambria Math" panose="02040503050406030204" pitchFamily="18" charset="0"/>
                          </a:rPr>
                          <m:t>𝑋</m:t>
                        </m:r>
                      </m:e>
                    </m:acc>
                  </m:oMath>
                </a14:m>
                <a:r>
                  <a:rPr kumimoji="1" lang="ja-JP" altLang="en-US" dirty="0"/>
                  <a:t>は，</a:t>
                </a:r>
                <a:endParaRPr kumimoji="1" lang="en-US" altLang="ja-JP" dirty="0"/>
              </a:p>
              <a:p>
                <a:pPr marL="0" indent="0">
                  <a:buNone/>
                </a:pPr>
                <a:r>
                  <a:rPr lang="en-US" altLang="ja-JP" dirty="0"/>
                  <a:t>	</a:t>
                </a:r>
                <a14:m>
                  <m:oMath xmlns:m="http://schemas.openxmlformats.org/officeDocument/2006/math">
                    <m:acc>
                      <m:accPr>
                        <m:chr m:val="̅"/>
                        <m:ctrlPr>
                          <a:rPr lang="ja-JP" altLang="en-US" i="1" dirty="0">
                            <a:latin typeface="Cambria Math" panose="02040503050406030204" pitchFamily="18" charset="0"/>
                          </a:rPr>
                        </m:ctrlPr>
                      </m:accPr>
                      <m:e>
                        <m:r>
                          <a:rPr lang="ja-JP" altLang="en-US" i="1" dirty="0">
                            <a:latin typeface="Cambria Math" panose="02040503050406030204" pitchFamily="18" charset="0"/>
                          </a:rPr>
                          <m:t>𝑋</m:t>
                        </m:r>
                      </m:e>
                    </m:acc>
                  </m:oMath>
                </a14:m>
                <a:r>
                  <a:rPr kumimoji="1" lang="ja-JP" altLang="en-US" dirty="0"/>
                  <a:t> </a:t>
                </a:r>
                <a:r>
                  <a:rPr kumimoji="1" lang="en-US" altLang="ja-JP" dirty="0"/>
                  <a:t>= </a:t>
                </a:r>
                <a14:m>
                  <m:oMath xmlns:m="http://schemas.openxmlformats.org/officeDocument/2006/math">
                    <m:f>
                      <m:fPr>
                        <m:ctrlPr>
                          <a:rPr kumimoji="1" lang="ja-JP" altLang="en-US" i="1" dirty="0" smtClean="0">
                            <a:latin typeface="Cambria Math" panose="02040503050406030204" pitchFamily="18" charset="0"/>
                          </a:rPr>
                        </m:ctrlPr>
                      </m:fPr>
                      <m:num>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ja-JP" altLang="en-US" dirty="0">
                                <a:latin typeface="Cambria Math" panose="02040503050406030204" pitchFamily="18" charset="0"/>
                              </a:rPr>
                              <m:t>0</m:t>
                            </m:r>
                          </m:sub>
                        </m:sSub>
                        <m:r>
                          <m:rPr>
                            <m:nor/>
                          </m:rPr>
                          <a:rPr lang="ja-JP" altLang="en-US" dirty="0"/>
                          <m:t>，</m:t>
                        </m:r>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dirty="0">
                                <a:latin typeface="Cambria Math" panose="02040503050406030204" pitchFamily="18" charset="0"/>
                              </a:rPr>
                              <m:t>1</m:t>
                            </m:r>
                          </m:sub>
                        </m:sSub>
                        <m:r>
                          <m:rPr>
                            <m:nor/>
                          </m:rPr>
                          <a:rPr lang="ja-JP" altLang="en-US" dirty="0" err="1"/>
                          <m:t>，</m:t>
                        </m:r>
                        <m:r>
                          <m:rPr>
                            <m:nor/>
                          </m:rPr>
                          <a:rPr lang="en-US" altLang="ja-JP" dirty="0"/>
                          <m:t>…</m:t>
                        </m:r>
                        <m:r>
                          <m:rPr>
                            <m:nor/>
                          </m:rPr>
                          <a:rPr lang="ja-JP" altLang="en-US" dirty="0" err="1"/>
                          <m:t>，</m:t>
                        </m:r>
                        <m:r>
                          <m:rPr>
                            <m:nor/>
                          </m:rPr>
                          <a:rPr lang="ja-JP" altLang="en-US" dirty="0"/>
                          <m:t> </m:t>
                        </m:r>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𝑋</m:t>
                            </m:r>
                          </m:e>
                          <m:sub>
                            <m:r>
                              <a:rPr lang="en-US" altLang="ja-JP" dirty="0">
                                <a:latin typeface="Cambria Math" panose="02040503050406030204" pitchFamily="18" charset="0"/>
                              </a:rPr>
                              <m:t>9</m:t>
                            </m:r>
                          </m:sub>
                        </m:sSub>
                      </m:num>
                      <m:den>
                        <m:r>
                          <a:rPr kumimoji="1" lang="ja-JP" altLang="en-US" i="0" dirty="0">
                            <a:latin typeface="Cambria Math" panose="02040503050406030204" pitchFamily="18" charset="0"/>
                          </a:rPr>
                          <m:t>9</m:t>
                        </m:r>
                      </m:den>
                    </m:f>
                  </m:oMath>
                </a14:m>
                <a:endParaRPr kumimoji="1" lang="en-US" altLang="ja-JP" dirty="0"/>
              </a:p>
              <a:p>
                <a:pPr marL="0" indent="0">
                  <a:buNone/>
                </a:pPr>
                <a:r>
                  <a:rPr lang="ja-JP" altLang="en-US" dirty="0"/>
                  <a:t>と表される</a:t>
                </a:r>
                <a:r>
                  <a:rPr lang="en-US" altLang="ja-JP" dirty="0"/>
                  <a:t>.</a:t>
                </a:r>
              </a:p>
              <a:p>
                <a:pPr marL="0" indent="0">
                  <a:buNone/>
                </a:pPr>
                <a:r>
                  <a:rPr lang="ja-JP" altLang="en-US" dirty="0"/>
                  <a:t>これの平均は</a:t>
                </a:r>
                <a14:m>
                  <m:oMath xmlns:m="http://schemas.openxmlformats.org/officeDocument/2006/math">
                    <m:sSub>
                      <m:sSubPr>
                        <m:ctrlPr>
                          <a:rPr lang="ja-JP" altLang="en-US" i="1">
                            <a:latin typeface="Cambria Math" panose="02040503050406030204" pitchFamily="18" charset="0"/>
                          </a:rPr>
                        </m:ctrlPr>
                      </m:sSubPr>
                      <m:e>
                        <m:r>
                          <a:rPr lang="ja-JP" altLang="en-US" i="1">
                            <a:latin typeface="Cambria Math" panose="02040503050406030204" pitchFamily="18" charset="0"/>
                          </a:rPr>
                          <m:t>𝜇</m:t>
                        </m:r>
                      </m:e>
                      <m:sub>
                        <m:r>
                          <a:rPr lang="ja-JP" altLang="en-US">
                            <a:latin typeface="Cambria Math" panose="02040503050406030204" pitchFamily="18" charset="0"/>
                          </a:rPr>
                          <m:t>0</m:t>
                        </m:r>
                      </m:sub>
                    </m:sSub>
                  </m:oMath>
                </a14:m>
                <a:r>
                  <a:rPr kumimoji="1" lang="ja-JP" altLang="en-US" dirty="0" err="1"/>
                  <a:t>，</a:t>
                </a:r>
                <a:r>
                  <a:rPr kumimoji="1" lang="ja-JP" altLang="en-US" dirty="0"/>
                  <a:t>標準偏差は</a:t>
                </a:r>
                <a14:m>
                  <m:oMath xmlns:m="http://schemas.openxmlformats.org/officeDocument/2006/math">
                    <m:f>
                      <m:fPr>
                        <m:ctrlPr>
                          <a:rPr kumimoji="1" lang="en-US" altLang="ja-JP" i="1" dirty="0" smtClean="0">
                            <a:latin typeface="Cambria Math" panose="02040503050406030204" pitchFamily="18" charset="0"/>
                          </a:rPr>
                        </m:ctrlPr>
                      </m:fPr>
                      <m:num>
                        <m:sSub>
                          <m:sSubPr>
                            <m:ctrlPr>
                              <a:rPr kumimoji="1" lang="en-US" altLang="ja-JP" i="1" dirty="0" smtClean="0">
                                <a:latin typeface="Cambria Math" panose="02040503050406030204" pitchFamily="18" charset="0"/>
                              </a:rPr>
                            </m:ctrlPr>
                          </m:sSubPr>
                          <m:e>
                            <m:r>
                              <a:rPr kumimoji="1" lang="en-US" altLang="ja-JP" i="1" dirty="0" smtClean="0">
                                <a:latin typeface="Cambria Math" panose="02040503050406030204" pitchFamily="18" charset="0"/>
                              </a:rPr>
                              <m:t>𝜎</m:t>
                            </m:r>
                          </m:e>
                          <m:sub>
                            <m:r>
                              <a:rPr kumimoji="1" lang="en-US" altLang="ja-JP" i="0" dirty="0" smtClean="0">
                                <a:latin typeface="Cambria Math" panose="02040503050406030204" pitchFamily="18" charset="0"/>
                              </a:rPr>
                              <m:t>0</m:t>
                            </m:r>
                          </m:sub>
                        </m:sSub>
                      </m:num>
                      <m:den>
                        <m:r>
                          <a:rPr kumimoji="1" lang="en-US" altLang="ja-JP" i="0" dirty="0" smtClean="0">
                            <a:latin typeface="Cambria Math" panose="02040503050406030204" pitchFamily="18" charset="0"/>
                          </a:rPr>
                          <m:t>3</m:t>
                        </m:r>
                      </m:den>
                    </m:f>
                    <m:r>
                      <a:rPr lang="ja-JP" altLang="en-US" i="1" dirty="0">
                        <a:latin typeface="Cambria Math" panose="02040503050406030204" pitchFamily="18" charset="0"/>
                      </a:rPr>
                      <m:t>と</m:t>
                    </m:r>
                  </m:oMath>
                </a14:m>
                <a:r>
                  <a:rPr kumimoji="1" lang="ja-JP" altLang="en-US" dirty="0"/>
                  <a:t>なる</a:t>
                </a:r>
                <a:endParaRPr kumimoji="1" lang="en-US" altLang="ja-JP" dirty="0"/>
              </a:p>
              <a:p>
                <a:pPr marL="0" indent="0">
                  <a:buNone/>
                </a:pPr>
                <a:r>
                  <a:rPr lang="ja-JP" altLang="en-US" dirty="0"/>
                  <a:t>つまり</a:t>
                </a:r>
                <a14:m>
                  <m:oMath xmlns:m="http://schemas.openxmlformats.org/officeDocument/2006/math">
                    <m:acc>
                      <m:accPr>
                        <m:chr m:val="̅"/>
                        <m:ctrlPr>
                          <a:rPr lang="ja-JP" altLang="en-US" i="1" dirty="0">
                            <a:latin typeface="Cambria Math" panose="02040503050406030204" pitchFamily="18" charset="0"/>
                          </a:rPr>
                        </m:ctrlPr>
                      </m:accPr>
                      <m:e>
                        <m:r>
                          <a:rPr lang="ja-JP" altLang="en-US" i="1" dirty="0">
                            <a:latin typeface="Cambria Math" panose="02040503050406030204" pitchFamily="18" charset="0"/>
                          </a:rPr>
                          <m:t>𝑋</m:t>
                        </m:r>
                      </m:e>
                    </m:acc>
                  </m:oMath>
                </a14:m>
                <a:r>
                  <a:rPr kumimoji="1" lang="ja-JP" altLang="en-US" dirty="0"/>
                  <a:t>は正規分布</a:t>
                </a:r>
                <a:r>
                  <a:rPr kumimoji="1" lang="en-US" altLang="ja-JP" dirty="0"/>
                  <a:t>N(</a:t>
                </a:r>
                <a14:m>
                  <m:oMath xmlns:m="http://schemas.openxmlformats.org/officeDocument/2006/math">
                    <m:sSub>
                      <m:sSubPr>
                        <m:ctrlPr>
                          <a:rPr lang="ja-JP" altLang="en-US" i="1">
                            <a:latin typeface="Cambria Math" panose="02040503050406030204" pitchFamily="18" charset="0"/>
                          </a:rPr>
                        </m:ctrlPr>
                      </m:sSubPr>
                      <m:e>
                        <m:r>
                          <a:rPr lang="ja-JP" altLang="en-US" i="1">
                            <a:latin typeface="Cambria Math" panose="02040503050406030204" pitchFamily="18" charset="0"/>
                          </a:rPr>
                          <m:t>𝜇</m:t>
                        </m:r>
                      </m:e>
                      <m:sub>
                        <m:r>
                          <a:rPr lang="ja-JP" altLang="en-US">
                            <a:latin typeface="Cambria Math" panose="02040503050406030204" pitchFamily="18" charset="0"/>
                          </a:rPr>
                          <m:t>0</m:t>
                        </m:r>
                      </m:sub>
                    </m:sSub>
                    <m:r>
                      <a:rPr lang="ja-JP" altLang="en-US" i="1">
                        <a:latin typeface="Cambria Math" panose="02040503050406030204" pitchFamily="18" charset="0"/>
                      </a:rPr>
                      <m:t>，</m:t>
                    </m:r>
                  </m:oMath>
                </a14:m>
                <a:r>
                  <a:rPr lang="en-US" altLang="ja-JP" dirty="0"/>
                  <a:t> </a:t>
                </a:r>
                <a14:m>
                  <m:oMath xmlns:m="http://schemas.openxmlformats.org/officeDocument/2006/math">
                    <m:f>
                      <m:fPr>
                        <m:ctrlPr>
                          <a:rPr lang="en-US" altLang="ja-JP" i="1" dirty="0">
                            <a:latin typeface="Cambria Math" panose="02040503050406030204" pitchFamily="18" charset="0"/>
                          </a:rPr>
                        </m:ctrlPr>
                      </m:fPr>
                      <m:num>
                        <m:sSubSup>
                          <m:sSubSupPr>
                            <m:ctrlPr>
                              <a:rPr lang="en-US" altLang="ja-JP" i="1" dirty="0" smtClean="0">
                                <a:latin typeface="Cambria Math" panose="02040503050406030204" pitchFamily="18" charset="0"/>
                              </a:rPr>
                            </m:ctrlPr>
                          </m:sSubSupPr>
                          <m:e>
                            <m:r>
                              <a:rPr lang="en-US" altLang="ja-JP" i="1" dirty="0">
                                <a:latin typeface="Cambria Math" panose="02040503050406030204" pitchFamily="18" charset="0"/>
                              </a:rPr>
                              <m:t>𝜎</m:t>
                            </m:r>
                          </m:e>
                          <m:sub>
                            <m:r>
                              <a:rPr lang="en-US" altLang="ja-JP" i="1" dirty="0">
                                <a:latin typeface="Cambria Math" panose="02040503050406030204" pitchFamily="18" charset="0"/>
                              </a:rPr>
                              <m:t>0</m:t>
                            </m:r>
                          </m:sub>
                          <m:sup>
                            <m:r>
                              <a:rPr lang="en-US" altLang="ja-JP" i="1" dirty="0">
                                <a:latin typeface="Cambria Math" panose="02040503050406030204" pitchFamily="18" charset="0"/>
                              </a:rPr>
                              <m:t>2</m:t>
                            </m:r>
                          </m:sup>
                        </m:sSubSup>
                      </m:num>
                      <m:den>
                        <m:r>
                          <a:rPr lang="en-US" altLang="ja-JP" i="1" dirty="0" smtClean="0">
                            <a:latin typeface="Cambria Math" panose="02040503050406030204" pitchFamily="18" charset="0"/>
                          </a:rPr>
                          <m:t>9</m:t>
                        </m:r>
                      </m:den>
                    </m:f>
                  </m:oMath>
                </a14:m>
                <a:r>
                  <a:rPr kumimoji="1" lang="en-US" altLang="ja-JP" dirty="0"/>
                  <a:t>)</a:t>
                </a:r>
                <a:r>
                  <a:rPr kumimoji="1" lang="ja-JP" altLang="en-US" dirty="0"/>
                  <a:t>に従う</a:t>
                </a:r>
                <a:r>
                  <a:rPr lang="en-US" altLang="ja-JP" dirty="0"/>
                  <a:t>.</a:t>
                </a:r>
                <a:endParaRPr kumimoji="1" lang="en-US" altLang="ja-JP" dirty="0"/>
              </a:p>
              <a:p>
                <a:pPr marL="0" indent="0">
                  <a:buNone/>
                </a:pPr>
                <a:r>
                  <a:rPr lang="ja-JP" altLang="en-US" dirty="0"/>
                  <a:t>これを標準化して</a:t>
                </a:r>
                <a14:m>
                  <m:oMath xmlns:m="http://schemas.openxmlformats.org/officeDocument/2006/math">
                    <m:r>
                      <a:rPr lang="ja-JP" altLang="en-US" i="1" dirty="0">
                        <a:latin typeface="Cambria Math" panose="02040503050406030204" pitchFamily="18" charset="0"/>
                      </a:rPr>
                      <m:t>，</m:t>
                    </m:r>
                    <m:r>
                      <a:rPr lang="ja-JP" altLang="en-US" i="1" dirty="0">
                        <a:latin typeface="Cambria Math" panose="02040503050406030204" pitchFamily="18" charset="0"/>
                      </a:rPr>
                      <m:t> </m:t>
                    </m:r>
                    <m:r>
                      <m:rPr>
                        <m:sty m:val="p"/>
                      </m:rPr>
                      <a:rPr kumimoji="1" lang="en-US" altLang="ja-JP" b="0" i="0" dirty="0" smtClean="0">
                        <a:latin typeface="Cambria Math" panose="02040503050406030204" pitchFamily="18" charset="0"/>
                      </a:rPr>
                      <m:t>T</m:t>
                    </m:r>
                    <m:r>
                      <a:rPr kumimoji="1" lang="en-US" altLang="ja-JP" b="0" i="0" dirty="0" smtClean="0">
                        <a:latin typeface="Cambria Math" panose="02040503050406030204" pitchFamily="18" charset="0"/>
                      </a:rPr>
                      <m:t>= </m:t>
                    </m:r>
                    <m:f>
                      <m:fPr>
                        <m:ctrlPr>
                          <a:rPr kumimoji="1" lang="en-US" altLang="ja-JP" i="1" dirty="0" smtClean="0">
                            <a:latin typeface="Cambria Math" panose="02040503050406030204" pitchFamily="18" charset="0"/>
                          </a:rPr>
                        </m:ctrlPr>
                      </m:fPr>
                      <m:num>
                        <m:acc>
                          <m:accPr>
                            <m:chr m:val="̅"/>
                            <m:ctrlPr>
                              <a:rPr kumimoji="1" lang="en-US" altLang="ja-JP" i="1" dirty="0" smtClean="0">
                                <a:latin typeface="Cambria Math" panose="02040503050406030204" pitchFamily="18" charset="0"/>
                              </a:rPr>
                            </m:ctrlPr>
                          </m:accPr>
                          <m:e>
                            <m:r>
                              <a:rPr kumimoji="1" lang="en-US" altLang="ja-JP" i="1" dirty="0" smtClean="0">
                                <a:latin typeface="Cambria Math" panose="02040503050406030204" pitchFamily="18" charset="0"/>
                              </a:rPr>
                              <m:t>𝑋</m:t>
                            </m:r>
                          </m:e>
                        </m:acc>
                        <m:r>
                          <a:rPr kumimoji="1" lang="en-US" altLang="ja-JP" i="0" dirty="0" smtClean="0">
                            <a:latin typeface="Cambria Math" panose="02040503050406030204" pitchFamily="18" charset="0"/>
                          </a:rPr>
                          <m:t>−</m:t>
                        </m:r>
                        <m:sSub>
                          <m:sSubPr>
                            <m:ctrlPr>
                              <a:rPr kumimoji="1" lang="en-US" altLang="ja-JP" i="1" dirty="0" smtClean="0">
                                <a:latin typeface="Cambria Math" panose="02040503050406030204" pitchFamily="18" charset="0"/>
                              </a:rPr>
                            </m:ctrlPr>
                          </m:sSubPr>
                          <m:e>
                            <m:r>
                              <a:rPr kumimoji="1" lang="en-US" altLang="ja-JP" i="1" dirty="0" smtClean="0">
                                <a:latin typeface="Cambria Math" panose="02040503050406030204" pitchFamily="18" charset="0"/>
                              </a:rPr>
                              <m:t>𝜇</m:t>
                            </m:r>
                          </m:e>
                          <m:sub>
                            <m:r>
                              <a:rPr kumimoji="1" lang="en-US" altLang="ja-JP" i="0" dirty="0" smtClean="0">
                                <a:latin typeface="Cambria Math" panose="02040503050406030204" pitchFamily="18" charset="0"/>
                              </a:rPr>
                              <m:t>0</m:t>
                            </m:r>
                          </m:sub>
                        </m:sSub>
                      </m:num>
                      <m:den>
                        <m:f>
                          <m:fPr>
                            <m:ctrlPr>
                              <a:rPr kumimoji="1" lang="en-US" altLang="ja-JP" i="1" dirty="0" smtClean="0">
                                <a:latin typeface="Cambria Math" panose="02040503050406030204" pitchFamily="18" charset="0"/>
                              </a:rPr>
                            </m:ctrlPr>
                          </m:fPr>
                          <m:num>
                            <m:sSub>
                              <m:sSubPr>
                                <m:ctrlPr>
                                  <a:rPr kumimoji="1" lang="en-US" altLang="ja-JP" i="1" dirty="0" smtClean="0">
                                    <a:latin typeface="Cambria Math" panose="02040503050406030204" pitchFamily="18" charset="0"/>
                                  </a:rPr>
                                </m:ctrlPr>
                              </m:sSubPr>
                              <m:e>
                                <m:r>
                                  <a:rPr kumimoji="1" lang="en-US" altLang="ja-JP" i="1" dirty="0" smtClean="0">
                                    <a:latin typeface="Cambria Math" panose="02040503050406030204" pitchFamily="18" charset="0"/>
                                  </a:rPr>
                                  <m:t>𝜎</m:t>
                                </m:r>
                              </m:e>
                              <m:sub>
                                <m:r>
                                  <a:rPr kumimoji="1" lang="en-US" altLang="ja-JP" i="0" dirty="0" smtClean="0">
                                    <a:latin typeface="Cambria Math" panose="02040503050406030204" pitchFamily="18" charset="0"/>
                                  </a:rPr>
                                  <m:t>0</m:t>
                                </m:r>
                              </m:sub>
                            </m:sSub>
                          </m:num>
                          <m:den>
                            <m:r>
                              <a:rPr kumimoji="1" lang="en-US" altLang="ja-JP" i="0" dirty="0" smtClean="0">
                                <a:latin typeface="Cambria Math" panose="02040503050406030204" pitchFamily="18" charset="0"/>
                              </a:rPr>
                              <m:t>3</m:t>
                            </m:r>
                          </m:den>
                        </m:f>
                      </m:den>
                    </m:f>
                  </m:oMath>
                </a14:m>
                <a:r>
                  <a:rPr kumimoji="1" lang="ja-JP" altLang="en-US" dirty="0"/>
                  <a:t> とおく</a:t>
                </a:r>
                <a:r>
                  <a:rPr kumimoji="1" lang="en-US" altLang="ja-JP" dirty="0"/>
                  <a:t>.</a:t>
                </a:r>
              </a:p>
              <a:p>
                <a:pPr marL="0" indent="0">
                  <a:buNone/>
                </a:pPr>
                <a:r>
                  <a:rPr lang="en-US" altLang="ja-JP" dirty="0"/>
                  <a:t>T</a:t>
                </a:r>
                <a:r>
                  <a:rPr lang="ja-JP" altLang="en-US" dirty="0"/>
                  <a:t>を検定統計量といい，</a:t>
                </a:r>
                <a:r>
                  <a:rPr kumimoji="1" lang="ja-JP" altLang="en-US" dirty="0"/>
                  <a:t>標準正規分布</a:t>
                </a:r>
                <a:r>
                  <a:rPr lang="en-US" altLang="ja-JP" dirty="0"/>
                  <a:t>N(0, </a:t>
                </a:r>
                <a14:m>
                  <m:oMath xmlns:m="http://schemas.openxmlformats.org/officeDocument/2006/math">
                    <m:sSup>
                      <m:sSupPr>
                        <m:ctrlPr>
                          <a:rPr lang="en-US" altLang="ja-JP" i="1">
                            <a:latin typeface="Cambria Math" panose="02040503050406030204" pitchFamily="18" charset="0"/>
                          </a:rPr>
                        </m:ctrlPr>
                      </m:sSupPr>
                      <m:e>
                        <m:r>
                          <a:rPr lang="en-US" altLang="ja-JP">
                            <a:latin typeface="Cambria Math" panose="02040503050406030204" pitchFamily="18" charset="0"/>
                          </a:rPr>
                          <m:t>1</m:t>
                        </m:r>
                      </m:e>
                      <m:sup>
                        <m:r>
                          <a:rPr lang="en-US" altLang="ja-JP">
                            <a:latin typeface="Cambria Math" panose="02040503050406030204" pitchFamily="18" charset="0"/>
                          </a:rPr>
                          <m:t>2</m:t>
                        </m:r>
                      </m:sup>
                    </m:sSup>
                  </m:oMath>
                </a14:m>
                <a:r>
                  <a:rPr lang="en-US" altLang="ja-JP" dirty="0"/>
                  <a:t>)</a:t>
                </a:r>
                <a:r>
                  <a:rPr lang="ja-JP" altLang="en-US" dirty="0"/>
                  <a:t>に従う</a:t>
                </a:r>
                <a:r>
                  <a:rPr lang="en-US" altLang="ja-JP" dirty="0"/>
                  <a:t>.</a:t>
                </a:r>
                <a:endParaRPr kumimoji="1" lang="en-US" altLang="ja-JP" dirty="0"/>
              </a:p>
            </p:txBody>
          </p:sp>
        </mc:Choice>
        <mc:Fallback xmlns="">
          <p:sp>
            <p:nvSpPr>
              <p:cNvPr id="3" name="コンテンツ プレースホルダー 2">
                <a:extLst>
                  <a:ext uri="{FF2B5EF4-FFF2-40B4-BE49-F238E27FC236}">
                    <a16:creationId xmlns:a16="http://schemas.microsoft.com/office/drawing/2014/main" id="{0EB0F637-B8B8-4CDA-9234-FB54CA7F1DB6}"/>
                  </a:ext>
                </a:extLst>
              </p:cNvPr>
              <p:cNvSpPr>
                <a:spLocks noGrp="1" noRot="1" noChangeAspect="1" noMove="1" noResize="1" noEditPoints="1" noAdjustHandles="1" noChangeArrowheads="1" noChangeShapeType="1" noTextEdit="1"/>
              </p:cNvSpPr>
              <p:nvPr>
                <p:ph idx="1"/>
              </p:nvPr>
            </p:nvSpPr>
            <p:spPr>
              <a:xfrm>
                <a:off x="628650" y="1306286"/>
                <a:ext cx="7886700" cy="5428343"/>
              </a:xfrm>
              <a:blipFill>
                <a:blip r:embed="rId3"/>
                <a:stretch>
                  <a:fillRect l="-696" t="-1122" r="-77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183975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a:extLst>
              <a:ext uri="{FF2B5EF4-FFF2-40B4-BE49-F238E27FC236}">
                <a16:creationId xmlns:a16="http://schemas.microsoft.com/office/drawing/2014/main" id="{54DCA759-5714-4C81-A0A5-DD61DB4DEF8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19208" y="541131"/>
            <a:ext cx="4821592" cy="2173040"/>
          </a:xfrm>
        </p:spPr>
      </p:pic>
      <mc:AlternateContent xmlns:mc="http://schemas.openxmlformats.org/markup-compatibility/2006">
        <mc:Choice xmlns:a14="http://schemas.microsoft.com/office/drawing/2010/main" Requires="a14">
          <p:sp>
            <p:nvSpPr>
              <p:cNvPr id="6" name="テキスト ボックス 5">
                <a:extLst>
                  <a:ext uri="{FF2B5EF4-FFF2-40B4-BE49-F238E27FC236}">
                    <a16:creationId xmlns:a16="http://schemas.microsoft.com/office/drawing/2014/main" id="{026A5CAD-E305-4F36-8B50-CF6E9F150070}"/>
                  </a:ext>
                </a:extLst>
              </p:cNvPr>
              <p:cNvSpPr txBox="1"/>
              <p:nvPr/>
            </p:nvSpPr>
            <p:spPr>
              <a:xfrm>
                <a:off x="325975" y="541131"/>
                <a:ext cx="3483429" cy="5836021"/>
              </a:xfrm>
              <a:prstGeom prst="rect">
                <a:avLst/>
              </a:prstGeom>
              <a:noFill/>
            </p:spPr>
            <p:txBody>
              <a:bodyPr wrap="square" rtlCol="0">
                <a:spAutoFit/>
              </a:bodyPr>
              <a:lstStyle/>
              <a:p>
                <a:r>
                  <a:rPr kumimoji="1" lang="en-US" altLang="ja-JP" sz="2000" dirty="0"/>
                  <a:t>0.5 – 0.05 = 0.45</a:t>
                </a:r>
              </a:p>
              <a:p>
                <a:r>
                  <a:rPr lang="ja-JP" altLang="en-US" sz="2000" dirty="0"/>
                  <a:t>から，標準正規分布表を見て，</a:t>
                </a:r>
                <a:r>
                  <a:rPr lang="en-US" altLang="ja-JP" sz="2000" dirty="0"/>
                  <a:t>p</a:t>
                </a:r>
                <a:r>
                  <a:rPr kumimoji="1" lang="ja-JP" altLang="en-US" sz="2000" dirty="0"/>
                  <a:t>の値を求める</a:t>
                </a:r>
                <a:r>
                  <a:rPr kumimoji="1" lang="en-US" altLang="ja-JP" sz="2000" dirty="0"/>
                  <a:t>.</a:t>
                </a:r>
              </a:p>
              <a:p>
                <a:endParaRPr lang="en-US" altLang="ja-JP" sz="2000" dirty="0"/>
              </a:p>
              <a:p>
                <a:r>
                  <a:rPr kumimoji="1" lang="ja-JP" altLang="en-US" sz="2000" dirty="0"/>
                  <a:t>表より，</a:t>
                </a:r>
                <a:r>
                  <a:rPr kumimoji="1" lang="en-US" altLang="ja-JP" sz="2000" dirty="0">
                    <a:solidFill>
                      <a:srgbClr val="FF0000"/>
                    </a:solidFill>
                  </a:rPr>
                  <a:t>p = 1.64 </a:t>
                </a:r>
                <a:r>
                  <a:rPr kumimoji="1" lang="ja-JP" altLang="en-US" sz="2000" dirty="0"/>
                  <a:t>となる</a:t>
                </a:r>
                <a:r>
                  <a:rPr kumimoji="1" lang="en-US" altLang="ja-JP" sz="2000" dirty="0"/>
                  <a:t>.</a:t>
                </a:r>
              </a:p>
              <a:p>
                <a:endParaRPr lang="en-US" altLang="ja-JP" sz="2000" dirty="0"/>
              </a:p>
              <a:p>
                <a:r>
                  <a:rPr kumimoji="1" lang="ja-JP" altLang="en-US" sz="2000" dirty="0"/>
                  <a:t>ここで，</a:t>
                </a:r>
                <a:endParaRPr kumimoji="1" lang="en-US" altLang="ja-JP" sz="2000" dirty="0"/>
              </a:p>
              <a:p>
                <a:r>
                  <a:rPr lang="en-US" altLang="ja-JP" sz="2000" dirty="0"/>
                  <a:t>T = </a:t>
                </a:r>
                <a14:m>
                  <m:oMath xmlns:m="http://schemas.openxmlformats.org/officeDocument/2006/math">
                    <m:f>
                      <m:fPr>
                        <m:ctrlPr>
                          <a:rPr lang="en-US" altLang="ja-JP" sz="2000" i="1" dirty="0">
                            <a:latin typeface="Cambria Math" panose="02040503050406030204" pitchFamily="18" charset="0"/>
                          </a:rPr>
                        </m:ctrlPr>
                      </m:fPr>
                      <m:num>
                        <m:acc>
                          <m:accPr>
                            <m:chr m:val="̅"/>
                            <m:ctrlPr>
                              <a:rPr lang="en-US" altLang="ja-JP" sz="2000" i="1" dirty="0">
                                <a:latin typeface="Cambria Math" panose="02040503050406030204" pitchFamily="18" charset="0"/>
                              </a:rPr>
                            </m:ctrlPr>
                          </m:accPr>
                          <m:e>
                            <m:r>
                              <a:rPr lang="en-US" altLang="ja-JP" sz="2000" i="1" dirty="0">
                                <a:latin typeface="Cambria Math" panose="02040503050406030204" pitchFamily="18" charset="0"/>
                              </a:rPr>
                              <m:t>𝑋</m:t>
                            </m:r>
                          </m:e>
                        </m:acc>
                        <m:r>
                          <a:rPr lang="en-US" altLang="ja-JP" sz="2000" dirty="0">
                            <a:latin typeface="Cambria Math" panose="02040503050406030204" pitchFamily="18" charset="0"/>
                          </a:rPr>
                          <m:t>−</m:t>
                        </m:r>
                        <m:sSub>
                          <m:sSubPr>
                            <m:ctrlPr>
                              <a:rPr lang="en-US" altLang="ja-JP" sz="2000" i="1" dirty="0">
                                <a:latin typeface="Cambria Math" panose="02040503050406030204" pitchFamily="18" charset="0"/>
                              </a:rPr>
                            </m:ctrlPr>
                          </m:sSubPr>
                          <m:e>
                            <m:r>
                              <a:rPr lang="en-US" altLang="ja-JP" sz="2000" i="1" dirty="0">
                                <a:latin typeface="Cambria Math" panose="02040503050406030204" pitchFamily="18" charset="0"/>
                              </a:rPr>
                              <m:t>𝜇</m:t>
                            </m:r>
                          </m:e>
                          <m:sub>
                            <m:r>
                              <a:rPr lang="en-US" altLang="ja-JP" sz="2000" dirty="0">
                                <a:latin typeface="Cambria Math" panose="02040503050406030204" pitchFamily="18" charset="0"/>
                              </a:rPr>
                              <m:t>0</m:t>
                            </m:r>
                          </m:sub>
                        </m:sSub>
                      </m:num>
                      <m:den>
                        <m:f>
                          <m:fPr>
                            <m:ctrlPr>
                              <a:rPr lang="en-US" altLang="ja-JP" sz="2000" i="1" dirty="0">
                                <a:latin typeface="Cambria Math" panose="02040503050406030204" pitchFamily="18" charset="0"/>
                              </a:rPr>
                            </m:ctrlPr>
                          </m:fPr>
                          <m:num>
                            <m:sSub>
                              <m:sSubPr>
                                <m:ctrlPr>
                                  <a:rPr lang="en-US" altLang="ja-JP" sz="2000" i="1" dirty="0">
                                    <a:latin typeface="Cambria Math" panose="02040503050406030204" pitchFamily="18" charset="0"/>
                                  </a:rPr>
                                </m:ctrlPr>
                              </m:sSubPr>
                              <m:e>
                                <m:r>
                                  <a:rPr lang="en-US" altLang="ja-JP" sz="2000" i="1" dirty="0">
                                    <a:latin typeface="Cambria Math" panose="02040503050406030204" pitchFamily="18" charset="0"/>
                                  </a:rPr>
                                  <m:t>𝜎</m:t>
                                </m:r>
                              </m:e>
                              <m:sub>
                                <m:r>
                                  <a:rPr lang="en-US" altLang="ja-JP" sz="2000" dirty="0">
                                    <a:latin typeface="Cambria Math" panose="02040503050406030204" pitchFamily="18" charset="0"/>
                                  </a:rPr>
                                  <m:t>0</m:t>
                                </m:r>
                              </m:sub>
                            </m:sSub>
                          </m:num>
                          <m:den>
                            <m:r>
                              <a:rPr lang="en-US" altLang="ja-JP" sz="2000" dirty="0">
                                <a:latin typeface="Cambria Math" panose="02040503050406030204" pitchFamily="18" charset="0"/>
                              </a:rPr>
                              <m:t>3</m:t>
                            </m:r>
                          </m:den>
                        </m:f>
                      </m:den>
                    </m:f>
                  </m:oMath>
                </a14:m>
                <a:r>
                  <a:rPr lang="ja-JP" altLang="en-US" sz="2000" dirty="0"/>
                  <a:t> </a:t>
                </a:r>
                <a:endParaRPr lang="en-US" altLang="ja-JP" sz="2000" dirty="0"/>
              </a:p>
              <a:p>
                <a:endParaRPr lang="en-US" altLang="ja-JP" sz="2000" dirty="0"/>
              </a:p>
              <a:p>
                <a:r>
                  <a:rPr lang="en-US" altLang="ja-JP" sz="2000" dirty="0"/>
                  <a:t>   = </a:t>
                </a:r>
                <a14:m>
                  <m:oMath xmlns:m="http://schemas.openxmlformats.org/officeDocument/2006/math">
                    <m:f>
                      <m:fPr>
                        <m:ctrlPr>
                          <a:rPr lang="en-US" altLang="ja-JP" sz="2000" i="1" dirty="0">
                            <a:latin typeface="Cambria Math" panose="02040503050406030204" pitchFamily="18" charset="0"/>
                          </a:rPr>
                        </m:ctrlPr>
                      </m:fPr>
                      <m:num>
                        <m:r>
                          <a:rPr lang="en-US" altLang="ja-JP" sz="2000" b="0" i="1" dirty="0" smtClean="0">
                            <a:latin typeface="Cambria Math" panose="02040503050406030204" pitchFamily="18" charset="0"/>
                          </a:rPr>
                          <m:t>170 − 164</m:t>
                        </m:r>
                      </m:num>
                      <m:den>
                        <m:f>
                          <m:fPr>
                            <m:ctrlPr>
                              <a:rPr lang="en-US" altLang="ja-JP" sz="2000" i="1" dirty="0">
                                <a:latin typeface="Cambria Math" panose="02040503050406030204" pitchFamily="18" charset="0"/>
                              </a:rPr>
                            </m:ctrlPr>
                          </m:fPr>
                          <m:num>
                            <m:r>
                              <a:rPr lang="en-US" altLang="ja-JP" sz="2000" b="0" i="1" dirty="0" smtClean="0">
                                <a:latin typeface="Cambria Math" panose="02040503050406030204" pitchFamily="18" charset="0"/>
                              </a:rPr>
                              <m:t>6</m:t>
                            </m:r>
                          </m:num>
                          <m:den>
                            <m:r>
                              <a:rPr lang="en-US" altLang="ja-JP" sz="2000" dirty="0">
                                <a:latin typeface="Cambria Math" panose="02040503050406030204" pitchFamily="18" charset="0"/>
                              </a:rPr>
                              <m:t>3</m:t>
                            </m:r>
                          </m:den>
                        </m:f>
                      </m:den>
                    </m:f>
                  </m:oMath>
                </a14:m>
                <a:r>
                  <a:rPr lang="ja-JP" altLang="en-US" sz="2000" dirty="0"/>
                  <a:t> </a:t>
                </a:r>
                <a:endParaRPr lang="en-US" altLang="ja-JP" sz="2000" dirty="0"/>
              </a:p>
              <a:p>
                <a:endParaRPr lang="en-US" altLang="ja-JP" sz="2000" dirty="0"/>
              </a:p>
              <a:p>
                <a:r>
                  <a:rPr lang="en-US" altLang="ja-JP" sz="2000" dirty="0"/>
                  <a:t>   = 3 &gt; 1.64</a:t>
                </a:r>
              </a:p>
              <a:p>
                <a:endParaRPr lang="en-US" altLang="ja-JP" sz="2000" dirty="0"/>
              </a:p>
              <a:p>
                <a:r>
                  <a:rPr lang="en-US" altLang="ja-JP" sz="2000" dirty="0"/>
                  <a:t>p</a:t>
                </a:r>
                <a:r>
                  <a:rPr lang="ja-JP" altLang="en-US" sz="2000" dirty="0"/>
                  <a:t>の値より大きい</a:t>
                </a:r>
                <a:endParaRPr lang="en-US" altLang="ja-JP" sz="2000" dirty="0"/>
              </a:p>
              <a:p>
                <a:r>
                  <a:rPr lang="en-US" altLang="ja-JP" sz="2000" dirty="0"/>
                  <a:t>	</a:t>
                </a:r>
                <a:r>
                  <a:rPr lang="ja-JP" altLang="en-US" sz="2000" dirty="0"/>
                  <a:t>↓</a:t>
                </a:r>
                <a:endParaRPr lang="en-US" altLang="ja-JP" sz="2000" dirty="0"/>
              </a:p>
              <a:p>
                <a:r>
                  <a:rPr lang="en-US" altLang="ja-JP" sz="2000" dirty="0"/>
                  <a:t>170cm</a:t>
                </a:r>
                <a:r>
                  <a:rPr lang="ja-JP" altLang="en-US" sz="2000" dirty="0"/>
                  <a:t>は図の</a:t>
                </a:r>
                <a:r>
                  <a:rPr lang="en-US" altLang="ja-JP" sz="2000" dirty="0"/>
                  <a:t>5%</a:t>
                </a:r>
                <a:r>
                  <a:rPr lang="ja-JP" altLang="en-US" sz="2000" dirty="0"/>
                  <a:t>の棄却域のところに位置する</a:t>
                </a:r>
                <a:endParaRPr lang="en-US" altLang="ja-JP" sz="2000" dirty="0"/>
              </a:p>
            </p:txBody>
          </p:sp>
        </mc:Choice>
        <mc:Fallback>
          <p:sp>
            <p:nvSpPr>
              <p:cNvPr id="6" name="テキスト ボックス 5">
                <a:extLst>
                  <a:ext uri="{FF2B5EF4-FFF2-40B4-BE49-F238E27FC236}">
                    <a16:creationId xmlns:a16="http://schemas.microsoft.com/office/drawing/2014/main" id="{026A5CAD-E305-4F36-8B50-CF6E9F150070}"/>
                  </a:ext>
                </a:extLst>
              </p:cNvPr>
              <p:cNvSpPr txBox="1">
                <a:spLocks noRot="1" noChangeAspect="1" noMove="1" noResize="1" noEditPoints="1" noAdjustHandles="1" noChangeArrowheads="1" noChangeShapeType="1" noTextEdit="1"/>
              </p:cNvSpPr>
              <p:nvPr/>
            </p:nvSpPr>
            <p:spPr>
              <a:xfrm>
                <a:off x="325975" y="541131"/>
                <a:ext cx="3483429" cy="5836021"/>
              </a:xfrm>
              <a:prstGeom prst="rect">
                <a:avLst/>
              </a:prstGeom>
              <a:blipFill>
                <a:blip r:embed="rId4"/>
                <a:stretch>
                  <a:fillRect l="-1748" t="-627" b="-940"/>
                </a:stretch>
              </a:blipFill>
            </p:spPr>
            <p:txBody>
              <a:bodyPr/>
              <a:lstStyle/>
              <a:p>
                <a:r>
                  <a:rPr lang="ja-JP" altLang="en-US">
                    <a:noFill/>
                  </a:rPr>
                  <a:t> </a:t>
                </a:r>
              </a:p>
            </p:txBody>
          </p:sp>
        </mc:Fallback>
      </mc:AlternateContent>
      <p:pic>
        <p:nvPicPr>
          <p:cNvPr id="4" name="図 3">
            <a:extLst>
              <a:ext uri="{FF2B5EF4-FFF2-40B4-BE49-F238E27FC236}">
                <a16:creationId xmlns:a16="http://schemas.microsoft.com/office/drawing/2014/main" id="{AF362652-1B70-4338-9DFC-8FBDE75F38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3083" y="3552639"/>
            <a:ext cx="3520242" cy="2724707"/>
          </a:xfrm>
          <a:prstGeom prst="rect">
            <a:avLst/>
          </a:prstGeom>
        </p:spPr>
      </p:pic>
      <p:sp>
        <p:nvSpPr>
          <p:cNvPr id="8" name="テキスト ボックス 7">
            <a:extLst>
              <a:ext uri="{FF2B5EF4-FFF2-40B4-BE49-F238E27FC236}">
                <a16:creationId xmlns:a16="http://schemas.microsoft.com/office/drawing/2014/main" id="{F2E0C84D-814B-4CBC-9CF9-9598C8EF8E5E}"/>
              </a:ext>
            </a:extLst>
          </p:cNvPr>
          <p:cNvSpPr txBox="1"/>
          <p:nvPr/>
        </p:nvSpPr>
        <p:spPr>
          <a:xfrm>
            <a:off x="5334598" y="2764073"/>
            <a:ext cx="2844800" cy="369332"/>
          </a:xfrm>
          <a:prstGeom prst="rect">
            <a:avLst/>
          </a:prstGeom>
          <a:noFill/>
        </p:spPr>
        <p:txBody>
          <a:bodyPr wrap="square" rtlCol="0">
            <a:spAutoFit/>
          </a:bodyPr>
          <a:lstStyle/>
          <a:p>
            <a:r>
              <a:rPr kumimoji="1" lang="en-US" altLang="ja-JP" dirty="0"/>
              <a:t>T</a:t>
            </a:r>
            <a:r>
              <a:rPr kumimoji="1" lang="ja-JP" altLang="en-US" dirty="0"/>
              <a:t>の相対度数分布グラフ</a:t>
            </a:r>
          </a:p>
        </p:txBody>
      </p:sp>
      <p:sp>
        <p:nvSpPr>
          <p:cNvPr id="11" name="テキスト ボックス 10">
            <a:extLst>
              <a:ext uri="{FF2B5EF4-FFF2-40B4-BE49-F238E27FC236}">
                <a16:creationId xmlns:a16="http://schemas.microsoft.com/office/drawing/2014/main" id="{7A96E66C-0786-4113-9ACD-C52163A377CA}"/>
              </a:ext>
            </a:extLst>
          </p:cNvPr>
          <p:cNvSpPr txBox="1"/>
          <p:nvPr/>
        </p:nvSpPr>
        <p:spPr>
          <a:xfrm>
            <a:off x="5837917" y="6277346"/>
            <a:ext cx="1790574" cy="369332"/>
          </a:xfrm>
          <a:prstGeom prst="rect">
            <a:avLst/>
          </a:prstGeom>
          <a:noFill/>
        </p:spPr>
        <p:txBody>
          <a:bodyPr wrap="square" rtlCol="0">
            <a:spAutoFit/>
          </a:bodyPr>
          <a:lstStyle/>
          <a:p>
            <a:r>
              <a:rPr lang="ja-JP" altLang="en-US" dirty="0"/>
              <a:t>標準正規分布表</a:t>
            </a:r>
            <a:endParaRPr kumimoji="1" lang="ja-JP" altLang="en-US" dirty="0"/>
          </a:p>
        </p:txBody>
      </p:sp>
    </p:spTree>
    <p:extLst>
      <p:ext uri="{BB962C8B-B14F-4D97-AF65-F5344CB8AC3E}">
        <p14:creationId xmlns:p14="http://schemas.microsoft.com/office/powerpoint/2010/main" val="21827724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06DA49C8-A278-4EC7-9D42-8FDCEB69ABB6}"/>
                  </a:ext>
                </a:extLst>
              </p:cNvPr>
              <p:cNvSpPr>
                <a:spLocks noGrp="1"/>
              </p:cNvSpPr>
              <p:nvPr>
                <p:ph idx="1"/>
              </p:nvPr>
            </p:nvSpPr>
            <p:spPr>
              <a:xfrm>
                <a:off x="628650" y="580571"/>
                <a:ext cx="7886700" cy="5596392"/>
              </a:xfrm>
            </p:spPr>
            <p:txBody>
              <a:bodyPr/>
              <a:lstStyle/>
              <a:p>
                <a:pPr marL="0" indent="0">
                  <a:buNone/>
                </a:pPr>
                <a:endParaRPr kumimoji="1" lang="en-US" altLang="ja-JP" dirty="0"/>
              </a:p>
              <a:p>
                <a:pPr marL="0" indent="0">
                  <a:buNone/>
                </a:pPr>
                <a:r>
                  <a:rPr kumimoji="1" lang="ja-JP" altLang="en-US" dirty="0"/>
                  <a:t>つまり，標準平均</a:t>
                </a:r>
                <a14:m>
                  <m:oMath xmlns:m="http://schemas.openxmlformats.org/officeDocument/2006/math">
                    <m:acc>
                      <m:accPr>
                        <m:chr m:val="̅"/>
                        <m:ctrlPr>
                          <a:rPr kumimoji="1" lang="ja-JP" altLang="en-US" i="1" smtClean="0">
                            <a:latin typeface="Cambria Math" panose="02040503050406030204" pitchFamily="18" charset="0"/>
                          </a:rPr>
                        </m:ctrlPr>
                      </m:accPr>
                      <m:e>
                        <m:r>
                          <a:rPr kumimoji="1" lang="ja-JP" altLang="en-US" i="1">
                            <a:latin typeface="Cambria Math" panose="02040503050406030204" pitchFamily="18" charset="0"/>
                          </a:rPr>
                          <m:t>𝑋</m:t>
                        </m:r>
                      </m:e>
                    </m:acc>
                  </m:oMath>
                </a14:m>
                <a:r>
                  <a:rPr kumimoji="1" lang="ja-JP" altLang="en-US" dirty="0"/>
                  <a:t>が</a:t>
                </a:r>
                <a14:m>
                  <m:oMath xmlns:m="http://schemas.openxmlformats.org/officeDocument/2006/math">
                    <m:acc>
                      <m:accPr>
                        <m:chr m:val="̅"/>
                        <m:ctrlPr>
                          <a:rPr lang="ja-JP" altLang="en-US" i="1">
                            <a:latin typeface="Cambria Math" panose="02040503050406030204" pitchFamily="18" charset="0"/>
                          </a:rPr>
                        </m:ctrlPr>
                      </m:accPr>
                      <m:e>
                        <m:r>
                          <a:rPr lang="ja-JP" altLang="en-US" i="1">
                            <a:latin typeface="Cambria Math" panose="02040503050406030204" pitchFamily="18" charset="0"/>
                          </a:rPr>
                          <m:t>𝑋</m:t>
                        </m:r>
                      </m:e>
                    </m:acc>
                  </m:oMath>
                </a14:m>
                <a:r>
                  <a:rPr kumimoji="1" lang="ja-JP" altLang="en-US" dirty="0"/>
                  <a:t> </a:t>
                </a:r>
                <a:r>
                  <a:rPr kumimoji="1" lang="en-US" altLang="ja-JP" dirty="0"/>
                  <a:t>= 170 </a:t>
                </a:r>
                <a:r>
                  <a:rPr kumimoji="1" lang="ja-JP" altLang="en-US" dirty="0"/>
                  <a:t>となるのは，上側</a:t>
                </a:r>
                <a:r>
                  <a:rPr kumimoji="1" lang="en-US" altLang="ja-JP" dirty="0"/>
                  <a:t>5%</a:t>
                </a:r>
                <a:r>
                  <a:rPr kumimoji="1" lang="ja-JP" altLang="en-US" dirty="0"/>
                  <a:t>の棄却域にあるので，</a:t>
                </a:r>
                <a:r>
                  <a:rPr lang="ja-JP" altLang="en-US" dirty="0"/>
                  <a:t> </a:t>
                </a:r>
                <a:r>
                  <a:rPr lang="en-US" altLang="ja-JP" dirty="0"/>
                  <a:t>5%</a:t>
                </a:r>
                <a:r>
                  <a:rPr lang="ja-JP" altLang="en-US" dirty="0"/>
                  <a:t>以下でしか起こりえないということ</a:t>
                </a:r>
                <a:r>
                  <a:rPr lang="en-US" altLang="ja-JP" dirty="0"/>
                  <a:t>.</a:t>
                </a:r>
              </a:p>
              <a:p>
                <a:pPr marL="0" indent="0">
                  <a:buNone/>
                </a:pPr>
                <a:endParaRPr kumimoji="1"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kumimoji="1" lang="en-US" altLang="ja-JP" dirty="0"/>
              </a:p>
              <a:p>
                <a:pPr marL="0" indent="0">
                  <a:buNone/>
                </a:pPr>
                <a:r>
                  <a:rPr kumimoji="1" lang="ja-JP" altLang="en-US" dirty="0"/>
                  <a:t>「</a:t>
                </a:r>
                <a:r>
                  <a:rPr kumimoji="1" lang="en-US" altLang="ja-JP" dirty="0"/>
                  <a:t>1975</a:t>
                </a:r>
                <a:r>
                  <a:rPr kumimoji="1" lang="ja-JP" altLang="en-US" dirty="0"/>
                  <a:t>年の男子の平均身長と現在の男子の平均身長は等しいとは言えない」ということが主張できる</a:t>
                </a:r>
                <a:r>
                  <a:rPr kumimoji="1" lang="en-US" altLang="ja-JP" dirty="0"/>
                  <a:t>.</a:t>
                </a:r>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06DA49C8-A278-4EC7-9D42-8FDCEB69ABB6}"/>
                  </a:ext>
                </a:extLst>
              </p:cNvPr>
              <p:cNvSpPr>
                <a:spLocks noGrp="1" noRot="1" noChangeAspect="1" noMove="1" noResize="1" noEditPoints="1" noAdjustHandles="1" noChangeArrowheads="1" noChangeShapeType="1" noTextEdit="1"/>
              </p:cNvSpPr>
              <p:nvPr>
                <p:ph idx="1"/>
              </p:nvPr>
            </p:nvSpPr>
            <p:spPr>
              <a:xfrm>
                <a:off x="628650" y="580571"/>
                <a:ext cx="7886700" cy="5596392"/>
              </a:xfrm>
              <a:blipFill>
                <a:blip r:embed="rId2"/>
                <a:stretch>
                  <a:fillRect l="-927"/>
                </a:stretch>
              </a:blipFill>
            </p:spPr>
            <p:txBody>
              <a:bodyPr/>
              <a:lstStyle/>
              <a:p>
                <a:r>
                  <a:rPr lang="ja-JP" altLang="en-US">
                    <a:noFill/>
                  </a:rPr>
                  <a:t> </a:t>
                </a:r>
              </a:p>
            </p:txBody>
          </p:sp>
        </mc:Fallback>
      </mc:AlternateContent>
      <p:sp>
        <p:nvSpPr>
          <p:cNvPr id="4" name="矢印: 下 3">
            <a:extLst>
              <a:ext uri="{FF2B5EF4-FFF2-40B4-BE49-F238E27FC236}">
                <a16:creationId xmlns:a16="http://schemas.microsoft.com/office/drawing/2014/main" id="{6BE1F4FB-5B82-4CA7-996A-1522C23BAE25}"/>
              </a:ext>
            </a:extLst>
          </p:cNvPr>
          <p:cNvSpPr/>
          <p:nvPr/>
        </p:nvSpPr>
        <p:spPr>
          <a:xfrm>
            <a:off x="4140195" y="1828800"/>
            <a:ext cx="224971" cy="3628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820EB728-1647-4798-B806-E48499F248D2}"/>
                  </a:ext>
                </a:extLst>
              </p:cNvPr>
              <p:cNvSpPr txBox="1"/>
              <p:nvPr/>
            </p:nvSpPr>
            <p:spPr>
              <a:xfrm>
                <a:off x="1966679" y="2365828"/>
                <a:ext cx="4572001" cy="1631216"/>
              </a:xfrm>
              <a:prstGeom prst="rect">
                <a:avLst/>
              </a:prstGeom>
              <a:noFill/>
            </p:spPr>
            <p:txBody>
              <a:bodyPr wrap="square" rtlCol="0">
                <a:spAutoFit/>
              </a:bodyPr>
              <a:lstStyle/>
              <a:p>
                <a:r>
                  <a:rPr lang="ja-JP" altLang="en-US" sz="2000" dirty="0"/>
                  <a:t>有意水準</a:t>
                </a:r>
                <a:r>
                  <a:rPr lang="en-US" altLang="ja-JP" sz="2000" dirty="0"/>
                  <a:t>5%</a:t>
                </a:r>
                <a:r>
                  <a:rPr lang="ja-JP" altLang="en-US" sz="2000" dirty="0"/>
                  <a:t>で</a:t>
                </a:r>
                <a:endParaRPr kumimoji="1" lang="en-US" altLang="ja-JP" sz="2000" dirty="0"/>
              </a:p>
              <a:p>
                <a:endParaRPr lang="en-US" altLang="ja-JP" sz="2000" dirty="0"/>
              </a:p>
              <a:p>
                <a:r>
                  <a:rPr kumimoji="1" lang="ja-JP" altLang="en-US" sz="2000" dirty="0"/>
                  <a:t>帰無仮説</a:t>
                </a:r>
                <a14:m>
                  <m:oMath xmlns:m="http://schemas.openxmlformats.org/officeDocument/2006/math">
                    <m:sSub>
                      <m:sSubPr>
                        <m:ctrlPr>
                          <a:rPr lang="ja-JP" altLang="en-US" sz="2000" i="1" dirty="0">
                            <a:latin typeface="Cambria Math" panose="02040503050406030204" pitchFamily="18" charset="0"/>
                          </a:rPr>
                        </m:ctrlPr>
                      </m:sSubPr>
                      <m:e>
                        <m:r>
                          <a:rPr lang="en-US" altLang="ja-JP" sz="2000" b="0" i="1" dirty="0" smtClean="0">
                            <a:latin typeface="Cambria Math" panose="02040503050406030204" pitchFamily="18" charset="0"/>
                          </a:rPr>
                          <m:t> </m:t>
                        </m:r>
                        <m:r>
                          <a:rPr lang="ja-JP" altLang="en-US" sz="2000" i="1" dirty="0">
                            <a:latin typeface="Cambria Math" panose="02040503050406030204" pitchFamily="18" charset="0"/>
                          </a:rPr>
                          <m:t>𝐻</m:t>
                        </m:r>
                      </m:e>
                      <m:sub>
                        <m:r>
                          <a:rPr lang="ja-JP" altLang="en-US" sz="2000" dirty="0">
                            <a:latin typeface="Cambria Math" panose="02040503050406030204" pitchFamily="18" charset="0"/>
                          </a:rPr>
                          <m:t>0</m:t>
                        </m:r>
                      </m:sub>
                    </m:sSub>
                  </m:oMath>
                </a14:m>
                <a:r>
                  <a:rPr lang="en-US" altLang="ja-JP" sz="2000" dirty="0"/>
                  <a:t> : </a:t>
                </a:r>
                <a14:m>
                  <m:oMath xmlns:m="http://schemas.openxmlformats.org/officeDocument/2006/math">
                    <m:r>
                      <a:rPr lang="en-US" altLang="ja-JP" sz="2000" i="1">
                        <a:latin typeface="Cambria Math" panose="02040503050406030204" pitchFamily="18" charset="0"/>
                      </a:rPr>
                      <m:t>𝜇</m:t>
                    </m:r>
                  </m:oMath>
                </a14:m>
                <a:r>
                  <a:rPr lang="ja-JP" altLang="en-US" sz="2000" dirty="0"/>
                  <a:t> </a:t>
                </a:r>
                <a:r>
                  <a:rPr lang="en-US" altLang="ja-JP" sz="2000" dirty="0"/>
                  <a:t>= </a:t>
                </a:r>
                <a14:m>
                  <m:oMath xmlns:m="http://schemas.openxmlformats.org/officeDocument/2006/math">
                    <m:sSub>
                      <m:sSubPr>
                        <m:ctrlPr>
                          <a:rPr lang="ja-JP" altLang="en-US" sz="2000" i="1">
                            <a:latin typeface="Cambria Math" panose="02040503050406030204" pitchFamily="18" charset="0"/>
                          </a:rPr>
                        </m:ctrlPr>
                      </m:sSubPr>
                      <m:e>
                        <m:r>
                          <a:rPr lang="ja-JP" altLang="en-US" sz="2000" i="1">
                            <a:latin typeface="Cambria Math" panose="02040503050406030204" pitchFamily="18" charset="0"/>
                          </a:rPr>
                          <m:t>𝜇</m:t>
                        </m:r>
                      </m:e>
                      <m:sub>
                        <m:r>
                          <a:rPr lang="ja-JP" altLang="en-US" sz="2000">
                            <a:latin typeface="Cambria Math" panose="02040503050406030204" pitchFamily="18" charset="0"/>
                          </a:rPr>
                          <m:t>0</m:t>
                        </m:r>
                      </m:sub>
                    </m:sSub>
                  </m:oMath>
                </a14:m>
                <a:r>
                  <a:rPr kumimoji="1" lang="ja-JP" altLang="en-US" sz="2000" dirty="0"/>
                  <a:t> が棄却され</a:t>
                </a:r>
                <a:endParaRPr kumimoji="1" lang="en-US" altLang="ja-JP" sz="2000" dirty="0"/>
              </a:p>
              <a:p>
                <a:endParaRPr kumimoji="1" lang="en-US" altLang="ja-JP" sz="2000" dirty="0"/>
              </a:p>
              <a:p>
                <a:r>
                  <a:rPr lang="ja-JP" altLang="en-US" sz="2000" dirty="0"/>
                  <a:t>対立仮説 </a:t>
                </a:r>
                <a14:m>
                  <m:oMath xmlns:m="http://schemas.openxmlformats.org/officeDocument/2006/math">
                    <m:sSub>
                      <m:sSubPr>
                        <m:ctrlPr>
                          <a:rPr lang="ja-JP" altLang="en-US" sz="2000" i="1" dirty="0">
                            <a:latin typeface="Cambria Math" panose="02040503050406030204" pitchFamily="18" charset="0"/>
                          </a:rPr>
                        </m:ctrlPr>
                      </m:sSubPr>
                      <m:e>
                        <m:r>
                          <a:rPr lang="ja-JP" altLang="en-US" sz="2000" i="1" dirty="0">
                            <a:latin typeface="Cambria Math" panose="02040503050406030204" pitchFamily="18" charset="0"/>
                          </a:rPr>
                          <m:t>𝐻</m:t>
                        </m:r>
                      </m:e>
                      <m:sub>
                        <m:r>
                          <a:rPr lang="ja-JP" altLang="en-US" sz="2000" dirty="0">
                            <a:latin typeface="Cambria Math" panose="02040503050406030204" pitchFamily="18" charset="0"/>
                          </a:rPr>
                          <m:t>1</m:t>
                        </m:r>
                      </m:sub>
                    </m:sSub>
                  </m:oMath>
                </a14:m>
                <a:r>
                  <a:rPr lang="ja-JP" altLang="en-US" sz="2000" dirty="0"/>
                  <a:t> </a:t>
                </a:r>
                <a:r>
                  <a:rPr lang="en-US" altLang="ja-JP" sz="2000" dirty="0"/>
                  <a:t>: </a:t>
                </a:r>
                <a14:m>
                  <m:oMath xmlns:m="http://schemas.openxmlformats.org/officeDocument/2006/math">
                    <m:r>
                      <a:rPr lang="en-US" altLang="ja-JP" sz="2000" i="1">
                        <a:latin typeface="Cambria Math" panose="02040503050406030204" pitchFamily="18" charset="0"/>
                      </a:rPr>
                      <m:t>𝜇</m:t>
                    </m:r>
                  </m:oMath>
                </a14:m>
                <a:r>
                  <a:rPr lang="ja-JP" altLang="en-US" sz="2000" dirty="0"/>
                  <a:t> </a:t>
                </a:r>
                <a:r>
                  <a:rPr lang="en-US" altLang="ja-JP" sz="2000" dirty="0"/>
                  <a:t>&gt; </a:t>
                </a:r>
                <a14:m>
                  <m:oMath xmlns:m="http://schemas.openxmlformats.org/officeDocument/2006/math">
                    <m:sSub>
                      <m:sSubPr>
                        <m:ctrlPr>
                          <a:rPr lang="ja-JP" altLang="en-US" sz="2000" i="1">
                            <a:latin typeface="Cambria Math" panose="02040503050406030204" pitchFamily="18" charset="0"/>
                          </a:rPr>
                        </m:ctrlPr>
                      </m:sSubPr>
                      <m:e>
                        <m:r>
                          <a:rPr lang="ja-JP" altLang="en-US" sz="2000" i="1">
                            <a:latin typeface="Cambria Math" panose="02040503050406030204" pitchFamily="18" charset="0"/>
                          </a:rPr>
                          <m:t>𝜇</m:t>
                        </m:r>
                      </m:e>
                      <m:sub>
                        <m:r>
                          <a:rPr lang="ja-JP" altLang="en-US" sz="2000">
                            <a:latin typeface="Cambria Math" panose="02040503050406030204" pitchFamily="18" charset="0"/>
                          </a:rPr>
                          <m:t>0</m:t>
                        </m:r>
                      </m:sub>
                    </m:sSub>
                  </m:oMath>
                </a14:m>
                <a:r>
                  <a:rPr lang="en-US" altLang="ja-JP" sz="2000" dirty="0"/>
                  <a:t> </a:t>
                </a:r>
                <a:r>
                  <a:rPr lang="ja-JP" altLang="en-US" sz="2000" dirty="0"/>
                  <a:t>が採択される</a:t>
                </a:r>
                <a:endParaRPr lang="en-US" altLang="ja-JP" sz="2000" dirty="0"/>
              </a:p>
            </p:txBody>
          </p:sp>
        </mc:Choice>
        <mc:Fallback xmlns="">
          <p:sp>
            <p:nvSpPr>
              <p:cNvPr id="5" name="テキスト ボックス 4">
                <a:extLst>
                  <a:ext uri="{FF2B5EF4-FFF2-40B4-BE49-F238E27FC236}">
                    <a16:creationId xmlns:a16="http://schemas.microsoft.com/office/drawing/2014/main" id="{820EB728-1647-4798-B806-E48499F248D2}"/>
                  </a:ext>
                </a:extLst>
              </p:cNvPr>
              <p:cNvSpPr txBox="1">
                <a:spLocks noRot="1" noChangeAspect="1" noMove="1" noResize="1" noEditPoints="1" noAdjustHandles="1" noChangeArrowheads="1" noChangeShapeType="1" noTextEdit="1"/>
              </p:cNvSpPr>
              <p:nvPr/>
            </p:nvSpPr>
            <p:spPr>
              <a:xfrm>
                <a:off x="1966679" y="2365828"/>
                <a:ext cx="4572001" cy="1631216"/>
              </a:xfrm>
              <a:prstGeom prst="rect">
                <a:avLst/>
              </a:prstGeom>
              <a:blipFill>
                <a:blip r:embed="rId3"/>
                <a:stretch>
                  <a:fillRect l="-1467" t="-1866" b="-5970"/>
                </a:stretch>
              </a:blipFill>
            </p:spPr>
            <p:txBody>
              <a:bodyPr/>
              <a:lstStyle/>
              <a:p>
                <a:r>
                  <a:rPr lang="ja-JP" altLang="en-US">
                    <a:noFill/>
                  </a:rPr>
                  <a:t> </a:t>
                </a:r>
              </a:p>
            </p:txBody>
          </p:sp>
        </mc:Fallback>
      </mc:AlternateContent>
      <p:sp>
        <p:nvSpPr>
          <p:cNvPr id="8" name="矢印: 下 7">
            <a:extLst>
              <a:ext uri="{FF2B5EF4-FFF2-40B4-BE49-F238E27FC236}">
                <a16:creationId xmlns:a16="http://schemas.microsoft.com/office/drawing/2014/main" id="{6DEEC6B1-79A7-4A64-A17F-7D59954A3D72}"/>
              </a:ext>
            </a:extLst>
          </p:cNvPr>
          <p:cNvSpPr/>
          <p:nvPr/>
        </p:nvSpPr>
        <p:spPr>
          <a:xfrm>
            <a:off x="4140195" y="4470146"/>
            <a:ext cx="224971" cy="3628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33275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2923CCB-A67F-4880-A076-D3ED9F9C2213}"/>
              </a:ext>
            </a:extLst>
          </p:cNvPr>
          <p:cNvSpPr>
            <a:spLocks noGrp="1"/>
          </p:cNvSpPr>
          <p:nvPr>
            <p:ph idx="1"/>
          </p:nvPr>
        </p:nvSpPr>
        <p:spPr>
          <a:xfrm>
            <a:off x="873125" y="1063625"/>
            <a:ext cx="2811236" cy="685346"/>
          </a:xfrm>
        </p:spPr>
        <p:txBody>
          <a:bodyPr>
            <a:normAutofit/>
          </a:bodyPr>
          <a:lstStyle/>
          <a:p>
            <a:pPr marL="0" indent="0">
              <a:buNone/>
            </a:pPr>
            <a:r>
              <a:rPr lang="ja-JP" altLang="en-US" sz="3600" dirty="0"/>
              <a:t>おしまい</a:t>
            </a:r>
            <a:endParaRPr lang="en-US" altLang="ja-JP" sz="3600" dirty="0"/>
          </a:p>
        </p:txBody>
      </p:sp>
    </p:spTree>
    <p:extLst>
      <p:ext uri="{BB962C8B-B14F-4D97-AF65-F5344CB8AC3E}">
        <p14:creationId xmlns:p14="http://schemas.microsoft.com/office/powerpoint/2010/main" val="332195946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1510</TotalTime>
  <Words>1302</Words>
  <Application>Microsoft Office PowerPoint</Application>
  <PresentationFormat>画面に合わせる (4:3)</PresentationFormat>
  <Paragraphs>240</Paragraphs>
  <Slides>20</Slides>
  <Notes>14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游ゴシック</vt:lpstr>
      <vt:lpstr>游ゴシック Light</vt:lpstr>
      <vt:lpstr>Arial</vt:lpstr>
      <vt:lpstr>Cambria Math</vt:lpstr>
      <vt:lpstr>Office テーマ</vt:lpstr>
      <vt:lpstr>推定・検定の考え方</vt:lpstr>
      <vt:lpstr>推定</vt:lpstr>
      <vt:lpstr>PowerPoint プレゼンテーション</vt:lpstr>
      <vt:lpstr>用語</vt:lpstr>
      <vt:lpstr>PowerPoint プレゼンテーション</vt:lpstr>
      <vt:lpstr>点推定(最尤法による推定)</vt:lpstr>
      <vt:lpstr>点推定(不偏推定量による推定)</vt:lpstr>
      <vt:lpstr>区間推定</vt:lpstr>
      <vt:lpstr>区間推定</vt:lpstr>
      <vt:lpstr>区間推定</vt:lpstr>
      <vt:lpstr>区間推定</vt:lpstr>
      <vt:lpstr>検定</vt:lpstr>
      <vt:lpstr>用語1</vt:lpstr>
      <vt:lpstr>用語2</vt:lpstr>
      <vt:lpstr>用語3</vt:lpstr>
      <vt:lpstr>例題</vt:lpstr>
      <vt:lpstr>例題</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推定・検定の考え方</dc:title>
  <dc:creator>加藤 寛瑛</dc:creator>
  <cp:lastModifiedBy>加藤 寛瑛</cp:lastModifiedBy>
  <cp:revision>58</cp:revision>
  <dcterms:created xsi:type="dcterms:W3CDTF">2018-10-20T08:03:49Z</dcterms:created>
  <dcterms:modified xsi:type="dcterms:W3CDTF">2018-10-26T02:48:36Z</dcterms:modified>
</cp:coreProperties>
</file>