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8"/>
  </p:notesMasterIdLst>
  <p:handoutMasterIdLst>
    <p:handoutMasterId r:id="rId29"/>
  </p:handoutMasterIdLst>
  <p:sldIdLst>
    <p:sldId id="273" r:id="rId2"/>
    <p:sldId id="370" r:id="rId3"/>
    <p:sldId id="374" r:id="rId4"/>
    <p:sldId id="372" r:id="rId5"/>
    <p:sldId id="310" r:id="rId6"/>
    <p:sldId id="349" r:id="rId7"/>
    <p:sldId id="326" r:id="rId8"/>
    <p:sldId id="327" r:id="rId9"/>
    <p:sldId id="377" r:id="rId10"/>
    <p:sldId id="345" r:id="rId11"/>
    <p:sldId id="347" r:id="rId12"/>
    <p:sldId id="348" r:id="rId13"/>
    <p:sldId id="353" r:id="rId14"/>
    <p:sldId id="332" r:id="rId15"/>
    <p:sldId id="358" r:id="rId16"/>
    <p:sldId id="315" r:id="rId17"/>
    <p:sldId id="316" r:id="rId18"/>
    <p:sldId id="317" r:id="rId19"/>
    <p:sldId id="333" r:id="rId20"/>
    <p:sldId id="360" r:id="rId21"/>
    <p:sldId id="379" r:id="rId22"/>
    <p:sldId id="375" r:id="rId23"/>
    <p:sldId id="334" r:id="rId24"/>
    <p:sldId id="361" r:id="rId25"/>
    <p:sldId id="382" r:id="rId26"/>
    <p:sldId id="383" r:id="rId27"/>
  </p:sldIdLst>
  <p:sldSz cx="9144000" cy="6858000" type="screen4x3"/>
  <p:notesSz cx="6794500" cy="9906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0450" autoAdjust="0"/>
  </p:normalViewPr>
  <p:slideViewPr>
    <p:cSldViewPr snapToGrid="0" snapToObjects="1" showGuides="1">
      <p:cViewPr>
        <p:scale>
          <a:sx n="70" d="100"/>
          <a:sy n="70" d="100"/>
        </p:scale>
        <p:origin x="-110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-2850" y="-90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2"/>
          <c:order val="0"/>
          <c:tx>
            <c:strRef>
              <c:f>Sheet1!$C$1</c:f>
              <c:strCache>
                <c:ptCount val="1"/>
                <c:pt idx="0">
                  <c:v>開発者B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val>
            <c:numRef>
              <c:f>Sheet1!$C$2:$C$9</c:f>
              <c:numCache>
                <c:formatCode>General</c:formatCode>
                <c:ptCount val="8"/>
                <c:pt idx="0">
                  <c:v>20</c:v>
                </c:pt>
                <c:pt idx="1">
                  <c:v>26</c:v>
                </c:pt>
                <c:pt idx="2">
                  <c:v>32</c:v>
                </c:pt>
                <c:pt idx="3">
                  <c:v>28</c:v>
                </c:pt>
                <c:pt idx="4">
                  <c:v>23</c:v>
                </c:pt>
                <c:pt idx="5">
                  <c:v>24</c:v>
                </c:pt>
                <c:pt idx="6">
                  <c:v>28</c:v>
                </c:pt>
                <c:pt idx="7">
                  <c:v>30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369536"/>
        <c:axId val="36371456"/>
      </c:lineChart>
      <c:catAx>
        <c:axId val="363695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/>
                  <a:t>活動開始からの月数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50800"/>
        </c:spPr>
        <c:txPr>
          <a:bodyPr/>
          <a:lstStyle/>
          <a:p>
            <a:pPr>
              <a:defRPr b="1"/>
            </a:pPr>
            <a:endParaRPr lang="ja-JP"/>
          </a:p>
        </c:txPr>
        <c:crossAx val="36371456"/>
        <c:crosses val="autoZero"/>
        <c:auto val="1"/>
        <c:lblAlgn val="ctr"/>
        <c:lblOffset val="100"/>
        <c:noMultiLvlLbl val="0"/>
      </c:catAx>
      <c:valAx>
        <c:axId val="36371456"/>
        <c:scaling>
          <c:orientation val="minMax"/>
        </c:scaling>
        <c:delete val="0"/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/>
                  <a:t>月当たりのパッチ投稿数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50800"/>
        </c:spPr>
        <c:txPr>
          <a:bodyPr/>
          <a:lstStyle/>
          <a:p>
            <a:pPr>
              <a:defRPr b="1"/>
            </a:pPr>
            <a:endParaRPr lang="ja-JP"/>
          </a:p>
        </c:txPr>
        <c:crossAx val="36369536"/>
        <c:crosses val="autoZero"/>
        <c:crossBetween val="between"/>
      </c:valAx>
      <c:spPr>
        <a:ln w="44450"/>
      </c:spPr>
    </c:plotArea>
    <c:plotVisOnly val="1"/>
    <c:dispBlanksAs val="gap"/>
    <c:showDLblsOverMax val="0"/>
  </c:chart>
  <c:spPr>
    <a:ln w="38100"/>
  </c:spPr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開発者A</c:v>
                </c:pt>
              </c:strCache>
            </c:strRef>
          </c:tx>
          <c:marker>
            <c:symbol val="none"/>
          </c:marker>
          <c:val>
            <c:numRef>
              <c:f>Sheet1!$B$2:$B$13</c:f>
              <c:numCache>
                <c:formatCode>General</c:formatCode>
                <c:ptCount val="12"/>
                <c:pt idx="0">
                  <c:v>15</c:v>
                </c:pt>
                <c:pt idx="1">
                  <c:v>15</c:v>
                </c:pt>
                <c:pt idx="2">
                  <c:v>15.5</c:v>
                </c:pt>
                <c:pt idx="3">
                  <c:v>15.5</c:v>
                </c:pt>
                <c:pt idx="4">
                  <c:v>16</c:v>
                </c:pt>
                <c:pt idx="5">
                  <c:v>16</c:v>
                </c:pt>
                <c:pt idx="6">
                  <c:v>16</c:v>
                </c:pt>
                <c:pt idx="7">
                  <c:v>16</c:v>
                </c:pt>
                <c:pt idx="8">
                  <c:v>15.5</c:v>
                </c:pt>
                <c:pt idx="9">
                  <c:v>15.5</c:v>
                </c:pt>
                <c:pt idx="10">
                  <c:v>15</c:v>
                </c:pt>
                <c:pt idx="11">
                  <c:v>15</c:v>
                </c:pt>
              </c:numCache>
            </c:numRef>
          </c:val>
          <c:smooth val="1"/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開発者B</c:v>
                </c:pt>
              </c:strCache>
            </c:strRef>
          </c:tx>
          <c:marker>
            <c:symbol val="none"/>
          </c:marker>
          <c:val>
            <c:numRef>
              <c:f>Sheet1!$C$2:$C$13</c:f>
              <c:numCache>
                <c:formatCode>General</c:formatCode>
                <c:ptCount val="12"/>
                <c:pt idx="0">
                  <c:v>30</c:v>
                </c:pt>
                <c:pt idx="1">
                  <c:v>29</c:v>
                </c:pt>
                <c:pt idx="2">
                  <c:v>29</c:v>
                </c:pt>
                <c:pt idx="3">
                  <c:v>28</c:v>
                </c:pt>
                <c:pt idx="4">
                  <c:v>27</c:v>
                </c:pt>
                <c:pt idx="5">
                  <c:v>25</c:v>
                </c:pt>
                <c:pt idx="6">
                  <c:v>22</c:v>
                </c:pt>
                <c:pt idx="7">
                  <c:v>18</c:v>
                </c:pt>
                <c:pt idx="8">
                  <c:v>12</c:v>
                </c:pt>
                <c:pt idx="9">
                  <c:v>7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  <c:smooth val="1"/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開発者C</c:v>
                </c:pt>
              </c:strCache>
            </c:strRef>
          </c:tx>
          <c:marker>
            <c:symbol val="none"/>
          </c:marker>
          <c:val>
            <c:numRef>
              <c:f>Sheet1!$D$2:$D$13</c:f>
              <c:numCache>
                <c:formatCode>General</c:formatCode>
                <c:ptCount val="12"/>
                <c:pt idx="0">
                  <c:v>4</c:v>
                </c:pt>
                <c:pt idx="1">
                  <c:v>8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25</c:v>
                </c:pt>
                <c:pt idx="7">
                  <c:v>20</c:v>
                </c:pt>
                <c:pt idx="8">
                  <c:v>15</c:v>
                </c:pt>
                <c:pt idx="9">
                  <c:v>11</c:v>
                </c:pt>
                <c:pt idx="10">
                  <c:v>8</c:v>
                </c:pt>
                <c:pt idx="11">
                  <c:v>4</c:v>
                </c:pt>
              </c:numCache>
            </c:numRef>
          </c:val>
          <c:smooth val="1"/>
        </c:ser>
        <c:ser>
          <c:idx val="4"/>
          <c:order val="3"/>
          <c:tx>
            <c:strRef>
              <c:f>Sheet1!$E$1</c:f>
              <c:strCache>
                <c:ptCount val="1"/>
                <c:pt idx="0">
                  <c:v>開発者D</c:v>
                </c:pt>
              </c:strCache>
            </c:strRef>
          </c:tx>
          <c:marker>
            <c:symbol val="none"/>
          </c:marker>
          <c:val>
            <c:numRef>
              <c:f>Sheet1!$E$2:$E$13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7</c:v>
                </c:pt>
                <c:pt idx="3">
                  <c:v>12</c:v>
                </c:pt>
                <c:pt idx="4">
                  <c:v>18</c:v>
                </c:pt>
                <c:pt idx="5">
                  <c:v>22</c:v>
                </c:pt>
                <c:pt idx="6">
                  <c:v>25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29</c:v>
                </c:pt>
                <c:pt idx="11">
                  <c:v>30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322304"/>
        <c:axId val="54324224"/>
      </c:lineChart>
      <c:catAx>
        <c:axId val="543223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 dirty="0" smtClean="0"/>
                  <a:t>活動開始からの月数</a:t>
                </a:r>
                <a:endParaRPr lang="ja-JP" altLang="en-US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54324224"/>
        <c:crosses val="autoZero"/>
        <c:auto val="1"/>
        <c:lblAlgn val="ctr"/>
        <c:lblOffset val="100"/>
        <c:noMultiLvlLbl val="0"/>
      </c:catAx>
      <c:valAx>
        <c:axId val="54324224"/>
        <c:scaling>
          <c:orientation val="minMax"/>
        </c:scaling>
        <c:delete val="0"/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 altLang="en-US" dirty="0" smtClean="0"/>
                  <a:t>月当たりのパッチ投稿数</a:t>
                </a:r>
                <a:endParaRPr lang="ja-JP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543223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1"/>
    <c:plotArea>
      <c:layout/>
      <c:lineChart>
        <c:grouping val="standard"/>
        <c:varyColors val="0"/>
        <c:ser>
          <c:idx val="2"/>
          <c:order val="0"/>
          <c:tx>
            <c:strRef>
              <c:f>Sheet1!$C$1</c:f>
              <c:strCache>
                <c:ptCount val="1"/>
                <c:pt idx="0">
                  <c:v>開発者B</c:v>
                </c:pt>
              </c:strCache>
            </c:strRef>
          </c:tx>
          <c:spPr>
            <a:ln w="38100">
              <a:solidFill>
                <a:schemeClr val="tx2"/>
              </a:solidFill>
            </a:ln>
          </c:spPr>
          <c:marker>
            <c:symbol val="none"/>
          </c:marker>
          <c:val>
            <c:numRef>
              <c:f>Sheet1!$C$2:$C$14</c:f>
              <c:numCache>
                <c:formatCode>General</c:formatCode>
                <c:ptCount val="13"/>
                <c:pt idx="0">
                  <c:v>13</c:v>
                </c:pt>
                <c:pt idx="1">
                  <c:v>17</c:v>
                </c:pt>
                <c:pt idx="2">
                  <c:v>18</c:v>
                </c:pt>
                <c:pt idx="3">
                  <c:v>20</c:v>
                </c:pt>
                <c:pt idx="4">
                  <c:v>22</c:v>
                </c:pt>
                <c:pt idx="5">
                  <c:v>32</c:v>
                </c:pt>
                <c:pt idx="6">
                  <c:v>32</c:v>
                </c:pt>
                <c:pt idx="7">
                  <c:v>31</c:v>
                </c:pt>
                <c:pt idx="8">
                  <c:v>21</c:v>
                </c:pt>
                <c:pt idx="9">
                  <c:v>21</c:v>
                </c:pt>
                <c:pt idx="10">
                  <c:v>20</c:v>
                </c:pt>
                <c:pt idx="11">
                  <c:v>16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491008"/>
        <c:axId val="54493184"/>
      </c:lineChart>
      <c:catAx>
        <c:axId val="544910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/>
                  <a:t>活動開始からの月数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54493184"/>
        <c:crosses val="autoZero"/>
        <c:auto val="1"/>
        <c:lblAlgn val="ctr"/>
        <c:lblOffset val="100"/>
        <c:noMultiLvlLbl val="0"/>
      </c:catAx>
      <c:valAx>
        <c:axId val="54493184"/>
        <c:scaling>
          <c:orientation val="minMax"/>
        </c:scaling>
        <c:delete val="0"/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/>
                  <a:t>月当たりのパッチ投稿数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54491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2"/>
          <c:order val="0"/>
          <c:tx>
            <c:strRef>
              <c:f>Sheet1!$C$1</c:f>
              <c:strCache>
                <c:ptCount val="1"/>
                <c:pt idx="0">
                  <c:v>開発者B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val>
            <c:numRef>
              <c:f>Sheet1!$C$2:$C$14</c:f>
              <c:numCache>
                <c:formatCode>General</c:formatCode>
                <c:ptCount val="13"/>
                <c:pt idx="0">
                  <c:v>25</c:v>
                </c:pt>
                <c:pt idx="1">
                  <c:v>27.5</c:v>
                </c:pt>
                <c:pt idx="2">
                  <c:v>30</c:v>
                </c:pt>
                <c:pt idx="3">
                  <c:v>28.5</c:v>
                </c:pt>
                <c:pt idx="4">
                  <c:v>27</c:v>
                </c:pt>
                <c:pt idx="5">
                  <c:v>25</c:v>
                </c:pt>
                <c:pt idx="6">
                  <c:v>22</c:v>
                </c:pt>
                <c:pt idx="7">
                  <c:v>18</c:v>
                </c:pt>
                <c:pt idx="8">
                  <c:v>18</c:v>
                </c:pt>
                <c:pt idx="9">
                  <c:v>20</c:v>
                </c:pt>
                <c:pt idx="10">
                  <c:v>20</c:v>
                </c:pt>
                <c:pt idx="11">
                  <c:v>21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198080"/>
        <c:axId val="55200000"/>
      </c:lineChart>
      <c:catAx>
        <c:axId val="551980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/>
                  <a:t>活動開始からの月数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50800"/>
        </c:spPr>
        <c:txPr>
          <a:bodyPr/>
          <a:lstStyle/>
          <a:p>
            <a:pPr>
              <a:defRPr b="1"/>
            </a:pPr>
            <a:endParaRPr lang="ja-JP"/>
          </a:p>
        </c:txPr>
        <c:crossAx val="55200000"/>
        <c:crosses val="autoZero"/>
        <c:auto val="1"/>
        <c:lblAlgn val="ctr"/>
        <c:lblOffset val="100"/>
        <c:noMultiLvlLbl val="0"/>
      </c:catAx>
      <c:valAx>
        <c:axId val="55200000"/>
        <c:scaling>
          <c:orientation val="minMax"/>
        </c:scaling>
        <c:delete val="0"/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/>
                  <a:t>月当たりのパッチ投稿数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50800"/>
        </c:spPr>
        <c:txPr>
          <a:bodyPr/>
          <a:lstStyle/>
          <a:p>
            <a:pPr>
              <a:defRPr b="1"/>
            </a:pPr>
            <a:endParaRPr lang="ja-JP"/>
          </a:p>
        </c:txPr>
        <c:crossAx val="55198080"/>
        <c:crosses val="autoZero"/>
        <c:crossBetween val="between"/>
      </c:valAx>
      <c:spPr>
        <a:ln w="44450"/>
      </c:spPr>
    </c:plotArea>
    <c:plotVisOnly val="1"/>
    <c:dispBlanksAs val="gap"/>
    <c:showDLblsOverMax val="0"/>
  </c:chart>
  <c:spPr>
    <a:ln w="38100"/>
  </c:spPr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1"/>
    <c:plotArea>
      <c:layout/>
      <c:lineChart>
        <c:grouping val="standard"/>
        <c:varyColors val="0"/>
        <c:ser>
          <c:idx val="2"/>
          <c:order val="0"/>
          <c:tx>
            <c:strRef>
              <c:f>Sheet1!$C$1</c:f>
              <c:strCache>
                <c:ptCount val="1"/>
                <c:pt idx="0">
                  <c:v>開発者B</c:v>
                </c:pt>
              </c:strCache>
            </c:strRef>
          </c:tx>
          <c:spPr>
            <a:ln w="38100">
              <a:solidFill>
                <a:schemeClr val="tx2"/>
              </a:solidFill>
            </a:ln>
          </c:spPr>
          <c:marker>
            <c:symbol val="none"/>
          </c:marker>
          <c:val>
            <c:numRef>
              <c:f>Sheet1!$C$2:$C$14</c:f>
              <c:numCache>
                <c:formatCode>General</c:formatCode>
                <c:ptCount val="13"/>
                <c:pt idx="0">
                  <c:v>13</c:v>
                </c:pt>
                <c:pt idx="1">
                  <c:v>17</c:v>
                </c:pt>
                <c:pt idx="2">
                  <c:v>18</c:v>
                </c:pt>
                <c:pt idx="3">
                  <c:v>20</c:v>
                </c:pt>
                <c:pt idx="4">
                  <c:v>22</c:v>
                </c:pt>
                <c:pt idx="5">
                  <c:v>32</c:v>
                </c:pt>
                <c:pt idx="6">
                  <c:v>32</c:v>
                </c:pt>
                <c:pt idx="7">
                  <c:v>31</c:v>
                </c:pt>
                <c:pt idx="8">
                  <c:v>21</c:v>
                </c:pt>
                <c:pt idx="9">
                  <c:v>21</c:v>
                </c:pt>
                <c:pt idx="10">
                  <c:v>20</c:v>
                </c:pt>
                <c:pt idx="11">
                  <c:v>16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34240"/>
        <c:axId val="55036160"/>
      </c:lineChart>
      <c:catAx>
        <c:axId val="550342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/>
                  <a:t>活動開始からの月数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50800"/>
        </c:spPr>
        <c:txPr>
          <a:bodyPr/>
          <a:lstStyle/>
          <a:p>
            <a:pPr>
              <a:defRPr b="1"/>
            </a:pPr>
            <a:endParaRPr lang="ja-JP"/>
          </a:p>
        </c:txPr>
        <c:crossAx val="55036160"/>
        <c:crosses val="autoZero"/>
        <c:auto val="1"/>
        <c:lblAlgn val="ctr"/>
        <c:lblOffset val="100"/>
        <c:noMultiLvlLbl val="0"/>
      </c:catAx>
      <c:valAx>
        <c:axId val="55036160"/>
        <c:scaling>
          <c:orientation val="minMax"/>
        </c:scaling>
        <c:delete val="0"/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/>
                  <a:t>月当たりのパッチ投稿数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50800"/>
        </c:spPr>
        <c:txPr>
          <a:bodyPr/>
          <a:lstStyle/>
          <a:p>
            <a:pPr>
              <a:defRPr b="1"/>
            </a:pPr>
            <a:endParaRPr lang="ja-JP"/>
          </a:p>
        </c:txPr>
        <c:crossAx val="550342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2"/>
          <c:order val="0"/>
          <c:tx>
            <c:strRef>
              <c:f>Sheet1!$C$1</c:f>
              <c:strCache>
                <c:ptCount val="1"/>
                <c:pt idx="0">
                  <c:v>開発者B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val>
            <c:numRef>
              <c:f>Sheet1!$C$2:$C$14</c:f>
              <c:numCache>
                <c:formatCode>General</c:formatCode>
                <c:ptCount val="13"/>
                <c:pt idx="0">
                  <c:v>25</c:v>
                </c:pt>
                <c:pt idx="1">
                  <c:v>27.5</c:v>
                </c:pt>
                <c:pt idx="2">
                  <c:v>30</c:v>
                </c:pt>
                <c:pt idx="3">
                  <c:v>28.5</c:v>
                </c:pt>
                <c:pt idx="4">
                  <c:v>27</c:v>
                </c:pt>
                <c:pt idx="5">
                  <c:v>25</c:v>
                </c:pt>
                <c:pt idx="6">
                  <c:v>22</c:v>
                </c:pt>
                <c:pt idx="7">
                  <c:v>18</c:v>
                </c:pt>
                <c:pt idx="8">
                  <c:v>18</c:v>
                </c:pt>
                <c:pt idx="9">
                  <c:v>20</c:v>
                </c:pt>
                <c:pt idx="10">
                  <c:v>20</c:v>
                </c:pt>
                <c:pt idx="11">
                  <c:v>21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131520"/>
        <c:axId val="55137792"/>
      </c:lineChart>
      <c:catAx>
        <c:axId val="551315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/>
                  <a:t>活動開始からの月数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50800"/>
        </c:spPr>
        <c:txPr>
          <a:bodyPr/>
          <a:lstStyle/>
          <a:p>
            <a:pPr>
              <a:defRPr b="1"/>
            </a:pPr>
            <a:endParaRPr lang="ja-JP"/>
          </a:p>
        </c:txPr>
        <c:crossAx val="55137792"/>
        <c:crosses val="autoZero"/>
        <c:auto val="1"/>
        <c:lblAlgn val="ctr"/>
        <c:lblOffset val="100"/>
        <c:noMultiLvlLbl val="0"/>
      </c:catAx>
      <c:valAx>
        <c:axId val="55137792"/>
        <c:scaling>
          <c:orientation val="minMax"/>
        </c:scaling>
        <c:delete val="0"/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/>
                  <a:t>月当たりのパッチ投稿数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50800"/>
        </c:spPr>
        <c:txPr>
          <a:bodyPr/>
          <a:lstStyle/>
          <a:p>
            <a:pPr>
              <a:defRPr b="1"/>
            </a:pPr>
            <a:endParaRPr lang="ja-JP"/>
          </a:p>
        </c:txPr>
        <c:crossAx val="55131520"/>
        <c:crosses val="autoZero"/>
        <c:crossBetween val="between"/>
      </c:valAx>
      <c:spPr>
        <a:ln w="44450"/>
      </c:spPr>
    </c:plotArea>
    <c:plotVisOnly val="1"/>
    <c:dispBlanksAs val="gap"/>
    <c:showDLblsOverMax val="0"/>
  </c:chart>
  <c:spPr>
    <a:ln w="38100"/>
  </c:spPr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1"/>
    <c:plotArea>
      <c:layout/>
      <c:lineChart>
        <c:grouping val="standard"/>
        <c:varyColors val="0"/>
        <c:ser>
          <c:idx val="2"/>
          <c:order val="0"/>
          <c:tx>
            <c:strRef>
              <c:f>Sheet1!$C$1</c:f>
              <c:strCache>
                <c:ptCount val="1"/>
                <c:pt idx="0">
                  <c:v>開発者B</c:v>
                </c:pt>
              </c:strCache>
            </c:strRef>
          </c:tx>
          <c:spPr>
            <a:ln w="38100">
              <a:solidFill>
                <a:schemeClr val="tx2"/>
              </a:solidFill>
            </a:ln>
          </c:spPr>
          <c:marker>
            <c:symbol val="none"/>
          </c:marker>
          <c:val>
            <c:numRef>
              <c:f>Sheet1!$C$2:$C$14</c:f>
              <c:numCache>
                <c:formatCode>General</c:formatCode>
                <c:ptCount val="13"/>
                <c:pt idx="0">
                  <c:v>13</c:v>
                </c:pt>
                <c:pt idx="1">
                  <c:v>17</c:v>
                </c:pt>
                <c:pt idx="2">
                  <c:v>18</c:v>
                </c:pt>
                <c:pt idx="3">
                  <c:v>20</c:v>
                </c:pt>
                <c:pt idx="4">
                  <c:v>22</c:v>
                </c:pt>
                <c:pt idx="5">
                  <c:v>32</c:v>
                </c:pt>
                <c:pt idx="6">
                  <c:v>32</c:v>
                </c:pt>
                <c:pt idx="7">
                  <c:v>31</c:v>
                </c:pt>
                <c:pt idx="8">
                  <c:v>21</c:v>
                </c:pt>
                <c:pt idx="9">
                  <c:v>21</c:v>
                </c:pt>
                <c:pt idx="10">
                  <c:v>20</c:v>
                </c:pt>
                <c:pt idx="11">
                  <c:v>16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924800"/>
        <c:axId val="55040640"/>
      </c:lineChart>
      <c:catAx>
        <c:axId val="549248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/>
                  <a:t>活動開始からの月数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55040640"/>
        <c:crosses val="autoZero"/>
        <c:auto val="1"/>
        <c:lblAlgn val="ctr"/>
        <c:lblOffset val="100"/>
        <c:noMultiLvlLbl val="0"/>
      </c:catAx>
      <c:valAx>
        <c:axId val="55040640"/>
        <c:scaling>
          <c:orientation val="minMax"/>
        </c:scaling>
        <c:delete val="0"/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/>
                  <a:t>月当たりのパッチ投稿数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549248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2"/>
          <c:order val="0"/>
          <c:tx>
            <c:strRef>
              <c:f>Sheet1!$C$1</c:f>
              <c:strCache>
                <c:ptCount val="1"/>
                <c:pt idx="0">
                  <c:v>開発者B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val>
            <c:numRef>
              <c:f>Sheet1!$C$2:$C$14</c:f>
              <c:numCache>
                <c:formatCode>General</c:formatCode>
                <c:ptCount val="13"/>
                <c:pt idx="0">
                  <c:v>25</c:v>
                </c:pt>
                <c:pt idx="1">
                  <c:v>27.5</c:v>
                </c:pt>
                <c:pt idx="2">
                  <c:v>30</c:v>
                </c:pt>
                <c:pt idx="3">
                  <c:v>28.5</c:v>
                </c:pt>
                <c:pt idx="4">
                  <c:v>27</c:v>
                </c:pt>
                <c:pt idx="5">
                  <c:v>25</c:v>
                </c:pt>
                <c:pt idx="6">
                  <c:v>22</c:v>
                </c:pt>
                <c:pt idx="7">
                  <c:v>18</c:v>
                </c:pt>
                <c:pt idx="8">
                  <c:v>18</c:v>
                </c:pt>
                <c:pt idx="9">
                  <c:v>20</c:v>
                </c:pt>
                <c:pt idx="10">
                  <c:v>20</c:v>
                </c:pt>
                <c:pt idx="11">
                  <c:v>21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345152"/>
        <c:axId val="121347072"/>
      </c:lineChart>
      <c:catAx>
        <c:axId val="1213451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/>
                  <a:t>活動開始からの月数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50800"/>
        </c:spPr>
        <c:txPr>
          <a:bodyPr/>
          <a:lstStyle/>
          <a:p>
            <a:pPr>
              <a:defRPr b="1"/>
            </a:pPr>
            <a:endParaRPr lang="ja-JP"/>
          </a:p>
        </c:txPr>
        <c:crossAx val="121347072"/>
        <c:crosses val="autoZero"/>
        <c:auto val="1"/>
        <c:lblAlgn val="ctr"/>
        <c:lblOffset val="100"/>
        <c:noMultiLvlLbl val="0"/>
      </c:catAx>
      <c:valAx>
        <c:axId val="121347072"/>
        <c:scaling>
          <c:orientation val="minMax"/>
        </c:scaling>
        <c:delete val="0"/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/>
                  <a:t>月当たりのパッチ投稿数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50800"/>
        </c:spPr>
        <c:txPr>
          <a:bodyPr/>
          <a:lstStyle/>
          <a:p>
            <a:pPr>
              <a:defRPr b="1"/>
            </a:pPr>
            <a:endParaRPr lang="ja-JP"/>
          </a:p>
        </c:txPr>
        <c:crossAx val="121345152"/>
        <c:crosses val="autoZero"/>
        <c:crossBetween val="between"/>
      </c:valAx>
      <c:spPr>
        <a:ln w="44450"/>
      </c:spPr>
    </c:plotArea>
    <c:plotVisOnly val="1"/>
    <c:dispBlanksAs val="gap"/>
    <c:showDLblsOverMax val="0"/>
  </c:chart>
  <c:spPr>
    <a:ln w="38100"/>
  </c:spPr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一般開発者</c:v>
                </c:pt>
              </c:strCache>
            </c:strRef>
          </c:tx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8</c:v>
                </c:pt>
                <c:pt idx="1">
                  <c:v>6</c:v>
                </c:pt>
                <c:pt idx="2">
                  <c:v>12</c:v>
                </c:pt>
                <c:pt idx="3">
                  <c:v>7</c:v>
                </c:pt>
                <c:pt idx="4">
                  <c:v>17</c:v>
                </c:pt>
                <c:pt idx="5">
                  <c:v>8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コミッター候補者</c:v>
                </c:pt>
              </c:strCache>
            </c:strRef>
          </c:tx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</c:v>
                </c:pt>
                <c:pt idx="1">
                  <c:v>33</c:v>
                </c:pt>
                <c:pt idx="2">
                  <c:v>33</c:v>
                </c:pt>
                <c:pt idx="3">
                  <c:v>24</c:v>
                </c:pt>
                <c:pt idx="4">
                  <c:v>7</c:v>
                </c:pt>
                <c:pt idx="5">
                  <c:v>18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455360"/>
        <c:axId val="121457280"/>
      </c:lineChart>
      <c:catAx>
        <c:axId val="1214553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 dirty="0" smtClean="0"/>
                  <a:t>活動開始からの月数</a:t>
                </a:r>
                <a:endParaRPr lang="ja-JP" alt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1457280"/>
        <c:crosses val="autoZero"/>
        <c:auto val="1"/>
        <c:lblAlgn val="ctr"/>
        <c:lblOffset val="100"/>
        <c:tickLblSkip val="1"/>
        <c:noMultiLvlLbl val="0"/>
      </c:catAx>
      <c:valAx>
        <c:axId val="121457280"/>
        <c:scaling>
          <c:orientation val="minMax"/>
        </c:scaling>
        <c:delete val="0"/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 altLang="en-US" dirty="0" smtClean="0"/>
                  <a:t>月当たりのパッチ投稿数</a:t>
                </a:r>
                <a:endParaRPr lang="ja-JP" alt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145536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800"/>
            </a:pPr>
            <a:endParaRPr lang="ja-JP"/>
          </a:p>
        </c:txPr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DDDB4-4B17-0C46-96D4-FF407CDBFFAA}" type="datetimeFigureOut">
              <a:rPr kumimoji="1" lang="ja-JP" altLang="en-US" smtClean="0"/>
              <a:t>2015/12/1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96C49-DC5E-AD4F-918D-031871C9D3F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3158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7A192-E54E-F346-9142-EBDBB7BAE677}" type="datetimeFigureOut">
              <a:rPr kumimoji="1" lang="ja-JP" altLang="en-US" smtClean="0"/>
              <a:t>2015/12/1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1D74F6-2E31-3540-BA87-9CBB998BC01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640904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dirty="0" smtClean="0"/>
          </a:p>
        </p:txBody>
      </p:sp>
      <p:sp>
        <p:nvSpPr>
          <p:cNvPr id="54275" name="日付プレースホルダ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ja-JP" altLang="en-US" dirty="0" smtClean="0">
                <a:solidFill>
                  <a:prstClr val="black"/>
                </a:solidFill>
              </a:rPr>
              <a:t>平成</a:t>
            </a:r>
            <a:r>
              <a:rPr lang="en-US" altLang="ja-JP" dirty="0" smtClean="0">
                <a:solidFill>
                  <a:prstClr val="black"/>
                </a:solidFill>
              </a:rPr>
              <a:t>20</a:t>
            </a:r>
            <a:r>
              <a:rPr lang="ja-JP" altLang="en-US" dirty="0" smtClean="0">
                <a:solidFill>
                  <a:prstClr val="black"/>
                </a:solidFill>
              </a:rPr>
              <a:t>年５月</a:t>
            </a:r>
            <a:r>
              <a:rPr lang="en-US" altLang="ja-JP" dirty="0" smtClean="0">
                <a:solidFill>
                  <a:prstClr val="black"/>
                </a:solidFill>
              </a:rPr>
              <a:t>24</a:t>
            </a:r>
            <a:r>
              <a:rPr lang="ja-JP" altLang="en-US" dirty="0" smtClean="0">
                <a:solidFill>
                  <a:prstClr val="black"/>
                </a:solidFill>
              </a:rPr>
              <a:t>日　　　　　　　　　　近畿地区国立大学合同入試説明会（梅田）</a:t>
            </a:r>
            <a:endParaRPr lang="en-US" altLang="ja-JP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ja-JP" dirty="0" smtClean="0">
              <a:ea typeface="ＭＳ Ｐ明朝" pitchFamily="18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06271-2DAA-4B31-82AE-45063F379DB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72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D74F6-2E31-3540-BA87-9CBB998BC01E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03606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06271-2DAA-4B31-82AE-45063F379DBD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919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06271-2DAA-4B31-82AE-45063F379DBD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598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06271-2DAA-4B31-82AE-45063F379DBD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18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D74F6-2E31-3540-BA87-9CBB998BC01E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606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D74F6-2E31-3540-BA87-9CBB998BC01E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85450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D74F6-2E31-3540-BA87-9CBB998BC01E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70169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06271-2DAA-4B31-82AE-45063F379DBD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117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06271-2DAA-4B31-82AE-45063F379DBD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117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06271-2DAA-4B31-82AE-45063F379DBD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117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D74F6-2E31-3540-BA87-9CBB998BC01E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89087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06271-2DAA-4B31-82AE-45063F379DBD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117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D74F6-2E31-3540-BA87-9CBB998BC01E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7247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D74F6-2E31-3540-BA87-9CBB998BC01E}" type="slidenum">
              <a:rPr kumimoji="1" lang="ja-JP" altLang="en-US" smtClean="0"/>
              <a:t>19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761356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D74F6-2E31-3540-BA87-9CBB998BC01E}" type="slidenum">
              <a:rPr kumimoji="1" lang="ja-JP" altLang="en-US" smtClean="0"/>
              <a:t>20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761356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D74F6-2E31-3540-BA87-9CBB998BC01E}" type="slidenum">
              <a:rPr kumimoji="1" lang="ja-JP" altLang="en-US" smtClean="0"/>
              <a:t>21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70629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D74F6-2E31-3540-BA87-9CBB998BC01E}" type="slidenum">
              <a:rPr kumimoji="1" lang="ja-JP" altLang="en-US" smtClean="0"/>
              <a:t>24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14675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2015/6/16</a:t>
            </a:r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6EA45F-895D-4DCE-AFCD-81405491D501}" type="slidenum"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23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/>
              <a:t>2015/6/16</a:t>
            </a:r>
            <a:endParaRPr lang="en-US" altLang="ja-JP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707748" y="6356350"/>
            <a:ext cx="2133600" cy="365125"/>
          </a:xfrm>
        </p:spPr>
        <p:txBody>
          <a:bodyPr/>
          <a:lstStyle>
            <a:lvl1pP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1365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2015/6/16</a:t>
            </a:r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4CCBC0-BD49-4449-A761-90659A7CEF00}" type="slidenum"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902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2015/6/16</a:t>
            </a:r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6409C3-C1C4-431A-A72F-3B7D15767F35}" type="slidenum"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70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2015/6/16</a:t>
            </a:r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ABA7E6-D5E6-472B-9238-B720A13C7585}" type="slidenum"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94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2015/6/16</a:t>
            </a:r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55966A-3272-4150-BBD6-91FC78DDF0FA}" type="slidenum"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762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2015/6/16</a:t>
            </a:r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F095EF-B336-44D5-AD97-2516D864E521}" type="slidenum"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054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  <a:latin typeface="Tahoma" pitchFamily="34" charset="0"/>
              </a:rPr>
              <a:t>2015/6/16</a:t>
            </a:r>
            <a:endParaRPr lang="en-US" altLang="ja-JP" dirty="0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ja-JP" dirty="0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>
                <a:solidFill>
                  <a:srgbClr val="434343">
                    <a:tint val="75000"/>
                  </a:srgbClr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427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t>2015/6/16</a:t>
            </a:r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69763-EE23-4D74-AF59-860C25334053}" type="slidenum">
              <a:rPr lang="en-US" altLang="ja-JP" smtClean="0">
                <a:solidFill>
                  <a:srgbClr val="434343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43434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210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  <a:latin typeface="Tahoma" pitchFamily="34" charset="0"/>
              </a:rPr>
              <a:t>2015/6/16</a:t>
            </a:r>
            <a:endParaRPr lang="en-US" altLang="ja-JP" dirty="0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ja-JP" dirty="0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>
                <a:solidFill>
                  <a:srgbClr val="434343">
                    <a:tint val="75000"/>
                  </a:srgbClr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322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  <a:latin typeface="Tahoma" pitchFamily="34" charset="0"/>
              </a:rPr>
              <a:t>2015/6/16</a:t>
            </a:r>
            <a:endParaRPr lang="en-US" altLang="ja-JP" dirty="0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ja-JP" dirty="0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>
                <a:solidFill>
                  <a:srgbClr val="434343">
                    <a:tint val="75000"/>
                  </a:srgbClr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23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mtClean="0">
                <a:solidFill>
                  <a:srgbClr val="434343">
                    <a:tint val="75000"/>
                  </a:srgbClr>
                </a:solidFill>
                <a:latin typeface="Tahoma" pitchFamily="34" charset="0"/>
              </a:rPr>
              <a:t>2015/6/16</a:t>
            </a:r>
            <a:endParaRPr lang="en-US" altLang="ja-JP" dirty="0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ja-JP" dirty="0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>
                <a:solidFill>
                  <a:srgbClr val="434343">
                    <a:tint val="75000"/>
                  </a:srgbClr>
                </a:solidFill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>
              <a:solidFill>
                <a:srgbClr val="434343">
                  <a:tint val="75000"/>
                </a:srgb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362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6151" y="2005903"/>
            <a:ext cx="8806973" cy="1874416"/>
          </a:xfrm>
        </p:spPr>
        <p:txBody>
          <a:bodyPr/>
          <a:lstStyle/>
          <a:p>
            <a:r>
              <a:rPr lang="en-US" altLang="ja-JP" sz="3600" dirty="0"/>
              <a:t>OSS</a:t>
            </a:r>
            <a:r>
              <a:rPr lang="ja-JP" altLang="en-US" sz="3600" dirty="0"/>
              <a:t>プロジェクトにおける開発者の特性</a:t>
            </a:r>
            <a:r>
              <a:rPr lang="ja-JP" altLang="en-US" sz="3600" dirty="0" smtClean="0"/>
              <a:t>を</a:t>
            </a:r>
            <a:r>
              <a:rPr lang="en-US" altLang="ja-JP" sz="3600" dirty="0" smtClean="0"/>
              <a:t/>
            </a:r>
            <a:br>
              <a:rPr lang="en-US" altLang="ja-JP" sz="3600" dirty="0" smtClean="0"/>
            </a:br>
            <a:r>
              <a:rPr lang="ja-JP" altLang="en-US" sz="3600" dirty="0" smtClean="0"/>
              <a:t>考慮</a:t>
            </a:r>
            <a:r>
              <a:rPr lang="ja-JP" altLang="en-US" sz="3600" dirty="0"/>
              <a:t>したコミッター候補者予測</a:t>
            </a:r>
            <a:endParaRPr lang="ja-JP" altLang="en-US" sz="3600" dirty="0">
              <a:latin typeface="ヒラギノ角ゴ ProN W6"/>
              <a:ea typeface="ヒラギノ角ゴ ProN W6"/>
              <a:cs typeface="ヒラギノ角ゴ ProN W6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713040" y="4627534"/>
            <a:ext cx="7717921" cy="1925665"/>
          </a:xfrm>
          <a:noFill/>
        </p:spPr>
        <p:txBody>
          <a:bodyPr>
            <a:normAutofit/>
          </a:bodyPr>
          <a:lstStyle/>
          <a:p>
            <a:endParaRPr lang="en-US" altLang="ja-JP" sz="3600" dirty="0">
              <a:solidFill>
                <a:schemeClr val="tx1"/>
              </a:solidFill>
              <a:latin typeface="+mn-ea"/>
              <a:cs typeface="ヒラギノ角ゴ ProN W3"/>
            </a:endParaRPr>
          </a:p>
          <a:p>
            <a:r>
              <a:rPr lang="en-US" altLang="ja-JP" sz="3600" dirty="0" smtClean="0">
                <a:solidFill>
                  <a:schemeClr val="tx1"/>
                </a:solidFill>
                <a:latin typeface="+mn-ea"/>
                <a:cs typeface="ヒラギノ角ゴ ProN W3"/>
              </a:rPr>
              <a:t>M2   </a:t>
            </a:r>
            <a:r>
              <a:rPr kumimoji="1" lang="ja-JP" altLang="en-US" sz="3600" dirty="0" smtClean="0">
                <a:solidFill>
                  <a:schemeClr val="tx1"/>
                </a:solidFill>
                <a:latin typeface="+mn-ea"/>
                <a:cs typeface="ヒラギノ角ゴ ProN W3"/>
              </a:rPr>
              <a:t>松本明</a:t>
            </a:r>
            <a:endParaRPr kumimoji="1" lang="en-US" altLang="ja-JP" sz="3600" dirty="0" smtClean="0">
              <a:solidFill>
                <a:schemeClr val="tx1"/>
              </a:solidFill>
              <a:latin typeface="+mn-ea"/>
              <a:cs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19915547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背景：</a:t>
            </a:r>
            <a:r>
              <a:rPr lang="en-US" altLang="ja-JP" sz="3600" dirty="0" smtClean="0"/>
              <a:t>OSS</a:t>
            </a:r>
            <a:r>
              <a:rPr lang="ja-JP" altLang="en-US" sz="3600" dirty="0" smtClean="0"/>
              <a:t>の品質に対する社会的懸念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 dirty="0" smtClean="0"/>
              <a:t>開発</a:t>
            </a:r>
            <a:r>
              <a:rPr lang="ja-JP" altLang="en-US" sz="2800" dirty="0"/>
              <a:t>スピードの</a:t>
            </a:r>
            <a:r>
              <a:rPr lang="ja-JP" altLang="en-US" sz="2800" dirty="0" smtClean="0"/>
              <a:t>迅速化やコストの削減を目的として，企業が開発する製品に</a:t>
            </a:r>
            <a:r>
              <a:rPr lang="en-US" altLang="ja-JP" sz="2800" dirty="0" smtClean="0"/>
              <a:t>OSS</a:t>
            </a:r>
            <a:r>
              <a:rPr lang="ja-JP" altLang="en-US" sz="2800" dirty="0" smtClean="0"/>
              <a:t>が利用されている</a:t>
            </a:r>
            <a:endParaRPr lang="en-US" altLang="ja-JP" sz="2800" dirty="0" smtClean="0"/>
          </a:p>
          <a:p>
            <a:endParaRPr lang="en-US" altLang="ja-JP" dirty="0" smtClean="0"/>
          </a:p>
          <a:p>
            <a:r>
              <a:rPr lang="ja-JP" altLang="en-US" sz="2800" dirty="0" smtClean="0"/>
              <a:t>ユーザからの不具合報告件数の増加などの状況から，</a:t>
            </a:r>
            <a:r>
              <a:rPr lang="en-US" altLang="ja-JP" sz="2800" dirty="0" smtClean="0"/>
              <a:t>OSS</a:t>
            </a:r>
            <a:r>
              <a:rPr lang="ja-JP" altLang="en-US" sz="2800" dirty="0" smtClean="0"/>
              <a:t>の品質に対する懸念も深刻化しつつある</a:t>
            </a:r>
            <a:endParaRPr lang="en-US" altLang="ja-JP" sz="2800" dirty="0" smtClean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792752" y="5085643"/>
            <a:ext cx="7696200" cy="990600"/>
          </a:xfrm>
          <a:prstGeom prst="flowChartAlternateProcess">
            <a:avLst/>
          </a:prstGeom>
          <a:solidFill>
            <a:schemeClr val="bg1"/>
          </a:solidFill>
          <a:ln w="28575" algn="ctr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square" tIns="72000" bIns="72000" anchor="ctr"/>
          <a:lstStyle/>
          <a:p>
            <a:r>
              <a:rPr lang="ja-JP" altLang="en-US" sz="2400" dirty="0" smtClean="0"/>
              <a:t>企業が安心して</a:t>
            </a:r>
            <a:r>
              <a:rPr lang="en-US" altLang="ja-JP" sz="2400" dirty="0" smtClean="0"/>
              <a:t>OSS</a:t>
            </a:r>
            <a:r>
              <a:rPr lang="ja-JP" altLang="en-US" sz="2400" dirty="0" smtClean="0"/>
              <a:t>を利用できるようにするために，</a:t>
            </a:r>
            <a:r>
              <a:rPr lang="en-US" altLang="ja-JP" sz="2400" dirty="0" smtClean="0"/>
              <a:t>OSS</a:t>
            </a:r>
            <a:r>
              <a:rPr lang="ja-JP" altLang="en-US" sz="2400" dirty="0" smtClean="0"/>
              <a:t>　プロジェクトの品質維持を支援すること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118B-0F06-492D-A002-B837CB8491AF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566384" y="4563034"/>
            <a:ext cx="2495003" cy="62752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/>
              <a:t>本研究の動機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6165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600" dirty="0">
                <a:solidFill>
                  <a:prstClr val="black"/>
                </a:solidFill>
              </a:rPr>
              <a:t>OSS</a:t>
            </a:r>
            <a:r>
              <a:rPr lang="ja-JP" altLang="en-US" sz="3600" dirty="0">
                <a:solidFill>
                  <a:prstClr val="black"/>
                </a:solidFill>
              </a:rPr>
              <a:t>開発における品質保証活動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 smtClean="0"/>
              <a:t>OSS</a:t>
            </a:r>
            <a:r>
              <a:rPr kumimoji="1" lang="ja-JP" altLang="en-US" sz="2800" dirty="0" smtClean="0"/>
              <a:t>プロジェクトの開発者は様々な品質保証活動に取り組んでいる</a:t>
            </a:r>
            <a:endParaRPr kumimoji="1" lang="en-US" altLang="ja-JP" sz="2800" dirty="0" smtClean="0"/>
          </a:p>
          <a:p>
            <a:pPr marL="582613" lvl="1" indent="-182563"/>
            <a:r>
              <a:rPr lang="ja-JP" altLang="en-US" u="sng" dirty="0" smtClean="0"/>
              <a:t>パッチの投稿およびレビュー</a:t>
            </a:r>
            <a:endParaRPr lang="ja-JP" altLang="en-US" u="sng" dirty="0"/>
          </a:p>
          <a:p>
            <a:pPr marL="582613" lvl="1" indent="-182563"/>
            <a:r>
              <a:rPr lang="ja-JP" altLang="en-US" dirty="0"/>
              <a:t>ソフトウェアテスト</a:t>
            </a:r>
          </a:p>
          <a:p>
            <a:pPr marL="582613" lvl="1" indent="-182563"/>
            <a:r>
              <a:rPr lang="ja-JP" altLang="en-US" dirty="0"/>
              <a:t>構成</a:t>
            </a:r>
            <a:r>
              <a:rPr lang="ja-JP" altLang="en-US" dirty="0" smtClean="0"/>
              <a:t>管理　など</a:t>
            </a:r>
            <a:endParaRPr lang="en-US" altLang="ja-JP" dirty="0" smtClean="0"/>
          </a:p>
          <a:p>
            <a:pPr marL="582613" lvl="1" indent="-182563"/>
            <a:endParaRPr lang="en-US" altLang="ja-JP" dirty="0"/>
          </a:p>
          <a:p>
            <a:pPr marL="182563" indent="-182563"/>
            <a:r>
              <a:rPr lang="ja-JP" altLang="en-US" sz="2800" dirty="0" smtClean="0"/>
              <a:t>パッチを構成管理ツールに</a:t>
            </a:r>
            <a:r>
              <a:rPr lang="ja-JP" altLang="en-US" sz="2800" dirty="0"/>
              <a:t>コミットする権限を</a:t>
            </a:r>
            <a:r>
              <a:rPr lang="ja-JP" altLang="en-US" sz="2800" dirty="0" smtClean="0"/>
              <a:t>持つ，</a:t>
            </a:r>
            <a:r>
              <a:rPr lang="ja-JP" altLang="en-US" sz="2800" dirty="0" smtClean="0">
                <a:solidFill>
                  <a:srgbClr val="FF0000"/>
                </a:solidFill>
              </a:rPr>
              <a:t>コミッター</a:t>
            </a:r>
            <a:r>
              <a:rPr lang="ja-JP" altLang="en-US" sz="2800" dirty="0" smtClean="0"/>
              <a:t>が</a:t>
            </a:r>
            <a:r>
              <a:rPr lang="ja-JP" altLang="en-US" sz="2800" dirty="0"/>
              <a:t>品質保証活動</a:t>
            </a:r>
            <a:r>
              <a:rPr lang="ja-JP" altLang="en-US" sz="2800" dirty="0" smtClean="0"/>
              <a:t>に大きく関わる</a:t>
            </a:r>
            <a:endParaRPr lang="en-US" altLang="ja-JP" sz="2800" dirty="0" smtClean="0"/>
          </a:p>
          <a:p>
            <a:pPr marL="582613" lvl="1" indent="-182563"/>
            <a:endParaRPr lang="ja-JP" altLang="en-US" dirty="0"/>
          </a:p>
          <a:p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4028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4997152"/>
          </a:xfrm>
        </p:spPr>
        <p:txBody>
          <a:bodyPr>
            <a:normAutofit/>
          </a:bodyPr>
          <a:lstStyle/>
          <a:p>
            <a:r>
              <a:rPr lang="ja-JP" altLang="en-US" sz="2400" dirty="0" smtClean="0"/>
              <a:t>パッチ</a:t>
            </a:r>
            <a:endParaRPr lang="en-US" altLang="ja-JP" sz="2400" dirty="0"/>
          </a:p>
          <a:p>
            <a:pPr lvl="1"/>
            <a:r>
              <a:rPr lang="ja-JP" altLang="en-US" sz="2400" dirty="0" smtClean="0"/>
              <a:t>不具合修正のためにプログラムの変更点のみを記載　した</a:t>
            </a:r>
            <a:r>
              <a:rPr lang="ja-JP" altLang="en-US" sz="2400" dirty="0"/>
              <a:t>ファイル</a:t>
            </a:r>
            <a:endParaRPr lang="en-US" altLang="ja-JP" sz="2400" dirty="0" smtClean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kumimoji="1" lang="ja-JP" altLang="en-US" sz="3600" dirty="0" smtClean="0"/>
              <a:t>パッチレビュープロセス</a:t>
            </a:r>
            <a:endParaRPr kumimoji="1" lang="ja-JP" altLang="en-US" sz="3600" dirty="0"/>
          </a:p>
        </p:txBody>
      </p:sp>
      <p:grpSp>
        <p:nvGrpSpPr>
          <p:cNvPr id="86" name="グループ化 85"/>
          <p:cNvGrpSpPr/>
          <p:nvPr/>
        </p:nvGrpSpPr>
        <p:grpSpPr>
          <a:xfrm>
            <a:off x="683569" y="2897823"/>
            <a:ext cx="7992888" cy="3140696"/>
            <a:chOff x="955249" y="3054327"/>
            <a:chExt cx="7232035" cy="2683349"/>
          </a:xfrm>
        </p:grpSpPr>
        <p:cxnSp>
          <p:nvCxnSpPr>
            <p:cNvPr id="4" name="直線矢印コネクタ 3"/>
            <p:cNvCxnSpPr/>
            <p:nvPr/>
          </p:nvCxnSpPr>
          <p:spPr>
            <a:xfrm>
              <a:off x="1868030" y="4467383"/>
              <a:ext cx="6319254" cy="1253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sm" len="sm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線矢印コネクタ 4"/>
            <p:cNvCxnSpPr/>
            <p:nvPr/>
          </p:nvCxnSpPr>
          <p:spPr>
            <a:xfrm>
              <a:off x="1868030" y="3340198"/>
              <a:ext cx="6319254" cy="125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sm" len="sm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矢印コネクタ 5"/>
            <p:cNvCxnSpPr>
              <a:endCxn id="50" idx="1"/>
            </p:cNvCxnSpPr>
            <p:nvPr/>
          </p:nvCxnSpPr>
          <p:spPr>
            <a:xfrm rot="16200000" flipH="1">
              <a:off x="2895135" y="3624587"/>
              <a:ext cx="959975" cy="448867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soli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矢印コネクタ 6"/>
            <p:cNvCxnSpPr/>
            <p:nvPr/>
          </p:nvCxnSpPr>
          <p:spPr>
            <a:xfrm rot="16200000" flipH="1">
              <a:off x="4447139" y="4547627"/>
              <a:ext cx="507797" cy="392445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soli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テキスト ボックス 7"/>
            <p:cNvSpPr txBox="1"/>
            <p:nvPr/>
          </p:nvSpPr>
          <p:spPr>
            <a:xfrm>
              <a:off x="955249" y="3429220"/>
              <a:ext cx="954661" cy="2366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sz="1200" b="1" dirty="0">
                  <a:latin typeface="+mn-lt"/>
                </a:rPr>
                <a:t>パッチ投稿者</a:t>
              </a: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1065585" y="4526312"/>
              <a:ext cx="780612" cy="2366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sz="1200" b="1" dirty="0">
                  <a:latin typeface="+mn-lt"/>
                </a:rPr>
                <a:t>レビュアー</a:t>
              </a:r>
            </a:p>
          </p:txBody>
        </p:sp>
        <p:sp>
          <p:nvSpPr>
            <p:cNvPr id="10" name="角丸四角形 9"/>
            <p:cNvSpPr/>
            <p:nvPr/>
          </p:nvSpPr>
          <p:spPr>
            <a:xfrm>
              <a:off x="4958697" y="3199770"/>
              <a:ext cx="924065" cy="2821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defRPr/>
              </a:pPr>
              <a:r>
                <a:rPr lang="ja-JP" altLang="en-US" sz="1200" b="1" dirty="0">
                  <a:solidFill>
                    <a:schemeClr val="tx1"/>
                  </a:solidFill>
                </a:rPr>
                <a:t>パッチ作成</a:t>
              </a:r>
            </a:p>
          </p:txBody>
        </p:sp>
        <p:sp>
          <p:nvSpPr>
            <p:cNvPr id="11" name="角丸四角形 10"/>
            <p:cNvSpPr/>
            <p:nvPr/>
          </p:nvSpPr>
          <p:spPr>
            <a:xfrm>
              <a:off x="2081180" y="3192247"/>
              <a:ext cx="1015594" cy="2821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ja-JP" altLang="en-US" sz="1200" b="1" dirty="0">
                  <a:solidFill>
                    <a:schemeClr val="tx1"/>
                  </a:solidFill>
                </a:rPr>
                <a:t>パッチ作成</a:t>
              </a: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3543134" y="3622778"/>
              <a:ext cx="1354126" cy="14462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ja-JP" altLang="en-US" sz="1100" b="1" dirty="0">
                  <a:latin typeface="+mn-lt"/>
                </a:rPr>
                <a:t>パッチ投稿</a:t>
              </a:r>
            </a:p>
          </p:txBody>
        </p:sp>
        <p:cxnSp>
          <p:nvCxnSpPr>
            <p:cNvPr id="13" name="直線矢印コネクタ 12"/>
            <p:cNvCxnSpPr>
              <a:stCxn id="50" idx="3"/>
            </p:cNvCxnSpPr>
            <p:nvPr/>
          </p:nvCxnSpPr>
          <p:spPr>
            <a:xfrm flipV="1">
              <a:off x="4488514" y="3417937"/>
              <a:ext cx="465167" cy="911072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soli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角丸四角形 13"/>
            <p:cNvSpPr/>
            <p:nvPr/>
          </p:nvSpPr>
          <p:spPr>
            <a:xfrm>
              <a:off x="6362976" y="4180728"/>
              <a:ext cx="890212" cy="2821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ja-JP" altLang="en-US" sz="1200" b="1" dirty="0">
                  <a:solidFill>
                    <a:schemeClr val="tx1"/>
                  </a:solidFill>
                </a:rPr>
                <a:t>レビュー</a:t>
              </a: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4405762" y="3904417"/>
              <a:ext cx="852598" cy="144627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ja-JP" altLang="en-US" sz="1100" b="1" dirty="0">
                  <a:latin typeface="+mn-lt"/>
                </a:rPr>
                <a:t>フィードバック</a:t>
              </a: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4558728" y="4625364"/>
              <a:ext cx="625657" cy="144627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ja-JP" altLang="en-US" sz="1100" b="1" dirty="0">
                  <a:latin typeface="+mn-lt"/>
                </a:rPr>
                <a:t>コミット</a:t>
              </a:r>
            </a:p>
          </p:txBody>
        </p:sp>
        <p:cxnSp>
          <p:nvCxnSpPr>
            <p:cNvPr id="17" name="直線矢印コネクタ 16"/>
            <p:cNvCxnSpPr/>
            <p:nvPr/>
          </p:nvCxnSpPr>
          <p:spPr>
            <a:xfrm rot="16200000" flipH="1">
              <a:off x="5663971" y="3620427"/>
              <a:ext cx="951649" cy="448868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soli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グループ化 94"/>
            <p:cNvGrpSpPr>
              <a:grpSpLocks/>
            </p:cNvGrpSpPr>
            <p:nvPr/>
          </p:nvGrpSpPr>
          <p:grpSpPr bwMode="auto">
            <a:xfrm>
              <a:off x="7663919" y="4313943"/>
              <a:ext cx="271966" cy="353269"/>
              <a:chOff x="8024847" y="2983537"/>
              <a:chExt cx="345380" cy="447721"/>
            </a:xfrm>
          </p:grpSpPr>
          <p:sp>
            <p:nvSpPr>
              <p:cNvPr id="19" name="正方形/長方形 18"/>
              <p:cNvSpPr/>
              <p:nvPr/>
            </p:nvSpPr>
            <p:spPr>
              <a:xfrm>
                <a:off x="8143395" y="3071539"/>
                <a:ext cx="71652" cy="2145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400"/>
              </a:p>
            </p:txBody>
          </p:sp>
          <p:grpSp>
            <p:nvGrpSpPr>
              <p:cNvPr id="20" name="グループ化 84"/>
              <p:cNvGrpSpPr>
                <a:grpSpLocks/>
              </p:cNvGrpSpPr>
              <p:nvPr/>
            </p:nvGrpSpPr>
            <p:grpSpPr bwMode="auto">
              <a:xfrm rot="2245077">
                <a:off x="8024847" y="2983537"/>
                <a:ext cx="345380" cy="447721"/>
                <a:chOff x="1848714" y="4286164"/>
                <a:chExt cx="430429" cy="642381"/>
              </a:xfrm>
            </p:grpSpPr>
            <p:cxnSp>
              <p:nvCxnSpPr>
                <p:cNvPr id="21" name="曲線コネクタ 20"/>
                <p:cNvCxnSpPr/>
                <p:nvPr/>
              </p:nvCxnSpPr>
              <p:spPr>
                <a:xfrm rot="16200000" flipH="1">
                  <a:off x="1741177" y="4463819"/>
                  <a:ext cx="572263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曲線コネクタ 21"/>
                <p:cNvCxnSpPr/>
                <p:nvPr/>
              </p:nvCxnSpPr>
              <p:spPr>
                <a:xfrm rot="16200000" flipH="1">
                  <a:off x="1814416" y="4393701"/>
                  <a:ext cx="572263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" name="グループ化 95"/>
            <p:cNvGrpSpPr>
              <a:grpSpLocks/>
            </p:cNvGrpSpPr>
            <p:nvPr/>
          </p:nvGrpSpPr>
          <p:grpSpPr bwMode="auto">
            <a:xfrm>
              <a:off x="7657649" y="3189265"/>
              <a:ext cx="271966" cy="353270"/>
              <a:chOff x="8024846" y="2983536"/>
              <a:chExt cx="345380" cy="447722"/>
            </a:xfrm>
          </p:grpSpPr>
          <p:sp>
            <p:nvSpPr>
              <p:cNvPr id="24" name="正方形/長方形 23"/>
              <p:cNvSpPr/>
              <p:nvPr/>
            </p:nvSpPr>
            <p:spPr>
              <a:xfrm>
                <a:off x="8143394" y="3071540"/>
                <a:ext cx="71653" cy="2145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400"/>
              </a:p>
            </p:txBody>
          </p:sp>
          <p:grpSp>
            <p:nvGrpSpPr>
              <p:cNvPr id="25" name="グループ化 84"/>
              <p:cNvGrpSpPr>
                <a:grpSpLocks/>
              </p:cNvGrpSpPr>
              <p:nvPr/>
            </p:nvGrpSpPr>
            <p:grpSpPr bwMode="auto">
              <a:xfrm rot="2245077">
                <a:off x="8024846" y="2983536"/>
                <a:ext cx="345380" cy="447722"/>
                <a:chOff x="1848713" y="4286166"/>
                <a:chExt cx="430429" cy="642383"/>
              </a:xfrm>
            </p:grpSpPr>
            <p:cxnSp>
              <p:nvCxnSpPr>
                <p:cNvPr id="26" name="曲線コネクタ 25"/>
                <p:cNvCxnSpPr/>
                <p:nvPr/>
              </p:nvCxnSpPr>
              <p:spPr>
                <a:xfrm rot="16200000" flipH="1">
                  <a:off x="1741175" y="4463822"/>
                  <a:ext cx="572265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曲線コネクタ 26"/>
                <p:cNvCxnSpPr/>
                <p:nvPr/>
              </p:nvCxnSpPr>
              <p:spPr>
                <a:xfrm rot="16200000" flipH="1">
                  <a:off x="1814414" y="4393704"/>
                  <a:ext cx="572265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8" name="直線矢印コネクタ 27"/>
            <p:cNvCxnSpPr/>
            <p:nvPr/>
          </p:nvCxnSpPr>
          <p:spPr>
            <a:xfrm rot="16200000" flipH="1">
              <a:off x="7211812" y="4547627"/>
              <a:ext cx="507797" cy="392446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soli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矢印コネクタ 28"/>
            <p:cNvCxnSpPr/>
            <p:nvPr/>
          </p:nvCxnSpPr>
          <p:spPr>
            <a:xfrm rot="5400000" flipH="1" flipV="1">
              <a:off x="7037530" y="3647384"/>
              <a:ext cx="910274" cy="451375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soli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53196" y="3509464"/>
              <a:ext cx="440091" cy="438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1" name="グループ化 69"/>
            <p:cNvGrpSpPr/>
            <p:nvPr/>
          </p:nvGrpSpPr>
          <p:grpSpPr>
            <a:xfrm>
              <a:off x="4620778" y="3700709"/>
              <a:ext cx="338534" cy="203120"/>
              <a:chOff x="2428860" y="6143644"/>
              <a:chExt cx="714380" cy="428628"/>
            </a:xfr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grpSpPr>
          <p:sp>
            <p:nvSpPr>
              <p:cNvPr id="32" name="正方形/長方形 31"/>
              <p:cNvSpPr/>
              <p:nvPr/>
            </p:nvSpPr>
            <p:spPr>
              <a:xfrm>
                <a:off x="2428860" y="6143644"/>
                <a:ext cx="714380" cy="428628"/>
              </a:xfrm>
              <a:prstGeom prst="rect">
                <a:avLst/>
              </a:prstGeom>
              <a:grpFill/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400"/>
              </a:p>
            </p:txBody>
          </p:sp>
          <p:sp>
            <p:nvSpPr>
              <p:cNvPr id="33" name="二等辺三角形 32"/>
              <p:cNvSpPr/>
              <p:nvPr/>
            </p:nvSpPr>
            <p:spPr>
              <a:xfrm rot="10800000">
                <a:off x="2428860" y="6143644"/>
                <a:ext cx="714380" cy="357190"/>
              </a:xfrm>
              <a:prstGeom prst="triangle">
                <a:avLst/>
              </a:prstGeom>
              <a:grpFill/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400"/>
              </a:p>
            </p:txBody>
          </p:sp>
        </p:grpSp>
        <p:pic>
          <p:nvPicPr>
            <p:cNvPr id="34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45453" y="3509464"/>
              <a:ext cx="440091" cy="438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テキスト ボックス 34"/>
            <p:cNvSpPr txBox="1"/>
            <p:nvPr/>
          </p:nvSpPr>
          <p:spPr>
            <a:xfrm>
              <a:off x="7305849" y="4667994"/>
              <a:ext cx="626910" cy="144627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ja-JP" altLang="en-US" sz="1100" b="1" dirty="0">
                  <a:latin typeface="+mn-lt"/>
                </a:rPr>
                <a:t>コミット</a:t>
              </a: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5274106" y="4800121"/>
              <a:ext cx="2895311" cy="552213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ja-JP" altLang="en-US" b="1" dirty="0" smtClean="0">
                  <a:solidFill>
                    <a:srgbClr val="0000FF"/>
                  </a:solidFill>
                  <a:latin typeface="+mn-lt"/>
                </a:rPr>
                <a:t>コミッター</a:t>
              </a:r>
              <a:endParaRPr lang="en-US" altLang="ja-JP" b="1" dirty="0" smtClean="0">
                <a:solidFill>
                  <a:srgbClr val="0000FF"/>
                </a:solidFill>
                <a:latin typeface="+mn-lt"/>
              </a:endParaRPr>
            </a:p>
            <a:p>
              <a:pPr>
                <a:defRPr/>
              </a:pPr>
              <a:r>
                <a:rPr lang="ja-JP" altLang="en-US" b="1" dirty="0">
                  <a:solidFill>
                    <a:srgbClr val="0000FF"/>
                  </a:solidFill>
                </a:rPr>
                <a:t>　</a:t>
              </a:r>
              <a:r>
                <a:rPr lang="ja-JP" altLang="en-US" b="1" dirty="0" smtClean="0">
                  <a:solidFill>
                    <a:srgbClr val="0000FF"/>
                  </a:solidFill>
                </a:rPr>
                <a:t>　</a:t>
              </a:r>
              <a:r>
                <a:rPr lang="ja-JP" altLang="en-US" b="1" dirty="0" smtClean="0">
                  <a:solidFill>
                    <a:srgbClr val="0000FF"/>
                  </a:solidFill>
                  <a:latin typeface="+mn-lt"/>
                </a:rPr>
                <a:t>（コミット権限のある開発者）</a:t>
              </a:r>
              <a:endParaRPr lang="en-US" altLang="ja-JP" b="1" dirty="0">
                <a:solidFill>
                  <a:srgbClr val="0000FF"/>
                </a:solidFill>
                <a:latin typeface="+mn-lt"/>
              </a:endParaRPr>
            </a:p>
          </p:txBody>
        </p:sp>
        <p:pic>
          <p:nvPicPr>
            <p:cNvPr id="37" name="Picture 19" descr="C:\shoji-f\SNA\Master's Thesis\図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91934" y="4581183"/>
              <a:ext cx="376146" cy="388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8" name="グループ化 59"/>
            <p:cNvGrpSpPr>
              <a:grpSpLocks/>
            </p:cNvGrpSpPr>
            <p:nvPr/>
          </p:nvGrpSpPr>
          <p:grpSpPr bwMode="auto">
            <a:xfrm>
              <a:off x="1032983" y="4126344"/>
              <a:ext cx="947887" cy="440091"/>
              <a:chOff x="4857752" y="1071546"/>
              <a:chExt cx="1200168" cy="557226"/>
            </a:xfrm>
          </p:grpSpPr>
          <p:pic>
            <p:nvPicPr>
              <p:cNvPr id="39" name="Picture 19" descr="C:\shoji-f\SNA\Master's Thesis\図1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857752" y="1071546"/>
                <a:ext cx="501082" cy="517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" name="Picture 7" descr="j043160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500694" y="1071546"/>
                <a:ext cx="557226" cy="557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" name="テキスト ボックス 62"/>
              <p:cNvSpPr txBox="1">
                <a:spLocks noChangeArrowheads="1"/>
              </p:cNvSpPr>
              <p:nvPr/>
            </p:nvSpPr>
            <p:spPr bwMode="auto">
              <a:xfrm>
                <a:off x="5286380" y="1285860"/>
                <a:ext cx="392127" cy="331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50"/>
                  <a:t>or</a:t>
                </a:r>
                <a:endParaRPr lang="ja-JP" altLang="en-US" sz="1050"/>
              </a:p>
            </p:txBody>
          </p:sp>
        </p:grpSp>
        <p:grpSp>
          <p:nvGrpSpPr>
            <p:cNvPr id="42" name="グループ化 63"/>
            <p:cNvGrpSpPr>
              <a:grpSpLocks/>
            </p:cNvGrpSpPr>
            <p:nvPr/>
          </p:nvGrpSpPr>
          <p:grpSpPr bwMode="auto">
            <a:xfrm>
              <a:off x="1032983" y="3054327"/>
              <a:ext cx="947887" cy="440091"/>
              <a:chOff x="4857752" y="1071546"/>
              <a:chExt cx="1200168" cy="557226"/>
            </a:xfrm>
          </p:grpSpPr>
          <p:pic>
            <p:nvPicPr>
              <p:cNvPr id="43" name="Picture 19" descr="C:\shoji-f\SNA\Master's Thesis\図1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857752" y="1071546"/>
                <a:ext cx="501082" cy="517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" name="Picture 7" descr="j043160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500694" y="1071546"/>
                <a:ext cx="557226" cy="557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テキスト ボックス 66"/>
              <p:cNvSpPr txBox="1">
                <a:spLocks noChangeArrowheads="1"/>
              </p:cNvSpPr>
              <p:nvPr/>
            </p:nvSpPr>
            <p:spPr bwMode="auto">
              <a:xfrm>
                <a:off x="5286380" y="1285860"/>
                <a:ext cx="392127" cy="331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050" dirty="0"/>
                  <a:t>or</a:t>
                </a:r>
                <a:endParaRPr lang="ja-JP" altLang="en-US" sz="1050" dirty="0"/>
              </a:p>
            </p:txBody>
          </p:sp>
        </p:grpSp>
        <p:sp>
          <p:nvSpPr>
            <p:cNvPr id="46" name="テキスト ボックス 45"/>
            <p:cNvSpPr txBox="1"/>
            <p:nvPr/>
          </p:nvSpPr>
          <p:spPr>
            <a:xfrm>
              <a:off x="5771173" y="3904417"/>
              <a:ext cx="1354126" cy="144627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ja-JP" altLang="en-US" sz="1100" b="1" dirty="0" smtClean="0">
                  <a:latin typeface="+mn-lt"/>
                </a:rPr>
                <a:t>パッチ再投稿</a:t>
              </a:r>
              <a:endParaRPr lang="ja-JP" altLang="en-US" sz="1100" b="1" dirty="0">
                <a:latin typeface="+mn-lt"/>
              </a:endParaRPr>
            </a:p>
          </p:txBody>
        </p:sp>
        <p:sp>
          <p:nvSpPr>
            <p:cNvPr id="47" name="テキスト ボックス 46"/>
            <p:cNvSpPr txBox="1"/>
            <p:nvPr/>
          </p:nvSpPr>
          <p:spPr>
            <a:xfrm>
              <a:off x="7191751" y="3883103"/>
              <a:ext cx="852598" cy="144627"/>
            </a:xfrm>
            <a:prstGeom prst="rect">
              <a:avLst/>
            </a:prstGeom>
            <a:solidFill>
              <a:schemeClr val="bg1"/>
            </a:solidFill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ja-JP" altLang="en-US" sz="1100" b="1" dirty="0">
                  <a:latin typeface="+mn-lt"/>
                </a:rPr>
                <a:t>フィードバック</a:t>
              </a:r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2878013" y="359938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dirty="0" smtClean="0"/>
                <a:t>①</a:t>
              </a:r>
              <a:endParaRPr kumimoji="1" lang="ja-JP" altLang="en-US" dirty="0"/>
            </a:p>
          </p:txBody>
        </p:sp>
        <p:grpSp>
          <p:nvGrpSpPr>
            <p:cNvPr id="49" name="グループ化 48"/>
            <p:cNvGrpSpPr/>
            <p:nvPr/>
          </p:nvGrpSpPr>
          <p:grpSpPr>
            <a:xfrm>
              <a:off x="3552577" y="4141750"/>
              <a:ext cx="935937" cy="369332"/>
              <a:chOff x="3552577" y="2712119"/>
              <a:chExt cx="935937" cy="369332"/>
            </a:xfrm>
          </p:grpSpPr>
          <p:sp>
            <p:nvSpPr>
              <p:cNvPr id="50" name="角丸四角形 49"/>
              <p:cNvSpPr/>
              <p:nvPr/>
            </p:nvSpPr>
            <p:spPr>
              <a:xfrm>
                <a:off x="3599556" y="2758323"/>
                <a:ext cx="888958" cy="28211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>
                  <a:defRPr/>
                </a:pPr>
                <a:r>
                  <a:rPr lang="ja-JP" altLang="en-US" sz="1200" b="1" dirty="0" smtClean="0">
                    <a:solidFill>
                      <a:schemeClr val="tx1"/>
                    </a:solidFill>
                  </a:rPr>
                  <a:t>　　レビュー</a:t>
                </a:r>
                <a:endParaRPr lang="ja-JP" alt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テキスト ボックス 50"/>
              <p:cNvSpPr txBox="1"/>
              <p:nvPr/>
            </p:nvSpPr>
            <p:spPr>
              <a:xfrm>
                <a:off x="3552577" y="2712119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dirty="0" smtClean="0"/>
                  <a:t>②</a:t>
                </a:r>
                <a:endParaRPr kumimoji="1" lang="ja-JP" altLang="en-US" dirty="0"/>
              </a:p>
            </p:txBody>
          </p:sp>
        </p:grpSp>
        <p:grpSp>
          <p:nvGrpSpPr>
            <p:cNvPr id="52" name="グループ化 51"/>
            <p:cNvGrpSpPr/>
            <p:nvPr/>
          </p:nvGrpSpPr>
          <p:grpSpPr>
            <a:xfrm>
              <a:off x="4405762" y="4990352"/>
              <a:ext cx="1236864" cy="747324"/>
              <a:chOff x="6362976" y="3973112"/>
              <a:chExt cx="1236864" cy="747324"/>
            </a:xfrm>
          </p:grpSpPr>
          <p:grpSp>
            <p:nvGrpSpPr>
              <p:cNvPr id="53" name="グループ化 74"/>
              <p:cNvGrpSpPr>
                <a:grpSpLocks/>
              </p:cNvGrpSpPr>
              <p:nvPr/>
            </p:nvGrpSpPr>
            <p:grpSpPr bwMode="auto">
              <a:xfrm>
                <a:off x="6561056" y="4031565"/>
                <a:ext cx="1038784" cy="688871"/>
                <a:chOff x="351210" y="3860341"/>
                <a:chExt cx="1314935" cy="873853"/>
              </a:xfrm>
            </p:grpSpPr>
            <p:sp>
              <p:nvSpPr>
                <p:cNvPr id="55" name="円柱 54"/>
                <p:cNvSpPr/>
                <p:nvPr/>
              </p:nvSpPr>
              <p:spPr>
                <a:xfrm>
                  <a:off x="714848" y="3860341"/>
                  <a:ext cx="481933" cy="543008"/>
                </a:xfrm>
                <a:prstGeom prst="can">
                  <a:avLst/>
                </a:prstGeom>
                <a:ln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1400"/>
                </a:p>
              </p:txBody>
            </p:sp>
            <p:sp>
              <p:nvSpPr>
                <p:cNvPr id="56" name="テキスト ボックス 55"/>
                <p:cNvSpPr txBox="1"/>
                <p:nvPr/>
              </p:nvSpPr>
              <p:spPr>
                <a:xfrm>
                  <a:off x="351210" y="4450659"/>
                  <a:ext cx="1314935" cy="28353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ja-JP" altLang="en-US" sz="1100" b="1" dirty="0">
                      <a:latin typeface="+mn-lt"/>
                    </a:rPr>
                    <a:t>構成管理ツール</a:t>
                  </a:r>
                </a:p>
              </p:txBody>
            </p:sp>
          </p:grpSp>
          <p:sp>
            <p:nvSpPr>
              <p:cNvPr id="54" name="テキスト ボックス 53"/>
              <p:cNvSpPr txBox="1"/>
              <p:nvPr/>
            </p:nvSpPr>
            <p:spPr>
              <a:xfrm>
                <a:off x="6362976" y="3973112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dirty="0" smtClean="0"/>
                  <a:t>④</a:t>
                </a:r>
                <a:endParaRPr kumimoji="1" lang="ja-JP" altLang="en-US" dirty="0"/>
              </a:p>
            </p:txBody>
          </p:sp>
        </p:grpSp>
        <p:sp>
          <p:nvSpPr>
            <p:cNvPr id="57" name="テキスト ボックス 56"/>
            <p:cNvSpPr txBox="1"/>
            <p:nvPr/>
          </p:nvSpPr>
          <p:spPr>
            <a:xfrm>
              <a:off x="4244219" y="362277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dirty="0" smtClean="0"/>
                <a:t>②</a:t>
              </a:r>
              <a:endParaRPr kumimoji="1" lang="ja-JP" altLang="en-US" dirty="0"/>
            </a:p>
          </p:txBody>
        </p:sp>
        <p:grpSp>
          <p:nvGrpSpPr>
            <p:cNvPr id="68" name="グループ化 67"/>
            <p:cNvGrpSpPr/>
            <p:nvPr/>
          </p:nvGrpSpPr>
          <p:grpSpPr>
            <a:xfrm>
              <a:off x="3550508" y="4419824"/>
              <a:ext cx="935937" cy="369332"/>
              <a:chOff x="3552577" y="2712119"/>
              <a:chExt cx="935937" cy="369332"/>
            </a:xfrm>
          </p:grpSpPr>
          <p:sp>
            <p:nvSpPr>
              <p:cNvPr id="69" name="角丸四角形 68"/>
              <p:cNvSpPr/>
              <p:nvPr/>
            </p:nvSpPr>
            <p:spPr>
              <a:xfrm>
                <a:off x="3599556" y="2758323"/>
                <a:ext cx="888958" cy="28211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127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>
                  <a:defRPr/>
                </a:pPr>
                <a:r>
                  <a:rPr lang="ja-JP" altLang="en-US" sz="1200" b="1" dirty="0" smtClean="0">
                    <a:solidFill>
                      <a:schemeClr val="tx1"/>
                    </a:solidFill>
                  </a:rPr>
                  <a:t>　　議論</a:t>
                </a:r>
                <a:endParaRPr lang="ja-JP" alt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テキスト ボックス 69"/>
              <p:cNvSpPr txBox="1"/>
              <p:nvPr/>
            </p:nvSpPr>
            <p:spPr>
              <a:xfrm>
                <a:off x="3552577" y="2712119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dirty="0" smtClean="0"/>
                  <a:t>③</a:t>
                </a:r>
                <a:endParaRPr kumimoji="1" lang="ja-JP" altLang="en-US" dirty="0"/>
              </a:p>
            </p:txBody>
          </p:sp>
        </p:grpSp>
        <p:sp>
          <p:nvSpPr>
            <p:cNvPr id="71" name="角丸四角形 70"/>
            <p:cNvSpPr/>
            <p:nvPr/>
          </p:nvSpPr>
          <p:spPr>
            <a:xfrm>
              <a:off x="6360522" y="4458486"/>
              <a:ext cx="890212" cy="28211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ja-JP" altLang="en-US" sz="1200" b="1" dirty="0" smtClean="0">
                  <a:solidFill>
                    <a:schemeClr val="tx1"/>
                  </a:solidFill>
                </a:rPr>
                <a:t>議論</a:t>
              </a:r>
              <a:endParaRPr lang="ja-JP" altLang="en-US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2" name="グループ化 67"/>
          <p:cNvGrpSpPr/>
          <p:nvPr/>
        </p:nvGrpSpPr>
        <p:grpSpPr>
          <a:xfrm>
            <a:off x="636239" y="5207628"/>
            <a:ext cx="1803773" cy="1245708"/>
            <a:chOff x="6660232" y="4077072"/>
            <a:chExt cx="1611733" cy="1008112"/>
          </a:xfrm>
        </p:grpSpPr>
        <p:pic>
          <p:nvPicPr>
            <p:cNvPr id="73" name="Picture 19" descr="C:\shoji-f\SNA\Master's Thesis\図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52312" y="4342758"/>
              <a:ext cx="469131" cy="4856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" name="Picture 7" descr="j043160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532003" y="4365033"/>
              <a:ext cx="521695" cy="522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5" name="テキスト ボックス 71"/>
            <p:cNvSpPr txBox="1">
              <a:spLocks noChangeArrowheads="1"/>
            </p:cNvSpPr>
            <p:nvPr/>
          </p:nvSpPr>
          <p:spPr bwMode="auto">
            <a:xfrm>
              <a:off x="6765329" y="4802740"/>
              <a:ext cx="709294" cy="224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ja-JP" altLang="en-US" sz="1200" b="1" dirty="0"/>
                <a:t>コミッター</a:t>
              </a:r>
            </a:p>
          </p:txBody>
        </p:sp>
        <p:sp>
          <p:nvSpPr>
            <p:cNvPr id="76" name="テキスト ボックス 72"/>
            <p:cNvSpPr txBox="1">
              <a:spLocks noChangeArrowheads="1"/>
            </p:cNvSpPr>
            <p:nvPr/>
          </p:nvSpPr>
          <p:spPr bwMode="auto">
            <a:xfrm>
              <a:off x="7154470" y="4103457"/>
              <a:ext cx="577519" cy="224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ja-JP" altLang="en-US" sz="1200" b="1" dirty="0"/>
                <a:t>開発者</a:t>
              </a:r>
            </a:p>
          </p:txBody>
        </p:sp>
        <p:sp>
          <p:nvSpPr>
            <p:cNvPr id="77" name="テキスト ボックス 73"/>
            <p:cNvSpPr txBox="1">
              <a:spLocks noChangeArrowheads="1"/>
            </p:cNvSpPr>
            <p:nvPr/>
          </p:nvSpPr>
          <p:spPr bwMode="auto">
            <a:xfrm>
              <a:off x="7419438" y="4807844"/>
              <a:ext cx="852527" cy="224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ja-JP" altLang="en-US" sz="1200" b="1" dirty="0"/>
                <a:t>一般開発者</a:t>
              </a:r>
            </a:p>
          </p:txBody>
        </p:sp>
        <p:sp>
          <p:nvSpPr>
            <p:cNvPr id="78" name="角丸四角形 77"/>
            <p:cNvSpPr/>
            <p:nvPr/>
          </p:nvSpPr>
          <p:spPr>
            <a:xfrm>
              <a:off x="6660232" y="4077072"/>
              <a:ext cx="1584325" cy="1008112"/>
            </a:xfrm>
            <a:prstGeom prst="roundRect">
              <a:avLst>
                <a:gd name="adj" fmla="val 11807"/>
              </a:avLst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118B-0F06-492D-A002-B837CB8491AF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91" name="四角形吹き出し 90"/>
          <p:cNvSpPr/>
          <p:nvPr/>
        </p:nvSpPr>
        <p:spPr>
          <a:xfrm>
            <a:off x="3266188" y="1772816"/>
            <a:ext cx="2244882" cy="761187"/>
          </a:xfrm>
          <a:prstGeom prst="wedgeRectCallout">
            <a:avLst>
              <a:gd name="adj1" fmla="val -48949"/>
              <a:gd name="adj2" fmla="val 15498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/>
              <a:t>①パッチの</a:t>
            </a:r>
            <a:endParaRPr kumimoji="1" lang="en-US" altLang="ja-JP" sz="2400" dirty="0" smtClean="0"/>
          </a:p>
          <a:p>
            <a:pPr algn="ctr"/>
            <a:r>
              <a:rPr kumimoji="1" lang="ja-JP" altLang="en-US" sz="2400" dirty="0" smtClean="0"/>
              <a:t>作成・投稿</a:t>
            </a:r>
            <a:endParaRPr kumimoji="1" lang="ja-JP" altLang="en-US" sz="2400" dirty="0"/>
          </a:p>
        </p:txBody>
      </p:sp>
      <p:sp>
        <p:nvSpPr>
          <p:cNvPr id="92" name="四角形吹き出し 91"/>
          <p:cNvSpPr/>
          <p:nvPr/>
        </p:nvSpPr>
        <p:spPr>
          <a:xfrm>
            <a:off x="4167609" y="2534003"/>
            <a:ext cx="2403660" cy="761187"/>
          </a:xfrm>
          <a:prstGeom prst="wedgeRectCallout">
            <a:avLst>
              <a:gd name="adj1" fmla="val -48949"/>
              <a:gd name="adj2" fmla="val 15498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/>
              <a:t>②</a:t>
            </a:r>
            <a:r>
              <a:rPr kumimoji="1" lang="ja-JP" altLang="en-US" sz="2400" dirty="0" smtClean="0"/>
              <a:t>レビュー・フィードバック</a:t>
            </a:r>
            <a:endParaRPr kumimoji="1" lang="ja-JP" altLang="en-US" sz="2400" dirty="0"/>
          </a:p>
        </p:txBody>
      </p:sp>
      <p:sp>
        <p:nvSpPr>
          <p:cNvPr id="93" name="四角形吹き出し 92"/>
          <p:cNvSpPr/>
          <p:nvPr/>
        </p:nvSpPr>
        <p:spPr>
          <a:xfrm>
            <a:off x="4019982" y="5482747"/>
            <a:ext cx="2403660" cy="761187"/>
          </a:xfrm>
          <a:prstGeom prst="wedgeRectCallout">
            <a:avLst>
              <a:gd name="adj1" fmla="val -42216"/>
              <a:gd name="adj2" fmla="val -11184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/>
              <a:t>③不具合に</a:t>
            </a:r>
            <a:endParaRPr kumimoji="1" lang="en-US" altLang="ja-JP" sz="2400" dirty="0" smtClean="0"/>
          </a:p>
          <a:p>
            <a:pPr algn="ctr"/>
            <a:r>
              <a:rPr kumimoji="1" lang="ja-JP" altLang="en-US" sz="2400" dirty="0" smtClean="0"/>
              <a:t>対する議論</a:t>
            </a:r>
            <a:endParaRPr kumimoji="1" lang="ja-JP" altLang="en-US" sz="2400" dirty="0"/>
          </a:p>
        </p:txBody>
      </p:sp>
      <p:sp>
        <p:nvSpPr>
          <p:cNvPr id="94" name="四角形吹き出し 93"/>
          <p:cNvSpPr/>
          <p:nvPr/>
        </p:nvSpPr>
        <p:spPr>
          <a:xfrm>
            <a:off x="5851535" y="5916334"/>
            <a:ext cx="2403660" cy="761187"/>
          </a:xfrm>
          <a:prstGeom prst="wedgeRectCallout">
            <a:avLst>
              <a:gd name="adj1" fmla="val -57365"/>
              <a:gd name="adj2" fmla="val -11078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/>
              <a:t>④</a:t>
            </a:r>
            <a:r>
              <a:rPr lang="ja-JP" altLang="en-US" sz="2400" dirty="0"/>
              <a:t>構成</a:t>
            </a:r>
            <a:r>
              <a:rPr lang="ja-JP" altLang="en-US" sz="2400" dirty="0" smtClean="0"/>
              <a:t>管理</a:t>
            </a:r>
            <a:endParaRPr lang="en-US" altLang="ja-JP" sz="2400" dirty="0" smtClean="0"/>
          </a:p>
          <a:p>
            <a:pPr algn="ctr"/>
            <a:r>
              <a:rPr lang="ja-JP" altLang="en-US" sz="2400" dirty="0" smtClean="0"/>
              <a:t>ツール</a:t>
            </a:r>
            <a:r>
              <a:rPr lang="ja-JP" altLang="en-US" sz="2400" dirty="0"/>
              <a:t>へコミット</a:t>
            </a:r>
            <a:endParaRPr kumimoji="1"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331489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コミッターの不足が招く問題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118B-0F06-492D-A002-B837CB8491AF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grpSp>
        <p:nvGrpSpPr>
          <p:cNvPr id="15" name="グループ化 14"/>
          <p:cNvGrpSpPr/>
          <p:nvPr/>
        </p:nvGrpSpPr>
        <p:grpSpPr>
          <a:xfrm>
            <a:off x="1258731" y="1956467"/>
            <a:ext cx="6725212" cy="2190114"/>
            <a:chOff x="1258731" y="1956467"/>
            <a:chExt cx="6725212" cy="2190114"/>
          </a:xfrm>
        </p:grpSpPr>
        <p:pic>
          <p:nvPicPr>
            <p:cNvPr id="79" name="Picture 19" descr="C:\shoji-f\SNA\Master's Thesis\図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60752" y="2543180"/>
              <a:ext cx="590248" cy="610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0" name="Picture 19" descr="C:\shoji-f\SNA\Master's Thesis\図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69910" y="2237965"/>
              <a:ext cx="590248" cy="610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" name="Picture 19" descr="C:\shoji-f\SNA\Master's Thesis\図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97011" y="2909800"/>
              <a:ext cx="590248" cy="610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" name="Picture 19" descr="C:\shoji-f\SNA\Master's Thesis\図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24113" y="3220840"/>
              <a:ext cx="590248" cy="610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3" name="直線矢印コネクタ 82"/>
            <p:cNvCxnSpPr/>
            <p:nvPr/>
          </p:nvCxnSpPr>
          <p:spPr bwMode="auto">
            <a:xfrm>
              <a:off x="3206829" y="3463191"/>
              <a:ext cx="1290182" cy="2150"/>
            </a:xfrm>
            <a:prstGeom prst="straightConnector1">
              <a:avLst/>
            </a:prstGeom>
            <a:ln w="50800">
              <a:solidFill>
                <a:schemeClr val="accent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矢印コネクタ 83"/>
            <p:cNvCxnSpPr/>
            <p:nvPr/>
          </p:nvCxnSpPr>
          <p:spPr bwMode="auto">
            <a:xfrm>
              <a:off x="3289341" y="2855501"/>
              <a:ext cx="1172892" cy="193464"/>
            </a:xfrm>
            <a:prstGeom prst="straightConnector1">
              <a:avLst/>
            </a:prstGeom>
            <a:ln w="50800">
              <a:solidFill>
                <a:schemeClr val="accent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線矢印コネクタ 84"/>
            <p:cNvCxnSpPr/>
            <p:nvPr/>
          </p:nvCxnSpPr>
          <p:spPr bwMode="auto">
            <a:xfrm>
              <a:off x="3413513" y="2381504"/>
              <a:ext cx="938314" cy="193464"/>
            </a:xfrm>
            <a:prstGeom prst="straightConnector1">
              <a:avLst/>
            </a:prstGeom>
            <a:ln w="50800">
              <a:solidFill>
                <a:schemeClr val="accent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6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90711" y="1956467"/>
              <a:ext cx="586383" cy="58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58728" y="2451626"/>
              <a:ext cx="586383" cy="58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90711" y="3048965"/>
              <a:ext cx="586383" cy="58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9" name="直線矢印コネクタ 88"/>
            <p:cNvCxnSpPr/>
            <p:nvPr/>
          </p:nvCxnSpPr>
          <p:spPr bwMode="auto">
            <a:xfrm flipV="1">
              <a:off x="3168726" y="3853224"/>
              <a:ext cx="1293507" cy="124093"/>
            </a:xfrm>
            <a:prstGeom prst="straightConnector1">
              <a:avLst/>
            </a:prstGeom>
            <a:ln w="50800">
              <a:solidFill>
                <a:schemeClr val="accent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0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03129" y="3559868"/>
              <a:ext cx="586383" cy="58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1" name="円柱 90"/>
            <p:cNvSpPr/>
            <p:nvPr/>
          </p:nvSpPr>
          <p:spPr bwMode="auto">
            <a:xfrm>
              <a:off x="7289139" y="2638693"/>
              <a:ext cx="694804" cy="790368"/>
            </a:xfrm>
            <a:prstGeom prst="can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92" name="右矢印 91"/>
            <p:cNvSpPr/>
            <p:nvPr/>
          </p:nvSpPr>
          <p:spPr bwMode="auto">
            <a:xfrm>
              <a:off x="6085125" y="2761886"/>
              <a:ext cx="888881" cy="565536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pic>
          <p:nvPicPr>
            <p:cNvPr id="93" name="Picture 7" descr="j04316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30731" y="2367336"/>
              <a:ext cx="629163" cy="629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" name="Picture 7" descr="j04316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62730" y="2132369"/>
              <a:ext cx="629163" cy="629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" name="Picture 7" descr="j04316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09566" y="2564611"/>
              <a:ext cx="629163" cy="629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6" name="Picture 7" descr="j04316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62730" y="2996852"/>
              <a:ext cx="629163" cy="629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7" name="Picture 7" descr="j04316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18730" y="3357053"/>
              <a:ext cx="629163" cy="629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8" name="Picture 7" descr="j04316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57564" y="2060329"/>
              <a:ext cx="629163" cy="629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9" name="Picture 7" descr="j04316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13565" y="2439377"/>
              <a:ext cx="629163" cy="629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0" name="Picture 7" descr="j04316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13565" y="2852772"/>
              <a:ext cx="629163" cy="629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1" name="Picture 7" descr="j04316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94729" y="3429061"/>
              <a:ext cx="629163" cy="629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" name="Picture 7" descr="j04316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58731" y="2727538"/>
              <a:ext cx="629163" cy="629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0" name="Picture 7" descr="j04316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30731" y="3087739"/>
              <a:ext cx="629163" cy="629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" name="正方形/長方形 101"/>
          <p:cNvSpPr/>
          <p:nvPr/>
        </p:nvSpPr>
        <p:spPr>
          <a:xfrm>
            <a:off x="516002" y="4034707"/>
            <a:ext cx="2880263" cy="6193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/>
              <a:t>一般開発者</a:t>
            </a:r>
            <a:endParaRPr kumimoji="1" lang="ja-JP" altLang="en-US" sz="2400" dirty="0"/>
          </a:p>
        </p:txBody>
      </p:sp>
      <p:sp>
        <p:nvSpPr>
          <p:cNvPr id="141" name="正方形/長方形 140"/>
          <p:cNvSpPr/>
          <p:nvPr/>
        </p:nvSpPr>
        <p:spPr>
          <a:xfrm>
            <a:off x="3764882" y="4058577"/>
            <a:ext cx="2880263" cy="6193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/>
              <a:t>コミッター</a:t>
            </a:r>
            <a:endParaRPr kumimoji="1" lang="ja-JP" altLang="en-US" sz="2400" dirty="0"/>
          </a:p>
        </p:txBody>
      </p:sp>
      <p:sp>
        <p:nvSpPr>
          <p:cNvPr id="142" name="正方形/長方形 141"/>
          <p:cNvSpPr/>
          <p:nvPr/>
        </p:nvSpPr>
        <p:spPr>
          <a:xfrm>
            <a:off x="6196409" y="3935744"/>
            <a:ext cx="2880263" cy="6193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/>
              <a:t>構成管理ツール</a:t>
            </a:r>
            <a:endParaRPr kumimoji="1" lang="ja-JP" altLang="en-US" sz="2400" dirty="0"/>
          </a:p>
        </p:txBody>
      </p:sp>
      <p:sp>
        <p:nvSpPr>
          <p:cNvPr id="143" name="AutoShape 4"/>
          <p:cNvSpPr>
            <a:spLocks noChangeArrowheads="1"/>
          </p:cNvSpPr>
          <p:nvPr/>
        </p:nvSpPr>
        <p:spPr bwMode="auto">
          <a:xfrm>
            <a:off x="1386557" y="5281749"/>
            <a:ext cx="6421197" cy="990600"/>
          </a:xfrm>
          <a:prstGeom prst="flowChartAlternateProcess">
            <a:avLst/>
          </a:prstGeom>
          <a:solidFill>
            <a:schemeClr val="bg1"/>
          </a:solidFill>
          <a:ln w="2857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 tIns="72000" bIns="72000" anchor="ctr"/>
          <a:lstStyle/>
          <a:p>
            <a:pPr algn="ctr"/>
            <a:r>
              <a:rPr lang="ja-JP" altLang="en-US" sz="2400" b="1" dirty="0" smtClean="0"/>
              <a:t>少数のコミッターへのタスクの集中</a:t>
            </a:r>
            <a:endParaRPr lang="en-US" altLang="ja-JP" sz="2400" b="1" dirty="0" smtClean="0"/>
          </a:p>
          <a:p>
            <a:pPr algn="ctr"/>
            <a:r>
              <a:rPr lang="ja-JP" altLang="en-US" sz="2400" b="1" dirty="0" smtClean="0"/>
              <a:t>レビュー時間の長期化</a:t>
            </a:r>
            <a:endParaRPr lang="ja-JP" altLang="en-US" sz="2400" b="1" dirty="0"/>
          </a:p>
        </p:txBody>
      </p:sp>
      <p:sp>
        <p:nvSpPr>
          <p:cNvPr id="144" name="角丸四角形 143"/>
          <p:cNvSpPr/>
          <p:nvPr/>
        </p:nvSpPr>
        <p:spPr>
          <a:xfrm>
            <a:off x="3941546" y="1405468"/>
            <a:ext cx="1338441" cy="6993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kumimoji="0" lang="ja-JP" altLang="en-US" kern="0" dirty="0">
                <a:solidFill>
                  <a:srgbClr val="434343"/>
                </a:solidFill>
              </a:rPr>
              <a:t>パッチ投稿</a:t>
            </a:r>
          </a:p>
        </p:txBody>
      </p:sp>
      <p:sp>
        <p:nvSpPr>
          <p:cNvPr id="145" name="角丸四角形 144"/>
          <p:cNvSpPr/>
          <p:nvPr/>
        </p:nvSpPr>
        <p:spPr>
          <a:xfrm>
            <a:off x="5991164" y="1922315"/>
            <a:ext cx="1338441" cy="6993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kumimoji="0" lang="ja-JP" altLang="en-US" kern="0" dirty="0" smtClean="0">
                <a:solidFill>
                  <a:srgbClr val="434343"/>
                </a:solidFill>
              </a:rPr>
              <a:t>コミット</a:t>
            </a:r>
            <a:endParaRPr kumimoji="0" lang="ja-JP" altLang="en-US" kern="0" dirty="0">
              <a:solidFill>
                <a:srgbClr val="434343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4278" y="5268101"/>
            <a:ext cx="9144000" cy="106405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dirty="0" smtClean="0">
                <a:solidFill>
                  <a:schemeClr val="bg1"/>
                </a:solidFill>
              </a:rPr>
              <a:t>コミッターに昇格すべき開発者を見つけ出すことが重要</a:t>
            </a:r>
            <a:endParaRPr lang="en-US" altLang="ja-JP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95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コミッターへの昇格</a:t>
            </a:r>
            <a:endParaRPr kumimoji="1" lang="ja-JP" altLang="en-US" sz="3600" dirty="0"/>
          </a:p>
        </p:txBody>
      </p:sp>
      <p:sp>
        <p:nvSpPr>
          <p:cNvPr id="30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4997152"/>
          </a:xfrm>
        </p:spPr>
        <p:txBody>
          <a:bodyPr>
            <a:normAutofit/>
          </a:bodyPr>
          <a:lstStyle/>
          <a:p>
            <a:pPr algn="l"/>
            <a:r>
              <a:rPr lang="ja-JP" altLang="en-US" sz="2800" dirty="0" smtClean="0"/>
              <a:t>コミッター選出はプロジェクト管理者や既存のコミッターによって行われる</a:t>
            </a:r>
            <a:r>
              <a:rPr lang="en-US" altLang="ja-JP" sz="2000" dirty="0" smtClean="0"/>
              <a:t>[1]</a:t>
            </a:r>
            <a:endParaRPr lang="en-US" altLang="ja-JP" sz="2400" dirty="0" smtClean="0"/>
          </a:p>
          <a:p>
            <a:pPr algn="l"/>
            <a:endParaRPr lang="en-US" altLang="ja-JP" sz="2400" dirty="0" smtClean="0"/>
          </a:p>
          <a:p>
            <a:r>
              <a:rPr lang="ja-JP" altLang="en-US" sz="2800" dirty="0"/>
              <a:t>コミッター選出のため</a:t>
            </a:r>
            <a:r>
              <a:rPr lang="ja-JP" altLang="en-US" sz="2800" dirty="0" smtClean="0"/>
              <a:t>の具体的な基準については明文化されていない</a:t>
            </a:r>
            <a:endParaRPr lang="en-US" altLang="ja-JP" sz="2800" dirty="0" smtClean="0"/>
          </a:p>
          <a:p>
            <a:pPr lvl="1"/>
            <a:r>
              <a:rPr lang="ja-JP" altLang="en-US" dirty="0" smtClean="0"/>
              <a:t>管理者らは</a:t>
            </a:r>
            <a:r>
              <a:rPr lang="ja-JP" altLang="en-US" dirty="0"/>
              <a:t>経験的に</a:t>
            </a:r>
            <a:r>
              <a:rPr lang="ja-JP" altLang="en-US" dirty="0" smtClean="0"/>
              <a:t>コミッター選出</a:t>
            </a:r>
            <a:r>
              <a:rPr lang="ja-JP" altLang="en-US" dirty="0"/>
              <a:t>を行っている</a:t>
            </a:r>
            <a:endParaRPr lang="en-US" altLang="ja-JP" dirty="0"/>
          </a:p>
          <a:p>
            <a:pPr lvl="1"/>
            <a:r>
              <a:rPr lang="ja-JP" altLang="en-US" dirty="0"/>
              <a:t>コミッター選出にはコストがかかる</a:t>
            </a:r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118B-0F06-492D-A002-B837CB8491AF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31" name="テキスト ボックス 4"/>
          <p:cNvSpPr txBox="1">
            <a:spLocks noChangeArrowheads="1"/>
          </p:cNvSpPr>
          <p:nvPr/>
        </p:nvSpPr>
        <p:spPr bwMode="auto">
          <a:xfrm>
            <a:off x="302695" y="6074132"/>
            <a:ext cx="88058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400" dirty="0" smtClean="0"/>
              <a:t>[1] C. Jensen and W. </a:t>
            </a:r>
            <a:r>
              <a:rPr lang="en-US" altLang="ja-JP" sz="1400" dirty="0" err="1" smtClean="0"/>
              <a:t>Scacchi</a:t>
            </a:r>
            <a:r>
              <a:rPr lang="en-US" altLang="ja-JP" sz="1400" dirty="0" smtClean="0"/>
              <a:t>. Role Migration and Advancement Processes in OSSD Projects: A Comparative Case Study. </a:t>
            </a:r>
          </a:p>
          <a:p>
            <a:r>
              <a:rPr lang="en-US" altLang="ja-JP" sz="1400" dirty="0" smtClean="0"/>
              <a:t>Proceedings of the 29</a:t>
            </a:r>
            <a:r>
              <a:rPr lang="en-US" altLang="ja-JP" sz="1400" baseline="30000" dirty="0" smtClean="0"/>
              <a:t>th</a:t>
            </a:r>
            <a:r>
              <a:rPr lang="en-US" altLang="ja-JP" sz="1400" dirty="0" smtClean="0"/>
              <a:t> International conference on software engineering (ICSE’07), pp.364-374, 2007</a:t>
            </a:r>
            <a:endParaRPr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71678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3600" dirty="0"/>
              <a:t>OSS</a:t>
            </a:r>
            <a:r>
              <a:rPr lang="ja-JP" altLang="en-US" sz="3600" dirty="0"/>
              <a:t>開発における開発者の離脱</a:t>
            </a:r>
            <a:endParaRPr kumimoji="1" lang="ja-JP" altLang="en-US" sz="28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17810" y="1511314"/>
            <a:ext cx="8508380" cy="5166733"/>
          </a:xfrm>
        </p:spPr>
        <p:txBody>
          <a:bodyPr>
            <a:normAutofit/>
          </a:bodyPr>
          <a:lstStyle/>
          <a:p>
            <a:r>
              <a:rPr lang="ja-JP" altLang="en-US" sz="2800" dirty="0" smtClean="0"/>
              <a:t>一般</a:t>
            </a:r>
            <a:r>
              <a:rPr lang="ja-JP" altLang="en-US" sz="2800" dirty="0"/>
              <a:t>開発者がコミッター候補者と</a:t>
            </a:r>
            <a:r>
              <a:rPr lang="ja-JP" altLang="en-US" sz="2800" dirty="0" smtClean="0"/>
              <a:t>して選出されるためには，長期的かつ継続的</a:t>
            </a:r>
            <a:r>
              <a:rPr lang="ja-JP" altLang="en-US" sz="2800" dirty="0"/>
              <a:t>な活動が</a:t>
            </a:r>
            <a:r>
              <a:rPr lang="ja-JP" altLang="en-US" sz="2800" dirty="0" smtClean="0"/>
              <a:t>求められる</a:t>
            </a:r>
            <a:endParaRPr lang="en-US" altLang="ja-JP" sz="280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ja-JP" dirty="0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719572" y="3170452"/>
            <a:ext cx="7704856" cy="1273629"/>
          </a:xfrm>
          <a:prstGeom prst="flowChartAlternateProcess">
            <a:avLst/>
          </a:prstGeom>
          <a:solidFill>
            <a:schemeClr val="bg1"/>
          </a:solidFill>
          <a:ln w="28575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square" tIns="72000" bIns="72000" anchor="ctr"/>
          <a:lstStyle/>
          <a:p>
            <a:pPr algn="ctr"/>
            <a:r>
              <a:rPr lang="ja-JP" altLang="en-US" sz="2800" dirty="0"/>
              <a:t>有能な開発者であっても，</a:t>
            </a:r>
            <a:r>
              <a:rPr lang="ja-JP" altLang="en-US" sz="2800" dirty="0" smtClean="0"/>
              <a:t>コミッター選出以前に　意欲</a:t>
            </a:r>
            <a:r>
              <a:rPr lang="ja-JP" altLang="en-US" sz="2800" dirty="0"/>
              <a:t>を失い，プロジェクトから離脱する恐れがある</a:t>
            </a:r>
            <a:endParaRPr lang="en-US" altLang="ja-JP" sz="2800" dirty="0"/>
          </a:p>
        </p:txBody>
      </p:sp>
      <p:sp>
        <p:nvSpPr>
          <p:cNvPr id="8" name="正方形/長方形 7"/>
          <p:cNvSpPr/>
          <p:nvPr/>
        </p:nvSpPr>
        <p:spPr>
          <a:xfrm>
            <a:off x="0" y="5071204"/>
            <a:ext cx="9144000" cy="116993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ja-JP" altLang="en-US" sz="2800" dirty="0" smtClean="0">
                <a:solidFill>
                  <a:schemeClr val="bg1"/>
                </a:solidFill>
              </a:rPr>
              <a:t>コミッターに推薦されるべき</a:t>
            </a:r>
            <a:r>
              <a:rPr lang="ja-JP" altLang="en-US" sz="2800" dirty="0">
                <a:solidFill>
                  <a:schemeClr val="bg1"/>
                </a:solidFill>
              </a:rPr>
              <a:t>開発者</a:t>
            </a:r>
            <a:r>
              <a:rPr lang="ja-JP" altLang="en-US" sz="2800" dirty="0" smtClean="0">
                <a:solidFill>
                  <a:schemeClr val="bg1"/>
                </a:solidFill>
              </a:rPr>
              <a:t>を</a:t>
            </a:r>
            <a:endParaRPr lang="en-US" altLang="ja-JP" sz="2800" dirty="0" smtClean="0">
              <a:solidFill>
                <a:schemeClr val="bg1"/>
              </a:solidFill>
            </a:endParaRPr>
          </a:p>
          <a:p>
            <a:pPr algn="ctr"/>
            <a:r>
              <a:rPr lang="ja-JP" altLang="en-US" sz="2800" dirty="0" smtClean="0">
                <a:solidFill>
                  <a:schemeClr val="bg1"/>
                </a:solidFill>
              </a:rPr>
              <a:t>早期</a:t>
            </a:r>
            <a:r>
              <a:rPr lang="ja-JP" altLang="en-US" sz="2800" dirty="0">
                <a:solidFill>
                  <a:schemeClr val="bg1"/>
                </a:solidFill>
              </a:rPr>
              <a:t>に特定</a:t>
            </a:r>
            <a:r>
              <a:rPr lang="ja-JP" altLang="en-US" sz="2800" dirty="0" smtClean="0">
                <a:solidFill>
                  <a:schemeClr val="bg1"/>
                </a:solidFill>
              </a:rPr>
              <a:t>する必要がある</a:t>
            </a:r>
            <a:endParaRPr lang="en-US" altLang="ja-JP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21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先行研究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 dirty="0"/>
              <a:t>開発者の活動量を</a:t>
            </a:r>
            <a:r>
              <a:rPr lang="ja-JP" altLang="en-US" sz="2800" dirty="0" smtClean="0"/>
              <a:t>用いた</a:t>
            </a:r>
            <a:r>
              <a:rPr lang="ja-JP" altLang="en-US" sz="2800" dirty="0"/>
              <a:t>コミッター候補者</a:t>
            </a:r>
            <a:r>
              <a:rPr lang="ja-JP" altLang="en-US" sz="2800" dirty="0" smtClean="0"/>
              <a:t>予測</a:t>
            </a:r>
            <a:r>
              <a:rPr lang="en-US" altLang="ja-JP" sz="2400" dirty="0" smtClean="0"/>
              <a:t>[2]</a:t>
            </a:r>
            <a:endParaRPr lang="en-US" altLang="ja-JP" dirty="0" smtClean="0"/>
          </a:p>
          <a:p>
            <a:pPr lvl="1"/>
            <a:r>
              <a:rPr lang="ja-JP" altLang="en-US" sz="2600" dirty="0" smtClean="0">
                <a:latin typeface="+mn-ea"/>
              </a:rPr>
              <a:t>コミッター</a:t>
            </a:r>
            <a:r>
              <a:rPr lang="ja-JP" altLang="en-US" sz="2600" dirty="0">
                <a:latin typeface="+mn-ea"/>
              </a:rPr>
              <a:t>候補者と一般開発者の</a:t>
            </a:r>
            <a:r>
              <a:rPr lang="ja-JP" altLang="en-US" sz="2600" dirty="0" smtClean="0">
                <a:latin typeface="+mn-ea"/>
              </a:rPr>
              <a:t>活動履歴と活動</a:t>
            </a:r>
            <a:r>
              <a:rPr lang="ja-JP" altLang="en-US" sz="2600" dirty="0">
                <a:latin typeface="+mn-ea"/>
              </a:rPr>
              <a:t>期間を</a:t>
            </a:r>
            <a:r>
              <a:rPr lang="ja-JP" altLang="en-US" sz="2600" dirty="0" smtClean="0">
                <a:latin typeface="+mn-ea"/>
              </a:rPr>
              <a:t>用いて予測モデルを構築</a:t>
            </a:r>
            <a:endParaRPr lang="en-US" altLang="ja-JP" sz="2600" dirty="0" smtClean="0">
              <a:latin typeface="+mn-ea"/>
            </a:endParaRPr>
          </a:p>
          <a:p>
            <a:pPr lvl="1"/>
            <a:endParaRPr kumimoji="1" lang="en-US" altLang="ja-JP" dirty="0" smtClean="0"/>
          </a:p>
          <a:p>
            <a:r>
              <a:rPr lang="ja-JP" altLang="en-US" sz="2800" dirty="0" smtClean="0"/>
              <a:t>活動メトリクス</a:t>
            </a:r>
            <a:endParaRPr lang="en-US" altLang="ja-JP" sz="2800" dirty="0"/>
          </a:p>
          <a:p>
            <a:pPr lvl="1"/>
            <a:r>
              <a:rPr lang="ja-JP" altLang="en-US" sz="2600" dirty="0"/>
              <a:t>活動期間（月）</a:t>
            </a:r>
            <a:endParaRPr lang="en-US" altLang="ja-JP" sz="2600" dirty="0"/>
          </a:p>
          <a:p>
            <a:pPr lvl="1"/>
            <a:r>
              <a:rPr lang="ja-JP" altLang="en-US" sz="2600" dirty="0"/>
              <a:t>総パッチ</a:t>
            </a:r>
            <a:r>
              <a:rPr lang="ja-JP" altLang="en-US" sz="2600" dirty="0" smtClean="0"/>
              <a:t>投稿数，</a:t>
            </a:r>
            <a:r>
              <a:rPr lang="ja-JP" altLang="en-US" sz="2600" dirty="0"/>
              <a:t>月パッチ投稿数（中央値</a:t>
            </a:r>
            <a:r>
              <a:rPr lang="ja-JP" altLang="en-US" sz="2600" dirty="0" smtClean="0"/>
              <a:t>）</a:t>
            </a:r>
            <a:endParaRPr lang="en-US" altLang="ja-JP" sz="2600" dirty="0"/>
          </a:p>
          <a:p>
            <a:pPr lvl="1"/>
            <a:r>
              <a:rPr lang="ja-JP" altLang="en-US" sz="2600" dirty="0" smtClean="0"/>
              <a:t>総パッチレビュー数，</a:t>
            </a:r>
            <a:r>
              <a:rPr lang="ja-JP" altLang="en-US" sz="2600" dirty="0"/>
              <a:t>月パッチレビュー数（中央値</a:t>
            </a:r>
            <a:r>
              <a:rPr lang="ja-JP" altLang="en-US" sz="2600" dirty="0" smtClean="0"/>
              <a:t>）</a:t>
            </a:r>
            <a:endParaRPr lang="en-US" altLang="ja-JP" sz="2600" dirty="0"/>
          </a:p>
          <a:p>
            <a:pPr lvl="1"/>
            <a:r>
              <a:rPr lang="ja-JP" altLang="en-US" sz="2600" dirty="0"/>
              <a:t>総コメント</a:t>
            </a:r>
            <a:r>
              <a:rPr lang="ja-JP" altLang="en-US" sz="2600" dirty="0" smtClean="0"/>
              <a:t>投稿数，月</a:t>
            </a:r>
            <a:r>
              <a:rPr lang="ja-JP" altLang="en-US" sz="2600" dirty="0"/>
              <a:t>コメント投稿数（中央値）</a:t>
            </a:r>
            <a:endParaRPr lang="en-US" altLang="ja-JP" sz="260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ja-JP" dirty="0"/>
          </a:p>
        </p:txBody>
      </p:sp>
      <p:sp>
        <p:nvSpPr>
          <p:cNvPr id="7" name="テキスト ボックス 4"/>
          <p:cNvSpPr txBox="1">
            <a:spLocks noChangeArrowheads="1"/>
          </p:cNvSpPr>
          <p:nvPr/>
        </p:nvSpPr>
        <p:spPr bwMode="auto">
          <a:xfrm>
            <a:off x="20381" y="5944034"/>
            <a:ext cx="898714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400" baseline="30000" dirty="0" smtClean="0"/>
              <a:t>[2]</a:t>
            </a:r>
            <a:r>
              <a:rPr lang="en-US" altLang="ja-JP" sz="2400" dirty="0" smtClean="0"/>
              <a:t> </a:t>
            </a:r>
            <a:r>
              <a:rPr lang="ja-JP" altLang="en-US" sz="2000" baseline="30000" dirty="0" smtClean="0"/>
              <a:t>伊原</a:t>
            </a:r>
            <a:r>
              <a:rPr lang="ja-JP" altLang="en-US" sz="2000" baseline="30000" dirty="0"/>
              <a:t>彰</a:t>
            </a:r>
            <a:r>
              <a:rPr lang="ja-JP" altLang="en-US" sz="2000" baseline="30000" dirty="0" smtClean="0"/>
              <a:t>紀，亀井</a:t>
            </a:r>
            <a:r>
              <a:rPr lang="ja-JP" altLang="en-US" sz="2000" baseline="30000" dirty="0"/>
              <a:t>靖</a:t>
            </a:r>
            <a:r>
              <a:rPr lang="ja-JP" altLang="en-US" sz="2000" baseline="30000" dirty="0" smtClean="0"/>
              <a:t>高</a:t>
            </a:r>
            <a:r>
              <a:rPr lang="ja-JP" altLang="en-US" sz="2000" baseline="30000" dirty="0"/>
              <a:t>，</a:t>
            </a:r>
            <a:r>
              <a:rPr lang="ja-JP" altLang="en-US" sz="2000" baseline="30000" dirty="0" smtClean="0"/>
              <a:t>大平</a:t>
            </a:r>
            <a:r>
              <a:rPr lang="ja-JP" altLang="en-US" sz="2000" baseline="30000" dirty="0"/>
              <a:t>雅</a:t>
            </a:r>
            <a:r>
              <a:rPr lang="ja-JP" altLang="en-US" sz="2000" baseline="30000" dirty="0" smtClean="0"/>
              <a:t>雄</a:t>
            </a:r>
            <a:r>
              <a:rPr lang="ja-JP" altLang="en-US" sz="2000" baseline="30000" dirty="0"/>
              <a:t>，</a:t>
            </a:r>
            <a:r>
              <a:rPr lang="ja-JP" altLang="en-US" sz="2000" baseline="30000" dirty="0" smtClean="0"/>
              <a:t>松本健一，鵜</a:t>
            </a:r>
            <a:r>
              <a:rPr lang="ja-JP" altLang="en-US" sz="2000" baseline="30000" dirty="0"/>
              <a:t>林尚</a:t>
            </a:r>
            <a:r>
              <a:rPr lang="ja-JP" altLang="en-US" sz="2000" baseline="30000" dirty="0" smtClean="0"/>
              <a:t>靖</a:t>
            </a:r>
            <a:r>
              <a:rPr lang="ja-JP" altLang="en-US" sz="2000" baseline="30000" dirty="0"/>
              <a:t>：</a:t>
            </a:r>
            <a:r>
              <a:rPr lang="en-US" altLang="ja-JP" sz="2000" baseline="30000" dirty="0" smtClean="0"/>
              <a:t>OSS</a:t>
            </a:r>
            <a:r>
              <a:rPr lang="ja-JP" altLang="en-US" sz="2000" baseline="30000" dirty="0" smtClean="0"/>
              <a:t>プロジェクト</a:t>
            </a:r>
            <a:r>
              <a:rPr lang="ja-JP" altLang="en-US" sz="2000" baseline="30000" dirty="0"/>
              <a:t>における開発者の活動量を用いた</a:t>
            </a:r>
            <a:r>
              <a:rPr lang="ja-JP" altLang="en-US" sz="2000" baseline="30000" dirty="0" smtClean="0"/>
              <a:t>コミッター候補者予測，電子</a:t>
            </a:r>
            <a:r>
              <a:rPr lang="ja-JP" altLang="en-US" sz="2000" baseline="30000" dirty="0"/>
              <a:t>情報通信学会</a:t>
            </a:r>
            <a:r>
              <a:rPr lang="ja-JP" altLang="en-US" sz="2000" baseline="30000" dirty="0" smtClean="0"/>
              <a:t>論文誌，</a:t>
            </a:r>
            <a:r>
              <a:rPr lang="en-US" altLang="ja-JP" sz="2000" baseline="30000" dirty="0" smtClean="0"/>
              <a:t>Vol.95</a:t>
            </a:r>
            <a:r>
              <a:rPr lang="ja-JP" altLang="en-US" sz="2000" baseline="30000" dirty="0" err="1" smtClean="0"/>
              <a:t>，</a:t>
            </a:r>
            <a:r>
              <a:rPr lang="en-US" altLang="ja-JP" sz="2000" baseline="30000" dirty="0" smtClean="0"/>
              <a:t>No.2</a:t>
            </a:r>
            <a:r>
              <a:rPr lang="ja-JP" altLang="en-US" sz="2000" baseline="30000" dirty="0" err="1" smtClean="0"/>
              <a:t>，</a:t>
            </a:r>
            <a:r>
              <a:rPr lang="en-US" altLang="ja-JP" sz="2000" baseline="30000" dirty="0" smtClean="0"/>
              <a:t>pp.237–249</a:t>
            </a:r>
            <a:r>
              <a:rPr lang="ja-JP" altLang="en-US" sz="2000" baseline="30000" dirty="0" err="1" smtClean="0"/>
              <a:t>，</a:t>
            </a:r>
            <a:r>
              <a:rPr lang="en-US" altLang="ja-JP" sz="2000" baseline="30000" dirty="0" smtClean="0"/>
              <a:t>2012</a:t>
            </a:r>
            <a:endParaRPr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2491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先行研究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 dirty="0" smtClean="0"/>
              <a:t>コミッター候補者のデータセットの</a:t>
            </a:r>
            <a:r>
              <a:rPr lang="ja-JP" altLang="en-US" sz="2800" dirty="0"/>
              <a:t>対象</a:t>
            </a:r>
            <a:r>
              <a:rPr lang="ja-JP" altLang="en-US" sz="2800" dirty="0" smtClean="0"/>
              <a:t>期間は</a:t>
            </a:r>
            <a:r>
              <a:rPr lang="ja-JP" altLang="en-US" sz="2800" dirty="0"/>
              <a:t>活動開始から昇格までの全期間</a:t>
            </a:r>
            <a:endParaRPr lang="en-US" altLang="ja-JP" sz="2800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ja-JP" dirty="0"/>
          </a:p>
        </p:txBody>
      </p:sp>
      <p:grpSp>
        <p:nvGrpSpPr>
          <p:cNvPr id="25" name="グループ化 24"/>
          <p:cNvGrpSpPr/>
          <p:nvPr/>
        </p:nvGrpSpPr>
        <p:grpSpPr>
          <a:xfrm>
            <a:off x="631711" y="2373908"/>
            <a:ext cx="7673264" cy="4437644"/>
            <a:chOff x="995126" y="2226159"/>
            <a:chExt cx="7673264" cy="4437644"/>
          </a:xfrm>
        </p:grpSpPr>
        <p:graphicFrame>
          <p:nvGraphicFramePr>
            <p:cNvPr id="26" name="コンテンツ プレースホルダー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18773996"/>
                </p:ext>
              </p:extLst>
            </p:nvPr>
          </p:nvGraphicFramePr>
          <p:xfrm>
            <a:off x="995126" y="2299647"/>
            <a:ext cx="7673264" cy="43641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27" name="直線コネクタ 26"/>
            <p:cNvCxnSpPr/>
            <p:nvPr/>
          </p:nvCxnSpPr>
          <p:spPr>
            <a:xfrm>
              <a:off x="2314155" y="2538484"/>
              <a:ext cx="13647" cy="3220871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線コネクタ 27"/>
            <p:cNvCxnSpPr/>
            <p:nvPr/>
          </p:nvCxnSpPr>
          <p:spPr>
            <a:xfrm>
              <a:off x="8123772" y="2538483"/>
              <a:ext cx="13647" cy="3220871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線矢印コネクタ 28"/>
            <p:cNvCxnSpPr/>
            <p:nvPr/>
          </p:nvCxnSpPr>
          <p:spPr>
            <a:xfrm>
              <a:off x="2314155" y="4640240"/>
              <a:ext cx="5823264" cy="13648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正方形/長方形 29"/>
            <p:cNvSpPr/>
            <p:nvPr/>
          </p:nvSpPr>
          <p:spPr>
            <a:xfrm>
              <a:off x="6969067" y="2226159"/>
              <a:ext cx="1680737" cy="58844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dirty="0" smtClean="0"/>
                <a:t>コミッター昇格</a:t>
              </a:r>
              <a:endParaRPr lang="ja-JP" altLang="en-US" dirty="0"/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3555774" y="4601300"/>
              <a:ext cx="3268585" cy="588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ja-JP" altLang="en-US" sz="2000" dirty="0" smtClean="0"/>
                <a:t>データセット期間</a:t>
              </a:r>
              <a:endParaRPr lang="ja-JP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5032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線コネクタ 10"/>
          <p:cNvCxnSpPr/>
          <p:nvPr/>
        </p:nvCxnSpPr>
        <p:spPr>
          <a:xfrm>
            <a:off x="3468807" y="2538481"/>
            <a:ext cx="13647" cy="3220871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コンテンツ プレースホルダー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8074502"/>
              </p:ext>
            </p:extLst>
          </p:nvPr>
        </p:nvGraphicFramePr>
        <p:xfrm>
          <a:off x="995126" y="2299647"/>
          <a:ext cx="7673264" cy="4364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線コネクタ 9"/>
          <p:cNvCxnSpPr/>
          <p:nvPr/>
        </p:nvCxnSpPr>
        <p:spPr>
          <a:xfrm>
            <a:off x="2142699" y="2538484"/>
            <a:ext cx="13647" cy="3220871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7017224" y="2538480"/>
            <a:ext cx="13647" cy="3220871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5679744" y="2538479"/>
            <a:ext cx="13647" cy="3220871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4826346" y="2538484"/>
            <a:ext cx="13647" cy="3220871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3917033" y="2538477"/>
            <a:ext cx="13647" cy="3220871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開発者の能力の考慮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17810" y="1271239"/>
            <a:ext cx="8508380" cy="5166733"/>
          </a:xfrm>
        </p:spPr>
        <p:txBody>
          <a:bodyPr>
            <a:normAutofit/>
          </a:bodyPr>
          <a:lstStyle/>
          <a:p>
            <a:r>
              <a:rPr lang="ja-JP" altLang="en-US" sz="2800" dirty="0" smtClean="0"/>
              <a:t>コミッター</a:t>
            </a:r>
            <a:r>
              <a:rPr lang="ja-JP" altLang="en-US" sz="2800" dirty="0"/>
              <a:t>に昇格するまでの一般</a:t>
            </a:r>
            <a:r>
              <a:rPr lang="ja-JP" altLang="en-US" sz="2800" dirty="0" smtClean="0"/>
              <a:t>開発者の活動</a:t>
            </a:r>
            <a:r>
              <a:rPr lang="ja-JP" altLang="en-US" sz="2800" dirty="0"/>
              <a:t>は常に一定であるとは限らない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ja-JP" dirty="0"/>
          </a:p>
        </p:txBody>
      </p:sp>
      <p:sp>
        <p:nvSpPr>
          <p:cNvPr id="16" name="円/楕円 15"/>
          <p:cNvSpPr/>
          <p:nvPr/>
        </p:nvSpPr>
        <p:spPr>
          <a:xfrm>
            <a:off x="2142699" y="2756848"/>
            <a:ext cx="1339756" cy="6550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 rot="19533634">
            <a:off x="3914404" y="2939598"/>
            <a:ext cx="908691" cy="66178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>
            <a:off x="5677468" y="2756848"/>
            <a:ext cx="1339756" cy="6550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3930680" y="4418338"/>
            <a:ext cx="3797913" cy="123600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2400" dirty="0" smtClean="0"/>
              <a:t>活動が活発な時期</a:t>
            </a:r>
            <a:endParaRPr lang="en-US" altLang="ja-JP" sz="2400" dirty="0" smtClean="0"/>
          </a:p>
          <a:p>
            <a:r>
              <a:rPr lang="ja-JP" altLang="en-US" sz="2400" dirty="0" smtClean="0"/>
              <a:t>⇒開発者の技術的力量が</a:t>
            </a:r>
            <a:endParaRPr lang="en-US" altLang="ja-JP" sz="2400" dirty="0" smtClean="0"/>
          </a:p>
          <a:p>
            <a:r>
              <a:rPr lang="ja-JP" altLang="en-US" sz="2400" dirty="0"/>
              <a:t>　 </a:t>
            </a:r>
            <a:r>
              <a:rPr lang="ja-JP" altLang="en-US" sz="2400" dirty="0" smtClean="0"/>
              <a:t>顕在化している</a:t>
            </a:r>
            <a:endParaRPr lang="ja-JP" altLang="en-US" sz="2400" dirty="0"/>
          </a:p>
        </p:txBody>
      </p:sp>
      <p:sp>
        <p:nvSpPr>
          <p:cNvPr id="19" name="正方形/長方形 18"/>
          <p:cNvSpPr/>
          <p:nvPr/>
        </p:nvSpPr>
        <p:spPr>
          <a:xfrm>
            <a:off x="-13174" y="5217459"/>
            <a:ext cx="9157174" cy="11016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>
            <a:noAutofit/>
          </a:bodyPr>
          <a:lstStyle/>
          <a:p>
            <a:pPr algn="ctr"/>
            <a:r>
              <a:rPr lang="ja-JP" altLang="en-US" sz="3200" dirty="0"/>
              <a:t>活動が</a:t>
            </a:r>
            <a:r>
              <a:rPr lang="ja-JP" altLang="en-US" sz="3200" dirty="0" smtClean="0"/>
              <a:t>活発</a:t>
            </a:r>
            <a:r>
              <a:rPr lang="ja-JP" altLang="en-US" sz="3200" dirty="0" smtClean="0">
                <a:solidFill>
                  <a:schemeClr val="bg1"/>
                </a:solidFill>
              </a:rPr>
              <a:t>な時期を抽出するために</a:t>
            </a:r>
            <a:endParaRPr lang="en-US" altLang="ja-JP" sz="3200" dirty="0" smtClean="0">
              <a:solidFill>
                <a:schemeClr val="bg1"/>
              </a:solidFill>
            </a:endParaRPr>
          </a:p>
          <a:p>
            <a:pPr algn="ctr"/>
            <a:r>
              <a:rPr lang="ja-JP" altLang="en-US" sz="3200" dirty="0" smtClean="0">
                <a:solidFill>
                  <a:schemeClr val="bg1"/>
                </a:solidFill>
              </a:rPr>
              <a:t>短期間のスケールで予測</a:t>
            </a:r>
            <a:endParaRPr lang="en-US" altLang="ja-JP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6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0" grpId="0" animBg="1"/>
      <p:bldP spid="20" grpId="1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目的とアプローチ</a:t>
            </a:r>
            <a:endParaRPr kumimoji="1" lang="ja-JP" altLang="en-US" sz="3600" dirty="0"/>
          </a:p>
        </p:txBody>
      </p:sp>
      <p:sp>
        <p:nvSpPr>
          <p:cNvPr id="13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4419600"/>
          </a:xfrm>
        </p:spPr>
        <p:txBody>
          <a:bodyPr>
            <a:normAutofit fontScale="92500"/>
          </a:bodyPr>
          <a:lstStyle/>
          <a:p>
            <a:r>
              <a:rPr lang="ja-JP" altLang="en-US" sz="3000" dirty="0" smtClean="0"/>
              <a:t>目的</a:t>
            </a:r>
            <a:endParaRPr lang="en-US" altLang="ja-JP" sz="3000" dirty="0" smtClean="0"/>
          </a:p>
          <a:p>
            <a:pPr lvl="1"/>
            <a:r>
              <a:rPr lang="ja-JP" altLang="en-US" dirty="0" smtClean="0"/>
              <a:t>コミッターに昇格すべき有能な開発者を見つけ出すこと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r>
              <a:rPr lang="ja-JP" altLang="en-US" sz="3000" dirty="0" smtClean="0"/>
              <a:t>アプローチ</a:t>
            </a:r>
            <a:endParaRPr lang="en-US" altLang="ja-JP" sz="3000" dirty="0" smtClean="0"/>
          </a:p>
          <a:p>
            <a:pPr lvl="1"/>
            <a:r>
              <a:rPr lang="ja-JP" altLang="en-US" dirty="0"/>
              <a:t>既存モデル</a:t>
            </a:r>
            <a:r>
              <a:rPr lang="ja-JP" altLang="en-US" dirty="0" smtClean="0"/>
              <a:t>を基に</a:t>
            </a:r>
            <a:r>
              <a:rPr lang="ja-JP" altLang="en-US" dirty="0"/>
              <a:t>，データセット期間の取り方を調整</a:t>
            </a:r>
            <a:r>
              <a:rPr lang="ja-JP" altLang="en-US" dirty="0" smtClean="0"/>
              <a:t>したコミッター</a:t>
            </a:r>
            <a:r>
              <a:rPr lang="ja-JP" altLang="en-US" dirty="0"/>
              <a:t>候補者予測</a:t>
            </a:r>
            <a:r>
              <a:rPr lang="ja-JP" altLang="en-US" dirty="0" smtClean="0"/>
              <a:t>モデルを構築する</a:t>
            </a:r>
            <a:endParaRPr lang="en-US" altLang="ja-JP" dirty="0" smtClean="0"/>
          </a:p>
          <a:p>
            <a:pPr marL="914400" lvl="1" indent="-457200">
              <a:buFont typeface="+mj-lt"/>
              <a:buAutoNum type="arabicPeriod"/>
            </a:pPr>
            <a:r>
              <a:rPr lang="ja-JP" altLang="en-US" dirty="0"/>
              <a:t>単純増加型期間選択法</a:t>
            </a:r>
            <a:endParaRPr lang="en-US" altLang="ja-JP" dirty="0"/>
          </a:p>
          <a:p>
            <a:pPr marL="914400" lvl="1" indent="-457200">
              <a:buFont typeface="+mj-lt"/>
              <a:buAutoNum type="arabicPeriod"/>
            </a:pPr>
            <a:r>
              <a:rPr lang="ja-JP" altLang="en-US" dirty="0"/>
              <a:t>個人評価型期間選択法</a:t>
            </a:r>
            <a:endParaRPr lang="en-US" altLang="ja-JP" dirty="0"/>
          </a:p>
          <a:p>
            <a:pPr lvl="1"/>
            <a:endParaRPr lang="ja-JP" altLang="en-US" dirty="0"/>
          </a:p>
          <a:p>
            <a:pPr lvl="1"/>
            <a:endParaRPr lang="en-US" altLang="ja-JP" sz="1600" dirty="0" smtClean="0"/>
          </a:p>
          <a:p>
            <a:pPr lvl="1"/>
            <a:endParaRPr lang="en-US" altLang="ja-JP" dirty="0" smtClean="0"/>
          </a:p>
          <a:p>
            <a:pPr lvl="1"/>
            <a:endParaRPr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118B-0F06-492D-A002-B837CB8491AF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83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コンテンツ プレースホルダー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7228390"/>
              </p:ext>
            </p:extLst>
          </p:nvPr>
        </p:nvGraphicFramePr>
        <p:xfrm>
          <a:off x="967907" y="2597386"/>
          <a:ext cx="6929237" cy="3916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4419600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単純</a:t>
            </a:r>
            <a:r>
              <a:rPr lang="zh-TW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増加型期間選択法</a:t>
            </a:r>
          </a:p>
          <a:p>
            <a:pPr lvl="1"/>
            <a:endParaRPr lang="en-US" altLang="ja-JP" sz="1600" dirty="0" smtClean="0"/>
          </a:p>
          <a:p>
            <a:pPr lvl="1"/>
            <a:endParaRPr lang="en-US" altLang="ja-JP" dirty="0" smtClean="0"/>
          </a:p>
          <a:p>
            <a:pPr lvl="1"/>
            <a:endParaRPr lang="ja-JP" altLang="en-US" dirty="0"/>
          </a:p>
        </p:txBody>
      </p:sp>
      <p:graphicFrame>
        <p:nvGraphicFramePr>
          <p:cNvPr id="51" name="コンテンツ プレースホルダー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027424"/>
              </p:ext>
            </p:extLst>
          </p:nvPr>
        </p:nvGraphicFramePr>
        <p:xfrm>
          <a:off x="967907" y="2597386"/>
          <a:ext cx="6929237" cy="3916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1" name="直線矢印コネクタ 20"/>
          <p:cNvCxnSpPr/>
          <p:nvPr/>
        </p:nvCxnSpPr>
        <p:spPr>
          <a:xfrm>
            <a:off x="2178165" y="4590406"/>
            <a:ext cx="1351045" cy="7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>
            <a:off x="2165758" y="4590413"/>
            <a:ext cx="932969" cy="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アプローチ</a:t>
            </a:r>
            <a:endParaRPr kumimoji="1" lang="ja-JP" altLang="en-US" sz="36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118B-0F06-492D-A002-B837CB8491AF}" type="slidenum">
              <a:rPr kumimoji="1" lang="ja-JP" altLang="en-US" smtClean="0"/>
              <a:t>12</a:t>
            </a:fld>
            <a:endParaRPr kumimoji="1" lang="ja-JP" altLang="en-US"/>
          </a:p>
        </p:txBody>
      </p:sp>
      <p:cxnSp>
        <p:nvCxnSpPr>
          <p:cNvPr id="20" name="直線コネクタ 19"/>
          <p:cNvCxnSpPr/>
          <p:nvPr/>
        </p:nvCxnSpPr>
        <p:spPr>
          <a:xfrm>
            <a:off x="3523048" y="2704158"/>
            <a:ext cx="12324" cy="2890610"/>
          </a:xfrm>
          <a:prstGeom prst="line">
            <a:avLst/>
          </a:prstGeom>
          <a:ln w="38100">
            <a:solidFill>
              <a:srgbClr val="00B0F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2165841" y="2704159"/>
            <a:ext cx="12324" cy="2890610"/>
          </a:xfrm>
          <a:prstGeom prst="line">
            <a:avLst/>
          </a:prstGeom>
          <a:ln w="38100">
            <a:solidFill>
              <a:srgbClr val="00B0F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2186874" y="4581445"/>
            <a:ext cx="442886" cy="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2617436" y="2704159"/>
            <a:ext cx="12324" cy="2890610"/>
          </a:xfrm>
          <a:prstGeom prst="line">
            <a:avLst/>
          </a:prstGeom>
          <a:ln w="38100">
            <a:solidFill>
              <a:srgbClr val="00B0F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>
            <a:off x="3074636" y="2704159"/>
            <a:ext cx="12324" cy="2890610"/>
          </a:xfrm>
          <a:prstGeom prst="line">
            <a:avLst/>
          </a:prstGeom>
          <a:ln w="38100">
            <a:solidFill>
              <a:srgbClr val="00B0F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>
            <a:off x="5752987" y="4572484"/>
            <a:ext cx="1351045" cy="7"/>
          </a:xfrm>
          <a:prstGeom prst="straightConnector1">
            <a:avLst/>
          </a:prstGeom>
          <a:ln w="57150">
            <a:solidFill>
              <a:schemeClr val="accent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>
            <a:off x="6194909" y="4573286"/>
            <a:ext cx="932969" cy="0"/>
          </a:xfrm>
          <a:prstGeom prst="straightConnector1">
            <a:avLst/>
          </a:prstGeom>
          <a:ln w="57150">
            <a:solidFill>
              <a:schemeClr val="accent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>
            <a:off x="5759233" y="2597386"/>
            <a:ext cx="12324" cy="2890610"/>
          </a:xfrm>
          <a:prstGeom prst="line">
            <a:avLst/>
          </a:prstGeom>
          <a:ln w="38100">
            <a:solidFill>
              <a:schemeClr val="accent3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>
            <a:off x="7109371" y="2615316"/>
            <a:ext cx="12324" cy="2890610"/>
          </a:xfrm>
          <a:prstGeom prst="line">
            <a:avLst/>
          </a:prstGeom>
          <a:ln w="38100">
            <a:solidFill>
              <a:schemeClr val="accent3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>
            <a:off x="6661146" y="4563516"/>
            <a:ext cx="442886" cy="0"/>
          </a:xfrm>
          <a:prstGeom prst="straightConnector1">
            <a:avLst/>
          </a:prstGeom>
          <a:ln w="57150">
            <a:solidFill>
              <a:schemeClr val="accent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>
            <a:off x="6682445" y="2597387"/>
            <a:ext cx="12324" cy="2890610"/>
          </a:xfrm>
          <a:prstGeom prst="line">
            <a:avLst/>
          </a:prstGeom>
          <a:ln w="38100">
            <a:solidFill>
              <a:schemeClr val="accent3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6225266" y="2597387"/>
            <a:ext cx="12324" cy="2890610"/>
          </a:xfrm>
          <a:prstGeom prst="line">
            <a:avLst/>
          </a:prstGeom>
          <a:ln w="38100">
            <a:solidFill>
              <a:schemeClr val="accent3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>
            <a:off x="3978449" y="4590405"/>
            <a:ext cx="1351045" cy="7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/>
          <p:cNvCxnSpPr/>
          <p:nvPr/>
        </p:nvCxnSpPr>
        <p:spPr>
          <a:xfrm>
            <a:off x="3966042" y="4590412"/>
            <a:ext cx="932969" cy="0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5323332" y="2704157"/>
            <a:ext cx="12324" cy="2890610"/>
          </a:xfrm>
          <a:prstGeom prst="line">
            <a:avLst/>
          </a:prstGeom>
          <a:ln w="38100">
            <a:solidFill>
              <a:schemeClr val="accent6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3966125" y="2704158"/>
            <a:ext cx="12324" cy="2890610"/>
          </a:xfrm>
          <a:prstGeom prst="line">
            <a:avLst/>
          </a:prstGeom>
          <a:ln w="38100">
            <a:solidFill>
              <a:schemeClr val="accent6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>
            <a:off x="3987158" y="4581444"/>
            <a:ext cx="442886" cy="0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>
            <a:off x="4417720" y="2704158"/>
            <a:ext cx="12324" cy="2890610"/>
          </a:xfrm>
          <a:prstGeom prst="line">
            <a:avLst/>
          </a:prstGeom>
          <a:ln w="38100">
            <a:solidFill>
              <a:schemeClr val="accent6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/>
        </p:nvCxnSpPr>
        <p:spPr>
          <a:xfrm>
            <a:off x="4874920" y="2704158"/>
            <a:ext cx="12324" cy="2890610"/>
          </a:xfrm>
          <a:prstGeom prst="line">
            <a:avLst/>
          </a:prstGeom>
          <a:ln w="38100">
            <a:solidFill>
              <a:schemeClr val="accent6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正方形/長方形 46"/>
          <p:cNvSpPr/>
          <p:nvPr/>
        </p:nvSpPr>
        <p:spPr>
          <a:xfrm>
            <a:off x="2019262" y="4751978"/>
            <a:ext cx="1680737" cy="588444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/>
              <a:t>①前期型</a:t>
            </a:r>
            <a:endParaRPr lang="ja-JP" altLang="en-US" sz="2400" dirty="0"/>
          </a:p>
        </p:txBody>
      </p:sp>
      <p:sp>
        <p:nvSpPr>
          <p:cNvPr id="48" name="正方形/長方形 47"/>
          <p:cNvSpPr/>
          <p:nvPr/>
        </p:nvSpPr>
        <p:spPr>
          <a:xfrm>
            <a:off x="3813602" y="4751978"/>
            <a:ext cx="1680737" cy="588444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/>
              <a:t>③中期型</a:t>
            </a:r>
            <a:endParaRPr lang="ja-JP" altLang="en-US" sz="2400" dirty="0"/>
          </a:p>
        </p:txBody>
      </p:sp>
      <p:sp>
        <p:nvSpPr>
          <p:cNvPr id="49" name="正方形/長方形 48"/>
          <p:cNvSpPr/>
          <p:nvPr/>
        </p:nvSpPr>
        <p:spPr>
          <a:xfrm>
            <a:off x="5588140" y="4751978"/>
            <a:ext cx="1680737" cy="588444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/>
              <a:t>②後期型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1064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コンテンツ プレースホルダー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4035338"/>
              </p:ext>
            </p:extLst>
          </p:nvPr>
        </p:nvGraphicFramePr>
        <p:xfrm>
          <a:off x="967907" y="2597386"/>
          <a:ext cx="6929237" cy="3916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4419600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個人</a:t>
            </a:r>
            <a:r>
              <a:rPr lang="zh-TW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評価型期間選択法</a:t>
            </a:r>
          </a:p>
          <a:p>
            <a:pPr lvl="1"/>
            <a:endParaRPr lang="en-US" altLang="ja-JP" sz="1600" dirty="0" smtClean="0"/>
          </a:p>
          <a:p>
            <a:pPr lvl="1"/>
            <a:endParaRPr lang="en-US" altLang="ja-JP" dirty="0" smtClean="0"/>
          </a:p>
          <a:p>
            <a:pPr lvl="1"/>
            <a:endParaRPr lang="ja-JP" altLang="en-US" dirty="0"/>
          </a:p>
        </p:txBody>
      </p:sp>
      <p:graphicFrame>
        <p:nvGraphicFramePr>
          <p:cNvPr id="31" name="コンテンツ プレースホルダー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108428"/>
              </p:ext>
            </p:extLst>
          </p:nvPr>
        </p:nvGraphicFramePr>
        <p:xfrm>
          <a:off x="967907" y="2597386"/>
          <a:ext cx="6929237" cy="3916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アプローチ</a:t>
            </a:r>
            <a:endParaRPr kumimoji="1" lang="ja-JP" altLang="en-US" sz="36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118B-0F06-492D-A002-B837CB8491AF}" type="slidenum">
              <a:rPr kumimoji="1" lang="ja-JP" altLang="en-US" smtClean="0"/>
              <a:t>13</a:t>
            </a:fld>
            <a:endParaRPr kumimoji="1" lang="ja-JP" altLang="en-US"/>
          </a:p>
        </p:txBody>
      </p:sp>
      <p:cxnSp>
        <p:nvCxnSpPr>
          <p:cNvPr id="74" name="直線コネクタ 73"/>
          <p:cNvCxnSpPr/>
          <p:nvPr/>
        </p:nvCxnSpPr>
        <p:spPr>
          <a:xfrm>
            <a:off x="3477791" y="2704158"/>
            <a:ext cx="12324" cy="289061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直線コネクタ 74"/>
          <p:cNvCxnSpPr/>
          <p:nvPr/>
        </p:nvCxnSpPr>
        <p:spPr>
          <a:xfrm>
            <a:off x="2581006" y="2704159"/>
            <a:ext cx="12324" cy="289061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直線コネクタ 75"/>
          <p:cNvCxnSpPr/>
          <p:nvPr/>
        </p:nvCxnSpPr>
        <p:spPr>
          <a:xfrm>
            <a:off x="5274094" y="2704159"/>
            <a:ext cx="12324" cy="289061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線コネクタ 76"/>
          <p:cNvCxnSpPr/>
          <p:nvPr/>
        </p:nvCxnSpPr>
        <p:spPr>
          <a:xfrm>
            <a:off x="4377309" y="2704160"/>
            <a:ext cx="12324" cy="289061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直線矢印コネクタ 77"/>
          <p:cNvCxnSpPr/>
          <p:nvPr/>
        </p:nvCxnSpPr>
        <p:spPr>
          <a:xfrm>
            <a:off x="2537146" y="4726407"/>
            <a:ext cx="952969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矢印コネクタ 78"/>
          <p:cNvCxnSpPr/>
          <p:nvPr/>
        </p:nvCxnSpPr>
        <p:spPr>
          <a:xfrm>
            <a:off x="4341451" y="4777253"/>
            <a:ext cx="952969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>
            <a:off x="5766508" y="2254014"/>
            <a:ext cx="3053964" cy="126789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000" dirty="0" smtClean="0"/>
              <a:t>開発者それぞ</a:t>
            </a:r>
            <a:r>
              <a:rPr lang="ja-JP" altLang="en-US" sz="2000" dirty="0"/>
              <a:t>れ</a:t>
            </a:r>
            <a:r>
              <a:rPr lang="ja-JP" altLang="en-US" sz="2000" dirty="0" smtClean="0"/>
              <a:t>の</a:t>
            </a:r>
            <a:endParaRPr lang="en-US" altLang="ja-JP" sz="2000" dirty="0" smtClean="0"/>
          </a:p>
          <a:p>
            <a:pPr algn="ctr"/>
            <a:r>
              <a:rPr lang="ja-JP" altLang="en-US" sz="2000" dirty="0" smtClean="0"/>
              <a:t>活動活発時期に対応するように期間を設定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1682271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AsOne/>
      </p:bldGraphic>
      <p:bldGraphic spid="31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予備実験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 fontScale="92500"/>
          </a:bodyPr>
          <a:lstStyle/>
          <a:p>
            <a:r>
              <a:rPr kumimoji="1" lang="ja-JP" altLang="en-US" sz="3000" dirty="0" smtClean="0"/>
              <a:t>実験目的</a:t>
            </a:r>
            <a:endParaRPr lang="en-US" altLang="ja-JP" sz="3000" dirty="0"/>
          </a:p>
          <a:p>
            <a:pPr lvl="1"/>
            <a:r>
              <a:rPr lang="ja-JP" altLang="en-US" sz="2600" dirty="0" smtClean="0"/>
              <a:t>データセット期間の取り方に</a:t>
            </a:r>
            <a:r>
              <a:rPr lang="ja-JP" altLang="en-US" sz="2600" dirty="0"/>
              <a:t>よって</a:t>
            </a:r>
            <a:r>
              <a:rPr lang="en-US" altLang="ja-JP" sz="2600" dirty="0"/>
              <a:t>, </a:t>
            </a:r>
            <a:r>
              <a:rPr lang="ja-JP" altLang="en-US" sz="2600" dirty="0"/>
              <a:t>予測精度に違いが見られる</a:t>
            </a:r>
            <a:r>
              <a:rPr lang="ja-JP" altLang="en-US" sz="2600" dirty="0" smtClean="0"/>
              <a:t>かどうかを</a:t>
            </a:r>
            <a:r>
              <a:rPr lang="ja-JP" altLang="en-US" sz="2600" dirty="0"/>
              <a:t>確認</a:t>
            </a:r>
            <a:r>
              <a:rPr lang="ja-JP" altLang="en-US" sz="2600" dirty="0" smtClean="0"/>
              <a:t>する</a:t>
            </a:r>
            <a:endParaRPr lang="en-US" altLang="ja-JP" sz="2600" dirty="0" smtClean="0"/>
          </a:p>
          <a:p>
            <a:pPr lvl="1"/>
            <a:endParaRPr kumimoji="1" lang="en-US" altLang="ja-JP" dirty="0" smtClean="0"/>
          </a:p>
          <a:p>
            <a:r>
              <a:rPr lang="ja-JP" altLang="en-US" sz="3000" dirty="0" smtClean="0"/>
              <a:t>既存モデルと同様にロジスティック回帰モデルに</a:t>
            </a:r>
            <a:r>
              <a:rPr lang="ja-JP" altLang="en-US" sz="3000" dirty="0"/>
              <a:t>よって</a:t>
            </a:r>
            <a:r>
              <a:rPr lang="ja-JP" altLang="en-US" sz="3000" dirty="0" smtClean="0"/>
              <a:t>予測</a:t>
            </a:r>
            <a:endParaRPr lang="en-US" altLang="ja-JP" sz="3000" dirty="0"/>
          </a:p>
          <a:p>
            <a:pPr lvl="1"/>
            <a:r>
              <a:rPr lang="ja-JP" altLang="en-US" sz="2600" dirty="0" smtClean="0"/>
              <a:t>活動メトリクスを用いる</a:t>
            </a:r>
            <a:endParaRPr lang="en-US" altLang="ja-JP" sz="2600" dirty="0"/>
          </a:p>
          <a:p>
            <a:pPr lvl="2"/>
            <a:r>
              <a:rPr lang="ja-JP" altLang="en-US" sz="2600" dirty="0" smtClean="0"/>
              <a:t>活動</a:t>
            </a:r>
            <a:r>
              <a:rPr lang="ja-JP" altLang="en-US" sz="2600" dirty="0"/>
              <a:t>期間（月）</a:t>
            </a:r>
            <a:endParaRPr lang="en-US" altLang="ja-JP" sz="2600" dirty="0"/>
          </a:p>
          <a:p>
            <a:pPr lvl="2"/>
            <a:r>
              <a:rPr lang="ja-JP" altLang="en-US" sz="2600" dirty="0"/>
              <a:t>総パッチ投稿数，月パッチ投稿数（中央値）</a:t>
            </a:r>
            <a:endParaRPr lang="en-US" altLang="ja-JP" sz="2600" dirty="0"/>
          </a:p>
          <a:p>
            <a:pPr lvl="2"/>
            <a:r>
              <a:rPr lang="ja-JP" altLang="en-US" sz="2600" dirty="0"/>
              <a:t>総パッチレビュー数，月パッチレビュー数（中央値）</a:t>
            </a:r>
            <a:endParaRPr lang="en-US" altLang="ja-JP" sz="2600" dirty="0"/>
          </a:p>
          <a:p>
            <a:pPr lvl="2"/>
            <a:r>
              <a:rPr lang="ja-JP" altLang="en-US" sz="2600" dirty="0"/>
              <a:t>総コメント投稿数，月コメント投稿数（中央値）</a:t>
            </a:r>
            <a:endParaRPr lang="en-US" altLang="ja-JP" sz="260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1978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コンテンツ プレースホルダー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6942513"/>
              </p:ext>
            </p:extLst>
          </p:nvPr>
        </p:nvGraphicFramePr>
        <p:xfrm>
          <a:off x="967907" y="2597386"/>
          <a:ext cx="6929237" cy="3916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4419600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単純</a:t>
            </a:r>
            <a:r>
              <a:rPr lang="zh-TW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増加型期間選択法</a:t>
            </a:r>
          </a:p>
          <a:p>
            <a:pPr lvl="1"/>
            <a:endParaRPr lang="en-US" altLang="ja-JP" sz="1600" dirty="0" smtClean="0"/>
          </a:p>
          <a:p>
            <a:pPr lvl="1"/>
            <a:endParaRPr lang="en-US" altLang="ja-JP" dirty="0" smtClean="0"/>
          </a:p>
          <a:p>
            <a:pPr lvl="1"/>
            <a:endParaRPr lang="ja-JP" altLang="en-US" dirty="0"/>
          </a:p>
        </p:txBody>
      </p:sp>
      <p:graphicFrame>
        <p:nvGraphicFramePr>
          <p:cNvPr id="51" name="コンテンツ プレースホルダー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4734248"/>
              </p:ext>
            </p:extLst>
          </p:nvPr>
        </p:nvGraphicFramePr>
        <p:xfrm>
          <a:off x="967907" y="2597386"/>
          <a:ext cx="6929237" cy="3916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1" name="直線矢印コネクタ 20"/>
          <p:cNvCxnSpPr/>
          <p:nvPr/>
        </p:nvCxnSpPr>
        <p:spPr>
          <a:xfrm>
            <a:off x="2178165" y="4590406"/>
            <a:ext cx="1351045" cy="7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>
            <a:off x="2165758" y="4590413"/>
            <a:ext cx="932969" cy="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実験で適用する手法</a:t>
            </a:r>
            <a:endParaRPr kumimoji="1" lang="ja-JP" altLang="en-US" sz="36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118B-0F06-492D-A002-B837CB8491AF}" type="slidenum">
              <a:rPr kumimoji="1" lang="ja-JP" altLang="en-US" smtClean="0"/>
              <a:t>15</a:t>
            </a:fld>
            <a:endParaRPr kumimoji="1" lang="ja-JP" altLang="en-US"/>
          </a:p>
        </p:txBody>
      </p:sp>
      <p:cxnSp>
        <p:nvCxnSpPr>
          <p:cNvPr id="20" name="直線コネクタ 19"/>
          <p:cNvCxnSpPr/>
          <p:nvPr/>
        </p:nvCxnSpPr>
        <p:spPr>
          <a:xfrm>
            <a:off x="3523048" y="2704158"/>
            <a:ext cx="12324" cy="2890610"/>
          </a:xfrm>
          <a:prstGeom prst="line">
            <a:avLst/>
          </a:prstGeom>
          <a:ln w="38100">
            <a:solidFill>
              <a:srgbClr val="00B0F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2165841" y="2704159"/>
            <a:ext cx="12324" cy="2890610"/>
          </a:xfrm>
          <a:prstGeom prst="line">
            <a:avLst/>
          </a:prstGeom>
          <a:ln w="38100">
            <a:solidFill>
              <a:srgbClr val="00B0F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2186874" y="4581445"/>
            <a:ext cx="442886" cy="0"/>
          </a:xfrm>
          <a:prstGeom prst="straightConnector1">
            <a:avLst/>
          </a:prstGeom>
          <a:ln w="5715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2617436" y="2704159"/>
            <a:ext cx="12324" cy="2890610"/>
          </a:xfrm>
          <a:prstGeom prst="line">
            <a:avLst/>
          </a:prstGeom>
          <a:ln w="38100">
            <a:solidFill>
              <a:srgbClr val="00B0F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>
            <a:off x="3074636" y="2704159"/>
            <a:ext cx="12324" cy="2890610"/>
          </a:xfrm>
          <a:prstGeom prst="line">
            <a:avLst/>
          </a:prstGeom>
          <a:ln w="38100">
            <a:solidFill>
              <a:srgbClr val="00B0F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正方形/長方形 46"/>
          <p:cNvSpPr/>
          <p:nvPr/>
        </p:nvSpPr>
        <p:spPr>
          <a:xfrm>
            <a:off x="2019262" y="4751978"/>
            <a:ext cx="1680737" cy="588444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/>
              <a:t>①前期型</a:t>
            </a:r>
            <a:endParaRPr lang="ja-JP" altLang="en-US" sz="2400" dirty="0"/>
          </a:p>
        </p:txBody>
      </p:sp>
      <p:cxnSp>
        <p:nvCxnSpPr>
          <p:cNvPr id="16" name="直線矢印コネクタ 15"/>
          <p:cNvCxnSpPr/>
          <p:nvPr/>
        </p:nvCxnSpPr>
        <p:spPr>
          <a:xfrm>
            <a:off x="5752987" y="4572484"/>
            <a:ext cx="1351045" cy="7"/>
          </a:xfrm>
          <a:prstGeom prst="straightConnector1">
            <a:avLst/>
          </a:prstGeom>
          <a:ln w="57150">
            <a:solidFill>
              <a:schemeClr val="accent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6194909" y="4573286"/>
            <a:ext cx="932969" cy="0"/>
          </a:xfrm>
          <a:prstGeom prst="straightConnector1">
            <a:avLst/>
          </a:prstGeom>
          <a:ln w="57150">
            <a:solidFill>
              <a:schemeClr val="accent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5759233" y="2597386"/>
            <a:ext cx="12324" cy="2890610"/>
          </a:xfrm>
          <a:prstGeom prst="line">
            <a:avLst/>
          </a:prstGeom>
          <a:ln w="38100">
            <a:solidFill>
              <a:schemeClr val="accent3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7109371" y="2615316"/>
            <a:ext cx="12324" cy="2890610"/>
          </a:xfrm>
          <a:prstGeom prst="line">
            <a:avLst/>
          </a:prstGeom>
          <a:ln w="38100">
            <a:solidFill>
              <a:schemeClr val="accent3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>
            <a:off x="6661146" y="4563516"/>
            <a:ext cx="442886" cy="0"/>
          </a:xfrm>
          <a:prstGeom prst="straightConnector1">
            <a:avLst/>
          </a:prstGeom>
          <a:ln w="57150">
            <a:solidFill>
              <a:schemeClr val="accent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6682445" y="2597387"/>
            <a:ext cx="12324" cy="2890610"/>
          </a:xfrm>
          <a:prstGeom prst="line">
            <a:avLst/>
          </a:prstGeom>
          <a:ln w="38100">
            <a:solidFill>
              <a:schemeClr val="accent3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6225266" y="2597387"/>
            <a:ext cx="12324" cy="2890610"/>
          </a:xfrm>
          <a:prstGeom prst="line">
            <a:avLst/>
          </a:prstGeom>
          <a:ln w="38100">
            <a:solidFill>
              <a:schemeClr val="accent3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正方形/長方形 30"/>
          <p:cNvSpPr/>
          <p:nvPr/>
        </p:nvSpPr>
        <p:spPr>
          <a:xfrm>
            <a:off x="5588140" y="4751978"/>
            <a:ext cx="1680737" cy="588444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/>
              <a:t>②後期型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23653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対象プロジェクト</a:t>
            </a:r>
            <a:endParaRPr kumimoji="1" lang="ja-JP" altLang="en-US" sz="3600" dirty="0"/>
          </a:p>
        </p:txBody>
      </p:sp>
      <p:sp>
        <p:nvSpPr>
          <p:cNvPr id="21" name="スライド番号プレースホルダー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118B-0F06-492D-A002-B837CB8491AF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4" name="コンテンツ プレースホルダ 26"/>
          <p:cNvSpPr txBox="1">
            <a:spLocks/>
          </p:cNvSpPr>
          <p:nvPr/>
        </p:nvSpPr>
        <p:spPr>
          <a:xfrm>
            <a:off x="609600" y="1347808"/>
            <a:ext cx="7924800" cy="5008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 smtClean="0"/>
              <a:t>パッチの投稿・レビューに不具合管理システム</a:t>
            </a:r>
            <a:r>
              <a:rPr lang="en-US" altLang="ja-JP" sz="2800" dirty="0" smtClean="0"/>
              <a:t>Jira</a:t>
            </a:r>
            <a:r>
              <a:rPr lang="ja-JP" altLang="en-US" sz="2800" dirty="0" smtClean="0"/>
              <a:t>を利用している</a:t>
            </a:r>
            <a:r>
              <a:rPr lang="en-US" altLang="ja-JP" sz="2800" dirty="0" smtClean="0"/>
              <a:t>OSS</a:t>
            </a:r>
            <a:r>
              <a:rPr lang="ja-JP" altLang="en-US" sz="2800" dirty="0" smtClean="0"/>
              <a:t>プロジェクト，</a:t>
            </a:r>
            <a:r>
              <a:rPr lang="en-US" altLang="ja-JP" sz="2800" dirty="0" smtClean="0"/>
              <a:t>Apache Ambari</a:t>
            </a:r>
            <a:r>
              <a:rPr lang="ja-JP" altLang="en-US" sz="2800" dirty="0" smtClean="0"/>
              <a:t>を対象とし，活動データを収集</a:t>
            </a:r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</p:txBody>
      </p:sp>
      <p:graphicFrame>
        <p:nvGraphicFramePr>
          <p:cNvPr id="20" name="表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055126"/>
              </p:ext>
            </p:extLst>
          </p:nvPr>
        </p:nvGraphicFramePr>
        <p:xfrm>
          <a:off x="1151620" y="2728143"/>
          <a:ext cx="6840760" cy="2016224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3096344"/>
                <a:gridCol w="3744416"/>
              </a:tblGrid>
              <a:tr h="504056"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分析期間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2011/9</a:t>
                      </a:r>
                      <a:r>
                        <a:rPr kumimoji="1" lang="ja-JP" altLang="en-US" sz="2400" dirty="0" smtClean="0"/>
                        <a:t>　～　</a:t>
                      </a:r>
                      <a:r>
                        <a:rPr kumimoji="1" lang="en-US" altLang="ja-JP" sz="2400" dirty="0" smtClean="0"/>
                        <a:t>2014/12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全コミッター数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47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コミッター候補者数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43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一般開発者数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248</a:t>
                      </a:r>
                      <a:endParaRPr kumimoji="1" lang="ja-JP" alt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766359"/>
              </p:ext>
            </p:extLst>
          </p:nvPr>
        </p:nvGraphicFramePr>
        <p:xfrm>
          <a:off x="1151620" y="5067970"/>
          <a:ext cx="6839084" cy="1512168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3095084"/>
                <a:gridCol w="1872000"/>
                <a:gridCol w="1872000"/>
              </a:tblGrid>
              <a:tr h="504056">
                <a:tc>
                  <a:txBody>
                    <a:bodyPr/>
                    <a:lstStyle/>
                    <a:p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学習データ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テストデータ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コミッター候補者数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22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21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一般開発者数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124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124</a:t>
                      </a:r>
                      <a:endParaRPr kumimoji="1" lang="ja-JP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54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不具合管理</a:t>
            </a:r>
            <a:r>
              <a:rPr lang="ja-JP" altLang="en-US" sz="3600" dirty="0"/>
              <a:t>システム</a:t>
            </a:r>
            <a:r>
              <a:rPr kumimoji="1" lang="en-US" altLang="ja-JP" sz="3600" dirty="0" smtClean="0"/>
              <a:t>Jira</a:t>
            </a:r>
            <a:endParaRPr kumimoji="1" lang="ja-JP" altLang="en-US" sz="36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118B-0F06-492D-A002-B837CB8491AF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7" name="Picture 3" descr="\\psf\Home\Pictures\スクリーンショット 2015-05-21 14.16.5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42" y="1556792"/>
            <a:ext cx="890311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50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不具合管理</a:t>
            </a:r>
            <a:r>
              <a:rPr lang="ja-JP" altLang="en-US" sz="3600" dirty="0"/>
              <a:t>システム</a:t>
            </a:r>
            <a:r>
              <a:rPr kumimoji="1" lang="en-US" altLang="ja-JP" sz="3600" dirty="0" smtClean="0"/>
              <a:t>Jira</a:t>
            </a:r>
            <a:endParaRPr kumimoji="1" lang="ja-JP" altLang="en-US" sz="36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118B-0F06-492D-A002-B837CB8491AF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5" name="Picture 4" descr="\\psf\Home\Pictures\スクリーンショット 2015-05-21 13.36.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1" y="5272306"/>
            <a:ext cx="8185623" cy="82134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\\psf\Home\Pictures\スクリーンショット 2015-05-21 13.33.4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836000"/>
            <a:ext cx="8409864" cy="94492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\\psf\Home\Pictures\スクリーンショット 2015-05-21 13.36.2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140" y="3645024"/>
            <a:ext cx="5984204" cy="90075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539550" y="1268760"/>
            <a:ext cx="2016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・パッチ投稿</a:t>
            </a:r>
            <a:endParaRPr kumimoji="1" lang="ja-JP" altLang="en-US" sz="2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39549" y="4725144"/>
            <a:ext cx="2232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・コメント投稿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9548" y="3068960"/>
            <a:ext cx="2232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・パッチレビュー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1831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実験結果（前期型）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ja-JP" dirty="0"/>
          </a:p>
        </p:txBody>
      </p:sp>
      <p:graphicFrame>
        <p:nvGraphicFramePr>
          <p:cNvPr id="7" name="コンテンツ プレースホルダー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635800"/>
              </p:ext>
            </p:extLst>
          </p:nvPr>
        </p:nvGraphicFramePr>
        <p:xfrm>
          <a:off x="1209003" y="1413381"/>
          <a:ext cx="6831061" cy="451605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33867"/>
                <a:gridCol w="1529158"/>
                <a:gridCol w="1784018"/>
                <a:gridCol w="1784018"/>
              </a:tblGrid>
              <a:tr h="7360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データセット</a:t>
                      </a:r>
                      <a:endParaRPr kumimoji="1" lang="en-US" altLang="ja-JP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期間（月）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適合率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再現率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F1</a:t>
                      </a:r>
                      <a:r>
                        <a:rPr kumimoji="1" lang="ja-JP" altLang="en-US" dirty="0" smtClean="0"/>
                        <a:t>値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+mn-ea"/>
                          <a:ea typeface="+mn-ea"/>
                        </a:rPr>
                        <a:t>1</a:t>
                      </a:r>
                      <a:endParaRPr kumimoji="1" lang="ja-JP" altLang="en-US" sz="2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400" dirty="0" smtClean="0">
                          <a:latin typeface="+mn-ea"/>
                          <a:ea typeface="+mn-ea"/>
                        </a:rPr>
                        <a:t>0.90</a:t>
                      </a:r>
                      <a:endParaRPr lang="ja-JP" altLang="en-US" sz="2400" dirty="0"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400" dirty="0" smtClean="0">
                          <a:latin typeface="+mn-ea"/>
                          <a:ea typeface="+mn-ea"/>
                        </a:rPr>
                        <a:t>0.43</a:t>
                      </a:r>
                      <a:endParaRPr lang="ja-JP" altLang="en-US" sz="2400" dirty="0"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400" dirty="0" smtClean="0">
                          <a:latin typeface="+mn-ea"/>
                          <a:ea typeface="+mn-ea"/>
                        </a:rPr>
                        <a:t>0.58</a:t>
                      </a:r>
                      <a:endParaRPr lang="ja-JP" altLang="en-US" sz="2400" dirty="0"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+mn-ea"/>
                          <a:ea typeface="+mn-ea"/>
                        </a:rPr>
                        <a:t>2</a:t>
                      </a:r>
                      <a:endParaRPr kumimoji="1" lang="ja-JP" altLang="en-US" sz="2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400" dirty="0" smtClean="0">
                          <a:latin typeface="+mn-ea"/>
                          <a:ea typeface="+mn-ea"/>
                        </a:rPr>
                        <a:t>0.52</a:t>
                      </a:r>
                      <a:endParaRPr lang="ja-JP" altLang="en-US" sz="2400" dirty="0"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400" dirty="0" smtClean="0">
                          <a:latin typeface="+mn-ea"/>
                          <a:ea typeface="+mn-ea"/>
                        </a:rPr>
                        <a:t>0.81</a:t>
                      </a:r>
                      <a:endParaRPr lang="ja-JP" altLang="en-US" sz="2400" dirty="0"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400" dirty="0" smtClean="0">
                          <a:latin typeface="+mn-ea"/>
                          <a:ea typeface="+mn-ea"/>
                        </a:rPr>
                        <a:t>0.63</a:t>
                      </a:r>
                      <a:endParaRPr lang="ja-JP" altLang="en-US" sz="2400" dirty="0"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+mn-ea"/>
                          <a:ea typeface="+mn-ea"/>
                        </a:rPr>
                        <a:t>3</a:t>
                      </a:r>
                      <a:endParaRPr kumimoji="1" lang="ja-JP" altLang="en-US" sz="2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0.80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0.76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0.78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+mn-ea"/>
                          <a:ea typeface="+mn-ea"/>
                        </a:rPr>
                        <a:t>4</a:t>
                      </a:r>
                      <a:endParaRPr kumimoji="1" lang="ja-JP" altLang="en-US" sz="2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0.68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0.81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0.74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+mn-ea"/>
                          <a:ea typeface="+mn-ea"/>
                        </a:rPr>
                        <a:t>5</a:t>
                      </a:r>
                      <a:endParaRPr kumimoji="1" lang="ja-JP" altLang="en-US" sz="2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0.74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0.81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0.77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+mn-ea"/>
                          <a:ea typeface="+mn-ea"/>
                        </a:rPr>
                        <a:t>6</a:t>
                      </a:r>
                      <a:endParaRPr kumimoji="1" lang="ja-JP" altLang="en-US" sz="2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0.65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0.81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0.72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既存モデル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0.68</a:t>
                      </a:r>
                      <a:endParaRPr lang="en-US" altLang="ja-JP" sz="2400" b="0" i="0" u="none" strike="noStrike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0.81</a:t>
                      </a:r>
                      <a:endParaRPr lang="en-US" altLang="ja-JP" sz="2400" b="0" i="0" u="none" strike="noStrike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0.74</a:t>
                      </a:r>
                      <a:endParaRPr lang="en-US" altLang="ja-JP" sz="2400" b="0" i="0" u="none" strike="noStrike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</a:tr>
            </a:tbl>
          </a:graphicData>
        </a:graphic>
      </p:graphicFrame>
      <p:sp>
        <p:nvSpPr>
          <p:cNvPr id="9" name="正方形/長方形 8"/>
          <p:cNvSpPr/>
          <p:nvPr/>
        </p:nvSpPr>
        <p:spPr>
          <a:xfrm>
            <a:off x="0" y="5755333"/>
            <a:ext cx="9144000" cy="7658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>
            <a:noAutofit/>
          </a:bodyPr>
          <a:lstStyle/>
          <a:p>
            <a:pPr algn="ctr"/>
            <a:r>
              <a:rPr lang="ja-JP" altLang="en-US" sz="4000" baseline="30000" dirty="0"/>
              <a:t>既存モデルの予測精度と同程度であった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4446494" y="3747246"/>
            <a:ext cx="1810871" cy="17032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flipV="1">
            <a:off x="4446494" y="2689411"/>
            <a:ext cx="1810871" cy="5737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57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実験結果（後期型）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ja-JP" dirty="0"/>
          </a:p>
        </p:txBody>
      </p:sp>
      <p:graphicFrame>
        <p:nvGraphicFramePr>
          <p:cNvPr id="7" name="コンテンツ プレースホルダー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4886683"/>
              </p:ext>
            </p:extLst>
          </p:nvPr>
        </p:nvGraphicFramePr>
        <p:xfrm>
          <a:off x="1209003" y="1413381"/>
          <a:ext cx="6831061" cy="451605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33867"/>
                <a:gridCol w="1529158"/>
                <a:gridCol w="1784018"/>
                <a:gridCol w="1784018"/>
              </a:tblGrid>
              <a:tr h="7360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データセット</a:t>
                      </a:r>
                      <a:endParaRPr kumimoji="1" lang="en-US" altLang="ja-JP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期間（月）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適合率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再現率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F1</a:t>
                      </a:r>
                      <a:r>
                        <a:rPr kumimoji="1" lang="ja-JP" altLang="en-US" dirty="0" smtClean="0"/>
                        <a:t>値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+mn-ea"/>
                          <a:ea typeface="+mn-ea"/>
                        </a:rPr>
                        <a:t>1</a:t>
                      </a:r>
                      <a:endParaRPr kumimoji="1" lang="ja-JP" altLang="en-US" sz="2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0.68</a:t>
                      </a:r>
                    </a:p>
                  </a:txBody>
                  <a:tcPr marL="9525" marR="9525" marT="9525" marB="0" anchor="ctr"/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+mn-ea"/>
                          <a:ea typeface="+mn-ea"/>
                        </a:rPr>
                        <a:t>2</a:t>
                      </a:r>
                      <a:endParaRPr kumimoji="1" lang="ja-JP" altLang="en-US" sz="2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0.90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0.86</a:t>
                      </a:r>
                    </a:p>
                  </a:txBody>
                  <a:tcPr marL="9525" marR="9525" marT="9525" marB="0" anchor="ctr"/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+mn-ea"/>
                          <a:ea typeface="+mn-ea"/>
                        </a:rPr>
                        <a:t>3</a:t>
                      </a:r>
                      <a:endParaRPr kumimoji="1" lang="ja-JP" altLang="en-US" sz="2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0.80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+mn-ea"/>
                          <a:ea typeface="+mn-ea"/>
                        </a:rPr>
                        <a:t>4</a:t>
                      </a:r>
                      <a:endParaRPr kumimoji="1" lang="ja-JP" altLang="en-US" sz="2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0.90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0.84</a:t>
                      </a:r>
                    </a:p>
                  </a:txBody>
                  <a:tcPr marL="9525" marR="9525" marT="9525" marB="0" anchor="ctr"/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+mn-ea"/>
                          <a:ea typeface="+mn-ea"/>
                        </a:rPr>
                        <a:t>5</a:t>
                      </a:r>
                      <a:endParaRPr kumimoji="1" lang="ja-JP" altLang="en-US" sz="2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0.90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0.84</a:t>
                      </a:r>
                    </a:p>
                  </a:txBody>
                  <a:tcPr marL="9525" marR="9525" marT="9525" marB="0" anchor="ctr"/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+mn-ea"/>
                          <a:ea typeface="+mn-ea"/>
                        </a:rPr>
                        <a:t>6</a:t>
                      </a:r>
                      <a:endParaRPr kumimoji="1" lang="ja-JP" altLang="en-US" sz="2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0.90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0.81</a:t>
                      </a:r>
                    </a:p>
                  </a:txBody>
                  <a:tcPr marL="9525" marR="9525" marT="9525" marB="0" anchor="ctr"/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既存モデル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0.68</a:t>
                      </a:r>
                      <a:endParaRPr lang="en-US" altLang="ja-JP" sz="2400" b="0" i="0" u="none" strike="noStrike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0.81</a:t>
                      </a:r>
                      <a:endParaRPr lang="en-US" altLang="ja-JP" sz="2400" b="0" i="0" u="none" strike="noStrike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0.74</a:t>
                      </a:r>
                      <a:endParaRPr lang="en-US" altLang="ja-JP" sz="2400" b="0" i="0" u="none" strike="noStrike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87" marR="4787" marT="4787" marB="0" anchor="ctr"/>
                </a:tc>
              </a:tr>
            </a:tbl>
          </a:graphicData>
        </a:graphic>
      </p:graphicFrame>
      <p:sp>
        <p:nvSpPr>
          <p:cNvPr id="9" name="正方形/長方形 8"/>
          <p:cNvSpPr/>
          <p:nvPr/>
        </p:nvSpPr>
        <p:spPr>
          <a:xfrm>
            <a:off x="0" y="5755333"/>
            <a:ext cx="9144000" cy="7658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>
            <a:noAutofit/>
          </a:bodyPr>
          <a:lstStyle/>
          <a:p>
            <a:pPr algn="ctr"/>
            <a:r>
              <a:rPr lang="ja-JP" altLang="en-US" sz="4000" baseline="30000" dirty="0"/>
              <a:t>既存</a:t>
            </a:r>
            <a:r>
              <a:rPr lang="ja-JP" altLang="en-US" sz="4000" baseline="30000" dirty="0" smtClean="0"/>
              <a:t>モデルよりも高い予測精度であった</a:t>
            </a:r>
            <a:endParaRPr lang="ja-JP" altLang="en-US" sz="4000" baseline="30000" dirty="0"/>
          </a:p>
        </p:txBody>
      </p:sp>
      <p:sp>
        <p:nvSpPr>
          <p:cNvPr id="4" name="正方形/長方形 3"/>
          <p:cNvSpPr/>
          <p:nvPr/>
        </p:nvSpPr>
        <p:spPr>
          <a:xfrm>
            <a:off x="4446494" y="2689412"/>
            <a:ext cx="1810871" cy="27611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39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グラフ 16"/>
          <p:cNvGraphicFramePr/>
          <p:nvPr>
            <p:extLst>
              <p:ext uri="{D42A27DB-BD31-4B8C-83A1-F6EECF244321}">
                <p14:modId xmlns:p14="http://schemas.microsoft.com/office/powerpoint/2010/main" val="4208040500"/>
              </p:ext>
            </p:extLst>
          </p:nvPr>
        </p:nvGraphicFramePr>
        <p:xfrm>
          <a:off x="925512" y="2120899"/>
          <a:ext cx="8059271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正方形/長方形 6"/>
          <p:cNvSpPr/>
          <p:nvPr/>
        </p:nvSpPr>
        <p:spPr>
          <a:xfrm>
            <a:off x="3113977" y="2454280"/>
            <a:ext cx="3730127" cy="3281083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 dirty="0" smtClean="0"/>
              <a:t>開発者の活動履歴の実例</a:t>
            </a:r>
            <a:endParaRPr lang="ja-JP" altLang="en-US" sz="280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結果の考察</a:t>
            </a:r>
            <a:endParaRPr kumimoji="1" lang="ja-JP" altLang="en-US" sz="360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ja-JP" dirty="0"/>
          </a:p>
        </p:txBody>
      </p:sp>
      <p:sp>
        <p:nvSpPr>
          <p:cNvPr id="28" name="正方形/長方形 27"/>
          <p:cNvSpPr/>
          <p:nvPr/>
        </p:nvSpPr>
        <p:spPr>
          <a:xfrm>
            <a:off x="1906412" y="2287702"/>
            <a:ext cx="2029125" cy="3409243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0" name="直線コネクタ 19"/>
          <p:cNvCxnSpPr/>
          <p:nvPr/>
        </p:nvCxnSpPr>
        <p:spPr>
          <a:xfrm>
            <a:off x="2281992" y="2312091"/>
            <a:ext cx="6823" cy="340658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正方形/長方形 28"/>
          <p:cNvSpPr/>
          <p:nvPr/>
        </p:nvSpPr>
        <p:spPr>
          <a:xfrm>
            <a:off x="3120801" y="4094822"/>
            <a:ext cx="1643118" cy="160212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コネクタ 18"/>
          <p:cNvCxnSpPr/>
          <p:nvPr/>
        </p:nvCxnSpPr>
        <p:spPr>
          <a:xfrm>
            <a:off x="3113978" y="2321633"/>
            <a:ext cx="6823" cy="340658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正方形/長方形 29"/>
          <p:cNvSpPr/>
          <p:nvPr/>
        </p:nvSpPr>
        <p:spPr>
          <a:xfrm>
            <a:off x="4763920" y="3511626"/>
            <a:ext cx="806248" cy="1835625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/>
          <p:cNvSpPr/>
          <p:nvPr/>
        </p:nvSpPr>
        <p:spPr>
          <a:xfrm>
            <a:off x="5576990" y="4760706"/>
            <a:ext cx="469004" cy="434695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/>
          <p:cNvSpPr/>
          <p:nvPr/>
        </p:nvSpPr>
        <p:spPr>
          <a:xfrm>
            <a:off x="6111101" y="4162909"/>
            <a:ext cx="468000" cy="46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955864" y="4411509"/>
            <a:ext cx="224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chemeClr val="accent1"/>
                </a:solidFill>
              </a:rPr>
              <a:t>.</a:t>
            </a:r>
            <a:endParaRPr kumimoji="1" lang="ja-JP" altLang="en-US" sz="2000" dirty="0">
              <a:solidFill>
                <a:schemeClr val="accent1"/>
              </a:solidFill>
            </a:endParaRPr>
          </a:p>
        </p:txBody>
      </p:sp>
      <p:sp>
        <p:nvSpPr>
          <p:cNvPr id="5" name="二等辺三角形 4"/>
          <p:cNvSpPr/>
          <p:nvPr/>
        </p:nvSpPr>
        <p:spPr>
          <a:xfrm>
            <a:off x="6004627" y="4604667"/>
            <a:ext cx="113536" cy="156040"/>
          </a:xfrm>
          <a:prstGeom prst="triangle">
            <a:avLst>
              <a:gd name="adj" fmla="val 0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二等辺三角形 32"/>
          <p:cNvSpPr/>
          <p:nvPr/>
        </p:nvSpPr>
        <p:spPr>
          <a:xfrm rot="21387555" flipH="1" flipV="1">
            <a:off x="6050704" y="4614922"/>
            <a:ext cx="113536" cy="156040"/>
          </a:xfrm>
          <a:prstGeom prst="triangle">
            <a:avLst>
              <a:gd name="adj" fmla="val 0"/>
            </a:avLst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コネクタ 22"/>
          <p:cNvCxnSpPr/>
          <p:nvPr/>
        </p:nvCxnSpPr>
        <p:spPr>
          <a:xfrm>
            <a:off x="6380081" y="2337743"/>
            <a:ext cx="6823" cy="3406588"/>
          </a:xfrm>
          <a:prstGeom prst="line">
            <a:avLst/>
          </a:prstGeom>
          <a:ln w="38100">
            <a:solidFill>
              <a:schemeClr val="tx2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5563345" y="2314998"/>
            <a:ext cx="6823" cy="3406588"/>
          </a:xfrm>
          <a:prstGeom prst="line">
            <a:avLst/>
          </a:prstGeom>
          <a:ln w="38100">
            <a:solidFill>
              <a:schemeClr val="tx2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4757096" y="2315426"/>
            <a:ext cx="6823" cy="340658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>
            <a:off x="3935537" y="2328646"/>
            <a:ext cx="6823" cy="340658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四角形吹き出し 7"/>
          <p:cNvSpPr/>
          <p:nvPr/>
        </p:nvSpPr>
        <p:spPr>
          <a:xfrm>
            <a:off x="4951744" y="1449962"/>
            <a:ext cx="1542197" cy="564055"/>
          </a:xfrm>
          <a:prstGeom prst="wedgeRectCallout">
            <a:avLst>
              <a:gd name="adj1" fmla="val -60835"/>
              <a:gd name="adj2" fmla="val 10605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コミッター昇格</a:t>
            </a:r>
          </a:p>
        </p:txBody>
      </p:sp>
      <p:sp>
        <p:nvSpPr>
          <p:cNvPr id="25" name="正方形/長方形 24"/>
          <p:cNvSpPr/>
          <p:nvPr/>
        </p:nvSpPr>
        <p:spPr>
          <a:xfrm>
            <a:off x="3877" y="5208239"/>
            <a:ext cx="9144000" cy="114811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>
            <a:noAutofit/>
          </a:bodyPr>
          <a:lstStyle/>
          <a:p>
            <a:pPr algn="ctr"/>
            <a:r>
              <a:rPr lang="ja-JP" altLang="en-US" sz="3600" baseline="30000" dirty="0" smtClean="0"/>
              <a:t>一般開発者と比較し，コミッター候補者は活動初期・後期ともに活動量の大きさが顕著であったため，高い予測精度となったと考えられる</a:t>
            </a:r>
            <a:endParaRPr lang="en-US" altLang="ja-JP" sz="36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196193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28" grpId="0" animBg="1"/>
      <p:bldP spid="29" grpId="0" animBg="1"/>
      <p:bldP spid="30" grpId="0" animBg="1"/>
      <p:bldP spid="31" grpId="0" animBg="1"/>
      <p:bldP spid="32" grpId="0" animBg="1"/>
      <p:bldP spid="3" grpId="0"/>
      <p:bldP spid="5" grpId="0" animBg="1"/>
      <p:bldP spid="33" grpId="0" animBg="1"/>
      <p:bldP spid="8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3600" dirty="0">
                <a:solidFill>
                  <a:prstClr val="black"/>
                </a:solidFill>
              </a:rPr>
              <a:t>結果の考察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前期型に比べて，後期型の方が高い予測精度であった</a:t>
            </a:r>
            <a:endParaRPr kumimoji="1" lang="en-US" altLang="ja-JP" sz="2800" dirty="0" smtClean="0"/>
          </a:p>
          <a:p>
            <a:pPr lvl="1"/>
            <a:r>
              <a:rPr lang="ja-JP" altLang="en-US" sz="2400" dirty="0" smtClean="0"/>
              <a:t>再現率（</a:t>
            </a:r>
            <a:r>
              <a:rPr lang="ja-JP" altLang="en-US" sz="2400" dirty="0"/>
              <a:t>前期型</a:t>
            </a:r>
            <a:r>
              <a:rPr lang="ja-JP" altLang="en-US" sz="2400" dirty="0" smtClean="0"/>
              <a:t>）：</a:t>
            </a:r>
            <a:r>
              <a:rPr lang="en-US" altLang="ja-JP" sz="2400" dirty="0" smtClean="0"/>
              <a:t>0.81</a:t>
            </a:r>
            <a:r>
              <a:rPr lang="ja-JP" altLang="en-US" sz="2400" dirty="0" err="1" smtClean="0"/>
              <a:t>，</a:t>
            </a:r>
            <a:r>
              <a:rPr lang="ja-JP" altLang="en-US" sz="2400" dirty="0"/>
              <a:t>再現率</a:t>
            </a:r>
            <a:r>
              <a:rPr lang="ja-JP" altLang="en-US" sz="2400" dirty="0" smtClean="0"/>
              <a:t>（後期型</a:t>
            </a:r>
            <a:r>
              <a:rPr lang="ja-JP" altLang="en-US" sz="2400" dirty="0"/>
              <a:t>）：</a:t>
            </a:r>
            <a:r>
              <a:rPr lang="en-US" altLang="ja-JP" sz="2400" dirty="0" smtClean="0"/>
              <a:t>0.90</a:t>
            </a:r>
            <a:endParaRPr lang="en-US" altLang="ja-JP" sz="2400" dirty="0"/>
          </a:p>
          <a:p>
            <a:pPr lvl="1"/>
            <a:endParaRPr kumimoji="1" lang="en-US" altLang="ja-JP" sz="2400" dirty="0" smtClean="0"/>
          </a:p>
          <a:p>
            <a:endParaRPr lang="en-US" altLang="ja-JP" sz="28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ja-JP" dirty="0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683568" y="3862325"/>
            <a:ext cx="7696200" cy="1599777"/>
          </a:xfrm>
          <a:prstGeom prst="flowChartAlternateProcess">
            <a:avLst/>
          </a:prstGeom>
          <a:solidFill>
            <a:schemeClr val="bg1"/>
          </a:solidFill>
          <a:ln w="28575" algn="ctr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square" tIns="72000" bIns="72000" anchor="ctr"/>
          <a:lstStyle/>
          <a:p>
            <a:pPr lvl="0">
              <a:spcBef>
                <a:spcPct val="20000"/>
              </a:spcBef>
            </a:pPr>
            <a:r>
              <a:rPr lang="ja-JP" altLang="en-US" sz="2800" dirty="0">
                <a:solidFill>
                  <a:prstClr val="black"/>
                </a:solidFill>
              </a:rPr>
              <a:t>対象プロジェクトでは，活動後期でも充分な活動実績があるかどうかをコミッター選出の際に重視していると考えられる</a:t>
            </a:r>
          </a:p>
        </p:txBody>
      </p:sp>
    </p:spTree>
    <p:extLst>
      <p:ext uri="{BB962C8B-B14F-4D97-AF65-F5344CB8AC3E}">
        <p14:creationId xmlns:p14="http://schemas.microsoft.com/office/powerpoint/2010/main" val="299840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まとめ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 dirty="0"/>
              <a:t>有能な開発者</a:t>
            </a:r>
            <a:r>
              <a:rPr lang="ja-JP" altLang="en-US" sz="2800" dirty="0" smtClean="0"/>
              <a:t>を見つけ出すことを目的として，データセット期間の取り方を調整したコミッター候補者予測モデルを構築した</a:t>
            </a:r>
            <a:endParaRPr lang="en-US" altLang="ja-JP" sz="2800" dirty="0" smtClean="0"/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実験の結果，前期型で既存モデルと同程度に予測が可能，</a:t>
            </a:r>
            <a:r>
              <a:rPr lang="ja-JP" altLang="en-US" sz="2800" dirty="0"/>
              <a:t>後期型で既存</a:t>
            </a:r>
            <a:r>
              <a:rPr lang="ja-JP" altLang="en-US" sz="2800" dirty="0" smtClean="0"/>
              <a:t>モデルより高い精度で予測が可能であることがわかった</a:t>
            </a:r>
            <a:endParaRPr lang="ja-JP" altLang="en-US" sz="2800" dirty="0"/>
          </a:p>
          <a:p>
            <a:endParaRPr lang="en-US" altLang="ja-JP" sz="2800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4745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今後の予定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z="2800" dirty="0" smtClean="0"/>
              <a:t>提案手法の一般性を保証するために，異なる</a:t>
            </a:r>
            <a:r>
              <a:rPr lang="en-US" altLang="ja-JP" sz="2800" dirty="0" smtClean="0"/>
              <a:t>OSS</a:t>
            </a:r>
            <a:r>
              <a:rPr lang="ja-JP" altLang="en-US" sz="2800" dirty="0" smtClean="0"/>
              <a:t>プロジェクトでも同様の結果が得られるかどうかを検証する</a:t>
            </a:r>
            <a:endParaRPr lang="en-US" altLang="ja-JP" sz="2800" dirty="0" smtClean="0"/>
          </a:p>
          <a:p>
            <a:endParaRPr lang="en-US" altLang="ja-JP" sz="2800" dirty="0"/>
          </a:p>
          <a:p>
            <a:r>
              <a:rPr kumimoji="1" lang="ja-JP" altLang="en-US" sz="2800" dirty="0" smtClean="0"/>
              <a:t>対象プロジェクト</a:t>
            </a:r>
            <a:endParaRPr kumimoji="1" lang="en-US" altLang="ja-JP" sz="2800" dirty="0" smtClean="0"/>
          </a:p>
          <a:p>
            <a:pPr lvl="1"/>
            <a:r>
              <a:rPr kumimoji="1" lang="ja-JP" altLang="en-US" sz="2400" dirty="0" smtClean="0"/>
              <a:t>レビュー管理ツール</a:t>
            </a:r>
            <a:r>
              <a:rPr kumimoji="1" lang="en-US" altLang="ja-JP" sz="2400" dirty="0" err="1" smtClean="0"/>
              <a:t>Gerrit</a:t>
            </a:r>
            <a:r>
              <a:rPr kumimoji="1" lang="ja-JP" altLang="en-US" sz="2400" dirty="0" smtClean="0"/>
              <a:t>を利用している</a:t>
            </a:r>
            <a:r>
              <a:rPr lang="en-US" altLang="ja-JP" sz="2400" dirty="0"/>
              <a:t>3</a:t>
            </a:r>
            <a:r>
              <a:rPr kumimoji="1" lang="ja-JP" altLang="en-US" sz="2400" dirty="0" smtClean="0"/>
              <a:t>プロジェクト</a:t>
            </a:r>
            <a:endParaRPr kumimoji="1" lang="en-US" altLang="ja-JP" sz="2400" dirty="0" smtClean="0"/>
          </a:p>
          <a:p>
            <a:endParaRPr kumimoji="1" lang="en-US" altLang="ja-JP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ja-JP" dirty="0"/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558823"/>
              </p:ext>
            </p:extLst>
          </p:nvPr>
        </p:nvGraphicFramePr>
        <p:xfrm>
          <a:off x="619442" y="4551556"/>
          <a:ext cx="8067358" cy="18288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32280"/>
                <a:gridCol w="2484755"/>
                <a:gridCol w="1760855"/>
                <a:gridCol w="2089468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プロジェクト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対象期間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コミッター数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一般開発者数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AOSP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2008/10</a:t>
                      </a:r>
                      <a:r>
                        <a:rPr kumimoji="1" lang="ja-JP" altLang="en-US" sz="2400" dirty="0" smtClean="0"/>
                        <a:t>～</a:t>
                      </a:r>
                      <a:r>
                        <a:rPr kumimoji="1" lang="en-US" altLang="ja-JP" sz="2400" dirty="0" smtClean="0"/>
                        <a:t>2012/1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100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1806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OpenStack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2011/5</a:t>
                      </a:r>
                      <a:r>
                        <a:rPr kumimoji="1" lang="ja-JP" altLang="en-US" sz="2400" dirty="0" smtClean="0"/>
                        <a:t>～</a:t>
                      </a:r>
                      <a:r>
                        <a:rPr kumimoji="1" lang="en-US" altLang="ja-JP" sz="2400" dirty="0" smtClean="0"/>
                        <a:t>2012/5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85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384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Qt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2011/7</a:t>
                      </a:r>
                      <a:r>
                        <a:rPr kumimoji="1" lang="ja-JP" altLang="en-US" sz="2400" dirty="0" smtClean="0"/>
                        <a:t>～</a:t>
                      </a:r>
                      <a:r>
                        <a:rPr kumimoji="1" lang="en-US" altLang="ja-JP" sz="2400" dirty="0" smtClean="0"/>
                        <a:t>2012/5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201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501</a:t>
                      </a:r>
                      <a:endParaRPr kumimoji="1" lang="ja-JP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678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現状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z="2800" dirty="0" smtClean="0"/>
              <a:t>対象プロジェクト変更</a:t>
            </a:r>
            <a:endParaRPr kumimoji="1" lang="en-US" altLang="ja-JP" sz="2800" dirty="0" smtClean="0"/>
          </a:p>
          <a:p>
            <a:pPr lvl="1"/>
            <a:r>
              <a:rPr kumimoji="1" lang="en-US" altLang="ja-JP" dirty="0" smtClean="0"/>
              <a:t>Mozilla Firefox</a:t>
            </a:r>
            <a:r>
              <a:rPr lang="ja-JP" altLang="en-US" dirty="0" err="1" smtClean="0"/>
              <a:t>，</a:t>
            </a:r>
            <a:r>
              <a:rPr lang="en-US" altLang="ja-JP" dirty="0" smtClean="0"/>
              <a:t>E</a:t>
            </a:r>
            <a:r>
              <a:rPr kumimoji="1" lang="en-US" altLang="ja-JP" dirty="0" smtClean="0"/>
              <a:t>clipse Platform</a:t>
            </a:r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  <a:p>
            <a:pPr lvl="1"/>
            <a:r>
              <a:rPr lang="en-US" altLang="ja-JP" dirty="0" smtClean="0"/>
              <a:t>Mozilla</a:t>
            </a:r>
            <a:r>
              <a:rPr lang="ja-JP" altLang="en-US" dirty="0" smtClean="0"/>
              <a:t>は選出された</a:t>
            </a:r>
            <a:r>
              <a:rPr lang="en-US" altLang="ja-JP" dirty="0" smtClean="0"/>
              <a:t>reviewer</a:t>
            </a:r>
            <a:r>
              <a:rPr lang="ja-JP" altLang="en-US" dirty="0" smtClean="0"/>
              <a:t>がレビュー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レビューメトリクスは除外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altLang="ja-JP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490920"/>
              </p:ext>
            </p:extLst>
          </p:nvPr>
        </p:nvGraphicFramePr>
        <p:xfrm>
          <a:off x="619442" y="2995711"/>
          <a:ext cx="8067357" cy="1645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21919"/>
                <a:gridCol w="2039578"/>
                <a:gridCol w="1445374"/>
                <a:gridCol w="1445374"/>
                <a:gridCol w="1715112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プロジェクト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対象期間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全コミッター数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コミッター候補者数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/>
                        <a:t>一般開発者数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Firefox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2004/1</a:t>
                      </a:r>
                      <a:r>
                        <a:rPr kumimoji="1" lang="ja-JP" altLang="en-US" sz="2400" dirty="0" smtClean="0"/>
                        <a:t>～</a:t>
                      </a:r>
                      <a:r>
                        <a:rPr kumimoji="1" lang="en-US" altLang="ja-JP" sz="2400" dirty="0" smtClean="0"/>
                        <a:t>2008/12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148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47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 smtClean="0"/>
                        <a:t>26681</a:t>
                      </a:r>
                      <a:endParaRPr kumimoji="1" lang="ja-JP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4992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現状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 dirty="0" smtClean="0"/>
              <a:t>投稿パッチファイルをフィルタリング</a:t>
            </a:r>
            <a:endParaRPr lang="en-US" altLang="ja-JP" sz="2800" dirty="0" smtClean="0"/>
          </a:p>
          <a:p>
            <a:pPr lvl="1"/>
            <a:r>
              <a:rPr lang="ja-JP" altLang="en-US" dirty="0" smtClean="0"/>
              <a:t>（ファイル名が</a:t>
            </a:r>
            <a:r>
              <a:rPr lang="en-US" altLang="ja-JP" dirty="0" smtClean="0"/>
              <a:t>**.patch, patch, **.diff, diff</a:t>
            </a:r>
            <a:r>
              <a:rPr lang="ja-JP" altLang="en-US" dirty="0" smtClean="0"/>
              <a:t>に限定）</a:t>
            </a:r>
            <a:endParaRPr lang="en-US" altLang="ja-JP" dirty="0" smtClean="0"/>
          </a:p>
          <a:p>
            <a:r>
              <a:rPr lang="ja-JP" altLang="en-US" sz="2800" dirty="0" smtClean="0"/>
              <a:t>バグとコミットの紐づけ</a:t>
            </a:r>
            <a:r>
              <a:rPr lang="en-US" altLang="ja-JP" sz="2800" dirty="0" smtClean="0"/>
              <a:t>(SZZ)</a:t>
            </a:r>
          </a:p>
          <a:p>
            <a:r>
              <a:rPr lang="ja-JP" altLang="en-US" sz="2800" dirty="0" smtClean="0"/>
              <a:t>現在，データセット整形中</a:t>
            </a:r>
            <a:endParaRPr lang="en-US" altLang="ja-JP" sz="2800" dirty="0"/>
          </a:p>
          <a:p>
            <a:r>
              <a:rPr lang="ja-JP" altLang="en-US" sz="2800" dirty="0" smtClean="0"/>
              <a:t>面談</a:t>
            </a:r>
            <a:r>
              <a:rPr lang="en-US" altLang="ja-JP" sz="2800" dirty="0" smtClean="0"/>
              <a:t>(12/10)</a:t>
            </a:r>
            <a:r>
              <a:rPr lang="ja-JP" altLang="en-US" sz="2800" dirty="0" smtClean="0"/>
              <a:t>が差し迫っている</a:t>
            </a:r>
            <a:r>
              <a:rPr lang="en-US" altLang="ja-JP" sz="2800" dirty="0" smtClean="0"/>
              <a:t>…</a:t>
            </a:r>
            <a:endParaRPr lang="en-US" altLang="ja-JP" sz="2800" dirty="0"/>
          </a:p>
          <a:p>
            <a:pPr lvl="1"/>
            <a:r>
              <a:rPr kumimoji="1" lang="en-US" altLang="ja-JP" dirty="0" smtClean="0"/>
              <a:t>12/4</a:t>
            </a:r>
            <a:r>
              <a:rPr kumimoji="1" lang="ja-JP" altLang="en-US" dirty="0" err="1" smtClean="0"/>
              <a:t>までに</a:t>
            </a:r>
            <a:r>
              <a:rPr kumimoji="1" lang="ja-JP" altLang="en-US" dirty="0" smtClean="0"/>
              <a:t>前期型後期型で結果出す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面談まで</a:t>
            </a:r>
            <a:r>
              <a:rPr lang="ja-JP" altLang="en-US" dirty="0" smtClean="0"/>
              <a:t>に中期型で結果出す</a:t>
            </a:r>
            <a:endParaRPr lang="en-US" altLang="ja-JP" dirty="0" smtClean="0"/>
          </a:p>
          <a:p>
            <a:r>
              <a:rPr kumimoji="1" lang="ja-JP" altLang="en-US" sz="2800" dirty="0" smtClean="0"/>
              <a:t>今後，</a:t>
            </a:r>
            <a:r>
              <a:rPr kumimoji="1" lang="en-US" altLang="ja-JP" sz="2800" dirty="0" smtClean="0"/>
              <a:t>Eclipse</a:t>
            </a:r>
            <a:r>
              <a:rPr kumimoji="1" lang="ja-JP" altLang="en-US" sz="2800" dirty="0" smtClean="0"/>
              <a:t>で</a:t>
            </a:r>
            <a:r>
              <a:rPr kumimoji="1" lang="ja-JP" altLang="en-US" sz="2800" smtClean="0"/>
              <a:t>同様に予測実験</a:t>
            </a:r>
            <a:endParaRPr kumimoji="1" lang="en-US" altLang="ja-JP" sz="2800" dirty="0" smtClean="0"/>
          </a:p>
          <a:p>
            <a:pPr lvl="1"/>
            <a:endParaRPr lang="en-US" altLang="ja-JP" dirty="0"/>
          </a:p>
          <a:p>
            <a:pPr lvl="1"/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8B8C6-A53D-4FF4-89BE-E493ABAED688}" type="slidenum">
              <a:rPr lang="en-US" altLang="ja-JP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34109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35504</TotalTime>
  <Words>1320</Words>
  <Application>Microsoft Office PowerPoint</Application>
  <PresentationFormat>画面に合わせる (4:3)</PresentationFormat>
  <Paragraphs>359</Paragraphs>
  <Slides>26</Slides>
  <Notes>19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27" baseType="lpstr">
      <vt:lpstr>Office ​​テーマ</vt:lpstr>
      <vt:lpstr>OSSプロジェクトにおける開発者の特性を 考慮したコミッター候補者予測</vt:lpstr>
      <vt:lpstr>背景：OSSの品質に対する社会的懸念</vt:lpstr>
      <vt:lpstr>OSS開発における品質保証活動</vt:lpstr>
      <vt:lpstr>パッチレビュープロセス</vt:lpstr>
      <vt:lpstr>コミッターの不足が招く問題</vt:lpstr>
      <vt:lpstr>コミッターへの昇格</vt:lpstr>
      <vt:lpstr>OSS開発における開発者の離脱</vt:lpstr>
      <vt:lpstr>先行研究</vt:lpstr>
      <vt:lpstr>先行研究</vt:lpstr>
      <vt:lpstr>開発者の能力の考慮</vt:lpstr>
      <vt:lpstr>目的とアプローチ</vt:lpstr>
      <vt:lpstr>アプローチ</vt:lpstr>
      <vt:lpstr>アプローチ</vt:lpstr>
      <vt:lpstr>予備実験</vt:lpstr>
      <vt:lpstr>実験で適用する手法</vt:lpstr>
      <vt:lpstr>対象プロジェクト</vt:lpstr>
      <vt:lpstr>不具合管理システムJira</vt:lpstr>
      <vt:lpstr>不具合管理システムJira</vt:lpstr>
      <vt:lpstr>実験結果（前期型）</vt:lpstr>
      <vt:lpstr>実験結果（後期型）</vt:lpstr>
      <vt:lpstr>結果の考察</vt:lpstr>
      <vt:lpstr>結果の考察</vt:lpstr>
      <vt:lpstr>まとめ</vt:lpstr>
      <vt:lpstr>今後の予定</vt:lpstr>
      <vt:lpstr>現状</vt:lpstr>
      <vt:lpstr>現状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Masao Ohira</dc:creator>
  <cp:lastModifiedBy>Akira Matsumoto</cp:lastModifiedBy>
  <cp:revision>440</cp:revision>
  <cp:lastPrinted>2015-10-13T00:55:10Z</cp:lastPrinted>
  <dcterms:created xsi:type="dcterms:W3CDTF">2012-11-16T04:52:04Z</dcterms:created>
  <dcterms:modified xsi:type="dcterms:W3CDTF">2015-12-01T00:50:42Z</dcterms:modified>
</cp:coreProperties>
</file>