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4"/>
  </p:notesMasterIdLst>
  <p:sldIdLst>
    <p:sldId id="256" r:id="rId2"/>
    <p:sldId id="257" r:id="rId3"/>
    <p:sldId id="270" r:id="rId4"/>
    <p:sldId id="260" r:id="rId5"/>
    <p:sldId id="261" r:id="rId6"/>
    <p:sldId id="262" r:id="rId7"/>
    <p:sldId id="263" r:id="rId8"/>
    <p:sldId id="264" r:id="rId9"/>
    <p:sldId id="265" r:id="rId10"/>
    <p:sldId id="266" r:id="rId11"/>
    <p:sldId id="267" r:id="rId12"/>
    <p:sldId id="271" r:id="rId1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1868" autoAdjust="0"/>
  </p:normalViewPr>
  <p:slideViewPr>
    <p:cSldViewPr>
      <p:cViewPr>
        <p:scale>
          <a:sx n="100" d="100"/>
          <a:sy n="100" d="100"/>
        </p:scale>
        <p:origin x="-1284" y="-72"/>
      </p:cViewPr>
      <p:guideLst>
        <p:guide orient="horz" pos="2160"/>
        <p:guide pos="2880"/>
      </p:guideLst>
    </p:cSldViewPr>
  </p:slideViewPr>
  <p:outlineViewPr>
    <p:cViewPr>
      <p:scale>
        <a:sx n="33" d="100"/>
        <a:sy n="33" d="100"/>
      </p:scale>
      <p:origin x="0" y="2256"/>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B37825-B6AD-407F-8FB5-DDCB713E0FAE}" type="datetimeFigureOut">
              <a:rPr kumimoji="1" lang="ja-JP" altLang="en-US" smtClean="0"/>
              <a:pPr/>
              <a:t>2010/5/25</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C79059-29A3-46B9-B799-19B2A11C6729}"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#1</a:t>
            </a:r>
          </a:p>
          <a:p>
            <a:r>
              <a:rPr kumimoji="1" lang="ja-JP" altLang="en-US" dirty="0" smtClean="0"/>
              <a:t>ユーザが開発者の必要としている情報を集めたりするのに，手助けとなる機能</a:t>
            </a:r>
            <a:endParaRPr kumimoji="1" lang="en-US" altLang="ja-JP" dirty="0" smtClean="0"/>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3</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#2</a:t>
            </a:r>
          </a:p>
          <a:p>
            <a:r>
              <a:rPr kumimoji="1" lang="ja-JP" altLang="en-US" dirty="0" smtClean="0"/>
              <a:t>言語翻訳をしてくれるボランティア的存在の人を探す必要がある</a:t>
            </a:r>
            <a:endParaRPr kumimoji="1" lang="en-US" altLang="ja-JP" dirty="0" smtClean="0"/>
          </a:p>
          <a:p>
            <a:r>
              <a:rPr kumimoji="1" lang="ja-JP" altLang="en-US" dirty="0" smtClean="0"/>
              <a:t>理想的にはこれを</a:t>
            </a:r>
            <a:r>
              <a:rPr kumimoji="1" lang="en-US" altLang="ja-JP" dirty="0" smtClean="0"/>
              <a:t>BTS</a:t>
            </a:r>
            <a:r>
              <a:rPr kumimoji="1" lang="ja-JP" altLang="en-US" dirty="0" smtClean="0"/>
              <a:t>で支援するのが良いことである．</a:t>
            </a:r>
            <a:endParaRPr kumimoji="1" lang="ja-JP" altLang="en-US" dirty="0"/>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4</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#3</a:t>
            </a:r>
          </a:p>
          <a:p>
            <a:r>
              <a:rPr kumimoji="1" lang="ja-JP" altLang="en-US" dirty="0" smtClean="0"/>
              <a:t>ユーザのレベルに合わせて異なるユーザインタフェースを提供すべきである</a:t>
            </a:r>
            <a:endParaRPr kumimoji="1" lang="en-US" altLang="ja-JP" dirty="0" smtClean="0"/>
          </a:p>
          <a:p>
            <a:r>
              <a:rPr kumimoji="1" lang="ja-JP" altLang="en-US" dirty="0" smtClean="0"/>
              <a:t>知識の無い報告者に対しては，どのような情報を報告すべきで，それをどうやって集めるかなどの情報を提示する</a:t>
            </a:r>
            <a:endParaRPr kumimoji="1" lang="ja-JP" altLang="en-US" dirty="0"/>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5</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#4</a:t>
            </a:r>
          </a:p>
          <a:p>
            <a:r>
              <a:rPr kumimoji="1" lang="ja-JP" altLang="en-US" dirty="0" smtClean="0"/>
              <a:t>不具合修正だけでなく，良い報告をした報告者も称賛すべき</a:t>
            </a:r>
            <a:endParaRPr kumimoji="1" lang="en-US" altLang="ja-JP" dirty="0" smtClean="0"/>
          </a:p>
          <a:p>
            <a:endParaRPr kumimoji="1" lang="en-US" altLang="ja-JP" dirty="0" smtClean="0"/>
          </a:p>
          <a:p>
            <a:r>
              <a:rPr kumimoji="1" lang="en-US" altLang="ja-JP" dirty="0" smtClean="0"/>
              <a:t>Mozilla</a:t>
            </a:r>
            <a:r>
              <a:rPr kumimoji="1" lang="ja-JP" altLang="en-US" dirty="0" smtClean="0"/>
              <a:t>の例</a:t>
            </a:r>
            <a:endParaRPr kumimoji="1" lang="en-US" altLang="ja-JP" dirty="0" smtClean="0"/>
          </a:p>
          <a:p>
            <a:r>
              <a:rPr kumimoji="1" lang="en-US" altLang="ja-JP" dirty="0" smtClean="0"/>
              <a:t>-Mozilla</a:t>
            </a:r>
            <a:r>
              <a:rPr kumimoji="1" lang="en-US" altLang="ja-JP" baseline="0" dirty="0" smtClean="0"/>
              <a:t> Security Bug Bounty Program</a:t>
            </a:r>
          </a:p>
          <a:p>
            <a:r>
              <a:rPr kumimoji="1" lang="en-US" altLang="ja-JP" baseline="0" dirty="0" smtClean="0"/>
              <a:t>-</a:t>
            </a:r>
            <a:r>
              <a:rPr kumimoji="1" lang="ja-JP" altLang="en-US" baseline="0" dirty="0" smtClean="0"/>
              <a:t>受賞者には</a:t>
            </a:r>
            <a:r>
              <a:rPr kumimoji="1" lang="en-US" altLang="ja-JP" baseline="0" dirty="0" smtClean="0"/>
              <a:t>$500</a:t>
            </a:r>
            <a:r>
              <a:rPr kumimoji="1" lang="ja-JP" altLang="en-US" baseline="0" dirty="0" smtClean="0"/>
              <a:t>と</a:t>
            </a:r>
            <a:r>
              <a:rPr kumimoji="1" lang="en-US" altLang="ja-JP" baseline="0" dirty="0" smtClean="0"/>
              <a:t>Mozilla T-shirt</a:t>
            </a:r>
          </a:p>
          <a:p>
            <a:endParaRPr kumimoji="1" lang="en-US" altLang="ja-JP" baseline="0" dirty="0" smtClean="0"/>
          </a:p>
          <a:p>
            <a:r>
              <a:rPr kumimoji="1" lang="en-US" altLang="ja-JP" baseline="0" dirty="0" smtClean="0"/>
              <a:t>Eclipse</a:t>
            </a:r>
            <a:r>
              <a:rPr kumimoji="1" lang="ja-JP" altLang="en-US" baseline="0" dirty="0" smtClean="0"/>
              <a:t>の例</a:t>
            </a:r>
            <a:endParaRPr kumimoji="1" lang="en-US" altLang="ja-JP" baseline="0" dirty="0" smtClean="0"/>
          </a:p>
          <a:p>
            <a:r>
              <a:rPr kumimoji="1" lang="en-US" altLang="ja-JP" baseline="0" dirty="0" smtClean="0"/>
              <a:t>-</a:t>
            </a:r>
            <a:r>
              <a:rPr kumimoji="1" lang="en-US" altLang="ja-JP" baseline="0" dirty="0" err="1" smtClean="0"/>
              <a:t>Callisto</a:t>
            </a:r>
            <a:r>
              <a:rPr kumimoji="1" lang="en-US" altLang="ja-JP" baseline="0" dirty="0" smtClean="0"/>
              <a:t> Simultaneous Release Bug Finding Contest</a:t>
            </a:r>
          </a:p>
          <a:p>
            <a:r>
              <a:rPr kumimoji="1" lang="en-US" altLang="ja-JP" baseline="0" dirty="0" smtClean="0"/>
              <a:t>-</a:t>
            </a:r>
            <a:r>
              <a:rPr kumimoji="1" lang="ja-JP" altLang="en-US" baseline="0" dirty="0" smtClean="0"/>
              <a:t>商品：</a:t>
            </a:r>
            <a:r>
              <a:rPr kumimoji="1" lang="en-US" altLang="ja-JP" baseline="0" dirty="0" smtClean="0"/>
              <a:t>T-Shirt</a:t>
            </a:r>
            <a:r>
              <a:rPr kumimoji="1" lang="ja-JP" altLang="en-US" baseline="0" dirty="0" err="1" smtClean="0"/>
              <a:t>，</a:t>
            </a:r>
            <a:r>
              <a:rPr kumimoji="1" lang="en-US" altLang="ja-JP" baseline="0" dirty="0" smtClean="0"/>
              <a:t>iPod</a:t>
            </a:r>
            <a:r>
              <a:rPr kumimoji="1" lang="ja-JP" altLang="en-US" baseline="0" dirty="0" err="1" smtClean="0"/>
              <a:t>，</a:t>
            </a:r>
            <a:r>
              <a:rPr kumimoji="1" lang="ja-JP" altLang="en-US" baseline="0" dirty="0" smtClean="0"/>
              <a:t>マウンテンバイクなど</a:t>
            </a:r>
            <a:endParaRPr kumimoji="1" lang="en-US" altLang="ja-JP" baseline="0" dirty="0" smtClean="0"/>
          </a:p>
          <a:p>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6</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#5</a:t>
            </a:r>
          </a:p>
          <a:p>
            <a:r>
              <a:rPr kumimoji="1" lang="ja-JP" altLang="en-US" dirty="0" smtClean="0"/>
              <a:t>熟練した報告者を示すために，報告者のプロフィールに報告者の評価を含むべきである．</a:t>
            </a:r>
            <a:endParaRPr kumimoji="1" lang="en-US" altLang="ja-JP" dirty="0" smtClean="0"/>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7</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#6</a:t>
            </a:r>
          </a:p>
          <a:p>
            <a:r>
              <a:rPr kumimoji="1" lang="ja-JP" altLang="en-US" dirty="0" smtClean="0"/>
              <a:t>簡単でユーザにとって使いやすい，非常にパワフルなバグ報告検索システムを提供すべきである．</a:t>
            </a:r>
            <a:endParaRPr kumimoji="1" lang="ja-JP" altLang="en-US" dirty="0"/>
          </a:p>
        </p:txBody>
      </p:sp>
      <p:sp>
        <p:nvSpPr>
          <p:cNvPr id="4" name="スライド番号プレースホルダ 3"/>
          <p:cNvSpPr>
            <a:spLocks noGrp="1"/>
          </p:cNvSpPr>
          <p:nvPr>
            <p:ph type="sldNum" sz="quarter" idx="10"/>
          </p:nvPr>
        </p:nvSpPr>
        <p:spPr/>
        <p:txBody>
          <a:bodyPr/>
          <a:lstStyle/>
          <a:p>
            <a:fld id="{77C79059-29A3-46B9-B799-19B2A11C6729}" type="slidenum">
              <a:rPr kumimoji="1" lang="ja-JP" altLang="en-US" smtClean="0"/>
              <a:pPr/>
              <a:t>8</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Line 7"/>
          <p:cNvSpPr>
            <a:spLocks noChangeShapeType="1"/>
          </p:cNvSpPr>
          <p:nvPr/>
        </p:nvSpPr>
        <p:spPr bwMode="auto">
          <a:xfrm>
            <a:off x="1905000" y="1219200"/>
            <a:ext cx="0" cy="2057400"/>
          </a:xfrm>
          <a:prstGeom prst="line">
            <a:avLst/>
          </a:prstGeom>
          <a:noFill/>
          <a:ln w="34925">
            <a:solidFill>
              <a:schemeClr val="tx2"/>
            </a:solidFill>
            <a:round/>
            <a:headEnd/>
            <a:tailEnd/>
          </a:ln>
          <a:effectLst/>
        </p:spPr>
        <p:txBody>
          <a:bodyPr/>
          <a:lstStyle/>
          <a:p>
            <a:pPr>
              <a:defRPr/>
            </a:pPr>
            <a:endParaRPr lang="ja-JP" altLang="en-US">
              <a:ea typeface="ＭＳ Ｐゴシック" pitchFamily="50" charset="-128"/>
            </a:endParaRPr>
          </a:p>
        </p:txBody>
      </p:sp>
      <p:sp>
        <p:nvSpPr>
          <p:cNvPr id="5" name="Oval 8"/>
          <p:cNvSpPr>
            <a:spLocks noChangeArrowheads="1"/>
          </p:cNvSpPr>
          <p:nvPr/>
        </p:nvSpPr>
        <p:spPr bwMode="auto">
          <a:xfrm>
            <a:off x="163513" y="2103438"/>
            <a:ext cx="347662" cy="347662"/>
          </a:xfrm>
          <a:prstGeom prst="ellipse">
            <a:avLst/>
          </a:prstGeom>
          <a:solidFill>
            <a:schemeClr val="tx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6" name="Oval 9"/>
          <p:cNvSpPr>
            <a:spLocks noChangeArrowheads="1"/>
          </p:cNvSpPr>
          <p:nvPr/>
        </p:nvSpPr>
        <p:spPr bwMode="auto">
          <a:xfrm>
            <a:off x="739775" y="2105025"/>
            <a:ext cx="349250" cy="347663"/>
          </a:xfrm>
          <a:prstGeom prst="ellipse">
            <a:avLst/>
          </a:prstGeom>
          <a:solidFill>
            <a:schemeClr val="accent1"/>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
        <p:nvSpPr>
          <p:cNvPr id="7" name="Oval 10"/>
          <p:cNvSpPr>
            <a:spLocks noChangeArrowheads="1"/>
          </p:cNvSpPr>
          <p:nvPr/>
        </p:nvSpPr>
        <p:spPr bwMode="auto">
          <a:xfrm>
            <a:off x="1317625" y="2105025"/>
            <a:ext cx="347663" cy="347663"/>
          </a:xfrm>
          <a:prstGeom prst="ellipse">
            <a:avLst/>
          </a:prstGeom>
          <a:solidFill>
            <a:schemeClr val="accent2"/>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
        <p:nvSpPr>
          <p:cNvPr id="8" name="Line 11"/>
          <p:cNvSpPr>
            <a:spLocks noChangeShapeType="1"/>
          </p:cNvSpPr>
          <p:nvPr/>
        </p:nvSpPr>
        <p:spPr bwMode="auto">
          <a:xfrm flipH="1">
            <a:off x="415925" y="3748088"/>
            <a:ext cx="8385175" cy="0"/>
          </a:xfrm>
          <a:prstGeom prst="line">
            <a:avLst/>
          </a:prstGeom>
          <a:noFill/>
          <a:ln w="12700">
            <a:solidFill>
              <a:schemeClr val="tx1"/>
            </a:solidFill>
            <a:round/>
            <a:headEnd/>
            <a:tailEnd/>
          </a:ln>
          <a:effectLst/>
        </p:spPr>
        <p:txBody>
          <a:bodyPr/>
          <a:lstStyle/>
          <a:p>
            <a:pPr>
              <a:defRPr/>
            </a:pPr>
            <a:endParaRPr lang="ja-JP" altLang="en-US">
              <a:ea typeface="ＭＳ Ｐゴシック" pitchFamily="50" charset="-128"/>
            </a:endParaRPr>
          </a:p>
        </p:txBody>
      </p:sp>
      <p:sp>
        <p:nvSpPr>
          <p:cNvPr id="174082" name="Rectangle 2"/>
          <p:cNvSpPr>
            <a:spLocks noGrp="1" noChangeArrowheads="1"/>
          </p:cNvSpPr>
          <p:nvPr>
            <p:ph type="ctrTitle"/>
          </p:nvPr>
        </p:nvSpPr>
        <p:spPr>
          <a:xfrm>
            <a:off x="2133600" y="1371600"/>
            <a:ext cx="6477000" cy="1752600"/>
          </a:xfrm>
        </p:spPr>
        <p:txBody>
          <a:bodyPr/>
          <a:lstStyle>
            <a:lvl1pPr>
              <a:defRPr sz="2900"/>
            </a:lvl1pPr>
          </a:lstStyle>
          <a:p>
            <a:r>
              <a:rPr lang="ja-JP" altLang="en-US" smtClean="0"/>
              <a:t>マスタ タイトルの書式設定</a:t>
            </a:r>
            <a:endParaRPr lang="ja-JP" altLang="en-US"/>
          </a:p>
        </p:txBody>
      </p:sp>
      <p:sp>
        <p:nvSpPr>
          <p:cNvPr id="174083" name="Rectangle 3"/>
          <p:cNvSpPr>
            <a:spLocks noGrp="1" noChangeArrowheads="1"/>
          </p:cNvSpPr>
          <p:nvPr>
            <p:ph type="subTitle" idx="1"/>
          </p:nvPr>
        </p:nvSpPr>
        <p:spPr>
          <a:xfrm>
            <a:off x="2133600" y="3733800"/>
            <a:ext cx="6477000" cy="1981200"/>
          </a:xfrm>
        </p:spPr>
        <p:txBody>
          <a:bodyPr/>
          <a:lstStyle>
            <a:lvl1pPr marL="0" indent="0">
              <a:buFont typeface="Wingdings" pitchFamily="2" charset="2"/>
              <a:buNone/>
              <a:defRPr sz="1400"/>
            </a:lvl1pPr>
          </a:lstStyle>
          <a:p>
            <a:r>
              <a:rPr lang="ja-JP" altLang="en-US" smtClean="0"/>
              <a:t>マスタ サブタイトルの書式設定</a:t>
            </a:r>
            <a:endParaRPr lang="ja-JP" altLang="en-US"/>
          </a:p>
        </p:txBody>
      </p:sp>
      <p:sp>
        <p:nvSpPr>
          <p:cNvPr id="9" name="Rectangle 4"/>
          <p:cNvSpPr>
            <a:spLocks noGrp="1" noChangeArrowheads="1"/>
          </p:cNvSpPr>
          <p:nvPr>
            <p:ph type="dt" sz="half" idx="10"/>
          </p:nvPr>
        </p:nvSpPr>
        <p:spPr>
          <a:xfrm>
            <a:off x="7086600" y="6248400"/>
            <a:ext cx="1524000" cy="457200"/>
          </a:xfrm>
        </p:spPr>
        <p:txBody>
          <a:bodyPr anchor="t"/>
          <a:lstStyle>
            <a:lvl1pPr algn="r">
              <a:defRPr sz="1000"/>
            </a:lvl1pPr>
          </a:lstStyle>
          <a:p>
            <a:fld id="{F13B5B19-C77D-45F1-B225-700218841785}" type="datetime1">
              <a:rPr kumimoji="1" lang="ja-JP" altLang="en-US" smtClean="0"/>
              <a:t>2010/5/26</a:t>
            </a:fld>
            <a:endParaRPr kumimoji="1" lang="ja-JP" altLang="en-US"/>
          </a:p>
        </p:txBody>
      </p:sp>
      <p:sp>
        <p:nvSpPr>
          <p:cNvPr id="10" name="Rectangle 5"/>
          <p:cNvSpPr>
            <a:spLocks noGrp="1" noChangeArrowheads="1"/>
          </p:cNvSpPr>
          <p:nvPr>
            <p:ph type="ftr" sz="quarter" idx="11"/>
          </p:nvPr>
        </p:nvSpPr>
        <p:spPr>
          <a:xfrm>
            <a:off x="3810000" y="6248400"/>
            <a:ext cx="2895600" cy="457200"/>
          </a:xfrm>
        </p:spPr>
        <p:txBody>
          <a:bodyPr anchor="t"/>
          <a:lstStyle>
            <a:lvl1pPr>
              <a:defRPr sz="1000"/>
            </a:lvl1pPr>
          </a:lstStyle>
          <a:p>
            <a:endParaRPr kumimoji="1" lang="ja-JP" altLang="en-US"/>
          </a:p>
        </p:txBody>
      </p:sp>
      <p:sp>
        <p:nvSpPr>
          <p:cNvPr id="11" name="Rectangle 6"/>
          <p:cNvSpPr>
            <a:spLocks noGrp="1" noChangeArrowheads="1"/>
          </p:cNvSpPr>
          <p:nvPr>
            <p:ph type="sldNum" sz="quarter" idx="12"/>
          </p:nvPr>
        </p:nvSpPr>
        <p:spPr>
          <a:xfrm>
            <a:off x="2209800" y="6248400"/>
            <a:ext cx="1219200" cy="457200"/>
          </a:xfrm>
        </p:spPr>
        <p:txBody>
          <a:bodyPr anchor="t"/>
          <a:lstStyle>
            <a:lvl1pPr algn="l">
              <a:defRPr sz="1400"/>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152400" y="1104900"/>
            <a:ext cx="8515350" cy="5203825"/>
          </a:xfrm>
        </p:spPr>
        <p:txBody>
          <a:bodyPr/>
          <a:lstStyle>
            <a:lvl1pPr algn="just">
              <a:defRPr sz="2400"/>
            </a:lvl1pPr>
            <a:lvl2pPr algn="just">
              <a:defRPr sz="2000"/>
            </a:lvl2pPr>
            <a:lvl3pPr algn="just">
              <a:defRPr sz="1800"/>
            </a:lvl3pPr>
            <a:lvl4pPr algn="just">
              <a:defRPr sz="1600"/>
            </a:lvl4pPr>
            <a:lvl5pPr algn="just">
              <a:defRPr sz="16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7" name="タイトル 6"/>
          <p:cNvSpPr>
            <a:spLocks noGrp="1"/>
          </p:cNvSpPr>
          <p:nvPr>
            <p:ph type="title"/>
          </p:nvPr>
        </p:nvSpPr>
        <p:spPr>
          <a:xfrm>
            <a:off x="1238250" y="123825"/>
            <a:ext cx="7797800" cy="781050"/>
          </a:xfrm>
        </p:spPr>
        <p:txBody>
          <a:bodyPr/>
          <a:lstStyle/>
          <a:p>
            <a:r>
              <a:rPr lang="ja-JP" altLang="en-US" smtClean="0"/>
              <a:t>マスタ タイトルの書式設定</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fld id="{0604CE79-F7D4-4B21-AF57-6C16C070A281}" type="datetime1">
              <a:rPr kumimoji="1" lang="ja-JP" altLang="en-US" smtClean="0"/>
              <a:t>2010/5/26</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fld id="{70DD8898-2714-4BEA-B368-E0B43C557C96}" type="datetime1">
              <a:rPr kumimoji="1" lang="ja-JP" altLang="en-US" smtClean="0"/>
              <a:t>2010/5/26</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5240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1054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fld id="{7E5E7883-DEC9-4A58-8DD9-4CC26DE18C9B}" type="datetime1">
              <a:rPr kumimoji="1" lang="ja-JP" altLang="en-US" smtClean="0"/>
              <a:t>2010/5/26</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fld id="{F35E84B3-089C-4051-A377-FF4AD365283D}" type="datetime1">
              <a:rPr kumimoji="1" lang="ja-JP" altLang="en-US" smtClean="0"/>
              <a:t>2010/5/26</a:t>
            </a:fld>
            <a:endParaRPr kumimoji="1" lang="ja-JP" altLang="en-US"/>
          </a:p>
        </p:txBody>
      </p:sp>
      <p:sp>
        <p:nvSpPr>
          <p:cNvPr id="8" name="Rectangle 5"/>
          <p:cNvSpPr>
            <a:spLocks noGrp="1" noChangeArrowheads="1"/>
          </p:cNvSpPr>
          <p:nvPr>
            <p:ph type="ftr" sz="quarter" idx="11"/>
          </p:nvPr>
        </p:nvSpPr>
        <p:spPr>
          <a:ln/>
        </p:spPr>
        <p:txBody>
          <a:bodyPr/>
          <a:lstStyle>
            <a:lvl1pPr>
              <a:defRPr/>
            </a:lvl1pPr>
          </a:lstStyle>
          <a:p>
            <a:endParaRPr kumimoji="1" lang="ja-JP" altLang="en-US"/>
          </a:p>
        </p:txBody>
      </p:sp>
      <p:sp>
        <p:nvSpPr>
          <p:cNvPr id="9"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fld id="{BBF32F03-608D-4921-A1EB-D0B4A1567B0C}" type="datetime1">
              <a:rPr kumimoji="1" lang="ja-JP" altLang="en-US" smtClean="0"/>
              <a:t>2010/5/26</a:t>
            </a:fld>
            <a:endParaRPr kumimoji="1" lang="ja-JP" altLang="en-US"/>
          </a:p>
        </p:txBody>
      </p:sp>
      <p:sp>
        <p:nvSpPr>
          <p:cNvPr id="4" name="Rectangle 5"/>
          <p:cNvSpPr>
            <a:spLocks noGrp="1" noChangeArrowheads="1"/>
          </p:cNvSpPr>
          <p:nvPr>
            <p:ph type="ftr" sz="quarter" idx="11"/>
          </p:nvPr>
        </p:nvSpPr>
        <p:spPr>
          <a:ln/>
        </p:spPr>
        <p:txBody>
          <a:bodyPr/>
          <a:lstStyle>
            <a:lvl1pPr>
              <a:defRPr/>
            </a:lvl1pPr>
          </a:lstStyle>
          <a:p>
            <a:endParaRPr kumimoji="1" lang="ja-JP" altLang="en-US"/>
          </a:p>
        </p:txBody>
      </p:sp>
      <p:sp>
        <p:nvSpPr>
          <p:cNvPr id="5"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26B2F366-1153-4812-826A-40EF6576BB1F}" type="datetime1">
              <a:rPr kumimoji="1" lang="ja-JP" altLang="en-US" smtClean="0"/>
              <a:t>2010/5/26</a:t>
            </a:fld>
            <a:endParaRPr kumimoji="1" lang="ja-JP" altLang="en-US"/>
          </a:p>
        </p:txBody>
      </p:sp>
      <p:sp>
        <p:nvSpPr>
          <p:cNvPr id="3" name="Rectangle 5"/>
          <p:cNvSpPr>
            <a:spLocks noGrp="1" noChangeArrowheads="1"/>
          </p:cNvSpPr>
          <p:nvPr>
            <p:ph type="ftr" sz="quarter" idx="11"/>
          </p:nvPr>
        </p:nvSpPr>
        <p:spPr>
          <a:ln/>
        </p:spPr>
        <p:txBody>
          <a:bodyPr/>
          <a:lstStyle>
            <a:lvl1pPr>
              <a:defRPr/>
            </a:lvl1pPr>
          </a:lstStyle>
          <a:p>
            <a:endParaRPr kumimoji="1" lang="ja-JP" altLang="en-US"/>
          </a:p>
        </p:txBody>
      </p:sp>
      <p:sp>
        <p:nvSpPr>
          <p:cNvPr id="4"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fld id="{8B3A7E64-3FE5-45A2-A1A0-4269BEDB42E0}" type="datetime1">
              <a:rPr kumimoji="1" lang="ja-JP" altLang="en-US" smtClean="0"/>
              <a:t>2010/5/26</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fld id="{053CEEB4-B268-4C0B-8A29-AE2A1BA74148}" type="datetime1">
              <a:rPr kumimoji="1" lang="ja-JP" altLang="en-US" smtClean="0"/>
              <a:t>2010/5/26</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fld id="{0F49423C-8F7B-4C51-96CE-F328F90E388A}" type="datetime1">
              <a:rPr kumimoji="1" lang="ja-JP" altLang="en-US" smtClean="0"/>
              <a:t>2010/5/26</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90500"/>
            <a:ext cx="1752600" cy="61182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524000" y="190500"/>
            <a:ext cx="5105400" cy="61182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fld id="{0757E487-4297-49C6-A10E-EE8F615AB479}" type="datetime1">
              <a:rPr kumimoji="1" lang="ja-JP" altLang="en-US" smtClean="0"/>
              <a:t>2010/5/26</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99B7946D-795D-4104-BCE4-443865A53456}"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190500"/>
            <a:ext cx="7010400" cy="1527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1524000" y="1905000"/>
            <a:ext cx="7010400" cy="4403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73060" name="Rectangle 4"/>
          <p:cNvSpPr>
            <a:spLocks noGrp="1" noChangeArrowheads="1"/>
          </p:cNvSpPr>
          <p:nvPr>
            <p:ph type="dt" sz="half" idx="2"/>
          </p:nvPr>
        </p:nvSpPr>
        <p:spPr bwMode="auto">
          <a:xfrm>
            <a:off x="152400" y="6480175"/>
            <a:ext cx="12192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fld id="{CD9DD28F-9D55-416F-B7A3-F24A47DECB43}" type="datetime1">
              <a:rPr kumimoji="1" lang="ja-JP" altLang="en-US" smtClean="0"/>
              <a:t>2010/5/26</a:t>
            </a:fld>
            <a:endParaRPr kumimoji="1" lang="ja-JP" altLang="en-US"/>
          </a:p>
        </p:txBody>
      </p:sp>
      <p:sp>
        <p:nvSpPr>
          <p:cNvPr id="173061" name="Rectangle 5"/>
          <p:cNvSpPr>
            <a:spLocks noGrp="1" noChangeArrowheads="1"/>
          </p:cNvSpPr>
          <p:nvPr>
            <p:ph type="ftr" sz="quarter" idx="3"/>
          </p:nvPr>
        </p:nvSpPr>
        <p:spPr bwMode="auto">
          <a:xfrm>
            <a:off x="1524000" y="6480175"/>
            <a:ext cx="6072188"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endParaRPr kumimoji="1" lang="ja-JP" altLang="en-US"/>
          </a:p>
        </p:txBody>
      </p:sp>
      <p:sp>
        <p:nvSpPr>
          <p:cNvPr id="173062" name="Rectangle 6"/>
          <p:cNvSpPr>
            <a:spLocks noGrp="1" noChangeArrowheads="1"/>
          </p:cNvSpPr>
          <p:nvPr>
            <p:ph type="sldNum" sz="quarter" idx="4"/>
          </p:nvPr>
        </p:nvSpPr>
        <p:spPr bwMode="auto">
          <a:xfrm>
            <a:off x="7740650" y="6480175"/>
            <a:ext cx="12954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fld id="{99B7946D-795D-4104-BCE4-443865A53456}" type="slidenum">
              <a:rPr kumimoji="1" lang="ja-JP" altLang="en-US" smtClean="0"/>
              <a:pPr/>
              <a:t>&lt;#&gt;</a:t>
            </a:fld>
            <a:endParaRPr kumimoji="1" lang="ja-JP" altLang="en-US"/>
          </a:p>
        </p:txBody>
      </p:sp>
      <p:grpSp>
        <p:nvGrpSpPr>
          <p:cNvPr id="2" name="グループ化 10"/>
          <p:cNvGrpSpPr>
            <a:grpSpLocks/>
          </p:cNvGrpSpPr>
          <p:nvPr/>
        </p:nvGrpSpPr>
        <p:grpSpPr bwMode="auto">
          <a:xfrm>
            <a:off x="115888" y="73025"/>
            <a:ext cx="774700" cy="822325"/>
            <a:chOff x="152400" y="304800"/>
            <a:chExt cx="1219200" cy="1295400"/>
          </a:xfrm>
        </p:grpSpPr>
        <p:sp>
          <p:nvSpPr>
            <p:cNvPr id="173063" name="Line 7"/>
            <p:cNvSpPr>
              <a:spLocks noChangeShapeType="1"/>
            </p:cNvSpPr>
            <p:nvPr/>
          </p:nvSpPr>
          <p:spPr bwMode="auto">
            <a:xfrm flipV="1">
              <a:off x="1371600" y="304800"/>
              <a:ext cx="0" cy="1295400"/>
            </a:xfrm>
            <a:prstGeom prst="line">
              <a:avLst/>
            </a:prstGeom>
            <a:noFill/>
            <a:ln w="38100">
              <a:solidFill>
                <a:schemeClr val="tx2"/>
              </a:solidFill>
              <a:round/>
              <a:headEnd/>
              <a:tailEnd/>
            </a:ln>
            <a:effectLst/>
          </p:spPr>
          <p:txBody>
            <a:bodyPr/>
            <a:lstStyle/>
            <a:p>
              <a:pPr>
                <a:defRPr/>
              </a:pPr>
              <a:endParaRPr lang="ja-JP" altLang="en-US">
                <a:ea typeface="ＭＳ Ｐゴシック" pitchFamily="50" charset="-128"/>
              </a:endParaRPr>
            </a:p>
          </p:txBody>
        </p:sp>
        <p:sp>
          <p:nvSpPr>
            <p:cNvPr id="173064" name="Oval 8"/>
            <p:cNvSpPr>
              <a:spLocks noChangeArrowheads="1"/>
            </p:cNvSpPr>
            <p:nvPr/>
          </p:nvSpPr>
          <p:spPr bwMode="auto">
            <a:xfrm>
              <a:off x="152400" y="837465"/>
              <a:ext cx="229849" cy="230071"/>
            </a:xfrm>
            <a:prstGeom prst="ellipse">
              <a:avLst/>
            </a:prstGeom>
            <a:solidFill>
              <a:schemeClr val="tx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173065" name="Oval 9"/>
            <p:cNvSpPr>
              <a:spLocks noChangeArrowheads="1"/>
            </p:cNvSpPr>
            <p:nvPr/>
          </p:nvSpPr>
          <p:spPr bwMode="auto">
            <a:xfrm>
              <a:off x="539645" y="837465"/>
              <a:ext cx="229849" cy="230071"/>
            </a:xfrm>
            <a:prstGeom prst="ellipse">
              <a:avLst/>
            </a:prstGeom>
            <a:solidFill>
              <a:schemeClr val="accent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173066" name="Oval 10"/>
            <p:cNvSpPr>
              <a:spLocks noChangeArrowheads="1"/>
            </p:cNvSpPr>
            <p:nvPr/>
          </p:nvSpPr>
          <p:spPr bwMode="auto">
            <a:xfrm>
              <a:off x="926892" y="837465"/>
              <a:ext cx="229849" cy="230071"/>
            </a:xfrm>
            <a:prstGeom prst="ellipse">
              <a:avLst/>
            </a:prstGeom>
            <a:solidFill>
              <a:schemeClr val="accent2"/>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l" rtl="0" eaLnBrk="1" fontAlgn="base" hangingPunct="1">
        <a:spcBef>
          <a:spcPct val="0"/>
        </a:spcBef>
        <a:spcAft>
          <a:spcPct val="0"/>
        </a:spcAft>
        <a:defRPr kumimoji="1" sz="3000" i="1">
          <a:solidFill>
            <a:schemeClr val="tx2"/>
          </a:solidFill>
          <a:latin typeface="+mj-lt"/>
          <a:ea typeface="+mj-ea"/>
          <a:cs typeface="+mj-cs"/>
        </a:defRPr>
      </a:lvl1pPr>
      <a:lvl2pPr algn="l" rtl="0" eaLnBrk="1" fontAlgn="base" hangingPunct="1">
        <a:spcBef>
          <a:spcPct val="0"/>
        </a:spcBef>
        <a:spcAft>
          <a:spcPct val="0"/>
        </a:spcAft>
        <a:defRPr kumimoji="1" sz="3000" i="1">
          <a:solidFill>
            <a:schemeClr val="tx2"/>
          </a:solidFill>
          <a:latin typeface="Arial" charset="0"/>
          <a:ea typeface="ＭＳ Ｐゴシック" pitchFamily="50" charset="-128"/>
        </a:defRPr>
      </a:lvl2pPr>
      <a:lvl3pPr algn="l" rtl="0" eaLnBrk="1" fontAlgn="base" hangingPunct="1">
        <a:spcBef>
          <a:spcPct val="0"/>
        </a:spcBef>
        <a:spcAft>
          <a:spcPct val="0"/>
        </a:spcAft>
        <a:defRPr kumimoji="1" sz="3000" i="1">
          <a:solidFill>
            <a:schemeClr val="tx2"/>
          </a:solidFill>
          <a:latin typeface="Arial" charset="0"/>
          <a:ea typeface="ＭＳ Ｐゴシック" pitchFamily="50" charset="-128"/>
        </a:defRPr>
      </a:lvl3pPr>
      <a:lvl4pPr algn="l" rtl="0" eaLnBrk="1" fontAlgn="base" hangingPunct="1">
        <a:spcBef>
          <a:spcPct val="0"/>
        </a:spcBef>
        <a:spcAft>
          <a:spcPct val="0"/>
        </a:spcAft>
        <a:defRPr kumimoji="1" sz="3000" i="1">
          <a:solidFill>
            <a:schemeClr val="tx2"/>
          </a:solidFill>
          <a:latin typeface="Arial" charset="0"/>
          <a:ea typeface="ＭＳ Ｐゴシック" pitchFamily="50" charset="-128"/>
        </a:defRPr>
      </a:lvl4pPr>
      <a:lvl5pPr algn="l" rtl="0" eaLnBrk="1" fontAlgn="base" hangingPunct="1">
        <a:spcBef>
          <a:spcPct val="0"/>
        </a:spcBef>
        <a:spcAft>
          <a:spcPct val="0"/>
        </a:spcAft>
        <a:defRPr kumimoji="1" sz="3000" i="1">
          <a:solidFill>
            <a:schemeClr val="tx2"/>
          </a:solidFill>
          <a:latin typeface="Arial" charset="0"/>
          <a:ea typeface="ＭＳ Ｐゴシック" pitchFamily="50" charset="-128"/>
        </a:defRPr>
      </a:lvl5pPr>
      <a:lvl6pPr marL="457200" algn="l" rtl="0" eaLnBrk="1" fontAlgn="base" hangingPunct="1">
        <a:spcBef>
          <a:spcPct val="0"/>
        </a:spcBef>
        <a:spcAft>
          <a:spcPct val="0"/>
        </a:spcAft>
        <a:defRPr kumimoji="1" sz="3000" i="1">
          <a:solidFill>
            <a:schemeClr val="tx2"/>
          </a:solidFill>
          <a:latin typeface="Arial" charset="0"/>
          <a:ea typeface="ＭＳ Ｐゴシック" pitchFamily="50" charset="-128"/>
        </a:defRPr>
      </a:lvl6pPr>
      <a:lvl7pPr marL="914400" algn="l" rtl="0" eaLnBrk="1" fontAlgn="base" hangingPunct="1">
        <a:spcBef>
          <a:spcPct val="0"/>
        </a:spcBef>
        <a:spcAft>
          <a:spcPct val="0"/>
        </a:spcAft>
        <a:defRPr kumimoji="1" sz="3000" i="1">
          <a:solidFill>
            <a:schemeClr val="tx2"/>
          </a:solidFill>
          <a:latin typeface="Arial" charset="0"/>
          <a:ea typeface="ＭＳ Ｐゴシック" pitchFamily="50" charset="-128"/>
        </a:defRPr>
      </a:lvl7pPr>
      <a:lvl8pPr marL="1371600" algn="l" rtl="0" eaLnBrk="1" fontAlgn="base" hangingPunct="1">
        <a:spcBef>
          <a:spcPct val="0"/>
        </a:spcBef>
        <a:spcAft>
          <a:spcPct val="0"/>
        </a:spcAft>
        <a:defRPr kumimoji="1" sz="3000" i="1">
          <a:solidFill>
            <a:schemeClr val="tx2"/>
          </a:solidFill>
          <a:latin typeface="Arial" charset="0"/>
          <a:ea typeface="ＭＳ Ｐゴシック" pitchFamily="50" charset="-128"/>
        </a:defRPr>
      </a:lvl8pPr>
      <a:lvl9pPr marL="1828800" algn="l" rtl="0" eaLnBrk="1" fontAlgn="base" hangingPunct="1">
        <a:spcBef>
          <a:spcPct val="0"/>
        </a:spcBef>
        <a:spcAft>
          <a:spcPct val="0"/>
        </a:spcAft>
        <a:defRPr kumimoji="1" sz="3000" i="1">
          <a:solidFill>
            <a:schemeClr val="tx2"/>
          </a:solidFill>
          <a:latin typeface="Arial" charset="0"/>
          <a:ea typeface="ＭＳ Ｐゴシック" pitchFamily="50" charset="-128"/>
        </a:defRPr>
      </a:lvl9pPr>
    </p:titleStyle>
    <p:bodyStyle>
      <a:lvl1pPr marL="342900" indent="-342900" algn="l" rtl="0" eaLnBrk="1" fontAlgn="base" hangingPunct="1">
        <a:spcBef>
          <a:spcPct val="20000"/>
        </a:spcBef>
        <a:spcAft>
          <a:spcPct val="0"/>
        </a:spcAft>
        <a:buClr>
          <a:schemeClr val="tx1"/>
        </a:buClr>
        <a:buSzPct val="70000"/>
        <a:buFont typeface="Wingdings" pitchFamily="2" charset="2"/>
        <a:buChar char="¢"/>
        <a:defRPr kumimoji="1" sz="2000">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itchFamily="2" charset="2"/>
        <a:buChar char="l"/>
        <a:defRPr kumimoji="1" sz="2800">
          <a:solidFill>
            <a:schemeClr val="tx2"/>
          </a:solidFill>
          <a:latin typeface="+mn-lt"/>
          <a:ea typeface="+mn-ea"/>
        </a:defRPr>
      </a:lvl2pPr>
      <a:lvl3pPr marL="1143000" indent="-228600" algn="l" rtl="0" eaLnBrk="1" fontAlgn="base" hangingPunct="1">
        <a:spcBef>
          <a:spcPct val="20000"/>
        </a:spcBef>
        <a:spcAft>
          <a:spcPct val="0"/>
        </a:spcAft>
        <a:buClr>
          <a:schemeClr val="accent2"/>
        </a:buClr>
        <a:buChar char="•"/>
        <a:defRPr kumimoji="1" sz="1600">
          <a:solidFill>
            <a:schemeClr val="tx2"/>
          </a:solidFill>
          <a:latin typeface="+mn-lt"/>
          <a:ea typeface="+mn-ea"/>
        </a:defRPr>
      </a:lvl3pPr>
      <a:lvl4pPr marL="1600200" indent="-228600" algn="l" rtl="0" eaLnBrk="1" fontAlgn="base" hangingPunct="1">
        <a:spcBef>
          <a:spcPct val="20000"/>
        </a:spcBef>
        <a:spcAft>
          <a:spcPct val="0"/>
        </a:spcAft>
        <a:buClr>
          <a:schemeClr val="tx1"/>
        </a:buClr>
        <a:buChar char="•"/>
        <a:defRPr kumimoji="1" sz="1400">
          <a:solidFill>
            <a:schemeClr val="tx2"/>
          </a:solidFill>
          <a:latin typeface="+mn-lt"/>
          <a:ea typeface="+mn-ea"/>
        </a:defRPr>
      </a:lvl4pPr>
      <a:lvl5pPr marL="2057400" indent="-228600" algn="l" rtl="0" eaLnBrk="1" fontAlgn="base" hangingPunct="1">
        <a:spcBef>
          <a:spcPct val="20000"/>
        </a:spcBef>
        <a:spcAft>
          <a:spcPct val="0"/>
        </a:spcAft>
        <a:buChar char="•"/>
        <a:defRPr kumimoji="1" sz="1400">
          <a:solidFill>
            <a:schemeClr val="tx2"/>
          </a:solidFill>
          <a:latin typeface="+mn-lt"/>
          <a:ea typeface="+mn-ea"/>
        </a:defRPr>
      </a:lvl5pPr>
      <a:lvl6pPr marL="2514600" indent="-228600" algn="l" rtl="0" eaLnBrk="1" fontAlgn="base" hangingPunct="1">
        <a:spcBef>
          <a:spcPct val="20000"/>
        </a:spcBef>
        <a:spcAft>
          <a:spcPct val="0"/>
        </a:spcAft>
        <a:buChar char="•"/>
        <a:defRPr kumimoji="1" sz="1400">
          <a:solidFill>
            <a:schemeClr val="tx2"/>
          </a:solidFill>
          <a:latin typeface="+mn-lt"/>
          <a:ea typeface="+mn-ea"/>
        </a:defRPr>
      </a:lvl6pPr>
      <a:lvl7pPr marL="2971800" indent="-228600" algn="l" rtl="0" eaLnBrk="1" fontAlgn="base" hangingPunct="1">
        <a:spcBef>
          <a:spcPct val="20000"/>
        </a:spcBef>
        <a:spcAft>
          <a:spcPct val="0"/>
        </a:spcAft>
        <a:buChar char="•"/>
        <a:defRPr kumimoji="1" sz="1400">
          <a:solidFill>
            <a:schemeClr val="tx2"/>
          </a:solidFill>
          <a:latin typeface="+mn-lt"/>
          <a:ea typeface="+mn-ea"/>
        </a:defRPr>
      </a:lvl7pPr>
      <a:lvl8pPr marL="3429000" indent="-228600" algn="l" rtl="0" eaLnBrk="1" fontAlgn="base" hangingPunct="1">
        <a:spcBef>
          <a:spcPct val="20000"/>
        </a:spcBef>
        <a:spcAft>
          <a:spcPct val="0"/>
        </a:spcAft>
        <a:buChar char="•"/>
        <a:defRPr kumimoji="1" sz="1400">
          <a:solidFill>
            <a:schemeClr val="tx2"/>
          </a:solidFill>
          <a:latin typeface="+mn-lt"/>
          <a:ea typeface="+mn-ea"/>
        </a:defRPr>
      </a:lvl8pPr>
      <a:lvl9pPr marL="3886200" indent="-228600" algn="l" rtl="0" eaLnBrk="1" fontAlgn="base" hangingPunct="1">
        <a:spcBef>
          <a:spcPct val="20000"/>
        </a:spcBef>
        <a:spcAft>
          <a:spcPct val="0"/>
        </a:spcAft>
        <a:buChar char="•"/>
        <a:defRPr kumimoji="1" sz="1400">
          <a:solidFill>
            <a:schemeClr val="tx2"/>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
          <p:cNvSpPr txBox="1">
            <a:spLocks noChangeArrowheads="1"/>
          </p:cNvSpPr>
          <p:nvPr/>
        </p:nvSpPr>
        <p:spPr bwMode="auto">
          <a:xfrm>
            <a:off x="5688013" y="115888"/>
            <a:ext cx="3276600" cy="369332"/>
          </a:xfrm>
          <a:prstGeom prst="rect">
            <a:avLst/>
          </a:prstGeom>
          <a:noFill/>
          <a:ln w="12700" cap="sq">
            <a:solidFill>
              <a:schemeClr val="tx1"/>
            </a:solidFill>
            <a:miter lim="800000"/>
            <a:headEnd type="none" w="sm" len="sm"/>
            <a:tailEnd type="none" w="sm" len="sm"/>
          </a:ln>
        </p:spPr>
        <p:txBody>
          <a:bodyPr>
            <a:spAutoFit/>
          </a:bodyPr>
          <a:lstStyle/>
          <a:p>
            <a:pPr algn="ctr">
              <a:spcBef>
                <a:spcPct val="50000"/>
              </a:spcBef>
            </a:pPr>
            <a:r>
              <a:rPr lang="ja-JP" altLang="en-US" dirty="0"/>
              <a:t>論文紹介</a:t>
            </a:r>
            <a:r>
              <a:rPr lang="ja-JP" altLang="en-US" dirty="0" smtClean="0"/>
              <a:t>（大澤）</a:t>
            </a:r>
            <a:r>
              <a:rPr lang="en-US" altLang="ja-JP" dirty="0" smtClean="0"/>
              <a:t>2010/05/26</a:t>
            </a:r>
            <a:endParaRPr lang="en-US" altLang="ja-JP" dirty="0"/>
          </a:p>
        </p:txBody>
      </p:sp>
      <p:sp>
        <p:nvSpPr>
          <p:cNvPr id="6" name="Rectangle 2"/>
          <p:cNvSpPr>
            <a:spLocks noGrp="1" noChangeArrowheads="1"/>
          </p:cNvSpPr>
          <p:nvPr>
            <p:ph type="ctrTitle"/>
          </p:nvPr>
        </p:nvSpPr>
        <p:spPr>
          <a:xfrm>
            <a:off x="2133600" y="1143000"/>
            <a:ext cx="6831013" cy="2214563"/>
          </a:xfrm>
        </p:spPr>
        <p:txBody>
          <a:bodyPr/>
          <a:lstStyle/>
          <a:p>
            <a:r>
              <a:rPr lang="en-US" altLang="ja-JP" sz="1400" dirty="0" smtClean="0"/>
              <a:t>VL/HCC2008</a:t>
            </a:r>
            <a:r>
              <a:rPr lang="en-US" altLang="ja-JP" sz="1400" i="0" dirty="0" smtClean="0"/>
              <a:t/>
            </a:r>
            <a:br>
              <a:rPr lang="en-US" altLang="ja-JP" sz="1400" i="0" dirty="0" smtClean="0"/>
            </a:br>
            <a:r>
              <a:rPr lang="en-US" altLang="ja-JP" sz="1400" i="0" dirty="0" smtClean="0"/>
              <a:t/>
            </a:r>
            <a:br>
              <a:rPr lang="en-US" altLang="ja-JP" sz="1400" i="0" dirty="0" smtClean="0"/>
            </a:br>
            <a:r>
              <a:rPr lang="en-US" altLang="ja-JP" dirty="0" smtClean="0"/>
              <a:t>Towards the Next Generation of </a:t>
            </a:r>
            <a:br>
              <a:rPr lang="en-US" altLang="ja-JP" dirty="0" smtClean="0"/>
            </a:br>
            <a:r>
              <a:rPr lang="en-US" altLang="ja-JP" dirty="0" smtClean="0"/>
              <a:t>Bug Tracking Systems</a:t>
            </a:r>
          </a:p>
        </p:txBody>
      </p:sp>
      <p:pic>
        <p:nvPicPr>
          <p:cNvPr id="7" name="図 6" descr="authors_2.png"/>
          <p:cNvPicPr>
            <a:picLocks noChangeAspect="1"/>
          </p:cNvPicPr>
          <p:nvPr/>
        </p:nvPicPr>
        <p:blipFill>
          <a:blip r:embed="rId2" cstate="print"/>
          <a:stretch>
            <a:fillRect/>
          </a:stretch>
        </p:blipFill>
        <p:spPr>
          <a:xfrm>
            <a:off x="1673263" y="4500570"/>
            <a:ext cx="5885704" cy="1867104"/>
          </a:xfrm>
          <a:prstGeom prst="rect">
            <a:avLst/>
          </a:prstGeom>
        </p:spPr>
      </p:pic>
      <p:sp>
        <p:nvSpPr>
          <p:cNvPr id="8" name="日付プレースホルダ 7"/>
          <p:cNvSpPr>
            <a:spLocks noGrp="1"/>
          </p:cNvSpPr>
          <p:nvPr>
            <p:ph type="dt" sz="half" idx="10"/>
          </p:nvPr>
        </p:nvSpPr>
        <p:spPr/>
        <p:txBody>
          <a:bodyPr/>
          <a:lstStyle/>
          <a:p>
            <a:fld id="{F46D8CDF-C0D8-49A5-9738-A7DAB5F0055E}" type="datetime1">
              <a:rPr kumimoji="1" lang="ja-JP" altLang="en-US" smtClean="0"/>
              <a:t>2010/5/26</a:t>
            </a:fld>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r>
              <a:rPr lang="ja-JP" altLang="en-US" dirty="0" smtClean="0"/>
              <a:t>不具合管理</a:t>
            </a:r>
            <a:r>
              <a:rPr lang="ja-JP" altLang="en-US" dirty="0" smtClean="0"/>
              <a:t>システムは多く</a:t>
            </a:r>
            <a:r>
              <a:rPr lang="ja-JP" altLang="en-US" dirty="0" smtClean="0"/>
              <a:t>のソフトウェア開発において開発者とユーザの間のコミュニケーションを実現する重要な役割をしている</a:t>
            </a:r>
            <a:r>
              <a:rPr lang="ja-JP" altLang="en-US" dirty="0" smtClean="0"/>
              <a:t>．</a:t>
            </a:r>
            <a:endParaRPr lang="en-US" altLang="ja-JP" dirty="0" smtClean="0"/>
          </a:p>
          <a:p>
            <a:endParaRPr lang="en-US" altLang="ja-JP" dirty="0" smtClean="0"/>
          </a:p>
          <a:p>
            <a:r>
              <a:rPr kumimoji="1" lang="ja-JP" altLang="en-US" dirty="0" smtClean="0"/>
              <a:t>多く</a:t>
            </a:r>
            <a:r>
              <a:rPr kumimoji="1" lang="ja-JP" altLang="en-US" dirty="0" smtClean="0"/>
              <a:t>の不具合管理システムが完璧ではない</a:t>
            </a:r>
            <a:endParaRPr kumimoji="1" lang="en-US" altLang="ja-JP" dirty="0" smtClean="0"/>
          </a:p>
          <a:p>
            <a:pPr lvl="1"/>
            <a:r>
              <a:rPr lang="ja-JP" altLang="en-US" dirty="0" smtClean="0"/>
              <a:t>多くの</a:t>
            </a:r>
            <a:r>
              <a:rPr lang="en-US" altLang="ja-JP" dirty="0" smtClean="0"/>
              <a:t>BTS</a:t>
            </a:r>
            <a:r>
              <a:rPr lang="ja-JP" altLang="en-US" dirty="0" smtClean="0"/>
              <a:t>は不具合を報告する</a:t>
            </a:r>
            <a:r>
              <a:rPr lang="ja-JP" altLang="en-US" dirty="0" smtClean="0"/>
              <a:t>ためだけの</a:t>
            </a:r>
            <a:r>
              <a:rPr lang="ja-JP" altLang="en-US" dirty="0" smtClean="0"/>
              <a:t>インタフェースを備えて，そこから報告された内容を単に保存しているデータストアにすぎない．その結果，利用者から親しまれるようなシステムではなくなっている．</a:t>
            </a:r>
            <a:endParaRPr lang="en-US" altLang="ja-JP" dirty="0" smtClean="0"/>
          </a:p>
          <a:p>
            <a:endParaRPr lang="en-US" altLang="ja-JP" dirty="0" smtClean="0"/>
          </a:p>
          <a:p>
            <a:r>
              <a:rPr lang="ja-JP" altLang="en-US" dirty="0" smtClean="0"/>
              <a:t>開発者</a:t>
            </a:r>
            <a:r>
              <a:rPr lang="ja-JP" altLang="en-US" dirty="0" smtClean="0"/>
              <a:t>が不具合修正時に直面している問題を見つけるために，開発者に対してアンケートを行った</a:t>
            </a:r>
            <a:r>
              <a:rPr lang="en-US" altLang="ja-JP" dirty="0" smtClean="0"/>
              <a:t>(What </a:t>
            </a:r>
            <a:r>
              <a:rPr lang="en-US" altLang="ja-JP" dirty="0" smtClean="0"/>
              <a:t>M</a:t>
            </a:r>
            <a:r>
              <a:rPr lang="en-US" altLang="ja-JP" dirty="0" smtClean="0"/>
              <a:t>akes </a:t>
            </a:r>
            <a:r>
              <a:rPr lang="en-US" altLang="ja-JP" dirty="0" smtClean="0"/>
              <a:t>a Good Bug Report</a:t>
            </a:r>
            <a:r>
              <a:rPr lang="en-US" altLang="ja-JP" dirty="0" smtClean="0"/>
              <a:t>?)</a:t>
            </a:r>
            <a:endParaRPr lang="en-US" altLang="ja-JP" dirty="0" smtClean="0"/>
          </a:p>
        </p:txBody>
      </p:sp>
      <p:sp>
        <p:nvSpPr>
          <p:cNvPr id="3" name="タイトル 2"/>
          <p:cNvSpPr>
            <a:spLocks noGrp="1"/>
          </p:cNvSpPr>
          <p:nvPr>
            <p:ph type="title"/>
          </p:nvPr>
        </p:nvSpPr>
        <p:spPr/>
        <p:txBody>
          <a:bodyPr/>
          <a:lstStyle/>
          <a:p>
            <a:r>
              <a:rPr kumimoji="1" lang="en-US" altLang="ja-JP" dirty="0" smtClean="0"/>
              <a:t>Introduction</a:t>
            </a:r>
            <a:endParaRPr kumimoji="1" lang="ja-JP" altLang="en-US" dirty="0"/>
          </a:p>
        </p:txBody>
      </p:sp>
      <p:sp>
        <p:nvSpPr>
          <p:cNvPr id="4" name="日付プレースホルダ 3"/>
          <p:cNvSpPr>
            <a:spLocks noGrp="1"/>
          </p:cNvSpPr>
          <p:nvPr>
            <p:ph type="dt" sz="half" idx="10"/>
          </p:nvPr>
        </p:nvSpPr>
        <p:spPr/>
        <p:txBody>
          <a:bodyPr/>
          <a:lstStyle/>
          <a:p>
            <a:fld id="{3DDA1B17-AF21-41F2-95D8-B5C5B73DF68C}" type="datetime1">
              <a:rPr kumimoji="1" lang="ja-JP" altLang="en-US" smtClean="0"/>
              <a:t>2010/5/26</a:t>
            </a:fld>
            <a:endParaRPr kumimoji="1" lang="ja-JP" altLang="en-US"/>
          </a:p>
        </p:txBody>
      </p:sp>
      <p:sp>
        <p:nvSpPr>
          <p:cNvPr id="5" name="スライド番号プレースホルダ 4"/>
          <p:cNvSpPr>
            <a:spLocks noGrp="1"/>
          </p:cNvSpPr>
          <p:nvPr>
            <p:ph type="sldNum" sz="quarter" idx="12"/>
          </p:nvPr>
        </p:nvSpPr>
        <p:spPr/>
        <p:txBody>
          <a:bodyPr/>
          <a:lstStyle/>
          <a:p>
            <a:fld id="{99B7946D-795D-4104-BCE4-443865A53456}" type="slidenum">
              <a:rPr kumimoji="1" lang="ja-JP" altLang="en-US" smtClean="0"/>
              <a:pPr/>
              <a:t>1</a:t>
            </a:fld>
            <a:endParaRPr kumimoji="1" lang="ja-JP"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a:xfrm>
            <a:off x="152400" y="1104901"/>
            <a:ext cx="8515350" cy="3681422"/>
          </a:xfrm>
        </p:spPr>
        <p:txBody>
          <a:bodyPr/>
          <a:lstStyle/>
          <a:p>
            <a:r>
              <a:rPr kumimoji="1" lang="ja-JP" altLang="en-US" dirty="0" smtClean="0"/>
              <a:t>開発者と報告者との間のミスマッチ</a:t>
            </a:r>
            <a:endParaRPr kumimoji="1" lang="en-US" altLang="ja-JP" dirty="0" smtClean="0"/>
          </a:p>
          <a:p>
            <a:pPr lvl="1"/>
            <a:r>
              <a:rPr lang="ja-JP" altLang="en-US" dirty="0" smtClean="0"/>
              <a:t>開発者</a:t>
            </a:r>
            <a:r>
              <a:rPr lang="ja-JP" altLang="en-US" dirty="0" smtClean="0"/>
              <a:t>にとって一番有用な情報は，</a:t>
            </a:r>
            <a:r>
              <a:rPr lang="en-US" altLang="ja-JP" dirty="0" smtClean="0"/>
              <a:t>step to reproduce </a:t>
            </a:r>
            <a:r>
              <a:rPr lang="ja-JP" altLang="en-US" dirty="0" smtClean="0"/>
              <a:t>や </a:t>
            </a:r>
            <a:r>
              <a:rPr lang="en-US" altLang="ja-JP" dirty="0" smtClean="0"/>
              <a:t>stack traces</a:t>
            </a:r>
            <a:r>
              <a:rPr lang="ja-JP" altLang="en-US" dirty="0" err="1" smtClean="0"/>
              <a:t>，</a:t>
            </a:r>
            <a:r>
              <a:rPr lang="en-US" altLang="ja-JP" dirty="0" smtClean="0"/>
              <a:t>test case </a:t>
            </a:r>
            <a:r>
              <a:rPr lang="ja-JP" altLang="en-US" dirty="0" smtClean="0"/>
              <a:t>である．しかし，</a:t>
            </a:r>
            <a:r>
              <a:rPr lang="en-US" altLang="ja-JP" dirty="0" smtClean="0"/>
              <a:t>step to reproduce </a:t>
            </a:r>
            <a:r>
              <a:rPr lang="ja-JP" altLang="en-US" dirty="0" smtClean="0"/>
              <a:t>などに間違った情報が多いことが問題である．</a:t>
            </a:r>
            <a:endParaRPr lang="en-US" altLang="ja-JP" dirty="0" smtClean="0"/>
          </a:p>
          <a:p>
            <a:pPr lvl="1"/>
            <a:r>
              <a:rPr lang="ja-JP" altLang="en-US" dirty="0" smtClean="0"/>
              <a:t>不具合</a:t>
            </a:r>
            <a:r>
              <a:rPr lang="ja-JP" altLang="en-US" dirty="0" smtClean="0"/>
              <a:t>の重複はあまり問題視はされていない．重複報告によって不具合に対して追加情報がもたらされることがあるからである．</a:t>
            </a:r>
            <a:endParaRPr lang="en-US" altLang="ja-JP" dirty="0" smtClean="0"/>
          </a:p>
          <a:p>
            <a:pPr lvl="1"/>
            <a:r>
              <a:rPr kumimoji="1" lang="ja-JP" altLang="en-US" dirty="0" smtClean="0"/>
              <a:t>報告者にとって，</a:t>
            </a:r>
            <a:r>
              <a:rPr kumimoji="1" lang="en-US" altLang="ja-JP" dirty="0" smtClean="0"/>
              <a:t>test cases </a:t>
            </a:r>
            <a:r>
              <a:rPr lang="ja-JP" altLang="en-US" dirty="0" smtClean="0"/>
              <a:t>や </a:t>
            </a:r>
            <a:r>
              <a:rPr lang="en-US" altLang="ja-JP" dirty="0" smtClean="0"/>
              <a:t>step to reproduce</a:t>
            </a:r>
            <a:r>
              <a:rPr lang="ja-JP" altLang="en-US" dirty="0" err="1" smtClean="0"/>
              <a:t>，</a:t>
            </a:r>
            <a:r>
              <a:rPr lang="en-US" altLang="ja-JP" dirty="0" smtClean="0"/>
              <a:t>stack traces </a:t>
            </a:r>
            <a:r>
              <a:rPr lang="ja-JP" altLang="en-US" dirty="0" smtClean="0"/>
              <a:t>は収集するのが難しい要素である．</a:t>
            </a:r>
            <a:endParaRPr lang="en-US" altLang="ja-JP" dirty="0" smtClean="0"/>
          </a:p>
          <a:p>
            <a:pPr lvl="1"/>
            <a:r>
              <a:rPr lang="ja-JP" altLang="en-US" dirty="0" smtClean="0"/>
              <a:t>報告者</a:t>
            </a:r>
            <a:r>
              <a:rPr lang="ja-JP" altLang="en-US" dirty="0" smtClean="0"/>
              <a:t>が開発者にとって重要であると思って，報告している情報は，開発者が必要としている情報ではない．</a:t>
            </a:r>
            <a:endParaRPr kumimoji="1" lang="ja-JP" altLang="en-US" dirty="0"/>
          </a:p>
        </p:txBody>
      </p:sp>
      <p:sp>
        <p:nvSpPr>
          <p:cNvPr id="3" name="タイトル 2"/>
          <p:cNvSpPr>
            <a:spLocks noGrp="1"/>
          </p:cNvSpPr>
          <p:nvPr>
            <p:ph type="title"/>
          </p:nvPr>
        </p:nvSpPr>
        <p:spPr>
          <a:xfrm>
            <a:off x="1238250" y="123825"/>
            <a:ext cx="8477286" cy="781050"/>
          </a:xfrm>
        </p:spPr>
        <p:txBody>
          <a:bodyPr/>
          <a:lstStyle/>
          <a:p>
            <a:r>
              <a:rPr lang="en-US" altLang="ja-JP" dirty="0" smtClean="0"/>
              <a:t>Result of  “</a:t>
            </a:r>
            <a:r>
              <a:rPr kumimoji="1" lang="en-US" altLang="ja-JP" dirty="0" smtClean="0"/>
              <a:t>What Makes a Good Bug Report ?”</a:t>
            </a:r>
            <a:endParaRPr kumimoji="1" lang="ja-JP" altLang="en-US" dirty="0"/>
          </a:p>
        </p:txBody>
      </p:sp>
      <p:sp>
        <p:nvSpPr>
          <p:cNvPr id="6" name="コンテンツ プレースホルダ 1"/>
          <p:cNvSpPr txBox="1">
            <a:spLocks/>
          </p:cNvSpPr>
          <p:nvPr/>
        </p:nvSpPr>
        <p:spPr bwMode="auto">
          <a:xfrm>
            <a:off x="157191" y="4714884"/>
            <a:ext cx="8515350" cy="9286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buFont typeface="Wingdings" pitchFamily="2" charset="2"/>
              <a:buChar char="¢"/>
              <a:tabLst/>
              <a:defRPr/>
            </a:pPr>
            <a:r>
              <a:rPr kumimoji="1" lang="ja-JP" altLang="en-US" sz="2400" b="0" i="0" u="none" strike="noStrike" kern="0" cap="none" spc="0" normalizeH="0" baseline="0" noProof="0" dirty="0" smtClean="0">
                <a:ln>
                  <a:noFill/>
                </a:ln>
                <a:solidFill>
                  <a:schemeClr val="tx2"/>
                </a:solidFill>
                <a:effectLst/>
                <a:uLnTx/>
                <a:uFillTx/>
                <a:latin typeface="+mn-lt"/>
                <a:ea typeface="+mn-ea"/>
              </a:rPr>
              <a:t>アンケート結果から報告者に対してなんらからのサポートする必要がある．</a:t>
            </a:r>
            <a:endParaRPr kumimoji="1" lang="en-US" altLang="ja-JP" sz="2400" b="0" i="0" u="none" strike="noStrike" kern="0" cap="none" spc="0" normalizeH="0" baseline="0" noProof="0" dirty="0" smtClean="0">
              <a:ln>
                <a:noFill/>
              </a:ln>
              <a:solidFill>
                <a:schemeClr val="tx2"/>
              </a:solidFill>
              <a:effectLst/>
              <a:uLnTx/>
              <a:uFillTx/>
              <a:latin typeface="+mn-lt"/>
              <a:ea typeface="+mn-ea"/>
            </a:endParaRPr>
          </a:p>
          <a:p>
            <a:pPr marL="342900" marR="0" lvl="0" indent="-342900" algn="just" defTabSz="914400" rtl="0" eaLnBrk="1" fontAlgn="base" latinLnBrk="0" hangingPunct="1">
              <a:lnSpc>
                <a:spcPct val="100000"/>
              </a:lnSpc>
              <a:spcBef>
                <a:spcPct val="20000"/>
              </a:spcBef>
              <a:spcAft>
                <a:spcPct val="0"/>
              </a:spcAft>
              <a:buClr>
                <a:schemeClr val="tx1"/>
              </a:buClr>
              <a:buSzPct val="70000"/>
              <a:buFont typeface="Wingdings" pitchFamily="2" charset="2"/>
              <a:buChar char="¢"/>
              <a:tabLst/>
              <a:defRPr/>
            </a:pPr>
            <a:endParaRPr kumimoji="1" lang="ja-JP" altLang="en-US" sz="2400" b="0" i="0" u="none" strike="noStrike" kern="0" cap="none" spc="0" normalizeH="0" baseline="0" noProof="0" dirty="0">
              <a:ln>
                <a:noFill/>
              </a:ln>
              <a:solidFill>
                <a:schemeClr val="tx2"/>
              </a:solidFill>
              <a:effectLst/>
              <a:uLnTx/>
              <a:uFillTx/>
              <a:latin typeface="+mn-lt"/>
              <a:ea typeface="+mn-ea"/>
            </a:endParaRPr>
          </a:p>
        </p:txBody>
      </p:sp>
      <p:sp>
        <p:nvSpPr>
          <p:cNvPr id="7" name="コンテンツ プレースホルダ 1"/>
          <p:cNvSpPr txBox="1">
            <a:spLocks/>
          </p:cNvSpPr>
          <p:nvPr/>
        </p:nvSpPr>
        <p:spPr bwMode="auto">
          <a:xfrm>
            <a:off x="142844" y="5715016"/>
            <a:ext cx="8515350" cy="92869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
                <a:schemeClr val="tx1"/>
              </a:buClr>
              <a:buSzPct val="70000"/>
              <a:tabLst/>
              <a:defRPr/>
            </a:pPr>
            <a:r>
              <a:rPr kumimoji="1" lang="ja-JP" altLang="en-US" sz="2400" b="0" i="0" u="none" strike="noStrike" kern="0" cap="none" spc="0" normalizeH="0" baseline="0" noProof="0" dirty="0" smtClean="0">
                <a:ln>
                  <a:noFill/>
                </a:ln>
                <a:solidFill>
                  <a:schemeClr val="tx2"/>
                </a:solidFill>
                <a:effectLst/>
                <a:uLnTx/>
                <a:uFillTx/>
                <a:latin typeface="+mn-lt"/>
                <a:ea typeface="+mn-ea"/>
              </a:rPr>
              <a:t>現行</a:t>
            </a:r>
            <a:r>
              <a:rPr lang="en-US" altLang="ja-JP" sz="2400" kern="0" dirty="0" smtClean="0">
                <a:solidFill>
                  <a:schemeClr val="tx2"/>
                </a:solidFill>
              </a:rPr>
              <a:t>BTS</a:t>
            </a:r>
            <a:r>
              <a:rPr lang="ja-JP" altLang="en-US" sz="2400" kern="0" dirty="0" smtClean="0">
                <a:solidFill>
                  <a:schemeClr val="tx2"/>
                </a:solidFill>
              </a:rPr>
              <a:t>で改善すべき機能について議論する</a:t>
            </a:r>
            <a:endParaRPr lang="en-US" altLang="ja-JP" sz="2400" kern="0" dirty="0" smtClean="0">
              <a:solidFill>
                <a:schemeClr val="tx2"/>
              </a:solidFill>
            </a:endParaRPr>
          </a:p>
          <a:p>
            <a:pPr marL="342900" marR="0" lvl="0" indent="-342900" algn="ctr" defTabSz="914400" rtl="0" eaLnBrk="1" fontAlgn="base" latinLnBrk="0" hangingPunct="1">
              <a:lnSpc>
                <a:spcPct val="100000"/>
              </a:lnSpc>
              <a:spcBef>
                <a:spcPct val="20000"/>
              </a:spcBef>
              <a:spcAft>
                <a:spcPct val="0"/>
              </a:spcAft>
              <a:buClr>
                <a:schemeClr val="tx1"/>
              </a:buClr>
              <a:buSzPct val="70000"/>
              <a:tabLst/>
              <a:defRPr/>
            </a:pPr>
            <a:endParaRPr kumimoji="1" lang="ja-JP" altLang="en-US" sz="2400" b="0" i="0" u="none" strike="noStrike" kern="0" cap="none" spc="0" normalizeH="0" baseline="0" noProof="0" dirty="0">
              <a:ln>
                <a:noFill/>
              </a:ln>
              <a:solidFill>
                <a:schemeClr val="tx2"/>
              </a:solidFill>
              <a:effectLst/>
              <a:uLnTx/>
              <a:uFillTx/>
              <a:latin typeface="+mn-lt"/>
              <a:ea typeface="+mn-ea"/>
            </a:endParaRPr>
          </a:p>
        </p:txBody>
      </p:sp>
      <p:sp>
        <p:nvSpPr>
          <p:cNvPr id="8" name="日付プレースホルダ 7"/>
          <p:cNvSpPr>
            <a:spLocks noGrp="1"/>
          </p:cNvSpPr>
          <p:nvPr>
            <p:ph type="dt" sz="half" idx="10"/>
          </p:nvPr>
        </p:nvSpPr>
        <p:spPr/>
        <p:txBody>
          <a:bodyPr/>
          <a:lstStyle/>
          <a:p>
            <a:fld id="{0D744D1E-1FF6-4E1C-956F-A367597F190F}" type="datetime1">
              <a:rPr kumimoji="1" lang="ja-JP" altLang="en-US" smtClean="0"/>
              <a:t>2010/5/26</a:t>
            </a:fld>
            <a:endParaRPr kumimoji="1" lang="ja-JP" altLang="en-US"/>
          </a:p>
        </p:txBody>
      </p:sp>
      <p:sp>
        <p:nvSpPr>
          <p:cNvPr id="9" name="スライド番号プレースホルダ 8"/>
          <p:cNvSpPr>
            <a:spLocks noGrp="1"/>
          </p:cNvSpPr>
          <p:nvPr>
            <p:ph type="sldNum" sz="quarter" idx="12"/>
          </p:nvPr>
        </p:nvSpPr>
        <p:spPr/>
        <p:txBody>
          <a:bodyPr/>
          <a:lstStyle/>
          <a:p>
            <a:fld id="{99B7946D-795D-4104-BCE4-443865A53456}" type="slidenum">
              <a:rPr kumimoji="1" lang="ja-JP" altLang="en-US" smtClean="0"/>
              <a:pPr/>
              <a:t>2</a:t>
            </a:fld>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a:xfrm>
            <a:off x="152400" y="1104901"/>
            <a:ext cx="8515350" cy="1609720"/>
          </a:xfrm>
        </p:spPr>
        <p:txBody>
          <a:bodyPr/>
          <a:lstStyle/>
          <a:p>
            <a:pPr>
              <a:buNone/>
            </a:pPr>
            <a:r>
              <a:rPr lang="en-US" altLang="ja-JP" dirty="0" smtClean="0">
                <a:latin typeface="Vijaya" pitchFamily="34" charset="0"/>
                <a:cs typeface="Vijaya" pitchFamily="34" charset="0"/>
              </a:rPr>
              <a:t>“Sometimes I wish for special UI-tracked, which tells me what I have done to get into this.”</a:t>
            </a:r>
          </a:p>
          <a:p>
            <a:pPr>
              <a:buNone/>
            </a:pPr>
            <a:r>
              <a:rPr lang="en-US" altLang="ja-JP" dirty="0" smtClean="0">
                <a:latin typeface="Vijaya" pitchFamily="34" charset="0"/>
                <a:cs typeface="Vijaya" pitchFamily="34" charset="0"/>
              </a:rPr>
              <a:t>“Maybe somehow it could be made possible to report bugs more like recording a macro.”</a:t>
            </a:r>
            <a:endParaRPr kumimoji="1" lang="ja-JP" altLang="en-US" dirty="0">
              <a:latin typeface="Vijaya" pitchFamily="34" charset="0"/>
              <a:cs typeface="Vijaya" pitchFamily="34" charset="0"/>
            </a:endParaRPr>
          </a:p>
        </p:txBody>
      </p:sp>
      <p:sp>
        <p:nvSpPr>
          <p:cNvPr id="3" name="タイトル 2"/>
          <p:cNvSpPr>
            <a:spLocks noGrp="1"/>
          </p:cNvSpPr>
          <p:nvPr>
            <p:ph type="title"/>
          </p:nvPr>
        </p:nvSpPr>
        <p:spPr/>
        <p:txBody>
          <a:bodyPr/>
          <a:lstStyle/>
          <a:p>
            <a:r>
              <a:rPr kumimoji="1" lang="en-US" altLang="ja-JP" dirty="0" smtClean="0"/>
              <a:t>#1 Collect </a:t>
            </a:r>
            <a:r>
              <a:rPr kumimoji="1" lang="en-US" altLang="ja-JP" dirty="0" smtClean="0"/>
              <a:t>information</a:t>
            </a:r>
            <a:endParaRPr kumimoji="1" lang="ja-JP" altLang="en-US" dirty="0"/>
          </a:p>
        </p:txBody>
      </p:sp>
      <p:sp>
        <p:nvSpPr>
          <p:cNvPr id="4" name="コンテンツ プレースホルダ 1"/>
          <p:cNvSpPr txBox="1">
            <a:spLocks/>
          </p:cNvSpPr>
          <p:nvPr/>
        </p:nvSpPr>
        <p:spPr bwMode="auto">
          <a:xfrm>
            <a:off x="154334" y="2890850"/>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buFont typeface="Wingdings" pitchFamily="2" charset="2"/>
              <a:buChar char="l"/>
              <a:tabLst/>
              <a:defRPr/>
            </a:pPr>
            <a:r>
              <a:rPr kumimoji="1" lang="ja-JP" altLang="en-US" sz="2400" b="0" i="0" u="none" strike="noStrike" kern="0" cap="none" spc="0" normalizeH="0" baseline="0" noProof="0" dirty="0" smtClean="0">
                <a:ln>
                  <a:noFill/>
                </a:ln>
                <a:solidFill>
                  <a:schemeClr val="tx2"/>
                </a:solidFill>
                <a:effectLst/>
                <a:uLnTx/>
                <a:uFillTx/>
                <a:ea typeface="+mn-ea"/>
                <a:cs typeface="Vijaya" pitchFamily="34" charset="0"/>
              </a:rPr>
              <a:t>報告者はどのような情報を報告の中に含めるべきかをわかっていない場合が多い</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sp>
        <p:nvSpPr>
          <p:cNvPr id="6" name="コンテンツ プレースホルダ 1"/>
          <p:cNvSpPr txBox="1">
            <a:spLocks/>
          </p:cNvSpPr>
          <p:nvPr/>
        </p:nvSpPr>
        <p:spPr bwMode="auto">
          <a:xfrm>
            <a:off x="153118" y="4860292"/>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lang="en-US" altLang="ja-JP" kern="0" dirty="0" smtClean="0">
                <a:solidFill>
                  <a:schemeClr val="tx2"/>
                </a:solidFill>
                <a:cs typeface="Vijaya" pitchFamily="34" charset="0"/>
              </a:rPr>
              <a:t>Recommendation #1</a:t>
            </a: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	</a:t>
            </a: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Provide</a:t>
            </a:r>
            <a:r>
              <a:rPr kumimoji="1" lang="en-US" altLang="ja-JP" sz="2400" b="0" i="0" u="none" strike="noStrike" kern="0" cap="none" spc="0" normalizeH="0" noProof="0" dirty="0" smtClean="0">
                <a:ln>
                  <a:noFill/>
                </a:ln>
                <a:solidFill>
                  <a:schemeClr val="tx2"/>
                </a:solidFill>
                <a:effectLst/>
                <a:uLnTx/>
                <a:uFillTx/>
                <a:ea typeface="+mn-ea"/>
                <a:cs typeface="Vijaya" pitchFamily="34" charset="0"/>
              </a:rPr>
              <a:t> tool support for users to collect and prepare information that developers needs.</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sp>
        <p:nvSpPr>
          <p:cNvPr id="7" name="日付プレースホルダ 6"/>
          <p:cNvSpPr>
            <a:spLocks noGrp="1"/>
          </p:cNvSpPr>
          <p:nvPr>
            <p:ph type="dt" sz="half" idx="10"/>
          </p:nvPr>
        </p:nvSpPr>
        <p:spPr/>
        <p:txBody>
          <a:bodyPr/>
          <a:lstStyle/>
          <a:p>
            <a:fld id="{D482B81B-C044-4D71-9255-BDD9B203380A}" type="datetime1">
              <a:rPr kumimoji="1" lang="ja-JP" altLang="en-US" smtClean="0"/>
              <a:t>2010/5/26</a:t>
            </a:fld>
            <a:endParaRPr kumimoji="1" lang="ja-JP" altLang="en-US"/>
          </a:p>
        </p:txBody>
      </p:sp>
      <p:sp>
        <p:nvSpPr>
          <p:cNvPr id="8" name="スライド番号プレースホルダ 7"/>
          <p:cNvSpPr>
            <a:spLocks noGrp="1"/>
          </p:cNvSpPr>
          <p:nvPr>
            <p:ph type="sldNum" sz="quarter" idx="12"/>
          </p:nvPr>
        </p:nvSpPr>
        <p:spPr/>
        <p:txBody>
          <a:bodyPr/>
          <a:lstStyle/>
          <a:p>
            <a:fld id="{99B7946D-795D-4104-BCE4-443865A53456}" type="slidenum">
              <a:rPr kumimoji="1" lang="ja-JP" altLang="en-US" smtClean="0"/>
              <a:pPr/>
              <a:t>3</a:t>
            </a:fld>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pPr>
              <a:buNone/>
            </a:pPr>
            <a:r>
              <a:rPr kumimoji="1" lang="en-US" altLang="ja-JP" dirty="0" smtClean="0">
                <a:latin typeface="Vijaya" pitchFamily="34" charset="0"/>
                <a:cs typeface="Vijaya" pitchFamily="34" charset="0"/>
              </a:rPr>
              <a:t>“Another frustrating issue with bu</a:t>
            </a:r>
            <a:r>
              <a:rPr lang="en-US" altLang="ja-JP" dirty="0" smtClean="0">
                <a:latin typeface="Vijaya" pitchFamily="34" charset="0"/>
                <a:cs typeface="Vijaya" pitchFamily="34" charset="0"/>
              </a:rPr>
              <a:t>g reporting sites is insensitivity to language issues. I’ve seen bugs immediately closed because they weren’t field in English, without even asking or waiting for someone to translate it into English.</a:t>
            </a:r>
            <a:r>
              <a:rPr kumimoji="1" lang="en-US" altLang="ja-JP" dirty="0" smtClean="0">
                <a:latin typeface="Vijaya" pitchFamily="34" charset="0"/>
                <a:cs typeface="Vijaya" pitchFamily="34" charset="0"/>
              </a:rPr>
              <a:t>”</a:t>
            </a:r>
            <a:endParaRPr kumimoji="1" lang="ja-JP" altLang="en-US" dirty="0">
              <a:latin typeface="Vijaya" pitchFamily="34" charset="0"/>
              <a:cs typeface="Vijaya" pitchFamily="34" charset="0"/>
            </a:endParaRPr>
          </a:p>
        </p:txBody>
      </p:sp>
      <p:sp>
        <p:nvSpPr>
          <p:cNvPr id="3" name="タイトル 2"/>
          <p:cNvSpPr>
            <a:spLocks noGrp="1"/>
          </p:cNvSpPr>
          <p:nvPr>
            <p:ph type="title"/>
          </p:nvPr>
        </p:nvSpPr>
        <p:spPr/>
        <p:txBody>
          <a:bodyPr/>
          <a:lstStyle/>
          <a:p>
            <a:r>
              <a:rPr kumimoji="1" lang="en-US" altLang="ja-JP" dirty="0" smtClean="0"/>
              <a:t>#2 Internationalization</a:t>
            </a:r>
            <a:endParaRPr kumimoji="1" lang="ja-JP" altLang="en-US" dirty="0"/>
          </a:p>
        </p:txBody>
      </p:sp>
      <p:sp>
        <p:nvSpPr>
          <p:cNvPr id="4" name="コンテンツ プレースホルダ 1"/>
          <p:cNvSpPr txBox="1">
            <a:spLocks/>
          </p:cNvSpPr>
          <p:nvPr/>
        </p:nvSpPr>
        <p:spPr bwMode="auto">
          <a:xfrm>
            <a:off x="154334" y="2890850"/>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buFont typeface="Wingdings" pitchFamily="2" charset="2"/>
              <a:buChar char="l"/>
              <a:tabLst/>
              <a:defRPr/>
            </a:pPr>
            <a:r>
              <a:rPr kumimoji="1" lang="ja-JP" altLang="en-US" sz="2400" b="0" i="0" u="none" strike="noStrike" kern="0" cap="none" spc="0" normalizeH="0" baseline="0" noProof="0" dirty="0" smtClean="0">
                <a:ln>
                  <a:noFill/>
                </a:ln>
                <a:solidFill>
                  <a:schemeClr val="tx2"/>
                </a:solidFill>
                <a:effectLst/>
                <a:uLnTx/>
                <a:uFillTx/>
                <a:ea typeface="+mn-ea"/>
                <a:cs typeface="Vijaya" pitchFamily="34" charset="0"/>
              </a:rPr>
              <a:t>ソフトウェアは世界的に</a:t>
            </a:r>
            <a:r>
              <a:rPr lang="ja-JP" altLang="en-US" sz="2400" kern="0" dirty="0" smtClean="0">
                <a:solidFill>
                  <a:schemeClr val="tx2"/>
                </a:solidFill>
                <a:cs typeface="Vijaya" pitchFamily="34" charset="0"/>
              </a:rPr>
              <a:t>使われていて</a:t>
            </a:r>
            <a:r>
              <a:rPr lang="ja-JP" altLang="en-US" sz="2400" kern="0" dirty="0" smtClean="0">
                <a:solidFill>
                  <a:schemeClr val="tx2"/>
                </a:solidFill>
                <a:cs typeface="Vijaya" pitchFamily="34" charset="0"/>
              </a:rPr>
              <a:t>も，英語はごく１部のみで使用されている言語である．</a:t>
            </a:r>
            <a:endParaRPr lang="en-US" altLang="ja-JP" sz="2400" kern="0" dirty="0" smtClean="0">
              <a:solidFill>
                <a:schemeClr val="tx2"/>
              </a:solidFill>
              <a:cs typeface="Vijaya" pitchFamily="34" charset="0"/>
            </a:endParaRPr>
          </a:p>
          <a:p>
            <a:pPr marL="800100" lvl="1" indent="-342900" algn="just" fontAlgn="base">
              <a:spcBef>
                <a:spcPct val="20000"/>
              </a:spcBef>
              <a:spcAft>
                <a:spcPct val="0"/>
              </a:spcAft>
              <a:buClr>
                <a:schemeClr val="tx1"/>
              </a:buClr>
              <a:buSzPct val="70000"/>
              <a:buFont typeface="Wingdings" pitchFamily="2" charset="2"/>
              <a:buChar char="ü"/>
            </a:pPr>
            <a:r>
              <a:rPr lang="en-US" altLang="ja-JP" sz="2400" kern="0" dirty="0" smtClean="0">
                <a:solidFill>
                  <a:schemeClr val="tx2"/>
                </a:solidFill>
                <a:cs typeface="Vijaya" pitchFamily="34" charset="0"/>
              </a:rPr>
              <a:t>eclipse</a:t>
            </a:r>
            <a:r>
              <a:rPr lang="ja-JP" altLang="en-US" sz="2400" kern="0" dirty="0" smtClean="0">
                <a:solidFill>
                  <a:schemeClr val="tx2"/>
                </a:solidFill>
                <a:cs typeface="Vijaya" pitchFamily="34" charset="0"/>
              </a:rPr>
              <a:t>を使う日本人</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sp>
        <p:nvSpPr>
          <p:cNvPr id="5" name="コンテンツ プレースホルダ 1"/>
          <p:cNvSpPr txBox="1">
            <a:spLocks/>
          </p:cNvSpPr>
          <p:nvPr/>
        </p:nvSpPr>
        <p:spPr bwMode="auto">
          <a:xfrm>
            <a:off x="153118" y="4860292"/>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lang="en-US" altLang="ja-JP" kern="0" dirty="0" smtClean="0">
                <a:solidFill>
                  <a:schemeClr val="tx2"/>
                </a:solidFill>
                <a:cs typeface="Vijaya" pitchFamily="34" charset="0"/>
              </a:rPr>
              <a:t>Recommendation #2</a:t>
            </a: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	</a:t>
            </a: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Find volunteers</a:t>
            </a:r>
            <a:r>
              <a:rPr kumimoji="1" lang="en-US" altLang="ja-JP" sz="2400" b="0" i="0" u="none" strike="noStrike" kern="0" cap="none" spc="0" normalizeH="0" noProof="0" dirty="0" smtClean="0">
                <a:ln>
                  <a:noFill/>
                </a:ln>
                <a:solidFill>
                  <a:schemeClr val="tx2"/>
                </a:solidFill>
                <a:effectLst/>
                <a:uLnTx/>
                <a:uFillTx/>
                <a:ea typeface="+mn-ea"/>
                <a:cs typeface="Vijaya" pitchFamily="34" charset="0"/>
              </a:rPr>
              <a:t> to translate bug reports field in foreign languages.  Ideally the bug tracking system should provide support for this.</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sp>
        <p:nvSpPr>
          <p:cNvPr id="6" name="日付プレースホルダ 5"/>
          <p:cNvSpPr>
            <a:spLocks noGrp="1"/>
          </p:cNvSpPr>
          <p:nvPr>
            <p:ph type="dt" sz="half" idx="10"/>
          </p:nvPr>
        </p:nvSpPr>
        <p:spPr/>
        <p:txBody>
          <a:bodyPr/>
          <a:lstStyle/>
          <a:p>
            <a:fld id="{22924D1C-5C71-4D83-B940-65DB199D11C2}" type="datetime1">
              <a:rPr kumimoji="1" lang="ja-JP" altLang="en-US" smtClean="0"/>
              <a:t>2010/5/26</a:t>
            </a:fld>
            <a:endParaRPr kumimoji="1" lang="ja-JP" altLang="en-US"/>
          </a:p>
        </p:txBody>
      </p:sp>
      <p:sp>
        <p:nvSpPr>
          <p:cNvPr id="7" name="スライド番号プレースホルダ 6"/>
          <p:cNvSpPr>
            <a:spLocks noGrp="1"/>
          </p:cNvSpPr>
          <p:nvPr>
            <p:ph type="sldNum" sz="quarter" idx="12"/>
          </p:nvPr>
        </p:nvSpPr>
        <p:spPr/>
        <p:txBody>
          <a:bodyPr/>
          <a:lstStyle/>
          <a:p>
            <a:fld id="{99B7946D-795D-4104-BCE4-443865A53456}" type="slidenum">
              <a:rPr kumimoji="1" lang="ja-JP" altLang="en-US" smtClean="0"/>
              <a:pPr/>
              <a:t>4</a:t>
            </a:fld>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pPr>
              <a:buNone/>
            </a:pPr>
            <a:r>
              <a:rPr lang="en-US" altLang="ja-JP" dirty="0" smtClean="0">
                <a:latin typeface="Vijaya" pitchFamily="34" charset="0"/>
                <a:cs typeface="Vijaya" pitchFamily="34" charset="0"/>
              </a:rPr>
              <a:t>“In OSS, there is a big gap with the knowledge level of bug reporters. Some will include exact locations in the code to fix, while others just report a weird  behavior that is difficult to reproduce. In Eclipse, experienced users know that the Error log exists, so they can provide stack traces and errors …”</a:t>
            </a:r>
          </a:p>
          <a:p>
            <a:pPr>
              <a:buNone/>
            </a:pPr>
            <a:r>
              <a:rPr lang="en-US" altLang="ja-JP" dirty="0" smtClean="0">
                <a:latin typeface="Vijaya" pitchFamily="34" charset="0"/>
                <a:cs typeface="Vijaya" pitchFamily="34" charset="0"/>
              </a:rPr>
              <a:t>“it’s easily forgotten that many peoples’ brains just aren’t wired the same as ours, and they just don’t understand what we’re asking for in bug reports, and why!</a:t>
            </a:r>
            <a:r>
              <a:rPr kumimoji="1" lang="en-US" altLang="ja-JP" dirty="0" smtClean="0">
                <a:latin typeface="Vijaya" pitchFamily="34" charset="0"/>
                <a:cs typeface="Vijaya" pitchFamily="34" charset="0"/>
              </a:rPr>
              <a:t>”</a:t>
            </a:r>
            <a:endParaRPr kumimoji="1" lang="ja-JP" altLang="en-US" dirty="0">
              <a:latin typeface="Vijaya" pitchFamily="34" charset="0"/>
              <a:cs typeface="Vijaya" pitchFamily="34" charset="0"/>
            </a:endParaRPr>
          </a:p>
        </p:txBody>
      </p:sp>
      <p:sp>
        <p:nvSpPr>
          <p:cNvPr id="3" name="タイトル 2"/>
          <p:cNvSpPr>
            <a:spLocks noGrp="1"/>
          </p:cNvSpPr>
          <p:nvPr>
            <p:ph type="title"/>
          </p:nvPr>
        </p:nvSpPr>
        <p:spPr/>
        <p:txBody>
          <a:bodyPr/>
          <a:lstStyle/>
          <a:p>
            <a:r>
              <a:rPr kumimoji="1" lang="en-US" altLang="ja-JP" dirty="0" smtClean="0"/>
              <a:t>#3 User </a:t>
            </a:r>
            <a:r>
              <a:rPr kumimoji="1" lang="en-US" altLang="ja-JP" dirty="0" smtClean="0"/>
              <a:t>leve</a:t>
            </a:r>
            <a:r>
              <a:rPr lang="en-US" altLang="ja-JP" dirty="0" smtClean="0"/>
              <a:t>ls</a:t>
            </a:r>
            <a:endParaRPr kumimoji="1" lang="ja-JP" altLang="en-US" dirty="0"/>
          </a:p>
        </p:txBody>
      </p:sp>
      <p:sp>
        <p:nvSpPr>
          <p:cNvPr id="4" name="コンテンツ プレースホルダ 1"/>
          <p:cNvSpPr txBox="1">
            <a:spLocks/>
          </p:cNvSpPr>
          <p:nvPr/>
        </p:nvSpPr>
        <p:spPr bwMode="auto">
          <a:xfrm>
            <a:off x="154334" y="3676668"/>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buFont typeface="Wingdings" pitchFamily="2" charset="2"/>
              <a:buChar char="l"/>
              <a:tabLst/>
              <a:defRPr/>
            </a:pPr>
            <a:r>
              <a:rPr lang="ja-JP" altLang="en-US" sz="2400" kern="0" dirty="0" smtClean="0">
                <a:solidFill>
                  <a:schemeClr val="tx2"/>
                </a:solidFill>
                <a:cs typeface="Vijaya" pitchFamily="34" charset="0"/>
              </a:rPr>
              <a:t>報告者</a:t>
            </a:r>
            <a:r>
              <a:rPr lang="ja-JP" altLang="en-US" sz="2400" kern="0" dirty="0" smtClean="0">
                <a:solidFill>
                  <a:schemeClr val="tx2"/>
                </a:solidFill>
                <a:cs typeface="Vijaya" pitchFamily="34" charset="0"/>
              </a:rPr>
              <a:t>によって報告の仕方が大きく異なる</a:t>
            </a:r>
            <a:endParaRPr lang="en-US" altLang="ja-JP" sz="2400" kern="0" dirty="0" smtClean="0">
              <a:solidFill>
                <a:schemeClr val="tx2"/>
              </a:solidFill>
              <a:cs typeface="Vijaya" pitchFamily="34" charset="0"/>
            </a:endParaRPr>
          </a:p>
          <a:p>
            <a:pPr marL="800100" lvl="1" indent="-342900" algn="just" fontAlgn="base">
              <a:spcBef>
                <a:spcPct val="20000"/>
              </a:spcBef>
              <a:spcAft>
                <a:spcPct val="0"/>
              </a:spcAft>
              <a:buClr>
                <a:schemeClr val="tx1"/>
              </a:buClr>
              <a:buSzPct val="70000"/>
              <a:buFont typeface="Wingdings" pitchFamily="2" charset="2"/>
              <a:buChar char="ü"/>
            </a:pPr>
            <a:r>
              <a:rPr kumimoji="1" lang="ja-JP" altLang="en-US" sz="2400" b="0" i="0" u="none" strike="noStrike" kern="0" cap="none" spc="0" normalizeH="0" baseline="0" noProof="0" dirty="0" smtClean="0">
                <a:ln>
                  <a:noFill/>
                </a:ln>
                <a:solidFill>
                  <a:schemeClr val="tx2"/>
                </a:solidFill>
                <a:effectLst/>
                <a:uLnTx/>
                <a:uFillTx/>
                <a:ea typeface="+mn-ea"/>
                <a:cs typeface="Vijaya" pitchFamily="34" charset="0"/>
              </a:rPr>
              <a:t>エキスパート</a:t>
            </a:r>
            <a:r>
              <a:rPr lang="en-US" altLang="ja-JP" sz="2400" kern="0" dirty="0" smtClean="0">
                <a:solidFill>
                  <a:schemeClr val="tx2"/>
                </a:solidFill>
                <a:cs typeface="Vijaya" pitchFamily="34" charset="0"/>
              </a:rPr>
              <a:t> </a:t>
            </a:r>
            <a:r>
              <a:rPr lang="en-US" altLang="ja-JP" sz="2400" kern="0" dirty="0" smtClean="0">
                <a:solidFill>
                  <a:schemeClr val="tx2"/>
                </a:solidFill>
                <a:cs typeface="Vijaya" pitchFamily="34" charset="0"/>
              </a:rPr>
              <a:t>or </a:t>
            </a:r>
            <a:r>
              <a:rPr lang="ja-JP" altLang="en-US" sz="2400" kern="0" dirty="0" smtClean="0">
                <a:solidFill>
                  <a:schemeClr val="tx2"/>
                </a:solidFill>
                <a:cs typeface="Vijaya" pitchFamily="34" charset="0"/>
              </a:rPr>
              <a:t>初めて報告する人　　　</a:t>
            </a:r>
            <a:r>
              <a:rPr lang="en-US" altLang="ja-JP" sz="1600" kern="0" dirty="0" smtClean="0">
                <a:solidFill>
                  <a:schemeClr val="tx2"/>
                </a:solidFill>
                <a:cs typeface="Vijaya" pitchFamily="34" charset="0"/>
              </a:rPr>
              <a:t>ex.GUI or CUI </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sp>
        <p:nvSpPr>
          <p:cNvPr id="5" name="コンテンツ プレースホルダ 1"/>
          <p:cNvSpPr txBox="1">
            <a:spLocks/>
          </p:cNvSpPr>
          <p:nvPr/>
        </p:nvSpPr>
        <p:spPr bwMode="auto">
          <a:xfrm>
            <a:off x="153118" y="4860292"/>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lang="en-US" altLang="ja-JP" kern="0" dirty="0" smtClean="0">
                <a:solidFill>
                  <a:schemeClr val="tx2"/>
                </a:solidFill>
                <a:cs typeface="Vijaya" pitchFamily="34" charset="0"/>
              </a:rPr>
              <a:t>Recommendation #3</a:t>
            </a: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	</a:t>
            </a: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Provide</a:t>
            </a:r>
            <a:r>
              <a:rPr kumimoji="1" lang="en-US" altLang="ja-JP" sz="2400" b="0" i="0" u="none" strike="noStrike" kern="0" cap="none" spc="0" normalizeH="0" noProof="0" dirty="0" smtClean="0">
                <a:ln>
                  <a:noFill/>
                </a:ln>
                <a:solidFill>
                  <a:schemeClr val="tx2"/>
                </a:solidFill>
                <a:effectLst/>
                <a:uLnTx/>
                <a:uFillTx/>
                <a:ea typeface="+mn-ea"/>
                <a:cs typeface="Vijaya" pitchFamily="34" charset="0"/>
              </a:rPr>
              <a:t> different user interfaces for each user level(novice, expert). Give cues to inexperienced reporters what information they should provide and how they can collect it.</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sp>
        <p:nvSpPr>
          <p:cNvPr id="6" name="日付プレースホルダ 5"/>
          <p:cNvSpPr>
            <a:spLocks noGrp="1"/>
          </p:cNvSpPr>
          <p:nvPr>
            <p:ph type="dt" sz="half" idx="10"/>
          </p:nvPr>
        </p:nvSpPr>
        <p:spPr/>
        <p:txBody>
          <a:bodyPr/>
          <a:lstStyle/>
          <a:p>
            <a:fld id="{DFF34E04-131C-4C72-A491-046DDE49031C}" type="datetime1">
              <a:rPr kumimoji="1" lang="ja-JP" altLang="en-US" smtClean="0"/>
              <a:t>2010/5/26</a:t>
            </a:fld>
            <a:endParaRPr kumimoji="1" lang="ja-JP" altLang="en-US"/>
          </a:p>
        </p:txBody>
      </p:sp>
      <p:sp>
        <p:nvSpPr>
          <p:cNvPr id="7" name="スライド番号プレースホルダ 6"/>
          <p:cNvSpPr>
            <a:spLocks noGrp="1"/>
          </p:cNvSpPr>
          <p:nvPr>
            <p:ph type="sldNum" sz="quarter" idx="12"/>
          </p:nvPr>
        </p:nvSpPr>
        <p:spPr/>
        <p:txBody>
          <a:bodyPr/>
          <a:lstStyle/>
          <a:p>
            <a:fld id="{99B7946D-795D-4104-BCE4-443865A53456}" type="slidenum">
              <a:rPr kumimoji="1" lang="ja-JP" altLang="en-US" smtClean="0"/>
              <a:pPr/>
              <a:t>5</a:t>
            </a:fld>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smtClean="0"/>
              <a:t>#4 Reward </a:t>
            </a:r>
            <a:r>
              <a:rPr lang="en-US" altLang="ja-JP" dirty="0" smtClean="0"/>
              <a:t>reporters</a:t>
            </a:r>
            <a:endParaRPr kumimoji="1" lang="ja-JP" altLang="en-US" dirty="0"/>
          </a:p>
        </p:txBody>
      </p:sp>
      <p:sp>
        <p:nvSpPr>
          <p:cNvPr id="4" name="コンテンツ プレースホルダ 1"/>
          <p:cNvSpPr txBox="1">
            <a:spLocks/>
          </p:cNvSpPr>
          <p:nvPr/>
        </p:nvSpPr>
        <p:spPr bwMode="auto">
          <a:xfrm>
            <a:off x="154334" y="1207160"/>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buFont typeface="Wingdings" pitchFamily="2" charset="2"/>
              <a:buChar char="l"/>
              <a:tabLst/>
              <a:defRPr/>
            </a:pPr>
            <a:r>
              <a:rPr lang="ja-JP" altLang="en-US" sz="2400" kern="0" dirty="0" smtClean="0">
                <a:solidFill>
                  <a:schemeClr val="tx2"/>
                </a:solidFill>
                <a:cs typeface="Vijaya" pitchFamily="34" charset="0"/>
              </a:rPr>
              <a:t>修正</a:t>
            </a:r>
            <a:r>
              <a:rPr lang="ja-JP" altLang="en-US" sz="2400" kern="0" dirty="0" smtClean="0">
                <a:solidFill>
                  <a:schemeClr val="tx2"/>
                </a:solidFill>
                <a:cs typeface="Vijaya" pitchFamily="34" charset="0"/>
              </a:rPr>
              <a:t>にばかりが注目されるが，良い報告に対してはそれを評価すべきである．</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sp>
        <p:nvSpPr>
          <p:cNvPr id="5" name="コンテンツ プレースホルダ 1"/>
          <p:cNvSpPr txBox="1">
            <a:spLocks/>
          </p:cNvSpPr>
          <p:nvPr/>
        </p:nvSpPr>
        <p:spPr bwMode="auto">
          <a:xfrm>
            <a:off x="153118" y="2390784"/>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lang="en-US" altLang="ja-JP" kern="0" dirty="0" smtClean="0">
                <a:solidFill>
                  <a:schemeClr val="tx2"/>
                </a:solidFill>
                <a:cs typeface="Vijaya" pitchFamily="34" charset="0"/>
              </a:rPr>
              <a:t>Recommendation #4</a:t>
            </a: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	</a:t>
            </a: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Do not just fix bugs,</a:t>
            </a:r>
            <a:r>
              <a:rPr kumimoji="1" lang="en-US" altLang="ja-JP" sz="2400" b="0" i="0" u="none" strike="noStrike" kern="0" cap="none" spc="0" normalizeH="0" noProof="0" dirty="0" smtClean="0">
                <a:ln>
                  <a:noFill/>
                </a:ln>
                <a:solidFill>
                  <a:schemeClr val="tx2"/>
                </a:solidFill>
                <a:effectLst/>
                <a:uLnTx/>
                <a:uFillTx/>
                <a:ea typeface="+mn-ea"/>
                <a:cs typeface="Vijaya" pitchFamily="34" charset="0"/>
              </a:rPr>
              <a:t> also reward reporters, when they do a good job.</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grpSp>
        <p:nvGrpSpPr>
          <p:cNvPr id="17" name="グループ化 16"/>
          <p:cNvGrpSpPr/>
          <p:nvPr/>
        </p:nvGrpSpPr>
        <p:grpSpPr>
          <a:xfrm>
            <a:off x="-21984" y="3571876"/>
            <a:ext cx="9126812" cy="5572100"/>
            <a:chOff x="0" y="3714752"/>
            <a:chExt cx="8846068" cy="5400700"/>
          </a:xfrm>
        </p:grpSpPr>
        <p:pic>
          <p:nvPicPr>
            <p:cNvPr id="6" name="図 5" descr="mozolla_commu.png"/>
            <p:cNvPicPr>
              <a:picLocks noChangeAspect="1"/>
            </p:cNvPicPr>
            <p:nvPr/>
          </p:nvPicPr>
          <p:blipFill>
            <a:blip r:embed="rId3" cstate="print"/>
            <a:stretch>
              <a:fillRect/>
            </a:stretch>
          </p:blipFill>
          <p:spPr>
            <a:xfrm>
              <a:off x="0" y="3714752"/>
              <a:ext cx="8846068" cy="5400700"/>
            </a:xfrm>
            <a:prstGeom prst="rect">
              <a:avLst/>
            </a:prstGeom>
          </p:spPr>
        </p:pic>
        <p:cxnSp>
          <p:nvCxnSpPr>
            <p:cNvPr id="8" name="直線コネクタ 7"/>
            <p:cNvCxnSpPr/>
            <p:nvPr/>
          </p:nvCxnSpPr>
          <p:spPr bwMode="auto">
            <a:xfrm>
              <a:off x="4500562" y="5812172"/>
              <a:ext cx="1643074" cy="0"/>
            </a:xfrm>
            <a:prstGeom prst="line">
              <a:avLst/>
            </a:prstGeom>
            <a:solidFill>
              <a:schemeClr val="accent1"/>
            </a:solidFill>
            <a:ln w="25400" cap="sq" cmpd="sng" algn="ctr">
              <a:solidFill>
                <a:srgbClr val="FF0000"/>
              </a:solidFill>
              <a:prstDash val="solid"/>
              <a:round/>
              <a:headEnd type="none" w="sm" len="sm"/>
              <a:tailEnd type="none" w="sm" len="sm"/>
            </a:ln>
            <a:effectLst/>
          </p:spPr>
        </p:cxnSp>
      </p:grpSp>
      <p:grpSp>
        <p:nvGrpSpPr>
          <p:cNvPr id="16" name="グループ化 15"/>
          <p:cNvGrpSpPr/>
          <p:nvPr/>
        </p:nvGrpSpPr>
        <p:grpSpPr>
          <a:xfrm>
            <a:off x="2143108" y="4857760"/>
            <a:ext cx="6000792" cy="447166"/>
            <a:chOff x="2143108" y="4857760"/>
            <a:chExt cx="6000792" cy="447166"/>
          </a:xfrm>
        </p:grpSpPr>
        <p:pic>
          <p:nvPicPr>
            <p:cNvPr id="11" name="図 10" descr="t-shirt_letter.png"/>
            <p:cNvPicPr>
              <a:picLocks noChangeAspect="1"/>
            </p:cNvPicPr>
            <p:nvPr/>
          </p:nvPicPr>
          <p:blipFill>
            <a:blip r:embed="rId4" cstate="print"/>
            <a:stretch>
              <a:fillRect/>
            </a:stretch>
          </p:blipFill>
          <p:spPr>
            <a:xfrm>
              <a:off x="2143108" y="4857760"/>
              <a:ext cx="5996084" cy="447166"/>
            </a:xfrm>
            <a:prstGeom prst="rect">
              <a:avLst/>
            </a:prstGeom>
          </p:spPr>
        </p:pic>
        <p:cxnSp>
          <p:nvCxnSpPr>
            <p:cNvPr id="14" name="直線コネクタ 13"/>
            <p:cNvCxnSpPr/>
            <p:nvPr/>
          </p:nvCxnSpPr>
          <p:spPr bwMode="auto">
            <a:xfrm>
              <a:off x="2143108" y="5286388"/>
              <a:ext cx="6000792" cy="0"/>
            </a:xfrm>
            <a:prstGeom prst="line">
              <a:avLst/>
            </a:prstGeom>
            <a:solidFill>
              <a:schemeClr val="accent1"/>
            </a:solidFill>
            <a:ln w="25400" cap="sq" cmpd="sng" algn="ctr">
              <a:solidFill>
                <a:srgbClr val="FF0000"/>
              </a:solidFill>
              <a:prstDash val="solid"/>
              <a:round/>
              <a:headEnd type="none" w="sm" len="sm"/>
              <a:tailEnd type="none" w="sm" len="sm"/>
            </a:ln>
            <a:effectLst/>
          </p:spPr>
        </p:cxnSp>
      </p:grpSp>
      <p:sp>
        <p:nvSpPr>
          <p:cNvPr id="18" name="日付プレースホルダ 17"/>
          <p:cNvSpPr>
            <a:spLocks noGrp="1"/>
          </p:cNvSpPr>
          <p:nvPr>
            <p:ph type="dt" sz="half" idx="10"/>
          </p:nvPr>
        </p:nvSpPr>
        <p:spPr/>
        <p:txBody>
          <a:bodyPr/>
          <a:lstStyle/>
          <a:p>
            <a:fld id="{17AA40AE-D6C7-4DBA-B25C-AD6FFA548FD2}" type="datetime1">
              <a:rPr kumimoji="1" lang="ja-JP" altLang="en-US" smtClean="0"/>
              <a:t>2010/5/26</a:t>
            </a:fld>
            <a:endParaRPr kumimoji="1" lang="ja-JP" altLang="en-US"/>
          </a:p>
        </p:txBody>
      </p:sp>
      <p:sp>
        <p:nvSpPr>
          <p:cNvPr id="19" name="スライド番号プレースホルダ 18"/>
          <p:cNvSpPr>
            <a:spLocks noGrp="1"/>
          </p:cNvSpPr>
          <p:nvPr>
            <p:ph type="sldNum" sz="quarter" idx="12"/>
          </p:nvPr>
        </p:nvSpPr>
        <p:spPr/>
        <p:txBody>
          <a:bodyPr/>
          <a:lstStyle/>
          <a:p>
            <a:fld id="{99B7946D-795D-4104-BCE4-443865A53456}" type="slidenum">
              <a:rPr kumimoji="1" lang="ja-JP" altLang="en-US" smtClean="0"/>
              <a:pPr/>
              <a:t>6</a:t>
            </a:fld>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a:xfrm>
            <a:off x="152400" y="1104901"/>
            <a:ext cx="8515350" cy="2038348"/>
          </a:xfrm>
        </p:spPr>
        <p:txBody>
          <a:bodyPr/>
          <a:lstStyle/>
          <a:p>
            <a:pPr>
              <a:buNone/>
            </a:pPr>
            <a:r>
              <a:rPr lang="en-US" altLang="ja-JP" dirty="0" smtClean="0">
                <a:latin typeface="Vijaya" pitchFamily="34" charset="0"/>
                <a:cs typeface="Vijaya" pitchFamily="34" charset="0"/>
              </a:rPr>
              <a:t>“Well known reporters usually get more consideration than unknown reporters, assuming the reporter has a pretty good history in bug reporting. So even if a “well-known” reporter reports a bug which is pretty vague, he will get more attention than another reporter, and the time spent trying to reproduce the problem will also be larger</a:t>
            </a:r>
            <a:r>
              <a:rPr lang="en-US" altLang="ja-JP" dirty="0" smtClean="0">
                <a:latin typeface="Vijaya" pitchFamily="34" charset="0"/>
                <a:cs typeface="Vijaya" pitchFamily="34" charset="0"/>
              </a:rPr>
              <a:t>.”</a:t>
            </a:r>
            <a:endParaRPr lang="ja-JP" altLang="en-US" dirty="0">
              <a:latin typeface="Vijaya" pitchFamily="34" charset="0"/>
              <a:cs typeface="Vijaya" pitchFamily="34" charset="0"/>
            </a:endParaRPr>
          </a:p>
        </p:txBody>
      </p:sp>
      <p:sp>
        <p:nvSpPr>
          <p:cNvPr id="3" name="タイトル 2"/>
          <p:cNvSpPr>
            <a:spLocks noGrp="1"/>
          </p:cNvSpPr>
          <p:nvPr>
            <p:ph type="title"/>
          </p:nvPr>
        </p:nvSpPr>
        <p:spPr/>
        <p:txBody>
          <a:bodyPr/>
          <a:lstStyle/>
          <a:p>
            <a:r>
              <a:rPr lang="en-US" altLang="ja-JP" dirty="0" smtClean="0"/>
              <a:t>#5 Reporter </a:t>
            </a:r>
            <a:r>
              <a:rPr lang="en-US" altLang="ja-JP" dirty="0" smtClean="0"/>
              <a:t>reputation</a:t>
            </a:r>
            <a:endParaRPr kumimoji="1" lang="ja-JP" altLang="en-US" dirty="0"/>
          </a:p>
        </p:txBody>
      </p:sp>
      <p:sp>
        <p:nvSpPr>
          <p:cNvPr id="6" name="コンテンツ プレースホルダ 1"/>
          <p:cNvSpPr txBox="1">
            <a:spLocks/>
          </p:cNvSpPr>
          <p:nvPr/>
        </p:nvSpPr>
        <p:spPr bwMode="auto">
          <a:xfrm>
            <a:off x="154334" y="3105164"/>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buFont typeface="Wingdings" pitchFamily="2" charset="2"/>
              <a:buChar char="l"/>
              <a:tabLst/>
              <a:defRPr/>
            </a:pPr>
            <a:r>
              <a:rPr kumimoji="1" lang="ja-JP" altLang="en-US" sz="2400" b="0" i="0" u="none" strike="noStrike" kern="0" cap="none" spc="0" normalizeH="0" baseline="0" noProof="0" dirty="0" smtClean="0">
                <a:ln>
                  <a:noFill/>
                </a:ln>
                <a:solidFill>
                  <a:schemeClr val="tx2"/>
                </a:solidFill>
                <a:effectLst/>
                <a:uLnTx/>
                <a:uFillTx/>
                <a:ea typeface="+mn-ea"/>
                <a:cs typeface="Vijaya" pitchFamily="34" charset="0"/>
              </a:rPr>
              <a:t>報告者によっては，ソフトウェアについての知識を十分に有している人や不具合報告について非常に良い書き方をしている人がいる．</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sp>
        <p:nvSpPr>
          <p:cNvPr id="7" name="コンテンツ プレースホルダ 1"/>
          <p:cNvSpPr txBox="1">
            <a:spLocks/>
          </p:cNvSpPr>
          <p:nvPr/>
        </p:nvSpPr>
        <p:spPr bwMode="auto">
          <a:xfrm>
            <a:off x="153118" y="4860292"/>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lang="en-US" altLang="ja-JP" kern="0" dirty="0" smtClean="0">
                <a:solidFill>
                  <a:schemeClr val="tx2"/>
                </a:solidFill>
                <a:cs typeface="Vijaya" pitchFamily="34" charset="0"/>
              </a:rPr>
              <a:t>Recommendation #</a:t>
            </a:r>
            <a:r>
              <a:rPr lang="en-US" altLang="ja-JP" kern="0" dirty="0" smtClean="0">
                <a:solidFill>
                  <a:schemeClr val="tx2"/>
                </a:solidFill>
                <a:cs typeface="Vijaya" pitchFamily="34" charset="0"/>
              </a:rPr>
              <a:t>5</a:t>
            </a:r>
            <a:endParaRPr lang="en-US" altLang="ja-JP" kern="0" dirty="0" smtClean="0">
              <a:solidFill>
                <a:schemeClr val="tx2"/>
              </a:solidFill>
              <a:cs typeface="Vijaya" pitchFamily="34" charset="0"/>
            </a:endParaRP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	</a:t>
            </a: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Integrate</a:t>
            </a:r>
            <a:r>
              <a:rPr kumimoji="1" lang="en-US" altLang="ja-JP" sz="2400" b="0" i="0" u="none" strike="noStrike" kern="0" cap="none" spc="0" normalizeH="0" noProof="0" dirty="0" smtClean="0">
                <a:ln>
                  <a:noFill/>
                </a:ln>
                <a:solidFill>
                  <a:schemeClr val="tx2"/>
                </a:solidFill>
                <a:effectLst/>
                <a:uLnTx/>
                <a:uFillTx/>
                <a:ea typeface="+mn-ea"/>
                <a:cs typeface="Vijaya" pitchFamily="34" charset="0"/>
              </a:rPr>
              <a:t> reputation into user profiles to mark experienced reporters.</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sp>
        <p:nvSpPr>
          <p:cNvPr id="8" name="日付プレースホルダ 7"/>
          <p:cNvSpPr>
            <a:spLocks noGrp="1"/>
          </p:cNvSpPr>
          <p:nvPr>
            <p:ph type="dt" sz="half" idx="10"/>
          </p:nvPr>
        </p:nvSpPr>
        <p:spPr/>
        <p:txBody>
          <a:bodyPr/>
          <a:lstStyle/>
          <a:p>
            <a:fld id="{23786914-E3DC-47D9-B535-EAA6C0F7D117}" type="datetime1">
              <a:rPr kumimoji="1" lang="ja-JP" altLang="en-US" smtClean="0"/>
              <a:t>2010/5/26</a:t>
            </a:fld>
            <a:endParaRPr kumimoji="1" lang="ja-JP" altLang="en-US"/>
          </a:p>
        </p:txBody>
      </p:sp>
      <p:sp>
        <p:nvSpPr>
          <p:cNvPr id="9" name="スライド番号プレースホルダ 8"/>
          <p:cNvSpPr>
            <a:spLocks noGrp="1"/>
          </p:cNvSpPr>
          <p:nvPr>
            <p:ph type="sldNum" sz="quarter" idx="12"/>
          </p:nvPr>
        </p:nvSpPr>
        <p:spPr/>
        <p:txBody>
          <a:bodyPr/>
          <a:lstStyle/>
          <a:p>
            <a:fld id="{99B7946D-795D-4104-BCE4-443865A53456}" type="slidenum">
              <a:rPr kumimoji="1" lang="ja-JP" altLang="en-US" smtClean="0"/>
              <a:pPr/>
              <a:t>7</a:t>
            </a:fld>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a:xfrm>
            <a:off x="152400" y="1104901"/>
            <a:ext cx="8515350" cy="2752728"/>
          </a:xfrm>
        </p:spPr>
        <p:txBody>
          <a:bodyPr/>
          <a:lstStyle/>
          <a:p>
            <a:pPr>
              <a:buNone/>
            </a:pPr>
            <a:r>
              <a:rPr lang="en-US" altLang="ja-JP" dirty="0" smtClean="0">
                <a:latin typeface="Vijaya" pitchFamily="34" charset="0"/>
                <a:cs typeface="Vijaya" pitchFamily="34" charset="0"/>
              </a:rPr>
              <a:t>“It’s very hard to find possible duplicates, when filing bugs. The ‘search’ tool in </a:t>
            </a:r>
            <a:r>
              <a:rPr lang="en-US" altLang="ja-JP" dirty="0" err="1" smtClean="0">
                <a:latin typeface="Vijaya" pitchFamily="34" charset="0"/>
                <a:cs typeface="Vijaya" pitchFamily="34" charset="0"/>
              </a:rPr>
              <a:t>Bugzilla</a:t>
            </a:r>
            <a:r>
              <a:rPr lang="en-US" altLang="ja-JP" dirty="0" smtClean="0">
                <a:latin typeface="Vijaya" pitchFamily="34" charset="0"/>
                <a:cs typeface="Vijaya" pitchFamily="34" charset="0"/>
              </a:rPr>
              <a:t> is very poor - it seems that a search for ‘quick brown fox’ will return results for ‘quick OR brown OR fox’, without prioritizing ‘quick AND brown AND fox’. Furthermore, there’s no way to assign or search keywords for a bug ...”</a:t>
            </a:r>
          </a:p>
          <a:p>
            <a:pPr>
              <a:buNone/>
            </a:pPr>
            <a:r>
              <a:rPr lang="en-US" altLang="ja-JP" dirty="0" smtClean="0">
                <a:latin typeface="Vijaya" pitchFamily="34" charset="0"/>
                <a:cs typeface="Vijaya" pitchFamily="34" charset="0"/>
              </a:rPr>
              <a:t>“let me at a minimum enter </a:t>
            </a:r>
            <a:r>
              <a:rPr lang="en-US" altLang="ja-JP" dirty="0" err="1" smtClean="0">
                <a:latin typeface="Vijaya" pitchFamily="34" charset="0"/>
                <a:cs typeface="Vijaya" pitchFamily="34" charset="0"/>
              </a:rPr>
              <a:t>ebay</a:t>
            </a:r>
            <a:r>
              <a:rPr lang="en-US" altLang="ja-JP" dirty="0" smtClean="0">
                <a:latin typeface="Vijaya" pitchFamily="34" charset="0"/>
                <a:cs typeface="Vijaya" pitchFamily="34" charset="0"/>
              </a:rPr>
              <a:t> style search strings for finding relevant bugs ... I’d expect regular expressions.”</a:t>
            </a:r>
          </a:p>
        </p:txBody>
      </p:sp>
      <p:sp>
        <p:nvSpPr>
          <p:cNvPr id="3" name="タイトル 2"/>
          <p:cNvSpPr>
            <a:spLocks noGrp="1"/>
          </p:cNvSpPr>
          <p:nvPr>
            <p:ph type="title"/>
          </p:nvPr>
        </p:nvSpPr>
        <p:spPr/>
        <p:txBody>
          <a:bodyPr/>
          <a:lstStyle/>
          <a:p>
            <a:r>
              <a:rPr kumimoji="1" lang="en-US" altLang="ja-JP" dirty="0" smtClean="0"/>
              <a:t>#6 Better </a:t>
            </a:r>
            <a:r>
              <a:rPr kumimoji="1" lang="en-US" altLang="ja-JP" dirty="0" smtClean="0"/>
              <a:t>search facility</a:t>
            </a:r>
            <a:endParaRPr kumimoji="1" lang="ja-JP" altLang="en-US" dirty="0"/>
          </a:p>
        </p:txBody>
      </p:sp>
      <p:sp>
        <p:nvSpPr>
          <p:cNvPr id="4" name="コンテンツ プレースホルダ 1"/>
          <p:cNvSpPr txBox="1">
            <a:spLocks/>
          </p:cNvSpPr>
          <p:nvPr/>
        </p:nvSpPr>
        <p:spPr bwMode="auto">
          <a:xfrm>
            <a:off x="154334" y="3748106"/>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buFont typeface="Wingdings" pitchFamily="2" charset="2"/>
              <a:buChar char="l"/>
              <a:tabLst/>
              <a:defRPr/>
            </a:pPr>
            <a:r>
              <a:rPr kumimoji="1" lang="ja-JP" altLang="en-US" sz="2400" b="0" i="0" u="none" strike="noStrike" kern="0" cap="none" spc="0" normalizeH="0" baseline="0" noProof="0" dirty="0" smtClean="0">
                <a:ln>
                  <a:noFill/>
                </a:ln>
                <a:solidFill>
                  <a:schemeClr val="tx2"/>
                </a:solidFill>
                <a:effectLst/>
                <a:uLnTx/>
                <a:uFillTx/>
                <a:ea typeface="+mn-ea"/>
                <a:cs typeface="Vijaya" pitchFamily="34" charset="0"/>
              </a:rPr>
              <a:t>報告者がまずすべきことは</a:t>
            </a:r>
            <a:r>
              <a:rPr lang="ja-JP" altLang="en-US" sz="2400" kern="0" dirty="0" smtClean="0">
                <a:solidFill>
                  <a:schemeClr val="tx2"/>
                </a:solidFill>
                <a:cs typeface="Vijaya" pitchFamily="34" charset="0"/>
              </a:rPr>
              <a:t>既にその不具合が報告されていないかを確認することであるが，実際はそうではない</a:t>
            </a:r>
            <a:endPar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endParaRPr>
          </a:p>
        </p:txBody>
      </p:sp>
      <p:sp>
        <p:nvSpPr>
          <p:cNvPr id="5" name="コンテンツ プレースホルダ 1"/>
          <p:cNvSpPr txBox="1">
            <a:spLocks/>
          </p:cNvSpPr>
          <p:nvPr/>
        </p:nvSpPr>
        <p:spPr bwMode="auto">
          <a:xfrm>
            <a:off x="153118" y="4860292"/>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lang="en-US" altLang="ja-JP" kern="0" dirty="0" smtClean="0">
                <a:solidFill>
                  <a:schemeClr val="tx2"/>
                </a:solidFill>
                <a:cs typeface="Vijaya" pitchFamily="34" charset="0"/>
              </a:rPr>
              <a:t>Recommendation #6</a:t>
            </a: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	</a:t>
            </a:r>
            <a:r>
              <a:rPr lang="en-US" altLang="ja-JP" sz="2400" kern="0" noProof="0" dirty="0" smtClean="0">
                <a:solidFill>
                  <a:schemeClr val="tx2"/>
                </a:solidFill>
                <a:cs typeface="Vijaya" pitchFamily="34" charset="0"/>
              </a:rPr>
              <a:t>Provide a powerful, yet simple and easy-to-user feature to search bug reports.</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pic>
        <p:nvPicPr>
          <p:cNvPr id="6" name="図 5" descr="search_image.png"/>
          <p:cNvPicPr>
            <a:picLocks noChangeAspect="1"/>
          </p:cNvPicPr>
          <p:nvPr/>
        </p:nvPicPr>
        <p:blipFill>
          <a:blip r:embed="rId3" cstate="print"/>
          <a:stretch>
            <a:fillRect/>
          </a:stretch>
        </p:blipFill>
        <p:spPr>
          <a:xfrm>
            <a:off x="3929058" y="4786322"/>
            <a:ext cx="4666358" cy="2978234"/>
          </a:xfrm>
          <a:prstGeom prst="rect">
            <a:avLst/>
          </a:prstGeom>
        </p:spPr>
      </p:pic>
      <p:sp>
        <p:nvSpPr>
          <p:cNvPr id="7" name="日付プレースホルダ 6"/>
          <p:cNvSpPr>
            <a:spLocks noGrp="1"/>
          </p:cNvSpPr>
          <p:nvPr>
            <p:ph type="dt" sz="half" idx="10"/>
          </p:nvPr>
        </p:nvSpPr>
        <p:spPr/>
        <p:txBody>
          <a:bodyPr/>
          <a:lstStyle/>
          <a:p>
            <a:fld id="{1CA82C66-46DB-4EE9-A1E4-F8C2A87AC249}" type="datetime1">
              <a:rPr kumimoji="1" lang="ja-JP" altLang="en-US" smtClean="0"/>
              <a:t>2010/5/26</a:t>
            </a:fld>
            <a:endParaRPr kumimoji="1" lang="ja-JP" altLang="en-US"/>
          </a:p>
        </p:txBody>
      </p:sp>
      <p:sp>
        <p:nvSpPr>
          <p:cNvPr id="8" name="スライド番号プレースホルダ 7"/>
          <p:cNvSpPr>
            <a:spLocks noGrp="1"/>
          </p:cNvSpPr>
          <p:nvPr>
            <p:ph type="sldNum" sz="quarter" idx="12"/>
          </p:nvPr>
        </p:nvSpPr>
        <p:spPr/>
        <p:txBody>
          <a:bodyPr/>
          <a:lstStyle/>
          <a:p>
            <a:fld id="{99B7946D-795D-4104-BCE4-443865A53456}" type="slidenum">
              <a:rPr kumimoji="1" lang="ja-JP" altLang="en-US" smtClean="0"/>
              <a:pPr/>
              <a:t>8</a:t>
            </a:fld>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pPr>
              <a:buNone/>
            </a:pPr>
            <a:r>
              <a:rPr lang="en-US" altLang="ja-JP" dirty="0" smtClean="0">
                <a:latin typeface="Vijaya" pitchFamily="34" charset="0"/>
                <a:cs typeface="Vijaya" pitchFamily="34" charset="0"/>
              </a:rPr>
              <a:t>“Typically bugs I have reported are already reported but by much less savvy people who make horrible reports that lack important details. It is frustrating to have spent lots of time making an exceptionally detailed bug report to only have it marked as a duplicate ... ”</a:t>
            </a:r>
            <a:endParaRPr kumimoji="1" lang="en-US" altLang="ja-JP" dirty="0" smtClean="0">
              <a:latin typeface="Vijaya" pitchFamily="34" charset="0"/>
              <a:cs typeface="Vijaya" pitchFamily="34" charset="0"/>
            </a:endParaRPr>
          </a:p>
          <a:p>
            <a:pPr>
              <a:buNone/>
            </a:pPr>
            <a:r>
              <a:rPr lang="en-US" altLang="ja-JP" dirty="0" smtClean="0">
                <a:latin typeface="Vijaya" pitchFamily="34" charset="0"/>
                <a:cs typeface="Vijaya" pitchFamily="34" charset="0"/>
              </a:rPr>
              <a:t>“Duplicates ... often add useful information. That this information were filed under a new report is not ideal thought.”</a:t>
            </a:r>
            <a:endParaRPr kumimoji="1" lang="ja-JP" altLang="en-US" dirty="0">
              <a:latin typeface="Vijaya" pitchFamily="34" charset="0"/>
              <a:cs typeface="Vijaya" pitchFamily="34" charset="0"/>
            </a:endParaRPr>
          </a:p>
        </p:txBody>
      </p:sp>
      <p:sp>
        <p:nvSpPr>
          <p:cNvPr id="3" name="タイトル 2"/>
          <p:cNvSpPr>
            <a:spLocks noGrp="1"/>
          </p:cNvSpPr>
          <p:nvPr>
            <p:ph type="title"/>
          </p:nvPr>
        </p:nvSpPr>
        <p:spPr>
          <a:xfrm>
            <a:off x="1238250" y="123825"/>
            <a:ext cx="8334410" cy="781050"/>
          </a:xfrm>
        </p:spPr>
        <p:txBody>
          <a:bodyPr/>
          <a:lstStyle/>
          <a:p>
            <a:r>
              <a:rPr lang="en-US" altLang="ja-JP" dirty="0" smtClean="0"/>
              <a:t>#7 Information </a:t>
            </a:r>
            <a:r>
              <a:rPr lang="en-US" altLang="ja-JP" dirty="0" smtClean="0"/>
              <a:t>in bug duplicates can be useful</a:t>
            </a:r>
            <a:endParaRPr kumimoji="1" lang="ja-JP" altLang="en-US" dirty="0"/>
          </a:p>
        </p:txBody>
      </p:sp>
      <p:sp>
        <p:nvSpPr>
          <p:cNvPr id="8" name="コンテンツ プレースホルダ 1"/>
          <p:cNvSpPr txBox="1">
            <a:spLocks/>
          </p:cNvSpPr>
          <p:nvPr/>
        </p:nvSpPr>
        <p:spPr bwMode="auto">
          <a:xfrm>
            <a:off x="154334" y="3533792"/>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buFont typeface="Wingdings" pitchFamily="2" charset="2"/>
              <a:buChar char="l"/>
              <a:tabLst/>
              <a:defRPr/>
            </a:pPr>
            <a:r>
              <a:rPr lang="ja-JP" altLang="en-US" sz="2400" kern="0" dirty="0" smtClean="0">
                <a:solidFill>
                  <a:schemeClr val="tx2"/>
                </a:solidFill>
                <a:cs typeface="Vijaya" pitchFamily="34" charset="0"/>
              </a:rPr>
              <a:t>報告</a:t>
            </a:r>
            <a:r>
              <a:rPr lang="ja-JP" altLang="en-US" sz="2400" kern="0" dirty="0" smtClean="0">
                <a:solidFill>
                  <a:schemeClr val="tx2"/>
                </a:solidFill>
                <a:cs typeface="Vijaya" pitchFamily="34" charset="0"/>
              </a:rPr>
              <a:t>された不具合が重複とみなされると，それらは</a:t>
            </a:r>
            <a:r>
              <a:rPr lang="en-US" altLang="ja-JP" sz="2400" kern="0" dirty="0" smtClean="0">
                <a:solidFill>
                  <a:schemeClr val="tx2"/>
                </a:solidFill>
                <a:cs typeface="Vijaya" pitchFamily="34" charset="0"/>
              </a:rPr>
              <a:t>close</a:t>
            </a:r>
            <a:r>
              <a:rPr lang="ja-JP" altLang="en-US" sz="2400" kern="0" dirty="0" smtClean="0">
                <a:solidFill>
                  <a:schemeClr val="tx2"/>
                </a:solidFill>
                <a:cs typeface="Vijaya" pitchFamily="34" charset="0"/>
              </a:rPr>
              <a:t>されて情報は放棄される．</a:t>
            </a:r>
            <a:endParaRPr lang="en-US" altLang="ja-JP" sz="2400" kern="0" dirty="0" smtClean="0">
              <a:solidFill>
                <a:schemeClr val="tx2"/>
              </a:solidFill>
              <a:cs typeface="Vijaya" pitchFamily="34" charset="0"/>
            </a:endParaRPr>
          </a:p>
          <a:p>
            <a:pPr marL="800100" lvl="1" indent="-342900" algn="just" fontAlgn="base">
              <a:spcBef>
                <a:spcPct val="20000"/>
              </a:spcBef>
              <a:spcAft>
                <a:spcPct val="0"/>
              </a:spcAft>
              <a:buClr>
                <a:schemeClr val="tx1"/>
              </a:buClr>
              <a:buSzPct val="70000"/>
              <a:buFont typeface="Wingdings" pitchFamily="2" charset="2"/>
              <a:buChar char="ü"/>
            </a:pPr>
            <a:r>
              <a:rPr kumimoji="1" lang="ja-JP" altLang="en-US" sz="2400" b="0" i="0" u="none" strike="noStrike" kern="0" cap="none" spc="0" normalizeH="0" baseline="0" noProof="0" dirty="0" smtClean="0">
                <a:ln>
                  <a:noFill/>
                </a:ln>
                <a:solidFill>
                  <a:schemeClr val="tx2"/>
                </a:solidFill>
                <a:effectLst/>
                <a:uLnTx/>
                <a:uFillTx/>
                <a:ea typeface="+mn-ea"/>
                <a:cs typeface="Vijaya" pitchFamily="34" charset="0"/>
              </a:rPr>
              <a:t>報告者のやる気を削いでしまう．</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sp>
        <p:nvSpPr>
          <p:cNvPr id="9" name="コンテンツ プレースホルダ 1"/>
          <p:cNvSpPr txBox="1">
            <a:spLocks/>
          </p:cNvSpPr>
          <p:nvPr/>
        </p:nvSpPr>
        <p:spPr bwMode="auto">
          <a:xfrm>
            <a:off x="153118" y="4860292"/>
            <a:ext cx="8515350" cy="1609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lang="en-US" altLang="ja-JP" kern="0" dirty="0" smtClean="0">
                <a:solidFill>
                  <a:schemeClr val="tx2"/>
                </a:solidFill>
                <a:cs typeface="Vijaya" pitchFamily="34" charset="0"/>
              </a:rPr>
              <a:t>Recommendation #7</a:t>
            </a:r>
          </a:p>
          <a:p>
            <a:pPr marL="342900" marR="0" lvl="0" indent="-342900" algn="just" defTabSz="914400" rtl="0" eaLnBrk="1" fontAlgn="base" latinLnBrk="0" hangingPunct="1">
              <a:lnSpc>
                <a:spcPct val="100000"/>
              </a:lnSpc>
              <a:spcBef>
                <a:spcPct val="20000"/>
              </a:spcBef>
              <a:spcAft>
                <a:spcPct val="0"/>
              </a:spcAft>
              <a:buClr>
                <a:schemeClr val="tx1"/>
              </a:buClr>
              <a:buSzPct val="70000"/>
              <a:tabLst/>
              <a:defRPr/>
            </a:pP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	</a:t>
            </a:r>
            <a:r>
              <a:rPr kumimoji="1" lang="en-US" altLang="ja-JP" sz="2400" b="0" i="0" u="none" strike="noStrike" kern="0" cap="none" spc="0" normalizeH="0" baseline="0" noProof="0" dirty="0" smtClean="0">
                <a:ln>
                  <a:noFill/>
                </a:ln>
                <a:solidFill>
                  <a:schemeClr val="tx2"/>
                </a:solidFill>
                <a:effectLst/>
                <a:uLnTx/>
                <a:uFillTx/>
                <a:ea typeface="+mn-ea"/>
                <a:cs typeface="Vijaya" pitchFamily="34" charset="0"/>
              </a:rPr>
              <a:t>Encourage users</a:t>
            </a:r>
            <a:r>
              <a:rPr kumimoji="1" lang="en-US" altLang="ja-JP" sz="2400" b="0" i="0" u="none" strike="noStrike" kern="0" cap="none" spc="0" normalizeH="0" noProof="0" dirty="0" smtClean="0">
                <a:ln>
                  <a:noFill/>
                </a:ln>
                <a:solidFill>
                  <a:schemeClr val="tx2"/>
                </a:solidFill>
                <a:effectLst/>
                <a:uLnTx/>
                <a:uFillTx/>
                <a:ea typeface="+mn-ea"/>
                <a:cs typeface="Vijaya" pitchFamily="34" charset="0"/>
              </a:rPr>
              <a:t> to submit additional details, ideally to an already existing bug report. Provide tool support for merging bugs.</a:t>
            </a:r>
            <a:endParaRPr kumimoji="1" lang="ja-JP" altLang="en-US" sz="2400" b="0" i="0" u="none" strike="noStrike" kern="0" cap="none" spc="0" normalizeH="0" baseline="0" noProof="0" dirty="0">
              <a:ln>
                <a:noFill/>
              </a:ln>
              <a:solidFill>
                <a:schemeClr val="tx2"/>
              </a:solidFill>
              <a:effectLst/>
              <a:uLnTx/>
              <a:uFillTx/>
              <a:ea typeface="+mn-ea"/>
              <a:cs typeface="Vijaya" pitchFamily="34" charset="0"/>
            </a:endParaRPr>
          </a:p>
        </p:txBody>
      </p:sp>
      <p:sp>
        <p:nvSpPr>
          <p:cNvPr id="10" name="日付プレースホルダ 9"/>
          <p:cNvSpPr>
            <a:spLocks noGrp="1"/>
          </p:cNvSpPr>
          <p:nvPr>
            <p:ph type="dt" sz="half" idx="10"/>
          </p:nvPr>
        </p:nvSpPr>
        <p:spPr/>
        <p:txBody>
          <a:bodyPr/>
          <a:lstStyle/>
          <a:p>
            <a:fld id="{81AE2748-AEE0-4722-8FE2-2D3DE85886F1}" type="datetime1">
              <a:rPr kumimoji="1" lang="ja-JP" altLang="en-US" smtClean="0"/>
              <a:t>2010/5/26</a:t>
            </a:fld>
            <a:endParaRPr kumimoji="1" lang="ja-JP" altLang="en-US"/>
          </a:p>
        </p:txBody>
      </p:sp>
      <p:sp>
        <p:nvSpPr>
          <p:cNvPr id="11" name="スライド番号プレースホルダ 10"/>
          <p:cNvSpPr>
            <a:spLocks noGrp="1"/>
          </p:cNvSpPr>
          <p:nvPr>
            <p:ph type="sldNum" sz="quarter" idx="12"/>
          </p:nvPr>
        </p:nvSpPr>
        <p:spPr/>
        <p:txBody>
          <a:bodyPr/>
          <a:lstStyle/>
          <a:p>
            <a:fld id="{99B7946D-795D-4104-BCE4-443865A53456}" type="slidenum">
              <a:rPr kumimoji="1" lang="ja-JP" altLang="en-US" smtClean="0"/>
              <a:pPr/>
              <a:t>9</a:t>
            </a:fld>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r>
              <a:rPr lang="ja-JP" altLang="en-US" dirty="0" smtClean="0"/>
              <a:t>本論文では</a:t>
            </a:r>
            <a:r>
              <a:rPr lang="en-US" altLang="ja-JP" dirty="0" smtClean="0"/>
              <a:t>“What Make a Good Bug Report ?”</a:t>
            </a:r>
            <a:r>
              <a:rPr lang="ja-JP" altLang="en-US" dirty="0" smtClean="0"/>
              <a:t>のアンケート結果をまとめた．</a:t>
            </a:r>
            <a:endParaRPr lang="en-US" altLang="ja-JP" dirty="0" smtClean="0"/>
          </a:p>
          <a:p>
            <a:endParaRPr kumimoji="1" lang="en-US" altLang="ja-JP" dirty="0" smtClean="0"/>
          </a:p>
          <a:p>
            <a:r>
              <a:rPr lang="ja-JP" altLang="en-US" dirty="0" smtClean="0"/>
              <a:t>アンケート結果を基に，現行</a:t>
            </a:r>
            <a:r>
              <a:rPr lang="en-US" altLang="ja-JP" dirty="0" smtClean="0"/>
              <a:t>BTS</a:t>
            </a:r>
            <a:r>
              <a:rPr lang="ja-JP" altLang="en-US" dirty="0" smtClean="0"/>
              <a:t>に対する</a:t>
            </a:r>
            <a:r>
              <a:rPr lang="en-US" altLang="ja-JP" dirty="0" smtClean="0"/>
              <a:t>7</a:t>
            </a:r>
            <a:r>
              <a:rPr lang="ja-JP" altLang="en-US" dirty="0" smtClean="0"/>
              <a:t>個</a:t>
            </a:r>
            <a:r>
              <a:rPr lang="ja-JP" altLang="en-US" dirty="0" smtClean="0"/>
              <a:t>の追加機能を提案した．</a:t>
            </a:r>
            <a:endParaRPr lang="en-US" altLang="ja-JP" dirty="0" smtClean="0"/>
          </a:p>
          <a:p>
            <a:endParaRPr lang="en-US" altLang="ja-JP" dirty="0" smtClean="0"/>
          </a:p>
          <a:p>
            <a:pPr>
              <a:buNone/>
            </a:pPr>
            <a:r>
              <a:rPr lang="en-US" altLang="ja-JP" dirty="0" smtClean="0"/>
              <a:t>Feature work</a:t>
            </a:r>
          </a:p>
          <a:p>
            <a:r>
              <a:rPr lang="ja-JP" altLang="en-US" dirty="0" smtClean="0"/>
              <a:t>提案機能を含んだ</a:t>
            </a:r>
            <a:r>
              <a:rPr lang="en-US" altLang="ja-JP" dirty="0" smtClean="0"/>
              <a:t>BTS</a:t>
            </a:r>
            <a:r>
              <a:rPr lang="ja-JP" altLang="en-US" dirty="0" smtClean="0"/>
              <a:t>を実装する．</a:t>
            </a:r>
            <a:endParaRPr lang="en-US" altLang="ja-JP" dirty="0" smtClean="0"/>
          </a:p>
          <a:p>
            <a:pPr lvl="1"/>
            <a:r>
              <a:rPr lang="ja-JP" altLang="en-US" dirty="0" smtClean="0"/>
              <a:t>ユーザビリティの評価など</a:t>
            </a:r>
            <a:r>
              <a:rPr lang="en-US" altLang="ja-JP" dirty="0" smtClean="0"/>
              <a:t>…</a:t>
            </a:r>
            <a:endParaRPr lang="en-US" altLang="ja-JP" dirty="0" smtClean="0"/>
          </a:p>
        </p:txBody>
      </p:sp>
      <p:sp>
        <p:nvSpPr>
          <p:cNvPr id="3" name="タイトル 2"/>
          <p:cNvSpPr>
            <a:spLocks noGrp="1"/>
          </p:cNvSpPr>
          <p:nvPr>
            <p:ph type="title"/>
          </p:nvPr>
        </p:nvSpPr>
        <p:spPr/>
        <p:txBody>
          <a:bodyPr/>
          <a:lstStyle/>
          <a:p>
            <a:r>
              <a:rPr kumimoji="1" lang="en-US" altLang="ja-JP" dirty="0" smtClean="0"/>
              <a:t>Conclusion and Consequence</a:t>
            </a:r>
            <a:endParaRPr kumimoji="1" lang="ja-JP" altLang="en-US" dirty="0"/>
          </a:p>
        </p:txBody>
      </p:sp>
      <p:sp>
        <p:nvSpPr>
          <p:cNvPr id="4" name="日付プレースホルダ 3"/>
          <p:cNvSpPr>
            <a:spLocks noGrp="1"/>
          </p:cNvSpPr>
          <p:nvPr>
            <p:ph type="dt" sz="half" idx="10"/>
          </p:nvPr>
        </p:nvSpPr>
        <p:spPr/>
        <p:txBody>
          <a:bodyPr/>
          <a:lstStyle/>
          <a:p>
            <a:fld id="{B5DA0DE9-7259-41FB-92BF-AB0F95CC0B79}" type="datetime1">
              <a:rPr kumimoji="1" lang="ja-JP" altLang="en-US" smtClean="0"/>
              <a:t>2010/5/26</a:t>
            </a:fld>
            <a:endParaRPr kumimoji="1" lang="ja-JP" altLang="en-US"/>
          </a:p>
        </p:txBody>
      </p:sp>
      <p:sp>
        <p:nvSpPr>
          <p:cNvPr id="5" name="スライド番号プレースホルダ 4"/>
          <p:cNvSpPr>
            <a:spLocks noGrp="1"/>
          </p:cNvSpPr>
          <p:nvPr>
            <p:ph type="sldNum" sz="quarter" idx="12"/>
          </p:nvPr>
        </p:nvSpPr>
        <p:spPr/>
        <p:txBody>
          <a:bodyPr/>
          <a:lstStyle/>
          <a:p>
            <a:fld id="{99B7946D-795D-4104-BCE4-443865A53456}" type="slidenum">
              <a:rPr kumimoji="1" lang="ja-JP" altLang="en-US" smtClean="0"/>
              <a:pPr/>
              <a:t>10</a:t>
            </a:fld>
            <a:endParaRPr kumimoji="1" lang="ja-JP"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 1"/>
          <p:cNvSpPr>
            <a:spLocks noGrp="1"/>
          </p:cNvSpPr>
          <p:nvPr>
            <p:ph idx="1"/>
          </p:nvPr>
        </p:nvSpPr>
        <p:spPr/>
        <p:txBody>
          <a:bodyPr/>
          <a:lstStyle/>
          <a:p>
            <a:r>
              <a:rPr lang="en-US" altLang="ja-JP" dirty="0" smtClean="0"/>
              <a:t>#4 Reward </a:t>
            </a:r>
            <a:r>
              <a:rPr lang="en-US" altLang="ja-JP" dirty="0" smtClean="0"/>
              <a:t>reporters</a:t>
            </a:r>
            <a:r>
              <a:rPr lang="ja-JP" altLang="en-US" dirty="0" smtClean="0"/>
              <a:t>：報告者のモチベーションを保つためには重要である．</a:t>
            </a:r>
            <a:endParaRPr lang="en-US" altLang="ja-JP" dirty="0" smtClean="0"/>
          </a:p>
          <a:p>
            <a:r>
              <a:rPr lang="en-US" altLang="ja-JP" dirty="0" smtClean="0"/>
              <a:t>#5 Reporter </a:t>
            </a:r>
            <a:r>
              <a:rPr lang="en-US" altLang="ja-JP" dirty="0" smtClean="0"/>
              <a:t>reputation</a:t>
            </a:r>
            <a:r>
              <a:rPr lang="ja-JP" altLang="en-US" dirty="0" smtClean="0"/>
              <a:t>：低評価の報告者に対して，</a:t>
            </a:r>
            <a:r>
              <a:rPr lang="ja-JP" altLang="en-US" dirty="0" smtClean="0"/>
              <a:t>高評価</a:t>
            </a:r>
            <a:r>
              <a:rPr lang="ja-JP" altLang="en-US" dirty="0" smtClean="0"/>
              <a:t>の報告者がサポートできるようになれば尚良いと思う．</a:t>
            </a:r>
            <a:endParaRPr lang="en-US" altLang="ja-JP" dirty="0" smtClean="0"/>
          </a:p>
          <a:p>
            <a:endParaRPr lang="en-US" altLang="ja-JP" dirty="0" smtClean="0"/>
          </a:p>
          <a:p>
            <a:endParaRPr lang="en-US" altLang="ja-JP" dirty="0" smtClean="0"/>
          </a:p>
          <a:p>
            <a:r>
              <a:rPr lang="ja-JP" altLang="en-US" dirty="0" smtClean="0"/>
              <a:t>今回</a:t>
            </a:r>
            <a:r>
              <a:rPr lang="ja-JP" altLang="en-US" dirty="0" smtClean="0"/>
              <a:t>の提案では，報告者が修正がどこまで進んでいるのかを把握できるようになってはなかった．</a:t>
            </a:r>
            <a:endParaRPr lang="en-US" altLang="ja-JP" dirty="0" smtClean="0"/>
          </a:p>
          <a:p>
            <a:pPr lvl="1"/>
            <a:r>
              <a:rPr lang="ja-JP" altLang="en-US" dirty="0" smtClean="0"/>
              <a:t>報告者自身が報告した不具合に対して帰属心がわくようになると良いのかな</a:t>
            </a:r>
            <a:r>
              <a:rPr lang="en-US" altLang="ja-JP" dirty="0" smtClean="0"/>
              <a:t>…</a:t>
            </a:r>
          </a:p>
          <a:p>
            <a:endParaRPr lang="en-US" altLang="ja-JP" dirty="0" smtClean="0"/>
          </a:p>
          <a:p>
            <a:endParaRPr lang="en-US" altLang="ja-JP" dirty="0" smtClean="0"/>
          </a:p>
          <a:p>
            <a:endParaRPr lang="en-US" altLang="ja-JP" dirty="0" smtClean="0"/>
          </a:p>
        </p:txBody>
      </p:sp>
      <p:sp>
        <p:nvSpPr>
          <p:cNvPr id="3" name="タイトル 2"/>
          <p:cNvSpPr>
            <a:spLocks noGrp="1"/>
          </p:cNvSpPr>
          <p:nvPr>
            <p:ph type="title"/>
          </p:nvPr>
        </p:nvSpPr>
        <p:spPr/>
        <p:txBody>
          <a:bodyPr/>
          <a:lstStyle/>
          <a:p>
            <a:r>
              <a:rPr kumimoji="1" lang="ja-JP" altLang="en-US" dirty="0" smtClean="0"/>
              <a:t>感想</a:t>
            </a:r>
            <a:endParaRPr kumimoji="1" lang="ja-JP" altLang="en-US" dirty="0"/>
          </a:p>
        </p:txBody>
      </p:sp>
      <p:sp>
        <p:nvSpPr>
          <p:cNvPr id="4" name="日付プレースホルダ 3"/>
          <p:cNvSpPr>
            <a:spLocks noGrp="1"/>
          </p:cNvSpPr>
          <p:nvPr>
            <p:ph type="dt" sz="half" idx="10"/>
          </p:nvPr>
        </p:nvSpPr>
        <p:spPr/>
        <p:txBody>
          <a:bodyPr/>
          <a:lstStyle/>
          <a:p>
            <a:fld id="{6C6CBEDC-3DC4-48BD-93F0-17F0539CEA7F}" type="datetime1">
              <a:rPr kumimoji="1" lang="ja-JP" altLang="en-US" smtClean="0"/>
              <a:t>2010/5/26</a:t>
            </a:fld>
            <a:endParaRPr kumimoji="1" lang="ja-JP" altLang="en-US"/>
          </a:p>
        </p:txBody>
      </p:sp>
      <p:sp>
        <p:nvSpPr>
          <p:cNvPr id="5" name="スライド番号プレースホルダ 4"/>
          <p:cNvSpPr>
            <a:spLocks noGrp="1"/>
          </p:cNvSpPr>
          <p:nvPr>
            <p:ph type="sldNum" sz="quarter" idx="12"/>
          </p:nvPr>
        </p:nvSpPr>
        <p:spPr/>
        <p:txBody>
          <a:bodyPr/>
          <a:lstStyle/>
          <a:p>
            <a:fld id="{99B7946D-795D-4104-BCE4-443865A53456}" type="slidenum">
              <a:rPr kumimoji="1" lang="ja-JP" altLang="en-US" smtClean="0"/>
              <a:pPr/>
              <a:t>11</a:t>
            </a:fld>
            <a:endParaRPr kumimoji="1" lang="ja-JP"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テーマ2">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テーマ2</Template>
  <TotalTime>2084</TotalTime>
  <Words>1269</Words>
  <Application>Microsoft Office PowerPoint</Application>
  <PresentationFormat>画面に合わせる (4:3)</PresentationFormat>
  <Paragraphs>125</Paragraphs>
  <Slides>12</Slides>
  <Notes>6</Notes>
  <HiddenSlides>0</HiddenSlides>
  <MMClips>0</MMClips>
  <ScaleCrop>false</ScaleCrop>
  <HeadingPairs>
    <vt:vector size="4" baseType="variant">
      <vt:variant>
        <vt:lpstr>テーマ</vt:lpstr>
      </vt:variant>
      <vt:variant>
        <vt:i4>1</vt:i4>
      </vt:variant>
      <vt:variant>
        <vt:lpstr>スライド タイトル</vt:lpstr>
      </vt:variant>
      <vt:variant>
        <vt:i4>12</vt:i4>
      </vt:variant>
    </vt:vector>
  </HeadingPairs>
  <TitlesOfParts>
    <vt:vector size="13" baseType="lpstr">
      <vt:lpstr>テーマ2</vt:lpstr>
      <vt:lpstr>VL/HCC2008  Towards the Next Generation of  Bug Tracking Systems</vt:lpstr>
      <vt:lpstr>Introduction</vt:lpstr>
      <vt:lpstr>Result of  “What Makes a Good Bug Report ?”</vt:lpstr>
      <vt:lpstr>#1 Collect information</vt:lpstr>
      <vt:lpstr>#2 Internationalization</vt:lpstr>
      <vt:lpstr>#3 User levels</vt:lpstr>
      <vt:lpstr>#4 Reward reporters</vt:lpstr>
      <vt:lpstr>#5 Reporter reputation</vt:lpstr>
      <vt:lpstr>#6 Better search facility</vt:lpstr>
      <vt:lpstr>#7 Information in bug duplicates can be useful</vt:lpstr>
      <vt:lpstr>Conclusion and Consequence</vt:lpstr>
      <vt:lpstr>感想</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Makes a Good Bug Report?</dc:title>
  <dc:creator>naoya-osa</dc:creator>
  <cp:lastModifiedBy>大澤 直哉</cp:lastModifiedBy>
  <cp:revision>333</cp:revision>
  <dcterms:created xsi:type="dcterms:W3CDTF">2010-05-11T14:15:44Z</dcterms:created>
  <dcterms:modified xsi:type="dcterms:W3CDTF">2010-05-26T05:58:31Z</dcterms:modified>
</cp:coreProperties>
</file>