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7" r:id="rId2"/>
    <p:sldId id="258" r:id="rId3"/>
    <p:sldId id="259" r:id="rId4"/>
    <p:sldId id="260" r:id="rId5"/>
    <p:sldId id="262" r:id="rId6"/>
    <p:sldId id="261" r:id="rId7"/>
    <p:sldId id="263" r:id="rId8"/>
    <p:sldId id="265" r:id="rId9"/>
    <p:sldId id="266" r:id="rId10"/>
    <p:sldId id="264" r:id="rId11"/>
    <p:sldId id="269" r:id="rId12"/>
    <p:sldId id="267" r:id="rId13"/>
    <p:sldId id="276" r:id="rId14"/>
    <p:sldId id="277" r:id="rId15"/>
    <p:sldId id="268" r:id="rId16"/>
    <p:sldId id="270" r:id="rId17"/>
    <p:sldId id="272" r:id="rId18"/>
    <p:sldId id="279" r:id="rId19"/>
    <p:sldId id="278" r:id="rId20"/>
    <p:sldId id="273" r:id="rId21"/>
    <p:sldId id="280" r:id="rId22"/>
    <p:sldId id="271" r:id="rId23"/>
    <p:sldId id="274" r:id="rId24"/>
    <p:sldId id="275"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494" autoAdjust="0"/>
  </p:normalViewPr>
  <p:slideViewPr>
    <p:cSldViewPr snapToGrid="0">
      <p:cViewPr varScale="1">
        <p:scale>
          <a:sx n="67" d="100"/>
          <a:sy n="67" d="100"/>
        </p:scale>
        <p:origin x="150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70FA03-2A4C-40B6-AE58-F503B24FB6B1}" type="datetimeFigureOut">
              <a:rPr kumimoji="1" lang="ja-JP" altLang="en-US" smtClean="0"/>
              <a:t>2018/2/26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75CD6-FFB9-4C48-9BAD-518A0DB8ECB8}" type="slidenum">
              <a:rPr kumimoji="1" lang="ja-JP" altLang="en-US" smtClean="0"/>
              <a:t>‹#›</a:t>
            </a:fld>
            <a:endParaRPr kumimoji="1" lang="ja-JP" altLang="en-US"/>
          </a:p>
        </p:txBody>
      </p:sp>
    </p:spTree>
    <p:extLst>
      <p:ext uri="{BB962C8B-B14F-4D97-AF65-F5344CB8AC3E}">
        <p14:creationId xmlns:p14="http://schemas.microsoft.com/office/powerpoint/2010/main" val="23235864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3317518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3</a:t>
            </a:fld>
            <a:endParaRPr kumimoji="1" lang="ja-JP" altLang="en-US"/>
          </a:p>
        </p:txBody>
      </p:sp>
    </p:spTree>
    <p:extLst>
      <p:ext uri="{BB962C8B-B14F-4D97-AF65-F5344CB8AC3E}">
        <p14:creationId xmlns:p14="http://schemas.microsoft.com/office/powerpoint/2010/main" val="1029625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プログラムスライスなどの</a:t>
            </a:r>
            <a:r>
              <a:rPr kumimoji="1" lang="ja-JP" altLang="en-US" sz="1200" dirty="0"/>
              <a:t>演繹は何が起こりうるかという予測しかできない</a:t>
            </a:r>
            <a:endParaRPr kumimoji="1" lang="en-US" altLang="ja-JP" sz="1200" dirty="0"/>
          </a:p>
        </p:txBody>
      </p:sp>
      <p:sp>
        <p:nvSpPr>
          <p:cNvPr id="4" name="スライド番号プレースホルダー 3"/>
          <p:cNvSpPr>
            <a:spLocks noGrp="1"/>
          </p:cNvSpPr>
          <p:nvPr>
            <p:ph type="sldNum" sz="quarter" idx="10"/>
          </p:nvPr>
        </p:nvSpPr>
        <p:spPr/>
        <p:txBody>
          <a:bodyPr/>
          <a:lstStyle/>
          <a:p>
            <a:fld id="{46A75CD6-FFB9-4C48-9BAD-518A0DB8ECB8}" type="slidenum">
              <a:rPr kumimoji="1" lang="ja-JP" altLang="en-US" smtClean="0"/>
              <a:t>5</a:t>
            </a:fld>
            <a:endParaRPr kumimoji="1" lang="ja-JP" altLang="en-US" dirty="0"/>
          </a:p>
        </p:txBody>
      </p:sp>
    </p:spTree>
    <p:extLst>
      <p:ext uri="{BB962C8B-B14F-4D97-AF65-F5344CB8AC3E}">
        <p14:creationId xmlns:p14="http://schemas.microsoft.com/office/powerpoint/2010/main" val="978662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プログラム実行についての事実を観察するため、プログラマが確実にアクセスできるようにしなければならない。その中で最も簡単な方法はプログラマ自身に出力させることである。</a:t>
            </a:r>
            <a:endParaRPr kumimoji="1" lang="en-US" altLang="ja-JP" dirty="0"/>
          </a:p>
          <a:p>
            <a:r>
              <a:rPr kumimoji="1" lang="ja-JP" altLang="en-US" dirty="0"/>
              <a:t>例えば</a:t>
            </a:r>
            <a:r>
              <a:rPr kumimoji="1" lang="en-US" altLang="ja-JP" dirty="0"/>
              <a:t>C</a:t>
            </a:r>
            <a:r>
              <a:rPr kumimoji="1" lang="ja-JP" altLang="en-US" dirty="0"/>
              <a:t>言語の</a:t>
            </a:r>
            <a:r>
              <a:rPr kumimoji="1" lang="en-US" altLang="ja-JP" dirty="0" err="1"/>
              <a:t>printf</a:t>
            </a:r>
            <a:r>
              <a:rPr kumimoji="1" lang="en-US" altLang="ja-JP" dirty="0"/>
              <a:t>(</a:t>
            </a:r>
            <a:r>
              <a:rPr kumimoji="1" lang="ja-JP" altLang="en-US" dirty="0"/>
              <a:t>）関数のようにコードに適切なログ出力ステートメントを挿入する。</a:t>
            </a:r>
            <a:endParaRPr kumimoji="1" lang="en-US" altLang="ja-JP" dirty="0"/>
          </a:p>
        </p:txBody>
      </p:sp>
      <p:sp>
        <p:nvSpPr>
          <p:cNvPr id="4" name="スライド番号プレースホルダー 3"/>
          <p:cNvSpPr>
            <a:spLocks noGrp="1"/>
          </p:cNvSpPr>
          <p:nvPr>
            <p:ph type="sldNum" sz="quarter" idx="10"/>
          </p:nvPr>
        </p:nvSpPr>
        <p:spPr/>
        <p:txBody>
          <a:bodyPr/>
          <a:lstStyle/>
          <a:p>
            <a:fld id="{46A75CD6-FFB9-4C48-9BAD-518A0DB8ECB8}" type="slidenum">
              <a:rPr kumimoji="1" lang="ja-JP" altLang="en-US" smtClean="0"/>
              <a:t>7</a:t>
            </a:fld>
            <a:endParaRPr kumimoji="1" lang="ja-JP" altLang="en-US" dirty="0"/>
          </a:p>
        </p:txBody>
      </p:sp>
    </p:spTree>
    <p:extLst>
      <p:ext uri="{BB962C8B-B14F-4D97-AF65-F5344CB8AC3E}">
        <p14:creationId xmlns:p14="http://schemas.microsoft.com/office/powerpoint/2010/main" val="3187972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a:t>・コードがごちゃごちゃする</a:t>
            </a:r>
            <a:endParaRPr kumimoji="1" lang="en-US" altLang="ja-JP" sz="1200" dirty="0"/>
          </a:p>
          <a:p>
            <a:r>
              <a:rPr kumimoji="1" lang="ja-JP" altLang="en-US" sz="1200" dirty="0"/>
              <a:t>ログ出力ステートメントはデバッグ以外の目的を持たない</a:t>
            </a:r>
            <a:endParaRPr kumimoji="1" lang="en-US" altLang="ja-JP" sz="1200" dirty="0"/>
          </a:p>
          <a:p>
            <a:r>
              <a:rPr lang="ja-JP" altLang="en-US" sz="1200" dirty="0"/>
              <a:t>・出力がごちゃごちゃする</a:t>
            </a:r>
            <a:endParaRPr lang="en-US" altLang="ja-JP" sz="1200" dirty="0"/>
          </a:p>
          <a:p>
            <a:r>
              <a:rPr lang="ja-JP" altLang="en-US" sz="1200" dirty="0"/>
              <a:t>イベントと変数の数に応じて</a:t>
            </a:r>
            <a:r>
              <a:rPr lang="en-US" altLang="ja-JP" sz="1200" dirty="0"/>
              <a:t>, </a:t>
            </a:r>
            <a:r>
              <a:rPr lang="ja-JP" altLang="en-US" sz="1200" dirty="0"/>
              <a:t>膨大なログが出力される</a:t>
            </a:r>
            <a:endParaRPr lang="en-US" altLang="ja-JP" sz="1200" dirty="0"/>
          </a:p>
          <a:p>
            <a:r>
              <a:rPr kumimoji="1" lang="ja-JP" altLang="en-US" sz="1200" dirty="0"/>
              <a:t>・処理速度が低下する</a:t>
            </a:r>
            <a:endParaRPr kumimoji="1" lang="en-US" altLang="ja-JP" sz="1200" dirty="0"/>
          </a:p>
          <a:p>
            <a:r>
              <a:rPr kumimoji="1" lang="ja-JP" altLang="en-US" sz="1200" dirty="0"/>
              <a:t>膨大な量のログ出力によってプログラムは遅くなる</a:t>
            </a:r>
            <a:endParaRPr kumimoji="1" lang="en-US" altLang="ja-JP" sz="1200" dirty="0"/>
          </a:p>
          <a:p>
            <a:r>
              <a:rPr lang="ja-JP" altLang="en-US" sz="1200" dirty="0"/>
              <a:t>・データの損失</a:t>
            </a:r>
            <a:endParaRPr lang="en-US" altLang="ja-JP" sz="1200" dirty="0"/>
          </a:p>
          <a:p>
            <a:r>
              <a:rPr kumimoji="1" lang="ja-JP" altLang="en-US" sz="1200" dirty="0"/>
              <a:t>プログラムクラッシュの際にバッファされた情報は失われる</a:t>
            </a:r>
          </a:p>
          <a:p>
            <a:endParaRPr kumimoji="1" lang="ja-JP" altLang="en-US" dirty="0"/>
          </a:p>
        </p:txBody>
      </p:sp>
      <p:sp>
        <p:nvSpPr>
          <p:cNvPr id="4" name="スライド番号プレースホルダー 3"/>
          <p:cNvSpPr>
            <a:spLocks noGrp="1"/>
          </p:cNvSpPr>
          <p:nvPr>
            <p:ph type="sldNum" sz="quarter" idx="10"/>
          </p:nvPr>
        </p:nvSpPr>
        <p:spPr/>
        <p:txBody>
          <a:bodyPr/>
          <a:lstStyle/>
          <a:p>
            <a:fld id="{46A75CD6-FFB9-4C48-9BAD-518A0DB8ECB8}" type="slidenum">
              <a:rPr kumimoji="1" lang="ja-JP" altLang="en-US" smtClean="0"/>
              <a:t>10</a:t>
            </a:fld>
            <a:endParaRPr kumimoji="1" lang="ja-JP" altLang="en-US"/>
          </a:p>
        </p:txBody>
      </p:sp>
    </p:spTree>
    <p:extLst>
      <p:ext uri="{BB962C8B-B14F-4D97-AF65-F5344CB8AC3E}">
        <p14:creationId xmlns:p14="http://schemas.microsoft.com/office/powerpoint/2010/main" val="1566862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u="none" strike="noStrike" kern="1200" dirty="0">
                <a:solidFill>
                  <a:schemeClr val="tx1"/>
                </a:solidFill>
                <a:effectLst/>
                <a:latin typeface="+mn-lt"/>
                <a:ea typeface="+mn-ea"/>
                <a:cs typeface="+mn-cs"/>
              </a:rPr>
              <a:t>オブジェクト指向によって「関心事の分離」は完成したかに見えたが、オブジェクト指向が実践で活用されるようになると新たな問題点が明らかになってきた。分離された各モジュール内に別のモジュールを呼び出す処理が散在してしまうという問題点である。この散在する記述こそが、まさに「横断的関心事」と呼ばれているものである。</a:t>
            </a:r>
          </a:p>
          <a:p>
            <a:r>
              <a:rPr kumimoji="1" lang="ja-JP" altLang="en-US" sz="1200" b="0" i="0" u="none" strike="noStrike" kern="1200" dirty="0">
                <a:solidFill>
                  <a:schemeClr val="tx1"/>
                </a:solidFill>
                <a:effectLst/>
                <a:latin typeface="+mn-lt"/>
                <a:ea typeface="+mn-ea"/>
                <a:cs typeface="+mn-cs"/>
              </a:rPr>
              <a:t>　「横断的関心事」の例としては「ロギング」が有名である。オブジェクト指向によって「ロギング」という役割を持ったオブジェクトを分離するまではできたのだが、ロギング処理が必要となる各モジュール内ではロギングモジュールを利用する記述が必要になる（具体的にはインスタンスの生成とメソッド・コールなど）。</a:t>
            </a:r>
          </a:p>
          <a:p>
            <a:r>
              <a:rPr kumimoji="1" lang="ja-JP" altLang="en-US" sz="1200" b="0" i="0" u="none" strike="noStrike" kern="1200" dirty="0">
                <a:solidFill>
                  <a:schemeClr val="tx1"/>
                </a:solidFill>
                <a:effectLst/>
                <a:latin typeface="+mn-lt"/>
                <a:ea typeface="+mn-ea"/>
                <a:cs typeface="+mn-cs"/>
              </a:rPr>
              <a:t>ログを取ることはソフトウェアにとっては非常に重要なことではあるが、中心となるビジネス･ロジックではない。そして、このような副次的な処理は往々にしてコードの至る所に、横断的に「散在」してしまうのである。散在した「横断的関心事」はソフトウェアの保守性を妨げる大きな原因となることは容易に想像できるだろう。さらに、例に挙げたロギングだけでなく、次のようなさまざまな「横断的関心事」がソフトウェアには存在するのである。</a:t>
            </a:r>
          </a:p>
          <a:p>
            <a:r>
              <a:rPr kumimoji="1" lang="ja-JP" altLang="en-US" sz="1200" b="0" i="0" u="none" strike="noStrike" kern="1200" dirty="0">
                <a:solidFill>
                  <a:schemeClr val="tx1"/>
                </a:solidFill>
                <a:effectLst/>
                <a:latin typeface="+mn-lt"/>
                <a:ea typeface="+mn-ea"/>
                <a:cs typeface="+mn-cs"/>
              </a:rPr>
              <a:t>プーリング／キャッシング</a:t>
            </a:r>
          </a:p>
          <a:p>
            <a:r>
              <a:rPr kumimoji="1" lang="ja-JP" altLang="en-US" sz="1200" b="0" i="0" u="none" strike="noStrike" kern="1200" dirty="0">
                <a:solidFill>
                  <a:schemeClr val="tx1"/>
                </a:solidFill>
                <a:effectLst/>
                <a:latin typeface="+mn-lt"/>
                <a:ea typeface="+mn-ea"/>
                <a:cs typeface="+mn-cs"/>
              </a:rPr>
              <a:t>永続化処理</a:t>
            </a:r>
          </a:p>
          <a:p>
            <a:r>
              <a:rPr kumimoji="1" lang="ja-JP" altLang="en-US" sz="1200" b="0" i="0" u="none" strike="noStrike" kern="1200" dirty="0">
                <a:solidFill>
                  <a:schemeClr val="tx1"/>
                </a:solidFill>
                <a:effectLst/>
                <a:latin typeface="+mn-lt"/>
                <a:ea typeface="+mn-ea"/>
                <a:cs typeface="+mn-cs"/>
              </a:rPr>
              <a:t>パフォーマンスの最適化</a:t>
            </a:r>
          </a:p>
          <a:p>
            <a:r>
              <a:rPr kumimoji="1" lang="ja-JP" altLang="en-US" sz="1200" b="0" i="0" u="none" strike="noStrike" kern="1200" dirty="0">
                <a:solidFill>
                  <a:schemeClr val="tx1"/>
                </a:solidFill>
                <a:effectLst/>
                <a:latin typeface="+mn-lt"/>
                <a:ea typeface="+mn-ea"/>
                <a:cs typeface="+mn-cs"/>
              </a:rPr>
              <a:t>プログラミング･ポリシーの強制</a:t>
            </a:r>
          </a:p>
          <a:p>
            <a:r>
              <a:rPr kumimoji="1" lang="ja-JP" altLang="en-US" sz="1200" b="0" i="0" u="none" strike="noStrike" kern="1200" dirty="0">
                <a:solidFill>
                  <a:schemeClr val="tx1"/>
                </a:solidFill>
                <a:effectLst/>
                <a:latin typeface="+mn-lt"/>
                <a:ea typeface="+mn-ea"/>
                <a:cs typeface="+mn-cs"/>
              </a:rPr>
              <a:t>アクセス･コントロール（セキュリティ）</a:t>
            </a:r>
          </a:p>
          <a:p>
            <a:r>
              <a:rPr kumimoji="1" lang="ja-JP" altLang="en-US" sz="1200" b="0" i="0" u="none" strike="noStrike" kern="1200" dirty="0">
                <a:solidFill>
                  <a:schemeClr val="tx1"/>
                </a:solidFill>
                <a:effectLst/>
                <a:latin typeface="+mn-lt"/>
                <a:ea typeface="+mn-ea"/>
                <a:cs typeface="+mn-cs"/>
              </a:rPr>
              <a:t>デザイン･パターンの適用</a:t>
            </a:r>
          </a:p>
          <a:p>
            <a:r>
              <a:rPr kumimoji="1" lang="en-US" altLang="ja-JP" sz="1200" b="0" i="0" u="none" strike="noStrike" kern="1200" dirty="0" err="1">
                <a:solidFill>
                  <a:schemeClr val="tx1"/>
                </a:solidFill>
                <a:effectLst/>
                <a:latin typeface="+mn-lt"/>
                <a:ea typeface="+mn-ea"/>
                <a:cs typeface="+mn-cs"/>
              </a:rPr>
              <a:t>etc</a:t>
            </a:r>
            <a:r>
              <a:rPr kumimoji="1" lang="en-US" altLang="ja-JP" sz="1200" b="0" i="0" u="none" strike="noStrike" kern="1200" dirty="0">
                <a:solidFill>
                  <a:schemeClr val="tx1"/>
                </a:solidFill>
                <a:effectLst/>
                <a:latin typeface="+mn-lt"/>
                <a:ea typeface="+mn-ea"/>
                <a:cs typeface="+mn-cs"/>
              </a:rPr>
              <a:t>……</a:t>
            </a:r>
          </a:p>
          <a:p>
            <a:r>
              <a:rPr kumimoji="1" lang="ja-JP" altLang="en-US" sz="1200" b="0" i="0" u="none" strike="noStrike" kern="1200" dirty="0">
                <a:solidFill>
                  <a:schemeClr val="tx1"/>
                </a:solidFill>
                <a:effectLst/>
                <a:latin typeface="+mn-lt"/>
                <a:ea typeface="+mn-ea"/>
                <a:cs typeface="+mn-cs"/>
              </a:rPr>
              <a:t>　アスペクト指向では、上記に挙げたような「横断的関心事」をいかに分離するかという点に着目する。そして、具体的にアスペクト指向をプログラミングとして実践するための手法が「</a:t>
            </a:r>
            <a:r>
              <a:rPr kumimoji="1" lang="en-US" altLang="ja-JP" sz="1200" b="0" i="0" u="none" strike="noStrike" kern="1200" dirty="0">
                <a:solidFill>
                  <a:schemeClr val="tx1"/>
                </a:solidFill>
                <a:effectLst/>
                <a:latin typeface="+mn-lt"/>
                <a:ea typeface="+mn-ea"/>
                <a:cs typeface="+mn-cs"/>
              </a:rPr>
              <a:t>AOP</a:t>
            </a:r>
            <a:r>
              <a:rPr kumimoji="1" lang="ja-JP" altLang="en-US" sz="1200" b="0" i="0" u="none" strike="noStrike" kern="1200" dirty="0">
                <a:solidFill>
                  <a:schemeClr val="tx1"/>
                </a:solidFill>
                <a:effectLst/>
                <a:latin typeface="+mn-lt"/>
                <a:ea typeface="+mn-ea"/>
                <a:cs typeface="+mn-cs"/>
              </a:rPr>
              <a:t>（</a:t>
            </a:r>
            <a:r>
              <a:rPr kumimoji="1" lang="en-US" altLang="ja-JP" sz="1200" b="0" i="0" u="none" strike="noStrike" kern="1200" dirty="0">
                <a:solidFill>
                  <a:schemeClr val="tx1"/>
                </a:solidFill>
                <a:effectLst/>
                <a:latin typeface="+mn-lt"/>
                <a:ea typeface="+mn-ea"/>
                <a:cs typeface="+mn-cs"/>
              </a:rPr>
              <a:t>Aspect-Oriented Programming</a:t>
            </a:r>
            <a:r>
              <a:rPr kumimoji="1" lang="ja-JP" altLang="en-US" sz="1200" b="0" i="0" u="none" strike="noStrike" kern="1200" dirty="0">
                <a:solidFill>
                  <a:schemeClr val="tx1"/>
                </a:solidFill>
                <a:effectLst/>
                <a:latin typeface="+mn-lt"/>
                <a:ea typeface="+mn-ea"/>
                <a:cs typeface="+mn-cs"/>
              </a:rPr>
              <a:t>）」なのである。</a:t>
            </a:r>
          </a:p>
        </p:txBody>
      </p:sp>
      <p:sp>
        <p:nvSpPr>
          <p:cNvPr id="4" name="スライド番号プレースホルダー 3"/>
          <p:cNvSpPr>
            <a:spLocks noGrp="1"/>
          </p:cNvSpPr>
          <p:nvPr>
            <p:ph type="sldNum" sz="quarter" idx="10"/>
          </p:nvPr>
        </p:nvSpPr>
        <p:spPr/>
        <p:txBody>
          <a:bodyPr/>
          <a:lstStyle/>
          <a:p>
            <a:fld id="{46A75CD6-FFB9-4C48-9BAD-518A0DB8ECB8}" type="slidenum">
              <a:rPr kumimoji="1" lang="ja-JP" altLang="en-US" smtClean="0"/>
              <a:t>13</a:t>
            </a:fld>
            <a:endParaRPr kumimoji="1" lang="ja-JP" altLang="en-US"/>
          </a:p>
        </p:txBody>
      </p:sp>
    </p:spTree>
    <p:extLst>
      <p:ext uri="{BB962C8B-B14F-4D97-AF65-F5344CB8AC3E}">
        <p14:creationId xmlns:p14="http://schemas.microsoft.com/office/powerpoint/2010/main" val="3144705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ログ出力テクニックではコードを書いてデバッグ対象のプログラムに統合することが必要で少し時間がかかる。特に追加されたログ出力コードを実行するには再実行が必要なことを考えると簡単ではない。</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46A75CD6-FFB9-4C48-9BAD-518A0DB8ECB8}" type="slidenum">
              <a:rPr kumimoji="1" lang="ja-JP" altLang="en-US" smtClean="0"/>
              <a:t>18</a:t>
            </a:fld>
            <a:endParaRPr kumimoji="1" lang="ja-JP" altLang="en-US"/>
          </a:p>
        </p:txBody>
      </p:sp>
    </p:spTree>
    <p:extLst>
      <p:ext uri="{BB962C8B-B14F-4D97-AF65-F5344CB8AC3E}">
        <p14:creationId xmlns:p14="http://schemas.microsoft.com/office/powerpoint/2010/main" val="284204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4AE22EB-1635-4022-97F1-C6E5F33B6230}" type="datetime1">
              <a:rPr kumimoji="1" lang="ja-JP" altLang="en-US" smtClean="0"/>
              <a:t>2018/2/26</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711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EA0F94A-E69A-4300-80BF-B89BDD0F462A}" type="datetime1">
              <a:rPr kumimoji="1" lang="ja-JP" altLang="en-US" smtClean="0"/>
              <a:t>2018/2/26</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1852931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9FD9A5-1B14-43BC-AC3F-684FADA0191B}" type="datetime1">
              <a:rPr kumimoji="1" lang="ja-JP" altLang="en-US" smtClean="0"/>
              <a:t>2018/2/26</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410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87E8DB9-8FD5-401B-BF99-6A9FE4086F0D}" type="datetime1">
              <a:rPr kumimoji="1" lang="ja-JP" altLang="en-US" smtClean="0"/>
              <a:t>2018/2/26</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263621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92D49D2-411E-4479-B971-A1E343E3D3F5}" type="datetime1">
              <a:rPr kumimoji="1" lang="ja-JP" altLang="en-US" smtClean="0"/>
              <a:t>2018/2/26</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2292970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C2E313A-9EF6-465C-9124-39354F88A20B}" type="datetime1">
              <a:rPr kumimoji="1" lang="ja-JP" altLang="en-US" smtClean="0"/>
              <a:t>2018/2/26</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279177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CA6EDFF-5BAB-4323-BE5A-BE962152B261}" type="datetime1">
              <a:rPr kumimoji="1" lang="ja-JP" altLang="en-US" smtClean="0"/>
              <a:t>2018/2/26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182278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0E252023-FBC0-47EE-B737-CDC421C9F742}" type="datetime1">
              <a:rPr kumimoji="1" lang="ja-JP" altLang="en-US" smtClean="0"/>
              <a:t>2018/2/26</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193802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CB3B463-AA39-4A34-A7F9-6F991F7DA875}" type="datetime1">
              <a:rPr kumimoji="1" lang="ja-JP" altLang="en-US" smtClean="0"/>
              <a:t>2018/2/26</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1744439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78A4F9-3967-4F51-B244-B9932482960D}" type="datetime1">
              <a:rPr kumimoji="1" lang="ja-JP" altLang="en-US" smtClean="0"/>
              <a:t>2018/2/26</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360620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12C744D-5BC8-4242-86AA-AC67029D1C6B}" type="datetime1">
              <a:rPr kumimoji="1" lang="ja-JP" altLang="en-US" smtClean="0"/>
              <a:t>2018/2/26</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CF96193-7FC2-4320-AFFF-8ED040C6A19F}" type="slidenum">
              <a:rPr kumimoji="1" lang="ja-JP" altLang="en-US" smtClean="0"/>
              <a:t>‹#›</a:t>
            </a:fld>
            <a:endParaRPr kumimoji="1" lang="ja-JP" altLang="en-US"/>
          </a:p>
        </p:txBody>
      </p:sp>
    </p:spTree>
    <p:extLst>
      <p:ext uri="{BB962C8B-B14F-4D97-AF65-F5344CB8AC3E}">
        <p14:creationId xmlns:p14="http://schemas.microsoft.com/office/powerpoint/2010/main" val="2888113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9F373A3-9A21-4117-A50A-FC69EAE6CA71}" type="datetime1">
              <a:rPr kumimoji="1" lang="ja-JP" altLang="en-US" smtClean="0"/>
              <a:t>2018/2/26</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1CF96193-7FC2-4320-AFFF-8ED040C6A19F}"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8758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825038" y="569843"/>
            <a:ext cx="8825399" cy="3455196"/>
          </a:xfrm>
        </p:spPr>
        <p:txBody>
          <a:bodyPr>
            <a:normAutofit/>
          </a:bodyPr>
          <a:lstStyle/>
          <a:p>
            <a:r>
              <a:rPr lang="en-US" altLang="ja-JP" sz="5400" b="1" dirty="0"/>
              <a:t>8</a:t>
            </a:r>
            <a:r>
              <a:rPr lang="ja-JP" altLang="en-US" sz="5400" b="1" dirty="0"/>
              <a:t>章：　　　　　　　　　　　　　　　　</a:t>
            </a:r>
            <a:r>
              <a:rPr lang="ja-JP" altLang="en-US" sz="6000" b="1" dirty="0"/>
              <a:t>事実の観察　</a:t>
            </a:r>
            <a:endParaRPr lang="ja-JP" altLang="en-US" sz="5400" b="1" dirty="0"/>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2741854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BB8FE5C-0E8A-4C58-9C36-A47EA8C366A8}"/>
              </a:ext>
            </a:extLst>
          </p:cNvPr>
          <p:cNvSpPr>
            <a:spLocks noGrp="1"/>
          </p:cNvSpPr>
          <p:nvPr>
            <p:ph type="title"/>
          </p:nvPr>
        </p:nvSpPr>
        <p:spPr>
          <a:xfrm>
            <a:off x="822959" y="288110"/>
            <a:ext cx="7944729" cy="1450757"/>
          </a:xfrm>
        </p:spPr>
        <p:txBody>
          <a:bodyPr/>
          <a:lstStyle/>
          <a:p>
            <a:pPr algn="ctr"/>
            <a:r>
              <a:rPr lang="ja-JP" altLang="en-US" dirty="0"/>
              <a:t>自動デバッグテクニック（再掲）</a:t>
            </a:r>
            <a:endParaRPr kumimoji="1" lang="ja-JP" altLang="en-US" dirty="0"/>
          </a:p>
        </p:txBody>
      </p:sp>
      <p:sp>
        <p:nvSpPr>
          <p:cNvPr id="5" name="コンテンツ プレースホルダー 4">
            <a:extLst>
              <a:ext uri="{FF2B5EF4-FFF2-40B4-BE49-F238E27FC236}">
                <a16:creationId xmlns:a16="http://schemas.microsoft.com/office/drawing/2014/main" id="{820F72A6-3294-4351-A46B-B00D02752719}"/>
              </a:ext>
            </a:extLst>
          </p:cNvPr>
          <p:cNvSpPr>
            <a:spLocks noGrp="1"/>
          </p:cNvSpPr>
          <p:nvPr>
            <p:ph idx="1"/>
          </p:nvPr>
        </p:nvSpPr>
        <p:spPr>
          <a:xfrm>
            <a:off x="822959" y="1845733"/>
            <a:ext cx="7543801" cy="4400321"/>
          </a:xfrm>
        </p:spPr>
        <p:txBody>
          <a:bodyPr>
            <a:normAutofit lnSpcReduction="10000"/>
          </a:bodyPr>
          <a:lstStyle/>
          <a:p>
            <a:r>
              <a:rPr kumimoji="1" lang="ja-JP" altLang="en-US" sz="2400" dirty="0"/>
              <a:t>今後の章の紹介</a:t>
            </a:r>
            <a:endParaRPr kumimoji="1" lang="en-US" altLang="ja-JP" sz="2400" dirty="0"/>
          </a:p>
          <a:p>
            <a:r>
              <a:rPr kumimoji="1" lang="ja-JP" altLang="en-US" sz="2400" dirty="0"/>
              <a:t>・</a:t>
            </a:r>
            <a:r>
              <a:rPr kumimoji="1" lang="ja-JP" altLang="en-US" sz="2400" dirty="0">
                <a:solidFill>
                  <a:schemeClr val="tx1"/>
                </a:solidFill>
              </a:rPr>
              <a:t>入力の単純化</a:t>
            </a:r>
            <a:endParaRPr kumimoji="1" lang="en-US" altLang="ja-JP" sz="2400" dirty="0">
              <a:solidFill>
                <a:schemeClr val="tx1"/>
              </a:solidFill>
            </a:endParaRPr>
          </a:p>
          <a:p>
            <a:r>
              <a:rPr lang="ja-JP" altLang="en-US" sz="2400" dirty="0"/>
              <a:t>・</a:t>
            </a:r>
            <a:r>
              <a:rPr lang="ja-JP" altLang="en-US" sz="2400" dirty="0">
                <a:solidFill>
                  <a:schemeClr val="tx1"/>
                </a:solidFill>
              </a:rPr>
              <a:t>プログラムスライス</a:t>
            </a:r>
            <a:endParaRPr lang="en-US" altLang="ja-JP" sz="2400" dirty="0">
              <a:solidFill>
                <a:schemeClr val="tx1"/>
              </a:solidFill>
            </a:endParaRPr>
          </a:p>
          <a:p>
            <a:r>
              <a:rPr kumimoji="1" lang="ja-JP" altLang="en-US" sz="2400" dirty="0"/>
              <a:t>・</a:t>
            </a:r>
            <a:r>
              <a:rPr kumimoji="1" lang="ja-JP" altLang="en-US" sz="2400" u="sng" dirty="0">
                <a:solidFill>
                  <a:srgbClr val="FF0000"/>
                </a:solidFill>
              </a:rPr>
              <a:t>状態の観察</a:t>
            </a:r>
            <a:endParaRPr kumimoji="1" lang="en-US" altLang="ja-JP" sz="2400" u="sng" dirty="0">
              <a:solidFill>
                <a:srgbClr val="FF0000"/>
              </a:solidFill>
            </a:endParaRPr>
          </a:p>
          <a:p>
            <a:r>
              <a:rPr lang="ja-JP" altLang="en-US" sz="2400" dirty="0"/>
              <a:t>・状態の監視</a:t>
            </a:r>
            <a:endParaRPr lang="en-US" altLang="ja-JP" sz="2400" dirty="0"/>
          </a:p>
          <a:p>
            <a:r>
              <a:rPr kumimoji="1" lang="ja-JP" altLang="en-US" sz="2400" dirty="0"/>
              <a:t>・アサーション</a:t>
            </a:r>
            <a:endParaRPr kumimoji="1" lang="en-US" altLang="ja-JP" sz="2400" dirty="0"/>
          </a:p>
          <a:p>
            <a:r>
              <a:rPr lang="ja-JP" altLang="en-US" sz="2400" dirty="0"/>
              <a:t>・異常</a:t>
            </a:r>
            <a:endParaRPr lang="en-US" altLang="ja-JP" sz="2400" dirty="0"/>
          </a:p>
          <a:p>
            <a:r>
              <a:rPr kumimoji="1" lang="ja-JP" altLang="en-US" sz="2400" dirty="0"/>
              <a:t>・原因と結果の連鎖</a:t>
            </a:r>
            <a:endParaRPr kumimoji="1" lang="en-US" altLang="ja-JP" sz="2400" dirty="0"/>
          </a:p>
          <a:p>
            <a:r>
              <a:rPr lang="ja-JP" altLang="en-US" sz="2400" dirty="0"/>
              <a:t>・ミスから学ぶ</a:t>
            </a:r>
            <a:endParaRPr kumimoji="1" lang="ja-JP" altLang="en-US" sz="2400" dirty="0"/>
          </a:p>
        </p:txBody>
      </p:sp>
      <p:sp>
        <p:nvSpPr>
          <p:cNvPr id="2" name="フッター プレースホルダー 1">
            <a:extLst>
              <a:ext uri="{FF2B5EF4-FFF2-40B4-BE49-F238E27FC236}">
                <a16:creationId xmlns:a16="http://schemas.microsoft.com/office/drawing/2014/main" id="{40AE159F-B03B-4010-B153-7B6051C2F2AB}"/>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FBED3EE6-F163-4007-B82D-312755FD8032}"/>
              </a:ext>
            </a:extLst>
          </p:cNvPr>
          <p:cNvSpPr>
            <a:spLocks noGrp="1"/>
          </p:cNvSpPr>
          <p:nvPr>
            <p:ph type="sldNum" sz="quarter" idx="12"/>
          </p:nvPr>
        </p:nvSpPr>
        <p:spPr/>
        <p:txBody>
          <a:bodyPr/>
          <a:lstStyle/>
          <a:p>
            <a:fld id="{17CE7B51-3F23-42C6-B231-E1C0D4346A51}" type="slidenum">
              <a:rPr kumimoji="1" lang="ja-JP" altLang="en-US" smtClean="0"/>
              <a:t>2</a:t>
            </a:fld>
            <a:endParaRPr kumimoji="1" lang="ja-JP" altLang="en-US"/>
          </a:p>
        </p:txBody>
      </p:sp>
      <p:pic>
        <p:nvPicPr>
          <p:cNvPr id="7" name="図 6">
            <a:extLst>
              <a:ext uri="{FF2B5EF4-FFF2-40B4-BE49-F238E27FC236}">
                <a16:creationId xmlns:a16="http://schemas.microsoft.com/office/drawing/2014/main" id="{9AA8F761-8D22-4002-BD55-046B682083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5727" y="2725948"/>
            <a:ext cx="1018559" cy="1018559"/>
          </a:xfrm>
          <a:prstGeom prst="rect">
            <a:avLst/>
          </a:prstGeom>
        </p:spPr>
      </p:pic>
    </p:spTree>
    <p:extLst>
      <p:ext uri="{BB962C8B-B14F-4D97-AF65-F5344CB8AC3E}">
        <p14:creationId xmlns:p14="http://schemas.microsoft.com/office/powerpoint/2010/main" val="1884601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CB6DBB-6102-411E-A7F3-778DCD6103AF}"/>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B37AB955-0642-4BE8-A571-7687FE179847}"/>
              </a:ext>
            </a:extLst>
          </p:cNvPr>
          <p:cNvSpPr>
            <a:spLocks noGrp="1"/>
          </p:cNvSpPr>
          <p:nvPr>
            <p:ph idx="1"/>
          </p:nvPr>
        </p:nvSpPr>
        <p:spPr>
          <a:xfrm>
            <a:off x="822960" y="2436426"/>
            <a:ext cx="7543801" cy="4023360"/>
          </a:xfrm>
        </p:spPr>
        <p:txBody>
          <a:bodyPr>
            <a:normAutofit/>
          </a:bodyPr>
          <a:lstStyle/>
          <a:p>
            <a:r>
              <a:rPr kumimoji="1" lang="en-US" altLang="ja-JP" sz="2800" dirty="0"/>
              <a:t>1. </a:t>
            </a:r>
            <a:r>
              <a:rPr kumimoji="1" lang="ja-JP" altLang="en-US" sz="2800" dirty="0"/>
              <a:t>状態の観察と出力　　</a:t>
            </a:r>
            <a:endParaRPr kumimoji="1" lang="en-US" altLang="ja-JP" sz="2800" dirty="0"/>
          </a:p>
          <a:p>
            <a:r>
              <a:rPr lang="en-US" altLang="ja-JP" sz="2800" dirty="0"/>
              <a:t>2. </a:t>
            </a:r>
            <a:r>
              <a:rPr lang="en-US" altLang="ja-JP" sz="2800" dirty="0" err="1"/>
              <a:t>printf</a:t>
            </a:r>
            <a:r>
              <a:rPr lang="ja-JP" altLang="en-US" sz="2800" dirty="0"/>
              <a:t>デバッグを克服する　</a:t>
            </a:r>
            <a:endParaRPr lang="en-US" altLang="ja-JP" sz="2800" dirty="0"/>
          </a:p>
          <a:p>
            <a:r>
              <a:rPr kumimoji="1" lang="en-US" altLang="ja-JP" sz="2800" dirty="0"/>
              <a:t>3. </a:t>
            </a:r>
            <a:r>
              <a:rPr lang="ja-JP" altLang="en-US" sz="2800" dirty="0"/>
              <a:t>デバッガの使用</a:t>
            </a:r>
            <a:endParaRPr kumimoji="1" lang="en-US" altLang="ja-JP" sz="2800" dirty="0"/>
          </a:p>
          <a:p>
            <a:pPr marL="0" indent="0">
              <a:buNone/>
            </a:pPr>
            <a:r>
              <a:rPr lang="ja-JP" altLang="en-US" sz="2800" dirty="0"/>
              <a:t> </a:t>
            </a:r>
            <a:r>
              <a:rPr lang="en-US" altLang="ja-JP" sz="2800" dirty="0"/>
              <a:t>4. </a:t>
            </a:r>
            <a:r>
              <a:rPr lang="ja-JP" altLang="en-US" sz="2800" dirty="0"/>
              <a:t>状態の可視化　</a:t>
            </a:r>
            <a:endParaRPr lang="en-US" altLang="ja-JP" sz="2800" dirty="0"/>
          </a:p>
          <a:p>
            <a:r>
              <a:rPr lang="en-US" altLang="ja-JP" sz="2800" dirty="0"/>
              <a:t>5.</a:t>
            </a:r>
            <a:r>
              <a:rPr lang="ja-JP" altLang="en-US" sz="2800" dirty="0"/>
              <a:t> まとめ</a:t>
            </a:r>
            <a:endParaRPr lang="en-US" altLang="ja-JP" sz="2800" dirty="0"/>
          </a:p>
          <a:p>
            <a:endParaRPr lang="en-US" altLang="ja-JP" sz="2400" dirty="0"/>
          </a:p>
          <a:p>
            <a:endParaRPr kumimoji="1" lang="ja-JP" altLang="en-US" dirty="0"/>
          </a:p>
        </p:txBody>
      </p:sp>
      <p:sp>
        <p:nvSpPr>
          <p:cNvPr id="4" name="フッター プレースホルダー 3">
            <a:extLst>
              <a:ext uri="{FF2B5EF4-FFF2-40B4-BE49-F238E27FC236}">
                <a16:creationId xmlns:a16="http://schemas.microsoft.com/office/drawing/2014/main" id="{9F3B4BD5-CAE3-48AF-B5B6-0B1DD3A975A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D39266A5-7867-46C6-95DB-202464072A01}"/>
              </a:ext>
            </a:extLst>
          </p:cNvPr>
          <p:cNvSpPr>
            <a:spLocks noGrp="1"/>
          </p:cNvSpPr>
          <p:nvPr>
            <p:ph type="sldNum" sz="quarter" idx="12"/>
          </p:nvPr>
        </p:nvSpPr>
        <p:spPr/>
        <p:txBody>
          <a:bodyPr/>
          <a:lstStyle/>
          <a:p>
            <a:fld id="{40A5BECB-529C-49EF-B800-A459243032ED}" type="slidenum">
              <a:rPr kumimoji="1" lang="ja-JP" altLang="en-US" smtClean="0"/>
              <a:t>3</a:t>
            </a:fld>
            <a:endParaRPr kumimoji="1" lang="ja-JP" altLang="en-US"/>
          </a:p>
        </p:txBody>
      </p:sp>
      <p:sp>
        <p:nvSpPr>
          <p:cNvPr id="6" name="テキスト ボックス 5">
            <a:extLst>
              <a:ext uri="{FF2B5EF4-FFF2-40B4-BE49-F238E27FC236}">
                <a16:creationId xmlns:a16="http://schemas.microsoft.com/office/drawing/2014/main" id="{FD90A232-C50F-4EDA-8280-C42C6721F484}"/>
              </a:ext>
            </a:extLst>
          </p:cNvPr>
          <p:cNvSpPr txBox="1"/>
          <p:nvPr/>
        </p:nvSpPr>
        <p:spPr>
          <a:xfrm>
            <a:off x="4594860" y="4165560"/>
            <a:ext cx="4581077" cy="1754326"/>
          </a:xfrm>
          <a:prstGeom prst="rect">
            <a:avLst/>
          </a:prstGeom>
          <a:noFill/>
        </p:spPr>
        <p:txBody>
          <a:bodyPr wrap="square" rtlCol="0">
            <a:spAutoFit/>
          </a:bodyPr>
          <a:lstStyle/>
          <a:p>
            <a:r>
              <a:rPr kumimoji="1" lang="ja-JP" altLang="en-US" sz="3600" dirty="0"/>
              <a:t>今回は</a:t>
            </a:r>
            <a:endParaRPr kumimoji="1" lang="en-US" altLang="ja-JP" sz="3600" dirty="0"/>
          </a:p>
          <a:p>
            <a:r>
              <a:rPr kumimoji="1" lang="ja-JP" altLang="en-US" sz="3600" dirty="0"/>
              <a:t>「状態の観察・監視」</a:t>
            </a:r>
            <a:endParaRPr kumimoji="1" lang="en-US" altLang="ja-JP" sz="3600" dirty="0"/>
          </a:p>
          <a:p>
            <a:r>
              <a:rPr kumimoji="1" lang="ja-JP" altLang="en-US" sz="3600" dirty="0"/>
              <a:t>についてです</a:t>
            </a:r>
          </a:p>
        </p:txBody>
      </p:sp>
      <p:sp>
        <p:nvSpPr>
          <p:cNvPr id="7" name="正方形/長方形 6">
            <a:extLst>
              <a:ext uri="{FF2B5EF4-FFF2-40B4-BE49-F238E27FC236}">
                <a16:creationId xmlns:a16="http://schemas.microsoft.com/office/drawing/2014/main" id="{9B427994-BA47-4618-BE1A-8F404AD5F49E}"/>
              </a:ext>
            </a:extLst>
          </p:cNvPr>
          <p:cNvSpPr/>
          <p:nvPr/>
        </p:nvSpPr>
        <p:spPr>
          <a:xfrm>
            <a:off x="4572000" y="4165560"/>
            <a:ext cx="4293704" cy="175432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3325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4</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258476" y="2437545"/>
            <a:ext cx="8751429" cy="1449387"/>
          </a:xfrm>
        </p:spPr>
        <p:txBody>
          <a:bodyPr>
            <a:normAutofit/>
          </a:bodyPr>
          <a:lstStyle/>
          <a:p>
            <a:r>
              <a:rPr kumimoji="1" lang="ja-JP" altLang="en-US" dirty="0"/>
              <a:t>状態の観察と出力</a:t>
            </a:r>
          </a:p>
        </p:txBody>
      </p:sp>
      <p:pic>
        <p:nvPicPr>
          <p:cNvPr id="6" name="図 5" descr="室内, 壁 が含まれている画像&#10;&#10;高い精度で生成された説明">
            <a:extLst>
              <a:ext uri="{FF2B5EF4-FFF2-40B4-BE49-F238E27FC236}">
                <a16:creationId xmlns:a16="http://schemas.microsoft.com/office/drawing/2014/main" id="{98F6E6FA-2DA3-4D48-B784-31470F2F01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6897" y="3984840"/>
            <a:ext cx="3617103" cy="2257073"/>
          </a:xfrm>
          <a:prstGeom prst="rect">
            <a:avLst/>
          </a:prstGeom>
        </p:spPr>
      </p:pic>
    </p:spTree>
    <p:extLst>
      <p:ext uri="{BB962C8B-B14F-4D97-AF65-F5344CB8AC3E}">
        <p14:creationId xmlns:p14="http://schemas.microsoft.com/office/powerpoint/2010/main" val="229504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D54FA7C-8292-451E-AF58-2AB8E1D7E5C2}"/>
              </a:ext>
            </a:extLst>
          </p:cNvPr>
          <p:cNvSpPr>
            <a:spLocks noGrp="1"/>
          </p:cNvSpPr>
          <p:nvPr>
            <p:ph type="title"/>
          </p:nvPr>
        </p:nvSpPr>
        <p:spPr/>
        <p:txBody>
          <a:bodyPr/>
          <a:lstStyle/>
          <a:p>
            <a:pPr algn="ctr"/>
            <a:r>
              <a:rPr kumimoji="1" lang="ja-JP" altLang="en-US" dirty="0"/>
              <a:t>プログラムの観察</a:t>
            </a:r>
          </a:p>
        </p:txBody>
      </p:sp>
      <p:sp>
        <p:nvSpPr>
          <p:cNvPr id="5" name="コンテンツ プレースホルダー 4">
            <a:extLst>
              <a:ext uri="{FF2B5EF4-FFF2-40B4-BE49-F238E27FC236}">
                <a16:creationId xmlns:a16="http://schemas.microsoft.com/office/drawing/2014/main" id="{947F290C-B520-4963-809D-CC6FCB8829C3}"/>
              </a:ext>
            </a:extLst>
          </p:cNvPr>
          <p:cNvSpPr>
            <a:spLocks noGrp="1"/>
          </p:cNvSpPr>
          <p:nvPr>
            <p:ph idx="1"/>
          </p:nvPr>
        </p:nvSpPr>
        <p:spPr>
          <a:xfrm>
            <a:off x="822960" y="2061715"/>
            <a:ext cx="7543801" cy="4023360"/>
          </a:xfrm>
        </p:spPr>
        <p:txBody>
          <a:bodyPr>
            <a:normAutofit lnSpcReduction="10000"/>
          </a:bodyPr>
          <a:lstStyle/>
          <a:p>
            <a:r>
              <a:rPr kumimoji="1" lang="ja-JP" altLang="en-US" sz="2400" dirty="0"/>
              <a:t>・演繹は何が起こりうるかという予測しかできない</a:t>
            </a:r>
            <a:endParaRPr kumimoji="1" lang="en-US" altLang="ja-JP" sz="2400" dirty="0"/>
          </a:p>
          <a:p>
            <a:pPr marL="0" indent="0" algn="ctr">
              <a:buNone/>
            </a:pPr>
            <a:endParaRPr lang="en-US" altLang="ja-JP" sz="2400" dirty="0"/>
          </a:p>
          <a:p>
            <a:pPr marL="0" indent="0" algn="ctr">
              <a:buNone/>
            </a:pPr>
            <a:r>
              <a:rPr lang="ja-JP" altLang="en-US" sz="2400" dirty="0"/>
              <a:t>実際</a:t>
            </a:r>
            <a:r>
              <a:rPr lang="en-US" altLang="ja-JP" sz="2400" dirty="0"/>
              <a:t>…</a:t>
            </a:r>
            <a:r>
              <a:rPr lang="ja-JP" altLang="en-US" sz="2400" dirty="0"/>
              <a:t>　</a:t>
            </a:r>
            <a:r>
              <a:rPr lang="ja-JP" altLang="en-US" sz="3200" dirty="0"/>
              <a:t>事実を見る</a:t>
            </a:r>
            <a:endParaRPr lang="en-US" altLang="ja-JP" sz="3200" dirty="0"/>
          </a:p>
          <a:p>
            <a:endParaRPr lang="en-US" altLang="ja-JP" sz="3200" dirty="0"/>
          </a:p>
          <a:p>
            <a:pPr algn="ctr"/>
            <a:r>
              <a:rPr lang="ja-JP" altLang="en-US" sz="3200" dirty="0">
                <a:solidFill>
                  <a:srgbClr val="FF0000"/>
                </a:solidFill>
              </a:rPr>
              <a:t>何が起こっているのかを観察し　</a:t>
            </a:r>
            <a:endParaRPr lang="en-US" altLang="ja-JP" sz="3200" dirty="0">
              <a:solidFill>
                <a:srgbClr val="FF0000"/>
              </a:solidFill>
            </a:endParaRPr>
          </a:p>
          <a:p>
            <a:pPr algn="ctr"/>
            <a:r>
              <a:rPr lang="ja-JP" altLang="en-US" sz="3200" dirty="0">
                <a:solidFill>
                  <a:srgbClr val="FF0000"/>
                </a:solidFill>
              </a:rPr>
              <a:t>値が感染しているかどうかを判断</a:t>
            </a:r>
            <a:endParaRPr lang="en-US" altLang="ja-JP" sz="3200" dirty="0">
              <a:solidFill>
                <a:srgbClr val="FF0000"/>
              </a:solidFill>
            </a:endParaRPr>
          </a:p>
          <a:p>
            <a:pPr algn="ctr"/>
            <a:r>
              <a:rPr lang="ja-JP" altLang="en-US" sz="3200" dirty="0">
                <a:solidFill>
                  <a:srgbClr val="FF0000"/>
                </a:solidFill>
              </a:rPr>
              <a:t>しなければならない</a:t>
            </a:r>
            <a:endParaRPr lang="en-US" altLang="ja-JP" sz="3200" dirty="0">
              <a:solidFill>
                <a:srgbClr val="FF0000"/>
              </a:solidFill>
            </a:endParaRPr>
          </a:p>
          <a:p>
            <a:endParaRPr kumimoji="1" lang="ja-JP" altLang="en-US" sz="2400" dirty="0"/>
          </a:p>
        </p:txBody>
      </p:sp>
      <p:sp>
        <p:nvSpPr>
          <p:cNvPr id="2" name="フッター プレースホルダー 1">
            <a:extLst>
              <a:ext uri="{FF2B5EF4-FFF2-40B4-BE49-F238E27FC236}">
                <a16:creationId xmlns:a16="http://schemas.microsoft.com/office/drawing/2014/main" id="{FF38F814-89E2-4C24-A86A-8061DC2344FE}"/>
              </a:ext>
            </a:extLst>
          </p:cNvPr>
          <p:cNvSpPr>
            <a:spLocks noGrp="1"/>
          </p:cNvSpPr>
          <p:nvPr>
            <p:ph type="ftr" sz="quarter" idx="11"/>
          </p:nvPr>
        </p:nvSpPr>
        <p:spPr/>
        <p:txBody>
          <a:bodyPr/>
          <a:lstStyle/>
          <a:p>
            <a:r>
              <a:rPr kumimoji="1" lang="ja-JP" altLang="en-US" dirty="0"/>
              <a:t>デバッグの理論と実践</a:t>
            </a:r>
          </a:p>
        </p:txBody>
      </p:sp>
      <p:sp>
        <p:nvSpPr>
          <p:cNvPr id="3" name="スライド番号プレースホルダー 2">
            <a:extLst>
              <a:ext uri="{FF2B5EF4-FFF2-40B4-BE49-F238E27FC236}">
                <a16:creationId xmlns:a16="http://schemas.microsoft.com/office/drawing/2014/main" id="{A5FB9C5D-C4AB-4532-8F20-86A7BC4026CE}"/>
              </a:ext>
            </a:extLst>
          </p:cNvPr>
          <p:cNvSpPr>
            <a:spLocks noGrp="1"/>
          </p:cNvSpPr>
          <p:nvPr>
            <p:ph type="sldNum" sz="quarter" idx="12"/>
          </p:nvPr>
        </p:nvSpPr>
        <p:spPr/>
        <p:txBody>
          <a:bodyPr/>
          <a:lstStyle/>
          <a:p>
            <a:fld id="{1CF96193-7FC2-4320-AFFF-8ED040C6A19F}" type="slidenum">
              <a:rPr kumimoji="1" lang="ja-JP" altLang="en-US" smtClean="0"/>
              <a:t>5</a:t>
            </a:fld>
            <a:endParaRPr kumimoji="1" lang="ja-JP" altLang="en-US" dirty="0"/>
          </a:p>
        </p:txBody>
      </p:sp>
      <p:pic>
        <p:nvPicPr>
          <p:cNvPr id="7" name="図 6" descr="物体, 顕微鏡, 人, 男性 が含まれている画像&#10;&#10;非常に高い精度で生成された説明">
            <a:extLst>
              <a:ext uri="{FF2B5EF4-FFF2-40B4-BE49-F238E27FC236}">
                <a16:creationId xmlns:a16="http://schemas.microsoft.com/office/drawing/2014/main" id="{31CB12F2-F829-4133-BC5A-167C53CF6E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5344" y="2500207"/>
            <a:ext cx="1573188" cy="1573188"/>
          </a:xfrm>
          <a:prstGeom prst="rect">
            <a:avLst/>
          </a:prstGeom>
        </p:spPr>
      </p:pic>
    </p:spTree>
    <p:extLst>
      <p:ext uri="{BB962C8B-B14F-4D97-AF65-F5344CB8AC3E}">
        <p14:creationId xmlns:p14="http://schemas.microsoft.com/office/powerpoint/2010/main" val="4121237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2E46879E-6A04-48D6-B024-751F835BC8B9}"/>
              </a:ext>
            </a:extLst>
          </p:cNvPr>
          <p:cNvSpPr>
            <a:spLocks noGrp="1"/>
          </p:cNvSpPr>
          <p:nvPr>
            <p:ph type="title"/>
          </p:nvPr>
        </p:nvSpPr>
        <p:spPr/>
        <p:txBody>
          <a:bodyPr/>
          <a:lstStyle/>
          <a:p>
            <a:pPr algn="ctr"/>
            <a:r>
              <a:rPr kumimoji="1" lang="ja-JP" altLang="en-US" dirty="0"/>
              <a:t>観察の原則</a:t>
            </a:r>
          </a:p>
        </p:txBody>
      </p:sp>
      <p:sp>
        <p:nvSpPr>
          <p:cNvPr id="5" name="コンテンツ プレースホルダー 4">
            <a:extLst>
              <a:ext uri="{FF2B5EF4-FFF2-40B4-BE49-F238E27FC236}">
                <a16:creationId xmlns:a16="http://schemas.microsoft.com/office/drawing/2014/main" id="{3DC93428-A127-425E-BB00-E2898BB0404C}"/>
              </a:ext>
            </a:extLst>
          </p:cNvPr>
          <p:cNvSpPr>
            <a:spLocks noGrp="1"/>
          </p:cNvSpPr>
          <p:nvPr>
            <p:ph idx="1"/>
          </p:nvPr>
        </p:nvSpPr>
        <p:spPr>
          <a:xfrm>
            <a:off x="800099" y="1503474"/>
            <a:ext cx="7543801" cy="4956312"/>
          </a:xfrm>
        </p:spPr>
        <p:txBody>
          <a:bodyPr>
            <a:normAutofit/>
          </a:bodyPr>
          <a:lstStyle/>
          <a:p>
            <a:pPr marL="0" indent="0">
              <a:buNone/>
            </a:pPr>
            <a:endParaRPr kumimoji="1" lang="en-US" altLang="ja-JP" sz="2400" dirty="0"/>
          </a:p>
          <a:p>
            <a:r>
              <a:rPr kumimoji="1" lang="ja-JP" altLang="en-US" sz="2400" dirty="0"/>
              <a:t>・ </a:t>
            </a:r>
            <a:r>
              <a:rPr kumimoji="1" lang="ja-JP" altLang="en-US" sz="2400" dirty="0">
                <a:solidFill>
                  <a:srgbClr val="FF0000"/>
                </a:solidFill>
              </a:rPr>
              <a:t>干渉しない</a:t>
            </a:r>
            <a:endParaRPr kumimoji="1" lang="en-US" altLang="ja-JP" sz="2400" dirty="0">
              <a:solidFill>
                <a:srgbClr val="FF0000"/>
              </a:solidFill>
            </a:endParaRPr>
          </a:p>
          <a:p>
            <a:r>
              <a:rPr lang="ja-JP" altLang="en-US" sz="2400" dirty="0"/>
              <a:t>プログラム実行の影響だけを観察すべき</a:t>
            </a:r>
            <a:endParaRPr lang="en-US" altLang="ja-JP" sz="2400" dirty="0"/>
          </a:p>
          <a:p>
            <a:endParaRPr kumimoji="1" lang="en-US" altLang="ja-JP" sz="2400" dirty="0"/>
          </a:p>
          <a:p>
            <a:r>
              <a:rPr lang="ja-JP" altLang="en-US" sz="2400" dirty="0"/>
              <a:t>・ </a:t>
            </a:r>
            <a:r>
              <a:rPr lang="ja-JP" altLang="en-US" sz="2400" dirty="0">
                <a:solidFill>
                  <a:srgbClr val="FF0000"/>
                </a:solidFill>
              </a:rPr>
              <a:t>何をいつ観察するかを把握</a:t>
            </a:r>
            <a:endParaRPr lang="en-US" altLang="ja-JP" sz="2400" dirty="0">
              <a:solidFill>
                <a:srgbClr val="FF0000"/>
              </a:solidFill>
            </a:endParaRPr>
          </a:p>
          <a:p>
            <a:r>
              <a:rPr lang="ja-JP" altLang="en-US" sz="2400" dirty="0"/>
              <a:t>プログラム実行とは膨大なプログラム状態の長い連続</a:t>
            </a:r>
            <a:endParaRPr lang="en-US" altLang="ja-JP" sz="2400" dirty="0"/>
          </a:p>
          <a:p>
            <a:endParaRPr lang="en-US" altLang="ja-JP" sz="2400" dirty="0"/>
          </a:p>
          <a:p>
            <a:r>
              <a:rPr kumimoji="1" lang="ja-JP" altLang="en-US" sz="2400" dirty="0"/>
              <a:t>・ </a:t>
            </a:r>
            <a:r>
              <a:rPr kumimoji="1" lang="ja-JP" altLang="en-US" sz="2400" dirty="0">
                <a:solidFill>
                  <a:srgbClr val="FF0000"/>
                </a:solidFill>
              </a:rPr>
              <a:t>系統的に進める</a:t>
            </a:r>
            <a:endParaRPr kumimoji="1" lang="en-US" altLang="ja-JP" sz="2400" dirty="0">
              <a:solidFill>
                <a:srgbClr val="FF0000"/>
              </a:solidFill>
            </a:endParaRPr>
          </a:p>
          <a:p>
            <a:r>
              <a:rPr kumimoji="1" lang="ja-JP" altLang="en-US" sz="2400" dirty="0"/>
              <a:t>やみくもに値を観察するのではなく科学的手法に</a:t>
            </a:r>
            <a:r>
              <a:rPr lang="ja-JP" altLang="en-US" sz="2400" dirty="0"/>
              <a:t>従って調べる</a:t>
            </a:r>
            <a:endParaRPr kumimoji="1" lang="ja-JP" altLang="en-US" sz="2400" dirty="0"/>
          </a:p>
        </p:txBody>
      </p:sp>
      <p:sp>
        <p:nvSpPr>
          <p:cNvPr id="2" name="フッター プレースホルダー 1">
            <a:extLst>
              <a:ext uri="{FF2B5EF4-FFF2-40B4-BE49-F238E27FC236}">
                <a16:creationId xmlns:a16="http://schemas.microsoft.com/office/drawing/2014/main" id="{9552E192-5AF7-47DB-9DED-95BD01A2CE89}"/>
              </a:ext>
            </a:extLst>
          </p:cNvPr>
          <p:cNvSpPr>
            <a:spLocks noGrp="1"/>
          </p:cNvSpPr>
          <p:nvPr>
            <p:ph type="ftr" sz="quarter" idx="11"/>
          </p:nvPr>
        </p:nvSpPr>
        <p:spPr/>
        <p:txBody>
          <a:bodyPr/>
          <a:lstStyle/>
          <a:p>
            <a:r>
              <a:rPr kumimoji="1" lang="ja-JP" altLang="en-US" dirty="0"/>
              <a:t>デバッグの理論と実践</a:t>
            </a:r>
          </a:p>
        </p:txBody>
      </p:sp>
      <p:sp>
        <p:nvSpPr>
          <p:cNvPr id="3" name="スライド番号プレースホルダー 2">
            <a:extLst>
              <a:ext uri="{FF2B5EF4-FFF2-40B4-BE49-F238E27FC236}">
                <a16:creationId xmlns:a16="http://schemas.microsoft.com/office/drawing/2014/main" id="{5335372D-22BF-404C-802C-2DA8C955056F}"/>
              </a:ext>
            </a:extLst>
          </p:cNvPr>
          <p:cNvSpPr>
            <a:spLocks noGrp="1"/>
          </p:cNvSpPr>
          <p:nvPr>
            <p:ph type="sldNum" sz="quarter" idx="12"/>
          </p:nvPr>
        </p:nvSpPr>
        <p:spPr/>
        <p:txBody>
          <a:bodyPr/>
          <a:lstStyle/>
          <a:p>
            <a:fld id="{1CF96193-7FC2-4320-AFFF-8ED040C6A19F}" type="slidenum">
              <a:rPr kumimoji="1" lang="ja-JP" altLang="en-US" smtClean="0"/>
              <a:t>6</a:t>
            </a:fld>
            <a:endParaRPr kumimoji="1" lang="ja-JP" altLang="en-US" dirty="0"/>
          </a:p>
        </p:txBody>
      </p:sp>
    </p:spTree>
    <p:extLst>
      <p:ext uri="{BB962C8B-B14F-4D97-AF65-F5344CB8AC3E}">
        <p14:creationId xmlns:p14="http://schemas.microsoft.com/office/powerpoint/2010/main" val="2348689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FEE5E0-04AD-4839-80FA-E16232F574D1}"/>
              </a:ext>
            </a:extLst>
          </p:cNvPr>
          <p:cNvSpPr>
            <a:spLocks noGrp="1"/>
          </p:cNvSpPr>
          <p:nvPr>
            <p:ph type="title"/>
          </p:nvPr>
        </p:nvSpPr>
        <p:spPr/>
        <p:txBody>
          <a:bodyPr/>
          <a:lstStyle/>
          <a:p>
            <a:pPr algn="ctr"/>
            <a:r>
              <a:rPr kumimoji="1" lang="en-US" altLang="ja-JP" dirty="0" err="1"/>
              <a:t>printf</a:t>
            </a:r>
            <a:r>
              <a:rPr kumimoji="1" lang="ja-JP" altLang="en-US" dirty="0"/>
              <a:t>デバッグ</a:t>
            </a:r>
          </a:p>
        </p:txBody>
      </p:sp>
      <p:sp>
        <p:nvSpPr>
          <p:cNvPr id="4" name="フッター プレースホルダー 3">
            <a:extLst>
              <a:ext uri="{FF2B5EF4-FFF2-40B4-BE49-F238E27FC236}">
                <a16:creationId xmlns:a16="http://schemas.microsoft.com/office/drawing/2014/main" id="{DDDB1F77-C29A-497A-A055-FCA571A72154}"/>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5" name="スライド番号プレースホルダー 4">
            <a:extLst>
              <a:ext uri="{FF2B5EF4-FFF2-40B4-BE49-F238E27FC236}">
                <a16:creationId xmlns:a16="http://schemas.microsoft.com/office/drawing/2014/main" id="{708ADF20-13D9-4632-A535-E57E279A45DB}"/>
              </a:ext>
            </a:extLst>
          </p:cNvPr>
          <p:cNvSpPr>
            <a:spLocks noGrp="1"/>
          </p:cNvSpPr>
          <p:nvPr>
            <p:ph type="sldNum" sz="quarter" idx="12"/>
          </p:nvPr>
        </p:nvSpPr>
        <p:spPr/>
        <p:txBody>
          <a:bodyPr/>
          <a:lstStyle/>
          <a:p>
            <a:fld id="{1CF96193-7FC2-4320-AFFF-8ED040C6A19F}" type="slidenum">
              <a:rPr kumimoji="1" lang="ja-JP" altLang="en-US" smtClean="0"/>
              <a:t>7</a:t>
            </a:fld>
            <a:endParaRPr kumimoji="1" lang="ja-JP" altLang="en-US" dirty="0"/>
          </a:p>
        </p:txBody>
      </p:sp>
      <p:sp>
        <p:nvSpPr>
          <p:cNvPr id="6" name="正方形/長方形 5">
            <a:extLst>
              <a:ext uri="{FF2B5EF4-FFF2-40B4-BE49-F238E27FC236}">
                <a16:creationId xmlns:a16="http://schemas.microsoft.com/office/drawing/2014/main" id="{DC8960DC-635B-48EF-A7E2-30A476D31995}"/>
              </a:ext>
            </a:extLst>
          </p:cNvPr>
          <p:cNvSpPr/>
          <p:nvPr/>
        </p:nvSpPr>
        <p:spPr>
          <a:xfrm>
            <a:off x="822960" y="1851804"/>
            <a:ext cx="4572000" cy="4493538"/>
          </a:xfrm>
          <a:prstGeom prst="rect">
            <a:avLst/>
          </a:prstGeom>
        </p:spPr>
        <p:txBody>
          <a:bodyPr>
            <a:spAutoFit/>
          </a:bodyPr>
          <a:lstStyle/>
          <a:p>
            <a:r>
              <a:rPr lang="en-US" altLang="ja-JP" sz="2200" dirty="0"/>
              <a:t>#include &lt;</a:t>
            </a:r>
            <a:r>
              <a:rPr lang="en-US" altLang="ja-JP" sz="2200" dirty="0" err="1"/>
              <a:t>stdio.h</a:t>
            </a:r>
            <a:r>
              <a:rPr lang="en-US" altLang="ja-JP" sz="2200" dirty="0"/>
              <a:t>&gt;</a:t>
            </a:r>
          </a:p>
          <a:p>
            <a:r>
              <a:rPr lang="en-US" altLang="ja-JP" sz="2200" dirty="0" err="1"/>
              <a:t>int</a:t>
            </a:r>
            <a:r>
              <a:rPr lang="en-US" altLang="ja-JP" sz="2200" dirty="0"/>
              <a:t>     main(void)</a:t>
            </a:r>
          </a:p>
          <a:p>
            <a:r>
              <a:rPr lang="en-US" altLang="ja-JP" sz="2200" dirty="0"/>
              <a:t>{</a:t>
            </a:r>
          </a:p>
          <a:p>
            <a:r>
              <a:rPr lang="en-US" altLang="ja-JP" sz="2200" dirty="0"/>
              <a:t>  </a:t>
            </a:r>
            <a:r>
              <a:rPr lang="en-US" altLang="ja-JP" sz="2200" dirty="0" err="1"/>
              <a:t>int</a:t>
            </a:r>
            <a:r>
              <a:rPr lang="en-US" altLang="ja-JP" sz="2200" dirty="0"/>
              <a:t> </a:t>
            </a:r>
            <a:r>
              <a:rPr lang="en-US" altLang="ja-JP" sz="2200" dirty="0" err="1"/>
              <a:t>i</a:t>
            </a:r>
            <a:r>
              <a:rPr lang="en-US" altLang="ja-JP" sz="2200" dirty="0"/>
              <a:t>;</a:t>
            </a:r>
          </a:p>
          <a:p>
            <a:r>
              <a:rPr lang="en-US" altLang="ja-JP" sz="2200" dirty="0"/>
              <a:t>  </a:t>
            </a:r>
            <a:r>
              <a:rPr lang="en-US" altLang="ja-JP" sz="2200" dirty="0" err="1"/>
              <a:t>int</a:t>
            </a:r>
            <a:r>
              <a:rPr lang="en-US" altLang="ja-JP" sz="2200" dirty="0"/>
              <a:t> </a:t>
            </a:r>
            <a:r>
              <a:rPr lang="en-US" altLang="ja-JP" sz="2200" dirty="0" err="1"/>
              <a:t>num</a:t>
            </a:r>
            <a:r>
              <a:rPr lang="en-US" altLang="ja-JP" sz="2200" dirty="0"/>
              <a:t>;</a:t>
            </a:r>
          </a:p>
          <a:p>
            <a:r>
              <a:rPr lang="en-US" altLang="ja-JP" sz="2200" dirty="0"/>
              <a:t>  </a:t>
            </a:r>
            <a:r>
              <a:rPr lang="en-US" altLang="ja-JP" sz="2200" dirty="0" err="1"/>
              <a:t>printf</a:t>
            </a:r>
            <a:r>
              <a:rPr lang="en-US" altLang="ja-JP" sz="2200" dirty="0"/>
              <a:t>("Input Base number : ");</a:t>
            </a:r>
          </a:p>
          <a:p>
            <a:r>
              <a:rPr lang="en-US" altLang="ja-JP" sz="2200" dirty="0"/>
              <a:t>  </a:t>
            </a:r>
            <a:r>
              <a:rPr lang="en-US" altLang="ja-JP" sz="2200" dirty="0" err="1"/>
              <a:t>scanf</a:t>
            </a:r>
            <a:r>
              <a:rPr lang="en-US" altLang="ja-JP" sz="2200" dirty="0"/>
              <a:t>("%d", &amp;</a:t>
            </a:r>
            <a:r>
              <a:rPr lang="en-US" altLang="ja-JP" sz="2200" dirty="0" err="1"/>
              <a:t>num</a:t>
            </a:r>
            <a:r>
              <a:rPr lang="en-US" altLang="ja-JP" sz="2200" dirty="0"/>
              <a:t>);</a:t>
            </a:r>
          </a:p>
          <a:p>
            <a:r>
              <a:rPr lang="en-US" altLang="ja-JP" sz="2200" dirty="0"/>
              <a:t>  for (</a:t>
            </a:r>
            <a:r>
              <a:rPr lang="en-US" altLang="ja-JP" sz="2200" dirty="0" err="1"/>
              <a:t>i</a:t>
            </a:r>
            <a:r>
              <a:rPr lang="en-US" altLang="ja-JP" sz="2200" dirty="0"/>
              <a:t>=0; </a:t>
            </a:r>
            <a:r>
              <a:rPr lang="en-US" altLang="ja-JP" sz="2200" u="sng" dirty="0" err="1">
                <a:solidFill>
                  <a:srgbClr val="FF0000"/>
                </a:solidFill>
              </a:rPr>
              <a:t>i</a:t>
            </a:r>
            <a:r>
              <a:rPr lang="en-US" altLang="ja-JP" sz="2200" u="sng" dirty="0">
                <a:solidFill>
                  <a:srgbClr val="FF0000"/>
                </a:solidFill>
              </a:rPr>
              <a:t>&lt;19</a:t>
            </a:r>
            <a:r>
              <a:rPr lang="en-US" altLang="ja-JP" sz="2200" dirty="0"/>
              <a:t>; </a:t>
            </a:r>
            <a:r>
              <a:rPr lang="en-US" altLang="ja-JP" sz="2200" dirty="0" err="1"/>
              <a:t>i</a:t>
            </a:r>
            <a:r>
              <a:rPr lang="en-US" altLang="ja-JP" sz="2200" dirty="0"/>
              <a:t>++) {</a:t>
            </a:r>
          </a:p>
          <a:p>
            <a:r>
              <a:rPr lang="en-US" altLang="ja-JP" sz="2200" dirty="0"/>
              <a:t>    </a:t>
            </a:r>
            <a:r>
              <a:rPr lang="en-US" altLang="ja-JP" sz="2200" dirty="0" err="1">
                <a:solidFill>
                  <a:srgbClr val="FF0000"/>
                </a:solidFill>
              </a:rPr>
              <a:t>printf</a:t>
            </a:r>
            <a:r>
              <a:rPr lang="en-US" altLang="ja-JP" sz="2200" dirty="0">
                <a:solidFill>
                  <a:srgbClr val="FF0000"/>
                </a:solidFill>
              </a:rPr>
              <a:t>("DEBUG : </a:t>
            </a:r>
            <a:r>
              <a:rPr lang="en-US" altLang="ja-JP" sz="2200" dirty="0" err="1">
                <a:solidFill>
                  <a:srgbClr val="FF0000"/>
                </a:solidFill>
              </a:rPr>
              <a:t>i</a:t>
            </a:r>
            <a:r>
              <a:rPr lang="en-US" altLang="ja-JP" sz="2200" dirty="0">
                <a:solidFill>
                  <a:srgbClr val="FF0000"/>
                </a:solidFill>
              </a:rPr>
              <a:t> = %d\n", </a:t>
            </a:r>
            <a:r>
              <a:rPr lang="en-US" altLang="ja-JP" sz="2200" dirty="0" err="1">
                <a:solidFill>
                  <a:srgbClr val="FF0000"/>
                </a:solidFill>
              </a:rPr>
              <a:t>i</a:t>
            </a:r>
            <a:r>
              <a:rPr lang="en-US" altLang="ja-JP" sz="2200" dirty="0">
                <a:solidFill>
                  <a:srgbClr val="FF0000"/>
                </a:solidFill>
              </a:rPr>
              <a:t>);</a:t>
            </a:r>
          </a:p>
          <a:p>
            <a:r>
              <a:rPr lang="en-US" altLang="ja-JP" sz="2200" dirty="0"/>
              <a:t>    </a:t>
            </a:r>
            <a:r>
              <a:rPr lang="en-US" altLang="ja-JP" sz="2200" dirty="0" err="1"/>
              <a:t>printf</a:t>
            </a:r>
            <a:r>
              <a:rPr lang="en-US" altLang="ja-JP" sz="2200" dirty="0"/>
              <a:t>("%d\n", </a:t>
            </a:r>
            <a:r>
              <a:rPr lang="en-US" altLang="ja-JP" sz="2200" dirty="0" err="1"/>
              <a:t>num</a:t>
            </a:r>
            <a:r>
              <a:rPr lang="en-US" altLang="ja-JP" sz="2200" dirty="0"/>
              <a:t> * </a:t>
            </a:r>
            <a:r>
              <a:rPr lang="en-US" altLang="ja-JP" sz="2200" dirty="0" err="1"/>
              <a:t>i</a:t>
            </a:r>
            <a:r>
              <a:rPr lang="en-US" altLang="ja-JP" sz="2200" dirty="0"/>
              <a:t>);</a:t>
            </a:r>
          </a:p>
          <a:p>
            <a:r>
              <a:rPr lang="en-US" altLang="ja-JP" sz="2200" dirty="0"/>
              <a:t>  }</a:t>
            </a:r>
          </a:p>
          <a:p>
            <a:r>
              <a:rPr lang="en-US" altLang="ja-JP" sz="2200" dirty="0"/>
              <a:t>  return (0);</a:t>
            </a:r>
          </a:p>
          <a:p>
            <a:r>
              <a:rPr lang="en-US" altLang="ja-JP" sz="2200" dirty="0"/>
              <a:t>}</a:t>
            </a:r>
            <a:endParaRPr lang="ja-JP" altLang="en-US" sz="2200" dirty="0"/>
          </a:p>
        </p:txBody>
      </p:sp>
      <p:sp>
        <p:nvSpPr>
          <p:cNvPr id="7" name="コンテンツ プレースホルダー 6">
            <a:extLst>
              <a:ext uri="{FF2B5EF4-FFF2-40B4-BE49-F238E27FC236}">
                <a16:creationId xmlns:a16="http://schemas.microsoft.com/office/drawing/2014/main" id="{3B867708-E336-4AE9-84BA-D8E79208054E}"/>
              </a:ext>
            </a:extLst>
          </p:cNvPr>
          <p:cNvSpPr>
            <a:spLocks noGrp="1"/>
          </p:cNvSpPr>
          <p:nvPr>
            <p:ph idx="1"/>
          </p:nvPr>
        </p:nvSpPr>
        <p:spPr>
          <a:xfrm>
            <a:off x="4746128" y="2390209"/>
            <a:ext cx="4049787" cy="4252139"/>
          </a:xfrm>
        </p:spPr>
        <p:txBody>
          <a:bodyPr>
            <a:normAutofit/>
          </a:bodyPr>
          <a:lstStyle/>
          <a:p>
            <a:r>
              <a:rPr kumimoji="1" lang="ja-JP" altLang="en-US" sz="2400" dirty="0"/>
              <a:t>・</a:t>
            </a:r>
            <a:r>
              <a:rPr kumimoji="1" lang="en-US" altLang="ja-JP" sz="2400" dirty="0"/>
              <a:t>print</a:t>
            </a:r>
            <a:r>
              <a:rPr kumimoji="1" lang="ja-JP" altLang="en-US" sz="2400" dirty="0"/>
              <a:t>デバッグと呼ばれる有名な観察テクニック</a:t>
            </a:r>
            <a:endParaRPr kumimoji="1" lang="en-US" altLang="ja-JP" sz="2400" dirty="0"/>
          </a:p>
          <a:p>
            <a:endParaRPr lang="en-US" altLang="ja-JP" sz="2400" dirty="0"/>
          </a:p>
          <a:p>
            <a:r>
              <a:rPr kumimoji="1" lang="ja-JP" altLang="en-US" sz="2400" dirty="0"/>
              <a:t>・デバッグログ：</a:t>
            </a:r>
            <a:endParaRPr kumimoji="1" lang="en-US" altLang="ja-JP" sz="2400" dirty="0"/>
          </a:p>
          <a:p>
            <a:r>
              <a:rPr kumimoji="1" lang="ja-JP" altLang="en-US" sz="2400" dirty="0"/>
              <a:t>出力が複数まとまったもの</a:t>
            </a:r>
            <a:endParaRPr kumimoji="1" lang="en-US" altLang="ja-JP" sz="2400" dirty="0"/>
          </a:p>
          <a:p>
            <a:endParaRPr lang="en-US" altLang="ja-JP" sz="2400" dirty="0"/>
          </a:p>
          <a:p>
            <a:r>
              <a:rPr kumimoji="1" lang="ja-JP" altLang="en-US" sz="2400" dirty="0"/>
              <a:t>・特別な仕組みを必要としない</a:t>
            </a:r>
          </a:p>
        </p:txBody>
      </p:sp>
    </p:spTree>
    <p:extLst>
      <p:ext uri="{BB962C8B-B14F-4D97-AF65-F5344CB8AC3E}">
        <p14:creationId xmlns:p14="http://schemas.microsoft.com/office/powerpoint/2010/main" val="865672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73E3D2-A49E-4928-8C6E-5259419FCD2E}"/>
              </a:ext>
            </a:extLst>
          </p:cNvPr>
          <p:cNvSpPr>
            <a:spLocks noGrp="1"/>
          </p:cNvSpPr>
          <p:nvPr>
            <p:ph type="title"/>
          </p:nvPr>
        </p:nvSpPr>
        <p:spPr/>
        <p:txBody>
          <a:bodyPr/>
          <a:lstStyle/>
          <a:p>
            <a:pPr algn="ctr"/>
            <a:r>
              <a:rPr kumimoji="1" lang="en-US" altLang="ja-JP" dirty="0" err="1"/>
              <a:t>printf</a:t>
            </a:r>
            <a:r>
              <a:rPr kumimoji="1" lang="ja-JP" altLang="en-US" dirty="0"/>
              <a:t>デバッグは手軽でも</a:t>
            </a:r>
            <a:r>
              <a:rPr kumimoji="1" lang="en-US" altLang="ja-JP" dirty="0"/>
              <a:t>…</a:t>
            </a:r>
            <a:endParaRPr kumimoji="1" lang="ja-JP" altLang="en-US" dirty="0"/>
          </a:p>
        </p:txBody>
      </p:sp>
      <p:sp>
        <p:nvSpPr>
          <p:cNvPr id="4" name="フッター プレースホルダー 3">
            <a:extLst>
              <a:ext uri="{FF2B5EF4-FFF2-40B4-BE49-F238E27FC236}">
                <a16:creationId xmlns:a16="http://schemas.microsoft.com/office/drawing/2014/main" id="{E9EC272D-F7FD-4AE9-8D5F-C5593CE98DFA}"/>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2B1247B6-BCF7-41BB-8B06-7F6AE0ADA7FB}"/>
              </a:ext>
            </a:extLst>
          </p:cNvPr>
          <p:cNvSpPr>
            <a:spLocks noGrp="1"/>
          </p:cNvSpPr>
          <p:nvPr>
            <p:ph type="sldNum" sz="quarter" idx="12"/>
          </p:nvPr>
        </p:nvSpPr>
        <p:spPr/>
        <p:txBody>
          <a:bodyPr/>
          <a:lstStyle/>
          <a:p>
            <a:fld id="{1CF96193-7FC2-4320-AFFF-8ED040C6A19F}" type="slidenum">
              <a:rPr kumimoji="1" lang="ja-JP" altLang="en-US" smtClean="0"/>
              <a:t>8</a:t>
            </a:fld>
            <a:endParaRPr kumimoji="1" lang="ja-JP" altLang="en-US"/>
          </a:p>
        </p:txBody>
      </p:sp>
      <p:sp>
        <p:nvSpPr>
          <p:cNvPr id="6" name="正方形/長方形 5">
            <a:extLst>
              <a:ext uri="{FF2B5EF4-FFF2-40B4-BE49-F238E27FC236}">
                <a16:creationId xmlns:a16="http://schemas.microsoft.com/office/drawing/2014/main" id="{E1A4CEA6-BFEE-4F80-A394-AFB4F16CCFDF}"/>
              </a:ext>
            </a:extLst>
          </p:cNvPr>
          <p:cNvSpPr/>
          <p:nvPr/>
        </p:nvSpPr>
        <p:spPr>
          <a:xfrm>
            <a:off x="2590800" y="1771481"/>
            <a:ext cx="4572000" cy="4524315"/>
          </a:xfrm>
          <a:prstGeom prst="rect">
            <a:avLst/>
          </a:prstGeom>
        </p:spPr>
        <p:txBody>
          <a:bodyPr>
            <a:spAutoFit/>
          </a:bodyPr>
          <a:lstStyle/>
          <a:p>
            <a:r>
              <a:rPr lang="en-US" altLang="ja-JP" dirty="0"/>
              <a:t>#include &lt;</a:t>
            </a:r>
            <a:r>
              <a:rPr lang="en-US" altLang="ja-JP" dirty="0" err="1"/>
              <a:t>stdio.h</a:t>
            </a:r>
            <a:r>
              <a:rPr lang="en-US" altLang="ja-JP" dirty="0"/>
              <a:t>&gt;</a:t>
            </a:r>
          </a:p>
          <a:p>
            <a:r>
              <a:rPr lang="en-US" altLang="ja-JP" dirty="0" err="1"/>
              <a:t>int</a:t>
            </a:r>
            <a:r>
              <a:rPr lang="en-US" altLang="ja-JP" dirty="0"/>
              <a:t>     main(void)</a:t>
            </a:r>
          </a:p>
          <a:p>
            <a:r>
              <a:rPr lang="en-US" altLang="ja-JP" dirty="0"/>
              <a:t>{</a:t>
            </a:r>
          </a:p>
          <a:p>
            <a:r>
              <a:rPr lang="en-US" altLang="ja-JP" dirty="0"/>
              <a:t>  </a:t>
            </a:r>
            <a:r>
              <a:rPr lang="en-US" altLang="ja-JP" dirty="0" err="1"/>
              <a:t>int</a:t>
            </a:r>
            <a:r>
              <a:rPr lang="en-US" altLang="ja-JP" dirty="0"/>
              <a:t> </a:t>
            </a:r>
            <a:r>
              <a:rPr lang="en-US" altLang="ja-JP" dirty="0" err="1"/>
              <a:t>i</a:t>
            </a:r>
            <a:r>
              <a:rPr lang="en-US" altLang="ja-JP" dirty="0"/>
              <a:t>;</a:t>
            </a:r>
          </a:p>
          <a:p>
            <a:r>
              <a:rPr lang="en-US" altLang="ja-JP" dirty="0"/>
              <a:t>  </a:t>
            </a:r>
            <a:r>
              <a:rPr lang="en-US" altLang="ja-JP" dirty="0" err="1"/>
              <a:t>int</a:t>
            </a:r>
            <a:r>
              <a:rPr lang="en-US" altLang="ja-JP" dirty="0"/>
              <a:t> </a:t>
            </a:r>
            <a:r>
              <a:rPr lang="en-US" altLang="ja-JP" dirty="0" err="1"/>
              <a:t>num</a:t>
            </a:r>
            <a:r>
              <a:rPr lang="en-US" altLang="ja-JP" dirty="0"/>
              <a:t>;</a:t>
            </a:r>
          </a:p>
          <a:p>
            <a:r>
              <a:rPr lang="en-US" altLang="ja-JP" dirty="0"/>
              <a:t>  </a:t>
            </a:r>
            <a:r>
              <a:rPr lang="en-US" altLang="ja-JP" dirty="0" err="1"/>
              <a:t>printf</a:t>
            </a:r>
            <a:r>
              <a:rPr lang="en-US" altLang="ja-JP" dirty="0"/>
              <a:t>("Input Base number : \n");</a:t>
            </a:r>
          </a:p>
          <a:p>
            <a:r>
              <a:rPr lang="en-US" altLang="ja-JP" dirty="0"/>
              <a:t>  </a:t>
            </a:r>
            <a:r>
              <a:rPr lang="en-US" altLang="ja-JP" dirty="0" err="1">
                <a:solidFill>
                  <a:srgbClr val="FF0000"/>
                </a:solidFill>
              </a:rPr>
              <a:t>printf</a:t>
            </a:r>
            <a:r>
              <a:rPr lang="en-US" altLang="ja-JP" dirty="0">
                <a:solidFill>
                  <a:srgbClr val="FF0000"/>
                </a:solidFill>
              </a:rPr>
              <a:t>("DEBUG : TEST A\n");</a:t>
            </a:r>
          </a:p>
          <a:p>
            <a:r>
              <a:rPr lang="en-US" altLang="ja-JP" dirty="0"/>
              <a:t>  </a:t>
            </a:r>
            <a:r>
              <a:rPr lang="en-US" altLang="ja-JP" dirty="0" err="1"/>
              <a:t>scanf</a:t>
            </a:r>
            <a:r>
              <a:rPr lang="en-US" altLang="ja-JP" dirty="0"/>
              <a:t>("%d", &amp;</a:t>
            </a:r>
            <a:r>
              <a:rPr lang="en-US" altLang="ja-JP" dirty="0" err="1"/>
              <a:t>num</a:t>
            </a:r>
            <a:r>
              <a:rPr lang="en-US" altLang="ja-JP" dirty="0"/>
              <a:t>);</a:t>
            </a:r>
          </a:p>
          <a:p>
            <a:r>
              <a:rPr lang="en-US" altLang="ja-JP" dirty="0"/>
              <a:t>  for (</a:t>
            </a:r>
            <a:r>
              <a:rPr lang="en-US" altLang="ja-JP" dirty="0" err="1"/>
              <a:t>i</a:t>
            </a:r>
            <a:r>
              <a:rPr lang="en-US" altLang="ja-JP" dirty="0"/>
              <a:t>=0; </a:t>
            </a:r>
            <a:r>
              <a:rPr lang="en-US" altLang="ja-JP" dirty="0" err="1"/>
              <a:t>i</a:t>
            </a:r>
            <a:r>
              <a:rPr lang="en-US" altLang="ja-JP" dirty="0"/>
              <a:t>&lt;19; </a:t>
            </a:r>
            <a:r>
              <a:rPr lang="en-US" altLang="ja-JP" dirty="0" err="1"/>
              <a:t>i</a:t>
            </a:r>
            <a:r>
              <a:rPr lang="en-US" altLang="ja-JP" dirty="0"/>
              <a:t>++) {</a:t>
            </a:r>
          </a:p>
          <a:p>
            <a:r>
              <a:rPr lang="en-US" altLang="ja-JP" dirty="0"/>
              <a:t>    </a:t>
            </a:r>
            <a:r>
              <a:rPr lang="en-US" altLang="ja-JP" dirty="0" err="1">
                <a:solidFill>
                  <a:srgbClr val="FF0000"/>
                </a:solidFill>
              </a:rPr>
              <a:t>printf</a:t>
            </a:r>
            <a:r>
              <a:rPr lang="en-US" altLang="ja-JP" dirty="0">
                <a:solidFill>
                  <a:srgbClr val="FF0000"/>
                </a:solidFill>
              </a:rPr>
              <a:t>("DEBUG : TEST B: </a:t>
            </a:r>
            <a:r>
              <a:rPr lang="en-US" altLang="ja-JP" dirty="0" err="1">
                <a:solidFill>
                  <a:srgbClr val="FF0000"/>
                </a:solidFill>
              </a:rPr>
              <a:t>i</a:t>
            </a:r>
            <a:r>
              <a:rPr lang="en-US" altLang="ja-JP" dirty="0">
                <a:solidFill>
                  <a:srgbClr val="FF0000"/>
                </a:solidFill>
              </a:rPr>
              <a:t> = %d\n", </a:t>
            </a:r>
            <a:r>
              <a:rPr lang="en-US" altLang="ja-JP" dirty="0" err="1">
                <a:solidFill>
                  <a:srgbClr val="FF0000"/>
                </a:solidFill>
              </a:rPr>
              <a:t>i</a:t>
            </a:r>
            <a:r>
              <a:rPr lang="en-US" altLang="ja-JP" dirty="0">
                <a:solidFill>
                  <a:srgbClr val="FF0000"/>
                </a:solidFill>
              </a:rPr>
              <a:t>);</a:t>
            </a:r>
          </a:p>
          <a:p>
            <a:r>
              <a:rPr lang="en-US" altLang="ja-JP" dirty="0"/>
              <a:t>    </a:t>
            </a:r>
            <a:r>
              <a:rPr lang="en-US" altLang="ja-JP" dirty="0" err="1"/>
              <a:t>printf</a:t>
            </a:r>
            <a:r>
              <a:rPr lang="en-US" altLang="ja-JP" dirty="0"/>
              <a:t>("%d\n", </a:t>
            </a:r>
            <a:r>
              <a:rPr lang="en-US" altLang="ja-JP" dirty="0" err="1"/>
              <a:t>num</a:t>
            </a:r>
            <a:r>
              <a:rPr lang="en-US" altLang="ja-JP" dirty="0"/>
              <a:t> * </a:t>
            </a:r>
            <a:r>
              <a:rPr lang="en-US" altLang="ja-JP" dirty="0" err="1"/>
              <a:t>i</a:t>
            </a:r>
            <a:r>
              <a:rPr lang="en-US" altLang="ja-JP" dirty="0"/>
              <a:t>);</a:t>
            </a:r>
          </a:p>
          <a:p>
            <a:r>
              <a:rPr lang="en-US" altLang="ja-JP" dirty="0"/>
              <a:t>    </a:t>
            </a:r>
            <a:r>
              <a:rPr lang="en-US" altLang="ja-JP" dirty="0" err="1">
                <a:solidFill>
                  <a:srgbClr val="FF0000"/>
                </a:solidFill>
              </a:rPr>
              <a:t>printf</a:t>
            </a:r>
            <a:r>
              <a:rPr lang="en-US" altLang="ja-JP" dirty="0">
                <a:solidFill>
                  <a:srgbClr val="FF0000"/>
                </a:solidFill>
              </a:rPr>
              <a:t>("DEBUG : TEST C\n");</a:t>
            </a:r>
          </a:p>
          <a:p>
            <a:r>
              <a:rPr lang="en-US" altLang="ja-JP" dirty="0"/>
              <a:t>  }</a:t>
            </a:r>
          </a:p>
          <a:p>
            <a:r>
              <a:rPr lang="en-US" altLang="ja-JP" dirty="0"/>
              <a:t>  </a:t>
            </a:r>
            <a:r>
              <a:rPr lang="en-US" altLang="ja-JP" dirty="0" err="1">
                <a:solidFill>
                  <a:srgbClr val="FF0000"/>
                </a:solidFill>
              </a:rPr>
              <a:t>printf</a:t>
            </a:r>
            <a:r>
              <a:rPr lang="en-US" altLang="ja-JP" dirty="0">
                <a:solidFill>
                  <a:srgbClr val="FF0000"/>
                </a:solidFill>
              </a:rPr>
              <a:t>("DEBUG : TEST D\n");</a:t>
            </a:r>
          </a:p>
          <a:p>
            <a:r>
              <a:rPr lang="en-US" altLang="ja-JP" dirty="0"/>
              <a:t>  return (0);</a:t>
            </a:r>
          </a:p>
          <a:p>
            <a:r>
              <a:rPr lang="en-US" altLang="ja-JP" dirty="0"/>
              <a:t>}</a:t>
            </a:r>
            <a:endParaRPr lang="ja-JP" altLang="en-US" dirty="0"/>
          </a:p>
        </p:txBody>
      </p:sp>
    </p:spTree>
    <p:extLst>
      <p:ext uri="{BB962C8B-B14F-4D97-AF65-F5344CB8AC3E}">
        <p14:creationId xmlns:p14="http://schemas.microsoft.com/office/powerpoint/2010/main" val="2883403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9B17C6-226E-49BD-86F2-CB8AA539BA03}"/>
              </a:ext>
            </a:extLst>
          </p:cNvPr>
          <p:cNvSpPr>
            <a:spLocks noGrp="1"/>
          </p:cNvSpPr>
          <p:nvPr>
            <p:ph type="title"/>
          </p:nvPr>
        </p:nvSpPr>
        <p:spPr/>
        <p:txBody>
          <a:bodyPr/>
          <a:lstStyle/>
          <a:p>
            <a:pPr algn="ctr"/>
            <a:r>
              <a:rPr kumimoji="1" lang="ja-JP" altLang="en-US" dirty="0"/>
              <a:t>実行結果</a:t>
            </a:r>
          </a:p>
        </p:txBody>
      </p:sp>
      <p:pic>
        <p:nvPicPr>
          <p:cNvPr id="7" name="コンテンツ プレースホルダー 6" descr="スクリーンショット, 電子機器 が含まれている画像&#10;&#10;非常に高い精度で生成された説明">
            <a:extLst>
              <a:ext uri="{FF2B5EF4-FFF2-40B4-BE49-F238E27FC236}">
                <a16:creationId xmlns:a16="http://schemas.microsoft.com/office/drawing/2014/main" id="{A1C69F46-9E26-49B2-AD76-93242F035C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9911" y="1838872"/>
            <a:ext cx="6663915" cy="4455911"/>
          </a:xfrm>
        </p:spPr>
      </p:pic>
      <p:sp>
        <p:nvSpPr>
          <p:cNvPr id="4" name="フッター プレースホルダー 3">
            <a:extLst>
              <a:ext uri="{FF2B5EF4-FFF2-40B4-BE49-F238E27FC236}">
                <a16:creationId xmlns:a16="http://schemas.microsoft.com/office/drawing/2014/main" id="{73BFDFA6-C54D-42C4-8FD7-9397D536720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2E9821E8-CB7A-4679-97C7-49B9964AEFB6}"/>
              </a:ext>
            </a:extLst>
          </p:cNvPr>
          <p:cNvSpPr>
            <a:spLocks noGrp="1"/>
          </p:cNvSpPr>
          <p:nvPr>
            <p:ph type="sldNum" sz="quarter" idx="12"/>
          </p:nvPr>
        </p:nvSpPr>
        <p:spPr/>
        <p:txBody>
          <a:bodyPr/>
          <a:lstStyle/>
          <a:p>
            <a:fld id="{1CF96193-7FC2-4320-AFFF-8ED040C6A19F}" type="slidenum">
              <a:rPr kumimoji="1" lang="ja-JP" altLang="en-US" smtClean="0"/>
              <a:t>9</a:t>
            </a:fld>
            <a:endParaRPr kumimoji="1" lang="ja-JP" altLang="en-US"/>
          </a:p>
        </p:txBody>
      </p:sp>
    </p:spTree>
    <p:extLst>
      <p:ext uri="{BB962C8B-B14F-4D97-AF65-F5344CB8AC3E}">
        <p14:creationId xmlns:p14="http://schemas.microsoft.com/office/powerpoint/2010/main" val="431889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EC3A39-4AE6-4732-BCA3-C2168D7E9F26}"/>
              </a:ext>
            </a:extLst>
          </p:cNvPr>
          <p:cNvSpPr>
            <a:spLocks noGrp="1"/>
          </p:cNvSpPr>
          <p:nvPr>
            <p:ph type="title"/>
          </p:nvPr>
        </p:nvSpPr>
        <p:spPr/>
        <p:txBody>
          <a:bodyPr/>
          <a:lstStyle/>
          <a:p>
            <a:pPr algn="ctr"/>
            <a:r>
              <a:rPr kumimoji="1" lang="en-US" altLang="ja-JP" dirty="0" err="1"/>
              <a:t>printf</a:t>
            </a:r>
            <a:r>
              <a:rPr kumimoji="1" lang="ja-JP" altLang="en-US" dirty="0"/>
              <a:t>デバッグの欠点</a:t>
            </a:r>
          </a:p>
        </p:txBody>
      </p:sp>
      <p:sp>
        <p:nvSpPr>
          <p:cNvPr id="3" name="コンテンツ プレースホルダー 2">
            <a:extLst>
              <a:ext uri="{FF2B5EF4-FFF2-40B4-BE49-F238E27FC236}">
                <a16:creationId xmlns:a16="http://schemas.microsoft.com/office/drawing/2014/main" id="{38553ABA-E14D-41F9-8C8D-2E632D61A5A2}"/>
              </a:ext>
            </a:extLst>
          </p:cNvPr>
          <p:cNvSpPr>
            <a:spLocks noGrp="1"/>
          </p:cNvSpPr>
          <p:nvPr>
            <p:ph idx="1"/>
          </p:nvPr>
        </p:nvSpPr>
        <p:spPr>
          <a:xfrm>
            <a:off x="822960" y="2115468"/>
            <a:ext cx="7543801" cy="4023360"/>
          </a:xfrm>
        </p:spPr>
        <p:txBody>
          <a:bodyPr>
            <a:normAutofit/>
          </a:bodyPr>
          <a:lstStyle/>
          <a:p>
            <a:r>
              <a:rPr kumimoji="1" lang="ja-JP" altLang="en-US" sz="2800" dirty="0"/>
              <a:t>・コードがごちゃごちゃする</a:t>
            </a:r>
            <a:endParaRPr kumimoji="1" lang="en-US" altLang="ja-JP" sz="2800" dirty="0"/>
          </a:p>
          <a:p>
            <a:endParaRPr kumimoji="1" lang="en-US" altLang="ja-JP" sz="2800" dirty="0"/>
          </a:p>
          <a:p>
            <a:r>
              <a:rPr lang="ja-JP" altLang="en-US" sz="2800" dirty="0"/>
              <a:t>・出力がごちゃごちゃする</a:t>
            </a:r>
            <a:endParaRPr lang="en-US" altLang="ja-JP" sz="2800" dirty="0"/>
          </a:p>
          <a:p>
            <a:endParaRPr lang="en-US" altLang="ja-JP" sz="2800" dirty="0"/>
          </a:p>
          <a:p>
            <a:r>
              <a:rPr kumimoji="1" lang="ja-JP" altLang="en-US" sz="2800" dirty="0"/>
              <a:t>・処理速度が低下する</a:t>
            </a:r>
            <a:endParaRPr kumimoji="1" lang="en-US" altLang="ja-JP" sz="2800" dirty="0"/>
          </a:p>
          <a:p>
            <a:endParaRPr kumimoji="1" lang="en-US" altLang="ja-JP" sz="2800" dirty="0"/>
          </a:p>
          <a:p>
            <a:r>
              <a:rPr lang="ja-JP" altLang="en-US" sz="2800" dirty="0"/>
              <a:t>・データの損失</a:t>
            </a:r>
            <a:endParaRPr lang="en-US" altLang="ja-JP" sz="2800" dirty="0"/>
          </a:p>
        </p:txBody>
      </p:sp>
      <p:sp>
        <p:nvSpPr>
          <p:cNvPr id="4" name="フッター プレースホルダー 3">
            <a:extLst>
              <a:ext uri="{FF2B5EF4-FFF2-40B4-BE49-F238E27FC236}">
                <a16:creationId xmlns:a16="http://schemas.microsoft.com/office/drawing/2014/main" id="{9E96241A-6B36-4E0C-9DD0-55ABC648CEA6}"/>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7B8D5112-E8A6-473C-BE9F-17F3431549EE}"/>
              </a:ext>
            </a:extLst>
          </p:cNvPr>
          <p:cNvSpPr>
            <a:spLocks noGrp="1"/>
          </p:cNvSpPr>
          <p:nvPr>
            <p:ph type="sldNum" sz="quarter" idx="12"/>
          </p:nvPr>
        </p:nvSpPr>
        <p:spPr/>
        <p:txBody>
          <a:bodyPr/>
          <a:lstStyle/>
          <a:p>
            <a:fld id="{1CF96193-7FC2-4320-AFFF-8ED040C6A19F}" type="slidenum">
              <a:rPr kumimoji="1" lang="ja-JP" altLang="en-US" smtClean="0"/>
              <a:t>10</a:t>
            </a:fld>
            <a:endParaRPr kumimoji="1" lang="ja-JP" altLang="en-US"/>
          </a:p>
        </p:txBody>
      </p:sp>
    </p:spTree>
    <p:extLst>
      <p:ext uri="{BB962C8B-B14F-4D97-AF65-F5344CB8AC3E}">
        <p14:creationId xmlns:p14="http://schemas.microsoft.com/office/powerpoint/2010/main" val="2268833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11</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1436841" y="2332286"/>
            <a:ext cx="8751429" cy="1449387"/>
          </a:xfrm>
        </p:spPr>
        <p:txBody>
          <a:bodyPr>
            <a:normAutofit/>
          </a:bodyPr>
          <a:lstStyle/>
          <a:p>
            <a:r>
              <a:rPr lang="en-US" altLang="ja-JP" dirty="0" err="1"/>
              <a:t>printf</a:t>
            </a:r>
            <a:r>
              <a:rPr lang="ja-JP" altLang="en-US" dirty="0"/>
              <a:t>デバッグの克服</a:t>
            </a:r>
            <a:endParaRPr kumimoji="1" lang="ja-JP" altLang="en-US" dirty="0"/>
          </a:p>
        </p:txBody>
      </p:sp>
      <p:pic>
        <p:nvPicPr>
          <p:cNvPr id="7" name="図 6">
            <a:extLst>
              <a:ext uri="{FF2B5EF4-FFF2-40B4-BE49-F238E27FC236}">
                <a16:creationId xmlns:a16="http://schemas.microsoft.com/office/drawing/2014/main" id="{6E3E4889-D55B-4BFB-84A9-E085C59F4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556" y="3910226"/>
            <a:ext cx="3060262" cy="2421007"/>
          </a:xfrm>
          <a:prstGeom prst="rect">
            <a:avLst/>
          </a:prstGeom>
        </p:spPr>
      </p:pic>
    </p:spTree>
    <p:extLst>
      <p:ext uri="{BB962C8B-B14F-4D97-AF65-F5344CB8AC3E}">
        <p14:creationId xmlns:p14="http://schemas.microsoft.com/office/powerpoint/2010/main" val="3199641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AFCD19-0E38-4F3D-965B-5A0B37463B96}"/>
              </a:ext>
            </a:extLst>
          </p:cNvPr>
          <p:cNvSpPr>
            <a:spLocks noGrp="1"/>
          </p:cNvSpPr>
          <p:nvPr>
            <p:ph type="title"/>
          </p:nvPr>
        </p:nvSpPr>
        <p:spPr/>
        <p:txBody>
          <a:bodyPr/>
          <a:lstStyle/>
          <a:p>
            <a:pPr algn="ctr"/>
            <a:r>
              <a:rPr kumimoji="1" lang="en-US" altLang="ja-JP" dirty="0" err="1"/>
              <a:t>printf</a:t>
            </a:r>
            <a:r>
              <a:rPr kumimoji="1" lang="ja-JP" altLang="en-US" dirty="0"/>
              <a:t>デバッグにおける欠点の克服法</a:t>
            </a:r>
          </a:p>
        </p:txBody>
      </p:sp>
      <p:sp>
        <p:nvSpPr>
          <p:cNvPr id="3" name="コンテンツ プレースホルダー 2">
            <a:extLst>
              <a:ext uri="{FF2B5EF4-FFF2-40B4-BE49-F238E27FC236}">
                <a16:creationId xmlns:a16="http://schemas.microsoft.com/office/drawing/2014/main" id="{8B654FA6-5561-4D7A-9FA2-D68EB47B65A4}"/>
              </a:ext>
            </a:extLst>
          </p:cNvPr>
          <p:cNvSpPr>
            <a:spLocks noGrp="1"/>
          </p:cNvSpPr>
          <p:nvPr>
            <p:ph idx="1"/>
          </p:nvPr>
        </p:nvSpPr>
        <p:spPr>
          <a:xfrm>
            <a:off x="822960" y="2436426"/>
            <a:ext cx="7543801" cy="4023360"/>
          </a:xfrm>
        </p:spPr>
        <p:txBody>
          <a:bodyPr>
            <a:normAutofit/>
          </a:bodyPr>
          <a:lstStyle/>
          <a:p>
            <a:r>
              <a:rPr kumimoji="1" lang="ja-JP" altLang="en-US" sz="2800" dirty="0"/>
              <a:t>・</a:t>
            </a:r>
            <a:r>
              <a:rPr kumimoji="1" lang="ja-JP" altLang="en-US" sz="2800" dirty="0">
                <a:solidFill>
                  <a:srgbClr val="FF0000"/>
                </a:solidFill>
              </a:rPr>
              <a:t>アスペクト</a:t>
            </a:r>
            <a:r>
              <a:rPr kumimoji="1" lang="ja-JP" altLang="en-US" sz="2800" dirty="0"/>
              <a:t>を使ったログ出力</a:t>
            </a:r>
            <a:endParaRPr kumimoji="1" lang="en-US" altLang="ja-JP" sz="2800" dirty="0"/>
          </a:p>
          <a:p>
            <a:r>
              <a:rPr lang="ja-JP" altLang="en-US" sz="2800" dirty="0"/>
              <a:t>アスペクト指向を用いて</a:t>
            </a:r>
            <a:r>
              <a:rPr lang="ja-JP" altLang="en-US" sz="2800" dirty="0" err="1"/>
              <a:t>ごちゃごちゃを解</a:t>
            </a:r>
            <a:r>
              <a:rPr lang="ja-JP" altLang="en-US" sz="2800" dirty="0"/>
              <a:t>決する</a:t>
            </a:r>
            <a:endParaRPr lang="en-US" altLang="ja-JP" sz="2800" dirty="0"/>
          </a:p>
          <a:p>
            <a:endParaRPr kumimoji="1" lang="en-US" altLang="ja-JP" sz="2800" dirty="0"/>
          </a:p>
          <a:p>
            <a:r>
              <a:rPr lang="ja-JP" altLang="en-US" sz="2800" dirty="0"/>
              <a:t>・</a:t>
            </a:r>
            <a:r>
              <a:rPr lang="ja-JP" altLang="en-US" sz="2800" dirty="0">
                <a:solidFill>
                  <a:srgbClr val="FF0000"/>
                </a:solidFill>
              </a:rPr>
              <a:t>バイナリレベル</a:t>
            </a:r>
            <a:r>
              <a:rPr lang="ja-JP" altLang="en-US" sz="2800" dirty="0"/>
              <a:t>でのログ出力</a:t>
            </a:r>
            <a:endParaRPr lang="en-US" altLang="ja-JP" sz="2800" dirty="0"/>
          </a:p>
          <a:p>
            <a:r>
              <a:rPr kumimoji="1" lang="ja-JP" altLang="en-US" sz="2800" dirty="0"/>
              <a:t>アスペクトが使えない場合にも対応できる</a:t>
            </a:r>
          </a:p>
        </p:txBody>
      </p:sp>
      <p:sp>
        <p:nvSpPr>
          <p:cNvPr id="4" name="フッター プレースホルダー 3">
            <a:extLst>
              <a:ext uri="{FF2B5EF4-FFF2-40B4-BE49-F238E27FC236}">
                <a16:creationId xmlns:a16="http://schemas.microsoft.com/office/drawing/2014/main" id="{FAAE9E54-61D2-4707-9DB5-7F15B18EFF12}"/>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E4496FB7-DE36-4DFC-BA39-97A267909DAA}"/>
              </a:ext>
            </a:extLst>
          </p:cNvPr>
          <p:cNvSpPr>
            <a:spLocks noGrp="1"/>
          </p:cNvSpPr>
          <p:nvPr>
            <p:ph type="sldNum" sz="quarter" idx="12"/>
          </p:nvPr>
        </p:nvSpPr>
        <p:spPr/>
        <p:txBody>
          <a:bodyPr/>
          <a:lstStyle/>
          <a:p>
            <a:fld id="{1CF96193-7FC2-4320-AFFF-8ED040C6A19F}" type="slidenum">
              <a:rPr kumimoji="1" lang="ja-JP" altLang="en-US" smtClean="0"/>
              <a:t>12</a:t>
            </a:fld>
            <a:endParaRPr kumimoji="1" lang="ja-JP" altLang="en-US"/>
          </a:p>
        </p:txBody>
      </p:sp>
    </p:spTree>
    <p:extLst>
      <p:ext uri="{BB962C8B-B14F-4D97-AF65-F5344CB8AC3E}">
        <p14:creationId xmlns:p14="http://schemas.microsoft.com/office/powerpoint/2010/main" val="1329250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5" descr="ALT">
            <a:extLst>
              <a:ext uri="{FF2B5EF4-FFF2-40B4-BE49-F238E27FC236}">
                <a16:creationId xmlns:a16="http://schemas.microsoft.com/office/drawing/2014/main" id="{F1CF0F04-7250-46E5-910E-09500E1BC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41" y="3534146"/>
            <a:ext cx="2617235" cy="2347813"/>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8D520F4E-9690-40F3-9615-D00BD5A7B1DC}"/>
              </a:ext>
            </a:extLst>
          </p:cNvPr>
          <p:cNvSpPr>
            <a:spLocks noGrp="1"/>
          </p:cNvSpPr>
          <p:nvPr>
            <p:ph type="title"/>
          </p:nvPr>
        </p:nvSpPr>
        <p:spPr>
          <a:xfrm>
            <a:off x="822960" y="286603"/>
            <a:ext cx="7543800" cy="1450757"/>
          </a:xfrm>
        </p:spPr>
        <p:txBody>
          <a:bodyPr>
            <a:normAutofit/>
          </a:bodyPr>
          <a:lstStyle/>
          <a:p>
            <a:pPr algn="ctr"/>
            <a:r>
              <a:rPr kumimoji="1" lang="ja-JP" altLang="en-US" dirty="0"/>
              <a:t>参考：アスペクト指向とは</a:t>
            </a:r>
          </a:p>
        </p:txBody>
      </p:sp>
      <p:sp>
        <p:nvSpPr>
          <p:cNvPr id="3" name="コンテンツ プレースホルダー 2">
            <a:extLst>
              <a:ext uri="{FF2B5EF4-FFF2-40B4-BE49-F238E27FC236}">
                <a16:creationId xmlns:a16="http://schemas.microsoft.com/office/drawing/2014/main" id="{07BDB90F-B5C5-4FC0-8205-84C7E0CE2A20}"/>
              </a:ext>
            </a:extLst>
          </p:cNvPr>
          <p:cNvSpPr>
            <a:spLocks noGrp="1"/>
          </p:cNvSpPr>
          <p:nvPr>
            <p:ph idx="1"/>
          </p:nvPr>
        </p:nvSpPr>
        <p:spPr>
          <a:xfrm>
            <a:off x="822960" y="1911455"/>
            <a:ext cx="7790954" cy="4023360"/>
          </a:xfrm>
        </p:spPr>
        <p:txBody>
          <a:bodyPr>
            <a:normAutofit/>
          </a:bodyPr>
          <a:lstStyle/>
          <a:p>
            <a:r>
              <a:rPr kumimoji="1" lang="ja-JP" altLang="en-US" sz="2800" dirty="0"/>
              <a:t>アスペクト指向：</a:t>
            </a:r>
            <a:r>
              <a:rPr lang="en-US" altLang="ja-JP" sz="2800" dirty="0"/>
              <a:t>Aspect Oriented Programming</a:t>
            </a:r>
          </a:p>
          <a:p>
            <a:r>
              <a:rPr kumimoji="1" lang="ja-JP" altLang="en-US" sz="2800" dirty="0"/>
              <a:t>・オブジェクト指向の補完版</a:t>
            </a:r>
            <a:endParaRPr kumimoji="1" lang="en-US" altLang="ja-JP" sz="2800" dirty="0"/>
          </a:p>
          <a:p>
            <a:r>
              <a:rPr lang="ja-JP" altLang="en-US" sz="2800" dirty="0"/>
              <a:t>・ソフトウェアに存在する「横断的関心事」を分離させることが目的</a:t>
            </a:r>
            <a:endParaRPr lang="en-US" altLang="ja-JP" sz="2800" dirty="0"/>
          </a:p>
          <a:p>
            <a:r>
              <a:rPr kumimoji="1" lang="ja-JP" altLang="en-US" sz="2800" dirty="0"/>
              <a:t>・</a:t>
            </a:r>
            <a:r>
              <a:rPr lang="ja-JP" altLang="en-US" sz="2800" dirty="0"/>
              <a:t>散在した「横断的関心事」は</a:t>
            </a:r>
            <a:endParaRPr lang="en-US" altLang="ja-JP" sz="2800" dirty="0"/>
          </a:p>
          <a:p>
            <a:r>
              <a:rPr lang="ja-JP" altLang="en-US" sz="2800" dirty="0"/>
              <a:t>ソフトウェアの保守性を妨げる</a:t>
            </a:r>
            <a:endParaRPr kumimoji="1" lang="ja-JP" altLang="en-US" sz="2800" dirty="0"/>
          </a:p>
        </p:txBody>
      </p:sp>
      <p:sp>
        <p:nvSpPr>
          <p:cNvPr id="4" name="フッター プレースホルダー 3">
            <a:extLst>
              <a:ext uri="{FF2B5EF4-FFF2-40B4-BE49-F238E27FC236}">
                <a16:creationId xmlns:a16="http://schemas.microsoft.com/office/drawing/2014/main" id="{1783AAAF-F26C-4B25-B439-08CB3C4F1619}"/>
              </a:ext>
            </a:extLst>
          </p:cNvPr>
          <p:cNvSpPr>
            <a:spLocks noGrp="1"/>
          </p:cNvSpPr>
          <p:nvPr>
            <p:ph type="ftr" sz="quarter" idx="11"/>
          </p:nvPr>
        </p:nvSpPr>
        <p:spPr>
          <a:xfrm>
            <a:off x="2764638" y="6459785"/>
            <a:ext cx="3617103" cy="365125"/>
          </a:xfrm>
        </p:spPr>
        <p:txBody>
          <a:bodyPr>
            <a:normAutofit/>
          </a:bodyPr>
          <a:lstStyle/>
          <a:p>
            <a:pPr>
              <a:spcAft>
                <a:spcPts val="600"/>
              </a:spcAft>
            </a:pPr>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742DEA63-9713-40B0-944C-245CEC8B28FE}"/>
              </a:ext>
            </a:extLst>
          </p:cNvPr>
          <p:cNvSpPr>
            <a:spLocks noGrp="1"/>
          </p:cNvSpPr>
          <p:nvPr>
            <p:ph type="sldNum" sz="quarter" idx="12"/>
          </p:nvPr>
        </p:nvSpPr>
        <p:spPr>
          <a:xfrm>
            <a:off x="7425343" y="6459785"/>
            <a:ext cx="984019" cy="365125"/>
          </a:xfrm>
        </p:spPr>
        <p:txBody>
          <a:bodyPr>
            <a:normAutofit/>
          </a:bodyPr>
          <a:lstStyle/>
          <a:p>
            <a:pPr>
              <a:spcAft>
                <a:spcPts val="600"/>
              </a:spcAft>
            </a:pPr>
            <a:fld id="{1CF96193-7FC2-4320-AFFF-8ED040C6A19F}" type="slidenum">
              <a:rPr kumimoji="1" lang="ja-JP" altLang="en-US" smtClean="0"/>
              <a:pPr>
                <a:spcAft>
                  <a:spcPts val="600"/>
                </a:spcAft>
              </a:pPr>
              <a:t>13</a:t>
            </a:fld>
            <a:endParaRPr kumimoji="1" lang="ja-JP" altLang="en-US"/>
          </a:p>
        </p:txBody>
      </p:sp>
      <p:sp>
        <p:nvSpPr>
          <p:cNvPr id="6" name="テキスト ボックス 5">
            <a:extLst>
              <a:ext uri="{FF2B5EF4-FFF2-40B4-BE49-F238E27FC236}">
                <a16:creationId xmlns:a16="http://schemas.microsoft.com/office/drawing/2014/main" id="{ACFAD979-FCCF-4940-B6AE-46F2EE694272}"/>
              </a:ext>
            </a:extLst>
          </p:cNvPr>
          <p:cNvSpPr txBox="1"/>
          <p:nvPr/>
        </p:nvSpPr>
        <p:spPr>
          <a:xfrm>
            <a:off x="6615957" y="5881959"/>
            <a:ext cx="3501605" cy="461665"/>
          </a:xfrm>
          <a:prstGeom prst="rect">
            <a:avLst/>
          </a:prstGeom>
          <a:noFill/>
        </p:spPr>
        <p:txBody>
          <a:bodyPr wrap="square" rtlCol="0">
            <a:spAutoFit/>
          </a:bodyPr>
          <a:lstStyle/>
          <a:p>
            <a:r>
              <a:rPr kumimoji="1" lang="ja-JP" altLang="en-US" sz="2400" dirty="0"/>
              <a:t>横断的関心</a:t>
            </a:r>
            <a:r>
              <a:rPr lang="ja-JP" altLang="en-US" sz="2400" dirty="0"/>
              <a:t>事</a:t>
            </a:r>
            <a:endParaRPr kumimoji="1" lang="ja-JP" altLang="en-US" sz="2400" dirty="0"/>
          </a:p>
        </p:txBody>
      </p:sp>
      <p:sp>
        <p:nvSpPr>
          <p:cNvPr id="7" name="テキスト ボックス 6">
            <a:extLst>
              <a:ext uri="{FF2B5EF4-FFF2-40B4-BE49-F238E27FC236}">
                <a16:creationId xmlns:a16="http://schemas.microsoft.com/office/drawing/2014/main" id="{D2168B0F-1977-482F-949C-67E2F85393BE}"/>
              </a:ext>
            </a:extLst>
          </p:cNvPr>
          <p:cNvSpPr txBox="1"/>
          <p:nvPr/>
        </p:nvSpPr>
        <p:spPr>
          <a:xfrm>
            <a:off x="530086" y="5262056"/>
            <a:ext cx="6274435" cy="646331"/>
          </a:xfrm>
          <a:prstGeom prst="rect">
            <a:avLst/>
          </a:prstGeom>
          <a:noFill/>
        </p:spPr>
        <p:txBody>
          <a:bodyPr wrap="square" rtlCol="0">
            <a:spAutoFit/>
          </a:bodyPr>
          <a:lstStyle/>
          <a:p>
            <a:r>
              <a:rPr kumimoji="1" lang="ja-JP" altLang="en-US" sz="3600" dirty="0">
                <a:solidFill>
                  <a:srgbClr val="FF0000"/>
                </a:solidFill>
              </a:rPr>
              <a:t>今後発展する可能性がある！</a:t>
            </a:r>
          </a:p>
        </p:txBody>
      </p:sp>
    </p:spTree>
    <p:extLst>
      <p:ext uri="{BB962C8B-B14F-4D97-AF65-F5344CB8AC3E}">
        <p14:creationId xmlns:p14="http://schemas.microsoft.com/office/powerpoint/2010/main" val="109314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54BF8C-5B23-46B6-9754-3F6A1C12C241}"/>
              </a:ext>
            </a:extLst>
          </p:cNvPr>
          <p:cNvSpPr>
            <a:spLocks noGrp="1"/>
          </p:cNvSpPr>
          <p:nvPr>
            <p:ph type="title"/>
          </p:nvPr>
        </p:nvSpPr>
        <p:spPr/>
        <p:txBody>
          <a:bodyPr/>
          <a:lstStyle/>
          <a:p>
            <a:pPr algn="ctr"/>
            <a:r>
              <a:rPr kumimoji="1" lang="en-US" altLang="ja-JP" dirty="0"/>
              <a:t>Java</a:t>
            </a:r>
            <a:r>
              <a:rPr kumimoji="1" lang="ja-JP" altLang="en-US" dirty="0"/>
              <a:t>におけるログ出力</a:t>
            </a:r>
          </a:p>
        </p:txBody>
      </p:sp>
      <p:sp>
        <p:nvSpPr>
          <p:cNvPr id="3" name="コンテンツ プレースホルダー 2">
            <a:extLst>
              <a:ext uri="{FF2B5EF4-FFF2-40B4-BE49-F238E27FC236}">
                <a16:creationId xmlns:a16="http://schemas.microsoft.com/office/drawing/2014/main" id="{740742D3-D7E9-4040-A431-41487285CE1A}"/>
              </a:ext>
            </a:extLst>
          </p:cNvPr>
          <p:cNvSpPr>
            <a:spLocks noGrp="1"/>
          </p:cNvSpPr>
          <p:nvPr>
            <p:ph idx="1"/>
          </p:nvPr>
        </p:nvSpPr>
        <p:spPr>
          <a:xfrm>
            <a:off x="274317" y="2330909"/>
            <a:ext cx="2876843" cy="2169944"/>
          </a:xfrm>
          <a:ln>
            <a:solidFill>
              <a:schemeClr val="tx1"/>
            </a:solidFill>
          </a:ln>
        </p:spPr>
        <p:txBody>
          <a:bodyPr>
            <a:normAutofit/>
          </a:bodyPr>
          <a:lstStyle/>
          <a:p>
            <a:r>
              <a:rPr kumimoji="1" lang="en-US" altLang="ja-JP" sz="2400" dirty="0"/>
              <a:t>class Article {</a:t>
            </a:r>
          </a:p>
          <a:p>
            <a:pPr marL="201168" lvl="1" indent="0">
              <a:buNone/>
            </a:pPr>
            <a:r>
              <a:rPr lang="en-US" altLang="ja-JP" sz="2400" dirty="0"/>
              <a:t>    public void buy() {</a:t>
            </a:r>
          </a:p>
          <a:p>
            <a:pPr marL="201168" lvl="1" indent="0">
              <a:buNone/>
            </a:pPr>
            <a:r>
              <a:rPr lang="en-US" altLang="ja-JP" sz="2400" dirty="0"/>
              <a:t>          //  </a:t>
            </a:r>
            <a:r>
              <a:rPr lang="ja-JP" altLang="en-US" sz="2400" dirty="0"/>
              <a:t>コード</a:t>
            </a:r>
            <a:endParaRPr lang="en-US" altLang="ja-JP" sz="2400" dirty="0"/>
          </a:p>
          <a:p>
            <a:pPr marL="201168" lvl="1" indent="0">
              <a:buNone/>
            </a:pPr>
            <a:r>
              <a:rPr kumimoji="1" lang="en-US" altLang="ja-JP" sz="2400" dirty="0"/>
              <a:t>    }</a:t>
            </a:r>
            <a:endParaRPr lang="en-US" altLang="ja-JP" sz="2400" dirty="0"/>
          </a:p>
          <a:p>
            <a:pPr marL="201168" lvl="1" indent="0">
              <a:buNone/>
            </a:pPr>
            <a:r>
              <a:rPr kumimoji="1" lang="en-US" altLang="ja-JP" sz="2400" dirty="0"/>
              <a:t>}</a:t>
            </a:r>
          </a:p>
        </p:txBody>
      </p:sp>
      <p:sp>
        <p:nvSpPr>
          <p:cNvPr id="4" name="フッター プレースホルダー 3">
            <a:extLst>
              <a:ext uri="{FF2B5EF4-FFF2-40B4-BE49-F238E27FC236}">
                <a16:creationId xmlns:a16="http://schemas.microsoft.com/office/drawing/2014/main" id="{2F70103A-24BF-4AC3-B49B-3D2BC73B24B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67F60064-2D20-494D-9BE2-B698ABF5CF8E}"/>
              </a:ext>
            </a:extLst>
          </p:cNvPr>
          <p:cNvSpPr>
            <a:spLocks noGrp="1"/>
          </p:cNvSpPr>
          <p:nvPr>
            <p:ph type="sldNum" sz="quarter" idx="12"/>
          </p:nvPr>
        </p:nvSpPr>
        <p:spPr/>
        <p:txBody>
          <a:bodyPr/>
          <a:lstStyle/>
          <a:p>
            <a:fld id="{1CF96193-7FC2-4320-AFFF-8ED040C6A19F}" type="slidenum">
              <a:rPr kumimoji="1" lang="ja-JP" altLang="en-US" smtClean="0"/>
              <a:t>14</a:t>
            </a:fld>
            <a:endParaRPr kumimoji="1" lang="ja-JP" altLang="en-US"/>
          </a:p>
        </p:txBody>
      </p:sp>
      <p:sp>
        <p:nvSpPr>
          <p:cNvPr id="6" name="テキスト ボックス 5">
            <a:extLst>
              <a:ext uri="{FF2B5EF4-FFF2-40B4-BE49-F238E27FC236}">
                <a16:creationId xmlns:a16="http://schemas.microsoft.com/office/drawing/2014/main" id="{97557A4A-3E08-4918-91A2-F21A70CA3796}"/>
              </a:ext>
            </a:extLst>
          </p:cNvPr>
          <p:cNvSpPr txBox="1"/>
          <p:nvPr/>
        </p:nvSpPr>
        <p:spPr>
          <a:xfrm>
            <a:off x="274317" y="1869244"/>
            <a:ext cx="3617103" cy="461665"/>
          </a:xfrm>
          <a:prstGeom prst="rect">
            <a:avLst/>
          </a:prstGeom>
          <a:noFill/>
        </p:spPr>
        <p:txBody>
          <a:bodyPr wrap="square" rtlCol="0">
            <a:spAutoFit/>
          </a:bodyPr>
          <a:lstStyle/>
          <a:p>
            <a:r>
              <a:rPr lang="ja-JP" altLang="en-US" sz="2400" dirty="0"/>
              <a:t>今回ログを取りたいコード</a:t>
            </a:r>
            <a:endParaRPr kumimoji="1" lang="ja-JP" altLang="en-US" sz="2400" dirty="0"/>
          </a:p>
        </p:txBody>
      </p:sp>
      <p:sp>
        <p:nvSpPr>
          <p:cNvPr id="7" name="テキスト ボックス 6">
            <a:extLst>
              <a:ext uri="{FF2B5EF4-FFF2-40B4-BE49-F238E27FC236}">
                <a16:creationId xmlns:a16="http://schemas.microsoft.com/office/drawing/2014/main" id="{9AC4C7DB-E118-40F3-996B-EA9EA5D7CDAD}"/>
              </a:ext>
            </a:extLst>
          </p:cNvPr>
          <p:cNvSpPr txBox="1"/>
          <p:nvPr/>
        </p:nvSpPr>
        <p:spPr>
          <a:xfrm>
            <a:off x="4516919" y="1869244"/>
            <a:ext cx="3729645" cy="461665"/>
          </a:xfrm>
          <a:prstGeom prst="rect">
            <a:avLst/>
          </a:prstGeom>
          <a:noFill/>
        </p:spPr>
        <p:txBody>
          <a:bodyPr wrap="square" rtlCol="0">
            <a:spAutoFit/>
          </a:bodyPr>
          <a:lstStyle/>
          <a:p>
            <a:r>
              <a:rPr kumimoji="1" lang="en-US" altLang="ja-JP" sz="2400" dirty="0"/>
              <a:t>Java</a:t>
            </a:r>
            <a:r>
              <a:rPr kumimoji="1" lang="ja-JP" altLang="en-US" sz="2400" dirty="0"/>
              <a:t>におけるログ出力</a:t>
            </a:r>
          </a:p>
        </p:txBody>
      </p:sp>
      <p:sp>
        <p:nvSpPr>
          <p:cNvPr id="8" name="コンテンツ プレースホルダー 2">
            <a:extLst>
              <a:ext uri="{FF2B5EF4-FFF2-40B4-BE49-F238E27FC236}">
                <a16:creationId xmlns:a16="http://schemas.microsoft.com/office/drawing/2014/main" id="{9F626995-1663-43A5-8435-BCC6CF2DFDD4}"/>
              </a:ext>
            </a:extLst>
          </p:cNvPr>
          <p:cNvSpPr txBox="1">
            <a:spLocks/>
          </p:cNvSpPr>
          <p:nvPr/>
        </p:nvSpPr>
        <p:spPr>
          <a:xfrm>
            <a:off x="3291840" y="2330909"/>
            <a:ext cx="5753686" cy="3957349"/>
          </a:xfrm>
          <a:prstGeom prst="rect">
            <a:avLst/>
          </a:prstGeom>
          <a:ln>
            <a:solidFill>
              <a:schemeClr val="tx1"/>
            </a:solidFill>
          </a:ln>
        </p:spPr>
        <p:txBody>
          <a:bodyPr vert="horz" lIns="0" tIns="45720" rIns="0" bIns="45720" rtlCol="0">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en-US" altLang="ja-JP" sz="2400" dirty="0"/>
              <a:t>class Article {</a:t>
            </a:r>
          </a:p>
          <a:p>
            <a:pPr marL="201168" lvl="1" indent="0">
              <a:buNone/>
            </a:pPr>
            <a:r>
              <a:rPr lang="en-US" altLang="ja-JP" sz="2400" dirty="0"/>
              <a:t>    public void buy() {</a:t>
            </a:r>
          </a:p>
          <a:p>
            <a:pPr marL="201168" lvl="1" indent="0">
              <a:buNone/>
            </a:pPr>
            <a:r>
              <a:rPr lang="en-US" altLang="ja-JP" sz="2400" dirty="0"/>
              <a:t>        </a:t>
            </a:r>
            <a:r>
              <a:rPr lang="en-US" altLang="ja-JP" sz="2400" dirty="0" err="1"/>
              <a:t>System.out.println</a:t>
            </a:r>
            <a:r>
              <a:rPr lang="en-US" altLang="ja-JP" sz="2400" dirty="0"/>
              <a:t>(“Entering </a:t>
            </a:r>
            <a:r>
              <a:rPr lang="en-US" altLang="ja-JP" sz="2400" dirty="0" err="1"/>
              <a:t>Article.buy</a:t>
            </a:r>
            <a:r>
              <a:rPr lang="en-US" altLang="ja-JP" sz="2400" dirty="0"/>
              <a:t>()”);</a:t>
            </a:r>
          </a:p>
          <a:p>
            <a:pPr marL="201168" lvl="1" indent="0">
              <a:buNone/>
            </a:pPr>
            <a:r>
              <a:rPr lang="en-US" altLang="ja-JP" sz="2400" dirty="0"/>
              <a:t>        </a:t>
            </a:r>
            <a:r>
              <a:rPr lang="en-US" altLang="ja-JP" sz="2400" dirty="0" err="1"/>
              <a:t>original_buy</a:t>
            </a:r>
            <a:r>
              <a:rPr lang="en-US" altLang="ja-JP" sz="2400" dirty="0"/>
              <a:t>();</a:t>
            </a:r>
          </a:p>
          <a:p>
            <a:pPr marL="201168" lvl="1" indent="0">
              <a:buNone/>
            </a:pPr>
            <a:r>
              <a:rPr lang="en-US" altLang="ja-JP" sz="2400" dirty="0"/>
              <a:t>        </a:t>
            </a:r>
            <a:r>
              <a:rPr lang="en-US" altLang="ja-JP" sz="2400" dirty="0" err="1"/>
              <a:t>System.out.println</a:t>
            </a:r>
            <a:r>
              <a:rPr lang="en-US" altLang="ja-JP" sz="2400" dirty="0"/>
              <a:t>(“Leaving </a:t>
            </a:r>
            <a:r>
              <a:rPr lang="en-US" altLang="ja-JP" sz="2400" dirty="0" err="1"/>
              <a:t>Article.buy</a:t>
            </a:r>
            <a:r>
              <a:rPr lang="en-US" altLang="ja-JP" sz="2400" dirty="0"/>
              <a:t>()”);</a:t>
            </a:r>
          </a:p>
          <a:p>
            <a:pPr marL="201168" lvl="1" indent="0">
              <a:buNone/>
            </a:pPr>
            <a:r>
              <a:rPr lang="en-US" altLang="ja-JP" sz="2400" dirty="0"/>
              <a:t>    }</a:t>
            </a:r>
          </a:p>
          <a:p>
            <a:pPr marL="201168" lvl="1" indent="0">
              <a:buNone/>
            </a:pPr>
            <a:r>
              <a:rPr lang="en-US" altLang="ja-JP" sz="2400" dirty="0"/>
              <a:t>    public void </a:t>
            </a:r>
            <a:r>
              <a:rPr lang="en-US" altLang="ja-JP" sz="2400" dirty="0" err="1"/>
              <a:t>original_buy</a:t>
            </a:r>
            <a:r>
              <a:rPr lang="en-US" altLang="ja-JP" sz="2400" dirty="0"/>
              <a:t>() {</a:t>
            </a:r>
          </a:p>
          <a:p>
            <a:pPr marL="201168" lvl="1" indent="0">
              <a:buNone/>
            </a:pPr>
            <a:r>
              <a:rPr lang="en-US" altLang="ja-JP" sz="2400" dirty="0"/>
              <a:t>        // </a:t>
            </a:r>
            <a:r>
              <a:rPr lang="en-US" altLang="ja-JP" sz="2400" dirty="0" err="1"/>
              <a:t>Article.buy</a:t>
            </a:r>
            <a:r>
              <a:rPr lang="en-US" altLang="ja-JP" sz="2400" dirty="0"/>
              <a:t>() </a:t>
            </a:r>
            <a:r>
              <a:rPr lang="ja-JP" altLang="en-US" sz="2400" dirty="0"/>
              <a:t>の元コード</a:t>
            </a:r>
            <a:endParaRPr lang="en-US" altLang="ja-JP" sz="2400" dirty="0"/>
          </a:p>
          <a:p>
            <a:pPr marL="201168" lvl="1" indent="0">
              <a:buNone/>
            </a:pPr>
            <a:r>
              <a:rPr lang="en-US" altLang="ja-JP" sz="2400" dirty="0"/>
              <a:t>    }</a:t>
            </a:r>
          </a:p>
          <a:p>
            <a:pPr marL="201168" lvl="1" indent="0">
              <a:buNone/>
            </a:pPr>
            <a:r>
              <a:rPr lang="en-US" altLang="ja-JP" sz="2400" dirty="0"/>
              <a:t>}</a:t>
            </a:r>
          </a:p>
        </p:txBody>
      </p:sp>
    </p:spTree>
    <p:extLst>
      <p:ext uri="{BB962C8B-B14F-4D97-AF65-F5344CB8AC3E}">
        <p14:creationId xmlns:p14="http://schemas.microsoft.com/office/powerpoint/2010/main" val="3502779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54BF8C-5B23-46B6-9754-3F6A1C12C241}"/>
              </a:ext>
            </a:extLst>
          </p:cNvPr>
          <p:cNvSpPr>
            <a:spLocks noGrp="1"/>
          </p:cNvSpPr>
          <p:nvPr>
            <p:ph type="title"/>
          </p:nvPr>
        </p:nvSpPr>
        <p:spPr/>
        <p:txBody>
          <a:bodyPr/>
          <a:lstStyle/>
          <a:p>
            <a:pPr algn="ctr"/>
            <a:r>
              <a:rPr kumimoji="1" lang="ja-JP" altLang="en-US" dirty="0"/>
              <a:t>アスペクトを使ったログ出力</a:t>
            </a:r>
          </a:p>
        </p:txBody>
      </p:sp>
      <p:sp>
        <p:nvSpPr>
          <p:cNvPr id="3" name="コンテンツ プレースホルダー 2">
            <a:extLst>
              <a:ext uri="{FF2B5EF4-FFF2-40B4-BE49-F238E27FC236}">
                <a16:creationId xmlns:a16="http://schemas.microsoft.com/office/drawing/2014/main" id="{740742D3-D7E9-4040-A431-41487285CE1A}"/>
              </a:ext>
            </a:extLst>
          </p:cNvPr>
          <p:cNvSpPr>
            <a:spLocks noGrp="1"/>
          </p:cNvSpPr>
          <p:nvPr>
            <p:ph idx="1"/>
          </p:nvPr>
        </p:nvSpPr>
        <p:spPr>
          <a:xfrm>
            <a:off x="274317" y="2484506"/>
            <a:ext cx="2876843" cy="2169944"/>
          </a:xfrm>
          <a:ln>
            <a:solidFill>
              <a:schemeClr val="tx1"/>
            </a:solidFill>
          </a:ln>
        </p:spPr>
        <p:txBody>
          <a:bodyPr>
            <a:normAutofit/>
          </a:bodyPr>
          <a:lstStyle/>
          <a:p>
            <a:r>
              <a:rPr kumimoji="1" lang="en-US" altLang="ja-JP" sz="2400" dirty="0"/>
              <a:t>class Article {</a:t>
            </a:r>
          </a:p>
          <a:p>
            <a:pPr marL="201168" lvl="1" indent="0">
              <a:buNone/>
            </a:pPr>
            <a:r>
              <a:rPr lang="en-US" altLang="ja-JP" sz="2400" dirty="0"/>
              <a:t>    public void buy() {</a:t>
            </a:r>
          </a:p>
          <a:p>
            <a:pPr marL="201168" lvl="1" indent="0">
              <a:buNone/>
            </a:pPr>
            <a:r>
              <a:rPr lang="en-US" altLang="ja-JP" sz="2400" dirty="0"/>
              <a:t>          //  </a:t>
            </a:r>
            <a:r>
              <a:rPr lang="ja-JP" altLang="en-US" sz="2400" dirty="0"/>
              <a:t>コード</a:t>
            </a:r>
            <a:endParaRPr lang="en-US" altLang="ja-JP" sz="2400" dirty="0"/>
          </a:p>
          <a:p>
            <a:pPr marL="201168" lvl="1" indent="0">
              <a:buNone/>
            </a:pPr>
            <a:r>
              <a:rPr kumimoji="1" lang="en-US" altLang="ja-JP" sz="2400" dirty="0"/>
              <a:t>    }</a:t>
            </a:r>
            <a:endParaRPr lang="en-US" altLang="ja-JP" sz="2400" dirty="0"/>
          </a:p>
          <a:p>
            <a:pPr marL="201168" lvl="1" indent="0">
              <a:buNone/>
            </a:pPr>
            <a:r>
              <a:rPr kumimoji="1" lang="en-US" altLang="ja-JP" sz="2400" dirty="0"/>
              <a:t>}</a:t>
            </a:r>
          </a:p>
        </p:txBody>
      </p:sp>
      <p:sp>
        <p:nvSpPr>
          <p:cNvPr id="4" name="フッター プレースホルダー 3">
            <a:extLst>
              <a:ext uri="{FF2B5EF4-FFF2-40B4-BE49-F238E27FC236}">
                <a16:creationId xmlns:a16="http://schemas.microsoft.com/office/drawing/2014/main" id="{2F70103A-24BF-4AC3-B49B-3D2BC73B24B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67F60064-2D20-494D-9BE2-B698ABF5CF8E}"/>
              </a:ext>
            </a:extLst>
          </p:cNvPr>
          <p:cNvSpPr>
            <a:spLocks noGrp="1"/>
          </p:cNvSpPr>
          <p:nvPr>
            <p:ph type="sldNum" sz="quarter" idx="12"/>
          </p:nvPr>
        </p:nvSpPr>
        <p:spPr/>
        <p:txBody>
          <a:bodyPr/>
          <a:lstStyle/>
          <a:p>
            <a:fld id="{1CF96193-7FC2-4320-AFFF-8ED040C6A19F}" type="slidenum">
              <a:rPr kumimoji="1" lang="ja-JP" altLang="en-US" smtClean="0"/>
              <a:t>15</a:t>
            </a:fld>
            <a:endParaRPr kumimoji="1" lang="ja-JP" altLang="en-US"/>
          </a:p>
        </p:txBody>
      </p:sp>
      <p:sp>
        <p:nvSpPr>
          <p:cNvPr id="6" name="テキスト ボックス 5">
            <a:extLst>
              <a:ext uri="{FF2B5EF4-FFF2-40B4-BE49-F238E27FC236}">
                <a16:creationId xmlns:a16="http://schemas.microsoft.com/office/drawing/2014/main" id="{97557A4A-3E08-4918-91A2-F21A70CA3796}"/>
              </a:ext>
            </a:extLst>
          </p:cNvPr>
          <p:cNvSpPr txBox="1"/>
          <p:nvPr/>
        </p:nvSpPr>
        <p:spPr>
          <a:xfrm>
            <a:off x="274317" y="1869244"/>
            <a:ext cx="3617103" cy="461665"/>
          </a:xfrm>
          <a:prstGeom prst="rect">
            <a:avLst/>
          </a:prstGeom>
          <a:noFill/>
        </p:spPr>
        <p:txBody>
          <a:bodyPr wrap="square" rtlCol="0">
            <a:spAutoFit/>
          </a:bodyPr>
          <a:lstStyle/>
          <a:p>
            <a:r>
              <a:rPr lang="ja-JP" altLang="en-US" sz="2400" dirty="0"/>
              <a:t>今回ログを取りたいコード</a:t>
            </a:r>
            <a:endParaRPr kumimoji="1" lang="ja-JP" altLang="en-US" sz="2400" dirty="0"/>
          </a:p>
        </p:txBody>
      </p:sp>
      <p:sp>
        <p:nvSpPr>
          <p:cNvPr id="7" name="テキスト ボックス 6">
            <a:extLst>
              <a:ext uri="{FF2B5EF4-FFF2-40B4-BE49-F238E27FC236}">
                <a16:creationId xmlns:a16="http://schemas.microsoft.com/office/drawing/2014/main" id="{9AC4C7DB-E118-40F3-996B-EA9EA5D7CDAD}"/>
              </a:ext>
            </a:extLst>
          </p:cNvPr>
          <p:cNvSpPr txBox="1"/>
          <p:nvPr/>
        </p:nvSpPr>
        <p:spPr>
          <a:xfrm>
            <a:off x="4516919" y="1869244"/>
            <a:ext cx="3729645" cy="461665"/>
          </a:xfrm>
          <a:prstGeom prst="rect">
            <a:avLst/>
          </a:prstGeom>
          <a:noFill/>
        </p:spPr>
        <p:txBody>
          <a:bodyPr wrap="square" rtlCol="0">
            <a:spAutoFit/>
          </a:bodyPr>
          <a:lstStyle/>
          <a:p>
            <a:r>
              <a:rPr kumimoji="1" lang="en-US" altLang="ja-JP" sz="2400" dirty="0"/>
              <a:t>AspectJ</a:t>
            </a:r>
            <a:r>
              <a:rPr kumimoji="1" lang="ja-JP" altLang="en-US" sz="2400" dirty="0"/>
              <a:t>におけるログ出力</a:t>
            </a:r>
          </a:p>
        </p:txBody>
      </p:sp>
      <p:sp>
        <p:nvSpPr>
          <p:cNvPr id="8" name="コンテンツ プレースホルダー 2">
            <a:extLst>
              <a:ext uri="{FF2B5EF4-FFF2-40B4-BE49-F238E27FC236}">
                <a16:creationId xmlns:a16="http://schemas.microsoft.com/office/drawing/2014/main" id="{9F626995-1663-43A5-8435-BCC6CF2DFDD4}"/>
              </a:ext>
            </a:extLst>
          </p:cNvPr>
          <p:cNvSpPr txBox="1">
            <a:spLocks/>
          </p:cNvSpPr>
          <p:nvPr/>
        </p:nvSpPr>
        <p:spPr>
          <a:xfrm>
            <a:off x="3288229" y="2483560"/>
            <a:ext cx="5757297" cy="3150216"/>
          </a:xfrm>
          <a:prstGeom prst="rect">
            <a:avLst/>
          </a:prstGeom>
          <a:ln>
            <a:solidFill>
              <a:schemeClr val="tx1"/>
            </a:solidFill>
          </a:ln>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en-US" altLang="ja-JP" sz="2400" dirty="0"/>
              <a:t>public aspect </a:t>
            </a:r>
            <a:r>
              <a:rPr lang="en-US" altLang="ja-JP" sz="2400" dirty="0" err="1"/>
              <a:t>Logby</a:t>
            </a:r>
            <a:r>
              <a:rPr lang="en-US" altLang="ja-JP" sz="2400" dirty="0"/>
              <a:t>{</a:t>
            </a:r>
          </a:p>
          <a:p>
            <a:pPr marL="201168" lvl="1" indent="0">
              <a:buFont typeface="Calibri" pitchFamily="34" charset="0"/>
              <a:buNone/>
            </a:pPr>
            <a:r>
              <a:rPr lang="en-US" altLang="ja-JP" sz="2400" dirty="0"/>
              <a:t>    pointcut </a:t>
            </a:r>
            <a:r>
              <a:rPr lang="en-US" altLang="ja-JP" sz="2400" dirty="0" err="1"/>
              <a:t>buyMethod</a:t>
            </a:r>
            <a:r>
              <a:rPr lang="en-US" altLang="ja-JP" sz="2400" dirty="0"/>
              <a:t>() :</a:t>
            </a:r>
          </a:p>
          <a:p>
            <a:pPr marL="201168" lvl="1" indent="0">
              <a:buFont typeface="Calibri" pitchFamily="34" charset="0"/>
              <a:buNone/>
            </a:pPr>
            <a:r>
              <a:rPr lang="en-US" altLang="ja-JP" sz="2400" dirty="0"/>
              <a:t>          call(public void </a:t>
            </a:r>
            <a:r>
              <a:rPr lang="en-US" altLang="ja-JP" sz="2400" dirty="0" err="1"/>
              <a:t>Article.buy</a:t>
            </a:r>
            <a:r>
              <a:rPr lang="en-US" altLang="ja-JP" sz="2400" dirty="0"/>
              <a:t>());</a:t>
            </a:r>
          </a:p>
          <a:p>
            <a:pPr marL="201168" lvl="1" indent="0">
              <a:buFont typeface="Calibri" pitchFamily="34" charset="0"/>
              <a:buNone/>
            </a:pPr>
            <a:r>
              <a:rPr lang="en-US" altLang="ja-JP" sz="2400" dirty="0"/>
              <a:t>    before(): </a:t>
            </a:r>
            <a:r>
              <a:rPr lang="en-US" altLang="ja-JP" sz="2400" dirty="0" err="1"/>
              <a:t>buyMethod</a:t>
            </a:r>
            <a:r>
              <a:rPr lang="en-US" altLang="ja-JP" sz="2400" dirty="0"/>
              <a:t>() {</a:t>
            </a:r>
          </a:p>
          <a:p>
            <a:pPr marL="201168" lvl="1" indent="0">
              <a:buFont typeface="Calibri" pitchFamily="34" charset="0"/>
              <a:buNone/>
            </a:pPr>
            <a:r>
              <a:rPr lang="en-US" altLang="ja-JP" sz="2400" dirty="0"/>
              <a:t>          </a:t>
            </a:r>
            <a:r>
              <a:rPr lang="en-US" altLang="ja-JP" sz="2400" dirty="0" err="1"/>
              <a:t>System.out.println</a:t>
            </a:r>
            <a:r>
              <a:rPr lang="en-US" altLang="ja-JP" sz="2400" dirty="0"/>
              <a:t>(“Entering </a:t>
            </a:r>
            <a:r>
              <a:rPr lang="en-US" altLang="ja-JP" sz="2400" dirty="0" err="1"/>
              <a:t>Article.buy</a:t>
            </a:r>
            <a:r>
              <a:rPr lang="en-US" altLang="ja-JP" sz="2400" dirty="0"/>
              <a:t>()”)</a:t>
            </a:r>
          </a:p>
          <a:p>
            <a:pPr marL="201168" lvl="1" indent="0">
              <a:buFont typeface="Calibri" pitchFamily="34" charset="0"/>
              <a:buNone/>
            </a:pPr>
            <a:r>
              <a:rPr lang="en-US" altLang="ja-JP" sz="2400" dirty="0"/>
              <a:t>    }</a:t>
            </a:r>
          </a:p>
          <a:p>
            <a:pPr marL="201168" lvl="1" indent="0">
              <a:buFont typeface="Calibri" pitchFamily="34" charset="0"/>
              <a:buNone/>
            </a:pPr>
            <a:r>
              <a:rPr lang="en-US" altLang="ja-JP" sz="2400" dirty="0"/>
              <a:t>    after(): </a:t>
            </a:r>
            <a:r>
              <a:rPr lang="en-US" altLang="ja-JP" sz="2400" dirty="0" err="1"/>
              <a:t>buyMethod</a:t>
            </a:r>
            <a:r>
              <a:rPr lang="en-US" altLang="ja-JP" sz="2400" dirty="0"/>
              <a:t>() {</a:t>
            </a:r>
          </a:p>
          <a:p>
            <a:pPr marL="201168" lvl="1" indent="0">
              <a:buFont typeface="Calibri" pitchFamily="34" charset="0"/>
              <a:buNone/>
            </a:pPr>
            <a:r>
              <a:rPr lang="en-US" altLang="ja-JP" sz="2400" dirty="0"/>
              <a:t>          </a:t>
            </a:r>
            <a:r>
              <a:rPr lang="en-US" altLang="ja-JP" sz="2400" dirty="0" err="1"/>
              <a:t>System.out.println</a:t>
            </a:r>
            <a:r>
              <a:rPr lang="en-US" altLang="ja-JP" sz="2400" dirty="0"/>
              <a:t>(“Leaving </a:t>
            </a:r>
            <a:r>
              <a:rPr lang="en-US" altLang="ja-JP" sz="2400" dirty="0" err="1"/>
              <a:t>Article.buy</a:t>
            </a:r>
            <a:r>
              <a:rPr lang="en-US" altLang="ja-JP" sz="2400" dirty="0"/>
              <a:t>()”)</a:t>
            </a:r>
          </a:p>
          <a:p>
            <a:pPr marL="201168" lvl="1" indent="0">
              <a:buFont typeface="Calibri" pitchFamily="34" charset="0"/>
              <a:buNone/>
            </a:pPr>
            <a:r>
              <a:rPr lang="en-US" altLang="ja-JP" sz="2400" dirty="0"/>
              <a:t>    }</a:t>
            </a:r>
          </a:p>
          <a:p>
            <a:pPr marL="201168" lvl="1" indent="0">
              <a:buFont typeface="Calibri" pitchFamily="34" charset="0"/>
              <a:buNone/>
            </a:pPr>
            <a:r>
              <a:rPr lang="en-US" altLang="ja-JP" sz="2400" dirty="0"/>
              <a:t>}</a:t>
            </a:r>
          </a:p>
        </p:txBody>
      </p:sp>
    </p:spTree>
    <p:extLst>
      <p:ext uri="{BB962C8B-B14F-4D97-AF65-F5344CB8AC3E}">
        <p14:creationId xmlns:p14="http://schemas.microsoft.com/office/powerpoint/2010/main" val="175105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69024-2000-4359-AB1D-0D08449B6C0F}"/>
              </a:ext>
            </a:extLst>
          </p:cNvPr>
          <p:cNvSpPr>
            <a:spLocks noGrp="1"/>
          </p:cNvSpPr>
          <p:nvPr>
            <p:ph type="title"/>
          </p:nvPr>
        </p:nvSpPr>
        <p:spPr/>
        <p:txBody>
          <a:bodyPr/>
          <a:lstStyle/>
          <a:p>
            <a:pPr algn="ctr"/>
            <a:r>
              <a:rPr kumimoji="1" lang="ja-JP" altLang="en-US" dirty="0"/>
              <a:t>バイナリレベルでのログ出力</a:t>
            </a:r>
          </a:p>
        </p:txBody>
      </p:sp>
      <p:sp>
        <p:nvSpPr>
          <p:cNvPr id="3" name="コンテンツ プレースホルダー 2">
            <a:extLst>
              <a:ext uri="{FF2B5EF4-FFF2-40B4-BE49-F238E27FC236}">
                <a16:creationId xmlns:a16="http://schemas.microsoft.com/office/drawing/2014/main" id="{734064DF-E232-4409-8F73-7B227A9ED43D}"/>
              </a:ext>
            </a:extLst>
          </p:cNvPr>
          <p:cNvSpPr>
            <a:spLocks noGrp="1"/>
          </p:cNvSpPr>
          <p:nvPr>
            <p:ph idx="1"/>
          </p:nvPr>
        </p:nvSpPr>
        <p:spPr>
          <a:xfrm>
            <a:off x="745925" y="1989126"/>
            <a:ext cx="7761849" cy="4470660"/>
          </a:xfrm>
        </p:spPr>
        <p:txBody>
          <a:bodyPr>
            <a:normAutofit/>
          </a:bodyPr>
          <a:lstStyle/>
          <a:p>
            <a:r>
              <a:rPr lang="ja-JP" altLang="en-US" sz="2400" dirty="0"/>
              <a:t>・全ての言語でアスペクトが使えるわけではない</a:t>
            </a:r>
            <a:endParaRPr lang="en-US" altLang="ja-JP" sz="2400" dirty="0"/>
          </a:p>
          <a:p>
            <a:r>
              <a:rPr kumimoji="1" lang="ja-JP" altLang="en-US" sz="2400" dirty="0"/>
              <a:t>・コードをソースレベルではなくバイナリレベルで</a:t>
            </a:r>
            <a:r>
              <a:rPr lang="ja-JP" altLang="en-US" sz="2400" dirty="0"/>
              <a:t>追加する</a:t>
            </a:r>
            <a:endParaRPr kumimoji="1" lang="en-US" altLang="ja-JP" sz="2400" dirty="0"/>
          </a:p>
          <a:p>
            <a:r>
              <a:rPr kumimoji="1" lang="ja-JP" altLang="en-US" sz="2400" dirty="0"/>
              <a:t>バイナリコード：コンピュータに処理を依頼する命令を</a:t>
            </a:r>
            <a:r>
              <a:rPr kumimoji="1" lang="en-US" altLang="ja-JP" sz="2400" dirty="0"/>
              <a:t>CPU</a:t>
            </a:r>
            <a:r>
              <a:rPr kumimoji="1" lang="ja-JP" altLang="en-US" sz="2400" dirty="0"/>
              <a:t>が理解できるように</a:t>
            </a:r>
            <a:r>
              <a:rPr kumimoji="1" lang="en-US" altLang="ja-JP" sz="2400" dirty="0"/>
              <a:t>2</a:t>
            </a:r>
            <a:r>
              <a:rPr kumimoji="1" lang="ja-JP" altLang="en-US" sz="2400" dirty="0"/>
              <a:t>進数で表したコード</a:t>
            </a:r>
            <a:endParaRPr kumimoji="1" lang="en-US" altLang="ja-JP" sz="2400" dirty="0"/>
          </a:p>
          <a:p>
            <a:r>
              <a:rPr lang="ja-JP" altLang="en-US" sz="2400" dirty="0"/>
              <a:t>・結果例</a:t>
            </a:r>
            <a:endParaRPr lang="en-US" altLang="ja-JP" sz="2400" dirty="0"/>
          </a:p>
          <a:p>
            <a:r>
              <a:rPr lang="en-US" altLang="ja-JP" dirty="0"/>
              <a:t>$ head </a:t>
            </a:r>
            <a:r>
              <a:rPr lang="en-US" altLang="ja-JP" dirty="0" err="1"/>
              <a:t>itrace.out</a:t>
            </a:r>
            <a:endParaRPr lang="en-US" altLang="ja-JP" dirty="0"/>
          </a:p>
          <a:p>
            <a:r>
              <a:rPr lang="en-US" altLang="ja-JP" dirty="0"/>
              <a:t>0x40000c20</a:t>
            </a:r>
          </a:p>
          <a:p>
            <a:r>
              <a:rPr lang="en-US" altLang="ja-JP" dirty="0"/>
              <a:t>0x40000c22</a:t>
            </a:r>
          </a:p>
          <a:p>
            <a:r>
              <a:rPr lang="en-US" altLang="ja-JP" dirty="0"/>
              <a:t>0x40000c70</a:t>
            </a:r>
          </a:p>
          <a:p>
            <a:endParaRPr lang="en-US" altLang="ja-JP" sz="2400" dirty="0"/>
          </a:p>
          <a:p>
            <a:endParaRPr lang="en-US" altLang="ja-JP" sz="2400" dirty="0"/>
          </a:p>
        </p:txBody>
      </p:sp>
      <p:sp>
        <p:nvSpPr>
          <p:cNvPr id="4" name="フッター プレースホルダー 3">
            <a:extLst>
              <a:ext uri="{FF2B5EF4-FFF2-40B4-BE49-F238E27FC236}">
                <a16:creationId xmlns:a16="http://schemas.microsoft.com/office/drawing/2014/main" id="{26D85B21-8DA9-4FFB-8E9A-DA31CA63F3F7}"/>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174E876-BABE-4E89-860D-25779E6C549E}"/>
              </a:ext>
            </a:extLst>
          </p:cNvPr>
          <p:cNvSpPr>
            <a:spLocks noGrp="1"/>
          </p:cNvSpPr>
          <p:nvPr>
            <p:ph type="sldNum" sz="quarter" idx="12"/>
          </p:nvPr>
        </p:nvSpPr>
        <p:spPr/>
        <p:txBody>
          <a:bodyPr/>
          <a:lstStyle/>
          <a:p>
            <a:fld id="{1CF96193-7FC2-4320-AFFF-8ED040C6A19F}" type="slidenum">
              <a:rPr kumimoji="1" lang="ja-JP" altLang="en-US" smtClean="0"/>
              <a:t>16</a:t>
            </a:fld>
            <a:endParaRPr kumimoji="1" lang="ja-JP" altLang="en-US"/>
          </a:p>
        </p:txBody>
      </p:sp>
    </p:spTree>
    <p:extLst>
      <p:ext uri="{BB962C8B-B14F-4D97-AF65-F5344CB8AC3E}">
        <p14:creationId xmlns:p14="http://schemas.microsoft.com/office/powerpoint/2010/main" val="1861179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17</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298234" y="2460839"/>
            <a:ext cx="8751429" cy="1449387"/>
          </a:xfrm>
        </p:spPr>
        <p:txBody>
          <a:bodyPr>
            <a:normAutofit/>
          </a:bodyPr>
          <a:lstStyle/>
          <a:p>
            <a:r>
              <a:rPr kumimoji="1" lang="ja-JP" altLang="en-US" dirty="0"/>
              <a:t>デバッガの使用</a:t>
            </a:r>
          </a:p>
        </p:txBody>
      </p:sp>
      <p:pic>
        <p:nvPicPr>
          <p:cNvPr id="6" name="図 5">
            <a:extLst>
              <a:ext uri="{FF2B5EF4-FFF2-40B4-BE49-F238E27FC236}">
                <a16:creationId xmlns:a16="http://schemas.microsoft.com/office/drawing/2014/main" id="{98087365-EC5A-4849-BC50-DFF3D7CB12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5344" y="3639993"/>
            <a:ext cx="2376622" cy="2648163"/>
          </a:xfrm>
          <a:prstGeom prst="rect">
            <a:avLst/>
          </a:prstGeom>
        </p:spPr>
      </p:pic>
    </p:spTree>
    <p:extLst>
      <p:ext uri="{BB962C8B-B14F-4D97-AF65-F5344CB8AC3E}">
        <p14:creationId xmlns:p14="http://schemas.microsoft.com/office/powerpoint/2010/main" val="3390064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F3847AC-2A11-4916-B4FD-DDE78620EDBF}"/>
              </a:ext>
            </a:extLst>
          </p:cNvPr>
          <p:cNvSpPr>
            <a:spLocks noGrp="1"/>
          </p:cNvSpPr>
          <p:nvPr>
            <p:ph type="title"/>
          </p:nvPr>
        </p:nvSpPr>
        <p:spPr/>
        <p:txBody>
          <a:bodyPr/>
          <a:lstStyle/>
          <a:p>
            <a:pPr algn="ctr"/>
            <a:r>
              <a:rPr kumimoji="1" lang="ja-JP" altLang="en-US" dirty="0"/>
              <a:t>デバッガとは</a:t>
            </a:r>
          </a:p>
        </p:txBody>
      </p:sp>
      <p:sp>
        <p:nvSpPr>
          <p:cNvPr id="5" name="コンテンツ プレースホルダー 4">
            <a:extLst>
              <a:ext uri="{FF2B5EF4-FFF2-40B4-BE49-F238E27FC236}">
                <a16:creationId xmlns:a16="http://schemas.microsoft.com/office/drawing/2014/main" id="{721F8F18-1351-4734-9986-DD50C7C48249}"/>
              </a:ext>
            </a:extLst>
          </p:cNvPr>
          <p:cNvSpPr>
            <a:spLocks noGrp="1"/>
          </p:cNvSpPr>
          <p:nvPr>
            <p:ph idx="1"/>
          </p:nvPr>
        </p:nvSpPr>
        <p:spPr>
          <a:xfrm>
            <a:off x="865562" y="2197966"/>
            <a:ext cx="7543801" cy="4023360"/>
          </a:xfrm>
        </p:spPr>
        <p:txBody>
          <a:bodyPr>
            <a:normAutofit/>
          </a:bodyPr>
          <a:lstStyle/>
          <a:p>
            <a:pPr marL="0" indent="0">
              <a:buNone/>
            </a:pPr>
            <a:r>
              <a:rPr kumimoji="1" lang="ja-JP" altLang="en-US" sz="2800" dirty="0"/>
              <a:t>・外部の観察ツール</a:t>
            </a:r>
            <a:endParaRPr kumimoji="1" lang="en-US" altLang="ja-JP" sz="2800" dirty="0"/>
          </a:p>
          <a:p>
            <a:pPr marL="0" indent="0">
              <a:buNone/>
            </a:pPr>
            <a:endParaRPr kumimoji="1" lang="en-US" altLang="ja-JP" sz="2800" dirty="0"/>
          </a:p>
          <a:p>
            <a:pPr marL="0" indent="0">
              <a:buNone/>
            </a:pPr>
            <a:r>
              <a:rPr lang="ja-JP" altLang="en-US" sz="2800" dirty="0"/>
              <a:t>・元のプログラムコードを何も変更せず実行中のプログラムと接続する</a:t>
            </a:r>
            <a:endParaRPr lang="en-US" altLang="ja-JP" sz="2800" dirty="0"/>
          </a:p>
          <a:p>
            <a:pPr marL="0" indent="0">
              <a:buNone/>
            </a:pPr>
            <a:endParaRPr lang="en-US" altLang="ja-JP" sz="2800" dirty="0"/>
          </a:p>
          <a:p>
            <a:pPr marL="0" indent="0">
              <a:buNone/>
            </a:pPr>
            <a:r>
              <a:rPr lang="ja-JP" altLang="en-US" sz="2800" dirty="0"/>
              <a:t>・特定の瞬間の状態を観察する</a:t>
            </a:r>
            <a:endParaRPr lang="en-US" altLang="ja-JP" sz="2800" dirty="0"/>
          </a:p>
          <a:p>
            <a:pPr marL="0" indent="0">
              <a:buNone/>
            </a:pPr>
            <a:endParaRPr lang="en-US" altLang="ja-JP" sz="2800" dirty="0"/>
          </a:p>
        </p:txBody>
      </p:sp>
      <p:sp>
        <p:nvSpPr>
          <p:cNvPr id="2" name="フッター プレースホルダー 1">
            <a:extLst>
              <a:ext uri="{FF2B5EF4-FFF2-40B4-BE49-F238E27FC236}">
                <a16:creationId xmlns:a16="http://schemas.microsoft.com/office/drawing/2014/main" id="{572D63F8-294E-4BA1-B3B7-7CC18D989B9C}"/>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1AB4F937-4522-49B4-A674-FB8DA75EAEE7}"/>
              </a:ext>
            </a:extLst>
          </p:cNvPr>
          <p:cNvSpPr>
            <a:spLocks noGrp="1"/>
          </p:cNvSpPr>
          <p:nvPr>
            <p:ph type="sldNum" sz="quarter" idx="12"/>
          </p:nvPr>
        </p:nvSpPr>
        <p:spPr/>
        <p:txBody>
          <a:bodyPr/>
          <a:lstStyle/>
          <a:p>
            <a:fld id="{1CF96193-7FC2-4320-AFFF-8ED040C6A19F}" type="slidenum">
              <a:rPr kumimoji="1" lang="ja-JP" altLang="en-US" smtClean="0"/>
              <a:t>18</a:t>
            </a:fld>
            <a:endParaRPr kumimoji="1" lang="ja-JP" altLang="en-US"/>
          </a:p>
        </p:txBody>
      </p:sp>
      <p:pic>
        <p:nvPicPr>
          <p:cNvPr id="7" name="図 6" descr="スクリーンショット が含まれている画像&#10;&#10;非常に高い精度で生成された説明">
            <a:extLst>
              <a:ext uri="{FF2B5EF4-FFF2-40B4-BE49-F238E27FC236}">
                <a16:creationId xmlns:a16="http://schemas.microsoft.com/office/drawing/2014/main" id="{AE2FE0D7-B27B-4B41-ABE0-12A2F627C0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9350" y="3927351"/>
            <a:ext cx="2862869" cy="2363912"/>
          </a:xfrm>
          <a:prstGeom prst="rect">
            <a:avLst/>
          </a:prstGeom>
        </p:spPr>
      </p:pic>
    </p:spTree>
    <p:extLst>
      <p:ext uri="{BB962C8B-B14F-4D97-AF65-F5344CB8AC3E}">
        <p14:creationId xmlns:p14="http://schemas.microsoft.com/office/powerpoint/2010/main" val="2009434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F6E312F-AAEE-4957-B96C-9ABEF3B3C85E}"/>
              </a:ext>
            </a:extLst>
          </p:cNvPr>
          <p:cNvSpPr>
            <a:spLocks noGrp="1"/>
          </p:cNvSpPr>
          <p:nvPr>
            <p:ph type="title"/>
          </p:nvPr>
        </p:nvSpPr>
        <p:spPr/>
        <p:txBody>
          <a:bodyPr/>
          <a:lstStyle/>
          <a:p>
            <a:pPr algn="ctr"/>
            <a:r>
              <a:rPr lang="ja-JP" altLang="en-US" dirty="0"/>
              <a:t>デバッガの利点</a:t>
            </a:r>
            <a:endParaRPr kumimoji="1" lang="ja-JP" altLang="en-US" dirty="0"/>
          </a:p>
        </p:txBody>
      </p:sp>
      <p:sp>
        <p:nvSpPr>
          <p:cNvPr id="5" name="コンテンツ プレースホルダー 4">
            <a:extLst>
              <a:ext uri="{FF2B5EF4-FFF2-40B4-BE49-F238E27FC236}">
                <a16:creationId xmlns:a16="http://schemas.microsoft.com/office/drawing/2014/main" id="{CC803310-3A4F-4D2C-A60D-A163DC68B4B1}"/>
              </a:ext>
            </a:extLst>
          </p:cNvPr>
          <p:cNvSpPr>
            <a:spLocks noGrp="1"/>
          </p:cNvSpPr>
          <p:nvPr>
            <p:ph idx="1"/>
          </p:nvPr>
        </p:nvSpPr>
        <p:spPr>
          <a:xfrm>
            <a:off x="822960" y="2014545"/>
            <a:ext cx="7543801" cy="4231509"/>
          </a:xfrm>
        </p:spPr>
        <p:txBody>
          <a:bodyPr>
            <a:normAutofit lnSpcReduction="10000"/>
          </a:bodyPr>
          <a:lstStyle/>
          <a:p>
            <a:r>
              <a:rPr kumimoji="1" lang="ja-JP" altLang="en-US" sz="2400" dirty="0"/>
              <a:t>・すぐに開始できる</a:t>
            </a:r>
            <a:endParaRPr kumimoji="1" lang="en-US" altLang="ja-JP" sz="2400" dirty="0"/>
          </a:p>
          <a:p>
            <a:r>
              <a:rPr lang="ja-JP" altLang="en-US" sz="2400" dirty="0"/>
              <a:t>ソースコードの変更やリコンパイルが必要ない</a:t>
            </a:r>
            <a:endParaRPr lang="en-US" altLang="ja-JP" sz="2400" dirty="0"/>
          </a:p>
          <a:p>
            <a:endParaRPr kumimoji="1" lang="en-US" altLang="ja-JP" sz="2400" dirty="0"/>
          </a:p>
          <a:p>
            <a:r>
              <a:rPr lang="ja-JP" altLang="en-US" sz="2400" dirty="0"/>
              <a:t>・柔軟な観察ができる</a:t>
            </a:r>
            <a:endParaRPr lang="en-US" altLang="ja-JP" sz="2400" dirty="0"/>
          </a:p>
          <a:p>
            <a:r>
              <a:rPr lang="ja-JP" altLang="en-US" sz="2400" dirty="0"/>
              <a:t>任意の観点からプログラム実行の観察が可能</a:t>
            </a:r>
            <a:endParaRPr lang="en-US" altLang="ja-JP" sz="2400" dirty="0"/>
          </a:p>
          <a:p>
            <a:endParaRPr lang="en-US" altLang="ja-JP" sz="2400" dirty="0"/>
          </a:p>
          <a:p>
            <a:r>
              <a:rPr kumimoji="1" lang="ja-JP" altLang="en-US" sz="2400" dirty="0"/>
              <a:t>・一時的なセッション</a:t>
            </a:r>
            <a:endParaRPr kumimoji="1" lang="en-US" altLang="ja-JP" sz="2400" dirty="0"/>
          </a:p>
          <a:p>
            <a:r>
              <a:rPr lang="ja-JP" altLang="en-US" sz="2400" dirty="0"/>
              <a:t>外部観察ツールは素早く結果が出せる対話型で</a:t>
            </a:r>
            <a:r>
              <a:rPr lang="en-US" altLang="ja-JP" sz="2400" dirty="0"/>
              <a:t>1</a:t>
            </a:r>
            <a:r>
              <a:rPr lang="ja-JP" altLang="en-US" sz="2400" dirty="0"/>
              <a:t>回限りのデバッグに向いている</a:t>
            </a:r>
            <a:endParaRPr kumimoji="1" lang="ja-JP" altLang="en-US" sz="2400" dirty="0"/>
          </a:p>
        </p:txBody>
      </p:sp>
      <p:sp>
        <p:nvSpPr>
          <p:cNvPr id="2" name="フッター プレースホルダー 1">
            <a:extLst>
              <a:ext uri="{FF2B5EF4-FFF2-40B4-BE49-F238E27FC236}">
                <a16:creationId xmlns:a16="http://schemas.microsoft.com/office/drawing/2014/main" id="{862A2CEB-4687-4E30-B538-833C378D554E}"/>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C858336E-764C-47C1-ADA7-0E5633EBAC60}"/>
              </a:ext>
            </a:extLst>
          </p:cNvPr>
          <p:cNvSpPr>
            <a:spLocks noGrp="1"/>
          </p:cNvSpPr>
          <p:nvPr>
            <p:ph type="sldNum" sz="quarter" idx="12"/>
          </p:nvPr>
        </p:nvSpPr>
        <p:spPr/>
        <p:txBody>
          <a:bodyPr/>
          <a:lstStyle/>
          <a:p>
            <a:fld id="{1CF96193-7FC2-4320-AFFF-8ED040C6A19F}" type="slidenum">
              <a:rPr kumimoji="1" lang="ja-JP" altLang="en-US" smtClean="0"/>
              <a:t>19</a:t>
            </a:fld>
            <a:endParaRPr kumimoji="1" lang="ja-JP" altLang="en-US"/>
          </a:p>
        </p:txBody>
      </p:sp>
      <p:pic>
        <p:nvPicPr>
          <p:cNvPr id="7" name="図 6">
            <a:extLst>
              <a:ext uri="{FF2B5EF4-FFF2-40B4-BE49-F238E27FC236}">
                <a16:creationId xmlns:a16="http://schemas.microsoft.com/office/drawing/2014/main" id="{71C7D3F6-8EFD-452E-BAE8-BFBE5AB50B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7384" y="2886742"/>
            <a:ext cx="1719938" cy="1843197"/>
          </a:xfrm>
          <a:prstGeom prst="rect">
            <a:avLst/>
          </a:prstGeom>
        </p:spPr>
      </p:pic>
    </p:spTree>
    <p:extLst>
      <p:ext uri="{BB962C8B-B14F-4D97-AF65-F5344CB8AC3E}">
        <p14:creationId xmlns:p14="http://schemas.microsoft.com/office/powerpoint/2010/main" val="535800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20</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764639" y="2275308"/>
            <a:ext cx="8751429" cy="1449387"/>
          </a:xfrm>
        </p:spPr>
        <p:txBody>
          <a:bodyPr>
            <a:normAutofit/>
          </a:bodyPr>
          <a:lstStyle/>
          <a:p>
            <a:r>
              <a:rPr lang="ja-JP" altLang="en-US" dirty="0"/>
              <a:t>状態の可視化</a:t>
            </a:r>
            <a:endParaRPr kumimoji="1" lang="ja-JP" altLang="en-US" dirty="0"/>
          </a:p>
        </p:txBody>
      </p:sp>
      <p:pic>
        <p:nvPicPr>
          <p:cNvPr id="7" name="図 6">
            <a:extLst>
              <a:ext uri="{FF2B5EF4-FFF2-40B4-BE49-F238E27FC236}">
                <a16:creationId xmlns:a16="http://schemas.microsoft.com/office/drawing/2014/main" id="{9DB54052-527A-4432-8789-8F93C9EAC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6448" y="3802808"/>
            <a:ext cx="4167809" cy="2656978"/>
          </a:xfrm>
          <a:prstGeom prst="rect">
            <a:avLst/>
          </a:prstGeom>
        </p:spPr>
      </p:pic>
    </p:spTree>
    <p:extLst>
      <p:ext uri="{BB962C8B-B14F-4D97-AF65-F5344CB8AC3E}">
        <p14:creationId xmlns:p14="http://schemas.microsoft.com/office/powerpoint/2010/main" val="314485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9197B74-979F-40D3-BE15-9AB162B89F19}"/>
              </a:ext>
            </a:extLst>
          </p:cNvPr>
          <p:cNvSpPr>
            <a:spLocks noGrp="1"/>
          </p:cNvSpPr>
          <p:nvPr>
            <p:ph type="title"/>
          </p:nvPr>
        </p:nvSpPr>
        <p:spPr/>
        <p:txBody>
          <a:bodyPr/>
          <a:lstStyle/>
          <a:p>
            <a:pPr algn="ctr"/>
            <a:r>
              <a:rPr kumimoji="1" lang="ja-JP" altLang="en-US" dirty="0"/>
              <a:t>状態を可視化するデバッガ</a:t>
            </a:r>
          </a:p>
        </p:txBody>
      </p:sp>
      <p:sp>
        <p:nvSpPr>
          <p:cNvPr id="5" name="コンテンツ プレースホルダー 4">
            <a:extLst>
              <a:ext uri="{FF2B5EF4-FFF2-40B4-BE49-F238E27FC236}">
                <a16:creationId xmlns:a16="http://schemas.microsoft.com/office/drawing/2014/main" id="{7252CC32-7B69-455C-AB04-AE35C7E019BC}"/>
              </a:ext>
            </a:extLst>
          </p:cNvPr>
          <p:cNvSpPr>
            <a:spLocks noGrp="1"/>
          </p:cNvSpPr>
          <p:nvPr>
            <p:ph idx="1"/>
          </p:nvPr>
        </p:nvSpPr>
        <p:spPr>
          <a:xfrm>
            <a:off x="822960" y="2188634"/>
            <a:ext cx="7586403" cy="4023360"/>
          </a:xfrm>
        </p:spPr>
        <p:txBody>
          <a:bodyPr>
            <a:normAutofit lnSpcReduction="10000"/>
          </a:bodyPr>
          <a:lstStyle/>
          <a:p>
            <a:r>
              <a:rPr kumimoji="1" lang="ja-JP" altLang="en-US" sz="2800" dirty="0"/>
              <a:t>・データ構造を深く理解できる</a:t>
            </a:r>
            <a:endParaRPr kumimoji="1" lang="en-US" altLang="ja-JP" sz="2800" dirty="0"/>
          </a:p>
          <a:p>
            <a:endParaRPr kumimoji="1" lang="en-US" altLang="ja-JP" sz="2800" dirty="0"/>
          </a:p>
          <a:p>
            <a:r>
              <a:rPr lang="ja-JP" altLang="en-US" sz="2800" dirty="0"/>
              <a:t>・関係ないデータを見ることなく特定の箇所に注目できる</a:t>
            </a:r>
            <a:endParaRPr lang="en-US" altLang="ja-JP" sz="2800" dirty="0"/>
          </a:p>
          <a:p>
            <a:endParaRPr lang="en-US" altLang="ja-JP" sz="2800" dirty="0"/>
          </a:p>
          <a:p>
            <a:r>
              <a:rPr kumimoji="1" lang="ja-JP" altLang="en-US" sz="2800" dirty="0"/>
              <a:t>・</a:t>
            </a:r>
            <a:r>
              <a:rPr kumimoji="1" lang="en-US" altLang="ja-JP" sz="2800" dirty="0"/>
              <a:t>DDD</a:t>
            </a:r>
            <a:r>
              <a:rPr kumimoji="1" lang="ja-JP" altLang="en-US" sz="2800" dirty="0"/>
              <a:t>（</a:t>
            </a:r>
            <a:r>
              <a:rPr kumimoji="1" lang="en-US" altLang="ja-JP" sz="2800" dirty="0"/>
              <a:t>GNU Data Display Debugger</a:t>
            </a:r>
            <a:r>
              <a:rPr kumimoji="1" lang="ja-JP" altLang="en-US" sz="2800" dirty="0"/>
              <a:t>）</a:t>
            </a:r>
            <a:r>
              <a:rPr lang="en-US" altLang="ja-JP" sz="2800" dirty="0"/>
              <a:t>:</a:t>
            </a:r>
          </a:p>
          <a:p>
            <a:r>
              <a:rPr kumimoji="1" lang="ja-JP" altLang="en-US" sz="2800" dirty="0"/>
              <a:t>グラフィカルに可視化を提供するツール</a:t>
            </a:r>
            <a:endParaRPr lang="en-US" altLang="ja-JP" sz="2800" dirty="0"/>
          </a:p>
          <a:p>
            <a:r>
              <a:rPr kumimoji="1" lang="ja-JP" altLang="en-US" sz="2800" dirty="0"/>
              <a:t>数値をグラフとして描画することも可能</a:t>
            </a:r>
            <a:endParaRPr kumimoji="1" lang="en-US" altLang="ja-JP" sz="2800" dirty="0"/>
          </a:p>
          <a:p>
            <a:endParaRPr kumimoji="1" lang="en-US" altLang="ja-JP" sz="2400" dirty="0"/>
          </a:p>
        </p:txBody>
      </p:sp>
      <p:sp>
        <p:nvSpPr>
          <p:cNvPr id="2" name="フッター プレースホルダー 1">
            <a:extLst>
              <a:ext uri="{FF2B5EF4-FFF2-40B4-BE49-F238E27FC236}">
                <a16:creationId xmlns:a16="http://schemas.microsoft.com/office/drawing/2014/main" id="{C28E1E49-0DEA-4ADB-9C1F-18AB35ECD6F7}"/>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9E8073D7-B742-408B-837D-638BD0BA483C}"/>
              </a:ext>
            </a:extLst>
          </p:cNvPr>
          <p:cNvSpPr>
            <a:spLocks noGrp="1"/>
          </p:cNvSpPr>
          <p:nvPr>
            <p:ph type="sldNum" sz="quarter" idx="12"/>
          </p:nvPr>
        </p:nvSpPr>
        <p:spPr/>
        <p:txBody>
          <a:bodyPr/>
          <a:lstStyle/>
          <a:p>
            <a:fld id="{1CF96193-7FC2-4320-AFFF-8ED040C6A19F}" type="slidenum">
              <a:rPr kumimoji="1" lang="ja-JP" altLang="en-US" smtClean="0"/>
              <a:t>21</a:t>
            </a:fld>
            <a:endParaRPr kumimoji="1" lang="ja-JP" altLang="en-US"/>
          </a:p>
        </p:txBody>
      </p:sp>
    </p:spTree>
    <p:extLst>
      <p:ext uri="{BB962C8B-B14F-4D97-AF65-F5344CB8AC3E}">
        <p14:creationId xmlns:p14="http://schemas.microsoft.com/office/powerpoint/2010/main" val="1548972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5E0671-0BD6-47DA-8BE8-D1D5DE439B91}"/>
              </a:ext>
            </a:extLst>
          </p:cNvPr>
          <p:cNvSpPr>
            <a:spLocks noGrp="1"/>
          </p:cNvSpPr>
          <p:nvPr>
            <p:ph type="title"/>
          </p:nvPr>
        </p:nvSpPr>
        <p:spPr/>
        <p:txBody>
          <a:bodyPr/>
          <a:lstStyle/>
          <a:p>
            <a:pPr algn="ctr"/>
            <a:r>
              <a:rPr kumimoji="1" lang="en-US" altLang="ja-JP" dirty="0"/>
              <a:t>DDD</a:t>
            </a:r>
            <a:r>
              <a:rPr kumimoji="1" lang="ja-JP" altLang="en-US" dirty="0"/>
              <a:t>デバッガの画面</a:t>
            </a:r>
          </a:p>
        </p:txBody>
      </p:sp>
      <p:pic>
        <p:nvPicPr>
          <p:cNvPr id="7" name="コンテンツ プレースホルダー 6" descr="スクリーンショット が含まれている画像&#10;&#10;非常に高い精度で生成された説明">
            <a:extLst>
              <a:ext uri="{FF2B5EF4-FFF2-40B4-BE49-F238E27FC236}">
                <a16:creationId xmlns:a16="http://schemas.microsoft.com/office/drawing/2014/main" id="{BE9C5484-4F40-4E56-AF26-3059177372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2636" y="1861061"/>
            <a:ext cx="4284447" cy="4475024"/>
          </a:xfrm>
        </p:spPr>
      </p:pic>
      <p:sp>
        <p:nvSpPr>
          <p:cNvPr id="4" name="フッター プレースホルダー 3">
            <a:extLst>
              <a:ext uri="{FF2B5EF4-FFF2-40B4-BE49-F238E27FC236}">
                <a16:creationId xmlns:a16="http://schemas.microsoft.com/office/drawing/2014/main" id="{9091E979-ED27-4434-A59D-EFC2E6F6507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F5054991-C5BB-4023-8655-686E26AB5A04}"/>
              </a:ext>
            </a:extLst>
          </p:cNvPr>
          <p:cNvSpPr>
            <a:spLocks noGrp="1"/>
          </p:cNvSpPr>
          <p:nvPr>
            <p:ph type="sldNum" sz="quarter" idx="12"/>
          </p:nvPr>
        </p:nvSpPr>
        <p:spPr/>
        <p:txBody>
          <a:bodyPr/>
          <a:lstStyle/>
          <a:p>
            <a:fld id="{1CF96193-7FC2-4320-AFFF-8ED040C6A19F}" type="slidenum">
              <a:rPr kumimoji="1" lang="ja-JP" altLang="en-US" smtClean="0"/>
              <a:t>22</a:t>
            </a:fld>
            <a:endParaRPr kumimoji="1" lang="ja-JP" altLang="en-US"/>
          </a:p>
        </p:txBody>
      </p:sp>
    </p:spTree>
    <p:extLst>
      <p:ext uri="{BB962C8B-B14F-4D97-AF65-F5344CB8AC3E}">
        <p14:creationId xmlns:p14="http://schemas.microsoft.com/office/powerpoint/2010/main" val="359182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91E991B-61EC-45C0-A4BD-32BF773C847C}"/>
              </a:ext>
            </a:extLst>
          </p:cNvPr>
          <p:cNvSpPr/>
          <p:nvPr/>
        </p:nvSpPr>
        <p:spPr>
          <a:xfrm>
            <a:off x="3464164" y="2921168"/>
            <a:ext cx="2215671" cy="1015663"/>
          </a:xfrm>
          <a:prstGeom prst="rect">
            <a:avLst/>
          </a:prstGeom>
        </p:spPr>
        <p:txBody>
          <a:bodyPr wrap="none">
            <a:spAutoFit/>
          </a:bodyPr>
          <a:lstStyle/>
          <a:p>
            <a:r>
              <a:rPr lang="ja-JP" altLang="en-US" sz="6000" dirty="0"/>
              <a:t>まとめ</a:t>
            </a:r>
          </a:p>
        </p:txBody>
      </p:sp>
      <p:sp>
        <p:nvSpPr>
          <p:cNvPr id="3" name="AutoShape 2" descr="「まとめイラスト」の画像検索結果">
            <a:extLst>
              <a:ext uri="{FF2B5EF4-FFF2-40B4-BE49-F238E27FC236}">
                <a16:creationId xmlns:a16="http://schemas.microsoft.com/office/drawing/2014/main" id="{980A6B73-1D60-4E94-A142-40FF5CC438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 name="図 3">
            <a:extLst>
              <a:ext uri="{FF2B5EF4-FFF2-40B4-BE49-F238E27FC236}">
                <a16:creationId xmlns:a16="http://schemas.microsoft.com/office/drawing/2014/main" id="{85C5FD8C-A55C-4179-84A8-C3BF08BDDC7E}"/>
              </a:ext>
            </a:extLst>
          </p:cNvPr>
          <p:cNvPicPr>
            <a:picLocks noChangeAspect="1"/>
          </p:cNvPicPr>
          <p:nvPr/>
        </p:nvPicPr>
        <p:blipFill>
          <a:blip r:embed="rId2"/>
          <a:stretch>
            <a:fillRect/>
          </a:stretch>
        </p:blipFill>
        <p:spPr>
          <a:xfrm>
            <a:off x="5617699" y="3689253"/>
            <a:ext cx="3526301" cy="2644726"/>
          </a:xfrm>
          <a:prstGeom prst="rect">
            <a:avLst/>
          </a:prstGeom>
        </p:spPr>
      </p:pic>
      <p:sp>
        <p:nvSpPr>
          <p:cNvPr id="5" name="フッター プレースホルダー 4">
            <a:extLst>
              <a:ext uri="{FF2B5EF4-FFF2-40B4-BE49-F238E27FC236}">
                <a16:creationId xmlns:a16="http://schemas.microsoft.com/office/drawing/2014/main" id="{DEA5361A-22A0-467D-831B-0FBDDB234582}"/>
              </a:ext>
            </a:extLst>
          </p:cNvPr>
          <p:cNvSpPr>
            <a:spLocks noGrp="1"/>
          </p:cNvSpPr>
          <p:nvPr>
            <p:ph type="ftr" sz="quarter" idx="11"/>
          </p:nvPr>
        </p:nvSpPr>
        <p:spPr/>
        <p:txBody>
          <a:bodyPr/>
          <a:lstStyle/>
          <a:p>
            <a:r>
              <a:rPr kumimoji="1" lang="ja-JP" altLang="en-US"/>
              <a:t>デバッグの理論と実践</a:t>
            </a:r>
          </a:p>
        </p:txBody>
      </p:sp>
      <p:sp>
        <p:nvSpPr>
          <p:cNvPr id="6" name="スライド番号プレースホルダー 5">
            <a:extLst>
              <a:ext uri="{FF2B5EF4-FFF2-40B4-BE49-F238E27FC236}">
                <a16:creationId xmlns:a16="http://schemas.microsoft.com/office/drawing/2014/main" id="{E85206DA-7B17-4F29-96A9-502092F6EE32}"/>
              </a:ext>
            </a:extLst>
          </p:cNvPr>
          <p:cNvSpPr>
            <a:spLocks noGrp="1"/>
          </p:cNvSpPr>
          <p:nvPr>
            <p:ph type="sldNum" sz="quarter" idx="12"/>
          </p:nvPr>
        </p:nvSpPr>
        <p:spPr/>
        <p:txBody>
          <a:bodyPr/>
          <a:lstStyle/>
          <a:p>
            <a:fld id="{17CE7B51-3F23-42C6-B231-E1C0D4346A51}" type="slidenum">
              <a:rPr kumimoji="1" lang="ja-JP" altLang="en-US" smtClean="0"/>
              <a:t>23</a:t>
            </a:fld>
            <a:endParaRPr kumimoji="1" lang="ja-JP" altLang="en-US"/>
          </a:p>
        </p:txBody>
      </p:sp>
    </p:spTree>
    <p:extLst>
      <p:ext uri="{BB962C8B-B14F-4D97-AF65-F5344CB8AC3E}">
        <p14:creationId xmlns:p14="http://schemas.microsoft.com/office/powerpoint/2010/main" val="1540494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54BC9B7-61E8-4812-B847-DD84D5693EBC}"/>
              </a:ext>
            </a:extLst>
          </p:cNvPr>
          <p:cNvSpPr>
            <a:spLocks noGrp="1"/>
          </p:cNvSpPr>
          <p:nvPr>
            <p:ph type="title"/>
          </p:nvPr>
        </p:nvSpPr>
        <p:spPr/>
        <p:txBody>
          <a:bodyPr/>
          <a:lstStyle/>
          <a:p>
            <a:pPr algn="ctr"/>
            <a:r>
              <a:rPr kumimoji="1" lang="ja-JP" altLang="en-US" dirty="0"/>
              <a:t>まとめ</a:t>
            </a:r>
          </a:p>
        </p:txBody>
      </p:sp>
      <p:sp>
        <p:nvSpPr>
          <p:cNvPr id="5" name="コンテンツ プレースホルダー 4">
            <a:extLst>
              <a:ext uri="{FF2B5EF4-FFF2-40B4-BE49-F238E27FC236}">
                <a16:creationId xmlns:a16="http://schemas.microsoft.com/office/drawing/2014/main" id="{7906AEB6-2B4C-43B2-B351-735582C3CDFC}"/>
              </a:ext>
            </a:extLst>
          </p:cNvPr>
          <p:cNvSpPr>
            <a:spLocks noGrp="1"/>
          </p:cNvSpPr>
          <p:nvPr>
            <p:ph idx="1"/>
          </p:nvPr>
        </p:nvSpPr>
        <p:spPr>
          <a:xfrm>
            <a:off x="822960" y="2548036"/>
            <a:ext cx="7863840" cy="4023360"/>
          </a:xfrm>
        </p:spPr>
        <p:txBody>
          <a:bodyPr>
            <a:normAutofit/>
          </a:bodyPr>
          <a:lstStyle/>
          <a:p>
            <a:r>
              <a:rPr kumimoji="1" lang="ja-JP" altLang="en-US" sz="2800" dirty="0"/>
              <a:t>・プログラムを観察する際の原則を守る必要がある</a:t>
            </a:r>
            <a:endParaRPr kumimoji="1" lang="en-US" altLang="ja-JP" sz="2800" dirty="0"/>
          </a:p>
          <a:p>
            <a:endParaRPr kumimoji="1" lang="en-US" altLang="ja-JP" sz="2800" dirty="0"/>
          </a:p>
          <a:p>
            <a:r>
              <a:rPr lang="ja-JP" altLang="en-US" sz="2800" dirty="0"/>
              <a:t>・</a:t>
            </a:r>
            <a:r>
              <a:rPr lang="en-US" altLang="ja-JP" sz="2800" dirty="0" err="1"/>
              <a:t>printf</a:t>
            </a:r>
            <a:r>
              <a:rPr lang="ja-JP" altLang="en-US" sz="2800" dirty="0"/>
              <a:t>デバッグ法とそれを克服した観察法</a:t>
            </a:r>
            <a:endParaRPr lang="en-US" altLang="ja-JP" sz="2800" dirty="0"/>
          </a:p>
          <a:p>
            <a:endParaRPr lang="en-US" altLang="ja-JP" sz="2800" dirty="0"/>
          </a:p>
          <a:p>
            <a:r>
              <a:rPr kumimoji="1" lang="ja-JP" altLang="en-US" sz="2800" dirty="0"/>
              <a:t>・さまざまなデバッガも存在する</a:t>
            </a:r>
          </a:p>
        </p:txBody>
      </p:sp>
      <p:sp>
        <p:nvSpPr>
          <p:cNvPr id="2" name="フッター プレースホルダー 1">
            <a:extLst>
              <a:ext uri="{FF2B5EF4-FFF2-40B4-BE49-F238E27FC236}">
                <a16:creationId xmlns:a16="http://schemas.microsoft.com/office/drawing/2014/main" id="{5EB58FC4-2EE8-4D70-B791-B006CCC8600A}"/>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7DF1B10E-7835-4F07-B8AB-25E628724434}"/>
              </a:ext>
            </a:extLst>
          </p:cNvPr>
          <p:cNvSpPr>
            <a:spLocks noGrp="1"/>
          </p:cNvSpPr>
          <p:nvPr>
            <p:ph type="sldNum" sz="quarter" idx="12"/>
          </p:nvPr>
        </p:nvSpPr>
        <p:spPr/>
        <p:txBody>
          <a:bodyPr/>
          <a:lstStyle/>
          <a:p>
            <a:fld id="{1CF96193-7FC2-4320-AFFF-8ED040C6A19F}" type="slidenum">
              <a:rPr kumimoji="1" lang="ja-JP" altLang="en-US" smtClean="0"/>
              <a:t>24</a:t>
            </a:fld>
            <a:endParaRPr kumimoji="1" lang="ja-JP" altLang="en-US"/>
          </a:p>
        </p:txBody>
      </p:sp>
    </p:spTree>
    <p:extLst>
      <p:ext uri="{BB962C8B-B14F-4D97-AF65-F5344CB8AC3E}">
        <p14:creationId xmlns:p14="http://schemas.microsoft.com/office/powerpoint/2010/main" val="304177450"/>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854</TotalTime>
  <Words>1347</Words>
  <Application>Microsoft Office PowerPoint</Application>
  <PresentationFormat>画面に合わせる (4:3)</PresentationFormat>
  <Paragraphs>262</Paragraphs>
  <Slides>24</Slides>
  <Notes>7</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24</vt:i4>
      </vt:variant>
    </vt:vector>
  </HeadingPairs>
  <TitlesOfParts>
    <vt:vector size="29" baseType="lpstr">
      <vt:lpstr>ＭＳ Ｐゴシック</vt:lpstr>
      <vt:lpstr>Arial</vt:lpstr>
      <vt:lpstr>Calibri</vt:lpstr>
      <vt:lpstr>Calibri Light</vt:lpstr>
      <vt:lpstr>レトロスペクト</vt:lpstr>
      <vt:lpstr>8章：　　　　　　　　　　　　　　　　事実の観察　</vt:lpstr>
      <vt:lpstr>自動デバッグテクニック（再掲）</vt:lpstr>
      <vt:lpstr>目次</vt:lpstr>
      <vt:lpstr>状態の観察と出力</vt:lpstr>
      <vt:lpstr>プログラムの観察</vt:lpstr>
      <vt:lpstr>観察の原則</vt:lpstr>
      <vt:lpstr>printfデバッグ</vt:lpstr>
      <vt:lpstr>printfデバッグは手軽でも…</vt:lpstr>
      <vt:lpstr>実行結果</vt:lpstr>
      <vt:lpstr>printfデバッグの欠点</vt:lpstr>
      <vt:lpstr>printfデバッグの克服</vt:lpstr>
      <vt:lpstr>printfデバッグにおける欠点の克服法</vt:lpstr>
      <vt:lpstr>参考：アスペクト指向とは</vt:lpstr>
      <vt:lpstr>Javaにおけるログ出力</vt:lpstr>
      <vt:lpstr>アスペクトを使ったログ出力</vt:lpstr>
      <vt:lpstr>バイナリレベルでのログ出力</vt:lpstr>
      <vt:lpstr>デバッガの使用</vt:lpstr>
      <vt:lpstr>デバッガとは</vt:lpstr>
      <vt:lpstr>デバッガの利点</vt:lpstr>
      <vt:lpstr>状態の可視化</vt:lpstr>
      <vt:lpstr>状態を可視化するデバッガ</vt:lpstr>
      <vt:lpstr>DDDデバッガの画面</vt:lpstr>
      <vt:lpstr>PowerPoint プレゼンテーション</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8章：　　　　　　　　　　　　　　　　事実の観察</dc:title>
  <dc:creator>Fuga Yoshitomi</dc:creator>
  <cp:lastModifiedBy>Fuga Yoshitomi</cp:lastModifiedBy>
  <cp:revision>35</cp:revision>
  <dcterms:created xsi:type="dcterms:W3CDTF">2018-02-15T04:54:37Z</dcterms:created>
  <dcterms:modified xsi:type="dcterms:W3CDTF">2018-02-26T13:09:22Z</dcterms:modified>
</cp:coreProperties>
</file>