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20" r:id="rId3"/>
    <p:sldId id="315" r:id="rId4"/>
    <p:sldId id="294" r:id="rId5"/>
    <p:sldId id="300" r:id="rId6"/>
    <p:sldId id="317" r:id="rId7"/>
    <p:sldId id="328" r:id="rId8"/>
    <p:sldId id="327" r:id="rId9"/>
    <p:sldId id="325" r:id="rId10"/>
    <p:sldId id="318" r:id="rId11"/>
    <p:sldId id="312" r:id="rId12"/>
    <p:sldId id="321" r:id="rId1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3" autoAdjust="0"/>
    <p:restoredTop sz="94660"/>
  </p:normalViewPr>
  <p:slideViewPr>
    <p:cSldViewPr snapToGrid="0">
      <p:cViewPr varScale="1">
        <p:scale>
          <a:sx n="87" d="100"/>
          <a:sy n="87" d="100"/>
        </p:scale>
        <p:origin x="2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C7E36-30A3-4DD6-AE50-0A17FC471F5E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3E4E-21C0-491A-968D-6CCB6A8423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1897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C7E36-30A3-4DD6-AE50-0A17FC471F5E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3E4E-21C0-491A-968D-6CCB6A8423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9277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C7E36-30A3-4DD6-AE50-0A17FC471F5E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3E4E-21C0-491A-968D-6CCB6A8423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904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C7E36-30A3-4DD6-AE50-0A17FC471F5E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3E4E-21C0-491A-968D-6CCB6A8423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605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C7E36-30A3-4DD6-AE50-0A17FC471F5E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3E4E-21C0-491A-968D-6CCB6A8423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6318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C7E36-30A3-4DD6-AE50-0A17FC471F5E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3E4E-21C0-491A-968D-6CCB6A8423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6459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C7E36-30A3-4DD6-AE50-0A17FC471F5E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3E4E-21C0-491A-968D-6CCB6A8423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9271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C7E36-30A3-4DD6-AE50-0A17FC471F5E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3E4E-21C0-491A-968D-6CCB6A8423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365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C7E36-30A3-4DD6-AE50-0A17FC471F5E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3E4E-21C0-491A-968D-6CCB6A8423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985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C7E36-30A3-4DD6-AE50-0A17FC471F5E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3E4E-21C0-491A-968D-6CCB6A8423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2286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C7E36-30A3-4DD6-AE50-0A17FC471F5E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D3E4E-21C0-491A-968D-6CCB6A8423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949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C7E36-30A3-4DD6-AE50-0A17FC471F5E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D3E4E-21C0-491A-968D-6CCB6A8423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5479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971999"/>
            <a:ext cx="7772400" cy="1810763"/>
          </a:xfrm>
        </p:spPr>
        <p:txBody>
          <a:bodyPr>
            <a:normAutofit/>
          </a:bodyPr>
          <a:lstStyle/>
          <a:p>
            <a:r>
              <a:rPr kumimoji="1" lang="ja-JP" altLang="en-US" sz="4800" dirty="0" smtClean="0"/>
              <a:t>卒業研究ストーリー</a:t>
            </a:r>
            <a:endParaRPr kumimoji="1" lang="ja-JP" altLang="en-US" sz="48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4093874"/>
            <a:ext cx="6858000" cy="1655762"/>
          </a:xfrm>
        </p:spPr>
        <p:txBody>
          <a:bodyPr/>
          <a:lstStyle/>
          <a:p>
            <a:r>
              <a:rPr kumimoji="1" lang="ja-JP" altLang="en-US" dirty="0" smtClean="0"/>
              <a:t>東　裕之輔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7918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494970"/>
            <a:ext cx="7886700" cy="5174343"/>
          </a:xfrm>
        </p:spPr>
        <p:txBody>
          <a:bodyPr>
            <a:normAutofit/>
          </a:bodyPr>
          <a:lstStyle/>
          <a:p>
            <a:pPr algn="just"/>
            <a:endParaRPr lang="en-US" altLang="ja-JP" dirty="0" smtClean="0"/>
          </a:p>
          <a:p>
            <a:pPr algn="just"/>
            <a:r>
              <a:rPr lang="ja-JP" altLang="en-US" dirty="0" smtClean="0"/>
              <a:t>ＯＳＳは一つのＯＳＳに複数のＯＳＳライセンスが共存していることが多い</a:t>
            </a:r>
            <a:endParaRPr lang="en-US" altLang="ja-JP" dirty="0" smtClean="0"/>
          </a:p>
          <a:p>
            <a:pPr lvl="1" algn="just"/>
            <a:r>
              <a:rPr lang="en-US" altLang="ja-JP" sz="2400" dirty="0" smtClean="0"/>
              <a:t>OSS</a:t>
            </a:r>
            <a:r>
              <a:rPr lang="ja-JP" altLang="en-US" sz="2400" dirty="0" smtClean="0"/>
              <a:t>のほとんどが</a:t>
            </a:r>
            <a:r>
              <a:rPr lang="en-US" altLang="ja-JP" sz="2400" dirty="0" smtClean="0"/>
              <a:t>OSS</a:t>
            </a:r>
            <a:r>
              <a:rPr lang="ja-JP" altLang="en-US" sz="2400" dirty="0" smtClean="0"/>
              <a:t>を再利用している</a:t>
            </a:r>
            <a:endParaRPr lang="en-US" altLang="ja-JP" sz="2400" dirty="0" smtClean="0"/>
          </a:p>
          <a:p>
            <a:pPr lvl="1" algn="just"/>
            <a:endParaRPr lang="en-US" altLang="ja-JP" sz="2400" dirty="0" smtClean="0"/>
          </a:p>
          <a:p>
            <a:pPr algn="just"/>
            <a:r>
              <a:rPr lang="ja-JP" altLang="en-US" dirty="0" smtClean="0"/>
              <a:t>ＯＳＳはライセンスを変更することがある</a:t>
            </a:r>
            <a:endParaRPr lang="en-US" altLang="ja-JP" dirty="0" smtClean="0"/>
          </a:p>
          <a:p>
            <a:pPr lvl="1" algn="just"/>
            <a:r>
              <a:rPr lang="ja-JP" altLang="en-US" sz="2400" dirty="0" smtClean="0"/>
              <a:t>競合問題が発生する恐れがあるため</a:t>
            </a:r>
            <a:r>
              <a:rPr lang="ja-JP" altLang="en-US" dirty="0"/>
              <a:t>、</a:t>
            </a:r>
            <a:r>
              <a:rPr lang="ja-JP" altLang="en-US" dirty="0" smtClean="0"/>
              <a:t>全てのライセンスを把握する必要がある</a:t>
            </a:r>
            <a:endParaRPr lang="en-US" altLang="ja-JP" dirty="0" smtClean="0"/>
          </a:p>
          <a:p>
            <a:pPr lvl="1" algn="just"/>
            <a:endParaRPr lang="en-US" altLang="ja-JP" sz="2400" dirty="0" smtClean="0"/>
          </a:p>
          <a:p>
            <a:pPr algn="just"/>
            <a:r>
              <a:rPr lang="ja-JP" altLang="en-US" sz="2800" dirty="0" smtClean="0"/>
              <a:t>ＯＳＳライセンス特定ツールが複数存在する</a:t>
            </a:r>
            <a:endParaRPr lang="en-US" altLang="ja-JP" sz="2800" dirty="0" smtClean="0"/>
          </a:p>
          <a:p>
            <a:pPr lvl="1" algn="just"/>
            <a:r>
              <a:rPr lang="ja-JP" altLang="en-US" sz="2400" dirty="0" smtClean="0"/>
              <a:t>一番精度が高いツールは</a:t>
            </a:r>
            <a:r>
              <a:rPr lang="en-US" altLang="ja-JP" sz="2400" dirty="0" err="1" smtClean="0"/>
              <a:t>Ninka</a:t>
            </a:r>
            <a:r>
              <a:rPr lang="ja-JP" altLang="en-US" sz="2400" dirty="0" smtClean="0"/>
              <a:t>であり，その精度は</a:t>
            </a:r>
            <a:r>
              <a:rPr lang="en-US" altLang="ja-JP" dirty="0" smtClean="0"/>
              <a:t>95%</a:t>
            </a:r>
            <a:r>
              <a:rPr lang="ja-JP" altLang="en-US" dirty="0" smtClean="0"/>
              <a:t>以上である</a:t>
            </a:r>
            <a:endParaRPr lang="en-US" altLang="ja-JP" sz="2400" dirty="0" smtClean="0"/>
          </a:p>
          <a:p>
            <a:pPr lvl="1" algn="just"/>
            <a:endParaRPr lang="en-US" altLang="ja-JP" sz="2400" dirty="0" smtClean="0"/>
          </a:p>
          <a:p>
            <a:pPr lvl="1" algn="just"/>
            <a:endParaRPr lang="en-US" altLang="ja-JP" dirty="0" smtClean="0"/>
          </a:p>
          <a:p>
            <a:endParaRPr kumimoji="1" lang="en-US" altLang="ja-JP" dirty="0" smtClean="0"/>
          </a:p>
          <a:p>
            <a:pPr lvl="1"/>
            <a:endParaRPr lang="en-US" altLang="ja-JP" sz="2000" dirty="0" smtClean="0"/>
          </a:p>
          <a:p>
            <a:pPr lvl="1"/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270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44032" y="1825625"/>
            <a:ext cx="8564577" cy="4771118"/>
          </a:xfrm>
        </p:spPr>
        <p:txBody>
          <a:bodyPr>
            <a:normAutofit lnSpcReduction="10000"/>
          </a:bodyPr>
          <a:lstStyle/>
          <a:p>
            <a:r>
              <a:rPr lang="en-US" altLang="ja-JP" dirty="0" err="1" smtClean="0"/>
              <a:t>Ninka</a:t>
            </a:r>
            <a:r>
              <a:rPr lang="ja-JP" altLang="en-US" dirty="0" smtClean="0"/>
              <a:t>は精度は高いが、他のツールと比べて</a:t>
            </a:r>
            <a:r>
              <a:rPr lang="en-US" altLang="ja-JP" dirty="0" smtClean="0"/>
              <a:t>Unknown</a:t>
            </a:r>
            <a:r>
              <a:rPr lang="ja-JP" altLang="en-US" dirty="0" smtClean="0"/>
              <a:t>の数が多い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r>
              <a:rPr lang="en-US" altLang="ja-JP" dirty="0" smtClean="0">
                <a:solidFill>
                  <a:srgbClr val="FF0000"/>
                </a:solidFill>
              </a:rPr>
              <a:t>Unknown</a:t>
            </a:r>
            <a:r>
              <a:rPr lang="ja-JP" altLang="en-US" dirty="0" smtClean="0">
                <a:solidFill>
                  <a:srgbClr val="FF0000"/>
                </a:solidFill>
              </a:rPr>
              <a:t>ファイルは目視で確認するしかない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lvl="1"/>
            <a:r>
              <a:rPr lang="ja-JP" altLang="en-US" dirty="0" smtClean="0"/>
              <a:t>ファイル数が多ければ</a:t>
            </a:r>
            <a:r>
              <a:rPr lang="en-US" altLang="ja-JP" dirty="0" smtClean="0"/>
              <a:t>Unknown</a:t>
            </a:r>
            <a:r>
              <a:rPr lang="ja-JP" altLang="en-US" dirty="0" smtClean="0"/>
              <a:t>ファイルも多くなる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目視でライセンス特定を行うの</a:t>
            </a:r>
            <a:r>
              <a:rPr lang="ja-JP" altLang="en-US" dirty="0" smtClean="0"/>
              <a:t>はかなり労力がかかる</a:t>
            </a:r>
            <a:endParaRPr lang="en-US" altLang="ja-JP" dirty="0" smtClean="0"/>
          </a:p>
          <a:p>
            <a:endParaRPr lang="en-US" altLang="ja-JP" sz="2400" dirty="0"/>
          </a:p>
          <a:p>
            <a:endParaRPr lang="en-US" altLang="ja-JP" sz="2400" dirty="0" smtClean="0"/>
          </a:p>
          <a:p>
            <a:endParaRPr lang="en-US" altLang="ja-JP" sz="2400" dirty="0"/>
          </a:p>
          <a:p>
            <a:endParaRPr lang="en-US" altLang="ja-JP" sz="2400" dirty="0" smtClean="0"/>
          </a:p>
          <a:p>
            <a:endParaRPr lang="en-US" altLang="ja-JP" sz="2400" dirty="0"/>
          </a:p>
          <a:p>
            <a:endParaRPr lang="en-US" altLang="ja-JP" sz="2400" dirty="0" smtClean="0"/>
          </a:p>
          <a:p>
            <a:endParaRPr lang="en-US" altLang="ja-JP" sz="2400" dirty="0"/>
          </a:p>
          <a:p>
            <a:endParaRPr lang="en-US" altLang="ja-JP" sz="2400" dirty="0"/>
          </a:p>
          <a:p>
            <a:endParaRPr lang="en-US" altLang="ja-JP" sz="2400" dirty="0" smtClean="0"/>
          </a:p>
          <a:p>
            <a:endParaRPr lang="en-US" altLang="ja-JP" sz="2400" dirty="0"/>
          </a:p>
          <a:p>
            <a:endParaRPr lang="en-US" altLang="ja-JP" sz="2400" dirty="0" smtClean="0"/>
          </a:p>
          <a:p>
            <a:endParaRPr lang="en-US" altLang="ja-JP" sz="2400" dirty="0"/>
          </a:p>
          <a:p>
            <a:endParaRPr lang="en-US" altLang="ja-JP" sz="2400" dirty="0" smtClean="0"/>
          </a:p>
          <a:p>
            <a:endParaRPr lang="en-US" altLang="ja-JP" sz="2400" dirty="0" smtClean="0"/>
          </a:p>
          <a:p>
            <a:endParaRPr lang="en-US" altLang="ja-JP" sz="2400" dirty="0" smtClean="0"/>
          </a:p>
          <a:p>
            <a:endParaRPr lang="en-US" altLang="ja-JP" sz="2400" dirty="0"/>
          </a:p>
          <a:p>
            <a:endParaRPr lang="en-US" altLang="ja-JP" sz="2400" dirty="0" smtClean="0"/>
          </a:p>
          <a:p>
            <a:endParaRPr lang="en-US" altLang="ja-JP" sz="2400" dirty="0"/>
          </a:p>
          <a:p>
            <a:endParaRPr lang="en-US" altLang="ja-JP" sz="2400" dirty="0" smtClean="0"/>
          </a:p>
          <a:p>
            <a:endParaRPr lang="en-US" altLang="ja-JP" sz="2400" dirty="0"/>
          </a:p>
          <a:p>
            <a:endParaRPr lang="en-US" altLang="ja-JP" sz="2400" dirty="0" smtClean="0"/>
          </a:p>
          <a:p>
            <a:endParaRPr lang="en-US" altLang="ja-JP" sz="2000" dirty="0" smtClean="0"/>
          </a:p>
          <a:p>
            <a:endParaRPr lang="en-US" altLang="ja-JP" sz="2000" dirty="0"/>
          </a:p>
          <a:p>
            <a:endParaRPr lang="en-US" altLang="ja-JP" sz="2000" dirty="0" smtClean="0"/>
          </a:p>
          <a:p>
            <a:endParaRPr lang="en-US" altLang="ja-JP" sz="2000" dirty="0"/>
          </a:p>
          <a:p>
            <a:endParaRPr lang="en-US" altLang="ja-JP" sz="2000" dirty="0" smtClean="0"/>
          </a:p>
          <a:p>
            <a:endParaRPr lang="en-US" altLang="ja-JP" sz="2000" dirty="0"/>
          </a:p>
          <a:p>
            <a:endParaRPr lang="en-US" altLang="ja-JP" sz="2000" dirty="0" smtClean="0"/>
          </a:p>
          <a:p>
            <a:endParaRPr lang="en-US" altLang="ja-JP" sz="2000" dirty="0" smtClean="0"/>
          </a:p>
          <a:p>
            <a:pPr marL="457200" lvl="1" indent="0">
              <a:buNone/>
            </a:pPr>
            <a:endParaRPr lang="en-US" altLang="ja-JP" sz="1600" dirty="0" smtClean="0"/>
          </a:p>
          <a:p>
            <a:endParaRPr lang="en-US" altLang="ja-JP" sz="2000" dirty="0" smtClean="0"/>
          </a:p>
          <a:p>
            <a:endParaRPr lang="en-US" altLang="ja-JP" sz="2000" dirty="0" smtClean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sz="2000" dirty="0"/>
          </a:p>
          <a:p>
            <a:endParaRPr kumimoji="1" lang="ja-JP" altLang="en-US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867" y="2690925"/>
            <a:ext cx="5670265" cy="2106600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1227239" y="4797525"/>
            <a:ext cx="7090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※DM German, Yuki Manabe, </a:t>
            </a:r>
            <a:r>
              <a:rPr lang="en-US" altLang="ja-JP" sz="1400" dirty="0" err="1" smtClean="0"/>
              <a:t>Katsuro</a:t>
            </a:r>
            <a:r>
              <a:rPr lang="en-US" altLang="ja-JP" sz="1400" dirty="0" smtClean="0"/>
              <a:t> Inoue A sentence-matching method for automatic license</a:t>
            </a:r>
            <a:r>
              <a:rPr lang="ja-JP" altLang="en-US" sz="1400" dirty="0" smtClean="0"/>
              <a:t> </a:t>
            </a:r>
            <a:r>
              <a:rPr lang="en-US" altLang="ja-JP" sz="1400" dirty="0" smtClean="0"/>
              <a:t>identification of source code files In ASE’10 </a:t>
            </a:r>
            <a:r>
              <a:rPr lang="ja-JP" altLang="en-US" sz="1400" dirty="0" smtClean="0"/>
              <a:t>より</a:t>
            </a:r>
            <a:r>
              <a:rPr lang="ja-JP" altLang="en-US" sz="1400" dirty="0" smtClean="0"/>
              <a:t>抜粋</a:t>
            </a:r>
            <a:endParaRPr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139530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508056" y="1797557"/>
            <a:ext cx="7786915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800" dirty="0" err="1" smtClean="0"/>
              <a:t>Ninka</a:t>
            </a:r>
            <a:r>
              <a:rPr lang="ja-JP" altLang="en-US" sz="2800" dirty="0" smtClean="0"/>
              <a:t>失敗</a:t>
            </a:r>
            <a:r>
              <a:rPr lang="ja-JP" altLang="en-US" sz="2800" dirty="0"/>
              <a:t>事例</a:t>
            </a:r>
            <a:r>
              <a:rPr lang="ja-JP" altLang="en-US" sz="2800" dirty="0" smtClean="0"/>
              <a:t>ベースの作成</a:t>
            </a:r>
            <a:endParaRPr kumimoji="1" lang="en-US" altLang="ja-JP" sz="28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ja-JP" sz="2400" dirty="0" err="1" smtClean="0"/>
              <a:t>Nink</a:t>
            </a:r>
            <a:r>
              <a:rPr lang="en-US" altLang="ja-JP" sz="2400" dirty="0" err="1"/>
              <a:t>a</a:t>
            </a:r>
            <a:r>
              <a:rPr kumimoji="1" lang="ja-JP" altLang="en-US" sz="2400" dirty="0" smtClean="0"/>
              <a:t>がなぜ</a:t>
            </a:r>
            <a:r>
              <a:rPr lang="en-US" altLang="ja-JP" sz="2400" dirty="0" smtClean="0"/>
              <a:t>Unknown</a:t>
            </a:r>
            <a:r>
              <a:rPr lang="ja-JP" altLang="en-US" sz="2400" dirty="0" smtClean="0"/>
              <a:t>ファイルを出力してしまうのかを調査する</a:t>
            </a:r>
            <a:endParaRPr kumimoji="1" lang="en-US" altLang="ja-JP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ja-JP" sz="2400" dirty="0" err="1" smtClean="0"/>
              <a:t>OpenOffice</a:t>
            </a:r>
            <a:r>
              <a:rPr lang="en-US" altLang="ja-JP" sz="2400" dirty="0" smtClean="0"/>
              <a:t> v3.3.0</a:t>
            </a:r>
            <a:r>
              <a:rPr lang="ja-JP" altLang="en-US" sz="2400" dirty="0" smtClean="0"/>
              <a:t>と</a:t>
            </a:r>
            <a:r>
              <a:rPr lang="en-US" altLang="ja-JP" sz="2400" dirty="0" smtClean="0"/>
              <a:t>v3.4.0</a:t>
            </a:r>
            <a:r>
              <a:rPr lang="ja-JP" altLang="en-US" sz="2400" dirty="0" smtClean="0"/>
              <a:t>を対象に検出に失敗したファイルを対象に事例ベースを作成した</a:t>
            </a:r>
            <a:endParaRPr lang="en-US" altLang="ja-JP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ja-JP" altLang="en-US" sz="2400" dirty="0" smtClean="0"/>
              <a:t>失敗し</a:t>
            </a:r>
            <a:r>
              <a:rPr lang="ja-JP" altLang="en-US" sz="2400" dirty="0"/>
              <a:t>た</a:t>
            </a:r>
            <a:r>
              <a:rPr lang="ja-JP" altLang="en-US" sz="2400" dirty="0" smtClean="0"/>
              <a:t>理由を一つ一つ目視で確認し入力</a:t>
            </a:r>
            <a:endParaRPr lang="en-US" altLang="ja-JP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ja-JP" sz="2400" dirty="0" smtClean="0"/>
          </a:p>
          <a:p>
            <a:pPr lvl="1"/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635328"/>
            <a:ext cx="7886700" cy="752474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予備調査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502229"/>
            <a:ext cx="7886700" cy="467473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  <a:p>
            <a:endParaRPr lang="en-US" altLang="ja-JP" dirty="0" smtClean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959101"/>
              </p:ext>
            </p:extLst>
          </p:nvPr>
        </p:nvGraphicFramePr>
        <p:xfrm>
          <a:off x="532954" y="3485223"/>
          <a:ext cx="8072663" cy="379522"/>
        </p:xfrm>
        <a:graphic>
          <a:graphicData uri="http://schemas.openxmlformats.org/drawingml/2006/table">
            <a:tbl>
              <a:tblPr/>
              <a:tblGrid>
                <a:gridCol w="831651"/>
                <a:gridCol w="1193573"/>
                <a:gridCol w="1067799"/>
                <a:gridCol w="975393"/>
                <a:gridCol w="1848114"/>
                <a:gridCol w="2156133"/>
              </a:tblGrid>
              <a:tr h="18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検出ツール名</a:t>
                      </a:r>
                    </a:p>
                  </a:txBody>
                  <a:tcPr marL="7525" marR="7525" marT="7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ソフトウェア名</a:t>
                      </a:r>
                    </a:p>
                  </a:txBody>
                  <a:tcPr marL="7525" marR="7525" marT="7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バージョン</a:t>
                      </a:r>
                    </a:p>
                  </a:txBody>
                  <a:tcPr marL="7525" marR="7525" marT="7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リビジョン</a:t>
                      </a:r>
                    </a:p>
                  </a:txBody>
                  <a:tcPr marL="7525" marR="7525" marT="7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コンポーネント</a:t>
                      </a:r>
                    </a:p>
                  </a:txBody>
                  <a:tcPr marL="7525" marR="7525" marT="7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ファイル名</a:t>
                      </a:r>
                    </a:p>
                  </a:txBody>
                  <a:tcPr marL="7525" marR="7525" marT="7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1897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Ninka</a:t>
                      </a:r>
                    </a:p>
                  </a:txBody>
                  <a:tcPr marL="7525" marR="7525" marT="7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OpenOffice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525" marR="7525" marT="7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</a:t>
                      </a:r>
                      <a:r>
                        <a:rPr lang="en-US" altLang="ja-JP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3.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0</a:t>
                      </a:r>
                      <a:r>
                        <a:rPr lang="ja-JP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  <a:r>
                        <a:rPr lang="en-US" altLang="ja-JP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(Build</a:t>
                      </a:r>
                      <a:r>
                        <a:rPr lang="ja-JP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en-US" altLang="ja-JP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9567)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525" marR="7525" marT="7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8601acbe0e6c(Hg)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525" marR="7525" marT="7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vcl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/os2/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inc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/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xwphook.h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66261"/>
              </p:ext>
            </p:extLst>
          </p:nvPr>
        </p:nvGraphicFramePr>
        <p:xfrm>
          <a:off x="1687285" y="4116595"/>
          <a:ext cx="7237258" cy="354330"/>
        </p:xfrm>
        <a:graphic>
          <a:graphicData uri="http://schemas.openxmlformats.org/drawingml/2006/table">
            <a:tbl>
              <a:tblPr/>
              <a:tblGrid>
                <a:gridCol w="1526267"/>
                <a:gridCol w="1487761"/>
                <a:gridCol w="2635658"/>
                <a:gridCol w="1587572"/>
              </a:tblGrid>
              <a:tr h="11891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検出ライセンス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正しいライセンス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失敗理由</a:t>
                      </a:r>
                      <a:endParaRPr lang="ja-JP" alt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1189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UNKNOWN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GPLv2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or </a:t>
                      </a:r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Later</a:t>
                      </a:r>
                      <a:r>
                        <a:rPr lang="ja-JP" alt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部削除による表記ゆれ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6169363" y="1683130"/>
            <a:ext cx="26308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>
                <a:solidFill>
                  <a:schemeClr val="bg1"/>
                </a:solidFill>
              </a:rPr>
              <a:t>コメントをきちんと抽出できているかどうか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49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558799" y="1495157"/>
            <a:ext cx="7786915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400" dirty="0" err="1" smtClean="0"/>
              <a:t>SeeFile</a:t>
            </a:r>
            <a:r>
              <a:rPr lang="ja-JP" altLang="en-US" sz="2400" dirty="0" smtClean="0"/>
              <a:t>の表記ゆれ</a:t>
            </a:r>
            <a:r>
              <a:rPr lang="en-US" altLang="ja-JP" sz="2400" dirty="0" smtClean="0"/>
              <a:t>,MIT</a:t>
            </a:r>
            <a:r>
              <a:rPr lang="ja-JP" altLang="en-US" sz="2400" dirty="0" smtClean="0"/>
              <a:t>ライセンスの改変による失敗がほとんどを占めている</a:t>
            </a:r>
            <a:endParaRPr lang="en-US" altLang="ja-JP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ja-JP" altLang="en-US" sz="2400" dirty="0" smtClean="0"/>
              <a:t>全角文字や，スペルミスなどの</a:t>
            </a:r>
            <a:r>
              <a:rPr lang="en-US" altLang="ja-JP" sz="2400" dirty="0" smtClean="0"/>
              <a:t>1</a:t>
            </a:r>
            <a:r>
              <a:rPr lang="ja-JP" altLang="en-US" sz="2400" dirty="0" smtClean="0"/>
              <a:t>文字レベルのミスも存在する</a:t>
            </a:r>
            <a:endParaRPr lang="en-US" altLang="ja-JP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400" dirty="0" smtClean="0"/>
              <a:t>GPL</a:t>
            </a:r>
            <a:r>
              <a:rPr lang="ja-JP" altLang="en-US" sz="2400" dirty="0" smtClean="0"/>
              <a:t>の表記ゆれによる失敗も存在す</a:t>
            </a:r>
            <a:r>
              <a:rPr lang="ja-JP" altLang="en-US" sz="2400" dirty="0"/>
              <a:t>る</a:t>
            </a:r>
            <a:endParaRPr lang="en-US" altLang="ja-JP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 smtClean="0"/>
          </a:p>
          <a:p>
            <a:endParaRPr lang="en-US" altLang="ja-JP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 smtClean="0"/>
          </a:p>
          <a:p>
            <a:endParaRPr lang="en-US" altLang="ja-JP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 smtClean="0"/>
          </a:p>
          <a:p>
            <a:endParaRPr lang="en-US" altLang="ja-JP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 smtClean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予備調査の結果</a:t>
            </a:r>
            <a:endParaRPr kumimoji="1" lang="ja-JP" altLang="en-US" dirty="0"/>
          </a:p>
        </p:txBody>
      </p:sp>
      <p:graphicFrame>
        <p:nvGraphicFramePr>
          <p:cNvPr id="11" name="コンテンツ プレースホルダー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4306605"/>
              </p:ext>
            </p:extLst>
          </p:nvPr>
        </p:nvGraphicFramePr>
        <p:xfrm>
          <a:off x="1371600" y="1495156"/>
          <a:ext cx="6324600" cy="32727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98826"/>
                <a:gridCol w="725774"/>
              </a:tblGrid>
              <a:tr h="3223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Seefile</a:t>
                      </a:r>
                      <a:r>
                        <a:rPr lang="ja-JP" altLang="en-US" sz="1800" u="none" strike="noStrike" dirty="0">
                          <a:effectLst/>
                        </a:rPr>
                        <a:t>の表記ゆれ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 dirty="0" smtClean="0">
                          <a:effectLst/>
                        </a:rPr>
                        <a:t>201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2"/>
                      </a:endParaRPr>
                    </a:p>
                  </a:txBody>
                  <a:tcPr marL="9525" marR="9525" marT="9525" marB="0" anchor="ctr"/>
                </a:tc>
              </a:tr>
              <a:tr h="3223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MITLicense</a:t>
                      </a:r>
                      <a:r>
                        <a:rPr lang="ja-JP" altLang="en-US" sz="1800" u="none" strike="noStrike" dirty="0">
                          <a:effectLst/>
                        </a:rPr>
                        <a:t>の改変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 dirty="0">
                          <a:effectLst/>
                        </a:rPr>
                        <a:t>159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2"/>
                      </a:endParaRPr>
                    </a:p>
                  </a:txBody>
                  <a:tcPr marL="9525" marR="9525" marT="9525" marB="0" anchor="ctr"/>
                </a:tc>
              </a:tr>
              <a:tr h="36995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全角文字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 dirty="0">
                          <a:effectLst/>
                        </a:rPr>
                        <a:t>14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2"/>
                      </a:endParaRPr>
                    </a:p>
                  </a:txBody>
                  <a:tcPr marL="9525" marR="9525" marT="9525" marB="0" anchor="ctr"/>
                </a:tc>
              </a:tr>
              <a:tr h="32231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著作権のみ記述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 dirty="0">
                          <a:effectLst/>
                        </a:rPr>
                        <a:t>13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2"/>
                      </a:endParaRPr>
                    </a:p>
                  </a:txBody>
                  <a:tcPr marL="9525" marR="9525" marT="9525" marB="0" anchor="ctr"/>
                </a:tc>
              </a:tr>
              <a:tr h="32231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 smtClean="0">
                          <a:effectLst/>
                        </a:rPr>
                        <a:t>ライセンス記述ではないのにライセンス文と判断した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 dirty="0" smtClean="0">
                          <a:effectLst/>
                        </a:rPr>
                        <a:t>12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2"/>
                      </a:endParaRPr>
                    </a:p>
                  </a:txBody>
                  <a:tcPr marL="9525" marR="9525" marT="9525" marB="0" anchor="ctr"/>
                </a:tc>
              </a:tr>
              <a:tr h="32231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未対応ライセンス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 dirty="0">
                          <a:effectLst/>
                        </a:rPr>
                        <a:t>4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2"/>
                      </a:endParaRPr>
                    </a:p>
                  </a:txBody>
                  <a:tcPr marL="9525" marR="9525" marT="9525" marB="0" anchor="ctr"/>
                </a:tc>
              </a:tr>
              <a:tr h="3223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publicdoman</a:t>
                      </a:r>
                      <a:r>
                        <a:rPr lang="ja-JP" altLang="en-US" sz="1800" u="none" strike="noStrike">
                          <a:effectLst/>
                        </a:rPr>
                        <a:t>表記ゆれ</a:t>
                      </a:r>
                      <a:endParaRPr lang="ja-JP" altLang="en-US" sz="1800" b="0" i="0" u="none" strike="noStrike">
                        <a:solidFill>
                          <a:srgbClr val="000000"/>
                        </a:solidFill>
                        <a:effectLst/>
                        <a:latin typeface="ＭＳ Ｐゴシック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2"/>
                        </a:rPr>
                        <a:t>5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2"/>
                      </a:endParaRPr>
                    </a:p>
                  </a:txBody>
                  <a:tcPr marL="9525" marR="9525" marT="9525" marB="0" anchor="ctr"/>
                </a:tc>
              </a:tr>
              <a:tr h="32231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文字化け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 dirty="0">
                          <a:effectLst/>
                        </a:rPr>
                        <a:t>2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2"/>
                      </a:endParaRPr>
                    </a:p>
                  </a:txBody>
                  <a:tcPr marL="9525" marR="9525" marT="9525" marB="0" anchor="ctr"/>
                </a:tc>
              </a:tr>
              <a:tr h="32428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u="none" strike="noStrike" dirty="0">
                          <a:effectLst/>
                        </a:rPr>
                        <a:t>スペルミス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u="none" strike="noStrike" dirty="0">
                          <a:effectLst/>
                        </a:rPr>
                        <a:t>1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2"/>
                      </a:endParaRPr>
                    </a:p>
                  </a:txBody>
                  <a:tcPr marL="9525" marR="9525" marT="9525" marB="0" anchor="ctr"/>
                </a:tc>
              </a:tr>
              <a:tr h="32231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2"/>
                        </a:rPr>
                        <a:t>GPLv2</a:t>
                      </a:r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2"/>
                        </a:rPr>
                        <a:t>の表記ゆれ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2"/>
                        </a:rPr>
                        <a:t>1</a:t>
                      </a:r>
                      <a:endParaRPr lang="en-US" altLang="ja-JP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2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正方形/長方形 2"/>
          <p:cNvSpPr/>
          <p:nvPr/>
        </p:nvSpPr>
        <p:spPr>
          <a:xfrm>
            <a:off x="81428" y="7298914"/>
            <a:ext cx="4975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これらをテキスト</a:t>
            </a:r>
            <a:r>
              <a:rPr lang="ja-JP" altLang="en-US" dirty="0" smtClean="0"/>
              <a:t>判別手法としてよく</a:t>
            </a:r>
            <a:r>
              <a:rPr lang="ja-JP" altLang="en-US" dirty="0"/>
              <a:t>知られて</a:t>
            </a:r>
            <a:r>
              <a:rPr lang="ja-JP" altLang="en-US" dirty="0" smtClean="0"/>
              <a:t>いる</a:t>
            </a:r>
            <a:endParaRPr lang="en-US" altLang="ja-JP" dirty="0" smtClean="0"/>
          </a:p>
          <a:p>
            <a:pPr algn="ctr"/>
            <a:r>
              <a:rPr lang="ja-JP" altLang="en-US" dirty="0" smtClean="0"/>
              <a:t>ナイーブベイズフィルタを</a:t>
            </a:r>
            <a:r>
              <a:rPr lang="ja-JP" altLang="en-US" dirty="0"/>
              <a:t>用いることで解決</a:t>
            </a:r>
            <a:r>
              <a:rPr lang="ja-JP" altLang="en-US" dirty="0" smtClean="0"/>
              <a:t>する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95757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50017"/>
          </a:xfrm>
        </p:spPr>
        <p:txBody>
          <a:bodyPr/>
          <a:lstStyle/>
          <a:p>
            <a:r>
              <a:rPr lang="en-US" altLang="ja-JP" dirty="0" smtClean="0"/>
              <a:t>Unknown</a:t>
            </a:r>
            <a:r>
              <a:rPr lang="ja-JP" altLang="en-US" dirty="0" smtClean="0"/>
              <a:t>ファイルの原因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64671" y="1632859"/>
            <a:ext cx="8414657" cy="5018313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Ｎｉｎｋａはライセンス文を正規表現で認識して</a:t>
            </a:r>
            <a:r>
              <a:rPr lang="ja-JP" altLang="en-US" dirty="0"/>
              <a:t>いる</a:t>
            </a:r>
            <a:r>
              <a:rPr lang="ja-JP" altLang="en-US" dirty="0" smtClean="0"/>
              <a:t>ため一致</a:t>
            </a:r>
            <a:r>
              <a:rPr lang="ja-JP" altLang="en-US" dirty="0" smtClean="0"/>
              <a:t>しなければライセンス記述と判定されない。</a:t>
            </a:r>
            <a:endParaRPr lang="en-US" altLang="ja-JP" dirty="0" smtClean="0"/>
          </a:p>
          <a:p>
            <a:pPr lvl="1"/>
            <a:r>
              <a:rPr lang="en-US" altLang="ja-JP" dirty="0" err="1" smtClean="0"/>
              <a:t>Ninka</a:t>
            </a:r>
            <a:r>
              <a:rPr lang="ja-JP" altLang="en-US" dirty="0" smtClean="0"/>
              <a:t>は予備調査を行</a:t>
            </a:r>
            <a:r>
              <a:rPr lang="ja-JP" altLang="en-US" dirty="0"/>
              <a:t>い</a:t>
            </a:r>
            <a:r>
              <a:rPr lang="ja-JP" altLang="en-US" dirty="0" smtClean="0"/>
              <a:t>、多かった表記ゆれのみ対応</a:t>
            </a:r>
            <a:endParaRPr lang="en-US" altLang="ja-JP" dirty="0"/>
          </a:p>
          <a:p>
            <a:endParaRPr lang="en-US" altLang="ja-JP" dirty="0" smtClean="0"/>
          </a:p>
          <a:p>
            <a:r>
              <a:rPr lang="ja-JP" altLang="en-US" dirty="0" smtClean="0"/>
              <a:t>表記</a:t>
            </a:r>
            <a:r>
              <a:rPr lang="ja-JP" altLang="en-US" dirty="0"/>
              <a:t>ゆれを考慮した記述ルール例：</a:t>
            </a:r>
            <a:r>
              <a:rPr lang="en-US" altLang="ja-JP" dirty="0" err="1"/>
              <a:t>GPLcopy</a:t>
            </a:r>
            <a:r>
              <a:rPr lang="ja-JP" altLang="en-US" dirty="0"/>
              <a:t>文</a:t>
            </a:r>
          </a:p>
          <a:p>
            <a:pPr marL="457200" lvl="1" indent="0">
              <a:buNone/>
            </a:pPr>
            <a:r>
              <a:rPr lang="en-US" altLang="ja-JP" i="1" dirty="0" smtClean="0"/>
              <a:t>^The </a:t>
            </a:r>
            <a:r>
              <a:rPr lang="en-US" altLang="ja-JP" i="1" dirty="0" smtClean="0"/>
              <a:t>Full GPL is include in this distribution in the file called (&lt;quote&gt;)? (COPYING|LICENSE) (&lt;quote&gt;)?</a:t>
            </a:r>
          </a:p>
          <a:p>
            <a:pPr marL="914400" lvl="2" indent="0">
              <a:buNone/>
            </a:pPr>
            <a:endParaRPr lang="en-US" altLang="ja-JP" dirty="0" smtClean="0"/>
          </a:p>
          <a:p>
            <a:pPr marL="457200" lvl="1" indent="0">
              <a:buNone/>
            </a:pPr>
            <a:r>
              <a:rPr lang="en-US" altLang="ja-JP" dirty="0" smtClean="0"/>
              <a:t>-</a:t>
            </a:r>
            <a:r>
              <a:rPr lang="ja-JP" altLang="en-US" dirty="0" smtClean="0"/>
              <a:t>対応している表記ゆれ</a:t>
            </a:r>
            <a:endParaRPr lang="en-US" altLang="ja-JP" dirty="0" smtClean="0"/>
          </a:p>
          <a:p>
            <a:pPr lvl="2"/>
            <a:r>
              <a:rPr lang="en-US" altLang="ja-JP" sz="2400" dirty="0" smtClean="0"/>
              <a:t>COPYING,LICENSE</a:t>
            </a:r>
            <a:r>
              <a:rPr lang="ja-JP" altLang="en-US" sz="2400" dirty="0" smtClean="0"/>
              <a:t>のどちらでもよい</a:t>
            </a:r>
            <a:endParaRPr lang="en-US" altLang="ja-JP" sz="2400" dirty="0" smtClean="0"/>
          </a:p>
          <a:p>
            <a:pPr lvl="2"/>
            <a:r>
              <a:rPr lang="en-US" altLang="ja-JP" sz="2400" dirty="0" smtClean="0"/>
              <a:t>quote</a:t>
            </a:r>
            <a:r>
              <a:rPr lang="ja-JP" altLang="en-US" sz="2400" dirty="0" smtClean="0"/>
              <a:t>があってもなくても</a:t>
            </a:r>
            <a:r>
              <a:rPr lang="ja-JP" altLang="en-US" sz="2400" dirty="0" smtClean="0"/>
              <a:t>よい</a:t>
            </a:r>
            <a:endParaRPr lang="en-US" altLang="ja-JP" sz="2400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未知の表記ゆれには対応できない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lvl="1"/>
            <a:endParaRPr lang="en-US" altLang="ja-JP" dirty="0" smtClean="0">
              <a:solidFill>
                <a:srgbClr val="FF0000"/>
              </a:solidFill>
            </a:endParaRPr>
          </a:p>
          <a:p>
            <a:pPr lvl="1"/>
            <a:endParaRPr lang="en-US" altLang="ja-JP" dirty="0" smtClean="0"/>
          </a:p>
          <a:p>
            <a:endParaRPr lang="en-US" altLang="ja-JP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759281" y="3897085"/>
            <a:ext cx="7467600" cy="7511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993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コンテンツ プレースホルダー 2"/>
          <p:cNvSpPr txBox="1">
            <a:spLocks/>
          </p:cNvSpPr>
          <p:nvPr/>
        </p:nvSpPr>
        <p:spPr>
          <a:xfrm>
            <a:off x="364671" y="1690688"/>
            <a:ext cx="8414657" cy="51673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3200" dirty="0" smtClean="0"/>
          </a:p>
          <a:p>
            <a:r>
              <a:rPr lang="ja-JP" altLang="en-US" sz="3200" dirty="0" smtClean="0"/>
              <a:t>未知の表記ゆれに対応させるには記述ルールと表記ゆれを追加し続けていくしかない。</a:t>
            </a:r>
            <a:endParaRPr lang="en-US" altLang="ja-JP" sz="3200" dirty="0" smtClean="0"/>
          </a:p>
          <a:p>
            <a:endParaRPr lang="en-US" altLang="ja-JP" sz="3200" dirty="0"/>
          </a:p>
          <a:p>
            <a:r>
              <a:rPr lang="ja-JP" altLang="en-US" sz="3200" dirty="0" smtClean="0"/>
              <a:t>しかし未知の表記ゆれは無数に存在する</a:t>
            </a:r>
            <a:endParaRPr lang="en-US" altLang="ja-JP" sz="3200" dirty="0" smtClean="0"/>
          </a:p>
          <a:p>
            <a:pPr lvl="1"/>
            <a:endParaRPr lang="en-US" altLang="ja-JP" dirty="0" smtClean="0"/>
          </a:p>
          <a:p>
            <a:pPr marL="0" indent="0">
              <a:buNone/>
            </a:pPr>
            <a:endParaRPr lang="en-US" altLang="ja-JP" dirty="0" smtClean="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Ｎｉｎｋａの</a:t>
            </a:r>
            <a:r>
              <a:rPr kumimoji="1" lang="ja-JP" altLang="en-US" dirty="0" smtClean="0"/>
              <a:t>問題点</a:t>
            </a:r>
            <a:endParaRPr kumimoji="1" lang="ja-JP" altLang="en-US" dirty="0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6910" y="4928350"/>
            <a:ext cx="7590178" cy="1024217"/>
          </a:xfrm>
          <a:prstGeom prst="rect">
            <a:avLst/>
          </a:prstGeom>
        </p:spPr>
      </p:pic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364671" y="1415144"/>
            <a:ext cx="8414657" cy="5050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altLang="ja-JP" dirty="0" smtClean="0">
              <a:solidFill>
                <a:srgbClr val="FF0000"/>
              </a:solidFill>
            </a:endParaRPr>
          </a:p>
          <a:p>
            <a:pPr lvl="1"/>
            <a:endParaRPr lang="en-US" altLang="ja-JP" dirty="0" smtClean="0">
              <a:solidFill>
                <a:srgbClr val="FF0000"/>
              </a:solidFill>
            </a:endParaRPr>
          </a:p>
          <a:p>
            <a:pPr lvl="1"/>
            <a:endParaRPr lang="en-US" altLang="ja-JP" dirty="0" smtClean="0"/>
          </a:p>
          <a:p>
            <a:endParaRPr lang="en-US" altLang="ja-JP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45420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仮説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545771"/>
            <a:ext cx="7886700" cy="5029200"/>
          </a:xfrm>
        </p:spPr>
        <p:txBody>
          <a:bodyPr>
            <a:normAutofit/>
          </a:bodyPr>
          <a:lstStyle/>
          <a:p>
            <a:r>
              <a:rPr kumimoji="1" lang="ja-JP" altLang="en-US" sz="3200" dirty="0" smtClean="0"/>
              <a:t>機械</a:t>
            </a:r>
            <a:r>
              <a:rPr kumimoji="1" lang="ja-JP" altLang="en-US" sz="3200" dirty="0" smtClean="0"/>
              <a:t>学習を用いれば</a:t>
            </a:r>
            <a:r>
              <a:rPr lang="ja-JP" altLang="en-US" sz="3200" dirty="0"/>
              <a:t>未知</a:t>
            </a:r>
            <a:r>
              <a:rPr lang="ja-JP" altLang="en-US" sz="3200" dirty="0" smtClean="0"/>
              <a:t>の表記ゆれに</a:t>
            </a:r>
            <a:r>
              <a:rPr kumimoji="1" lang="ja-JP" altLang="en-US" sz="3200" dirty="0" smtClean="0"/>
              <a:t>対応できるのではない</a:t>
            </a:r>
            <a:r>
              <a:rPr kumimoji="1" lang="ja-JP" altLang="en-US" sz="3200" dirty="0" smtClean="0"/>
              <a:t>か</a:t>
            </a:r>
            <a:endParaRPr kumimoji="1" lang="en-US" altLang="ja-JP" sz="3200" dirty="0" smtClean="0"/>
          </a:p>
          <a:p>
            <a:pPr lvl="1"/>
            <a:r>
              <a:rPr lang="ja-JP" altLang="en-US" dirty="0" smtClean="0"/>
              <a:t>確率</a:t>
            </a:r>
            <a:r>
              <a:rPr lang="ja-JP" altLang="en-US" dirty="0" smtClean="0"/>
              <a:t>でライセンス記述を認識するため未知の表記ゆれに対応できる。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221" y="3229774"/>
            <a:ext cx="783656" cy="783656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490236" y="4606885"/>
            <a:ext cx="1948543" cy="5442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機械学習</a:t>
            </a:r>
            <a:endParaRPr kumimoji="1" lang="ja-JP" altLang="en-US" dirty="0"/>
          </a:p>
        </p:txBody>
      </p:sp>
      <p:sp>
        <p:nvSpPr>
          <p:cNvPr id="6" name="下矢印 5"/>
          <p:cNvSpPr/>
          <p:nvPr/>
        </p:nvSpPr>
        <p:spPr>
          <a:xfrm>
            <a:off x="4299863" y="4050206"/>
            <a:ext cx="293914" cy="40146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2024749" y="5884863"/>
            <a:ext cx="936172" cy="592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ＧＰＬ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3341920" y="5884863"/>
            <a:ext cx="936172" cy="592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/>
              <a:t>Ｌ</a:t>
            </a:r>
            <a:r>
              <a:rPr lang="ja-JP" altLang="en-US" dirty="0"/>
              <a:t>Ｇ</a:t>
            </a:r>
            <a:r>
              <a:rPr kumimoji="1" lang="ja-JP" altLang="en-US" dirty="0" smtClean="0"/>
              <a:t>ＰＬ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/>
        </p:nvSpPr>
        <p:spPr>
          <a:xfrm>
            <a:off x="4669976" y="5884863"/>
            <a:ext cx="936172" cy="592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ＭＰＬ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6010278" y="5884863"/>
            <a:ext cx="936172" cy="592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Ａ</a:t>
            </a:r>
            <a:r>
              <a:rPr kumimoji="1" lang="ja-JP" altLang="en-US" dirty="0" smtClean="0"/>
              <a:t>ＰＬ</a:t>
            </a:r>
            <a:endParaRPr kumimoji="1" lang="ja-JP" altLang="en-US" dirty="0"/>
          </a:p>
        </p:txBody>
      </p:sp>
      <p:sp>
        <p:nvSpPr>
          <p:cNvPr id="11" name="下矢印 10"/>
          <p:cNvSpPr/>
          <p:nvPr/>
        </p:nvSpPr>
        <p:spPr>
          <a:xfrm rot="2998785">
            <a:off x="2860463" y="5174490"/>
            <a:ext cx="269692" cy="53679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下矢印 11"/>
          <p:cNvSpPr/>
          <p:nvPr/>
        </p:nvSpPr>
        <p:spPr>
          <a:xfrm rot="19053641">
            <a:off x="5806961" y="5132839"/>
            <a:ext cx="271774" cy="604593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下矢印 12"/>
          <p:cNvSpPr/>
          <p:nvPr/>
        </p:nvSpPr>
        <p:spPr>
          <a:xfrm>
            <a:off x="3679718" y="5317286"/>
            <a:ext cx="295200" cy="40146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816877" y="3595285"/>
            <a:ext cx="1087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Unknown</a:t>
            </a:r>
            <a:endParaRPr kumimoji="1" lang="ja-JP" altLang="en-US" dirty="0"/>
          </a:p>
        </p:txBody>
      </p:sp>
      <p:sp>
        <p:nvSpPr>
          <p:cNvPr id="15" name="下矢印 14"/>
          <p:cNvSpPr/>
          <p:nvPr/>
        </p:nvSpPr>
        <p:spPr>
          <a:xfrm>
            <a:off x="4972997" y="5316364"/>
            <a:ext cx="293914" cy="40146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758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ナイーブベイズフィルタ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836432"/>
          </a:xfrm>
        </p:spPr>
        <p:txBody>
          <a:bodyPr>
            <a:normAutofit lnSpcReduction="10000"/>
          </a:bodyPr>
          <a:lstStyle/>
          <a:p>
            <a:r>
              <a:rPr lang="ja-JP" altLang="en-US" dirty="0" smtClean="0"/>
              <a:t>ナーブベイズフィルタを</a:t>
            </a:r>
            <a:r>
              <a:rPr lang="ja-JP" altLang="en-US" dirty="0"/>
              <a:t>ライセンス特定</a:t>
            </a:r>
            <a:r>
              <a:rPr lang="ja-JP" altLang="en-US" dirty="0" smtClean="0"/>
              <a:t>に応用</a:t>
            </a:r>
            <a:endParaRPr lang="ja-JP" altLang="en-US" dirty="0"/>
          </a:p>
          <a:p>
            <a:pPr lvl="1"/>
            <a:r>
              <a:rPr lang="ja-JP" altLang="en-US" dirty="0" smtClean="0"/>
              <a:t>計算量が少ない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テキスト判別手法としてよく知られている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確率</a:t>
            </a:r>
            <a:r>
              <a:rPr lang="ja-JP" altLang="en-US" dirty="0"/>
              <a:t>を</a:t>
            </a:r>
            <a:r>
              <a:rPr lang="ja-JP" altLang="en-US" dirty="0" smtClean="0"/>
              <a:t>用いた機械</a:t>
            </a:r>
            <a:r>
              <a:rPr lang="ja-JP" altLang="en-US" dirty="0"/>
              <a:t>学習</a:t>
            </a:r>
          </a:p>
          <a:p>
            <a:pPr lvl="1"/>
            <a:r>
              <a:rPr lang="ja-JP" altLang="en-US" dirty="0"/>
              <a:t>文を類似度で比較することができるため、１単語レベルの表記ゆれがあったとしても対応</a:t>
            </a:r>
            <a:r>
              <a:rPr lang="ja-JP" altLang="en-US" dirty="0" smtClean="0"/>
              <a:t>できる</a:t>
            </a:r>
            <a:endParaRPr lang="en-US" altLang="ja-JP" dirty="0" smtClean="0"/>
          </a:p>
          <a:p>
            <a:pPr lvl="1"/>
            <a:endParaRPr lang="ja-JP" altLang="en-US" dirty="0"/>
          </a:p>
          <a:p>
            <a:r>
              <a:rPr lang="ja-JP" altLang="en-US" dirty="0" smtClean="0"/>
              <a:t>教師</a:t>
            </a:r>
            <a:r>
              <a:rPr lang="ja-JP" altLang="en-US" dirty="0"/>
              <a:t>あり学習</a:t>
            </a:r>
          </a:p>
          <a:p>
            <a:pPr lvl="1"/>
            <a:r>
              <a:rPr lang="ja-JP" altLang="en-US" dirty="0"/>
              <a:t>教師なし学習では、ライセンスを特定できない</a:t>
            </a:r>
          </a:p>
          <a:p>
            <a:pPr lvl="1"/>
            <a:r>
              <a:rPr lang="ja-JP" altLang="en-US" dirty="0"/>
              <a:t>目視でライセンスを特定するにはＯＳＳライセンスの知識がないと難しい</a:t>
            </a:r>
          </a:p>
          <a:p>
            <a:endParaRPr lang="en-US" altLang="ja-JP" dirty="0"/>
          </a:p>
          <a:p>
            <a:pPr lvl="1"/>
            <a:endParaRPr lang="ja-JP" altLang="en-US" dirty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453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研究の目的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49" y="1872342"/>
            <a:ext cx="7763913" cy="4822371"/>
          </a:xfrm>
        </p:spPr>
        <p:txBody>
          <a:bodyPr>
            <a:normAutofit/>
          </a:bodyPr>
          <a:lstStyle/>
          <a:p>
            <a:r>
              <a:rPr kumimoji="1" lang="en-US" altLang="ja-JP" dirty="0" err="1" smtClean="0"/>
              <a:t>Ninka</a:t>
            </a:r>
            <a:r>
              <a:rPr kumimoji="1" lang="ja-JP" altLang="en-US" dirty="0" smtClean="0"/>
              <a:t>のライセンス記述ルールを変更しない</a:t>
            </a:r>
            <a:r>
              <a:rPr lang="ja-JP" altLang="en-US" dirty="0" smtClean="0"/>
              <a:t>条件</a:t>
            </a:r>
            <a:r>
              <a:rPr lang="ja-JP" altLang="en-US" dirty="0" smtClean="0"/>
              <a:t>で</a:t>
            </a:r>
            <a:r>
              <a:rPr kumimoji="1" lang="en-US" altLang="ja-JP" dirty="0" smtClean="0"/>
              <a:t>Unknown</a:t>
            </a:r>
            <a:r>
              <a:rPr kumimoji="1" lang="ja-JP" altLang="en-US" dirty="0" smtClean="0"/>
              <a:t>ファイルの数を減少させる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kumimoji="1" lang="ja-JP" altLang="en-US" sz="3200" dirty="0" smtClean="0"/>
              <a:t>アプローチ</a:t>
            </a:r>
            <a:endParaRPr kumimoji="1" lang="en-US" altLang="ja-JP" sz="3200" dirty="0" smtClean="0"/>
          </a:p>
          <a:p>
            <a:r>
              <a:rPr lang="en-US" altLang="ja-JP" dirty="0" smtClean="0"/>
              <a:t>Unknown</a:t>
            </a:r>
            <a:r>
              <a:rPr lang="ja-JP" altLang="en-US" dirty="0" smtClean="0"/>
              <a:t>ファイルのライセンス特定に</a:t>
            </a:r>
            <a:r>
              <a:rPr lang="ja-JP" altLang="en-US" dirty="0" smtClean="0"/>
              <a:t>ナイーブベイズフィルタを</a:t>
            </a:r>
            <a:r>
              <a:rPr lang="ja-JP" altLang="en-US" dirty="0" smtClean="0"/>
              <a:t>利用する</a:t>
            </a:r>
            <a:endParaRPr lang="en-US" altLang="ja-JP" dirty="0" smtClean="0"/>
          </a:p>
          <a:p>
            <a:pPr marL="914400" lvl="1" indent="-457200">
              <a:buFont typeface="+mj-lt"/>
              <a:buAutoNum type="arabicPeriod"/>
            </a:pPr>
            <a:r>
              <a:rPr lang="ja-JP" altLang="en-US" sz="2800" dirty="0" smtClean="0"/>
              <a:t>ライセンス記述の抽出</a:t>
            </a:r>
            <a:endParaRPr lang="en-US" altLang="ja-JP" sz="28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ja-JP" altLang="en-US" sz="2800" dirty="0" smtClean="0"/>
              <a:t>ライセンス特定</a:t>
            </a:r>
            <a:endParaRPr lang="en-US" altLang="ja-JP" sz="2800" dirty="0" smtClean="0"/>
          </a:p>
          <a:p>
            <a:pPr marL="914400" lvl="1" indent="-457200">
              <a:buFont typeface="+mj-lt"/>
              <a:buAutoNum type="arabicPeriod"/>
            </a:pPr>
            <a:endParaRPr kumimoji="1" lang="ja-JP" altLang="en-US" sz="2800" dirty="0"/>
          </a:p>
        </p:txBody>
      </p:sp>
      <p:sp>
        <p:nvSpPr>
          <p:cNvPr id="4" name="正方形/長方形 3"/>
          <p:cNvSpPr/>
          <p:nvPr/>
        </p:nvSpPr>
        <p:spPr>
          <a:xfrm>
            <a:off x="2462899" y="5736797"/>
            <a:ext cx="3292474" cy="295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Ｎｉｎｋａ</a:t>
            </a: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2462899" y="6355972"/>
            <a:ext cx="3292474" cy="295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Ｎｉｎｋａ</a:t>
            </a:r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5755373" y="6355972"/>
            <a:ext cx="1131600" cy="295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機械学習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5755373" y="5736792"/>
            <a:ext cx="1131600" cy="295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UNKNOWN</a:t>
            </a:r>
            <a:endParaRPr kumimoji="1" lang="ja-JP" altLang="en-US" sz="1400" dirty="0"/>
          </a:p>
        </p:txBody>
      </p:sp>
      <p:sp>
        <p:nvSpPr>
          <p:cNvPr id="8" name="下矢印 7"/>
          <p:cNvSpPr/>
          <p:nvPr/>
        </p:nvSpPr>
        <p:spPr>
          <a:xfrm>
            <a:off x="6192627" y="6069488"/>
            <a:ext cx="257092" cy="248988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322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 smtClean="0"/>
              <a:t>ナイーブベイズフィルタの適用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935175"/>
          </a:xfrm>
        </p:spPr>
        <p:txBody>
          <a:bodyPr>
            <a:normAutofit/>
          </a:bodyPr>
          <a:lstStyle/>
          <a:p>
            <a:pPr marL="342900" indent="-457200">
              <a:buFont typeface="+mj-lt"/>
              <a:buAutoNum type="arabicPeriod"/>
            </a:pPr>
            <a:r>
              <a:rPr lang="en-US" altLang="ja-JP" dirty="0" smtClean="0"/>
              <a:t>FLEX</a:t>
            </a:r>
            <a:r>
              <a:rPr lang="ja-JP" altLang="en-US" dirty="0" smtClean="0"/>
              <a:t>を使用し、コメントアウトをセグメンテーション単位で抽出する</a:t>
            </a:r>
            <a:endParaRPr lang="en-US" altLang="ja-JP" dirty="0" smtClean="0"/>
          </a:p>
          <a:p>
            <a:pPr marL="800100" lvl="1" indent="-457200"/>
            <a:r>
              <a:rPr lang="en-US" altLang="ja-JP" dirty="0" err="1" smtClean="0"/>
              <a:t>Ninka</a:t>
            </a:r>
            <a:r>
              <a:rPr lang="ja-JP" altLang="en-US" dirty="0" smtClean="0"/>
              <a:t>が</a:t>
            </a:r>
            <a:r>
              <a:rPr lang="en-US" altLang="ja-JP" dirty="0" smtClean="0"/>
              <a:t>copyright</a:t>
            </a:r>
            <a:r>
              <a:rPr lang="ja-JP" altLang="en-US" dirty="0" err="1" smtClean="0"/>
              <a:t>の抽</a:t>
            </a:r>
            <a:r>
              <a:rPr lang="ja-JP" altLang="en-US" dirty="0" smtClean="0"/>
              <a:t>出に失敗していたため。</a:t>
            </a:r>
            <a:endParaRPr lang="en-US" altLang="ja-JP" dirty="0" smtClean="0"/>
          </a:p>
          <a:p>
            <a:pPr marL="800100" lvl="1" indent="-457200"/>
            <a:r>
              <a:rPr lang="en-US" altLang="ja-JP" dirty="0" smtClean="0"/>
              <a:t>Copyright</a:t>
            </a:r>
            <a:r>
              <a:rPr lang="ja-JP" altLang="en-US" dirty="0" smtClean="0"/>
              <a:t>のみの記述はライセンスである。</a:t>
            </a:r>
            <a:endParaRPr lang="en-US" altLang="ja-JP" dirty="0" smtClean="0"/>
          </a:p>
          <a:p>
            <a:pPr marL="342900" indent="-457200">
              <a:buFont typeface="+mj-lt"/>
              <a:buAutoNum type="arabicPeriod"/>
            </a:pPr>
            <a:endParaRPr lang="en-US" altLang="ja-JP" dirty="0" smtClean="0"/>
          </a:p>
          <a:p>
            <a:pPr marL="342900" indent="-457200">
              <a:buFont typeface="+mj-lt"/>
              <a:buAutoNum type="arabicPeriod"/>
            </a:pPr>
            <a:r>
              <a:rPr lang="ja-JP" altLang="en-US" dirty="0" smtClean="0"/>
              <a:t>抽出したコメントアウトセグメンテーションをライセンス記述であるかどうかナイーブベイズにより分類する</a:t>
            </a:r>
            <a:endParaRPr lang="en-US" altLang="ja-JP" dirty="0" smtClean="0"/>
          </a:p>
          <a:p>
            <a:pPr marL="800100" lvl="1" indent="-457200">
              <a:buFont typeface="+mj-lt"/>
              <a:buAutoNum type="arabicPeriod"/>
            </a:pPr>
            <a:endParaRPr lang="en-US" altLang="ja-JP" dirty="0" smtClean="0"/>
          </a:p>
          <a:p>
            <a:pPr marL="342900" indent="-457200">
              <a:buFont typeface="+mj-lt"/>
              <a:buAutoNum type="arabicPeriod"/>
            </a:pPr>
            <a:r>
              <a:rPr lang="ja-JP" altLang="en-US" dirty="0" smtClean="0"/>
              <a:t>ライセンス記述を</a:t>
            </a:r>
            <a:r>
              <a:rPr lang="ja-JP" altLang="en-US" dirty="0" smtClean="0"/>
              <a:t>ナイーブベイズフィルタに</a:t>
            </a:r>
            <a:r>
              <a:rPr lang="ja-JP" altLang="en-US" dirty="0" smtClean="0"/>
              <a:t>より分類しそのライセンスを特定する</a:t>
            </a:r>
            <a:endParaRPr lang="en-US" altLang="ja-JP" dirty="0"/>
          </a:p>
          <a:p>
            <a:pPr marL="800100" lvl="2" indent="0">
              <a:buNone/>
            </a:pPr>
            <a:endParaRPr lang="en-US" altLang="ja-JP" b="1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0705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実験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963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3200" dirty="0" smtClean="0"/>
              <a:t>実験目的</a:t>
            </a:r>
            <a:endParaRPr kumimoji="1" lang="en-US" altLang="ja-JP" sz="3200" dirty="0" smtClean="0"/>
          </a:p>
          <a:p>
            <a:r>
              <a:rPr kumimoji="1" lang="ja-JP" altLang="en-US" dirty="0" smtClean="0"/>
              <a:t>ナイーブベイズフィルタで</a:t>
            </a:r>
            <a:r>
              <a:rPr kumimoji="1" lang="en-US" altLang="ja-JP" dirty="0" smtClean="0"/>
              <a:t>Unknown</a:t>
            </a:r>
            <a:r>
              <a:rPr kumimoji="1" lang="ja-JP" altLang="en-US" dirty="0" smtClean="0"/>
              <a:t>ファイルのライセンスをどれだけ正しく特定できるか確認する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sz="3200" dirty="0" smtClean="0"/>
              <a:t>実験手順</a:t>
            </a:r>
            <a:endParaRPr lang="en-US" altLang="ja-JP" sz="32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ja-JP" altLang="en-US" dirty="0" smtClean="0"/>
              <a:t>学習</a:t>
            </a:r>
            <a:r>
              <a:rPr lang="ja-JP" altLang="en-US" dirty="0" smtClean="0"/>
              <a:t>データを各ライセンス</a:t>
            </a:r>
            <a:r>
              <a:rPr lang="en-US" altLang="ja-JP" dirty="0" smtClean="0"/>
              <a:t>100</a:t>
            </a:r>
            <a:r>
              <a:rPr lang="ja-JP" altLang="en-US" dirty="0" smtClean="0"/>
              <a:t>ファイルずつ収集</a:t>
            </a:r>
            <a:endParaRPr lang="en-US" altLang="ja-JP" dirty="0" smtClean="0"/>
          </a:p>
          <a:p>
            <a:pPr marL="914400" lvl="1" indent="-457200">
              <a:buFont typeface="+mj-lt"/>
              <a:buAutoNum type="arabicPeriod"/>
            </a:pPr>
            <a:r>
              <a:rPr lang="ja-JP" altLang="en-US" dirty="0" smtClean="0"/>
              <a:t>学習データから</a:t>
            </a:r>
            <a:r>
              <a:rPr lang="ja-JP" altLang="en-US" dirty="0" smtClean="0"/>
              <a:t>ナイーブベイズフィルタを</a:t>
            </a:r>
            <a:r>
              <a:rPr lang="ja-JP" altLang="en-US" dirty="0" smtClean="0"/>
              <a:t>作成</a:t>
            </a:r>
            <a:endParaRPr lang="en-US" altLang="ja-JP" dirty="0" smtClean="0"/>
          </a:p>
          <a:p>
            <a:pPr marL="914400" lvl="1" indent="-457200">
              <a:buFont typeface="+mj-lt"/>
              <a:buAutoNum type="arabicPeriod"/>
            </a:pPr>
            <a:r>
              <a:rPr kumimoji="1" lang="en-US" altLang="ja-JP" dirty="0" err="1" smtClean="0"/>
              <a:t>Ninka</a:t>
            </a:r>
            <a:r>
              <a:rPr kumimoji="1" lang="ja-JP" altLang="en-US" dirty="0" smtClean="0"/>
              <a:t>が出力した</a:t>
            </a:r>
            <a:r>
              <a:rPr kumimoji="1" lang="en-US" altLang="ja-JP" dirty="0" smtClean="0"/>
              <a:t>Unknown</a:t>
            </a:r>
            <a:r>
              <a:rPr kumimoji="1" lang="ja-JP" altLang="en-US" dirty="0" smtClean="0"/>
              <a:t>ファイル群に対してベイズフィルタを</a:t>
            </a:r>
            <a:r>
              <a:rPr kumimoji="1" lang="ja-JP" altLang="en-US" dirty="0" smtClean="0"/>
              <a:t>適用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7047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12694</TotalTime>
  <Words>750</Words>
  <Application>Microsoft Office PowerPoint</Application>
  <PresentationFormat>画面に合わせる (4:3)</PresentationFormat>
  <Paragraphs>216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8" baseType="lpstr">
      <vt:lpstr>ＭＳ Ｐゴシック</vt:lpstr>
      <vt:lpstr>ＭＳ Ｐゴシック2</vt:lpstr>
      <vt:lpstr>Arial</vt:lpstr>
      <vt:lpstr>Calibri</vt:lpstr>
      <vt:lpstr>Calibri Light</vt:lpstr>
      <vt:lpstr>Office テーマ</vt:lpstr>
      <vt:lpstr>卒業研究ストーリー</vt:lpstr>
      <vt:lpstr>背景</vt:lpstr>
      <vt:lpstr>背景</vt:lpstr>
      <vt:lpstr>予備調査</vt:lpstr>
      <vt:lpstr>予備調査の結果</vt:lpstr>
      <vt:lpstr>Unknownファイルの原因</vt:lpstr>
      <vt:lpstr>Ｎｉｎｋａの問題点</vt:lpstr>
      <vt:lpstr>仮説</vt:lpstr>
      <vt:lpstr>ナイーブベイズフィルタ</vt:lpstr>
      <vt:lpstr>研究の目的</vt:lpstr>
      <vt:lpstr>ナイーブベイズフィルタの適用</vt:lpstr>
      <vt:lpstr>実験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11/04 真鍋さんMTG</dc:title>
  <dc:creator>oss.wakayama</dc:creator>
  <cp:lastModifiedBy>oss-wakayama</cp:lastModifiedBy>
  <cp:revision>229</cp:revision>
  <dcterms:created xsi:type="dcterms:W3CDTF">2014-10-26T04:33:23Z</dcterms:created>
  <dcterms:modified xsi:type="dcterms:W3CDTF">2014-11-18T14:38:48Z</dcterms:modified>
</cp:coreProperties>
</file>