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5"/>
  </p:notesMasterIdLst>
  <p:sldIdLst>
    <p:sldId id="256" r:id="rId2"/>
    <p:sldId id="257" r:id="rId3"/>
    <p:sldId id="258" r:id="rId4"/>
    <p:sldId id="259" r:id="rId5"/>
    <p:sldId id="260" r:id="rId6"/>
    <p:sldId id="261" r:id="rId7"/>
    <p:sldId id="269" r:id="rId8"/>
    <p:sldId id="262" r:id="rId9"/>
    <p:sldId id="267" r:id="rId10"/>
    <p:sldId id="263" r:id="rId11"/>
    <p:sldId id="264" r:id="rId12"/>
    <p:sldId id="266" r:id="rId13"/>
    <p:sldId id="268"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修復に要する時間(秒）</c:v>
                </c:pt>
              </c:strCache>
            </c:strRef>
          </c:tx>
          <c:spPr>
            <a:solidFill>
              <a:schemeClr val="accent1"/>
            </a:solidFill>
            <a:ln>
              <a:noFill/>
            </a:ln>
            <a:effectLst/>
          </c:spPr>
          <c:invertIfNegative val="0"/>
          <c:dLbls>
            <c:dLbl>
              <c:idx val="0"/>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ext>
              </c:extLst>
            </c:dLbl>
            <c:dLbl>
              <c:idx val="1"/>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ext>
              </c:extLst>
            </c:dLbl>
            <c:dLbl>
              <c:idx val="2"/>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ext>
              </c:extLst>
            </c:dLbl>
            <c:dLbl>
              <c:idx val="3"/>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15:layout/>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ja-JP"/>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コードレビュ</c:v>
                </c:pt>
                <c:pt idx="1">
                  <c:v>コードインスペクション</c:v>
                </c:pt>
                <c:pt idx="2">
                  <c:v>単体テスト</c:v>
                </c:pt>
                <c:pt idx="3">
                  <c:v>システムテスト</c:v>
                </c:pt>
              </c:strCache>
            </c:strRef>
          </c:cat>
          <c:val>
            <c:numRef>
              <c:f>Sheet1!$B$2:$B$5</c:f>
              <c:numCache>
                <c:formatCode>General</c:formatCode>
                <c:ptCount val="4"/>
                <c:pt idx="0">
                  <c:v>5</c:v>
                </c:pt>
                <c:pt idx="1">
                  <c:v>25</c:v>
                </c:pt>
                <c:pt idx="2">
                  <c:v>32</c:v>
                </c:pt>
                <c:pt idx="3">
                  <c:v>1400</c:v>
                </c:pt>
              </c:numCache>
            </c:numRef>
          </c:val>
        </c:ser>
        <c:dLbls>
          <c:showLegendKey val="0"/>
          <c:showVal val="0"/>
          <c:showCatName val="0"/>
          <c:showSerName val="0"/>
          <c:showPercent val="0"/>
          <c:showBubbleSize val="0"/>
        </c:dLbls>
        <c:gapWidth val="219"/>
        <c:overlap val="-27"/>
        <c:axId val="149241360"/>
        <c:axId val="149914576"/>
      </c:barChart>
      <c:catAx>
        <c:axId val="149241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49914576"/>
        <c:crosses val="autoZero"/>
        <c:auto val="1"/>
        <c:lblAlgn val="ctr"/>
        <c:lblOffset val="100"/>
        <c:noMultiLvlLbl val="0"/>
      </c:catAx>
      <c:valAx>
        <c:axId val="14991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49241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0E1A20-DE12-4D24-BCCF-1CCEBBBC2CB2}" type="datetimeFigureOut">
              <a:rPr kumimoji="1" lang="ja-JP" altLang="en-US" smtClean="0"/>
              <a:t>2015/10/13</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D0A7D3-672D-4F1A-ADAB-834C4C050372}" type="slidenum">
              <a:rPr kumimoji="1" lang="ja-JP" altLang="en-US" smtClean="0"/>
              <a:t>‹#›</a:t>
            </a:fld>
            <a:endParaRPr kumimoji="1" lang="ja-JP" altLang="en-US"/>
          </a:p>
        </p:txBody>
      </p:sp>
    </p:spTree>
    <p:extLst>
      <p:ext uri="{BB962C8B-B14F-4D97-AF65-F5344CB8AC3E}">
        <p14:creationId xmlns:p14="http://schemas.microsoft.com/office/powerpoint/2010/main" val="5306831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プログラムが欠陥なく動作するために必須な能力</a:t>
            </a: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ハードウェアとソフトウェアのトレードオフを考えるバランス感覚</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ケアレスミスでもシステムのダウンを引き起こすため</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クラスの抽出など決められた手順だけでは全て確定するわけではないため</a:t>
            </a:r>
            <a:endParaRPr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ja-JP" altLang="en-US" dirty="0" smtClean="0"/>
              <a:t>問題を実務的に決定できるか、チーム内外のステークホルダ（利害関係者）と上手く調整できるか</a:t>
            </a:r>
            <a:endParaRPr kumimoji="1" lang="en-US" altLang="ja-JP"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お客とのコミュニケーションについて考える際に必要</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AD0A7D3-672D-4F1A-ADAB-834C4C050372}" type="slidenum">
              <a:rPr kumimoji="1" lang="ja-JP" altLang="en-US" smtClean="0"/>
              <a:t>5</a:t>
            </a:fld>
            <a:endParaRPr kumimoji="1" lang="ja-JP" altLang="en-US"/>
          </a:p>
        </p:txBody>
      </p:sp>
    </p:spTree>
    <p:extLst>
      <p:ext uri="{BB962C8B-B14F-4D97-AF65-F5344CB8AC3E}">
        <p14:creationId xmlns:p14="http://schemas.microsoft.com/office/powerpoint/2010/main" val="4057853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1"/>
      </p:bgRef>
    </p:bg>
    <p:spTree>
      <p:nvGrpSpPr>
        <p:cNvPr id="1" name=""/>
        <p:cNvGrpSpPr/>
        <p:nvPr/>
      </p:nvGrpSpPr>
      <p:grpSpPr>
        <a:xfrm>
          <a:off x="0" y="0"/>
          <a:ext cx="0" cy="0"/>
          <a:chOff x="0" y="0"/>
          <a:chExt cx="0" cy="0"/>
        </a:xfrm>
      </p:grpSpPr>
      <p:sp>
        <p:nvSpPr>
          <p:cNvPr id="8" name="タイトル 7"/>
          <p:cNvSpPr>
            <a:spLocks noGrp="1"/>
          </p:cNvSpPr>
          <p:nvPr>
            <p:ph type="ctrTitle"/>
          </p:nvPr>
        </p:nvSpPr>
        <p:spPr>
          <a:xfrm>
            <a:off x="2286000" y="3124200"/>
            <a:ext cx="6172200" cy="1894362"/>
          </a:xfrm>
        </p:spPr>
        <p:txBody>
          <a:bodyPr/>
          <a:lstStyle>
            <a:lvl1pPr>
              <a:defRPr b="1"/>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bwMode="auto">
          <a:xfrm rot="5400000">
            <a:off x="7764621" y="1174097"/>
            <a:ext cx="2286000" cy="381000"/>
          </a:xfrm>
        </p:spPr>
        <p:txBody>
          <a:bodyPr/>
          <a:lstStyle/>
          <a:p>
            <a:fld id="{9961BAFD-ACDB-4ECB-BD08-2FD7DD49EFDF}" type="datetime1">
              <a:rPr kumimoji="1" lang="ja-JP" altLang="en-US" smtClean="0"/>
              <a:t>2015/10/13</a:t>
            </a:fld>
            <a:endParaRPr kumimoji="1" lang="ja-JP" altLang="en-US"/>
          </a:p>
        </p:txBody>
      </p:sp>
      <p:sp>
        <p:nvSpPr>
          <p:cNvPr id="17" name="フッター プレースホルダー 16"/>
          <p:cNvSpPr>
            <a:spLocks noGrp="1"/>
          </p:cNvSpPr>
          <p:nvPr>
            <p:ph type="ftr" sz="quarter" idx="11"/>
          </p:nvPr>
        </p:nvSpPr>
        <p:spPr bwMode="auto">
          <a:xfrm rot="5400000">
            <a:off x="7077269" y="4181669"/>
            <a:ext cx="3657600" cy="384048"/>
          </a:xfrm>
        </p:spPr>
        <p:txBody>
          <a:bodyPr/>
          <a:lstStyle/>
          <a:p>
            <a:endParaRPr kumimoji="1" lang="ja-JP" altLang="en-US"/>
          </a:p>
        </p:txBody>
      </p:sp>
      <p:sp>
        <p:nvSpPr>
          <p:cNvPr id="10" name="正方形/長方形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正方形/長方形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正方形/長方形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線コネクタ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直線コネクタ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直線コネクタ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線コネクタ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線コネクタ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直線コネクタ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正方形/長方形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円/楕円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円/楕円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円/楕円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円/楕円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円/楕円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スライド番号プレースホルダー 28"/>
          <p:cNvSpPr>
            <a:spLocks noGrp="1"/>
          </p:cNvSpPr>
          <p:nvPr>
            <p:ph type="sldNum" sz="quarter" idx="12"/>
          </p:nvPr>
        </p:nvSpPr>
        <p:spPr bwMode="auto">
          <a:xfrm>
            <a:off x="1325544" y="4928702"/>
            <a:ext cx="609600" cy="517524"/>
          </a:xfrm>
        </p:spPr>
        <p:txBody>
          <a:bodyPr/>
          <a:lstStyle/>
          <a:p>
            <a:fld id="{E827F8CF-0BFB-4B9E-AA1B-DFB340B53D7D}"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8" name="コンテンツ プレースホルダー 7"/>
          <p:cNvSpPr>
            <a:spLocks noGrp="1"/>
          </p:cNvSpPr>
          <p:nvPr>
            <p:ph sz="quarter" idx="1"/>
          </p:nvPr>
        </p:nvSpPr>
        <p:spPr>
          <a:xfrm>
            <a:off x="457200" y="1600200"/>
            <a:ext cx="7467600" cy="4873752"/>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4"/>
          </p:nvPr>
        </p:nvSpPr>
        <p:spPr/>
        <p:txBody>
          <a:bodyPr rtlCol="0"/>
          <a:lstStyle/>
          <a:p>
            <a:fld id="{13685CF9-99CB-4AC0-950F-1222C98D7A64}" type="datetime1">
              <a:rPr kumimoji="1" lang="ja-JP" altLang="en-US" smtClean="0"/>
              <a:t>2015/10/13</a:t>
            </a:fld>
            <a:endParaRPr kumimoji="1" lang="ja-JP" altLang="en-US"/>
          </a:p>
        </p:txBody>
      </p:sp>
      <p:sp>
        <p:nvSpPr>
          <p:cNvPr id="9" name="スライド番号プレースホルダー 8"/>
          <p:cNvSpPr>
            <a:spLocks noGrp="1"/>
          </p:cNvSpPr>
          <p:nvPr>
            <p:ph type="sldNum" sz="quarter" idx="15"/>
          </p:nvPr>
        </p:nvSpPr>
        <p:spPr/>
        <p:txBody>
          <a:bodyPr rtlCol="0"/>
          <a:lstStyle/>
          <a:p>
            <a:fld id="{E827F8CF-0BFB-4B9E-AA1B-DFB340B53D7D}" type="slidenum">
              <a:rPr kumimoji="1" lang="ja-JP" altLang="en-US" smtClean="0"/>
              <a:t>‹#›</a:t>
            </a:fld>
            <a:endParaRPr kumimoji="1" lang="ja-JP" altLang="en-US"/>
          </a:p>
        </p:txBody>
      </p:sp>
      <p:sp>
        <p:nvSpPr>
          <p:cNvPr id="10" name="フッター プレースホルダー 9"/>
          <p:cNvSpPr>
            <a:spLocks noGrp="1"/>
          </p:cNvSpPr>
          <p:nvPr>
            <p:ph type="ftr" sz="quarter" idx="16"/>
          </p:nvPr>
        </p:nvSpPr>
        <p:spPr/>
        <p:txBody>
          <a:bodyPr rtlCol="0"/>
          <a:lstStyle/>
          <a:p>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286000" y="2895600"/>
            <a:ext cx="6172200" cy="2053590"/>
          </a:xfrm>
        </p:spPr>
        <p:txBody>
          <a:bodyPr/>
          <a:lstStyle>
            <a:lvl1pPr algn="l">
              <a:buNone/>
              <a:defRPr sz="3000" b="1" cap="small"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bwMode="auto">
          <a:xfrm rot="5400000">
            <a:off x="7763256" y="1170432"/>
            <a:ext cx="2286000" cy="381000"/>
          </a:xfrm>
        </p:spPr>
        <p:txBody>
          <a:bodyPr/>
          <a:lstStyle/>
          <a:p>
            <a:fld id="{B22732F8-43A8-4095-91FF-C45D5DA9FA65}" type="datetime1">
              <a:rPr kumimoji="1" lang="ja-JP" altLang="en-US" smtClean="0"/>
              <a:t>2015/10/13</a:t>
            </a:fld>
            <a:endParaRPr kumimoji="1" lang="ja-JP" altLang="en-US"/>
          </a:p>
        </p:txBody>
      </p:sp>
      <p:sp>
        <p:nvSpPr>
          <p:cNvPr id="5" name="フッター プレースホルダー 4"/>
          <p:cNvSpPr>
            <a:spLocks noGrp="1"/>
          </p:cNvSpPr>
          <p:nvPr>
            <p:ph type="ftr" sz="quarter" idx="11"/>
          </p:nvPr>
        </p:nvSpPr>
        <p:spPr bwMode="auto">
          <a:xfrm rot="5400000">
            <a:off x="7077456" y="4178808"/>
            <a:ext cx="3657600" cy="384048"/>
          </a:xfrm>
        </p:spPr>
        <p:txBody>
          <a:bodyPr/>
          <a:lstStyle/>
          <a:p>
            <a:endParaRPr kumimoji="1" lang="ja-JP" altLang="en-US"/>
          </a:p>
        </p:txBody>
      </p:sp>
      <p:sp>
        <p:nvSpPr>
          <p:cNvPr id="9" name="正方形/長方形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正方形/長方形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線コネクタ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直線コネクタ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直線コネクタ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直線コネクタ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直線コネクタ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正方形/長方形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円/楕円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円/楕円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円/楕円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円/楕円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円/楕円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直線コネクタ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スライド番号プレースホルダー 5"/>
          <p:cNvSpPr>
            <a:spLocks noGrp="1"/>
          </p:cNvSpPr>
          <p:nvPr>
            <p:ph type="sldNum" sz="quarter" idx="12"/>
          </p:nvPr>
        </p:nvSpPr>
        <p:spPr bwMode="auto">
          <a:xfrm>
            <a:off x="1340616" y="4928702"/>
            <a:ext cx="609600" cy="517524"/>
          </a:xfrm>
        </p:spPr>
        <p:txBody>
          <a:bodyPr/>
          <a:lstStyle/>
          <a:p>
            <a:fld id="{E827F8CF-0BFB-4B9E-AA1B-DFB340B53D7D}" type="slidenum">
              <a:rPr kumimoji="1" lang="ja-JP" altLang="en-US" smtClean="0"/>
              <a:t>‹#›</a:t>
            </a:fld>
            <a:endParaRPr kumimoji="1" lang="ja-JP"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1960AB28-41DF-4682-8F03-726CA04110F2}" type="datetime1">
              <a:rPr kumimoji="1" lang="ja-JP" altLang="en-US" smtClean="0"/>
              <a:t>2015/10/13</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27F8CF-0BFB-4B9E-AA1B-DFB340B53D7D}" type="slidenum">
              <a:rPr kumimoji="1" lang="ja-JP" altLang="en-US" smtClean="0"/>
              <a:t>‹#›</a:t>
            </a:fld>
            <a:endParaRPr kumimoji="1" lang="ja-JP" altLang="en-US"/>
          </a:p>
        </p:txBody>
      </p:sp>
      <p:sp>
        <p:nvSpPr>
          <p:cNvPr id="9" name="コンテンツ プレースホルダー 8"/>
          <p:cNvSpPr>
            <a:spLocks noGrp="1"/>
          </p:cNvSpPr>
          <p:nvPr>
            <p:ph sz="quarter" idx="1"/>
          </p:nvPr>
        </p:nvSpPr>
        <p:spPr>
          <a:xfrm>
            <a:off x="457200" y="1600200"/>
            <a:ext cx="36576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270248" y="1600200"/>
            <a:ext cx="36576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7543800" cy="1143000"/>
          </a:xfrm>
        </p:spPr>
        <p:txBody>
          <a:bodyPr anchor="b"/>
          <a:lstStyle>
            <a:lvl1pPr>
              <a:defRPr/>
            </a:lvl1pPr>
          </a:lstStyle>
          <a:p>
            <a:r>
              <a:rPr kumimoji="0" lang="ja-JP" altLang="en-US" smtClean="0"/>
              <a:t>マスター タイトルの書式設定</a:t>
            </a:r>
            <a:endParaRPr kumimoji="0" lang="en-US"/>
          </a:p>
        </p:txBody>
      </p:sp>
      <p:sp>
        <p:nvSpPr>
          <p:cNvPr id="7" name="日付プレースホルダー 6"/>
          <p:cNvSpPr>
            <a:spLocks noGrp="1"/>
          </p:cNvSpPr>
          <p:nvPr>
            <p:ph type="dt" sz="half" idx="10"/>
          </p:nvPr>
        </p:nvSpPr>
        <p:spPr/>
        <p:txBody>
          <a:bodyPr/>
          <a:lstStyle/>
          <a:p>
            <a:fld id="{7FAA0DFD-D39D-4FCC-A347-574E57F0850F}" type="datetime1">
              <a:rPr kumimoji="1" lang="ja-JP" altLang="en-US" smtClean="0"/>
              <a:t>2015/10/13</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27F8CF-0BFB-4B9E-AA1B-DFB340B53D7D}" type="slidenum">
              <a:rPr kumimoji="1" lang="ja-JP" altLang="en-US" smtClean="0"/>
              <a:t>‹#›</a:t>
            </a:fld>
            <a:endParaRPr kumimoji="1" lang="ja-JP" altLang="en-US"/>
          </a:p>
        </p:txBody>
      </p:sp>
      <p:sp>
        <p:nvSpPr>
          <p:cNvPr id="11" name="コンテンツ プレースホルダー 10"/>
          <p:cNvSpPr>
            <a:spLocks noGrp="1"/>
          </p:cNvSpPr>
          <p:nvPr>
            <p:ph sz="quarter" idx="2"/>
          </p:nvPr>
        </p:nvSpPr>
        <p:spPr>
          <a:xfrm>
            <a:off x="457200" y="2362200"/>
            <a:ext cx="3657600" cy="38862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371975" y="2362200"/>
            <a:ext cx="3657600" cy="38862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2" name="テキスト プレースホルダー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
        <p:nvSpPr>
          <p:cNvPr id="14" name="テキスト プレースホルダー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6" name="日付プレースホルダー 5"/>
          <p:cNvSpPr>
            <a:spLocks noGrp="1"/>
          </p:cNvSpPr>
          <p:nvPr>
            <p:ph type="dt" sz="half" idx="10"/>
          </p:nvPr>
        </p:nvSpPr>
        <p:spPr/>
        <p:txBody>
          <a:bodyPr rtlCol="0"/>
          <a:lstStyle/>
          <a:p>
            <a:fld id="{41B4B0C1-373E-4F4A-915B-F89B38942FDB}" type="datetime1">
              <a:rPr kumimoji="1" lang="ja-JP" altLang="en-US" smtClean="0"/>
              <a:t>2015/10/13</a:t>
            </a:fld>
            <a:endParaRPr kumimoji="1" lang="ja-JP" altLang="en-US"/>
          </a:p>
        </p:txBody>
      </p:sp>
      <p:sp>
        <p:nvSpPr>
          <p:cNvPr id="7" name="スライド番号プレースホルダー 6"/>
          <p:cNvSpPr>
            <a:spLocks noGrp="1"/>
          </p:cNvSpPr>
          <p:nvPr>
            <p:ph type="sldNum" sz="quarter" idx="11"/>
          </p:nvPr>
        </p:nvSpPr>
        <p:spPr/>
        <p:txBody>
          <a:bodyPr rtlCol="0"/>
          <a:lstStyle/>
          <a:p>
            <a:fld id="{E827F8CF-0BFB-4B9E-AA1B-DFB340B53D7D}" type="slidenum">
              <a:rPr kumimoji="1" lang="ja-JP" altLang="en-US" smtClean="0"/>
              <a:t>‹#›</a:t>
            </a:fld>
            <a:endParaRPr kumimoji="1" lang="ja-JP" altLang="en-US"/>
          </a:p>
        </p:txBody>
      </p:sp>
      <p:sp>
        <p:nvSpPr>
          <p:cNvPr id="8" name="フッター プレースホルダー 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45E4DF5E-E315-4920-B9DA-E2CAC6BA63F0}" type="datetime1">
              <a:rPr kumimoji="1" lang="ja-JP" altLang="en-US" smtClean="0"/>
              <a:t>2015/10/13</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27F8CF-0BFB-4B9E-AA1B-DFB340B53D7D}"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bg>
      <p:bgRef idx="1001">
        <a:schemeClr val="bg1"/>
      </p:bgRef>
    </p:bg>
    <p:spTree>
      <p:nvGrpSpPr>
        <p:cNvPr id="1" name=""/>
        <p:cNvGrpSpPr/>
        <p:nvPr/>
      </p:nvGrpSpPr>
      <p:grpSpPr>
        <a:xfrm>
          <a:off x="0" y="0"/>
          <a:ext cx="0" cy="0"/>
          <a:chOff x="0" y="0"/>
          <a:chExt cx="0" cy="0"/>
        </a:xfrm>
      </p:grpSpPr>
      <p:sp>
        <p:nvSpPr>
          <p:cNvPr id="10" name="直線コネクタ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タイトル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8" name="直線コネクタ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直線コネクタ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直線コネクタ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正方形/長方形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直線コネクタ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円/楕円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コンテンツ プレースホルダー 17"/>
          <p:cNvSpPr>
            <a:spLocks noGrp="1"/>
          </p:cNvSpPr>
          <p:nvPr>
            <p:ph sz="quarter" idx="1"/>
          </p:nvPr>
        </p:nvSpPr>
        <p:spPr>
          <a:xfrm>
            <a:off x="304800" y="274320"/>
            <a:ext cx="5638800" cy="6327648"/>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1" name="日付プレースホルダー 20"/>
          <p:cNvSpPr>
            <a:spLocks noGrp="1"/>
          </p:cNvSpPr>
          <p:nvPr>
            <p:ph type="dt" sz="half" idx="14"/>
          </p:nvPr>
        </p:nvSpPr>
        <p:spPr/>
        <p:txBody>
          <a:bodyPr rtlCol="0"/>
          <a:lstStyle/>
          <a:p>
            <a:fld id="{5230E2E3-C899-4068-BA7C-604EFE5F1481}" type="datetime1">
              <a:rPr kumimoji="1" lang="ja-JP" altLang="en-US" smtClean="0"/>
              <a:t>2015/10/13</a:t>
            </a:fld>
            <a:endParaRPr kumimoji="1" lang="ja-JP" altLang="en-US"/>
          </a:p>
        </p:txBody>
      </p:sp>
      <p:sp>
        <p:nvSpPr>
          <p:cNvPr id="22" name="スライド番号プレースホルダー 21"/>
          <p:cNvSpPr>
            <a:spLocks noGrp="1"/>
          </p:cNvSpPr>
          <p:nvPr>
            <p:ph type="sldNum" sz="quarter" idx="15"/>
          </p:nvPr>
        </p:nvSpPr>
        <p:spPr/>
        <p:txBody>
          <a:bodyPr rtlCol="0"/>
          <a:lstStyle/>
          <a:p>
            <a:fld id="{E827F8CF-0BFB-4B9E-AA1B-DFB340B53D7D}" type="slidenum">
              <a:rPr kumimoji="1" lang="ja-JP" altLang="en-US" smtClean="0"/>
              <a:t>‹#›</a:t>
            </a:fld>
            <a:endParaRPr kumimoji="1" lang="ja-JP" altLang="en-US"/>
          </a:p>
        </p:txBody>
      </p:sp>
      <p:sp>
        <p:nvSpPr>
          <p:cNvPr id="23" name="フッター プレースホルダー 22"/>
          <p:cNvSpPr>
            <a:spLocks noGrp="1"/>
          </p:cNvSpPr>
          <p:nvPr>
            <p:ph type="ftr" sz="quarter" idx="16"/>
          </p:nvPr>
        </p:nvSpPr>
        <p:spPr/>
        <p:txBody>
          <a:bodyPr rtlCol="0"/>
          <a:lstStyle/>
          <a:p>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直線コネクタ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円/楕円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タイトル 1"/>
          <p:cNvSpPr>
            <a:spLocks noGrp="1"/>
          </p:cNvSpPr>
          <p:nvPr>
            <p:ph type="title"/>
          </p:nvPr>
        </p:nvSpPr>
        <p:spPr>
          <a:xfrm rot="5400000">
            <a:off x="3350133" y="3200400"/>
            <a:ext cx="6309360" cy="457200"/>
          </a:xfrm>
        </p:spPr>
        <p:txBody>
          <a:bodyPr anchor="b"/>
          <a:lstStyle>
            <a:lvl1pPr algn="l">
              <a:buNone/>
              <a:defRPr sz="2000" b="1"/>
            </a:lvl1pPr>
          </a:lstStyle>
          <a:p>
            <a:r>
              <a:rPr kumimoji="0" lang="ja-JP" altLang="en-US" smtClean="0"/>
              <a:t>マスター タイトルの書式設定</a:t>
            </a:r>
            <a:endParaRPr kumimoji="0" lang="en-US"/>
          </a:p>
        </p:txBody>
      </p:sp>
      <p:sp>
        <p:nvSpPr>
          <p:cNvPr id="3" name="図プレースホルダー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ja-JP" altLang="en-US" smtClean="0"/>
              <a:t>アイコンをクリックして図を追加</a:t>
            </a:r>
            <a:endParaRPr kumimoji="0" lang="en-US" dirty="0"/>
          </a:p>
        </p:txBody>
      </p:sp>
      <p:sp>
        <p:nvSpPr>
          <p:cNvPr id="4" name="テキスト プレースホルダー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10" name="直線コネクタ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正方形/長方形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直線コネクタ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直線コネクタ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直線コネクタ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日付プレースホルダー 16"/>
          <p:cNvSpPr>
            <a:spLocks noGrp="1"/>
          </p:cNvSpPr>
          <p:nvPr>
            <p:ph type="dt" sz="half" idx="10"/>
          </p:nvPr>
        </p:nvSpPr>
        <p:spPr/>
        <p:txBody>
          <a:bodyPr rtlCol="0"/>
          <a:lstStyle/>
          <a:p>
            <a:fld id="{557FE098-C0C0-455B-A8BE-E5A82D776121}" type="datetime1">
              <a:rPr kumimoji="1" lang="ja-JP" altLang="en-US" smtClean="0"/>
              <a:t>2015/10/13</a:t>
            </a:fld>
            <a:endParaRPr kumimoji="1" lang="ja-JP" altLang="en-US"/>
          </a:p>
        </p:txBody>
      </p:sp>
      <p:sp>
        <p:nvSpPr>
          <p:cNvPr id="18" name="スライド番号プレースホルダー 17"/>
          <p:cNvSpPr>
            <a:spLocks noGrp="1"/>
          </p:cNvSpPr>
          <p:nvPr>
            <p:ph type="sldNum" sz="quarter" idx="11"/>
          </p:nvPr>
        </p:nvSpPr>
        <p:spPr/>
        <p:txBody>
          <a:bodyPr rtlCol="0"/>
          <a:lstStyle/>
          <a:p>
            <a:fld id="{E827F8CF-0BFB-4B9E-AA1B-DFB340B53D7D}" type="slidenum">
              <a:rPr kumimoji="1" lang="ja-JP" altLang="en-US" smtClean="0"/>
              <a:t>‹#›</a:t>
            </a:fld>
            <a:endParaRPr kumimoji="1" lang="ja-JP" altLang="en-US"/>
          </a:p>
        </p:txBody>
      </p:sp>
      <p:sp>
        <p:nvSpPr>
          <p:cNvPr id="21" name="フッター プレースホルダー 20"/>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A1AFF43C-13AB-4EEB-A9C0-547A1F3F6803}" type="datetime1">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27F8CF-0BFB-4B9E-AA1B-DFB340B53D7D}"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9"/>
            <a:ext cx="167640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7A521CB3-3E24-468D-9408-F9D6E0ABB732}" type="datetime1">
              <a:rPr kumimoji="1" lang="ja-JP" altLang="en-US" smtClean="0"/>
              <a:t>2015/10/13</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27F8CF-0BFB-4B9E-AA1B-DFB340B53D7D}"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直線コネクタ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タイトル プレースホルダー 21"/>
          <p:cNvSpPr>
            <a:spLocks noGrp="1"/>
          </p:cNvSpPr>
          <p:nvPr>
            <p:ph type="title"/>
          </p:nvPr>
        </p:nvSpPr>
        <p:spPr>
          <a:xfrm>
            <a:off x="457200" y="274638"/>
            <a:ext cx="7467600" cy="1143000"/>
          </a:xfrm>
          <a:prstGeom prst="rect">
            <a:avLst/>
          </a:prstGeom>
        </p:spPr>
        <p:txBody>
          <a:bodyPr vert="horz" anchor="b">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186D4DC-69A2-441F-BFAB-03C7BEF5011D}" type="datetime1">
              <a:rPr kumimoji="1" lang="ja-JP" altLang="en-US" smtClean="0"/>
              <a:t>2015/10/13</a:t>
            </a:fld>
            <a:endParaRPr kumimoji="1" lang="ja-JP" altLang="en-US"/>
          </a:p>
        </p:txBody>
      </p:sp>
      <p:sp>
        <p:nvSpPr>
          <p:cNvPr id="3" name="フッター プレースホルダー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kumimoji="1" lang="ja-JP" altLang="en-US"/>
          </a:p>
        </p:txBody>
      </p:sp>
      <p:sp>
        <p:nvSpPr>
          <p:cNvPr id="7" name="直線コネクタ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直線コネクタ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正方形/長方形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直線コネクタ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円/楕円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スライド番号プレースホルダー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827F8CF-0BFB-4B9E-AA1B-DFB340B53D7D}"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p:txStyles>
    <p:titleStyle>
      <a:lvl1pPr algn="l" rtl="0" eaLnBrk="1" latinLnBrk="0" hangingPunct="1">
        <a:spcBef>
          <a:spcPct val="0"/>
        </a:spcBef>
        <a:buNone/>
        <a:defRPr kumimoji="1"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1"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1"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1"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1"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1"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1"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1"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1"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1" sz="1400" kern="1200" baseline="0">
          <a:solidFill>
            <a:schemeClr val="tx2"/>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ソフトウェアエンジニアリング</a:t>
            </a:r>
            <a:r>
              <a:rPr lang="ja-JP" altLang="en-US" dirty="0"/>
              <a:t>と</a:t>
            </a:r>
            <a:r>
              <a:rPr lang="ja-JP" altLang="en-US" dirty="0" smtClean="0"/>
              <a:t>は</a:t>
            </a:r>
            <a:endParaRPr kumimoji="1" lang="ja-JP" altLang="en-US" dirty="0"/>
          </a:p>
        </p:txBody>
      </p:sp>
      <p:sp>
        <p:nvSpPr>
          <p:cNvPr id="3" name="サブタイトル 2"/>
          <p:cNvSpPr>
            <a:spLocks noGrp="1"/>
          </p:cNvSpPr>
          <p:nvPr>
            <p:ph type="subTitle" idx="1"/>
          </p:nvPr>
        </p:nvSpPr>
        <p:spPr/>
        <p:txBody>
          <a:bodyPr/>
          <a:lstStyle/>
          <a:p>
            <a:r>
              <a:rPr lang="en-US" altLang="ja-JP" dirty="0" smtClean="0"/>
              <a:t>B3 60181052 </a:t>
            </a:r>
            <a:r>
              <a:rPr lang="ja-JP" altLang="en-US" dirty="0" smtClean="0"/>
              <a:t>宮崎智己</a:t>
            </a:r>
            <a:endParaRPr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F8F9226B-DCCB-4001-ACE7-499EE3B3C4E0}" type="datetime1">
              <a:rPr kumimoji="1" lang="ja-JP" altLang="en-US" smtClean="0"/>
              <a:t>2015/10/13</a:t>
            </a:fld>
            <a:endParaRPr kumimoji="1" lang="ja-JP" altLang="en-US"/>
          </a:p>
        </p:txBody>
      </p:sp>
      <p:sp>
        <p:nvSpPr>
          <p:cNvPr id="5" name="スライド番号プレースホルダー 4"/>
          <p:cNvSpPr>
            <a:spLocks noGrp="1"/>
          </p:cNvSpPr>
          <p:nvPr>
            <p:ph type="sldNum" sz="quarter" idx="12"/>
          </p:nvPr>
        </p:nvSpPr>
        <p:spPr/>
        <p:txBody>
          <a:bodyPr/>
          <a:lstStyle/>
          <a:p>
            <a:fld id="{E827F8CF-0BFB-4B9E-AA1B-DFB340B53D7D}" type="slidenum">
              <a:rPr kumimoji="1" lang="ja-JP" altLang="en-US" smtClean="0"/>
              <a:t>1</a:t>
            </a:fld>
            <a:endParaRPr kumimoji="1" lang="ja-JP" altLang="en-US"/>
          </a:p>
        </p:txBody>
      </p:sp>
    </p:spTree>
    <p:extLst>
      <p:ext uri="{BB962C8B-B14F-4D97-AF65-F5344CB8AC3E}">
        <p14:creationId xmlns:p14="http://schemas.microsoft.com/office/powerpoint/2010/main" val="2411327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smtClean="0"/>
              <a:t>参考文献</a:t>
            </a:r>
            <a:endParaRPr kumimoji="1" lang="ja-JP" altLang="en-US" sz="4000" dirty="0"/>
          </a:p>
        </p:txBody>
      </p:sp>
      <p:pic>
        <p:nvPicPr>
          <p:cNvPr id="4" name="コンテンツ プレースホルダー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200150" y="2362200"/>
            <a:ext cx="2171700" cy="3048000"/>
          </a:xfrm>
        </p:spPr>
      </p:pic>
      <p:sp>
        <p:nvSpPr>
          <p:cNvPr id="5" name="コンテンツ プレースホルダー 4"/>
          <p:cNvSpPr>
            <a:spLocks noGrp="1"/>
          </p:cNvSpPr>
          <p:nvPr>
            <p:ph sz="quarter" idx="2"/>
          </p:nvPr>
        </p:nvSpPr>
        <p:spPr>
          <a:xfrm>
            <a:off x="4139952" y="1556792"/>
            <a:ext cx="4793736" cy="4630648"/>
          </a:xfrm>
        </p:spPr>
        <p:txBody>
          <a:bodyPr/>
          <a:lstStyle/>
          <a:p>
            <a:pPr marL="82296" indent="0">
              <a:buNone/>
            </a:pPr>
            <a:r>
              <a:rPr lang="ja-JP" altLang="en-US" dirty="0" smtClean="0"/>
              <a:t>著者</a:t>
            </a:r>
            <a:r>
              <a:rPr lang="en-US" altLang="ja-JP" dirty="0" smtClean="0"/>
              <a:t>:</a:t>
            </a:r>
            <a:r>
              <a:rPr lang="ja-JP" altLang="en-US" dirty="0" smtClean="0"/>
              <a:t>　鶴保征城</a:t>
            </a:r>
            <a:endParaRPr lang="en-US" altLang="ja-JP" dirty="0" smtClean="0"/>
          </a:p>
          <a:p>
            <a:pPr marL="82296" indent="0">
              <a:buNone/>
            </a:pPr>
            <a:r>
              <a:rPr kumimoji="1" lang="en-US" altLang="ja-JP" dirty="0"/>
              <a:t>	</a:t>
            </a:r>
            <a:r>
              <a:rPr lang="ja-JP" altLang="en-US" dirty="0"/>
              <a:t> </a:t>
            </a:r>
            <a:r>
              <a:rPr lang="ja-JP" altLang="en-US" dirty="0" smtClean="0"/>
              <a:t>  </a:t>
            </a:r>
            <a:r>
              <a:rPr kumimoji="1" lang="ja-JP" altLang="en-US" dirty="0" smtClean="0"/>
              <a:t>駒谷昇一</a:t>
            </a:r>
            <a:endParaRPr kumimoji="1" lang="en-US" altLang="ja-JP" dirty="0" smtClean="0"/>
          </a:p>
          <a:p>
            <a:pPr marL="82296" indent="0">
              <a:buNone/>
            </a:pPr>
            <a:r>
              <a:rPr lang="ja-JP" altLang="en-US" dirty="0" smtClean="0"/>
              <a:t>発行人</a:t>
            </a:r>
            <a:r>
              <a:rPr lang="en-US" altLang="ja-JP" dirty="0" smtClean="0"/>
              <a:t>:</a:t>
            </a:r>
            <a:r>
              <a:rPr lang="ja-JP" altLang="en-US" dirty="0" smtClean="0"/>
              <a:t>　佐々木幹夫</a:t>
            </a:r>
            <a:endParaRPr lang="en-US" altLang="ja-JP" dirty="0" smtClean="0"/>
          </a:p>
          <a:p>
            <a:pPr marL="82296" indent="0">
              <a:buNone/>
            </a:pPr>
            <a:r>
              <a:rPr kumimoji="1" lang="ja-JP" altLang="en-US" dirty="0" smtClean="0"/>
              <a:t>発行所</a:t>
            </a:r>
            <a:r>
              <a:rPr kumimoji="1" lang="en-US" altLang="ja-JP" dirty="0" smtClean="0"/>
              <a:t>:</a:t>
            </a:r>
            <a:r>
              <a:rPr kumimoji="1" lang="ja-JP" altLang="en-US" dirty="0" smtClean="0"/>
              <a:t>　株式会社　翔泳社</a:t>
            </a:r>
            <a:endParaRPr kumimoji="1" lang="en-US" altLang="ja-JP" dirty="0" smtClean="0"/>
          </a:p>
          <a:p>
            <a:pPr marL="82296" indent="0">
              <a:buNone/>
            </a:pPr>
            <a:r>
              <a:rPr kumimoji="1" lang="ja-JP" altLang="en-US" dirty="0" smtClean="0"/>
              <a:t>初版</a:t>
            </a:r>
            <a:r>
              <a:rPr kumimoji="1" lang="en-US" altLang="ja-JP" dirty="0" smtClean="0"/>
              <a:t>:</a:t>
            </a:r>
            <a:r>
              <a:rPr kumimoji="1" lang="ja-JP" altLang="en-US" dirty="0" smtClean="0"/>
              <a:t>　</a:t>
            </a:r>
            <a:r>
              <a:rPr lang="en-US" altLang="ja-JP" dirty="0"/>
              <a:t>2011</a:t>
            </a:r>
            <a:r>
              <a:rPr lang="ja-JP" altLang="en-US" dirty="0" smtClean="0"/>
              <a:t>年</a:t>
            </a:r>
            <a:r>
              <a:rPr lang="en-US" altLang="ja-JP" dirty="0" smtClean="0"/>
              <a:t>1</a:t>
            </a:r>
            <a:r>
              <a:rPr lang="ja-JP" altLang="en-US" dirty="0" smtClean="0"/>
              <a:t>月</a:t>
            </a:r>
            <a:r>
              <a:rPr lang="en-US" altLang="ja-JP" dirty="0" smtClean="0"/>
              <a:t>27</a:t>
            </a:r>
            <a:r>
              <a:rPr lang="ja-JP" altLang="en-US" dirty="0" smtClean="0"/>
              <a:t>日</a:t>
            </a:r>
            <a:endParaRPr lang="en-US" altLang="ja-JP" dirty="0" smtClean="0"/>
          </a:p>
          <a:p>
            <a:pPr marL="82296" indent="0">
              <a:buNone/>
            </a:pPr>
            <a:r>
              <a:rPr kumimoji="1" lang="ja-JP" altLang="en-US" dirty="0" smtClean="0"/>
              <a:t>ページ</a:t>
            </a:r>
            <a:r>
              <a:rPr kumimoji="1" lang="en-US" altLang="ja-JP" dirty="0" smtClean="0"/>
              <a:t>:</a:t>
            </a:r>
            <a:r>
              <a:rPr kumimoji="1" lang="ja-JP" altLang="en-US" dirty="0" smtClean="0"/>
              <a:t>　</a:t>
            </a:r>
            <a:r>
              <a:rPr kumimoji="1" lang="en-US" altLang="ja-JP" dirty="0" smtClean="0"/>
              <a:t>P39</a:t>
            </a:r>
            <a:r>
              <a:rPr kumimoji="1" lang="ja-JP" altLang="en-US" dirty="0" smtClean="0"/>
              <a:t>まで</a:t>
            </a:r>
            <a:endParaRPr kumimoji="1" lang="ja-JP" altLang="en-US" dirty="0"/>
          </a:p>
        </p:txBody>
      </p:sp>
      <p:sp>
        <p:nvSpPr>
          <p:cNvPr id="6" name="日付プレースホルダー 5"/>
          <p:cNvSpPr>
            <a:spLocks noGrp="1"/>
          </p:cNvSpPr>
          <p:nvPr>
            <p:ph type="dt" sz="half" idx="10"/>
          </p:nvPr>
        </p:nvSpPr>
        <p:spPr/>
        <p:txBody>
          <a:bodyPr/>
          <a:lstStyle/>
          <a:p>
            <a:fld id="{6320833B-D8B9-41D2-8878-146F5927D964}" type="datetime1">
              <a:rPr kumimoji="1" lang="ja-JP" altLang="en-US" smtClean="0"/>
              <a:t>2015/10/13</a:t>
            </a:fld>
            <a:endParaRPr kumimoji="1" lang="ja-JP" altLang="en-US"/>
          </a:p>
        </p:txBody>
      </p:sp>
      <p:sp>
        <p:nvSpPr>
          <p:cNvPr id="7" name="スライド番号プレースホルダー 6"/>
          <p:cNvSpPr>
            <a:spLocks noGrp="1"/>
          </p:cNvSpPr>
          <p:nvPr>
            <p:ph type="sldNum" sz="quarter" idx="12"/>
          </p:nvPr>
        </p:nvSpPr>
        <p:spPr/>
        <p:txBody>
          <a:bodyPr/>
          <a:lstStyle/>
          <a:p>
            <a:fld id="{E827F8CF-0BFB-4B9E-AA1B-DFB340B53D7D}" type="slidenum">
              <a:rPr kumimoji="1" lang="ja-JP" altLang="en-US" smtClean="0"/>
              <a:t>2</a:t>
            </a:fld>
            <a:endParaRPr kumimoji="1" lang="ja-JP" altLang="en-US"/>
          </a:p>
        </p:txBody>
      </p:sp>
    </p:spTree>
    <p:extLst>
      <p:ext uri="{BB962C8B-B14F-4D97-AF65-F5344CB8AC3E}">
        <p14:creationId xmlns:p14="http://schemas.microsoft.com/office/powerpoint/2010/main" val="32121522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normAutofit/>
          </a:bodyPr>
          <a:lstStyle/>
          <a:p>
            <a:r>
              <a:rPr lang="ja-JP" altLang="en-US" sz="4400" dirty="0"/>
              <a:t>ソフトウェアと</a:t>
            </a:r>
            <a:r>
              <a:rPr lang="ja-JP" altLang="en-US" sz="4400" dirty="0" smtClean="0"/>
              <a:t>は</a:t>
            </a:r>
            <a:endParaRPr kumimoji="1" lang="ja-JP" altLang="en-US" sz="3200" dirty="0"/>
          </a:p>
        </p:txBody>
      </p:sp>
      <p:sp>
        <p:nvSpPr>
          <p:cNvPr id="6" name="コンテンツ プレースホルダー 5"/>
          <p:cNvSpPr>
            <a:spLocks noGrp="1"/>
          </p:cNvSpPr>
          <p:nvPr>
            <p:ph sz="quarter" idx="1"/>
          </p:nvPr>
        </p:nvSpPr>
        <p:spPr/>
        <p:txBody>
          <a:bodyPr>
            <a:normAutofit/>
          </a:bodyPr>
          <a:lstStyle/>
          <a:p>
            <a:r>
              <a:rPr kumimoji="1" lang="ja-JP" altLang="en-US" sz="2800" dirty="0" smtClean="0"/>
              <a:t>プログラムにドキュメントを加えたもの</a:t>
            </a:r>
            <a:endParaRPr kumimoji="1" lang="en-US" altLang="ja-JP" sz="2800" dirty="0" smtClean="0"/>
          </a:p>
          <a:p>
            <a:pPr marL="0" indent="0">
              <a:buNone/>
            </a:pPr>
            <a:endParaRPr lang="en-US" altLang="ja-JP" sz="2800" dirty="0"/>
          </a:p>
          <a:p>
            <a:r>
              <a:rPr lang="ja-JP" altLang="en-US" sz="2800" dirty="0"/>
              <a:t>創作物</a:t>
            </a:r>
            <a:r>
              <a:rPr lang="ja-JP" altLang="en-US" sz="2800" dirty="0" smtClean="0"/>
              <a:t>と工業製品の両面性を持ってる</a:t>
            </a:r>
            <a:endParaRPr lang="en-US" altLang="ja-JP" sz="2500" dirty="0" smtClean="0"/>
          </a:p>
          <a:p>
            <a:pPr lvl="1"/>
            <a:r>
              <a:rPr lang="ja-JP" altLang="en-US" sz="2400" dirty="0" smtClean="0"/>
              <a:t>作る手順がハードウェアに比べはるかに自由度が高いため、人への依存が色濃く出てくる</a:t>
            </a:r>
            <a:endParaRPr lang="en-US" altLang="ja-JP" sz="2400" dirty="0" smtClean="0"/>
          </a:p>
          <a:p>
            <a:pPr lvl="1"/>
            <a:r>
              <a:rPr lang="ja-JP" altLang="en-US" sz="2400" dirty="0" smtClean="0"/>
              <a:t>しかし、自由度</a:t>
            </a:r>
            <a:r>
              <a:rPr lang="ja-JP" altLang="en-US" sz="2400" dirty="0"/>
              <a:t>が高いため</a:t>
            </a:r>
            <a:r>
              <a:rPr lang="ja-JP" altLang="en-US" sz="2400" dirty="0" smtClean="0"/>
              <a:t>開発や保守を非常に難しくしている</a:t>
            </a:r>
            <a:endParaRPr lang="en-US" altLang="ja-JP" sz="2400" dirty="0" smtClean="0"/>
          </a:p>
          <a:p>
            <a:endParaRPr lang="en-US" altLang="ja-JP" dirty="0"/>
          </a:p>
          <a:p>
            <a:endParaRPr lang="en-US" altLang="ja-JP" dirty="0" smtClean="0"/>
          </a:p>
          <a:p>
            <a:pPr marL="365760" lvl="1" indent="0">
              <a:buNone/>
            </a:pPr>
            <a:endParaRPr lang="en-US" altLang="ja-JP" sz="2400" dirty="0"/>
          </a:p>
        </p:txBody>
      </p:sp>
      <p:sp>
        <p:nvSpPr>
          <p:cNvPr id="7" name="日付プレースホルダー 6"/>
          <p:cNvSpPr>
            <a:spLocks noGrp="1"/>
          </p:cNvSpPr>
          <p:nvPr>
            <p:ph type="dt" sz="half" idx="14"/>
          </p:nvPr>
        </p:nvSpPr>
        <p:spPr/>
        <p:txBody>
          <a:bodyPr/>
          <a:lstStyle/>
          <a:p>
            <a:fld id="{1CAB738F-DCF9-4E14-A61F-FD427206F1CF}" type="datetime1">
              <a:rPr kumimoji="1" lang="ja-JP" altLang="en-US" smtClean="0"/>
              <a:t>2015/10/13</a:t>
            </a:fld>
            <a:endParaRPr kumimoji="1" lang="ja-JP" altLang="en-US"/>
          </a:p>
        </p:txBody>
      </p:sp>
      <p:sp>
        <p:nvSpPr>
          <p:cNvPr id="8" name="スライド番号プレースホルダー 7"/>
          <p:cNvSpPr>
            <a:spLocks noGrp="1"/>
          </p:cNvSpPr>
          <p:nvPr>
            <p:ph type="sldNum" sz="quarter" idx="15"/>
          </p:nvPr>
        </p:nvSpPr>
        <p:spPr/>
        <p:txBody>
          <a:bodyPr/>
          <a:lstStyle/>
          <a:p>
            <a:fld id="{E827F8CF-0BFB-4B9E-AA1B-DFB340B53D7D}" type="slidenum">
              <a:rPr kumimoji="1" lang="ja-JP" altLang="en-US" smtClean="0"/>
              <a:t>3</a:t>
            </a:fld>
            <a:endParaRPr kumimoji="1" lang="ja-JP" altLang="en-US"/>
          </a:p>
        </p:txBody>
      </p:sp>
    </p:spTree>
    <p:extLst>
      <p:ext uri="{BB962C8B-B14F-4D97-AF65-F5344CB8AC3E}">
        <p14:creationId xmlns:p14="http://schemas.microsoft.com/office/powerpoint/2010/main" val="327500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タイトル 16"/>
          <p:cNvSpPr>
            <a:spLocks noGrp="1"/>
          </p:cNvSpPr>
          <p:nvPr>
            <p:ph type="title"/>
          </p:nvPr>
        </p:nvSpPr>
        <p:spPr/>
        <p:txBody>
          <a:bodyPr/>
          <a:lstStyle/>
          <a:p>
            <a:r>
              <a:rPr lang="ja-JP" altLang="en-US" dirty="0"/>
              <a:t>良い製品</a:t>
            </a:r>
            <a:r>
              <a:rPr lang="ja-JP" altLang="en-US" dirty="0" smtClean="0"/>
              <a:t>をつくるためには</a:t>
            </a:r>
            <a:endParaRPr kumimoji="1" lang="ja-JP" altLang="en-US" dirty="0"/>
          </a:p>
        </p:txBody>
      </p:sp>
      <p:sp>
        <p:nvSpPr>
          <p:cNvPr id="18" name="コンテンツ プレースホルダー 17"/>
          <p:cNvSpPr>
            <a:spLocks noGrp="1"/>
          </p:cNvSpPr>
          <p:nvPr>
            <p:ph sz="quarter" idx="1"/>
          </p:nvPr>
        </p:nvSpPr>
        <p:spPr/>
        <p:txBody>
          <a:bodyPr/>
          <a:lstStyle/>
          <a:p>
            <a:r>
              <a:rPr kumimoji="1" lang="ja-JP" altLang="en-US" dirty="0" smtClean="0"/>
              <a:t>良い作り方（プロセス）を作り上げること</a:t>
            </a:r>
            <a:endParaRPr kumimoji="1" lang="en-US" altLang="ja-JP" dirty="0" smtClean="0"/>
          </a:p>
          <a:p>
            <a:pPr lvl="1"/>
            <a:r>
              <a:rPr lang="ja-JP" altLang="en-US" dirty="0" smtClean="0"/>
              <a:t>しかし、プロセスがいい加減でも偶然いい製品ができることもある</a:t>
            </a:r>
            <a:endParaRPr kumimoji="1" lang="en-US" altLang="ja-JP" dirty="0" smtClean="0"/>
          </a:p>
          <a:p>
            <a:endParaRPr lang="en-US" altLang="ja-JP" dirty="0"/>
          </a:p>
          <a:p>
            <a:r>
              <a:rPr lang="ja-JP" altLang="en-US" dirty="0" smtClean="0"/>
              <a:t>個人、チーム内のやる気、コミュニケーションが重要</a:t>
            </a:r>
            <a:endParaRPr lang="en-US" altLang="ja-JP" dirty="0" smtClean="0"/>
          </a:p>
          <a:p>
            <a:pPr lvl="1"/>
            <a:r>
              <a:rPr lang="ja-JP" altLang="en-US" dirty="0" smtClean="0"/>
              <a:t>これが不十分だとソフトウェアの生産性が下がり、欠陥が多くなる。</a:t>
            </a:r>
            <a:endParaRPr lang="en-US" altLang="ja-JP" dirty="0"/>
          </a:p>
          <a:p>
            <a:endParaRPr lang="en-US" altLang="ja-JP" dirty="0" smtClean="0"/>
          </a:p>
        </p:txBody>
      </p:sp>
      <p:sp>
        <p:nvSpPr>
          <p:cNvPr id="4" name="日付プレースホルダー 3"/>
          <p:cNvSpPr>
            <a:spLocks noGrp="1"/>
          </p:cNvSpPr>
          <p:nvPr>
            <p:ph type="dt" sz="half" idx="14"/>
          </p:nvPr>
        </p:nvSpPr>
        <p:spPr/>
        <p:txBody>
          <a:bodyPr/>
          <a:lstStyle/>
          <a:p>
            <a:fld id="{FBC319B7-FE1D-4CF5-9E1F-83054FD929B5}"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4</a:t>
            </a:fld>
            <a:endParaRPr kumimoji="1" lang="ja-JP" altLang="en-US"/>
          </a:p>
        </p:txBody>
      </p:sp>
    </p:spTree>
    <p:extLst>
      <p:ext uri="{BB962C8B-B14F-4D97-AF65-F5344CB8AC3E}">
        <p14:creationId xmlns:p14="http://schemas.microsoft.com/office/powerpoint/2010/main" val="1673334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467600" cy="634082"/>
          </a:xfrm>
        </p:spPr>
        <p:txBody>
          <a:bodyPr/>
          <a:lstStyle/>
          <a:p>
            <a:r>
              <a:rPr kumimoji="1" lang="ja-JP" altLang="en-US" dirty="0" smtClean="0"/>
              <a:t>プログラミングに必要な６つの才能</a:t>
            </a:r>
            <a:r>
              <a:rPr kumimoji="1" lang="en-US" altLang="ja-JP" dirty="0" smtClean="0"/>
              <a:t>	</a:t>
            </a:r>
            <a:endParaRPr kumimoji="1" lang="ja-JP" altLang="en-US" dirty="0"/>
          </a:p>
        </p:txBody>
      </p:sp>
      <p:sp>
        <p:nvSpPr>
          <p:cNvPr id="3" name="コンテンツ プレースホルダー 2"/>
          <p:cNvSpPr>
            <a:spLocks noGrp="1"/>
          </p:cNvSpPr>
          <p:nvPr>
            <p:ph sz="quarter" idx="1"/>
          </p:nvPr>
        </p:nvSpPr>
        <p:spPr>
          <a:xfrm>
            <a:off x="323528" y="908720"/>
            <a:ext cx="7601272" cy="5565232"/>
          </a:xfrm>
        </p:spPr>
        <p:txBody>
          <a:bodyPr>
            <a:normAutofit/>
          </a:bodyPr>
          <a:lstStyle/>
          <a:p>
            <a:r>
              <a:rPr kumimoji="1" lang="ja-JP" altLang="en-US" dirty="0" smtClean="0"/>
              <a:t>第</a:t>
            </a:r>
            <a:r>
              <a:rPr kumimoji="1" lang="en-US" altLang="ja-JP" dirty="0" smtClean="0"/>
              <a:t>1</a:t>
            </a:r>
            <a:r>
              <a:rPr kumimoji="1" lang="ja-JP" altLang="en-US" dirty="0" smtClean="0"/>
              <a:t>級数学者の論理性</a:t>
            </a:r>
            <a:endParaRPr kumimoji="1" lang="en-US" altLang="ja-JP" dirty="0" smtClean="0"/>
          </a:p>
          <a:p>
            <a:r>
              <a:rPr kumimoji="1" lang="ja-JP" altLang="en-US" dirty="0" smtClean="0"/>
              <a:t>エジソンのような工学的才能</a:t>
            </a:r>
            <a:endParaRPr kumimoji="1" lang="en-US" altLang="ja-JP" dirty="0" smtClean="0"/>
          </a:p>
          <a:p>
            <a:r>
              <a:rPr kumimoji="1" lang="ja-JP" altLang="en-US" dirty="0" smtClean="0"/>
              <a:t>銀行員の正確さ</a:t>
            </a:r>
            <a:endParaRPr kumimoji="1" lang="en-US" altLang="ja-JP" dirty="0" smtClean="0"/>
          </a:p>
          <a:p>
            <a:r>
              <a:rPr lang="ja-JP" altLang="en-US" dirty="0" smtClean="0"/>
              <a:t>推理作家の発想力</a:t>
            </a:r>
            <a:endParaRPr lang="en-US" altLang="ja-JP" dirty="0" smtClean="0"/>
          </a:p>
          <a:p>
            <a:r>
              <a:rPr kumimoji="1" lang="ja-JP" altLang="en-US" dirty="0" smtClean="0"/>
              <a:t>ビジネスマンの実務性</a:t>
            </a:r>
            <a:endParaRPr kumimoji="1" lang="en-US" altLang="ja-JP" dirty="0" smtClean="0"/>
          </a:p>
          <a:p>
            <a:r>
              <a:rPr lang="ja-JP" altLang="en-US" dirty="0" smtClean="0"/>
              <a:t>協同作業</a:t>
            </a:r>
            <a:r>
              <a:rPr lang="ja-JP" altLang="en-US" dirty="0"/>
              <a:t>を</a:t>
            </a:r>
            <a:r>
              <a:rPr lang="ja-JP" altLang="en-US" dirty="0" smtClean="0"/>
              <a:t>いとわず、経営的な関心ごとも理解する性向</a:t>
            </a:r>
            <a:endParaRPr lang="en-US" altLang="ja-JP" dirty="0" smtClean="0"/>
          </a:p>
          <a:p>
            <a:endParaRPr kumimoji="1" lang="en-US" altLang="ja-JP" dirty="0" smtClean="0"/>
          </a:p>
          <a:p>
            <a:endParaRPr lang="en-US" altLang="ja-JP" dirty="0"/>
          </a:p>
          <a:p>
            <a:pPr marL="0" indent="0">
              <a:buNone/>
            </a:pPr>
            <a:r>
              <a:rPr kumimoji="1" lang="ja-JP" altLang="en-US" dirty="0" smtClean="0"/>
              <a:t>この</a:t>
            </a:r>
            <a:r>
              <a:rPr kumimoji="1" lang="en-US" altLang="ja-JP" dirty="0" smtClean="0"/>
              <a:t>6</a:t>
            </a:r>
            <a:r>
              <a:rPr kumimoji="1" lang="ja-JP" altLang="en-US" dirty="0" err="1" smtClean="0"/>
              <a:t>つの</a:t>
            </a:r>
            <a:r>
              <a:rPr kumimoji="1" lang="ja-JP" altLang="en-US" dirty="0" smtClean="0"/>
              <a:t>分野の得意不得意を理解しておき、バランスよく伸ばして</a:t>
            </a:r>
            <a:r>
              <a:rPr kumimoji="1" lang="ja-JP" altLang="en-US" smtClean="0"/>
              <a:t>いく</a:t>
            </a:r>
            <a:r>
              <a:rPr lang="ja-JP" altLang="en-US" smtClean="0"/>
              <a:t>！</a:t>
            </a:r>
            <a:endParaRPr kumimoji="1" lang="en-US" altLang="ja-JP" dirty="0" smtClean="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5</a:t>
            </a:fld>
            <a:endParaRPr kumimoji="1" lang="ja-JP" altLang="en-US"/>
          </a:p>
        </p:txBody>
      </p:sp>
    </p:spTree>
    <p:extLst>
      <p:ext uri="{BB962C8B-B14F-4D97-AF65-F5344CB8AC3E}">
        <p14:creationId xmlns:p14="http://schemas.microsoft.com/office/powerpoint/2010/main" val="20732253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情報システムにおける</a:t>
            </a:r>
            <a:r>
              <a:rPr kumimoji="1" lang="en-US" altLang="ja-JP" dirty="0" smtClean="0"/>
              <a:t/>
            </a:r>
            <a:br>
              <a:rPr kumimoji="1" lang="en-US" altLang="ja-JP" dirty="0" smtClean="0"/>
            </a:br>
            <a:r>
              <a:rPr kumimoji="1" lang="ja-JP" altLang="en-US" dirty="0" smtClean="0"/>
              <a:t>仕事の流れと設計・施工の位置づけ</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ユーザ</a:t>
            </a:r>
            <a:r>
              <a:rPr lang="ja-JP" altLang="en-US" dirty="0"/>
              <a:t>と</a:t>
            </a:r>
            <a:r>
              <a:rPr lang="ja-JP" altLang="en-US" dirty="0" smtClean="0"/>
              <a:t>の良好な関係の確立</a:t>
            </a:r>
            <a:endParaRPr lang="en-US" altLang="ja-JP" dirty="0" smtClean="0"/>
          </a:p>
          <a:p>
            <a:pPr lvl="1"/>
            <a:r>
              <a:rPr lang="ja-JP" altLang="en-US" dirty="0"/>
              <a:t>会社</a:t>
            </a:r>
            <a:r>
              <a:rPr lang="ja-JP" altLang="en-US" dirty="0" smtClean="0"/>
              <a:t>の状況、ビジネス環境の把握</a:t>
            </a:r>
            <a:endParaRPr lang="en-US" altLang="ja-JP" dirty="0" smtClean="0"/>
          </a:p>
          <a:p>
            <a:r>
              <a:rPr kumimoji="1" lang="ja-JP" altLang="en-US" dirty="0" smtClean="0"/>
              <a:t>ユーザの事業戦略立案の支援</a:t>
            </a:r>
            <a:endParaRPr kumimoji="1" lang="en-US" altLang="ja-JP" dirty="0" smtClean="0"/>
          </a:p>
          <a:p>
            <a:r>
              <a:rPr lang="ja-JP" altLang="en-US" dirty="0"/>
              <a:t>情報システム</a:t>
            </a:r>
            <a:r>
              <a:rPr lang="ja-JP" altLang="en-US" dirty="0" smtClean="0"/>
              <a:t>の設計</a:t>
            </a:r>
            <a:endParaRPr lang="en-US" altLang="ja-JP" dirty="0" smtClean="0"/>
          </a:p>
          <a:p>
            <a:r>
              <a:rPr kumimoji="1" lang="ja-JP" altLang="en-US" dirty="0" smtClean="0"/>
              <a:t>プログラミング、テスト</a:t>
            </a:r>
            <a:endParaRPr kumimoji="1" lang="en-US" altLang="ja-JP" dirty="0" smtClean="0"/>
          </a:p>
          <a:p>
            <a:r>
              <a:rPr lang="ja-JP" altLang="en-US" dirty="0" smtClean="0"/>
              <a:t>メンテナンス</a:t>
            </a:r>
            <a:endParaRPr lang="en-US" altLang="ja-JP" dirty="0" smtClean="0"/>
          </a:p>
          <a:p>
            <a:pPr marL="0" indent="0">
              <a:buNone/>
            </a:pPr>
            <a:endParaRPr kumimoji="1" lang="ja-JP" altLang="en-US" dirty="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6</a:t>
            </a:fld>
            <a:endParaRPr kumimoji="1" lang="ja-JP" altLang="en-US"/>
          </a:p>
        </p:txBody>
      </p:sp>
    </p:spTree>
    <p:extLst>
      <p:ext uri="{BB962C8B-B14F-4D97-AF65-F5344CB8AC3E}">
        <p14:creationId xmlns:p14="http://schemas.microsoft.com/office/powerpoint/2010/main" val="2163442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良</a:t>
            </a:r>
            <a:r>
              <a:rPr lang="ja-JP" altLang="en-US" dirty="0" smtClean="0"/>
              <a:t>い</a:t>
            </a:r>
            <a:r>
              <a:rPr kumimoji="1" lang="ja-JP" altLang="en-US" dirty="0" smtClean="0"/>
              <a:t>情報システムを作るための条件</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設計技術とプログラミング技術のバランスが大事である</a:t>
            </a:r>
            <a:endParaRPr kumimoji="1" lang="en-US" altLang="ja-JP" dirty="0" smtClean="0"/>
          </a:p>
          <a:p>
            <a:endParaRPr lang="en-US" altLang="ja-JP" dirty="0"/>
          </a:p>
          <a:p>
            <a:r>
              <a:rPr kumimoji="1" lang="ja-JP" altLang="en-US" dirty="0" smtClean="0"/>
              <a:t>設計側が施行側（プログラミングを行う）の技術を熟知していること</a:t>
            </a:r>
            <a:endParaRPr kumimoji="1" lang="en-US" altLang="ja-JP" dirty="0" smtClean="0"/>
          </a:p>
          <a:p>
            <a:endParaRPr lang="en-US" altLang="ja-JP" dirty="0"/>
          </a:p>
          <a:p>
            <a:r>
              <a:rPr kumimoji="1" lang="ja-JP" altLang="en-US" dirty="0" smtClean="0"/>
              <a:t>施行側がユーザ、設計者の意図を十分に理解しておくこと</a:t>
            </a:r>
            <a:endParaRPr kumimoji="1" lang="ja-JP" altLang="en-US" dirty="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7</a:t>
            </a:fld>
            <a:endParaRPr kumimoji="1" lang="ja-JP" altLang="en-US"/>
          </a:p>
        </p:txBody>
      </p:sp>
    </p:spTree>
    <p:extLst>
      <p:ext uri="{BB962C8B-B14F-4D97-AF65-F5344CB8AC3E}">
        <p14:creationId xmlns:p14="http://schemas.microsoft.com/office/powerpoint/2010/main" val="6569160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ソフトウェアエンジニアリングとは</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ソフトウェアの開発・運用・保守に工学的手法に適用すること</a:t>
            </a:r>
            <a:endParaRPr kumimoji="1" lang="en-US" altLang="ja-JP" dirty="0" smtClean="0"/>
          </a:p>
          <a:p>
            <a:endParaRPr kumimoji="1" lang="en-US" altLang="ja-JP" dirty="0" smtClean="0"/>
          </a:p>
          <a:p>
            <a:r>
              <a:rPr lang="ja-JP" altLang="en-US" dirty="0"/>
              <a:t>現場が蓄積してきたノウハウから優れた部分を取り出して整理するという方法が主流</a:t>
            </a:r>
            <a:endParaRPr lang="en-US" altLang="ja-JP" dirty="0"/>
          </a:p>
          <a:p>
            <a:endParaRPr kumimoji="1" lang="en-US" altLang="ja-JP" dirty="0" smtClean="0"/>
          </a:p>
          <a:p>
            <a:r>
              <a:rPr lang="en-US" altLang="ja-JP" dirty="0" smtClean="0"/>
              <a:t>IBM</a:t>
            </a:r>
            <a:r>
              <a:rPr lang="ja-JP" altLang="en-US" dirty="0" smtClean="0"/>
              <a:t>の</a:t>
            </a:r>
            <a:r>
              <a:rPr lang="en-US" altLang="ja-JP" dirty="0" smtClean="0"/>
              <a:t>OS</a:t>
            </a:r>
            <a:r>
              <a:rPr lang="ja-JP" altLang="en-US" dirty="0" smtClean="0"/>
              <a:t>の開発が難航したことによって、</a:t>
            </a:r>
            <a:r>
              <a:rPr lang="en-US" altLang="ja-JP" dirty="0" smtClean="0"/>
              <a:t>1968</a:t>
            </a:r>
            <a:r>
              <a:rPr lang="ja-JP" altLang="en-US" dirty="0" smtClean="0"/>
              <a:t>年に</a:t>
            </a:r>
            <a:r>
              <a:rPr lang="en-US" altLang="ja-JP" dirty="0" smtClean="0"/>
              <a:t>NATO</a:t>
            </a:r>
            <a:r>
              <a:rPr lang="ja-JP" altLang="en-US" dirty="0" smtClean="0"/>
              <a:t>科学委員会で初めて提案された</a:t>
            </a:r>
            <a:endParaRPr lang="en-US" altLang="ja-JP" dirty="0" smtClean="0"/>
          </a:p>
          <a:p>
            <a:endParaRPr kumimoji="1" lang="ja-JP" altLang="en-US" dirty="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8</a:t>
            </a:fld>
            <a:endParaRPr kumimoji="1" lang="ja-JP" altLang="en-US"/>
          </a:p>
        </p:txBody>
      </p:sp>
    </p:spTree>
    <p:extLst>
      <p:ext uri="{BB962C8B-B14F-4D97-AF65-F5344CB8AC3E}">
        <p14:creationId xmlns:p14="http://schemas.microsoft.com/office/powerpoint/2010/main" val="2268393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0"/>
          <p:cNvSpPr>
            <a:spLocks noGrp="1"/>
          </p:cNvSpPr>
          <p:nvPr>
            <p:ph type="title"/>
          </p:nvPr>
        </p:nvSpPr>
        <p:spPr/>
        <p:txBody>
          <a:bodyPr/>
          <a:lstStyle/>
          <a:p>
            <a:r>
              <a:rPr kumimoji="1" lang="ja-JP" altLang="en-US" dirty="0" smtClean="0"/>
              <a:t>ソフトウェアエンジニアリングの知識体系</a:t>
            </a:r>
            <a:endParaRPr kumimoji="1" lang="ja-JP" altLang="en-US" dirty="0"/>
          </a:p>
        </p:txBody>
      </p:sp>
      <p:sp>
        <p:nvSpPr>
          <p:cNvPr id="13" name="コンテンツ プレースホルダー 12"/>
          <p:cNvSpPr>
            <a:spLocks noGrp="1"/>
          </p:cNvSpPr>
          <p:nvPr>
            <p:ph sz="quarter" idx="1"/>
          </p:nvPr>
        </p:nvSpPr>
        <p:spPr/>
        <p:txBody>
          <a:bodyPr>
            <a:normAutofit/>
          </a:bodyPr>
          <a:lstStyle/>
          <a:p>
            <a:r>
              <a:rPr kumimoji="1" lang="ja-JP" altLang="en-US" dirty="0" smtClean="0"/>
              <a:t>ソフトウェア要求</a:t>
            </a:r>
            <a:endParaRPr kumimoji="1" lang="en-US" altLang="ja-JP" dirty="0" smtClean="0"/>
          </a:p>
          <a:p>
            <a:r>
              <a:rPr lang="ja-JP" altLang="en-US" dirty="0" smtClean="0"/>
              <a:t>ソフトウェア設計</a:t>
            </a:r>
            <a:endParaRPr lang="en-US" altLang="ja-JP" dirty="0" smtClean="0"/>
          </a:p>
          <a:p>
            <a:r>
              <a:rPr kumimoji="1" lang="ja-JP" altLang="en-US" dirty="0" smtClean="0"/>
              <a:t>ソフトウェア構築</a:t>
            </a:r>
            <a:endParaRPr kumimoji="1" lang="en-US" altLang="ja-JP" dirty="0" smtClean="0"/>
          </a:p>
          <a:p>
            <a:r>
              <a:rPr lang="ja-JP" altLang="en-US" dirty="0" smtClean="0"/>
              <a:t>ソフトウェアテスティング</a:t>
            </a:r>
            <a:endParaRPr lang="en-US" altLang="ja-JP" dirty="0" smtClean="0"/>
          </a:p>
          <a:p>
            <a:r>
              <a:rPr kumimoji="1" lang="ja-JP" altLang="en-US" dirty="0" smtClean="0"/>
              <a:t>ソフトウェア保守</a:t>
            </a:r>
            <a:endParaRPr kumimoji="1" lang="en-US" altLang="ja-JP" dirty="0" smtClean="0"/>
          </a:p>
          <a:p>
            <a:r>
              <a:rPr lang="ja-JP" altLang="en-US" dirty="0" smtClean="0"/>
              <a:t>ソフトウェア構成管理</a:t>
            </a:r>
            <a:endParaRPr lang="en-US" altLang="ja-JP" dirty="0" smtClean="0"/>
          </a:p>
          <a:p>
            <a:r>
              <a:rPr kumimoji="1" lang="ja-JP" altLang="en-US" dirty="0" smtClean="0"/>
              <a:t>ソフトウェアエンジニアリングマネジメント</a:t>
            </a:r>
            <a:endParaRPr kumimoji="1" lang="en-US" altLang="ja-JP" dirty="0" smtClean="0"/>
          </a:p>
          <a:p>
            <a:r>
              <a:rPr lang="ja-JP" altLang="en-US" dirty="0" smtClean="0"/>
              <a:t>ソフトウェアエンジニアリングプロセス</a:t>
            </a:r>
            <a:endParaRPr lang="en-US" altLang="ja-JP" dirty="0" smtClean="0"/>
          </a:p>
          <a:p>
            <a:r>
              <a:rPr kumimoji="1" lang="ja-JP" altLang="en-US" dirty="0" smtClean="0"/>
              <a:t>ツール及び手法</a:t>
            </a:r>
            <a:endParaRPr kumimoji="1" lang="en-US" altLang="ja-JP" dirty="0" smtClean="0"/>
          </a:p>
          <a:p>
            <a:r>
              <a:rPr lang="ja-JP" altLang="en-US" dirty="0" smtClean="0"/>
              <a:t>ソフトウェア品質</a:t>
            </a:r>
            <a:endParaRPr lang="en-US" altLang="ja-JP" dirty="0" smtClean="0"/>
          </a:p>
        </p:txBody>
      </p:sp>
      <p:sp>
        <p:nvSpPr>
          <p:cNvPr id="3" name="日付プレースホルダー 2"/>
          <p:cNvSpPr>
            <a:spLocks noGrp="1"/>
          </p:cNvSpPr>
          <p:nvPr>
            <p:ph type="dt" sz="half" idx="14"/>
          </p:nvPr>
        </p:nvSpPr>
        <p:spPr/>
        <p:txBody>
          <a:bodyPr/>
          <a:lstStyle/>
          <a:p>
            <a:fld id="{1960AB28-41DF-4682-8F03-726CA04110F2}" type="datetime1">
              <a:rPr kumimoji="1" lang="ja-JP" altLang="en-US" smtClean="0"/>
              <a:t>2015/10/13</a:t>
            </a:fld>
            <a:endParaRPr kumimoji="1" lang="ja-JP" altLang="en-US"/>
          </a:p>
        </p:txBody>
      </p:sp>
      <p:sp>
        <p:nvSpPr>
          <p:cNvPr id="4" name="スライド番号プレースホルダー 3"/>
          <p:cNvSpPr>
            <a:spLocks noGrp="1"/>
          </p:cNvSpPr>
          <p:nvPr>
            <p:ph type="sldNum" sz="quarter" idx="15"/>
          </p:nvPr>
        </p:nvSpPr>
        <p:spPr/>
        <p:txBody>
          <a:bodyPr/>
          <a:lstStyle/>
          <a:p>
            <a:fld id="{E827F8CF-0BFB-4B9E-AA1B-DFB340B53D7D}" type="slidenum">
              <a:rPr kumimoji="1" lang="ja-JP" altLang="en-US" smtClean="0"/>
              <a:t>9</a:t>
            </a:fld>
            <a:endParaRPr kumimoji="1" lang="ja-JP" altLang="en-US"/>
          </a:p>
        </p:txBody>
      </p:sp>
      <p:sp>
        <p:nvSpPr>
          <p:cNvPr id="17" name="右中かっこ 16"/>
          <p:cNvSpPr/>
          <p:nvPr/>
        </p:nvSpPr>
        <p:spPr>
          <a:xfrm>
            <a:off x="3923928" y="1772816"/>
            <a:ext cx="1440160" cy="20162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8" name="右中かっこ 17"/>
          <p:cNvSpPr/>
          <p:nvPr/>
        </p:nvSpPr>
        <p:spPr>
          <a:xfrm>
            <a:off x="5940152" y="4005064"/>
            <a:ext cx="504056" cy="201622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9" name="テキスト ボックス 18"/>
          <p:cNvSpPr txBox="1"/>
          <p:nvPr/>
        </p:nvSpPr>
        <p:spPr>
          <a:xfrm>
            <a:off x="5437738" y="2596262"/>
            <a:ext cx="3015442" cy="369332"/>
          </a:xfrm>
          <a:prstGeom prst="rect">
            <a:avLst/>
          </a:prstGeom>
          <a:noFill/>
        </p:spPr>
        <p:txBody>
          <a:bodyPr wrap="square" rtlCol="0">
            <a:spAutoFit/>
          </a:bodyPr>
          <a:lstStyle/>
          <a:p>
            <a:r>
              <a:rPr kumimoji="1" lang="ja-JP" altLang="en-US" dirty="0" smtClean="0"/>
              <a:t>ソフトウェア開発のメイン仕事</a:t>
            </a:r>
            <a:endParaRPr kumimoji="1" lang="en-US" altLang="ja-JP" dirty="0" smtClean="0"/>
          </a:p>
        </p:txBody>
      </p:sp>
      <p:sp>
        <p:nvSpPr>
          <p:cNvPr id="20" name="テキスト ボックス 19"/>
          <p:cNvSpPr txBox="1"/>
          <p:nvPr/>
        </p:nvSpPr>
        <p:spPr>
          <a:xfrm>
            <a:off x="6660232" y="4725144"/>
            <a:ext cx="2058577" cy="646331"/>
          </a:xfrm>
          <a:prstGeom prst="rect">
            <a:avLst/>
          </a:prstGeom>
          <a:noFill/>
        </p:spPr>
        <p:txBody>
          <a:bodyPr wrap="none" rtlCol="0">
            <a:spAutoFit/>
          </a:bodyPr>
          <a:lstStyle/>
          <a:p>
            <a:r>
              <a:rPr lang="ja-JP" altLang="en-US" dirty="0"/>
              <a:t>メイン</a:t>
            </a:r>
            <a:r>
              <a:rPr lang="ja-JP" altLang="en-US" dirty="0" smtClean="0"/>
              <a:t>の仕事を支援</a:t>
            </a:r>
            <a:endParaRPr lang="en-US" altLang="ja-JP" dirty="0" smtClean="0"/>
          </a:p>
          <a:p>
            <a:r>
              <a:rPr lang="ja-JP" altLang="en-US" dirty="0" smtClean="0"/>
              <a:t>する</a:t>
            </a:r>
            <a:r>
              <a:rPr kumimoji="1" lang="ja-JP" altLang="en-US" dirty="0" smtClean="0"/>
              <a:t>共通的な機能</a:t>
            </a:r>
            <a:endParaRPr kumimoji="1" lang="ja-JP" altLang="en-US" dirty="0"/>
          </a:p>
        </p:txBody>
      </p:sp>
    </p:spTree>
    <p:extLst>
      <p:ext uri="{BB962C8B-B14F-4D97-AF65-F5344CB8AC3E}">
        <p14:creationId xmlns:p14="http://schemas.microsoft.com/office/powerpoint/2010/main" val="37579268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ソフトウェアエンジニアリングの必要性</a:t>
            </a:r>
            <a:r>
              <a:rPr kumimoji="1" lang="en-US" altLang="ja-JP" dirty="0" smtClean="0"/>
              <a:t>(1)</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一般の携帯電話には</a:t>
            </a:r>
            <a:r>
              <a:rPr kumimoji="1" lang="en-US" altLang="ja-JP" dirty="0" smtClean="0"/>
              <a:t>500</a:t>
            </a:r>
            <a:r>
              <a:rPr lang="ja-JP" altLang="en-US" dirty="0"/>
              <a:t>万</a:t>
            </a:r>
            <a:r>
              <a:rPr kumimoji="1" lang="ja-JP" altLang="en-US" dirty="0" smtClean="0"/>
              <a:t>～</a:t>
            </a:r>
            <a:r>
              <a:rPr kumimoji="1" lang="en-US" altLang="ja-JP" dirty="0" smtClean="0"/>
              <a:t>600</a:t>
            </a:r>
            <a:r>
              <a:rPr kumimoji="1" lang="ja-JP" altLang="en-US" dirty="0" smtClean="0"/>
              <a:t>万ステップものソフトウェアが入っている</a:t>
            </a:r>
            <a:endParaRPr lang="en-US" altLang="ja-JP" dirty="0"/>
          </a:p>
          <a:p>
            <a:pPr lvl="1"/>
            <a:r>
              <a:rPr lang="ja-JP" altLang="en-US" dirty="0" smtClean="0"/>
              <a:t>この量のソフトウェアをデバックする際ソースコードのみでパソコンの画面が約</a:t>
            </a:r>
            <a:r>
              <a:rPr lang="en-US" altLang="ja-JP" dirty="0" smtClean="0"/>
              <a:t>20</a:t>
            </a:r>
            <a:r>
              <a:rPr lang="ja-JP" altLang="en-US" dirty="0" smtClean="0"/>
              <a:t>万画面分にもなる</a:t>
            </a:r>
            <a:endParaRPr lang="en-US" altLang="ja-JP" dirty="0" smtClean="0"/>
          </a:p>
          <a:p>
            <a:r>
              <a:rPr lang="ja-JP" altLang="en-US" dirty="0" smtClean="0"/>
              <a:t>巨大なソフトウェアのテストをする際、プログラムの個数の階乗分（</a:t>
            </a:r>
            <a:r>
              <a:rPr lang="en-US" altLang="ja-JP" dirty="0" smtClean="0"/>
              <a:t>n</a:t>
            </a:r>
            <a:r>
              <a:rPr lang="ja-JP" altLang="en-US" dirty="0" smtClean="0"/>
              <a:t>！）の組み合わせをしなければならない</a:t>
            </a:r>
            <a:endParaRPr lang="en-US" altLang="ja-JP" dirty="0" smtClean="0"/>
          </a:p>
          <a:p>
            <a:pPr lvl="1"/>
            <a:r>
              <a:rPr kumimoji="1" lang="en-US" altLang="ja-JP" dirty="0" smtClean="0"/>
              <a:t>18</a:t>
            </a:r>
            <a:r>
              <a:rPr kumimoji="1" lang="ja-JP" altLang="en-US" dirty="0" smtClean="0"/>
              <a:t>個のプログラムがあり、一つのテストが</a:t>
            </a:r>
            <a:r>
              <a:rPr kumimoji="1" lang="en-US" altLang="ja-JP" dirty="0" smtClean="0"/>
              <a:t>1</a:t>
            </a:r>
            <a:r>
              <a:rPr kumimoji="1" lang="ja-JP" altLang="en-US" dirty="0" smtClean="0"/>
              <a:t>ミリ秒で完了するとしても、約</a:t>
            </a:r>
            <a:r>
              <a:rPr lang="en-US" altLang="ja-JP" dirty="0" smtClean="0"/>
              <a:t>20</a:t>
            </a:r>
            <a:r>
              <a:rPr lang="ja-JP" altLang="en-US" dirty="0"/>
              <a:t>万</a:t>
            </a:r>
            <a:r>
              <a:rPr lang="ja-JP" altLang="en-US" dirty="0" smtClean="0"/>
              <a:t>年かかると</a:t>
            </a:r>
            <a:r>
              <a:rPr lang="ja-JP" altLang="en-US" dirty="0"/>
              <a:t>言</a:t>
            </a:r>
            <a:r>
              <a:rPr lang="ja-JP" altLang="en-US" dirty="0" smtClean="0"/>
              <a:t>われている</a:t>
            </a:r>
            <a:endParaRPr lang="en-US" altLang="ja-JP" dirty="0" smtClean="0"/>
          </a:p>
          <a:p>
            <a:endParaRPr lang="en-US" altLang="ja-JP" dirty="0"/>
          </a:p>
          <a:p>
            <a:endParaRPr kumimoji="1" lang="en-US" altLang="ja-JP" dirty="0" smtClean="0"/>
          </a:p>
          <a:p>
            <a:r>
              <a:rPr lang="ja-JP" altLang="en-US" dirty="0" smtClean="0"/>
              <a:t>極めて非効率でほとんどが不可能</a:t>
            </a:r>
            <a:endParaRPr lang="en-US" altLang="ja-JP" dirty="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10</a:t>
            </a:fld>
            <a:endParaRPr kumimoji="1" lang="ja-JP" altLang="en-US"/>
          </a:p>
        </p:txBody>
      </p:sp>
      <p:sp>
        <p:nvSpPr>
          <p:cNvPr id="7" name="下矢印 6"/>
          <p:cNvSpPr/>
          <p:nvPr/>
        </p:nvSpPr>
        <p:spPr>
          <a:xfrm>
            <a:off x="2555776" y="4797152"/>
            <a:ext cx="2664296"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11145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ソフトウェアエンジニアリングの</a:t>
            </a:r>
            <a:r>
              <a:rPr lang="ja-JP" altLang="en-US" dirty="0" smtClean="0"/>
              <a:t>必要性</a:t>
            </a:r>
            <a:r>
              <a:rPr lang="en-US" altLang="ja-JP" dirty="0" smtClean="0"/>
              <a:t>(2)</a:t>
            </a:r>
            <a:endParaRPr kumimoji="1" lang="ja-JP" altLang="en-US" dirty="0"/>
          </a:p>
        </p:txBody>
      </p:sp>
      <p:sp>
        <p:nvSpPr>
          <p:cNvPr id="3" name="コンテンツ プレースホルダー 2"/>
          <p:cNvSpPr>
            <a:spLocks noGrp="1"/>
          </p:cNvSpPr>
          <p:nvPr>
            <p:ph sz="quarter" idx="1"/>
          </p:nvPr>
        </p:nvSpPr>
        <p:spPr/>
        <p:txBody>
          <a:bodyPr/>
          <a:lstStyle/>
          <a:p>
            <a:r>
              <a:rPr kumimoji="1" lang="ja-JP" altLang="en-US" dirty="0" smtClean="0"/>
              <a:t>設計段階で十分に議論して決めることが必要</a:t>
            </a:r>
            <a:endParaRPr kumimoji="1" lang="en-US" altLang="ja-JP" dirty="0" smtClean="0"/>
          </a:p>
          <a:p>
            <a:endParaRPr lang="en-US" altLang="ja-JP" dirty="0"/>
          </a:p>
          <a:p>
            <a:r>
              <a:rPr kumimoji="1" lang="ja-JP" altLang="en-US" dirty="0" smtClean="0"/>
              <a:t>ソフトウェアの巨大化</a:t>
            </a:r>
            <a:endParaRPr kumimoji="1" lang="en-US" altLang="ja-JP" dirty="0" smtClean="0"/>
          </a:p>
          <a:p>
            <a:pPr lvl="1"/>
            <a:r>
              <a:rPr lang="ja-JP" altLang="en-US" dirty="0" smtClean="0"/>
              <a:t>小さな単位に分割して取り扱う</a:t>
            </a:r>
            <a:endParaRPr lang="en-US" altLang="ja-JP" dirty="0" smtClean="0"/>
          </a:p>
          <a:p>
            <a:r>
              <a:rPr kumimoji="1" lang="ja-JP" altLang="en-US" dirty="0"/>
              <a:t>テスト</a:t>
            </a:r>
            <a:r>
              <a:rPr kumimoji="1" lang="ja-JP" altLang="en-US" dirty="0" smtClean="0"/>
              <a:t>の組み合わせケース</a:t>
            </a:r>
            <a:endParaRPr kumimoji="1" lang="en-US" altLang="ja-JP" dirty="0" smtClean="0"/>
          </a:p>
          <a:p>
            <a:pPr lvl="1"/>
            <a:r>
              <a:rPr lang="ja-JP" altLang="en-US" dirty="0" smtClean="0"/>
              <a:t>プログラムが相互にどんな順番でつながるかどうかをあらかじめ決めておく</a:t>
            </a:r>
            <a:endParaRPr lang="en-US" altLang="ja-JP" dirty="0" smtClean="0"/>
          </a:p>
          <a:p>
            <a:pPr lvl="1"/>
            <a:endParaRPr kumimoji="1" lang="en-US" altLang="ja-JP" dirty="0" smtClean="0"/>
          </a:p>
        </p:txBody>
      </p:sp>
      <p:sp>
        <p:nvSpPr>
          <p:cNvPr id="4" name="日付プレースホルダー 3"/>
          <p:cNvSpPr>
            <a:spLocks noGrp="1"/>
          </p:cNvSpPr>
          <p:nvPr>
            <p:ph type="dt" sz="half" idx="14"/>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5"/>
          </p:nvPr>
        </p:nvSpPr>
        <p:spPr/>
        <p:txBody>
          <a:bodyPr/>
          <a:lstStyle/>
          <a:p>
            <a:fld id="{E827F8CF-0BFB-4B9E-AA1B-DFB340B53D7D}" type="slidenum">
              <a:rPr kumimoji="1" lang="ja-JP" altLang="en-US" smtClean="0"/>
              <a:t>11</a:t>
            </a:fld>
            <a:endParaRPr kumimoji="1" lang="ja-JP" altLang="en-US"/>
          </a:p>
        </p:txBody>
      </p:sp>
    </p:spTree>
    <p:extLst>
      <p:ext uri="{BB962C8B-B14F-4D97-AF65-F5344CB8AC3E}">
        <p14:creationId xmlns:p14="http://schemas.microsoft.com/office/powerpoint/2010/main" val="40828455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457200" y="274638"/>
            <a:ext cx="7467600" cy="634082"/>
          </a:xfrm>
        </p:spPr>
        <p:txBody>
          <a:bodyPr/>
          <a:lstStyle/>
          <a:p>
            <a:r>
              <a:rPr lang="ja-JP" altLang="en-US" dirty="0"/>
              <a:t>ソフトウェアバグの修理に要する</a:t>
            </a:r>
            <a:r>
              <a:rPr lang="ja-JP" altLang="en-US" dirty="0" smtClean="0"/>
              <a:t>時間</a:t>
            </a:r>
            <a:r>
              <a:rPr lang="en-US" altLang="ja-JP" dirty="0" smtClean="0"/>
              <a:t>(1)</a:t>
            </a:r>
            <a:endParaRPr kumimoji="1" lang="ja-JP" altLang="en-US" dirty="0"/>
          </a:p>
        </p:txBody>
      </p:sp>
      <p:sp>
        <p:nvSpPr>
          <p:cNvPr id="4" name="日付プレースホルダー 3"/>
          <p:cNvSpPr>
            <a:spLocks noGrp="1"/>
          </p:cNvSpPr>
          <p:nvPr>
            <p:ph type="dt" sz="half" idx="10"/>
          </p:nvPr>
        </p:nvSpPr>
        <p:spPr/>
        <p:txBody>
          <a:bodyPr/>
          <a:lstStyle/>
          <a:p>
            <a:fld id="{13685CF9-99CB-4AC0-950F-1222C98D7A64}" type="datetime1">
              <a:rPr kumimoji="1" lang="ja-JP" altLang="en-US" smtClean="0"/>
              <a:t>2015/10/13</a:t>
            </a:fld>
            <a:endParaRPr kumimoji="1" lang="ja-JP" altLang="en-US"/>
          </a:p>
        </p:txBody>
      </p:sp>
      <p:sp>
        <p:nvSpPr>
          <p:cNvPr id="5" name="スライド番号プレースホルダー 4"/>
          <p:cNvSpPr>
            <a:spLocks noGrp="1"/>
          </p:cNvSpPr>
          <p:nvPr>
            <p:ph type="sldNum" sz="quarter" idx="12"/>
          </p:nvPr>
        </p:nvSpPr>
        <p:spPr/>
        <p:txBody>
          <a:bodyPr/>
          <a:lstStyle/>
          <a:p>
            <a:fld id="{E827F8CF-0BFB-4B9E-AA1B-DFB340B53D7D}" type="slidenum">
              <a:rPr kumimoji="1" lang="ja-JP" altLang="en-US" smtClean="0"/>
              <a:t>12</a:t>
            </a:fld>
            <a:endParaRPr kumimoji="1" lang="ja-JP" altLang="en-US"/>
          </a:p>
        </p:txBody>
      </p:sp>
      <p:graphicFrame>
        <p:nvGraphicFramePr>
          <p:cNvPr id="8" name="コンテンツ プレースホルダー 7"/>
          <p:cNvGraphicFramePr>
            <a:graphicFrameLocks noGrp="1"/>
          </p:cNvGraphicFramePr>
          <p:nvPr>
            <p:ph sz="quarter" idx="1"/>
            <p:extLst>
              <p:ext uri="{D42A27DB-BD31-4B8C-83A1-F6EECF244321}">
                <p14:modId xmlns:p14="http://schemas.microsoft.com/office/powerpoint/2010/main" val="3130874491"/>
              </p:ext>
            </p:extLst>
          </p:nvPr>
        </p:nvGraphicFramePr>
        <p:xfrm>
          <a:off x="457200" y="2780929"/>
          <a:ext cx="7467600" cy="3474330"/>
        </p:xfrm>
        <a:graphic>
          <a:graphicData uri="http://schemas.openxmlformats.org/drawingml/2006/chart">
            <c:chart xmlns:c="http://schemas.openxmlformats.org/drawingml/2006/chart" xmlns:r="http://schemas.openxmlformats.org/officeDocument/2006/relationships" r:id="rId2"/>
          </a:graphicData>
        </a:graphic>
      </p:graphicFrame>
      <p:sp>
        <p:nvSpPr>
          <p:cNvPr id="10" name="コンテンツ プレースホルダー 9"/>
          <p:cNvSpPr>
            <a:spLocks noGrp="1"/>
          </p:cNvSpPr>
          <p:nvPr>
            <p:ph sz="quarter" idx="2"/>
          </p:nvPr>
        </p:nvSpPr>
        <p:spPr>
          <a:xfrm>
            <a:off x="457200" y="1124744"/>
            <a:ext cx="7467600" cy="1656185"/>
          </a:xfrm>
        </p:spPr>
        <p:txBody>
          <a:bodyPr>
            <a:normAutofit fontScale="85000" lnSpcReduction="20000"/>
          </a:bodyPr>
          <a:lstStyle/>
          <a:p>
            <a:r>
              <a:rPr kumimoji="1" lang="ja-JP" altLang="en-US" dirty="0" smtClean="0"/>
              <a:t>コードレビュ</a:t>
            </a:r>
            <a:r>
              <a:rPr kumimoji="1" lang="en-US" altLang="ja-JP" dirty="0" smtClean="0"/>
              <a:t>		</a:t>
            </a:r>
            <a:r>
              <a:rPr kumimoji="1" lang="ja-JP" altLang="en-US" dirty="0" smtClean="0"/>
              <a:t>：プログラマが自分で実施するレビュ</a:t>
            </a:r>
            <a:endParaRPr kumimoji="1" lang="en-US" altLang="ja-JP" dirty="0" smtClean="0"/>
          </a:p>
          <a:p>
            <a:r>
              <a:rPr lang="ja-JP" altLang="en-US" dirty="0" smtClean="0"/>
              <a:t>コードインスペクション　：直接関与しなかった技術者にも集まって　　</a:t>
            </a:r>
            <a:r>
              <a:rPr lang="en-US" altLang="ja-JP" dirty="0" smtClean="0"/>
              <a:t>			</a:t>
            </a:r>
            <a:r>
              <a:rPr lang="ja-JP" altLang="en-US" dirty="0" smtClean="0"/>
              <a:t>　もらい相互チェックすること</a:t>
            </a:r>
            <a:endParaRPr lang="en-US" altLang="ja-JP" dirty="0" smtClean="0"/>
          </a:p>
          <a:p>
            <a:r>
              <a:rPr kumimoji="1" lang="ja-JP" altLang="en-US" dirty="0" smtClean="0"/>
              <a:t>単体テスト</a:t>
            </a:r>
            <a:r>
              <a:rPr kumimoji="1" lang="en-US" altLang="ja-JP" dirty="0" smtClean="0"/>
              <a:t>		</a:t>
            </a:r>
            <a:r>
              <a:rPr kumimoji="1" lang="ja-JP" altLang="en-US" dirty="0" smtClean="0"/>
              <a:t>：プログラム単体のテスト</a:t>
            </a:r>
            <a:endParaRPr kumimoji="1" lang="en-US" altLang="ja-JP" dirty="0" smtClean="0"/>
          </a:p>
          <a:p>
            <a:r>
              <a:rPr lang="ja-JP" altLang="en-US" dirty="0" smtClean="0"/>
              <a:t>システムテスト</a:t>
            </a:r>
            <a:r>
              <a:rPr lang="en-US" altLang="ja-JP" dirty="0" smtClean="0"/>
              <a:t>		</a:t>
            </a:r>
            <a:r>
              <a:rPr lang="ja-JP" altLang="en-US" dirty="0" smtClean="0"/>
              <a:t>：ほかのプログラムと接続するテスト</a:t>
            </a:r>
            <a:endParaRPr kumimoji="1" lang="en-US" altLang="ja-JP" dirty="0" smtClean="0"/>
          </a:p>
          <a:p>
            <a:endParaRPr kumimoji="1" lang="ja-JP" altLang="en-US" dirty="0"/>
          </a:p>
        </p:txBody>
      </p:sp>
    </p:spTree>
    <p:extLst>
      <p:ext uri="{BB962C8B-B14F-4D97-AF65-F5344CB8AC3E}">
        <p14:creationId xmlns:p14="http://schemas.microsoft.com/office/powerpoint/2010/main" val="41110962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ja-JP" altLang="en-US" dirty="0" smtClean="0"/>
              <a:t>まと</a:t>
            </a:r>
            <a:r>
              <a:rPr lang="ja-JP" altLang="en-US" dirty="0"/>
              <a:t>め</a:t>
            </a:r>
            <a:endParaRPr kumimoji="1" lang="ja-JP" altLang="en-US" dirty="0"/>
          </a:p>
        </p:txBody>
      </p:sp>
      <p:sp>
        <p:nvSpPr>
          <p:cNvPr id="8" name="コンテンツ プレースホルダー 7"/>
          <p:cNvSpPr>
            <a:spLocks noGrp="1"/>
          </p:cNvSpPr>
          <p:nvPr>
            <p:ph sz="quarter" idx="1"/>
          </p:nvPr>
        </p:nvSpPr>
        <p:spPr/>
        <p:txBody>
          <a:bodyPr/>
          <a:lstStyle/>
          <a:p>
            <a:pPr>
              <a:buFont typeface="Wingdings" panose="05000000000000000000" pitchFamily="2" charset="2"/>
              <a:buChar char="l"/>
            </a:pPr>
            <a:r>
              <a:rPr lang="ja-JP" altLang="en-US" dirty="0"/>
              <a:t>コンピュータ</a:t>
            </a:r>
            <a:r>
              <a:rPr lang="ja-JP" altLang="en-US" dirty="0" smtClean="0"/>
              <a:t>が普及されることにより、多くのソフトウェアが作成され、またソフトウェアが大規模なものになってきている。</a:t>
            </a:r>
            <a:endParaRPr lang="en-US" altLang="ja-JP" dirty="0" smtClean="0"/>
          </a:p>
          <a:p>
            <a:pPr>
              <a:buFont typeface="Wingdings" panose="05000000000000000000" pitchFamily="2" charset="2"/>
              <a:buChar char="l"/>
            </a:pPr>
            <a:r>
              <a:rPr lang="ja-JP" altLang="en-US" dirty="0" smtClean="0"/>
              <a:t>これらの、作成やテスト、バグの修復には多くの時間や費用が必要になる。</a:t>
            </a:r>
            <a:endParaRPr lang="en-US" altLang="ja-JP" dirty="0" smtClean="0"/>
          </a:p>
          <a:p>
            <a:pPr>
              <a:buFont typeface="Wingdings" panose="05000000000000000000" pitchFamily="2" charset="2"/>
              <a:buChar char="l"/>
            </a:pPr>
            <a:r>
              <a:rPr lang="ja-JP" altLang="en-US" dirty="0" smtClean="0"/>
              <a:t>そのためにもソフトウェアエンジニアリングを用い、</a:t>
            </a:r>
            <a:r>
              <a:rPr lang="en-US" altLang="ja-JP" dirty="0" smtClean="0"/>
              <a:t>QCD(</a:t>
            </a:r>
            <a:r>
              <a:rPr lang="ja-JP" altLang="en-US" smtClean="0"/>
              <a:t>品質、コスト、納期）や保守を重視してソフトウェアを作らなければならない。</a:t>
            </a:r>
            <a:endParaRPr lang="en-US" altLang="ja-JP" dirty="0" smtClean="0"/>
          </a:p>
        </p:txBody>
      </p:sp>
      <p:sp>
        <p:nvSpPr>
          <p:cNvPr id="3" name="日付プレースホルダー 2"/>
          <p:cNvSpPr>
            <a:spLocks noGrp="1"/>
          </p:cNvSpPr>
          <p:nvPr>
            <p:ph type="dt" sz="half" idx="14"/>
          </p:nvPr>
        </p:nvSpPr>
        <p:spPr/>
        <p:txBody>
          <a:bodyPr/>
          <a:lstStyle/>
          <a:p>
            <a:fld id="{1960AB28-41DF-4682-8F03-726CA04110F2}" type="datetime1">
              <a:rPr kumimoji="1" lang="ja-JP" altLang="en-US" smtClean="0"/>
              <a:t>2015/10/13</a:t>
            </a:fld>
            <a:endParaRPr kumimoji="1" lang="ja-JP" altLang="en-US"/>
          </a:p>
        </p:txBody>
      </p:sp>
      <p:sp>
        <p:nvSpPr>
          <p:cNvPr id="4" name="スライド番号プレースホルダー 3"/>
          <p:cNvSpPr>
            <a:spLocks noGrp="1"/>
          </p:cNvSpPr>
          <p:nvPr>
            <p:ph type="sldNum" sz="quarter" idx="15"/>
          </p:nvPr>
        </p:nvSpPr>
        <p:spPr/>
        <p:txBody>
          <a:bodyPr/>
          <a:lstStyle/>
          <a:p>
            <a:fld id="{E827F8CF-0BFB-4B9E-AA1B-DFB340B53D7D}" type="slidenum">
              <a:rPr kumimoji="1" lang="ja-JP" altLang="en-US" smtClean="0"/>
              <a:t>13</a:t>
            </a:fld>
            <a:endParaRPr kumimoji="1" lang="ja-JP" altLang="en-US"/>
          </a:p>
        </p:txBody>
      </p:sp>
    </p:spTree>
    <p:extLst>
      <p:ext uri="{BB962C8B-B14F-4D97-AF65-F5344CB8AC3E}">
        <p14:creationId xmlns:p14="http://schemas.microsoft.com/office/powerpoint/2010/main" val="5173111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スパイス">
  <a:themeElements>
    <a:clrScheme name="スパイス">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スパイス">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スパイス">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325</TotalTime>
  <Words>698</Words>
  <Application>Microsoft Office PowerPoint</Application>
  <PresentationFormat>画面に合わせる (4:3)</PresentationFormat>
  <Paragraphs>126</Paragraphs>
  <Slides>13</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13</vt:i4>
      </vt:variant>
    </vt:vector>
  </HeadingPairs>
  <TitlesOfParts>
    <vt:vector size="20" baseType="lpstr">
      <vt:lpstr>ＭＳ Ｐゴシック</vt:lpstr>
      <vt:lpstr>ＭＳ Ｐ明朝</vt:lpstr>
      <vt:lpstr>Calibri</vt:lpstr>
      <vt:lpstr>Century Schoolbook</vt:lpstr>
      <vt:lpstr>Wingdings</vt:lpstr>
      <vt:lpstr>Wingdings 2</vt:lpstr>
      <vt:lpstr>スパイス</vt:lpstr>
      <vt:lpstr>ソフトウェアエンジニアリングとは</vt:lpstr>
      <vt:lpstr>参考文献</vt:lpstr>
      <vt:lpstr>ソフトウェアとは</vt:lpstr>
      <vt:lpstr>良い製品をつくるためには</vt:lpstr>
      <vt:lpstr>プログラミングに必要な６つの才能 </vt:lpstr>
      <vt:lpstr>情報システムにおける 仕事の流れと設計・施工の位置づけ</vt:lpstr>
      <vt:lpstr>良い情報システムを作るための条件</vt:lpstr>
      <vt:lpstr>ソフトウェアエンジニアリングとは</vt:lpstr>
      <vt:lpstr>ソフトウェアエンジニアリングの知識体系</vt:lpstr>
      <vt:lpstr>ソフトウェアエンジニアリングの必要性(1)</vt:lpstr>
      <vt:lpstr>ソフトウェアエンジニアリングの必要性(2)</vt:lpstr>
      <vt:lpstr>ソフトウェアバグの修理に要する時間(1)</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ソフトウェアエンジニアリングとは</dc:title>
  <dc:creator>oss.wakayama</dc:creator>
  <cp:lastModifiedBy>宮崎　智己</cp:lastModifiedBy>
  <cp:revision>31</cp:revision>
  <dcterms:created xsi:type="dcterms:W3CDTF">2015-10-08T06:06:42Z</dcterms:created>
  <dcterms:modified xsi:type="dcterms:W3CDTF">2015-10-13T04:12:53Z</dcterms:modified>
</cp:coreProperties>
</file>