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8" r:id="rId1"/>
  </p:sldMasterIdLst>
  <p:notesMasterIdLst>
    <p:notesMasterId r:id="rId25"/>
  </p:notesMasterIdLst>
  <p:sldIdLst>
    <p:sldId id="256" r:id="rId2"/>
    <p:sldId id="257" r:id="rId3"/>
    <p:sldId id="278" r:id="rId4"/>
    <p:sldId id="265" r:id="rId5"/>
    <p:sldId id="274" r:id="rId6"/>
    <p:sldId id="258" r:id="rId7"/>
    <p:sldId id="268" r:id="rId8"/>
    <p:sldId id="259" r:id="rId9"/>
    <p:sldId id="269" r:id="rId10"/>
    <p:sldId id="279" r:id="rId11"/>
    <p:sldId id="266" r:id="rId12"/>
    <p:sldId id="272" r:id="rId13"/>
    <p:sldId id="267" r:id="rId14"/>
    <p:sldId id="273" r:id="rId15"/>
    <p:sldId id="260" r:id="rId16"/>
    <p:sldId id="261" r:id="rId17"/>
    <p:sldId id="262" r:id="rId18"/>
    <p:sldId id="275" r:id="rId19"/>
    <p:sldId id="276" r:id="rId20"/>
    <p:sldId id="277" r:id="rId21"/>
    <p:sldId id="263" r:id="rId22"/>
    <p:sldId id="264" r:id="rId23"/>
    <p:sldId id="271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25596" autoAdjust="0"/>
  </p:normalViewPr>
  <p:slideViewPr>
    <p:cSldViewPr snapToGrid="0">
      <p:cViewPr>
        <p:scale>
          <a:sx n="80" d="100"/>
          <a:sy n="80" d="100"/>
        </p:scale>
        <p:origin x="1517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79967C-F1F3-4018-9B11-535090BD9A32}" type="datetimeFigureOut">
              <a:rPr lang="en-MY" smtClean="0"/>
              <a:t>5/12/2019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D8203-7141-4113-9838-2427667EBB10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37458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check whether LIWC tool is suitable for extracting information from mailing lists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11708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Stands for linguistic inquiry and word count</a:t>
            </a:r>
          </a:p>
          <a:p>
            <a:r>
              <a:rPr lang="en-US" dirty="0"/>
              <a:t>Based on counting function words or particles</a:t>
            </a:r>
          </a:p>
          <a:p>
            <a:r>
              <a:rPr lang="en-US" dirty="0"/>
              <a:t>Word count programs cannot catch sarcasm, irony, or a given contextual meaning for words with many meanings</a:t>
            </a:r>
          </a:p>
          <a:p>
            <a:r>
              <a:rPr lang="en-US" dirty="0"/>
              <a:t>The power of a word count tool lies in the dictionary that divides the different counts into meaningful dimensions</a:t>
            </a:r>
          </a:p>
          <a:p>
            <a:r>
              <a:rPr lang="en-US" dirty="0"/>
              <a:t>The LIWC uses a psychometrically-based dictionary</a:t>
            </a: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16647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top level categories used in this study:</a:t>
            </a:r>
          </a:p>
          <a:p>
            <a:pPr marL="491490" indent="-457200">
              <a:buAutoNum type="arabicPeriod"/>
            </a:pPr>
            <a:r>
              <a:rPr lang="en-US" i="1" dirty="0"/>
              <a:t>Language composition </a:t>
            </a:r>
            <a:r>
              <a:rPr lang="en-US" dirty="0"/>
              <a:t>consists of the standard word count dimensions such as pronouns, total words, and articles</a:t>
            </a:r>
          </a:p>
          <a:p>
            <a:pPr marL="491490" indent="-457200">
              <a:buAutoNum type="arabicPeriod"/>
            </a:pPr>
            <a:r>
              <a:rPr lang="en-US" i="1" dirty="0"/>
              <a:t>Psychological processes </a:t>
            </a:r>
            <a:r>
              <a:rPr lang="en-US" dirty="0"/>
              <a:t>is subdivided into emotional, cognitive and social processes. </a:t>
            </a:r>
          </a:p>
          <a:p>
            <a:pPr marL="491490" indent="-457200">
              <a:buAutoNum type="arabicPeriod"/>
            </a:pPr>
            <a:r>
              <a:rPr lang="en-US" i="1" dirty="0"/>
              <a:t>Relativity </a:t>
            </a:r>
            <a:r>
              <a:rPr lang="en-US" dirty="0"/>
              <a:t>is divided into temporal references and past </a:t>
            </a:r>
            <a:r>
              <a:rPr lang="en-MY" dirty="0"/>
              <a:t>tense verbs</a:t>
            </a: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43856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mailing list data</a:t>
            </a:r>
          </a:p>
          <a:p>
            <a:r>
              <a:rPr lang="en-US" dirty="0"/>
              <a:t>choose to study the Apache httpd server project because it is a large, successful, mature OSS project</a:t>
            </a:r>
          </a:p>
          <a:p>
            <a:r>
              <a:rPr lang="en-US" dirty="0"/>
              <a:t>extracted the body of all email messages on this mailing list between 1995 and 2005 – approximately 104,000 emails.</a:t>
            </a:r>
            <a:endParaRPr lang="en-MY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Select four developers that had the most commits for a given two year period</a:t>
            </a:r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69850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personality type of OSS developers?</a:t>
            </a:r>
          </a:p>
          <a:p>
            <a:endParaRPr lang="en-US" dirty="0"/>
          </a:p>
          <a:p>
            <a:r>
              <a:rPr lang="en-US" dirty="0"/>
              <a:t>certain LIWC dimensions were correlated to the big five personality </a:t>
            </a:r>
          </a:p>
          <a:p>
            <a:r>
              <a:rPr lang="en-US" dirty="0"/>
              <a:t>The big five personality factors:</a:t>
            </a:r>
          </a:p>
          <a:p>
            <a:pPr lvl="1"/>
            <a:r>
              <a:rPr lang="en-US" dirty="0"/>
              <a:t>Neuroticism the tendency to express negative emotions such as anger. </a:t>
            </a:r>
          </a:p>
          <a:p>
            <a:pPr lvl="1"/>
            <a:r>
              <a:rPr lang="en-US" dirty="0"/>
              <a:t>Extroversion the tendency to seek the company of others. </a:t>
            </a:r>
          </a:p>
          <a:p>
            <a:pPr lvl="1"/>
            <a:r>
              <a:rPr lang="en-US" dirty="0"/>
              <a:t>Openness the ability to understand and respect unusual ideas</a:t>
            </a:r>
          </a:p>
          <a:p>
            <a:pPr lvl="1"/>
            <a:r>
              <a:rPr lang="en-US" dirty="0"/>
              <a:t>Agreeableness the tendency to be cooperative rather than antagonistic</a:t>
            </a:r>
          </a:p>
          <a:p>
            <a:pPr lvl="1"/>
            <a:r>
              <a:rPr lang="en-US" dirty="0"/>
              <a:t>Conscientiousness the tendency to be self-disciplined and diligent</a:t>
            </a:r>
            <a:endParaRPr lang="en-MY" dirty="0"/>
          </a:p>
          <a:p>
            <a:endParaRPr lang="en-MY" dirty="0"/>
          </a:p>
          <a:p>
            <a:r>
              <a:rPr lang="en-MY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first create a</a:t>
            </a:r>
            <a:r>
              <a:rPr lang="ja-JP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baseline by assessing the LIWC dimensions for individuals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who make few posts to the mailing list (i.e., between 1 and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messages) as well as for the remainder of the mailing list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(i.e., 31 or more messages), excluding the top four committers.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then calculate the LIWC dimensions for the top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four committers and compare them to the baselines. These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baselines allow us to assess whether top committers have a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different personality type from the general trend on the entire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mailing list. We further compare the top committers to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other. We refer to the two baselines and the developers</a:t>
            </a:r>
          </a:p>
          <a:p>
            <a:r>
              <a:rPr lang="en-MY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subjects.</a:t>
            </a:r>
          </a:p>
          <a:p>
            <a:endParaRPr lang="en-MY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MY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MY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ja-JP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baseline for individuals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make few posts to the mailing list (i.e., between 1 and 30 messages)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remainder of the mailing list (i.e., 31 or more messages), excluding the top four committers.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calculate the LIWC dimensions for the top four committers and compare them to the baselines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further compare the top committers to each other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8083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hypothesize that top committers will have a similar personality type to each other, and that the personality of top committers will differ from that of the entire mailing list </a:t>
            </a:r>
          </a:p>
          <a:p>
            <a:r>
              <a:rPr lang="en-US" dirty="0"/>
              <a:t>top committers will be: </a:t>
            </a:r>
          </a:p>
          <a:p>
            <a:pPr lvl="1"/>
            <a:r>
              <a:rPr lang="en-US" dirty="0"/>
              <a:t>less neurotic</a:t>
            </a:r>
          </a:p>
          <a:p>
            <a:pPr lvl="1"/>
            <a:r>
              <a:rPr lang="en-US" dirty="0"/>
              <a:t>more extroverted</a:t>
            </a:r>
          </a:p>
          <a:p>
            <a:pPr lvl="1"/>
            <a:r>
              <a:rPr lang="en-US" dirty="0"/>
              <a:t>more open</a:t>
            </a:r>
          </a:p>
          <a:p>
            <a:pPr lvl="1"/>
            <a:r>
              <a:rPr lang="en-US" dirty="0"/>
              <a:t>more agreeable</a:t>
            </a:r>
          </a:p>
          <a:p>
            <a:pPr lvl="1"/>
            <a:r>
              <a:rPr lang="en-US" dirty="0"/>
              <a:t>more conscientious </a:t>
            </a:r>
          </a:p>
          <a:p>
            <a:pPr lvl="1"/>
            <a:r>
              <a:rPr lang="en-US" dirty="0"/>
              <a:t>than the general mailing list</a:t>
            </a:r>
          </a:p>
          <a:p>
            <a:r>
              <a:rPr lang="en-US" dirty="0"/>
              <a:t>For example, we feel that successful leaders will be more open to others’ ideas than the general population.</a:t>
            </a:r>
          </a:p>
          <a:p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0188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the exception of agreeableness developer A and B belonged to the same clusters for all the measures.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developers were the top developers during the development of Apache 1.3 and 2.0 respectively.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C and the general mailing list population (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messages) were the same for all measures.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D was not consistently associated with any other subject.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Comparing developers A and B to developer D and the general mailing list,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developers A and B were less extroverted, less open, but equally conscientious.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Developers A and B, who were responsible for the two significant Apache releases, are similar to each other but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 from the general mailing list population in that they are less extroverted and less open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22866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the language and attitude of a developer change as he or she moves from being a new, to a current, to a departing developer?</a:t>
            </a:r>
          </a:p>
          <a:p>
            <a:endParaRPr lang="en-US" dirty="0"/>
          </a:p>
          <a:p>
            <a:r>
              <a:rPr lang="en-US" dirty="0"/>
              <a:t>Using the LIWC we hope to examine, in an automated fashion, how developers change throughout their time with the project</a:t>
            </a:r>
          </a:p>
          <a:p>
            <a:endParaRPr lang="en-US" dirty="0"/>
          </a:p>
          <a:p>
            <a:r>
              <a:rPr lang="en-US" dirty="0"/>
              <a:t>examine the top committers for which we have resolved email addresses.</a:t>
            </a:r>
          </a:p>
          <a:p>
            <a:r>
              <a:rPr lang="en-US" dirty="0"/>
              <a:t>For the two top committers who have left the project we compare the word usage of their first and last 50 emails.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39715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Despite making few commits in his last three years, developer A continued to post to the mailing list.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the large increase in past tense verbs it is likely that developer A would answer questions about things he had done in the past.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Further evidence is the increase of negations (e.g., ‘no’, ’never’), which could indicate a person telling someone else how something was not done.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 was more sociable and used more pronouns when he first began.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Once developer B stopped committing, he also stopped posting to the mailing list.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B appears to have shifted from the use of pronouns that included himself, to more instructive ’you’ pronouns.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Discussion of time in general and the present was higher at first, with discussion of the future increasing before he left.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was a decrease in the number of positive emotions.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Words related to insight decreased as he was leaving, while causal words and exclusive words increased.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may be indicative of a change where developer B moved from producing new insights to explaining the cause or arguing why a particular solution will not work with the way the code is structured.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decrease in positive emotions, increase in instruction, potential shift from creator to critic, and increased discussion of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future is indicative of someone whose role has changed, but as we have seen, will be leaving the project shortly.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1455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Does word usage change around the time of a release?</a:t>
            </a:r>
          </a:p>
          <a:p>
            <a:endParaRPr lang="en-US" dirty="0"/>
          </a:p>
          <a:p>
            <a:r>
              <a:rPr lang="en-US" dirty="0"/>
              <a:t>interested in discovering if there is a consistent change in word usage before and after a release.</a:t>
            </a:r>
          </a:p>
          <a:p>
            <a:endParaRPr lang="en-US" dirty="0"/>
          </a:p>
          <a:p>
            <a:r>
              <a:rPr lang="en-US" dirty="0"/>
              <a:t>examine the Apache 1.3 and 2.0 releases (two major releases) by categorizing emails as occurring either a month before or after a release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25212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table 4 we can see that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discussion before the Apache 1.3 release was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 optimistic, more tentative, used more future tense verbs, and was less about actual times than after the release.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developers are often optimistic before a release and then less optimistic when the users start reporting bugs.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Examining the Apache 2.0 release, we see that after the release there were more social and less inclusive words than before the release.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is no overlap in the LIWC dimensions that are statistically significant between the two releases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atmosphere surrounding each of the releases was different.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with the 2.0 release, sociability seems to have increased after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release, and there is no statistically significant change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optimism as there was for the 1.3 release.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differences between the two releases suggest that it is unlikely that we will be able to predict when a release will occur.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15212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1490" indent="-457200">
              <a:buAutoNum type="arabicParenR"/>
            </a:pPr>
            <a:r>
              <a:rPr lang="en-US" dirty="0"/>
              <a:t>The LIWC was created as tool to measure various psychological phenomenon</a:t>
            </a:r>
          </a:p>
          <a:p>
            <a:pPr marL="662940" lvl="1" indent="-457200">
              <a:buFont typeface="+mj-lt"/>
              <a:buAutoNum type="romanLcPeriod"/>
            </a:pPr>
            <a:r>
              <a:rPr lang="en-US" dirty="0"/>
              <a:t>It has been used in a variety of environments, but to our knowledge, has not be used to understand OSS developers. </a:t>
            </a:r>
          </a:p>
          <a:p>
            <a:pPr marL="491490" indent="-457200">
              <a:buAutoNum type="arabicParenR"/>
            </a:pPr>
            <a:r>
              <a:rPr lang="en-US" dirty="0"/>
              <a:t>the LIWC may be biased against individuals who’s first language is not English. </a:t>
            </a:r>
          </a:p>
          <a:p>
            <a:pPr marL="491490" indent="-457200">
              <a:buAutoNum type="arabicParenR"/>
            </a:pPr>
            <a:r>
              <a:rPr lang="en-US" dirty="0"/>
              <a:t>although the Apache httpd server is a large, successful, mature project, it may not be representative of OSS development in general. </a:t>
            </a:r>
          </a:p>
          <a:p>
            <a:pPr marL="491490" indent="-457200">
              <a:buAutoNum type="arabicParenR"/>
            </a:pPr>
            <a:r>
              <a:rPr lang="en-US" dirty="0"/>
              <a:t>the three experiments that we performed were preliminary </a:t>
            </a:r>
          </a:p>
          <a:p>
            <a:pPr marL="662940" lvl="1" indent="-457200">
              <a:buFont typeface="+mj-lt"/>
              <a:buAutoNum type="romanLcPeriod"/>
            </a:pPr>
            <a:r>
              <a:rPr lang="en-US" dirty="0"/>
              <a:t>As such, they had a limited number of developers and project releases. </a:t>
            </a:r>
          </a:p>
          <a:p>
            <a:r>
              <a:rPr lang="en-US" dirty="0"/>
              <a:t>Further experimentation and validation must be performed before any of our results can be generalized.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6900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represents a first attempt at using a psychometrically-based word count tool to understand OSS mailing lists</a:t>
            </a:r>
          </a:p>
          <a:p>
            <a:r>
              <a:rPr lang="en-US" dirty="0"/>
              <a:t>used the LIWC dictionary</a:t>
            </a:r>
          </a:p>
          <a:p>
            <a:r>
              <a:rPr lang="en-US" dirty="0"/>
              <a:t>conducted three preliminary experiments on the Apache httpd server’s developer mailing list and proposed directions for future research</a:t>
            </a:r>
          </a:p>
          <a:p>
            <a:r>
              <a:rPr lang="en-US" dirty="0"/>
              <a:t>The general conclusions from each experiment are as follows.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76065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" indent="0">
              <a:buNone/>
            </a:pPr>
            <a:r>
              <a:rPr lang="en-US" dirty="0"/>
              <a:t>1) Personality</a:t>
            </a:r>
          </a:p>
          <a:p>
            <a:r>
              <a:rPr lang="en-US" dirty="0"/>
              <a:t>Using the LIWC dimensions that are correlated with the big five personality traits, we created a baseline personality score for the entire mailing list (excluding the top four committers) and compared the top four committers to the baseline and to each other</a:t>
            </a:r>
          </a:p>
          <a:p>
            <a:r>
              <a:rPr lang="en-US" dirty="0"/>
              <a:t>The two developers that were responsible for two major Apache releases had similar personalities</a:t>
            </a:r>
          </a:p>
          <a:p>
            <a:r>
              <a:rPr lang="en-US" dirty="0"/>
              <a:t>Their personalities were different from the baseline and other developers on the traits of extroversion and openness</a:t>
            </a:r>
          </a:p>
          <a:p>
            <a:r>
              <a:rPr lang="en-US" dirty="0"/>
              <a:t>We plan to run further comparisons with other projects as well as examine the effect of a developer’s role on his or her personality.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70491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" indent="0">
              <a:buNone/>
            </a:pPr>
            <a:r>
              <a:rPr lang="en-US" dirty="0"/>
              <a:t>2) New, Current, and Departing Developers. </a:t>
            </a:r>
          </a:p>
          <a:p>
            <a:r>
              <a:rPr lang="en-US" dirty="0"/>
              <a:t>For the two top committers who have left the Apache project, we extracted the LIWC dimensions for their first and last 50 emails</a:t>
            </a:r>
          </a:p>
          <a:p>
            <a:r>
              <a:rPr lang="en-US" dirty="0"/>
              <a:t>They feel that the statistically significant LIWC dimensions are consistent with our initial manual analysis of the developers.</a:t>
            </a:r>
          </a:p>
          <a:p>
            <a:endParaRPr lang="en-US" dirty="0"/>
          </a:p>
          <a:p>
            <a:r>
              <a:rPr lang="en-US" dirty="0"/>
              <a:t>Dividing developers’ emails into equal groups appears to span multiple events and produce statistically nonsignificant results</a:t>
            </a:r>
          </a:p>
          <a:p>
            <a:r>
              <a:rPr lang="en-US" dirty="0"/>
              <a:t>Dividing developers’ emails into event based periods would likely produce more interesting results.</a:t>
            </a:r>
          </a:p>
          <a:p>
            <a:endParaRPr lang="en-US" dirty="0"/>
          </a:p>
          <a:p>
            <a:r>
              <a:rPr lang="en-US" dirty="0"/>
              <a:t>In the future, we would like to develop a measure based on the LIWC dimensions and the characteristics of past successful and unsuccessful developers that would predict whether a newcomer will become a successful member of the development team.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52698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" indent="0">
              <a:buNone/>
            </a:pPr>
            <a:r>
              <a:rPr lang="en-US" dirty="0"/>
              <a:t>3) Releases. </a:t>
            </a:r>
          </a:p>
          <a:p>
            <a:r>
              <a:rPr lang="en-US" dirty="0"/>
              <a:t>We calculated the LIWC dimensions one month before and one month after the releases of Apache 1.3 and 2.0. </a:t>
            </a:r>
          </a:p>
          <a:p>
            <a:r>
              <a:rPr lang="en-US" dirty="0"/>
              <a:t>The 1.3 release had higher pre-release levels of optimism. </a:t>
            </a:r>
          </a:p>
          <a:p>
            <a:r>
              <a:rPr lang="en-US" dirty="0"/>
              <a:t>The 2.0 release had higher post-release levels of social words. </a:t>
            </a:r>
          </a:p>
          <a:p>
            <a:r>
              <a:rPr lang="en-US" dirty="0"/>
              <a:t>There were no common statistically significant LIWC dimensions between the two releases. </a:t>
            </a:r>
          </a:p>
          <a:p>
            <a:r>
              <a:rPr lang="en-US" dirty="0"/>
              <a:t>However, we did not take into account the success of each release.</a:t>
            </a:r>
          </a:p>
          <a:p>
            <a:r>
              <a:rPr lang="en-US" dirty="0"/>
              <a:t>Based on the finding at Microsoft that developers can predict more accurately than project managers when a release will occur, we plan to use the LIWC dimensions to assess the “attitude” of developers around successful and failed releases</a:t>
            </a:r>
          </a:p>
          <a:p>
            <a:pPr marL="34290" indent="0">
              <a:buNone/>
            </a:pP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19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2248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 feel that the they have gained some insight into the type of people who participate in and the discussions that occur on the Apache mailing list</a:t>
            </a:r>
          </a:p>
          <a:p>
            <a:r>
              <a:rPr lang="en-US" dirty="0"/>
              <a:t>They have attempted to determine the personality types of four top developers, </a:t>
            </a:r>
          </a:p>
          <a:p>
            <a:r>
              <a:rPr lang="en-US" dirty="0"/>
              <a:t>to understand why developers join and leave a project, and to examine the general attitude of developers before and after a release</a:t>
            </a:r>
          </a:p>
          <a:p>
            <a:r>
              <a:rPr lang="en-US" dirty="0"/>
              <a:t>Each experiment presented unique difficulties, but all show some promise for future work</a:t>
            </a:r>
            <a:endParaRPr lang="en-MY" dirty="0"/>
          </a:p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20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076671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first quotation, it appears that the author is uncertain as to the value of his contribution.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second quotation, the author seems confident.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Words like ‘maybe’ are associated with tentativeness and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words like ‘important’ are associated with certainty.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LIWC tool simply counts words that are contained in its dictionary.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dictionary is grouped into basic linguistic and psychometric dimensions with each word belonging to one or more dimension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22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58715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neuroticism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there is no statistically significant differences among the subjects.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Since the developers do not vary significantly from the general mailing list population, it is likely that the top committers are not emotionally unstable individuals.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least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extroverted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is developer D.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A and B have intermediate levels of extroversion.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C and the general mailing list population are the most extroverted.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appears that the top committers are less extroverted than the general mailing list population.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D has the highest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openness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score.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While Developer A and B have the lowest scores.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C matches the general mailing list population.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obvious pattern emerges from the openness measure.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A is the most 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agreeable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is no difference among the other developers and the general population.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Conscientiousness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the only measure in which the two general mailing list subjects differ.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Individuals who have sent less than 30 messages appear to be the most conscientious.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result is counter to our hypothesis.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possible explanation is that individuals who send few messages are intimidated by the regular project members and are very conscientious about what they write.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A belongs to both the highest and intermediate clusters.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While Developers B, C, and the general mailing list population belong to the intermediate level.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Developer D appears to be the least conscientious.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D8203-7141-4113-9838-2427667EBB10}" type="slidenum">
              <a:rPr lang="en-MY" smtClean="0"/>
              <a:t>23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615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EC638DF-6A9C-4D28-BFA2-DC43ADFD816B}" type="datetime1">
              <a:rPr lang="en-MY" smtClean="0"/>
              <a:t>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108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2D9D-3121-4ECE-819B-B96F9DE8313F}" type="datetime1">
              <a:rPr lang="en-MY" smtClean="0"/>
              <a:t>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901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75C8-7A04-4AEF-A23A-4EED40842B4A}" type="datetime1">
              <a:rPr lang="en-MY" smtClean="0"/>
              <a:t>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16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AA74-C55E-4779-A4D3-D3DAC6C8A7B6}" type="datetime1">
              <a:rPr lang="en-MY" smtClean="0"/>
              <a:t>5/12/2019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83397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D998-F8F1-47BD-B44E-A1AAE87A0324}" type="datetime1">
              <a:rPr lang="en-MY" smtClean="0"/>
              <a:t>5/12/2019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228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FB27D-526C-4EEF-82FE-2FEF612DD545}" type="datetime1">
              <a:rPr lang="en-MY" smtClean="0"/>
              <a:t>5/12/2019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1054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74DBE-7AC8-4833-89EF-797FF537BABB}" type="datetime1">
              <a:rPr lang="en-MY" smtClean="0"/>
              <a:t>5/12/2019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32217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44273-D8EF-4AA4-BBFC-8BCFC36A03F4}" type="datetime1">
              <a:rPr lang="en-MY" smtClean="0"/>
              <a:t>5/12/2019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27427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6E23-510D-43AD-BBF9-3030489698A8}" type="datetime1">
              <a:rPr lang="en-MY" smtClean="0"/>
              <a:t>5/12/2019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50659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9A8E-FEFA-42AE-AF03-0E188C9B23D6}" type="datetime1">
              <a:rPr lang="en-MY" smtClean="0"/>
              <a:t>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1168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EFED-7E6A-4677-A1A6-CE217B1BD2AF}" type="datetime1">
              <a:rPr lang="en-MY" smtClean="0"/>
              <a:t>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5422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A0B2FF12-B12D-40FB-AF54-CF9F34B90397}" type="datetime1">
              <a:rPr lang="en-MY" smtClean="0"/>
              <a:t>5/12/2019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74F337D0-875D-4C07-ACD8-878E07C1838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9075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62E6B9D-7061-462E-8947-2825B75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BCBE66D-4E28-4F31-90A0-960C40C59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355" y="243840"/>
            <a:ext cx="8793480" cy="6377939"/>
          </a:xfrm>
          <a:prstGeom prst="rect">
            <a:avLst/>
          </a:prstGeom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CC71D0-4872-49D0-B36F-D41F4C854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47" y="532263"/>
            <a:ext cx="7419563" cy="3684895"/>
          </a:xfrm>
          <a:noFill/>
          <a:ln w="12700" cmpd="sng">
            <a:noFill/>
          </a:ln>
        </p:spPr>
        <p:txBody>
          <a:bodyPr anchor="b">
            <a:normAutofit/>
          </a:bodyPr>
          <a:lstStyle/>
          <a:p>
            <a:pPr algn="l"/>
            <a:r>
              <a:rPr lang="en-US" sz="3800" dirty="0">
                <a:solidFill>
                  <a:schemeClr val="tx1"/>
                </a:solidFill>
                <a:effectLst/>
              </a:rPr>
              <a:t>What can OSS mailing lists tell us?</a:t>
            </a:r>
            <a:br>
              <a:rPr lang="en-US" sz="3800" dirty="0">
                <a:solidFill>
                  <a:schemeClr val="tx1"/>
                </a:solidFill>
                <a:effectLst/>
              </a:rPr>
            </a:br>
            <a:r>
              <a:rPr lang="en-US" sz="3800" dirty="0">
                <a:solidFill>
                  <a:schemeClr val="tx1"/>
                </a:solidFill>
                <a:effectLst/>
              </a:rPr>
              <a:t>A preliminary psychometric text analysis of the Apache developer mailing list</a:t>
            </a:r>
            <a:endParaRPr lang="en-MY" sz="38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90979C-C367-4D9A-AFFF-68EFC2657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7" y="4217158"/>
            <a:ext cx="7419563" cy="1649338"/>
          </a:xfrm>
        </p:spPr>
        <p:txBody>
          <a:bodyPr anchor="t">
            <a:normAutofit/>
          </a:bodyPr>
          <a:lstStyle/>
          <a:p>
            <a:pPr algn="l"/>
            <a:r>
              <a:rPr lang="en-US" sz="2400" dirty="0">
                <a:solidFill>
                  <a:schemeClr val="accent1"/>
                </a:solidFill>
              </a:rPr>
              <a:t>Peter C. Rigby, Ahmed E. Hassan</a:t>
            </a:r>
          </a:p>
          <a:p>
            <a:pPr algn="l"/>
            <a:endParaRPr lang="en-US" sz="2400" dirty="0">
              <a:solidFill>
                <a:schemeClr val="accent1"/>
              </a:solidFill>
            </a:endParaRPr>
          </a:p>
          <a:p>
            <a:pPr algn="r"/>
            <a:endParaRPr lang="en-US" dirty="0">
              <a:solidFill>
                <a:schemeClr val="accent1"/>
              </a:solidFill>
            </a:endParaRPr>
          </a:p>
          <a:p>
            <a:pPr algn="r"/>
            <a:r>
              <a:rPr lang="en-US" dirty="0">
                <a:solidFill>
                  <a:schemeClr val="accent1"/>
                </a:solidFill>
              </a:rPr>
              <a:t>PRESENTOR: NUR ATHIRAH</a:t>
            </a:r>
            <a:endParaRPr lang="en-MY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70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8A618-F360-4F93-876C-927B102FA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/>
          <a:lstStyle/>
          <a:p>
            <a:r>
              <a:rPr lang="en-MY">
                <a:solidFill>
                  <a:schemeClr val="tx1"/>
                </a:solidFill>
              </a:rPr>
              <a:t>AIM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36DC7-4591-45DC-9A0E-28C189A43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57400"/>
            <a:ext cx="7404653" cy="4038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 evaluate the appropriateness of LIWC tool for information extraction from mailing lists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D3B8C-1D74-4FDF-ACF3-6A90A59E4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7148" y="6223829"/>
            <a:ext cx="1279663" cy="365125"/>
          </a:xfrm>
        </p:spPr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2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58EF72-2BFC-4233-8EB0-F495DF0E633F}"/>
              </a:ext>
            </a:extLst>
          </p:cNvPr>
          <p:cNvSpPr txBox="1"/>
          <p:nvPr/>
        </p:nvSpPr>
        <p:spPr>
          <a:xfrm>
            <a:off x="-3113665" y="993595"/>
            <a:ext cx="2137121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Evaluate: </a:t>
            </a:r>
            <a:r>
              <a:rPr lang="ja-JP" altLang="en-US" sz="1400" dirty="0"/>
              <a:t>評価する</a:t>
            </a:r>
            <a:r>
              <a:rPr lang="en-US" sz="1400" dirty="0"/>
              <a:t> Appropriateness:</a:t>
            </a:r>
            <a:r>
              <a:rPr lang="ja-JP" altLang="en-US" sz="1400" dirty="0"/>
              <a:t>適切さ</a:t>
            </a:r>
            <a:endParaRPr lang="en-US" sz="1400" dirty="0"/>
          </a:p>
          <a:p>
            <a:r>
              <a:rPr lang="en-US" sz="1400" dirty="0"/>
              <a:t>Extraction:</a:t>
            </a:r>
            <a:r>
              <a:rPr lang="ja-JP" altLang="en-US" sz="1400" dirty="0"/>
              <a:t>抽出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7308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3A2A-18BD-493A-9920-D05B27716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RESEARCH QUESTIONS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B216F-9E93-4D2E-8763-5090AE4DFF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RQ1:</a:t>
            </a:r>
            <a:r>
              <a:rPr lang="en-US" i="1" dirty="0">
                <a:solidFill>
                  <a:schemeClr val="tx1"/>
                </a:solidFill>
              </a:rPr>
              <a:t>What is the personality type of OSS developers?</a:t>
            </a:r>
          </a:p>
          <a:p>
            <a:r>
              <a:rPr lang="en-US" i="1" dirty="0">
                <a:solidFill>
                  <a:schemeClr val="tx1"/>
                </a:solidFill>
              </a:rPr>
              <a:t>RQ2: Does the language and attitude of a developer change as he or she moves from being a new, to a current, to a departing </a:t>
            </a:r>
            <a:r>
              <a:rPr lang="en-MY" i="1" dirty="0">
                <a:solidFill>
                  <a:schemeClr val="tx1"/>
                </a:solidFill>
              </a:rPr>
              <a:t>developer?</a:t>
            </a:r>
          </a:p>
          <a:p>
            <a:r>
              <a:rPr lang="en-US" i="1" dirty="0">
                <a:solidFill>
                  <a:schemeClr val="tx1"/>
                </a:solidFill>
              </a:rPr>
              <a:t>RQ3:Does word usage change around the time of a release?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69771C-5CCA-4890-957C-718F764A2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7148" y="6223829"/>
            <a:ext cx="1279663" cy="365125"/>
          </a:xfrm>
        </p:spPr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3</a:t>
            </a:fld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15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3902-01F0-4CFF-9372-EE615F77E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LIWC?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AF696-C20A-473D-81F6-8CCC8346B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Linguistic Inquiry and Word Count (LIWC)</a:t>
            </a:r>
          </a:p>
          <a:p>
            <a:r>
              <a:rPr lang="en-US" dirty="0">
                <a:solidFill>
                  <a:schemeClr val="tx1"/>
                </a:solidFill>
              </a:rPr>
              <a:t>Based on counting function words or particles</a:t>
            </a:r>
          </a:p>
          <a:p>
            <a:r>
              <a:rPr lang="en-US" dirty="0">
                <a:solidFill>
                  <a:schemeClr val="tx1"/>
                </a:solidFill>
              </a:rPr>
              <a:t>Cannot catch sarcasm, irony, or a given contextual meaning </a:t>
            </a:r>
          </a:p>
          <a:p>
            <a:r>
              <a:rPr lang="en-US" dirty="0">
                <a:solidFill>
                  <a:schemeClr val="tx1"/>
                </a:solidFill>
              </a:rPr>
              <a:t>Dictionary that divides the different counts into meaningful dimensions</a:t>
            </a:r>
          </a:p>
          <a:p>
            <a:r>
              <a:rPr lang="en-US" dirty="0">
                <a:solidFill>
                  <a:schemeClr val="tx1"/>
                </a:solidFill>
              </a:rPr>
              <a:t>Uses a psychometrically-based dictionary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3978D-8207-4A5F-96A0-CC3FF7FC9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4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CBAD5-7AAD-4B50-B974-A78A5B0B312B}"/>
              </a:ext>
            </a:extLst>
          </p:cNvPr>
          <p:cNvSpPr txBox="1"/>
          <p:nvPr/>
        </p:nvSpPr>
        <p:spPr>
          <a:xfrm>
            <a:off x="-3628571" y="798286"/>
            <a:ext cx="2670628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Sarcasm:</a:t>
            </a:r>
            <a:r>
              <a:rPr lang="ja-JP" altLang="en-US" sz="1400" dirty="0"/>
              <a:t>皮肉</a:t>
            </a:r>
            <a:endParaRPr lang="en-US" sz="1400" dirty="0"/>
          </a:p>
          <a:p>
            <a:r>
              <a:rPr lang="en-US" sz="1400" dirty="0"/>
              <a:t>Irony:</a:t>
            </a:r>
            <a:r>
              <a:rPr lang="ja-JP" altLang="en-US" sz="1400" dirty="0"/>
              <a:t>アイロニー</a:t>
            </a:r>
            <a:endParaRPr lang="en-US" sz="1400" dirty="0"/>
          </a:p>
          <a:p>
            <a:r>
              <a:rPr lang="en-US" sz="1400" dirty="0"/>
              <a:t>Contextual:</a:t>
            </a:r>
            <a:r>
              <a:rPr lang="ja-JP" altLang="en-US" sz="1400" dirty="0"/>
              <a:t>文脈</a:t>
            </a:r>
            <a:endParaRPr lang="en-US" sz="1400" dirty="0"/>
          </a:p>
          <a:p>
            <a:r>
              <a:rPr lang="en-US" sz="1400" dirty="0"/>
              <a:t>Psychometrically: </a:t>
            </a:r>
            <a:r>
              <a:rPr lang="ja-JP" altLang="en-US" sz="1400" dirty="0"/>
              <a:t>心理測定的に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73623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3902-01F0-4CFF-9372-EE615F77E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096" y="365908"/>
            <a:ext cx="7406640" cy="13563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WHAT IS LIWC?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AF696-C20A-473D-81F6-8CCC8346B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673" y="1658858"/>
            <a:ext cx="7404653" cy="1706732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3 top level categories used:</a:t>
            </a:r>
          </a:p>
          <a:p>
            <a:pPr marL="66294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</a:rPr>
              <a:t>Language composition </a:t>
            </a:r>
          </a:p>
          <a:p>
            <a:pPr marL="66294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</a:rPr>
              <a:t>Psychological processes </a:t>
            </a:r>
          </a:p>
          <a:p>
            <a:pPr marL="662940" lvl="1" indent="-457200">
              <a:buAutoNum type="arabicPeriod"/>
            </a:pPr>
            <a:r>
              <a:rPr lang="en-US" sz="2400" i="1" dirty="0">
                <a:solidFill>
                  <a:schemeClr val="tx1"/>
                </a:solidFill>
              </a:rPr>
              <a:t>Relativity</a:t>
            </a:r>
            <a:endParaRPr lang="en-MY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3978D-8207-4A5F-96A0-CC3FF7FC9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5</a:t>
            </a:fld>
            <a:endParaRPr lang="en-MY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C3D28C-B7D6-4A51-AC50-DFF369799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96" y="3188633"/>
            <a:ext cx="7535657" cy="303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3F17F-5A3B-48B8-8E85-84E8E2E5C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solidFill>
                  <a:schemeClr val="tx1"/>
                </a:solidFill>
              </a:rPr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969B4-6AFD-4BD9-BFFC-3FDC548E7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Need mailing list data</a:t>
            </a:r>
          </a:p>
          <a:p>
            <a:r>
              <a:rPr lang="en-US" dirty="0">
                <a:solidFill>
                  <a:schemeClr val="tx1"/>
                </a:solidFill>
              </a:rPr>
              <a:t>The Apache httpd server project </a:t>
            </a:r>
          </a:p>
          <a:p>
            <a:pPr marL="34290" indent="0">
              <a:buNone/>
            </a:pPr>
            <a:r>
              <a:rPr lang="en-US" dirty="0">
                <a:solidFill>
                  <a:schemeClr val="tx1"/>
                </a:solidFill>
              </a:rPr>
              <a:t>    - A large, successful, mature OSS project</a:t>
            </a:r>
          </a:p>
          <a:p>
            <a:r>
              <a:rPr lang="en-US" dirty="0">
                <a:solidFill>
                  <a:schemeClr val="tx1"/>
                </a:solidFill>
              </a:rPr>
              <a:t>Extracted the body of all email messages (1995 ~2005) </a:t>
            </a:r>
          </a:p>
          <a:p>
            <a:pPr marL="34290" indent="0">
              <a:buNone/>
            </a:pPr>
            <a:r>
              <a:rPr lang="en-US" dirty="0">
                <a:solidFill>
                  <a:schemeClr val="tx1"/>
                </a:solidFill>
              </a:rPr>
              <a:t>       - Approx. 104,000 emails</a:t>
            </a:r>
          </a:p>
          <a:p>
            <a:r>
              <a:rPr lang="en-US" dirty="0">
                <a:solidFill>
                  <a:schemeClr val="tx1"/>
                </a:solidFill>
              </a:rPr>
              <a:t>Select four developers that had the most commits for a given two year period</a:t>
            </a: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213AF7-24BF-4752-91CB-8B9596A0C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6</a:t>
            </a:fld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14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E08D9-B7BC-405C-94A8-EFC46C08B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EXPERIMENTS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7790D-1821-4954-B9AD-604A76A5E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91490" indent="-45720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PERSONALITY</a:t>
            </a:r>
          </a:p>
          <a:p>
            <a:pPr marL="491490" indent="-45720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NEW, CURRENT AND DEPARTING DEVELOPERS</a:t>
            </a:r>
          </a:p>
          <a:p>
            <a:pPr marL="491490" indent="-45720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RELEASES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EA8E7-5422-4A74-B2E0-76B3451FA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7</a:t>
            </a:fld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192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B6B9D-831D-4CC8-A369-71A148833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352146"/>
            <a:ext cx="7406640" cy="13563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MY" dirty="0">
                <a:solidFill>
                  <a:schemeClr val="tx1"/>
                </a:solidFill>
              </a:rPr>
              <a:t>) PERSONALITY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51207-D7A6-4569-884D-E0533F272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275614"/>
            <a:ext cx="7404653" cy="41723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Certain LIWC dimensions were correlated to the big five personality </a:t>
            </a:r>
          </a:p>
          <a:p>
            <a:r>
              <a:rPr lang="en-US" dirty="0">
                <a:solidFill>
                  <a:schemeClr val="tx1"/>
                </a:solidFill>
              </a:rPr>
              <a:t>The big five personality factors: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Neuroticism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Express negative emotions such as anger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Extroversion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Seek the company of others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Openness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Understand and respect unusual ideas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Agreeableness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Be cooperative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Conscientiousness </a:t>
            </a:r>
          </a:p>
          <a:p>
            <a:pPr lvl="2"/>
            <a:r>
              <a:rPr lang="en-US" dirty="0">
                <a:solidFill>
                  <a:srgbClr val="0070C0"/>
                </a:solidFill>
              </a:rPr>
              <a:t>Be self-disciplined and diligent</a:t>
            </a:r>
            <a:endParaRPr lang="en-MY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163D4-FADF-4335-BA72-2683A2A3D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8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B32FE2-E340-4C7F-9BBA-16E1DF88390A}"/>
              </a:ext>
            </a:extLst>
          </p:cNvPr>
          <p:cNvSpPr txBox="1"/>
          <p:nvPr/>
        </p:nvSpPr>
        <p:spPr>
          <a:xfrm>
            <a:off x="1674334" y="1708506"/>
            <a:ext cx="5770485" cy="44267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What is the personality type of OSS developers?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E0E030-0D1E-47F6-9E9D-416BD7DA0142}"/>
              </a:ext>
            </a:extLst>
          </p:cNvPr>
          <p:cNvSpPr txBox="1"/>
          <p:nvPr/>
        </p:nvSpPr>
        <p:spPr>
          <a:xfrm>
            <a:off x="-3326731" y="1123730"/>
            <a:ext cx="2456719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Extroversion: </a:t>
            </a:r>
            <a:r>
              <a:rPr lang="ja-JP" altLang="en-US" sz="1400" dirty="0"/>
              <a:t>外向性</a:t>
            </a:r>
            <a:endParaRPr lang="en-US" sz="1400" dirty="0"/>
          </a:p>
          <a:p>
            <a:r>
              <a:rPr lang="en-US" sz="1400" dirty="0"/>
              <a:t>Openness: </a:t>
            </a:r>
            <a:r>
              <a:rPr lang="ja-JP" altLang="en-US" sz="1400" dirty="0"/>
              <a:t>開放性</a:t>
            </a:r>
            <a:endParaRPr lang="en-US" sz="1400" dirty="0"/>
          </a:p>
          <a:p>
            <a:r>
              <a:rPr lang="en-US" sz="1400" dirty="0"/>
              <a:t>Agreeableness: </a:t>
            </a:r>
            <a:r>
              <a:rPr lang="ja-JP" altLang="en-US" sz="1400" dirty="0"/>
              <a:t>同意度</a:t>
            </a:r>
            <a:endParaRPr lang="en-US" sz="1400" dirty="0"/>
          </a:p>
          <a:p>
            <a:r>
              <a:rPr lang="en-US" sz="1400" dirty="0"/>
              <a:t>Conscientiousness: </a:t>
            </a:r>
            <a:r>
              <a:rPr lang="ja-JP" altLang="en-US" sz="1400" dirty="0"/>
              <a:t>念入れ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22398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2FEF3-80DE-4A09-B5CD-2053F6B80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MY" dirty="0">
                <a:solidFill>
                  <a:schemeClr val="tx1"/>
                </a:solidFill>
              </a:rPr>
              <a:t>) PERSONALITY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EED6-AA8E-46B8-A496-460CC7A9A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Hypothesize: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Top committers will have a similar personality type to each other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personality of top committers will differ from that of the entire mailing list </a:t>
            </a:r>
          </a:p>
          <a:p>
            <a:r>
              <a:rPr lang="en-US" dirty="0">
                <a:solidFill>
                  <a:schemeClr val="tx1"/>
                </a:solidFill>
              </a:rPr>
              <a:t>Top committers will be: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Less neurotic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More extroverted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More open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More agreeable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More conscientious </a:t>
            </a:r>
          </a:p>
          <a:p>
            <a:r>
              <a:rPr lang="en-US" dirty="0">
                <a:solidFill>
                  <a:schemeClr val="tx1"/>
                </a:solidFill>
              </a:rPr>
              <a:t>E.g. successful leaders will be more open to others’ ideas</a:t>
            </a:r>
          </a:p>
          <a:p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68EA6-2317-4D97-AF69-0D2978A7F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9</a:t>
            </a:fld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420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9DB0-6B7D-46C9-B88C-23E57E525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57" y="256597"/>
            <a:ext cx="7406640" cy="13563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MY" dirty="0">
                <a:solidFill>
                  <a:schemeClr val="tx1"/>
                </a:solidFill>
              </a:rPr>
              <a:t>) PERSONALITY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3F8D60-9851-41EE-9CC3-6DCC848A8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4" y="1211256"/>
            <a:ext cx="6977613" cy="475897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84635-3EFA-48C6-936C-45DB105AC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10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4FEFE9-30C1-447A-BDF2-668821A7FAF1}"/>
              </a:ext>
            </a:extLst>
          </p:cNvPr>
          <p:cNvSpPr/>
          <p:nvPr/>
        </p:nvSpPr>
        <p:spPr>
          <a:xfrm>
            <a:off x="882437" y="2553102"/>
            <a:ext cx="4253840" cy="622606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6B9C7F-A1ED-4EE5-963B-C1E4AE005EE4}"/>
              </a:ext>
            </a:extLst>
          </p:cNvPr>
          <p:cNvSpPr/>
          <p:nvPr/>
        </p:nvSpPr>
        <p:spPr>
          <a:xfrm>
            <a:off x="6383165" y="2553102"/>
            <a:ext cx="1275861" cy="622606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49049E-F6AB-445A-B1C9-EB889E27E5CB}"/>
              </a:ext>
            </a:extLst>
          </p:cNvPr>
          <p:cNvSpPr/>
          <p:nvPr/>
        </p:nvSpPr>
        <p:spPr>
          <a:xfrm>
            <a:off x="882439" y="3175708"/>
            <a:ext cx="6776585" cy="342308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FAE548-DC8D-4686-8433-4524C2D7EEEE}"/>
              </a:ext>
            </a:extLst>
          </p:cNvPr>
          <p:cNvSpPr/>
          <p:nvPr/>
        </p:nvSpPr>
        <p:spPr>
          <a:xfrm>
            <a:off x="867925" y="4129824"/>
            <a:ext cx="6791099" cy="30499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CA34D3-590F-41CE-ACCA-C1664C0C02C6}"/>
              </a:ext>
            </a:extLst>
          </p:cNvPr>
          <p:cNvSpPr/>
          <p:nvPr/>
        </p:nvSpPr>
        <p:spPr>
          <a:xfrm>
            <a:off x="882438" y="3492773"/>
            <a:ext cx="6776588" cy="30498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150ACF-036B-49B0-A4ED-4EBA8585E1CA}"/>
              </a:ext>
            </a:extLst>
          </p:cNvPr>
          <p:cNvSpPr txBox="1"/>
          <p:nvPr/>
        </p:nvSpPr>
        <p:spPr>
          <a:xfrm>
            <a:off x="7423825" y="2145474"/>
            <a:ext cx="1693542" cy="1169551"/>
          </a:xfrm>
          <a:prstGeom prst="leftArrowCallout">
            <a:avLst>
              <a:gd name="adj1" fmla="val 10670"/>
              <a:gd name="adj2" fmla="val 10613"/>
              <a:gd name="adj3" fmla="val 16260"/>
              <a:gd name="adj4" fmla="val 75518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less extroverted, less open, but equally conscientious</a:t>
            </a:r>
          </a:p>
        </p:txBody>
      </p:sp>
    </p:spTree>
    <p:extLst>
      <p:ext uri="{BB962C8B-B14F-4D97-AF65-F5344CB8AC3E}">
        <p14:creationId xmlns:p14="http://schemas.microsoft.com/office/powerpoint/2010/main" val="232045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  <p:bldP spid="8" grpId="0" animBg="1"/>
      <p:bldP spid="8" grpId="1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3A6B-2120-4AEC-8D8A-FC1CD654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2) NEW, CURRENT AND DEPARTING DEVELOPERS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449A9-F669-45CD-B530-E662E45C2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3515557"/>
            <a:ext cx="7404653" cy="289083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Examine how developers change throughout their time with the project</a:t>
            </a:r>
          </a:p>
          <a:p>
            <a:r>
              <a:rPr lang="en-US" dirty="0">
                <a:solidFill>
                  <a:schemeClr val="tx1"/>
                </a:solidFill>
              </a:rPr>
              <a:t>Two top committers who have left the project </a:t>
            </a:r>
          </a:p>
          <a:p>
            <a:pPr marL="34290" indent="0">
              <a:buNone/>
            </a:pPr>
            <a:r>
              <a:rPr lang="en-US" dirty="0">
                <a:solidFill>
                  <a:schemeClr val="tx1"/>
                </a:solidFill>
              </a:rPr>
              <a:t>    - compare the word usage of  first and last 50 emails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C4E0E-3090-47A5-8F4B-929D666A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11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6DB518-4E92-4709-A1D2-9485FE02BBE7}"/>
              </a:ext>
            </a:extLst>
          </p:cNvPr>
          <p:cNvSpPr txBox="1"/>
          <p:nvPr/>
        </p:nvSpPr>
        <p:spPr>
          <a:xfrm>
            <a:off x="1674333" y="2127824"/>
            <a:ext cx="5770485" cy="112371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Does the language and attitude of a developer change as he or she moves from being a new, to a current, to a departing developer?</a:t>
            </a:r>
          </a:p>
        </p:txBody>
      </p:sp>
    </p:spTree>
    <p:extLst>
      <p:ext uri="{BB962C8B-B14F-4D97-AF65-F5344CB8AC3E}">
        <p14:creationId xmlns:p14="http://schemas.microsoft.com/office/powerpoint/2010/main" val="3552251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F43F3-17B3-4520-8E5F-CB33C0B9E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2) NEW, CURRENT AND DEPARTING DEVELOPERS</a:t>
            </a:r>
            <a:endParaRPr lang="en-MY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0102ED-19CC-4158-B300-237AFF617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08" y="1982499"/>
            <a:ext cx="3910584" cy="442389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AC433-A4DA-4E42-9DE6-52BFAB1C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12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D4C7EE-9E39-460B-AB04-9B73283FD245}"/>
              </a:ext>
            </a:extLst>
          </p:cNvPr>
          <p:cNvSpPr/>
          <p:nvPr/>
        </p:nvSpPr>
        <p:spPr>
          <a:xfrm>
            <a:off x="5783615" y="3474237"/>
            <a:ext cx="617185" cy="190581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336476-5810-4250-B2F1-0EAF49CE8BB8}"/>
              </a:ext>
            </a:extLst>
          </p:cNvPr>
          <p:cNvSpPr/>
          <p:nvPr/>
        </p:nvSpPr>
        <p:spPr>
          <a:xfrm>
            <a:off x="5778458" y="5417070"/>
            <a:ext cx="608307" cy="190581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0BF8A1-0048-4CE7-9AD7-36EFF0905D9B}"/>
              </a:ext>
            </a:extLst>
          </p:cNvPr>
          <p:cNvSpPr/>
          <p:nvPr/>
        </p:nvSpPr>
        <p:spPr>
          <a:xfrm>
            <a:off x="5783615" y="3654723"/>
            <a:ext cx="608307" cy="224819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FEAC77-06B4-46E7-9406-4309154CC734}"/>
              </a:ext>
            </a:extLst>
          </p:cNvPr>
          <p:cNvSpPr/>
          <p:nvPr/>
        </p:nvSpPr>
        <p:spPr>
          <a:xfrm>
            <a:off x="5134639" y="4253864"/>
            <a:ext cx="608307" cy="194645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C35BE7-1308-4502-A34D-DB282B1E0F2D}"/>
              </a:ext>
            </a:extLst>
          </p:cNvPr>
          <p:cNvSpPr/>
          <p:nvPr/>
        </p:nvSpPr>
        <p:spPr>
          <a:xfrm>
            <a:off x="5133164" y="2315089"/>
            <a:ext cx="609782" cy="203875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80C249-1CB0-4108-9272-C924E4D34FD1}"/>
              </a:ext>
            </a:extLst>
          </p:cNvPr>
          <p:cNvSpPr/>
          <p:nvPr/>
        </p:nvSpPr>
        <p:spPr>
          <a:xfrm>
            <a:off x="5782140" y="2881346"/>
            <a:ext cx="609782" cy="203875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80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79134-AF5A-4448-9D75-404519E73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3) RELEASES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91239-5AA4-4CEA-B4A8-AD104A63A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158" y="3166102"/>
            <a:ext cx="7404653" cy="238513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 consistent change in word usage before and after a release</a:t>
            </a:r>
          </a:p>
          <a:p>
            <a:r>
              <a:rPr lang="en-US" dirty="0">
                <a:solidFill>
                  <a:schemeClr val="tx1"/>
                </a:solidFill>
              </a:rPr>
              <a:t>Examine the Apache 1.3 and 2.0 releases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5B8BE-324B-4E33-AE27-60023DA42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13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B171F4-0FC0-491A-BFB5-AAFDE0885304}"/>
              </a:ext>
            </a:extLst>
          </p:cNvPr>
          <p:cNvSpPr txBox="1"/>
          <p:nvPr/>
        </p:nvSpPr>
        <p:spPr>
          <a:xfrm>
            <a:off x="1606859" y="1965960"/>
            <a:ext cx="5770485" cy="91940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Does word usage change around the time of a release?</a:t>
            </a:r>
          </a:p>
        </p:txBody>
      </p:sp>
    </p:spTree>
    <p:extLst>
      <p:ext uri="{BB962C8B-B14F-4D97-AF65-F5344CB8AC3E}">
        <p14:creationId xmlns:p14="http://schemas.microsoft.com/office/powerpoint/2010/main" val="3988904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9ACC5-FE8C-4948-9433-22B5E6C4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3) RELEASES</a:t>
            </a:r>
            <a:endParaRPr lang="en-MY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7FEAA65-4053-4D35-8916-D657CB004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781" y="1965960"/>
            <a:ext cx="5253578" cy="352491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F8FAE-98FF-414F-8778-57AF7D90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14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D8BC30-14D2-4EAF-B4D4-9E73D5A3C521}"/>
              </a:ext>
            </a:extLst>
          </p:cNvPr>
          <p:cNvSpPr/>
          <p:nvPr/>
        </p:nvSpPr>
        <p:spPr>
          <a:xfrm>
            <a:off x="4858327" y="2843149"/>
            <a:ext cx="766618" cy="488407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905E58-6B11-418F-8996-ECA27A471361}"/>
              </a:ext>
            </a:extLst>
          </p:cNvPr>
          <p:cNvSpPr/>
          <p:nvPr/>
        </p:nvSpPr>
        <p:spPr>
          <a:xfrm>
            <a:off x="4858327" y="3609101"/>
            <a:ext cx="766618" cy="342334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5C4AE9-F4CD-4220-8300-33217D621536}"/>
              </a:ext>
            </a:extLst>
          </p:cNvPr>
          <p:cNvSpPr/>
          <p:nvPr/>
        </p:nvSpPr>
        <p:spPr>
          <a:xfrm>
            <a:off x="5639534" y="3905255"/>
            <a:ext cx="766618" cy="595087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3405B0-0B49-4613-8024-6C8FA57466D5}"/>
              </a:ext>
            </a:extLst>
          </p:cNvPr>
          <p:cNvSpPr txBox="1"/>
          <p:nvPr/>
        </p:nvSpPr>
        <p:spPr>
          <a:xfrm>
            <a:off x="-3415507" y="964614"/>
            <a:ext cx="267062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Optimism: </a:t>
            </a:r>
            <a:r>
              <a:rPr lang="ja-JP" altLang="en-US" sz="1400" dirty="0"/>
              <a:t>楽観</a:t>
            </a:r>
          </a:p>
          <a:p>
            <a:r>
              <a:rPr lang="en-US" sz="1400" dirty="0"/>
              <a:t>Tentative:</a:t>
            </a:r>
            <a:r>
              <a:rPr lang="ja-JP" altLang="en-US" sz="1400" dirty="0"/>
              <a:t>仮の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5683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0148-B566-4EA1-B61E-50DEABB6C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solidFill>
                  <a:schemeClr val="tx1"/>
                </a:solidFill>
              </a:rPr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1E8DC-9F96-48AB-BF4F-361D5E0F5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91490" indent="-457200">
              <a:buAutoNum type="arabicParenR"/>
            </a:pPr>
            <a:r>
              <a:rPr lang="en-US" sz="2400" dirty="0">
                <a:solidFill>
                  <a:schemeClr val="tx1"/>
                </a:solidFill>
              </a:rPr>
              <a:t>The LIWC was created as tool to measure various psychological phenomenon</a:t>
            </a:r>
          </a:p>
          <a:p>
            <a:pPr marL="491490" indent="-457200">
              <a:buAutoNum type="arabicParenR"/>
            </a:pPr>
            <a:r>
              <a:rPr lang="en-US" sz="2400" dirty="0">
                <a:solidFill>
                  <a:schemeClr val="tx1"/>
                </a:solidFill>
              </a:rPr>
              <a:t>The LIWC may be biased against individuals who’s first language is not English</a:t>
            </a:r>
          </a:p>
          <a:p>
            <a:pPr marL="491490" indent="-457200">
              <a:buAutoNum type="arabicParenR"/>
            </a:pPr>
            <a:r>
              <a:rPr lang="en-US" sz="2400" dirty="0">
                <a:solidFill>
                  <a:schemeClr val="tx1"/>
                </a:solidFill>
              </a:rPr>
              <a:t>Apache httpd server may not be representative of OSS development in general</a:t>
            </a:r>
          </a:p>
          <a:p>
            <a:pPr marL="491490" indent="-457200">
              <a:buAutoNum type="arabicParenR"/>
            </a:pPr>
            <a:r>
              <a:rPr lang="en-US" sz="2400" dirty="0">
                <a:solidFill>
                  <a:schemeClr val="tx1"/>
                </a:solidFill>
              </a:rPr>
              <a:t>The three experiments were preliminary </a:t>
            </a:r>
          </a:p>
          <a:p>
            <a:r>
              <a:rPr lang="en-US" sz="2400" dirty="0">
                <a:solidFill>
                  <a:schemeClr val="tx1"/>
                </a:solidFill>
              </a:rPr>
              <a:t> Further experimentation and validation are needed</a:t>
            </a:r>
            <a:endParaRPr lang="en-MY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9EC8F-6F81-45D5-8091-C9C51B0E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15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C8F4D6-8FCC-4F44-8025-280CB3FAC49A}"/>
              </a:ext>
            </a:extLst>
          </p:cNvPr>
          <p:cNvSpPr txBox="1"/>
          <p:nvPr/>
        </p:nvSpPr>
        <p:spPr>
          <a:xfrm>
            <a:off x="-3388874" y="857071"/>
            <a:ext cx="2670628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Bias</a:t>
            </a:r>
            <a:r>
              <a:rPr lang="en-MY" sz="1400" dirty="0"/>
              <a:t>:</a:t>
            </a:r>
            <a:r>
              <a:rPr lang="ja-JP" altLang="en-US" sz="1400" dirty="0"/>
              <a:t> バイアス</a:t>
            </a:r>
            <a:endParaRPr lang="en-US" sz="1400" dirty="0"/>
          </a:p>
          <a:p>
            <a:r>
              <a:rPr lang="en-US" sz="1400" dirty="0"/>
              <a:t>Representative:</a:t>
            </a:r>
            <a:r>
              <a:rPr lang="ja-JP" altLang="en-US" sz="1400" dirty="0"/>
              <a:t>代表</a:t>
            </a:r>
            <a:endParaRPr lang="en-US" sz="1400" dirty="0"/>
          </a:p>
          <a:p>
            <a:r>
              <a:rPr lang="en-US" sz="1400" dirty="0"/>
              <a:t>Preliminary:</a:t>
            </a:r>
            <a:r>
              <a:rPr lang="ja-JP" altLang="en-US" sz="1400" dirty="0"/>
              <a:t>予備</a:t>
            </a:r>
            <a:endParaRPr lang="en-US" sz="1400" dirty="0"/>
          </a:p>
          <a:p>
            <a:r>
              <a:rPr lang="en-MY" sz="1400" dirty="0"/>
              <a:t>Validation:</a:t>
            </a:r>
            <a:r>
              <a:rPr lang="ja-JP" altLang="en-US" sz="1400" dirty="0"/>
              <a:t>検証</a:t>
            </a:r>
            <a:endParaRPr lang="en-MY" sz="1400" dirty="0"/>
          </a:p>
        </p:txBody>
      </p:sp>
    </p:spTree>
    <p:extLst>
      <p:ext uri="{BB962C8B-B14F-4D97-AF65-F5344CB8AC3E}">
        <p14:creationId xmlns:p14="http://schemas.microsoft.com/office/powerpoint/2010/main" val="2069224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93EB8-89A7-48A0-B3AF-94C733455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>
                <a:solidFill>
                  <a:schemeClr val="tx1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14E70-6D89-4003-BF53-5EE56F864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38865"/>
            <a:ext cx="7404653" cy="4057135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</a:rPr>
              <a:t>First attempt at using a psychometrically-based word count tool to understand OSS mailing lists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Used the LIWC dictionary</a:t>
            </a:r>
          </a:p>
          <a:p>
            <a:r>
              <a:rPr lang="en-US" sz="2400" dirty="0">
                <a:solidFill>
                  <a:schemeClr val="tx1"/>
                </a:solidFill>
              </a:rPr>
              <a:t>Conducted three preliminary experiments on the Apache httpd server’s developer mailing list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Proposed directions for future research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C8ADE-69EE-49A7-97BF-51D957469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16</a:t>
            </a:fld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039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E086-E16F-46A8-B986-BEF8BA03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CONCLUSIONS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73686-EDBB-4000-8907-7337561AF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828800"/>
            <a:ext cx="7404653" cy="4419600"/>
          </a:xfrm>
        </p:spPr>
        <p:txBody>
          <a:bodyPr>
            <a:normAutofit lnSpcReduction="10000"/>
          </a:bodyPr>
          <a:lstStyle/>
          <a:p>
            <a:pPr marL="3429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1) Personality</a:t>
            </a:r>
          </a:p>
          <a:p>
            <a:r>
              <a:rPr lang="en-US" sz="2400" dirty="0">
                <a:solidFill>
                  <a:schemeClr val="tx1"/>
                </a:solidFill>
              </a:rPr>
              <a:t>Created a baseline personality score for the entire mailing list </a:t>
            </a:r>
          </a:p>
          <a:p>
            <a:pPr lvl="1"/>
            <a:r>
              <a:rPr lang="en-US" sz="2200" dirty="0">
                <a:solidFill>
                  <a:schemeClr val="tx1"/>
                </a:solidFill>
              </a:rPr>
              <a:t>Compared the top four committers to the baseline and              to each other</a:t>
            </a:r>
          </a:p>
          <a:p>
            <a:r>
              <a:rPr lang="en-US" sz="2400" dirty="0">
                <a:solidFill>
                  <a:schemeClr val="tx1"/>
                </a:solidFill>
              </a:rPr>
              <a:t>The two developers that were responsible for two major Apache releases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Had similar personalities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Had different personalities from the baseline and other developers </a:t>
            </a:r>
          </a:p>
          <a:p>
            <a:r>
              <a:rPr lang="en-US" sz="2400" dirty="0">
                <a:solidFill>
                  <a:schemeClr val="tx1"/>
                </a:solidFill>
              </a:rPr>
              <a:t>Future work: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Run further comparisons with other projects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Examine the effect of a developer’s role on his or her personality</a:t>
            </a:r>
            <a:endParaRPr lang="en-MY" sz="20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EEFCE-98DC-4D99-9D5E-DCCAC016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17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8242CF-88B6-4114-B455-DAAEC4B00BC9}"/>
              </a:ext>
            </a:extLst>
          </p:cNvPr>
          <p:cNvSpPr txBox="1"/>
          <p:nvPr/>
        </p:nvSpPr>
        <p:spPr>
          <a:xfrm>
            <a:off x="-3628571" y="798286"/>
            <a:ext cx="2670628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Baseline: </a:t>
            </a:r>
            <a:r>
              <a:rPr lang="ja-JP" altLang="en-US" sz="1400" dirty="0"/>
              <a:t>ベースライン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82423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E086-E16F-46A8-B986-BEF8BA03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718" y="277131"/>
            <a:ext cx="7406640" cy="13563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CONCLUSIONS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73686-EDBB-4000-8907-7337561AF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1358283"/>
            <a:ext cx="7404653" cy="5024762"/>
          </a:xfrm>
        </p:spPr>
        <p:txBody>
          <a:bodyPr>
            <a:normAutofit lnSpcReduction="10000"/>
          </a:bodyPr>
          <a:lstStyle/>
          <a:p>
            <a:pPr marL="3429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2) New, Current, and Departing Developers.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Two top committers who have left the Apache project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Extracted the LIWC dimensions for their first and last 50 emails</a:t>
            </a:r>
          </a:p>
          <a:p>
            <a:r>
              <a:rPr lang="en-US" sz="2400" dirty="0">
                <a:solidFill>
                  <a:schemeClr val="tx1"/>
                </a:solidFill>
              </a:rPr>
              <a:t>The statistically significant LIWC dimensions are consistent</a:t>
            </a:r>
          </a:p>
          <a:p>
            <a:r>
              <a:rPr lang="en-US" sz="2400" dirty="0">
                <a:solidFill>
                  <a:schemeClr val="tx1"/>
                </a:solidFill>
              </a:rPr>
              <a:t>Dividing developers’ emails into:</a:t>
            </a:r>
          </a:p>
          <a:p>
            <a:pPr marL="66294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Equal groups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Span multiple events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Produce statistically nonsignificant results</a:t>
            </a:r>
          </a:p>
          <a:p>
            <a:pPr marL="66294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</a:rPr>
              <a:t>Event based periods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Produce more interesting results</a:t>
            </a:r>
          </a:p>
          <a:p>
            <a:r>
              <a:rPr lang="en-US" sz="2400" dirty="0">
                <a:solidFill>
                  <a:schemeClr val="tx1"/>
                </a:solidFill>
              </a:rPr>
              <a:t>Future work: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Characteristics of past successful and unsuccessful developers 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Predict whether a newcomer will become a successful member of the development team</a:t>
            </a:r>
            <a:endParaRPr lang="en-MY" sz="1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EEFCE-98DC-4D99-9D5E-DCCAC016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18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42401-E9C5-4244-8E39-A7256749C594}"/>
              </a:ext>
            </a:extLst>
          </p:cNvPr>
          <p:cNvSpPr txBox="1"/>
          <p:nvPr/>
        </p:nvSpPr>
        <p:spPr>
          <a:xfrm>
            <a:off x="-3628571" y="798286"/>
            <a:ext cx="267062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Significant: </a:t>
            </a:r>
            <a:r>
              <a:rPr lang="ja-JP" altLang="en-US" sz="1400" dirty="0"/>
              <a:t>重要な</a:t>
            </a:r>
          </a:p>
          <a:p>
            <a:r>
              <a:rPr lang="en-US" sz="1400" dirty="0"/>
              <a:t>Consistent: </a:t>
            </a:r>
            <a:r>
              <a:rPr lang="ja-JP" altLang="en-US" sz="1400" dirty="0"/>
              <a:t>一貫した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53145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E086-E16F-46A8-B986-BEF8BA03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4" y="357030"/>
            <a:ext cx="7406640" cy="13563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CONCLUSIONS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73686-EDBB-4000-8907-7337561AF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264" y="1367744"/>
            <a:ext cx="7404653" cy="4856085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3) Releases</a:t>
            </a:r>
          </a:p>
          <a:p>
            <a:r>
              <a:rPr lang="en-US" sz="2400" dirty="0">
                <a:solidFill>
                  <a:schemeClr val="tx1"/>
                </a:solidFill>
              </a:rPr>
              <a:t>Calculated one month before and one month after the releases of Apache 1.3 and 2.0</a:t>
            </a:r>
          </a:p>
          <a:p>
            <a:r>
              <a:rPr lang="en-US" sz="2400" dirty="0">
                <a:solidFill>
                  <a:schemeClr val="tx1"/>
                </a:solidFill>
              </a:rPr>
              <a:t>1.3 release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Had higher pre-release levels of optimism</a:t>
            </a:r>
          </a:p>
          <a:p>
            <a:r>
              <a:rPr lang="en-US" sz="2400" dirty="0">
                <a:solidFill>
                  <a:schemeClr val="tx1"/>
                </a:solidFill>
              </a:rPr>
              <a:t>2.0 release 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Had higher post-release levels of social words</a:t>
            </a:r>
          </a:p>
          <a:p>
            <a:r>
              <a:rPr lang="en-US" sz="2400" dirty="0">
                <a:solidFill>
                  <a:schemeClr val="tx1"/>
                </a:solidFill>
              </a:rPr>
              <a:t>No common statistically significant LIWC dimensions</a:t>
            </a:r>
          </a:p>
          <a:p>
            <a:r>
              <a:rPr lang="en-US" sz="2400" dirty="0">
                <a:solidFill>
                  <a:schemeClr val="tx1"/>
                </a:solidFill>
              </a:rPr>
              <a:t>Did not take into account the success of each release</a:t>
            </a:r>
          </a:p>
          <a:p>
            <a:r>
              <a:rPr lang="en-US" sz="2400" dirty="0">
                <a:solidFill>
                  <a:schemeClr val="tx1"/>
                </a:solidFill>
              </a:rPr>
              <a:t>Future work: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Assess the “attitude” of developers around successful and failed releases</a:t>
            </a:r>
          </a:p>
          <a:p>
            <a:pPr marL="34290" indent="0">
              <a:buNone/>
            </a:pPr>
            <a:endParaRPr lang="en-MY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EEFCE-98DC-4D99-9D5E-DCCAC016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19</a:t>
            </a:fld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540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887E-8EE6-4724-92D3-597694F0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CONCLUSIONS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B12D7-5D3D-4ABA-B47D-C86EB60B4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1799948"/>
            <a:ext cx="7404653" cy="40386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Gained some insight: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Type of people who participate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Discussions that occur on the Apache mailing list</a:t>
            </a:r>
          </a:p>
          <a:p>
            <a:r>
              <a:rPr lang="en-US" sz="2400" dirty="0">
                <a:solidFill>
                  <a:schemeClr val="tx1"/>
                </a:solidFill>
              </a:rPr>
              <a:t>Attempted to: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Determine the personality types of four top developers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Understand why developers join and leave a project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Examine the general attitude of developers before and after a release</a:t>
            </a:r>
          </a:p>
          <a:p>
            <a:r>
              <a:rPr lang="en-US" sz="2400" dirty="0">
                <a:solidFill>
                  <a:schemeClr val="tx1"/>
                </a:solidFill>
              </a:rPr>
              <a:t>Show promise for future work</a:t>
            </a:r>
            <a:endParaRPr lang="en-MY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F12DC-8589-4DAB-9586-308FB6B6A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20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B6AD5-F860-4C87-AA75-3E1947609241}"/>
              </a:ext>
            </a:extLst>
          </p:cNvPr>
          <p:cNvSpPr txBox="1"/>
          <p:nvPr/>
        </p:nvSpPr>
        <p:spPr>
          <a:xfrm>
            <a:off x="-3628571" y="798286"/>
            <a:ext cx="2670628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Insight</a:t>
            </a:r>
            <a:r>
              <a:rPr lang="en-MY" sz="1400" dirty="0"/>
              <a:t>: </a:t>
            </a:r>
            <a:r>
              <a:rPr lang="ja-JP" altLang="en-US" sz="1400" dirty="0"/>
              <a:t>洞察力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97698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DCB84F-7976-4637-805B-4BBE5CF34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</p:spPr>
        <p:txBody>
          <a:bodyPr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EXTRA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1A0CC-E684-4DA9-BDA4-82A95B6D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21</a:t>
            </a:fld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784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E9E3E0-8AE3-4227-8646-DB0DE1296276}"/>
              </a:ext>
            </a:extLst>
          </p:cNvPr>
          <p:cNvSpPr/>
          <p:nvPr/>
        </p:nvSpPr>
        <p:spPr>
          <a:xfrm>
            <a:off x="1240971" y="1965960"/>
            <a:ext cx="6662058" cy="12416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50DDC5-147D-427E-A5BB-FBC5D1CF1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LIWC</a:t>
            </a:r>
            <a:endParaRPr lang="en-MY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7858D6-7892-464B-B070-E93E55275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1" y="2057400"/>
            <a:ext cx="7404653" cy="4343400"/>
          </a:xfrm>
        </p:spPr>
        <p:txBody>
          <a:bodyPr>
            <a:normAutofit lnSpcReduction="10000"/>
          </a:bodyPr>
          <a:lstStyle/>
          <a:p>
            <a:pPr marL="3429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1.  I sent these patches in a couple weeks ago. They may be of interest, maybe not.</a:t>
            </a:r>
          </a:p>
          <a:p>
            <a:pPr marL="3429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2. This patch fixes the important half of the bug.</a:t>
            </a:r>
          </a:p>
          <a:p>
            <a:pPr marL="34290" indent="0" algn="ctr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First quotation, the author is uncertain</a:t>
            </a:r>
          </a:p>
          <a:p>
            <a:r>
              <a:rPr lang="en-US" dirty="0">
                <a:solidFill>
                  <a:schemeClr val="tx1"/>
                </a:solidFill>
              </a:rPr>
              <a:t>Second quotation, the author seems confident</a:t>
            </a:r>
          </a:p>
          <a:p>
            <a:r>
              <a:rPr lang="en-US" dirty="0">
                <a:solidFill>
                  <a:schemeClr val="tx1"/>
                </a:solidFill>
              </a:rPr>
              <a:t>Words like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 ‘maybe’ </a:t>
            </a:r>
            <a:r>
              <a:rPr lang="ja-JP" altLang="en-US" dirty="0">
                <a:solidFill>
                  <a:schemeClr val="tx1"/>
                </a:solidFill>
              </a:rPr>
              <a:t>→</a:t>
            </a:r>
            <a:r>
              <a:rPr lang="en-US" dirty="0">
                <a:solidFill>
                  <a:schemeClr val="tx1"/>
                </a:solidFill>
              </a:rPr>
              <a:t> tentativeness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‘important’ </a:t>
            </a:r>
            <a:r>
              <a:rPr lang="ja-JP" altLang="en-US" dirty="0">
                <a:solidFill>
                  <a:schemeClr val="tx1"/>
                </a:solidFill>
              </a:rPr>
              <a:t>→</a:t>
            </a:r>
            <a:r>
              <a:rPr lang="en-US" dirty="0">
                <a:solidFill>
                  <a:schemeClr val="tx1"/>
                </a:solidFill>
              </a:rPr>
              <a:t> certainty </a:t>
            </a:r>
          </a:p>
          <a:p>
            <a:r>
              <a:rPr lang="en-US" dirty="0">
                <a:solidFill>
                  <a:schemeClr val="tx1"/>
                </a:solidFill>
              </a:rPr>
              <a:t>only counts words that are contained in its dictionary</a:t>
            </a:r>
          </a:p>
          <a:p>
            <a:r>
              <a:rPr lang="en-US" dirty="0">
                <a:solidFill>
                  <a:schemeClr val="tx1"/>
                </a:solidFill>
              </a:rPr>
              <a:t>grouped into basic linguistic and psychometric dimensions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 each word belonging to one or more dimension</a:t>
            </a:r>
            <a:endParaRPr lang="en-MY" dirty="0"/>
          </a:p>
          <a:p>
            <a:endParaRPr lang="en-MY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541DCF-6A7F-4CAE-B99F-8045F511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22</a:t>
            </a:fld>
            <a:endParaRPr lang="en-MY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216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9DB0-6B7D-46C9-B88C-23E57E525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742" y="149586"/>
            <a:ext cx="7406640" cy="13563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MY" dirty="0">
                <a:solidFill>
                  <a:schemeClr val="tx1"/>
                </a:solidFill>
              </a:rPr>
              <a:t>) PERSONALITY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13F8D60-9851-41EE-9CC3-6DCC848A8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336" y="1184624"/>
            <a:ext cx="6977613" cy="475897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84635-3EFA-48C6-936C-45DB105AC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337D0-875D-4C07-ACD8-878E07C1838C}" type="slidenum">
              <a:rPr lang="en-MY" smtClean="0">
                <a:solidFill>
                  <a:schemeClr val="tx1"/>
                </a:solidFill>
              </a:rPr>
              <a:t>23</a:t>
            </a:fld>
            <a:endParaRPr lang="en-MY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26D4EA-E3D3-49FD-8B75-B2D684D2DA6E}"/>
              </a:ext>
            </a:extLst>
          </p:cNvPr>
          <p:cNvSpPr/>
          <p:nvPr/>
        </p:nvSpPr>
        <p:spPr>
          <a:xfrm>
            <a:off x="2503503" y="1505947"/>
            <a:ext cx="871605" cy="288818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4C27C5-EEAF-47B4-8253-CEB63C9541A1}"/>
              </a:ext>
            </a:extLst>
          </p:cNvPr>
          <p:cNvSpPr/>
          <p:nvPr/>
        </p:nvSpPr>
        <p:spPr>
          <a:xfrm>
            <a:off x="3517522" y="1492964"/>
            <a:ext cx="923523" cy="291185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289070-C80F-40E3-94DC-39B0203BDDD8}"/>
              </a:ext>
            </a:extLst>
          </p:cNvPr>
          <p:cNvSpPr/>
          <p:nvPr/>
        </p:nvSpPr>
        <p:spPr>
          <a:xfrm>
            <a:off x="4583459" y="1502567"/>
            <a:ext cx="929890" cy="2904819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8400F8-CB31-4EAC-8B13-848E9B383F07}"/>
              </a:ext>
            </a:extLst>
          </p:cNvPr>
          <p:cNvSpPr/>
          <p:nvPr/>
        </p:nvSpPr>
        <p:spPr>
          <a:xfrm>
            <a:off x="5655763" y="1505945"/>
            <a:ext cx="1031554" cy="2904819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567421-36D5-4D5C-99B9-D640AA9FECCA}"/>
              </a:ext>
            </a:extLst>
          </p:cNvPr>
          <p:cNvSpPr/>
          <p:nvPr/>
        </p:nvSpPr>
        <p:spPr>
          <a:xfrm>
            <a:off x="6915018" y="1498915"/>
            <a:ext cx="1031554" cy="291185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AE2730-05CA-430F-AC37-6C7E1982E9A4}"/>
              </a:ext>
            </a:extLst>
          </p:cNvPr>
          <p:cNvSpPr/>
          <p:nvPr/>
        </p:nvSpPr>
        <p:spPr>
          <a:xfrm>
            <a:off x="3512200" y="3419590"/>
            <a:ext cx="915945" cy="34010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7951B3-9792-48C2-8F24-AB346C5BA295}"/>
              </a:ext>
            </a:extLst>
          </p:cNvPr>
          <p:cNvSpPr/>
          <p:nvPr/>
        </p:nvSpPr>
        <p:spPr>
          <a:xfrm>
            <a:off x="4583402" y="2515830"/>
            <a:ext cx="936279" cy="62190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D8071D-A541-4BCF-9F6F-3D918E1C8101}"/>
              </a:ext>
            </a:extLst>
          </p:cNvPr>
          <p:cNvSpPr/>
          <p:nvPr/>
        </p:nvSpPr>
        <p:spPr>
          <a:xfrm>
            <a:off x="6902750" y="3404422"/>
            <a:ext cx="1037887" cy="345556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73121F-D41A-47B6-B0BA-CFF88FE8BBAB}"/>
              </a:ext>
            </a:extLst>
          </p:cNvPr>
          <p:cNvSpPr/>
          <p:nvPr/>
        </p:nvSpPr>
        <p:spPr>
          <a:xfrm>
            <a:off x="3518354" y="3079480"/>
            <a:ext cx="928966" cy="34011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026E66-C22A-4CDE-A1AB-194080A8102E}"/>
              </a:ext>
            </a:extLst>
          </p:cNvPr>
          <p:cNvSpPr/>
          <p:nvPr/>
        </p:nvSpPr>
        <p:spPr>
          <a:xfrm>
            <a:off x="4580264" y="3126148"/>
            <a:ext cx="936279" cy="305991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589D38-7118-4F69-9B89-27AD4DD0F376}"/>
              </a:ext>
            </a:extLst>
          </p:cNvPr>
          <p:cNvSpPr/>
          <p:nvPr/>
        </p:nvSpPr>
        <p:spPr>
          <a:xfrm>
            <a:off x="5659397" y="2515830"/>
            <a:ext cx="1027920" cy="293033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583957-EE58-4D17-8D7E-1B6B0FD331E3}"/>
              </a:ext>
            </a:extLst>
          </p:cNvPr>
          <p:cNvSpPr/>
          <p:nvPr/>
        </p:nvSpPr>
        <p:spPr>
          <a:xfrm>
            <a:off x="6908685" y="3749978"/>
            <a:ext cx="1025620" cy="345555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1038F44-4F3F-492B-BA6A-BF6EA3E1241F}"/>
              </a:ext>
            </a:extLst>
          </p:cNvPr>
          <p:cNvSpPr/>
          <p:nvPr/>
        </p:nvSpPr>
        <p:spPr>
          <a:xfrm>
            <a:off x="6915017" y="2538561"/>
            <a:ext cx="1025621" cy="865861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9898C7-7F1B-448D-B05F-1DFA8B052196}"/>
              </a:ext>
            </a:extLst>
          </p:cNvPr>
          <p:cNvSpPr/>
          <p:nvPr/>
        </p:nvSpPr>
        <p:spPr>
          <a:xfrm>
            <a:off x="6920950" y="2520805"/>
            <a:ext cx="1025621" cy="322756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8083E4-F2F0-47D7-9571-60B12FBA0AE7}"/>
              </a:ext>
            </a:extLst>
          </p:cNvPr>
          <p:cNvSpPr/>
          <p:nvPr/>
        </p:nvSpPr>
        <p:spPr>
          <a:xfrm>
            <a:off x="3527031" y="2516098"/>
            <a:ext cx="913957" cy="57065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0509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theme/theme1.xml><?xml version="1.0" encoding="utf-8"?>
<a:theme xmlns:a="http://schemas.openxmlformats.org/drawingml/2006/main" name="Basi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3114</Words>
  <Application>Microsoft Office PowerPoint</Application>
  <PresentationFormat>On-screen Show (4:3)</PresentationFormat>
  <Paragraphs>363</Paragraphs>
  <Slides>23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Corbel</vt:lpstr>
      <vt:lpstr>Basis</vt:lpstr>
      <vt:lpstr>What can OSS mailing lists tell us? A preliminary psychometric text analysis of the Apache developer mailing list</vt:lpstr>
      <vt:lpstr>AIM</vt:lpstr>
      <vt:lpstr>RESEARCH QUESTIONS</vt:lpstr>
      <vt:lpstr>WHAT IS LIWC?</vt:lpstr>
      <vt:lpstr>WHAT IS LIWC?</vt:lpstr>
      <vt:lpstr>METHOD</vt:lpstr>
      <vt:lpstr>EXPERIMENTS</vt:lpstr>
      <vt:lpstr>1) PERSONALITY</vt:lpstr>
      <vt:lpstr>1) PERSONALITY</vt:lpstr>
      <vt:lpstr>1) PERSONALITY</vt:lpstr>
      <vt:lpstr>2) NEW, CURRENT AND DEPARTING DEVELOPERS</vt:lpstr>
      <vt:lpstr>2) NEW, CURRENT AND DEPARTING DEVELOPERS</vt:lpstr>
      <vt:lpstr>3) RELEASES</vt:lpstr>
      <vt:lpstr>3) RELEASES</vt:lpstr>
      <vt:lpstr>LIMITATIONS</vt:lpstr>
      <vt:lpstr>CONCLUSIONS</vt:lpstr>
      <vt:lpstr>CONCLUSIONS</vt:lpstr>
      <vt:lpstr>CONCLUSIONS</vt:lpstr>
      <vt:lpstr>CONCLUSIONS</vt:lpstr>
      <vt:lpstr>CONCLUSIONS</vt:lpstr>
      <vt:lpstr>EXTRA</vt:lpstr>
      <vt:lpstr>LIWC</vt:lpstr>
      <vt:lpstr>1) PERSONALITY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can OSS mailing lists tell us? A preliminary psychometric text analysis of the Apache developer mailing list</dc:title>
  <dc:creator>NUR ATHIRAH RAMLI</dc:creator>
  <cp:lastModifiedBy>NUR ATHIRAH RAMLI</cp:lastModifiedBy>
  <cp:revision>43</cp:revision>
  <dcterms:created xsi:type="dcterms:W3CDTF">2019-12-03T14:33:46Z</dcterms:created>
  <dcterms:modified xsi:type="dcterms:W3CDTF">2019-12-05T05:36:09Z</dcterms:modified>
</cp:coreProperties>
</file>