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9" r:id="rId6"/>
    <p:sldId id="268" r:id="rId7"/>
    <p:sldId id="271" r:id="rId8"/>
    <p:sldId id="272" r:id="rId9"/>
    <p:sldId id="273" r:id="rId1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2" y="-10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3637-76E4-4764-BFF6-ED86083E4C00}" type="datetimeFigureOut">
              <a:rPr kumimoji="1" lang="ja-JP" altLang="en-US" smtClean="0"/>
              <a:t>2015/10/21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61A1-DA38-4A36-B90D-0B3B1B0050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6883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3637-76E4-4764-BFF6-ED86083E4C00}" type="datetimeFigureOut">
              <a:rPr kumimoji="1" lang="ja-JP" altLang="en-US" smtClean="0"/>
              <a:t>2015/10/21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61A1-DA38-4A36-B90D-0B3B1B0050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9977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3637-76E4-4764-BFF6-ED86083E4C00}" type="datetimeFigureOut">
              <a:rPr kumimoji="1" lang="ja-JP" altLang="en-US" smtClean="0"/>
              <a:t>2015/10/21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61A1-DA38-4A36-B90D-0B3B1B0050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34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3637-76E4-4764-BFF6-ED86083E4C00}" type="datetimeFigureOut">
              <a:rPr kumimoji="1" lang="ja-JP" altLang="en-US" smtClean="0"/>
              <a:t>2015/10/21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61A1-DA38-4A36-B90D-0B3B1B0050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9953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3637-76E4-4764-BFF6-ED86083E4C00}" type="datetimeFigureOut">
              <a:rPr kumimoji="1" lang="ja-JP" altLang="en-US" smtClean="0"/>
              <a:t>2015/10/21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61A1-DA38-4A36-B90D-0B3B1B0050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82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3637-76E4-4764-BFF6-ED86083E4C00}" type="datetimeFigureOut">
              <a:rPr kumimoji="1" lang="ja-JP" altLang="en-US" smtClean="0"/>
              <a:t>2015/10/21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61A1-DA38-4A36-B90D-0B3B1B0050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953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3637-76E4-4764-BFF6-ED86083E4C00}" type="datetimeFigureOut">
              <a:rPr kumimoji="1" lang="ja-JP" altLang="en-US" smtClean="0"/>
              <a:t>2015/10/21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61A1-DA38-4A36-B90D-0B3B1B0050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073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3637-76E4-4764-BFF6-ED86083E4C00}" type="datetimeFigureOut">
              <a:rPr kumimoji="1" lang="ja-JP" altLang="en-US" smtClean="0"/>
              <a:t>2015/10/21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61A1-DA38-4A36-B90D-0B3B1B0050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393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3637-76E4-4764-BFF6-ED86083E4C00}" type="datetimeFigureOut">
              <a:rPr kumimoji="1" lang="ja-JP" altLang="en-US" smtClean="0"/>
              <a:t>2015/10/21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61A1-DA38-4A36-B90D-0B3B1B0050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453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3637-76E4-4764-BFF6-ED86083E4C00}" type="datetimeFigureOut">
              <a:rPr kumimoji="1" lang="ja-JP" altLang="en-US" smtClean="0"/>
              <a:t>2015/10/21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61A1-DA38-4A36-B90D-0B3B1B0050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329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63637-76E4-4764-BFF6-ED86083E4C00}" type="datetimeFigureOut">
              <a:rPr kumimoji="1" lang="ja-JP" altLang="en-US" smtClean="0"/>
              <a:t>2015/10/21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61A1-DA38-4A36-B90D-0B3B1B0050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36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63637-76E4-4764-BFF6-ED86083E4C00}" type="datetimeFigureOut">
              <a:rPr kumimoji="1" lang="ja-JP" altLang="en-US" smtClean="0"/>
              <a:t>2015/10/21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61A1-DA38-4A36-B90D-0B3B1B0050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824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年生向けデータベース説明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8762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89843"/>
            <a:ext cx="8229600" cy="114300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2215405"/>
            <a:ext cx="8229600" cy="4525963"/>
          </a:xfrm>
        </p:spPr>
        <p:txBody>
          <a:bodyPr/>
          <a:lstStyle/>
          <a:p>
            <a:endParaRPr kumimoji="1" lang="ja-JP" altLang="en-US" dirty="0"/>
          </a:p>
        </p:txBody>
      </p:sp>
      <p:pic>
        <p:nvPicPr>
          <p:cNvPr id="7170" name="Picture 2" descr="Z:\Users\s141015\Dropbox\スクリーンショット\スクリーンショット 2015-10-21 16.15.3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020"/>
          <a:stretch/>
        </p:blipFill>
        <p:spPr bwMode="auto">
          <a:xfrm>
            <a:off x="1187624" y="1091877"/>
            <a:ext cx="6984776" cy="5358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Z:\Users\s141015\Dropbox\スクリーンショット\スクリーンショット 2015-10-21 17.28.5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5853"/>
            <a:ext cx="9144000" cy="27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5940152" y="875853"/>
            <a:ext cx="1440160" cy="2719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1907704" y="1811957"/>
            <a:ext cx="5976664" cy="4638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771800" y="1032063"/>
            <a:ext cx="3005951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学生情報と時間割情報が</a:t>
            </a:r>
            <a:r>
              <a:rPr kumimoji="1"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kumimoji="1"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kumimoji="1"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リンクしている</a:t>
            </a:r>
            <a:endParaRPr kumimoji="1" lang="ja-JP" altLang="en-US" sz="20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7" name="直線コネクタ 6"/>
          <p:cNvCxnSpPr>
            <a:stCxn id="4" idx="2"/>
          </p:cNvCxnSpPr>
          <p:nvPr/>
        </p:nvCxnSpPr>
        <p:spPr>
          <a:xfrm flipH="1">
            <a:off x="4896036" y="1147793"/>
            <a:ext cx="1764196" cy="664164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4821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 smtClean="0"/>
              <a:t>Livecampus</a:t>
            </a:r>
            <a:r>
              <a:rPr lang="ja-JP" altLang="en-US" dirty="0" smtClean="0"/>
              <a:t>のテーブル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5791664"/>
              </p:ext>
            </p:extLst>
          </p:nvPr>
        </p:nvGraphicFramePr>
        <p:xfrm>
          <a:off x="467544" y="1471414"/>
          <a:ext cx="1296144" cy="1944215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学生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学籍番号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氏名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パスワード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992025"/>
              </p:ext>
            </p:extLst>
          </p:nvPr>
        </p:nvGraphicFramePr>
        <p:xfrm>
          <a:off x="3059832" y="1484784"/>
          <a:ext cx="1296144" cy="2026920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78266"/>
              </p:ext>
            </p:extLst>
          </p:nvPr>
        </p:nvGraphicFramePr>
        <p:xfrm>
          <a:off x="5436096" y="1471414"/>
          <a:ext cx="1296144" cy="2533650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292936"/>
              </p:ext>
            </p:extLst>
          </p:nvPr>
        </p:nvGraphicFramePr>
        <p:xfrm>
          <a:off x="4932040" y="4725144"/>
          <a:ext cx="1296144" cy="1440160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552676"/>
              </p:ext>
            </p:extLst>
          </p:nvPr>
        </p:nvGraphicFramePr>
        <p:xfrm>
          <a:off x="2843808" y="4653137"/>
          <a:ext cx="1296144" cy="792087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講師氏名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表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279252"/>
              </p:ext>
            </p:extLst>
          </p:nvPr>
        </p:nvGraphicFramePr>
        <p:xfrm>
          <a:off x="2915816" y="5733256"/>
          <a:ext cx="1224136" cy="839679"/>
        </p:xfrm>
        <a:graphic>
          <a:graphicData uri="http://schemas.openxmlformats.org/drawingml/2006/table">
            <a:tbl>
              <a:tblPr/>
              <a:tblGrid>
                <a:gridCol w="1224136"/>
              </a:tblGrid>
              <a:tr h="2798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8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98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部屋番号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20" name="直線コネクタ 19"/>
          <p:cNvCxnSpPr/>
          <p:nvPr/>
        </p:nvCxnSpPr>
        <p:spPr>
          <a:xfrm>
            <a:off x="5628727" y="3992883"/>
            <a:ext cx="7883" cy="72122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4355976" y="2437384"/>
            <a:ext cx="10801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1763688" y="2437384"/>
            <a:ext cx="132174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4139952" y="5094244"/>
            <a:ext cx="7920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4067944" y="487624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cxnSp>
        <p:nvCxnSpPr>
          <p:cNvPr id="29" name="直線コネクタ 28"/>
          <p:cNvCxnSpPr/>
          <p:nvPr/>
        </p:nvCxnSpPr>
        <p:spPr>
          <a:xfrm>
            <a:off x="4139952" y="6102356"/>
            <a:ext cx="7920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4067944" y="588435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5564602" y="3933056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558092" y="5888305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4558092" y="4880193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843808" y="2215897"/>
            <a:ext cx="479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1716498" y="2215897"/>
            <a:ext cx="479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308786" y="221589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220072" y="221589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564602" y="4520153"/>
            <a:ext cx="44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0…1</a:t>
            </a:r>
            <a:endParaRPr kumimoji="1" lang="ja-JP" altLang="en-US" sz="1200" dirty="0"/>
          </a:p>
        </p:txBody>
      </p:sp>
      <p:grpSp>
        <p:nvGrpSpPr>
          <p:cNvPr id="40" name="グループ化 39"/>
          <p:cNvGrpSpPr/>
          <p:nvPr/>
        </p:nvGrpSpPr>
        <p:grpSpPr>
          <a:xfrm>
            <a:off x="7214229" y="6197243"/>
            <a:ext cx="1318212" cy="400109"/>
            <a:chOff x="7452320" y="4941168"/>
            <a:chExt cx="1171099" cy="338554"/>
          </a:xfrm>
        </p:grpSpPr>
        <p:cxnSp>
          <p:nvCxnSpPr>
            <p:cNvPr id="41" name="直線コネクタ 40"/>
            <p:cNvCxnSpPr/>
            <p:nvPr/>
          </p:nvCxnSpPr>
          <p:spPr>
            <a:xfrm>
              <a:off x="7452320" y="5110445"/>
              <a:ext cx="57606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テキスト ボックス 41"/>
            <p:cNvSpPr txBox="1"/>
            <p:nvPr/>
          </p:nvSpPr>
          <p:spPr>
            <a:xfrm>
              <a:off x="8028384" y="4941168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dirty="0" smtClean="0">
                  <a:solidFill>
                    <a:schemeClr val="accent1"/>
                  </a:solidFill>
                </a:rPr>
                <a:t>関連</a:t>
              </a:r>
              <a:endParaRPr kumimoji="1" lang="ja-JP" altLang="en-US" sz="16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3" name="グループ化 42"/>
          <p:cNvGrpSpPr/>
          <p:nvPr/>
        </p:nvGrpSpPr>
        <p:grpSpPr>
          <a:xfrm>
            <a:off x="6444208" y="4293096"/>
            <a:ext cx="2580928" cy="1872208"/>
            <a:chOff x="6851104" y="3429000"/>
            <a:chExt cx="2292896" cy="1584176"/>
          </a:xfrm>
        </p:grpSpPr>
        <p:grpSp>
          <p:nvGrpSpPr>
            <p:cNvPr id="44" name="グループ化 43"/>
            <p:cNvGrpSpPr/>
            <p:nvPr/>
          </p:nvGrpSpPr>
          <p:grpSpPr>
            <a:xfrm>
              <a:off x="7004762" y="3789040"/>
              <a:ext cx="1394093" cy="286469"/>
              <a:chOff x="7004762" y="3789040"/>
              <a:chExt cx="1394093" cy="286469"/>
            </a:xfrm>
          </p:grpSpPr>
          <p:sp>
            <p:nvSpPr>
              <p:cNvPr id="56" name="テキスト ボックス 55"/>
              <p:cNvSpPr txBox="1"/>
              <p:nvPr/>
            </p:nvSpPr>
            <p:spPr>
              <a:xfrm>
                <a:off x="7004762" y="3805604"/>
                <a:ext cx="436062" cy="260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dirty="0" smtClean="0"/>
                  <a:t>0…1</a:t>
                </a:r>
                <a:endParaRPr kumimoji="1" lang="ja-JP" altLang="en-US" sz="1400" dirty="0"/>
              </a:p>
            </p:txBody>
          </p:sp>
          <p:sp>
            <p:nvSpPr>
              <p:cNvPr id="57" name="テキスト ボックス 56"/>
              <p:cNvSpPr txBox="1"/>
              <p:nvPr/>
            </p:nvSpPr>
            <p:spPr>
              <a:xfrm>
                <a:off x="7532712" y="3789040"/>
                <a:ext cx="866143" cy="2864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b="1" dirty="0" smtClean="0">
                    <a:solidFill>
                      <a:schemeClr val="accent1"/>
                    </a:solidFill>
                  </a:rPr>
                  <a:t>0</a:t>
                </a:r>
                <a:r>
                  <a:rPr lang="ja-JP" altLang="en-US" sz="1600" b="1" dirty="0">
                    <a:solidFill>
                      <a:schemeClr val="accent1"/>
                    </a:solidFill>
                  </a:rPr>
                  <a:t>または</a:t>
                </a:r>
                <a:r>
                  <a:rPr lang="en-US" altLang="ja-JP" sz="1600" b="1" dirty="0">
                    <a:solidFill>
                      <a:schemeClr val="accent1"/>
                    </a:solidFill>
                  </a:rPr>
                  <a:t>1</a:t>
                </a:r>
                <a:endParaRPr kumimoji="1" lang="ja-JP" altLang="en-US" sz="1400" b="1" dirty="0" smtClean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45" name="角丸四角形 44"/>
            <p:cNvSpPr/>
            <p:nvPr/>
          </p:nvSpPr>
          <p:spPr>
            <a:xfrm>
              <a:off x="6851104" y="3573016"/>
              <a:ext cx="2292896" cy="144016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46" name="グループ化 45"/>
            <p:cNvGrpSpPr/>
            <p:nvPr/>
          </p:nvGrpSpPr>
          <p:grpSpPr>
            <a:xfrm>
              <a:off x="7020272" y="4077072"/>
              <a:ext cx="2012138" cy="286469"/>
              <a:chOff x="7006364" y="4221088"/>
              <a:chExt cx="2012138" cy="286469"/>
            </a:xfrm>
          </p:grpSpPr>
          <p:sp>
            <p:nvSpPr>
              <p:cNvPr id="54" name="テキスト ボックス 53"/>
              <p:cNvSpPr txBox="1"/>
              <p:nvPr/>
            </p:nvSpPr>
            <p:spPr>
              <a:xfrm>
                <a:off x="7006364" y="4232121"/>
                <a:ext cx="434637" cy="260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dirty="0" smtClean="0"/>
                  <a:t>0…</a:t>
                </a:r>
                <a:r>
                  <a:rPr kumimoji="1" lang="ja-JP" altLang="en-US" sz="1400" dirty="0" smtClean="0"/>
                  <a:t>*</a:t>
                </a:r>
                <a:endParaRPr kumimoji="1" lang="ja-JP" altLang="en-US" sz="1400" dirty="0"/>
              </a:p>
            </p:txBody>
          </p:sp>
          <p:sp>
            <p:nvSpPr>
              <p:cNvPr id="55" name="テキスト ボックス 54"/>
              <p:cNvSpPr txBox="1"/>
              <p:nvPr/>
            </p:nvSpPr>
            <p:spPr>
              <a:xfrm>
                <a:off x="7524328" y="4221088"/>
                <a:ext cx="1494174" cy="2864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b="1" dirty="0" smtClean="0">
                    <a:solidFill>
                      <a:schemeClr val="accent1"/>
                    </a:solidFill>
                  </a:rPr>
                  <a:t>0</a:t>
                </a:r>
                <a:r>
                  <a:rPr lang="ja-JP" altLang="en-US" sz="1600" b="1" dirty="0">
                    <a:solidFill>
                      <a:schemeClr val="accent1"/>
                    </a:solidFill>
                  </a:rPr>
                  <a:t>または</a:t>
                </a:r>
                <a:r>
                  <a:rPr lang="ja-JP" altLang="en-US" sz="1600" b="1" dirty="0" smtClean="0">
                    <a:solidFill>
                      <a:schemeClr val="accent1"/>
                    </a:solidFill>
                  </a:rPr>
                  <a:t>それ以上</a:t>
                </a:r>
                <a:endParaRPr kumimoji="1" lang="ja-JP" altLang="en-US" sz="1400" b="1" dirty="0" smtClean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47" name="グループ化 46"/>
            <p:cNvGrpSpPr/>
            <p:nvPr/>
          </p:nvGrpSpPr>
          <p:grpSpPr>
            <a:xfrm>
              <a:off x="7006364" y="4365104"/>
              <a:ext cx="2012138" cy="286469"/>
              <a:chOff x="7006364" y="4581128"/>
              <a:chExt cx="2012138" cy="286469"/>
            </a:xfrm>
          </p:grpSpPr>
          <p:sp>
            <p:nvSpPr>
              <p:cNvPr id="52" name="テキスト ボックス 51"/>
              <p:cNvSpPr txBox="1"/>
              <p:nvPr/>
            </p:nvSpPr>
            <p:spPr>
              <a:xfrm>
                <a:off x="7006364" y="4592161"/>
                <a:ext cx="434637" cy="260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400" dirty="0"/>
                  <a:t>1</a:t>
                </a:r>
                <a:r>
                  <a:rPr kumimoji="1" lang="en-US" altLang="ja-JP" sz="1400" dirty="0" smtClean="0"/>
                  <a:t>…</a:t>
                </a:r>
                <a:r>
                  <a:rPr kumimoji="1" lang="ja-JP" altLang="en-US" sz="1400" dirty="0" smtClean="0"/>
                  <a:t>*</a:t>
                </a:r>
                <a:endParaRPr kumimoji="1" lang="ja-JP" altLang="en-US" sz="1400" dirty="0"/>
              </a:p>
            </p:txBody>
          </p:sp>
          <p:sp>
            <p:nvSpPr>
              <p:cNvPr id="53" name="テキスト ボックス 52"/>
              <p:cNvSpPr txBox="1"/>
              <p:nvPr/>
            </p:nvSpPr>
            <p:spPr>
              <a:xfrm>
                <a:off x="7524328" y="4581128"/>
                <a:ext cx="1494174" cy="2864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b="1" dirty="0">
                    <a:solidFill>
                      <a:schemeClr val="accent1"/>
                    </a:solidFill>
                  </a:rPr>
                  <a:t>1</a:t>
                </a:r>
                <a:r>
                  <a:rPr lang="ja-JP" altLang="en-US" sz="1600" b="1" dirty="0" smtClean="0">
                    <a:solidFill>
                      <a:schemeClr val="accent1"/>
                    </a:solidFill>
                  </a:rPr>
                  <a:t>また</a:t>
                </a:r>
                <a:r>
                  <a:rPr lang="ja-JP" altLang="en-US" sz="1600" b="1" dirty="0">
                    <a:solidFill>
                      <a:schemeClr val="accent1"/>
                    </a:solidFill>
                  </a:rPr>
                  <a:t>は</a:t>
                </a:r>
                <a:r>
                  <a:rPr lang="ja-JP" altLang="en-US" sz="1600" b="1" dirty="0" smtClean="0">
                    <a:solidFill>
                      <a:schemeClr val="accent1"/>
                    </a:solidFill>
                  </a:rPr>
                  <a:t>それ以上</a:t>
                </a:r>
                <a:endParaRPr kumimoji="1" lang="ja-JP" altLang="en-US" sz="1400" b="1" dirty="0" smtClean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48" name="グループ化 47"/>
            <p:cNvGrpSpPr/>
            <p:nvPr/>
          </p:nvGrpSpPr>
          <p:grpSpPr>
            <a:xfrm>
              <a:off x="7045090" y="4653136"/>
              <a:ext cx="1099010" cy="286469"/>
              <a:chOff x="7045090" y="4921423"/>
              <a:chExt cx="1099010" cy="286469"/>
            </a:xfrm>
          </p:grpSpPr>
          <p:sp>
            <p:nvSpPr>
              <p:cNvPr id="50" name="テキスト ボックス 49"/>
              <p:cNvSpPr txBox="1"/>
              <p:nvPr/>
            </p:nvSpPr>
            <p:spPr>
              <a:xfrm>
                <a:off x="7045090" y="4932456"/>
                <a:ext cx="245232" cy="260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dirty="0" smtClean="0"/>
                  <a:t>1</a:t>
                </a:r>
                <a:endParaRPr kumimoji="1" lang="ja-JP" altLang="en-US" sz="1400" dirty="0"/>
              </a:p>
            </p:txBody>
          </p:sp>
          <p:sp>
            <p:nvSpPr>
              <p:cNvPr id="51" name="テキスト ボックス 50"/>
              <p:cNvSpPr txBox="1"/>
              <p:nvPr/>
            </p:nvSpPr>
            <p:spPr>
              <a:xfrm>
                <a:off x="7524328" y="4921423"/>
                <a:ext cx="619772" cy="2864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1600" b="1" dirty="0" smtClean="0">
                    <a:solidFill>
                      <a:schemeClr val="accent1"/>
                    </a:solidFill>
                  </a:rPr>
                  <a:t>必ず</a:t>
                </a:r>
                <a:r>
                  <a:rPr lang="en-US" altLang="ja-JP" sz="1600" b="1" dirty="0" smtClean="0">
                    <a:solidFill>
                      <a:schemeClr val="accent1"/>
                    </a:solidFill>
                  </a:rPr>
                  <a:t>1</a:t>
                </a:r>
                <a:endParaRPr kumimoji="1" lang="ja-JP" altLang="en-US" sz="1400" b="1" dirty="0" smtClean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49" name="テキスト ボックス 48"/>
            <p:cNvSpPr txBox="1"/>
            <p:nvPr/>
          </p:nvSpPr>
          <p:spPr>
            <a:xfrm>
              <a:off x="7524328" y="3429000"/>
              <a:ext cx="87716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多重度</a:t>
              </a:r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87912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 smtClean="0"/>
              <a:t>Livecampus</a:t>
            </a:r>
            <a:r>
              <a:rPr lang="ja-JP" altLang="en-US" dirty="0" smtClean="0"/>
              <a:t>のテーブル（２）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3625711"/>
              </p:ext>
            </p:extLst>
          </p:nvPr>
        </p:nvGraphicFramePr>
        <p:xfrm>
          <a:off x="2292562" y="1700809"/>
          <a:ext cx="1296144" cy="1944215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学生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学籍番号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氏名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パスワード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424115"/>
              </p:ext>
            </p:extLst>
          </p:nvPr>
        </p:nvGraphicFramePr>
        <p:xfrm>
          <a:off x="4932040" y="4725144"/>
          <a:ext cx="1296144" cy="1440160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741003"/>
              </p:ext>
            </p:extLst>
          </p:nvPr>
        </p:nvGraphicFramePr>
        <p:xfrm>
          <a:off x="2843808" y="4653137"/>
          <a:ext cx="1296144" cy="792087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講師氏名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463202"/>
              </p:ext>
            </p:extLst>
          </p:nvPr>
        </p:nvGraphicFramePr>
        <p:xfrm>
          <a:off x="2915816" y="5733256"/>
          <a:ext cx="1224136" cy="839679"/>
        </p:xfrm>
        <a:graphic>
          <a:graphicData uri="http://schemas.openxmlformats.org/drawingml/2006/table">
            <a:tbl>
              <a:tblPr/>
              <a:tblGrid>
                <a:gridCol w="1224136"/>
              </a:tblGrid>
              <a:tr h="2798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8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98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部屋番号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0" name="直線コネクタ 9"/>
          <p:cNvCxnSpPr/>
          <p:nvPr/>
        </p:nvCxnSpPr>
        <p:spPr>
          <a:xfrm>
            <a:off x="5628727" y="3992883"/>
            <a:ext cx="7883" cy="72122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3588706" y="2666779"/>
            <a:ext cx="132174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4139952" y="5094244"/>
            <a:ext cx="7920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4067944" y="487624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cxnSp>
        <p:nvCxnSpPr>
          <p:cNvPr id="17" name="直線コネクタ 16"/>
          <p:cNvCxnSpPr/>
          <p:nvPr/>
        </p:nvCxnSpPr>
        <p:spPr>
          <a:xfrm>
            <a:off x="4139952" y="6102356"/>
            <a:ext cx="7920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4067944" y="588435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564602" y="3933056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558092" y="5888305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558092" y="4880193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668826" y="2445292"/>
            <a:ext cx="479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541516" y="2445292"/>
            <a:ext cx="479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564602" y="4520153"/>
            <a:ext cx="44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0…1</a:t>
            </a:r>
            <a:endParaRPr kumimoji="1" lang="ja-JP" altLang="en-US" sz="1200" dirty="0"/>
          </a:p>
        </p:txBody>
      </p:sp>
      <p:graphicFrame>
        <p:nvGraphicFramePr>
          <p:cNvPr id="47" name="表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216183"/>
              </p:ext>
            </p:extLst>
          </p:nvPr>
        </p:nvGraphicFramePr>
        <p:xfrm>
          <a:off x="4932040" y="1724779"/>
          <a:ext cx="1268106" cy="2280285"/>
        </p:xfrm>
        <a:graphic>
          <a:graphicData uri="http://schemas.openxmlformats.org/drawingml/2006/table">
            <a:tbl>
              <a:tblPr/>
              <a:tblGrid>
                <a:gridCol w="1268106"/>
              </a:tblGrid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月１授業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月２授業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月３授業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金４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金５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金６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6711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Livecampus</a:t>
            </a:r>
            <a:r>
              <a:rPr kumimoji="1" lang="ja-JP" altLang="en-US" dirty="0" smtClean="0"/>
              <a:t>出欠表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9219" name="Picture 3" descr="Z:\Users\s141015\Dropbox\スクリーンショット\スクリーンショット 2015-10-21 17.51.3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" b="90373"/>
          <a:stretch/>
        </p:blipFill>
        <p:spPr bwMode="auto">
          <a:xfrm>
            <a:off x="467543" y="1340768"/>
            <a:ext cx="8280921" cy="57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Z:\Users\s141015\Dropbox\スクリーンショット\スクリーンショット 2015-10-21 17.51.3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" t="10770" r="19549" b="12637"/>
          <a:stretch/>
        </p:blipFill>
        <p:spPr bwMode="auto">
          <a:xfrm>
            <a:off x="467544" y="1918388"/>
            <a:ext cx="8208912" cy="459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389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Livecampus</a:t>
            </a:r>
            <a:r>
              <a:rPr lang="ja-JP" altLang="en-US" dirty="0" smtClean="0"/>
              <a:t>出欠表のテーブル</a:t>
            </a:r>
            <a:endParaRPr kumimoji="1" lang="ja-JP" altLang="en-US" dirty="0"/>
          </a:p>
        </p:txBody>
      </p:sp>
      <p:graphicFrame>
        <p:nvGraphicFramePr>
          <p:cNvPr id="27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6406859"/>
              </p:ext>
            </p:extLst>
          </p:nvPr>
        </p:nvGraphicFramePr>
        <p:xfrm>
          <a:off x="611560" y="1700809"/>
          <a:ext cx="1296144" cy="1944215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学生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学籍番号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氏名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パスワード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9" name="表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092876"/>
              </p:ext>
            </p:extLst>
          </p:nvPr>
        </p:nvGraphicFramePr>
        <p:xfrm>
          <a:off x="1187624" y="4653137"/>
          <a:ext cx="1296144" cy="792087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講師氏名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31" name="直線コネクタ 30"/>
          <p:cNvCxnSpPr/>
          <p:nvPr/>
        </p:nvCxnSpPr>
        <p:spPr>
          <a:xfrm>
            <a:off x="3947725" y="3992883"/>
            <a:ext cx="7883" cy="72122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/>
          <p:nvPr/>
        </p:nvCxnSpPr>
        <p:spPr>
          <a:xfrm>
            <a:off x="1907704" y="2666779"/>
            <a:ext cx="132174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/>
          <p:cNvCxnSpPr/>
          <p:nvPr/>
        </p:nvCxnSpPr>
        <p:spPr>
          <a:xfrm>
            <a:off x="2483768" y="5094244"/>
            <a:ext cx="7920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2411760" y="487624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883600" y="3933056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2877090" y="4880193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2987824" y="2445292"/>
            <a:ext cx="479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1860514" y="2445292"/>
            <a:ext cx="479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883600" y="4520153"/>
            <a:ext cx="44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0…1</a:t>
            </a:r>
            <a:endParaRPr kumimoji="1" lang="ja-JP" altLang="en-US" sz="1200" dirty="0"/>
          </a:p>
        </p:txBody>
      </p:sp>
      <p:graphicFrame>
        <p:nvGraphicFramePr>
          <p:cNvPr id="45" name="表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025473"/>
              </p:ext>
            </p:extLst>
          </p:nvPr>
        </p:nvGraphicFramePr>
        <p:xfrm>
          <a:off x="3251038" y="1724779"/>
          <a:ext cx="1268106" cy="2280285"/>
        </p:xfrm>
        <a:graphic>
          <a:graphicData uri="http://schemas.openxmlformats.org/drawingml/2006/table">
            <a:tbl>
              <a:tblPr/>
              <a:tblGrid>
                <a:gridCol w="1268106"/>
              </a:tblGrid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月１授業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月２授業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月３授業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土４授業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土５授業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105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土６授業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9" name="表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409147"/>
              </p:ext>
            </p:extLst>
          </p:nvPr>
        </p:nvGraphicFramePr>
        <p:xfrm>
          <a:off x="5865698" y="4658652"/>
          <a:ext cx="1273772" cy="2057027"/>
        </p:xfrm>
        <a:graphic>
          <a:graphicData uri="http://schemas.openxmlformats.org/drawingml/2006/table">
            <a:tbl>
              <a:tblPr/>
              <a:tblGrid>
                <a:gridCol w="1273772"/>
              </a:tblGrid>
              <a:tr h="2938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出欠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8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出欠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38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出席数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欠席数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遅刻数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早退数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38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公欠数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50" name="直線コネクタ 49"/>
          <p:cNvCxnSpPr/>
          <p:nvPr/>
        </p:nvCxnSpPr>
        <p:spPr>
          <a:xfrm>
            <a:off x="4572000" y="5605736"/>
            <a:ext cx="132174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/>
          <p:cNvSpPr txBox="1"/>
          <p:nvPr/>
        </p:nvSpPr>
        <p:spPr>
          <a:xfrm>
            <a:off x="5652120" y="5384249"/>
            <a:ext cx="479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4524810" y="5384249"/>
            <a:ext cx="479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graphicFrame>
        <p:nvGraphicFramePr>
          <p:cNvPr id="54" name="表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05917"/>
              </p:ext>
            </p:extLst>
          </p:nvPr>
        </p:nvGraphicFramePr>
        <p:xfrm>
          <a:off x="3298228" y="4725144"/>
          <a:ext cx="1273772" cy="1266825"/>
        </p:xfrm>
        <a:graphic>
          <a:graphicData uri="http://schemas.openxmlformats.org/drawingml/2006/table">
            <a:tbl>
              <a:tblPr/>
              <a:tblGrid>
                <a:gridCol w="1273772"/>
              </a:tblGrid>
              <a:tr h="240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0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出欠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4980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教務システム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8194" name="Picture 2" descr="Z:\Users\s141015\Dropbox\スクリーンショット\スクリーンショット 2015-10-19 10.28.0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6" t="5171" r="496" b="12019"/>
          <a:stretch/>
        </p:blipFill>
        <p:spPr bwMode="auto">
          <a:xfrm>
            <a:off x="467544" y="1702676"/>
            <a:ext cx="8208912" cy="446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Z:\Users\s141015\Dropbox\スクリーンショット\スクリーンショット 2015-10-21 17.41.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881" y="1702676"/>
            <a:ext cx="1354336" cy="329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7348881" y="1702676"/>
            <a:ext cx="1354336" cy="3296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5906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教務システムのテーブル</a:t>
            </a:r>
            <a:endParaRPr kumimoji="1" lang="ja-JP" altLang="en-US" dirty="0"/>
          </a:p>
        </p:txBody>
      </p:sp>
      <p:cxnSp>
        <p:nvCxnSpPr>
          <p:cNvPr id="36" name="直線コネクタ 35"/>
          <p:cNvCxnSpPr/>
          <p:nvPr/>
        </p:nvCxnSpPr>
        <p:spPr>
          <a:xfrm>
            <a:off x="4764631" y="3776859"/>
            <a:ext cx="6474" cy="76715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コネクタ 36"/>
          <p:cNvCxnSpPr/>
          <p:nvPr/>
        </p:nvCxnSpPr>
        <p:spPr>
          <a:xfrm flipV="1">
            <a:off x="3563888" y="2426350"/>
            <a:ext cx="720080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>
            <a:off x="1619672" y="2437384"/>
            <a:ext cx="66048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/>
          <p:cNvSpPr txBox="1"/>
          <p:nvPr/>
        </p:nvSpPr>
        <p:spPr>
          <a:xfrm>
            <a:off x="5940152" y="1700808"/>
            <a:ext cx="2669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err="1" smtClean="0"/>
              <a:t>Livecampus</a:t>
            </a:r>
            <a:r>
              <a:rPr lang="ja-JP" altLang="en-US" dirty="0" smtClean="0"/>
              <a:t>では無かった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授業区分と単位数を追加</a:t>
            </a:r>
            <a:endParaRPr lang="en-US" altLang="ja-JP" dirty="0"/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4700506" y="3717032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3838012" y="5733256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3838012" y="4736177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2076538" y="221589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1547664" y="221589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3491880" y="220486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4092762" y="220486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4700506" y="4304129"/>
            <a:ext cx="44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0…1</a:t>
            </a:r>
            <a:endParaRPr kumimoji="1" lang="ja-JP" altLang="en-US" sz="1200" dirty="0"/>
          </a:p>
        </p:txBody>
      </p:sp>
      <p:cxnSp>
        <p:nvCxnSpPr>
          <p:cNvPr id="51" name="直線コネクタ 50"/>
          <p:cNvCxnSpPr/>
          <p:nvPr/>
        </p:nvCxnSpPr>
        <p:spPr>
          <a:xfrm>
            <a:off x="1749780" y="5426666"/>
            <a:ext cx="2461220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テキスト ボックス 57"/>
          <p:cNvSpPr txBox="1"/>
          <p:nvPr/>
        </p:nvSpPr>
        <p:spPr>
          <a:xfrm>
            <a:off x="3838012" y="5229200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1716498" y="515719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graphicFrame>
        <p:nvGraphicFramePr>
          <p:cNvPr id="50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188303"/>
              </p:ext>
            </p:extLst>
          </p:nvPr>
        </p:nvGraphicFramePr>
        <p:xfrm>
          <a:off x="323528" y="1484784"/>
          <a:ext cx="1296144" cy="1944215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学生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学籍番号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氏名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パスワード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2" name="表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608105"/>
              </p:ext>
            </p:extLst>
          </p:nvPr>
        </p:nvGraphicFramePr>
        <p:xfrm>
          <a:off x="2123728" y="4293097"/>
          <a:ext cx="1296144" cy="792087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講師氏名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3" name="表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051538"/>
              </p:ext>
            </p:extLst>
          </p:nvPr>
        </p:nvGraphicFramePr>
        <p:xfrm>
          <a:off x="2195736" y="5733256"/>
          <a:ext cx="1224136" cy="839679"/>
        </p:xfrm>
        <a:graphic>
          <a:graphicData uri="http://schemas.openxmlformats.org/drawingml/2006/table">
            <a:tbl>
              <a:tblPr/>
              <a:tblGrid>
                <a:gridCol w="1224136"/>
              </a:tblGrid>
              <a:tr h="2798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8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98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部屋番号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6" name="表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206807"/>
              </p:ext>
            </p:extLst>
          </p:nvPr>
        </p:nvGraphicFramePr>
        <p:xfrm>
          <a:off x="2267744" y="1484784"/>
          <a:ext cx="1296144" cy="2026920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7" name="表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651439"/>
              </p:ext>
            </p:extLst>
          </p:nvPr>
        </p:nvGraphicFramePr>
        <p:xfrm>
          <a:off x="4283968" y="1255390"/>
          <a:ext cx="1296144" cy="2533650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曜日時間割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3" name="直線コネクタ 82"/>
          <p:cNvCxnSpPr/>
          <p:nvPr/>
        </p:nvCxnSpPr>
        <p:spPr>
          <a:xfrm>
            <a:off x="3419872" y="4965207"/>
            <a:ext cx="7920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/>
          <p:cNvSpPr txBox="1"/>
          <p:nvPr/>
        </p:nvSpPr>
        <p:spPr>
          <a:xfrm>
            <a:off x="3347864" y="474721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cxnSp>
        <p:nvCxnSpPr>
          <p:cNvPr id="86" name="直線コネクタ 85"/>
          <p:cNvCxnSpPr/>
          <p:nvPr/>
        </p:nvCxnSpPr>
        <p:spPr>
          <a:xfrm>
            <a:off x="3419872" y="5973319"/>
            <a:ext cx="7920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テキスト ボックス 86"/>
          <p:cNvSpPr txBox="1"/>
          <p:nvPr/>
        </p:nvSpPr>
        <p:spPr>
          <a:xfrm>
            <a:off x="3347864" y="575532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285922"/>
              </p:ext>
            </p:extLst>
          </p:nvPr>
        </p:nvGraphicFramePr>
        <p:xfrm>
          <a:off x="458448" y="4973161"/>
          <a:ext cx="1305240" cy="760095"/>
        </p:xfrm>
        <a:graphic>
          <a:graphicData uri="http://schemas.openxmlformats.org/drawingml/2006/table">
            <a:tbl>
              <a:tblPr/>
              <a:tblGrid>
                <a:gridCol w="1305240"/>
              </a:tblGrid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授業区分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授業区分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授業区分名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015905"/>
              </p:ext>
            </p:extLst>
          </p:nvPr>
        </p:nvGraphicFramePr>
        <p:xfrm>
          <a:off x="4205072" y="4525662"/>
          <a:ext cx="1296144" cy="1773555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309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9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09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9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9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9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授業区分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9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単位数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997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教務システムのテーブル（２）</a:t>
            </a:r>
            <a:endParaRPr kumimoji="1" lang="ja-JP" altLang="en-US" dirty="0"/>
          </a:p>
        </p:txBody>
      </p:sp>
      <p:cxnSp>
        <p:nvCxnSpPr>
          <p:cNvPr id="36" name="直線コネクタ 35"/>
          <p:cNvCxnSpPr/>
          <p:nvPr/>
        </p:nvCxnSpPr>
        <p:spPr>
          <a:xfrm>
            <a:off x="4764631" y="3776859"/>
            <a:ext cx="6474" cy="76715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>
            <a:off x="3419872" y="2437384"/>
            <a:ext cx="66048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テキスト ボックス 96"/>
          <p:cNvSpPr txBox="1"/>
          <p:nvPr/>
        </p:nvSpPr>
        <p:spPr>
          <a:xfrm>
            <a:off x="4700506" y="3717032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3838012" y="5733256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3838012" y="4736177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3876738" y="221589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3347864" y="221589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4700506" y="4304129"/>
            <a:ext cx="447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0…1</a:t>
            </a:r>
            <a:endParaRPr kumimoji="1" lang="ja-JP" altLang="en-US" sz="1200" dirty="0"/>
          </a:p>
        </p:txBody>
      </p:sp>
      <p:cxnSp>
        <p:nvCxnSpPr>
          <p:cNvPr id="51" name="直線コネクタ 50"/>
          <p:cNvCxnSpPr/>
          <p:nvPr/>
        </p:nvCxnSpPr>
        <p:spPr>
          <a:xfrm>
            <a:off x="1749780" y="5426666"/>
            <a:ext cx="2461220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テキスト ボックス 57"/>
          <p:cNvSpPr txBox="1"/>
          <p:nvPr/>
        </p:nvSpPr>
        <p:spPr>
          <a:xfrm>
            <a:off x="3838012" y="5229200"/>
            <a:ext cx="445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0…</a:t>
            </a:r>
            <a:r>
              <a:rPr kumimoji="1" lang="ja-JP" altLang="en-US" sz="1200" dirty="0" smtClean="0"/>
              <a:t>*</a:t>
            </a:r>
            <a:endParaRPr kumimoji="1" lang="ja-JP" altLang="en-US" sz="1200" dirty="0"/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1716498" y="515719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graphicFrame>
        <p:nvGraphicFramePr>
          <p:cNvPr id="50" name="コンテンツ プレースホルダー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4114333"/>
              </p:ext>
            </p:extLst>
          </p:nvPr>
        </p:nvGraphicFramePr>
        <p:xfrm>
          <a:off x="2123728" y="1484784"/>
          <a:ext cx="1296144" cy="1944215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学生</a:t>
                      </a:r>
                      <a:endParaRPr lang="ja-JP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学籍番号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氏名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パスワード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884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2" name="表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001084"/>
              </p:ext>
            </p:extLst>
          </p:nvPr>
        </p:nvGraphicFramePr>
        <p:xfrm>
          <a:off x="2123728" y="4293097"/>
          <a:ext cx="1296144" cy="792087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402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講師氏名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3" name="表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424275"/>
              </p:ext>
            </p:extLst>
          </p:nvPr>
        </p:nvGraphicFramePr>
        <p:xfrm>
          <a:off x="2195736" y="5733256"/>
          <a:ext cx="1224136" cy="839679"/>
        </p:xfrm>
        <a:graphic>
          <a:graphicData uri="http://schemas.openxmlformats.org/drawingml/2006/table">
            <a:tbl>
              <a:tblPr/>
              <a:tblGrid>
                <a:gridCol w="1224136"/>
              </a:tblGrid>
              <a:tr h="2798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8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989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部屋番号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3" name="直線コネクタ 82"/>
          <p:cNvCxnSpPr/>
          <p:nvPr/>
        </p:nvCxnSpPr>
        <p:spPr>
          <a:xfrm>
            <a:off x="3419872" y="4965207"/>
            <a:ext cx="7920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/>
          <p:cNvSpPr txBox="1"/>
          <p:nvPr/>
        </p:nvSpPr>
        <p:spPr>
          <a:xfrm>
            <a:off x="3347864" y="474721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cxnSp>
        <p:nvCxnSpPr>
          <p:cNvPr id="86" name="直線コネクタ 85"/>
          <p:cNvCxnSpPr/>
          <p:nvPr/>
        </p:nvCxnSpPr>
        <p:spPr>
          <a:xfrm>
            <a:off x="3419872" y="5973319"/>
            <a:ext cx="7920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テキスト ボックス 86"/>
          <p:cNvSpPr txBox="1"/>
          <p:nvPr/>
        </p:nvSpPr>
        <p:spPr>
          <a:xfrm>
            <a:off x="3347864" y="575532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1</a:t>
            </a:r>
            <a:endParaRPr kumimoji="1" lang="ja-JP" altLang="en-US" sz="1200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000454"/>
              </p:ext>
            </p:extLst>
          </p:nvPr>
        </p:nvGraphicFramePr>
        <p:xfrm>
          <a:off x="458448" y="4973161"/>
          <a:ext cx="1305240" cy="760095"/>
        </p:xfrm>
        <a:graphic>
          <a:graphicData uri="http://schemas.openxmlformats.org/drawingml/2006/table">
            <a:tbl>
              <a:tblPr/>
              <a:tblGrid>
                <a:gridCol w="1305240"/>
              </a:tblGrid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授業区分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授業区分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授業区分名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091532"/>
              </p:ext>
            </p:extLst>
          </p:nvPr>
        </p:nvGraphicFramePr>
        <p:xfrm>
          <a:off x="4067944" y="1278576"/>
          <a:ext cx="1296144" cy="2498283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7758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58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時間割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758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月１授業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58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月２授業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58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月３授業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58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58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金４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58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金５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58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金６</a:t>
                      </a:r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7" name="表 1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387535"/>
              </p:ext>
            </p:extLst>
          </p:nvPr>
        </p:nvGraphicFramePr>
        <p:xfrm>
          <a:off x="4205072" y="4525662"/>
          <a:ext cx="1296144" cy="1773555"/>
        </p:xfrm>
        <a:graphic>
          <a:graphicData uri="http://schemas.openxmlformats.org/drawingml/2006/table">
            <a:tbl>
              <a:tblPr/>
              <a:tblGrid>
                <a:gridCol w="1296144"/>
              </a:tblGrid>
              <a:tr h="2309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9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09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9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講師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9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部屋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9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授業区分</a:t>
                      </a: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9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/>
                        </a:rPr>
                        <a:t>単位数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238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462</Words>
  <Application>Microsoft Office PowerPoint</Application>
  <PresentationFormat>画面に合わせる (4:3)</PresentationFormat>
  <Paragraphs>225</Paragraphs>
  <Slides>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Office ​​テーマ</vt:lpstr>
      <vt:lpstr>1年生向けデータベース説明</vt:lpstr>
      <vt:lpstr>PowerPoint プレゼンテーション</vt:lpstr>
      <vt:lpstr>Livecampusのテーブル</vt:lpstr>
      <vt:lpstr>Livecampusのテーブル（２）</vt:lpstr>
      <vt:lpstr>Livecampus出欠表</vt:lpstr>
      <vt:lpstr>Livecampus出欠表のテーブル</vt:lpstr>
      <vt:lpstr>教務システム</vt:lpstr>
      <vt:lpstr>教務システムのテーブル</vt:lpstr>
      <vt:lpstr>教務システムのテーブル（２）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s141015</dc:creator>
  <cp:lastModifiedBy>s141015</cp:lastModifiedBy>
  <cp:revision>27</cp:revision>
  <dcterms:created xsi:type="dcterms:W3CDTF">2015-10-21T04:52:22Z</dcterms:created>
  <dcterms:modified xsi:type="dcterms:W3CDTF">2015-10-21T11:27:11Z</dcterms:modified>
</cp:coreProperties>
</file>