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3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2EC2E-976F-4141-8EE6-8D94F5B0ED87}" type="datetimeFigureOut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CFC29-3798-4EF3-AB9C-EC8C1C6321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088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CFC29-3798-4EF3-AB9C-EC8C1C63218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451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1191C-7851-4DC3-B4A3-595ECD0A03DB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6171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FFEFB-C837-4117-8FB2-0E116FA98ED0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5142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13685-3328-4BA5-BAEA-133E2E42FC7B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318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59C99-A5CC-4B0B-B45C-2561551193D9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4642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ACAE7-F7DB-47D4-86B6-97194C51BC26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594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41744-9C8F-4AFE-BF75-054E71AB9458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5311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549F-E537-469B-8791-E6C9EEA856D0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735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48406385-1695-4CF4-9CBD-6BA868B9F91D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069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A1C19-D25D-4BFA-AEA7-63AA5D48E904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917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60C23-4305-47EB-AA60-A141776E9BAE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9077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C27F0E-1A8E-4380-9E53-A5DB0907398B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4495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A3ADC51-CEA0-4FF9-BCD2-BBD97BA122A4}" type="datetime1">
              <a:rPr kumimoji="1" lang="ja-JP" altLang="en-US" smtClean="0"/>
              <a:t>2016/12/16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261EDE3-5044-418C-8F01-12E084DFB0A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49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/>
              <a:t>Mining Email Social Networks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910643" y="4325112"/>
            <a:ext cx="7543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3200" dirty="0" smtClean="0"/>
              <a:t>Christian </a:t>
            </a:r>
            <a:r>
              <a:rPr kumimoji="1" lang="en-US" altLang="ja-JP" sz="3200" dirty="0" err="1" smtClean="0"/>
              <a:t>Bird,Alex</a:t>
            </a:r>
            <a:r>
              <a:rPr kumimoji="1" lang="en-US" altLang="ja-JP" sz="3200" dirty="0" smtClean="0"/>
              <a:t> </a:t>
            </a:r>
            <a:r>
              <a:rPr kumimoji="1" lang="en-US" altLang="ja-JP" sz="3200" dirty="0" err="1" smtClean="0"/>
              <a:t>Gourley</a:t>
            </a:r>
            <a:r>
              <a:rPr kumimoji="1" lang="en-US" altLang="ja-JP" sz="3200" dirty="0" smtClean="0"/>
              <a:t>,</a:t>
            </a:r>
          </a:p>
          <a:p>
            <a:pPr algn="r"/>
            <a:r>
              <a:rPr kumimoji="1" lang="en-US" altLang="ja-JP" sz="3200" dirty="0" err="1" smtClean="0"/>
              <a:t>Prem</a:t>
            </a:r>
            <a:r>
              <a:rPr kumimoji="1" lang="en-US" altLang="ja-JP" sz="3200" dirty="0" smtClean="0"/>
              <a:t> </a:t>
            </a:r>
            <a:r>
              <a:rPr kumimoji="1" lang="en-US" altLang="ja-JP" sz="3200" dirty="0" err="1" smtClean="0"/>
              <a:t>Devanbu,Michael</a:t>
            </a:r>
            <a:r>
              <a:rPr kumimoji="1" lang="en-US" altLang="ja-JP" sz="3200" dirty="0" smtClean="0"/>
              <a:t> </a:t>
            </a:r>
            <a:r>
              <a:rPr kumimoji="1" lang="en-US" altLang="ja-JP" sz="3200" dirty="0" err="1" smtClean="0"/>
              <a:t>Gertz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775681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背景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目的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実験方法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実験結果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まと</a:t>
            </a:r>
            <a:r>
              <a:rPr lang="ja-JP" altLang="en-US" sz="2400" dirty="0"/>
              <a:t>め</a:t>
            </a:r>
            <a:endParaRPr lang="en-US" altLang="ja-JP" sz="2400" dirty="0" smtClean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212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大規模ソフトウェアプロジェクトではコミュニケーションや調整活動の観察が難しい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OSS</a:t>
            </a:r>
            <a:r>
              <a:rPr kumimoji="1" lang="ja-JP" altLang="en-US" sz="2400" dirty="0" smtClean="0"/>
              <a:t>では全ての活動を</a:t>
            </a:r>
            <a:r>
              <a:rPr kumimoji="1" lang="en-US" altLang="ja-JP" sz="2400" dirty="0" smtClean="0"/>
              <a:t>Email</a:t>
            </a:r>
            <a:r>
              <a:rPr kumimoji="1" lang="ja-JP" altLang="en-US" sz="2400" dirty="0" smtClean="0"/>
              <a:t>などの</a:t>
            </a:r>
            <a:r>
              <a:rPr lang="ja-JP" altLang="en-US" sz="2400" dirty="0"/>
              <a:t>ネットワーク</a:t>
            </a:r>
            <a:r>
              <a:rPr lang="ja-JP" altLang="en-US" sz="2400" dirty="0" smtClean="0"/>
              <a:t>を</a:t>
            </a:r>
            <a:r>
              <a:rPr kumimoji="1" lang="ja-JP" altLang="en-US" sz="2400" dirty="0" smtClean="0"/>
              <a:t>用いて</a:t>
            </a:r>
            <a:r>
              <a:rPr lang="ja-JP" altLang="en-US" sz="2400" dirty="0" smtClean="0"/>
              <a:t>公的に</a:t>
            </a:r>
            <a:r>
              <a:rPr lang="ja-JP" altLang="en-US" sz="2400" dirty="0" smtClean="0"/>
              <a:t>行う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メーリングリストには開発者同士のやり取りが残されている</a:t>
            </a:r>
            <a:endParaRPr lang="en-US" altLang="ja-JP" sz="2400" dirty="0" smtClean="0"/>
          </a:p>
          <a:p>
            <a:endParaRPr kumimoji="1"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31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開発者のソーシャルネットワークの特徴は何</a:t>
            </a:r>
            <a:r>
              <a:rPr kumimoji="1" lang="ja-JP" altLang="en-US" sz="2400" dirty="0" smtClean="0"/>
              <a:t>か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活発な開発者はソースコード変更時でも活発である</a:t>
            </a:r>
            <a:r>
              <a:rPr lang="ja-JP" altLang="en-US" sz="2400" dirty="0" smtClean="0"/>
              <a:t>か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開発者はソーシャルネットワークの開発以外の役割を果たす</a:t>
            </a:r>
            <a:r>
              <a:rPr lang="ja-JP" altLang="en-US" sz="2400" dirty="0" smtClean="0"/>
              <a:t>か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 marL="0" indent="0" algn="ctr">
              <a:buNone/>
            </a:pPr>
            <a:r>
              <a:rPr lang="ja-JP" altLang="en-US" sz="2400" u="sng" dirty="0" smtClean="0"/>
              <a:t>以上の問題解決を目指す</a:t>
            </a:r>
            <a:endParaRPr lang="en-US" altLang="ja-JP" sz="2400" u="sng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6836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実験方法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1999</a:t>
            </a:r>
            <a:r>
              <a:rPr kumimoji="1" lang="ja-JP" altLang="en-US" sz="2400" dirty="0" smtClean="0"/>
              <a:t>年から</a:t>
            </a:r>
            <a:r>
              <a:rPr kumimoji="1" lang="en-US" altLang="ja-JP" sz="2400" dirty="0" smtClean="0"/>
              <a:t>2006</a:t>
            </a:r>
            <a:r>
              <a:rPr kumimoji="1" lang="ja-JP" altLang="en-US" sz="2400" dirty="0" smtClean="0"/>
              <a:t>年までのメーリングリストを対象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en-US" altLang="ja-JP" sz="2400" dirty="0" smtClean="0"/>
              <a:t>101637</a:t>
            </a:r>
            <a:r>
              <a:rPr lang="ja-JP" altLang="en-US" sz="2400" dirty="0" smtClean="0"/>
              <a:t>件のメッセージを解析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送信者</a:t>
            </a:r>
            <a:r>
              <a:rPr kumimoji="1" lang="ja-JP" altLang="en-US" sz="2400" dirty="0" smtClean="0"/>
              <a:t>，送信時刻などを抽出</a:t>
            </a:r>
            <a:endParaRPr kumimoji="1" lang="ja-JP" altLang="en-US" sz="24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4079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実験方法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同一人物でも違ったメールアドレスを使う人がいる</a:t>
            </a:r>
            <a:endParaRPr kumimoji="1" lang="en-US" altLang="ja-JP" sz="2400" dirty="0" smtClean="0"/>
          </a:p>
          <a:p>
            <a:r>
              <a:rPr lang="ja-JP" altLang="en-US" dirty="0"/>
              <a:t>　</a:t>
            </a:r>
            <a:r>
              <a:rPr lang="ja-JP" altLang="en-US" dirty="0" smtClean="0">
                <a:solidFill>
                  <a:schemeClr val="tx1"/>
                </a:solidFill>
              </a:rPr>
              <a:t>　</a:t>
            </a:r>
            <a:r>
              <a:rPr lang="en-US" altLang="ja-JP" dirty="0" smtClean="0">
                <a:solidFill>
                  <a:schemeClr val="tx1"/>
                </a:solidFill>
              </a:rPr>
              <a:t>rasmus@apache.org</a:t>
            </a:r>
          </a:p>
          <a:p>
            <a:pPr marL="201168" lvl="1" indent="0">
              <a:buNone/>
            </a:pPr>
            <a:r>
              <a:rPr kumimoji="1" lang="en-US" altLang="ja-JP" sz="2000" dirty="0" smtClean="0">
                <a:solidFill>
                  <a:schemeClr val="tx1"/>
                </a:solidFill>
              </a:rPr>
              <a:t>    rasmus@bellglobal.com</a:t>
            </a:r>
          </a:p>
          <a:p>
            <a:pPr marL="384048" lvl="2" indent="0">
              <a:buNone/>
            </a:pPr>
            <a:r>
              <a:rPr kumimoji="1" lang="en-US" altLang="ja-JP" sz="2000" dirty="0" smtClean="0">
                <a:solidFill>
                  <a:schemeClr val="tx1"/>
                </a:solidFill>
              </a:rPr>
              <a:t> rasmus@lerdorf.com</a:t>
            </a:r>
          </a:p>
          <a:p>
            <a:pPr marL="384048" lvl="2" indent="0">
              <a:buNone/>
            </a:pPr>
            <a:r>
              <a:rPr lang="en-US" altLang="ja-JP" sz="2000" dirty="0">
                <a:solidFill>
                  <a:schemeClr val="tx1"/>
                </a:solidFill>
              </a:rPr>
              <a:t> </a:t>
            </a:r>
            <a:r>
              <a:rPr lang="en-US" altLang="ja-JP" sz="2000" dirty="0" smtClean="0">
                <a:solidFill>
                  <a:schemeClr val="tx1"/>
                </a:solidFill>
              </a:rPr>
              <a:t>rasmus@linuxcare.com</a:t>
            </a:r>
            <a:endParaRPr kumimoji="1" lang="en-US" altLang="ja-JP" sz="2000" dirty="0" smtClean="0">
              <a:solidFill>
                <a:schemeClr val="tx1"/>
              </a:solidFill>
            </a:endParaRPr>
          </a:p>
          <a:p>
            <a:pPr marL="0" lvl="2" indent="0">
              <a:buNone/>
            </a:pPr>
            <a:r>
              <a:rPr kumimoji="1" lang="en-US" altLang="ja-JP" sz="2000" dirty="0" smtClean="0"/>
              <a:t> </a:t>
            </a:r>
          </a:p>
          <a:p>
            <a:pPr marL="342900" lvl="2" indent="-342900"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電子メールと名前が一致することがある</a:t>
            </a:r>
            <a:endParaRPr lang="en-US" altLang="ja-JP" sz="2400" dirty="0" smtClean="0"/>
          </a:p>
          <a:p>
            <a:pPr marL="0" lvl="2" indent="0">
              <a:buNone/>
            </a:pPr>
            <a:r>
              <a:rPr lang="ja-JP" altLang="en-US" sz="2400" dirty="0"/>
              <a:t>　</a:t>
            </a:r>
            <a:r>
              <a:rPr lang="ja-JP" altLang="en-US" sz="2000" dirty="0" smtClean="0"/>
              <a:t>　</a:t>
            </a:r>
            <a:r>
              <a:rPr lang="ja-JP" altLang="en-US" sz="2400" dirty="0" smtClean="0"/>
              <a:t>メールにファーストネーム，ラストネームが含まれて</a:t>
            </a:r>
            <a:r>
              <a:rPr lang="ja-JP" altLang="en-US" sz="2400" dirty="0" smtClean="0"/>
              <a:t>いる</a:t>
            </a:r>
            <a:endParaRPr lang="en-US" altLang="ja-JP" sz="2400" dirty="0" smtClean="0"/>
          </a:p>
          <a:p>
            <a:pPr marL="0" lvl="2" indent="0">
              <a:buNone/>
            </a:pPr>
            <a:r>
              <a:rPr lang="ja-JP" altLang="en-US" sz="2400" dirty="0" smtClean="0"/>
              <a:t>     場合，同一人物</a:t>
            </a:r>
            <a:r>
              <a:rPr lang="ja-JP" altLang="en-US" sz="2400" dirty="0" smtClean="0"/>
              <a:t>としてみなす．</a:t>
            </a:r>
            <a:endParaRPr lang="en-US" altLang="ja-JP" sz="2400" dirty="0" smtClean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4000500" y="2755900"/>
            <a:ext cx="46987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/>
              <a:t>これらすべて</a:t>
            </a:r>
            <a:r>
              <a:rPr lang="ja-JP" altLang="en-US" sz="2400" dirty="0" smtClean="0"/>
              <a:t>同一人物</a:t>
            </a:r>
            <a:r>
              <a:rPr lang="ja-JP" altLang="en-US" sz="2400" dirty="0"/>
              <a:t>として捉える</a:t>
            </a:r>
          </a:p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5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実験結果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909" y="2489376"/>
            <a:ext cx="3454400" cy="3181684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4385309" y="2771295"/>
            <a:ext cx="4153701" cy="193899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ja-JP" altLang="en-US" sz="2400" dirty="0" smtClean="0"/>
              <a:t>大多数の開発者は</a:t>
            </a:r>
            <a:r>
              <a:rPr kumimoji="1" lang="en-US" altLang="ja-JP" sz="2400" dirty="0" smtClean="0"/>
              <a:t>1</a:t>
            </a:r>
            <a:r>
              <a:rPr kumimoji="1" lang="ja-JP" altLang="en-US" sz="2400" dirty="0" smtClean="0"/>
              <a:t>通し</a:t>
            </a:r>
            <a:r>
              <a:rPr kumimoji="1" lang="ja-JP" altLang="en-US" sz="2400" dirty="0" smtClean="0"/>
              <a:t>か</a:t>
            </a:r>
            <a:endParaRPr kumimoji="1" lang="en-US" altLang="ja-JP" sz="2400" dirty="0" smtClean="0"/>
          </a:p>
          <a:p>
            <a:r>
              <a:rPr kumimoji="1" lang="ja-JP" altLang="en-US" sz="2400" dirty="0" smtClean="0"/>
              <a:t>     メッセージを送信</a:t>
            </a:r>
            <a:r>
              <a:rPr kumimoji="1" lang="ja-JP" altLang="en-US" sz="2400" dirty="0" smtClean="0"/>
              <a:t>していない</a:t>
            </a:r>
            <a:endParaRPr kumimoji="1" lang="en-US" altLang="ja-JP" sz="24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ja-JP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ja-JP" altLang="en-US" sz="2400" dirty="0" smtClean="0"/>
              <a:t>一部の開発者は多数</a:t>
            </a:r>
            <a:r>
              <a:rPr kumimoji="1" lang="ja-JP" altLang="en-US" sz="2400" dirty="0" smtClean="0"/>
              <a:t>の</a:t>
            </a:r>
            <a:endParaRPr kumimoji="1" lang="en-US" altLang="ja-JP" sz="2400" dirty="0" smtClean="0"/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   </a:t>
            </a:r>
            <a:r>
              <a:rPr kumimoji="1" lang="ja-JP" altLang="en-US" sz="2400" dirty="0" smtClean="0"/>
              <a:t>メッセージ</a:t>
            </a:r>
            <a:r>
              <a:rPr kumimoji="1" lang="ja-JP" altLang="en-US" sz="2400" dirty="0" smtClean="0"/>
              <a:t>を送信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29613" y="3180181"/>
            <a:ext cx="415498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参</a:t>
            </a:r>
            <a:endParaRPr kumimoji="1" lang="en-US" altLang="ja-JP" dirty="0" smtClean="0"/>
          </a:p>
          <a:p>
            <a:r>
              <a:rPr lang="ja-JP" altLang="en-US" dirty="0" smtClean="0"/>
              <a:t>加</a:t>
            </a:r>
            <a:endParaRPr lang="en-US" altLang="ja-JP" dirty="0" smtClean="0"/>
          </a:p>
          <a:p>
            <a:r>
              <a:rPr kumimoji="1" lang="ja-JP" altLang="en-US" dirty="0" smtClean="0"/>
              <a:t>者</a:t>
            </a:r>
            <a:endParaRPr kumimoji="1" lang="en-US" altLang="ja-JP" dirty="0" smtClean="0"/>
          </a:p>
          <a:p>
            <a:r>
              <a:rPr lang="ja-JP" altLang="en-US" dirty="0"/>
              <a:t>数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636268" y="4156353"/>
            <a:ext cx="186691" cy="11078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276114" y="5486394"/>
            <a:ext cx="1391728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dirty="0" smtClean="0"/>
              <a:t>メッセージ</a:t>
            </a:r>
            <a:r>
              <a:rPr lang="ja-JP" altLang="en-US" dirty="0"/>
              <a:t>数</a:t>
            </a:r>
            <a:endParaRPr kumimoji="1" lang="ja-JP" altLang="en-US" dirty="0"/>
          </a:p>
        </p:txBody>
      </p:sp>
      <p:sp>
        <p:nvSpPr>
          <p:cNvPr id="10" name="スライド番号プレースホルダー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5747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実験結果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2960" y="2397125"/>
            <a:ext cx="3590925" cy="3276600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4329402" y="2777013"/>
            <a:ext cx="530915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15211" y="3286102"/>
            <a:ext cx="18473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endParaRPr kumimoji="1" lang="en-US" altLang="ja-JP" dirty="0" smtClean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141575" y="2397125"/>
            <a:ext cx="4043094" cy="34778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000" dirty="0" smtClean="0"/>
              <a:t>Message </a:t>
            </a:r>
            <a:r>
              <a:rPr kumimoji="1" lang="en-US" altLang="ja-JP" sz="2000" dirty="0" smtClean="0"/>
              <a:t>Sent</a:t>
            </a:r>
            <a:r>
              <a:rPr kumimoji="1" lang="en-US" altLang="ja-JP" sz="2000" dirty="0" smtClean="0"/>
              <a:t>:</a:t>
            </a:r>
          </a:p>
          <a:p>
            <a:r>
              <a:rPr lang="ja-JP" altLang="en-US" sz="2000" dirty="0" smtClean="0"/>
              <a:t>　　　</a:t>
            </a:r>
            <a:r>
              <a:rPr kumimoji="1" lang="ja-JP" altLang="en-US" sz="2000" dirty="0" smtClean="0"/>
              <a:t>個人が送信したメッセージ</a:t>
            </a:r>
            <a:r>
              <a:rPr lang="ja-JP" altLang="en-US" sz="2000" dirty="0" smtClean="0"/>
              <a:t>の</a:t>
            </a:r>
            <a:r>
              <a:rPr kumimoji="1" lang="ja-JP" altLang="en-US" sz="2000" dirty="0" smtClean="0"/>
              <a:t>数</a:t>
            </a:r>
            <a:endParaRPr kumimoji="1" lang="en-US" altLang="ja-JP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ja-JP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Out-Degree:</a:t>
            </a:r>
          </a:p>
          <a:p>
            <a:r>
              <a:rPr lang="ja-JP" altLang="en-US" sz="2000" dirty="0"/>
              <a:t>　　　</a:t>
            </a:r>
            <a:r>
              <a:rPr lang="ja-JP" altLang="en-US" sz="2000" dirty="0" smtClean="0"/>
              <a:t>個人</a:t>
            </a:r>
            <a:r>
              <a:rPr lang="ja-JP" altLang="en-US" sz="2000" dirty="0"/>
              <a:t>のメッセージに返答した</a:t>
            </a:r>
            <a:endParaRPr lang="en-US" altLang="ja-JP" sz="2000" dirty="0"/>
          </a:p>
          <a:p>
            <a:r>
              <a:rPr lang="ja-JP" altLang="en-US" sz="2000" dirty="0"/>
              <a:t>　　　回答者数</a:t>
            </a:r>
            <a:endParaRPr lang="en-US" altLang="ja-JP" sz="2000" dirty="0"/>
          </a:p>
          <a:p>
            <a:endParaRPr kumimoji="1" lang="en-US" altLang="ja-JP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altLang="ja-JP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ja-JP" altLang="en-US" sz="2000" dirty="0" smtClean="0"/>
              <a:t>強い相関があることがわかる</a:t>
            </a:r>
            <a:endParaRPr lang="en-US" altLang="ja-JP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kumimoji="1" lang="en-US" altLang="ja-JP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ja-JP" altLang="en-US" sz="2000" dirty="0" smtClean="0"/>
              <a:t>スピアマンの順位相関係数</a:t>
            </a:r>
            <a:r>
              <a:rPr lang="en-US" altLang="ja-JP" sz="2000" dirty="0" smtClean="0"/>
              <a:t>=0.97</a:t>
            </a:r>
            <a:endParaRPr kumimoji="1" lang="en-US" altLang="ja-JP" sz="2000" dirty="0" smtClean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3194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8601" y="2063750"/>
            <a:ext cx="6052516" cy="1504950"/>
          </a:xfrm>
          <a:prstGeom prst="rect">
            <a:avLst/>
          </a:prstGeom>
        </p:spPr>
      </p:pic>
      <p:sp>
        <p:nvSpPr>
          <p:cNvPr id="4" name="テキスト ボックス 3"/>
          <p:cNvSpPr txBox="1"/>
          <p:nvPr/>
        </p:nvSpPr>
        <p:spPr>
          <a:xfrm>
            <a:off x="1303867" y="4182533"/>
            <a:ext cx="771717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Betweenness</a:t>
            </a:r>
            <a:r>
              <a:rPr kumimoji="1" lang="en-US" altLang="ja-JP" dirty="0" smtClean="0"/>
              <a:t>:</a:t>
            </a:r>
            <a:r>
              <a:rPr kumimoji="1" lang="ja-JP" altLang="en-US" dirty="0" smtClean="0"/>
              <a:t>メッセージを送信する際に仲介しているかどうかの値</a:t>
            </a:r>
            <a:endParaRPr kumimoji="1" lang="en-US" altLang="ja-JP" dirty="0" smtClean="0"/>
          </a:p>
          <a:p>
            <a:r>
              <a:rPr lang="en-US" altLang="ja-JP" dirty="0" smtClean="0"/>
              <a:t>In-degree:</a:t>
            </a:r>
            <a:r>
              <a:rPr lang="ja-JP" altLang="en-US" dirty="0" smtClean="0"/>
              <a:t>個人がメッセージを返答した回答者数</a:t>
            </a:r>
            <a:endParaRPr lang="en-US" altLang="ja-JP" dirty="0" smtClean="0"/>
          </a:p>
          <a:p>
            <a:endParaRPr lang="en-US" altLang="ja-JP" dirty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ja-JP" dirty="0" smtClean="0"/>
              <a:t>T</a:t>
            </a:r>
            <a:r>
              <a:rPr lang="ja-JP" altLang="en-US" dirty="0" smtClean="0"/>
              <a:t>検定を行った結果，</a:t>
            </a:r>
            <a:r>
              <a:rPr lang="en-US" altLang="ja-JP" dirty="0" err="1" smtClean="0"/>
              <a:t>Betweenness</a:t>
            </a:r>
            <a:r>
              <a:rPr lang="ja-JP" altLang="en-US" dirty="0" smtClean="0"/>
              <a:t>から</a:t>
            </a:r>
            <a:r>
              <a:rPr lang="en-US" altLang="ja-JP" dirty="0" smtClean="0"/>
              <a:t>T</a:t>
            </a:r>
            <a:r>
              <a:rPr lang="ja-JP" altLang="en-US" dirty="0" smtClean="0"/>
              <a:t>値</a:t>
            </a:r>
            <a:r>
              <a:rPr lang="en-US" altLang="ja-JP" dirty="0" smtClean="0"/>
              <a:t>5.07</a:t>
            </a:r>
            <a:r>
              <a:rPr lang="ja-JP" altLang="en-US" dirty="0" smtClean="0"/>
              <a:t>と有意な結果が出た</a:t>
            </a:r>
            <a:endParaRPr lang="en-US" altLang="ja-JP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ja-JP" altLang="en-US" dirty="0"/>
              <a:t>開発者</a:t>
            </a:r>
            <a:r>
              <a:rPr lang="ja-JP" altLang="en-US" dirty="0" smtClean="0"/>
              <a:t>と非開発者で大きな差があることから，開発者のほうがステータスが</a:t>
            </a:r>
            <a:endParaRPr lang="en-US" altLang="ja-JP" dirty="0" smtClean="0"/>
          </a:p>
          <a:p>
            <a:r>
              <a:rPr lang="ja-JP" altLang="en-US" dirty="0" smtClean="0"/>
              <a:t>　　高いといえる</a:t>
            </a:r>
            <a:endParaRPr lang="en-US" altLang="ja-JP" dirty="0" smtClean="0"/>
          </a:p>
        </p:txBody>
      </p:sp>
      <p:sp>
        <p:nvSpPr>
          <p:cNvPr id="6" name="円/楕円 5"/>
          <p:cNvSpPr/>
          <p:nvPr/>
        </p:nvSpPr>
        <p:spPr>
          <a:xfrm>
            <a:off x="5370287" y="2507775"/>
            <a:ext cx="754742" cy="452172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4695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実験</a:t>
            </a:r>
            <a:r>
              <a:rPr lang="ja-JP" altLang="en-US" dirty="0"/>
              <a:t>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ソースの変更とドキュメントの変更にあまり相関は見られない</a:t>
            </a:r>
            <a:endParaRPr lang="en-US" altLang="ja-JP" dirty="0" smtClean="0"/>
          </a:p>
          <a:p>
            <a:r>
              <a:rPr kumimoji="1" lang="ja-JP" altLang="en-US" dirty="0" smtClean="0"/>
              <a:t>→　開発者が両作業に同じレベルに従事しているわ</a:t>
            </a:r>
            <a:r>
              <a:rPr lang="ja-JP" altLang="en-US" dirty="0"/>
              <a:t>け</a:t>
            </a:r>
            <a:r>
              <a:rPr kumimoji="1" lang="ja-JP" altLang="en-US" dirty="0" smtClean="0"/>
              <a:t>ではないと予測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873" y="1845734"/>
            <a:ext cx="5615971" cy="2211388"/>
          </a:xfrm>
          <a:prstGeom prst="rect">
            <a:avLst/>
          </a:prstGeom>
        </p:spPr>
      </p:pic>
      <p:sp>
        <p:nvSpPr>
          <p:cNvPr id="5" name="円/楕円 4"/>
          <p:cNvSpPr/>
          <p:nvPr/>
        </p:nvSpPr>
        <p:spPr>
          <a:xfrm>
            <a:off x="4818744" y="2610343"/>
            <a:ext cx="754742" cy="4521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934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実験</a:t>
            </a:r>
            <a:r>
              <a:rPr lang="ja-JP" altLang="en-US" dirty="0"/>
              <a:t>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ソース変更の</a:t>
            </a:r>
            <a:r>
              <a:rPr lang="en-US" altLang="ja-JP" dirty="0" err="1" smtClean="0"/>
              <a:t>betweenness</a:t>
            </a:r>
            <a:r>
              <a:rPr lang="ja-JP" altLang="en-US" dirty="0" smtClean="0"/>
              <a:t>が一番高い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→　ソース変更作業</a:t>
            </a:r>
            <a:r>
              <a:rPr lang="ja-JP" altLang="en-US" dirty="0" smtClean="0"/>
              <a:t>において，メッセージを</a:t>
            </a:r>
            <a:r>
              <a:rPr kumimoji="1" lang="ja-JP" altLang="en-US" dirty="0" smtClean="0"/>
              <a:t>仲介することは一番多い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873" y="1845734"/>
            <a:ext cx="5615971" cy="2211388"/>
          </a:xfrm>
          <a:prstGeom prst="rect">
            <a:avLst/>
          </a:prstGeom>
        </p:spPr>
      </p:pic>
      <p:sp>
        <p:nvSpPr>
          <p:cNvPr id="5" name="円/楕円 4"/>
          <p:cNvSpPr/>
          <p:nvPr/>
        </p:nvSpPr>
        <p:spPr>
          <a:xfrm>
            <a:off x="4818744" y="3604950"/>
            <a:ext cx="754742" cy="4521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1661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大多数の開発者はメッセージをほぼ送信していない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個人が送信したメッセージとそれに返答してくれる回答者数には強い相関がある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開発者</a:t>
            </a:r>
            <a:r>
              <a:rPr lang="ja-JP" altLang="en-US" sz="2400" dirty="0" smtClean="0"/>
              <a:t>はいろいろな作業に従事しているとはいえない</a:t>
            </a:r>
            <a:endParaRPr lang="en-US" altLang="ja-JP" sz="2400" dirty="0"/>
          </a:p>
          <a:p>
            <a:endParaRPr kumimoji="1" lang="ja-JP" altLang="en-US" sz="24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EDE3-5044-418C-8F01-12E084DFB0AE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6391729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2566</TotalTime>
  <Words>308</Words>
  <Application>Microsoft Office PowerPoint</Application>
  <PresentationFormat>画面に合わせる (4:3)</PresentationFormat>
  <Paragraphs>111</Paragraphs>
  <Slides>12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7" baseType="lpstr">
      <vt:lpstr>ＭＳ Ｐゴシック</vt:lpstr>
      <vt:lpstr>Calibri</vt:lpstr>
      <vt:lpstr>Calibri Light</vt:lpstr>
      <vt:lpstr>Wingdings</vt:lpstr>
      <vt:lpstr>レトロスペクト</vt:lpstr>
      <vt:lpstr>Mining Email Social Networks</vt:lpstr>
      <vt:lpstr>目次</vt:lpstr>
      <vt:lpstr>背景</vt:lpstr>
      <vt:lpstr>目的</vt:lpstr>
      <vt:lpstr>実験方法 </vt:lpstr>
      <vt:lpstr>実験方法</vt:lpstr>
      <vt:lpstr>実験結果</vt:lpstr>
      <vt:lpstr>実験結果</vt:lpstr>
      <vt:lpstr>実験結果</vt:lpstr>
      <vt:lpstr>実験結果</vt:lpstr>
      <vt:lpstr>実験結果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Mining Email Social Networks</dc:title>
  <dc:creator>芦田誠人</dc:creator>
  <cp:lastModifiedBy>芦田誠人</cp:lastModifiedBy>
  <cp:revision>52</cp:revision>
  <dcterms:created xsi:type="dcterms:W3CDTF">2016-12-11T00:44:10Z</dcterms:created>
  <dcterms:modified xsi:type="dcterms:W3CDTF">2016-12-15T17:11:12Z</dcterms:modified>
</cp:coreProperties>
</file>