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24"/>
  </p:notesMasterIdLst>
  <p:handoutMasterIdLst>
    <p:handoutMasterId r:id="rId25"/>
  </p:handoutMasterIdLst>
  <p:sldIdLst>
    <p:sldId id="256" r:id="rId3"/>
    <p:sldId id="258" r:id="rId4"/>
    <p:sldId id="276" r:id="rId5"/>
    <p:sldId id="259" r:id="rId6"/>
    <p:sldId id="260" r:id="rId7"/>
    <p:sldId id="261" r:id="rId8"/>
    <p:sldId id="272" r:id="rId9"/>
    <p:sldId id="273" r:id="rId10"/>
    <p:sldId id="274" r:id="rId11"/>
    <p:sldId id="275" r:id="rId12"/>
    <p:sldId id="270" r:id="rId13"/>
    <p:sldId id="262" r:id="rId14"/>
    <p:sldId id="291" r:id="rId15"/>
    <p:sldId id="292" r:id="rId16"/>
    <p:sldId id="265" r:id="rId17"/>
    <p:sldId id="288" r:id="rId18"/>
    <p:sldId id="290" r:id="rId19"/>
    <p:sldId id="278" r:id="rId20"/>
    <p:sldId id="289" r:id="rId21"/>
    <p:sldId id="269" r:id="rId22"/>
    <p:sldId id="283" r:id="rId2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2042" autoAdjust="0"/>
    <p:restoredTop sz="72589" autoAdjust="0"/>
  </p:normalViewPr>
  <p:slideViewPr>
    <p:cSldViewPr>
      <p:cViewPr>
        <p:scale>
          <a:sx n="100" d="100"/>
          <a:sy n="100" d="100"/>
        </p:scale>
        <p:origin x="-1932" y="-216"/>
      </p:cViewPr>
      <p:guideLst>
        <p:guide orient="horz" pos="2160"/>
        <p:guide pos="2880"/>
      </p:guideLst>
    </p:cSldViewPr>
  </p:slideViewPr>
  <p:notesTextViewPr>
    <p:cViewPr>
      <p:scale>
        <a:sx n="1" d="1"/>
        <a:sy n="1" d="1"/>
      </p:scale>
      <p:origin x="0" y="0"/>
    </p:cViewPr>
  </p:notesTextViewPr>
  <p:notesViewPr>
    <p:cSldViewPr>
      <p:cViewPr varScale="1">
        <p:scale>
          <a:sx n="80" d="100"/>
          <a:sy n="80" d="100"/>
        </p:scale>
        <p:origin x="-396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b="0" dirty="0" smtClean="0">
                <a:latin typeface="Meiryo UI" pitchFamily="50" charset="-128"/>
                <a:ea typeface="Meiryo UI" pitchFamily="50" charset="-128"/>
              </a:rPr>
              <a:t>各指定期間以内に修正完了した不具合の割合</a:t>
            </a:r>
            <a:endParaRPr lang="ja-JP" altLang="en-US" b="0" dirty="0">
              <a:latin typeface="Meiryo UI" pitchFamily="50" charset="-128"/>
              <a:ea typeface="Meiryo UI" pitchFamily="50" charset="-128"/>
            </a:endParaRPr>
          </a:p>
        </c:rich>
      </c:tx>
      <c:layout/>
      <c:overlay val="0"/>
    </c:title>
    <c:autoTitleDeleted val="0"/>
    <c:plotArea>
      <c:layout/>
      <c:barChart>
        <c:barDir val="col"/>
        <c:grouping val="clustered"/>
        <c:varyColors val="0"/>
        <c:ser>
          <c:idx val="0"/>
          <c:order val="0"/>
          <c:tx>
            <c:strRef>
              <c:f>Sheet1!$B$1</c:f>
              <c:strCache>
                <c:ptCount val="1"/>
                <c:pt idx="0">
                  <c:v>1日以内</c:v>
                </c:pt>
              </c:strCache>
            </c:strRef>
          </c:tx>
          <c:invertIfNegative val="0"/>
          <c:cat>
            <c:strRef>
              <c:f>Sheet1!$A$2:$A$5</c:f>
              <c:strCache>
                <c:ptCount val="4"/>
                <c:pt idx="0">
                  <c:v>Apache Ambari</c:v>
                </c:pt>
                <c:pt idx="1">
                  <c:v>Apache Camel</c:v>
                </c:pt>
                <c:pt idx="2">
                  <c:v>Apache Derby</c:v>
                </c:pt>
                <c:pt idx="3">
                  <c:v>Apache Wicket</c:v>
                </c:pt>
              </c:strCache>
            </c:strRef>
          </c:cat>
          <c:val>
            <c:numRef>
              <c:f>Sheet1!$B$2:$B$5</c:f>
              <c:numCache>
                <c:formatCode>0.00%</c:formatCode>
                <c:ptCount val="4"/>
                <c:pt idx="0">
                  <c:v>0.86240000000000006</c:v>
                </c:pt>
                <c:pt idx="1">
                  <c:v>0.61939999999999995</c:v>
                </c:pt>
                <c:pt idx="2">
                  <c:v>0.1303</c:v>
                </c:pt>
                <c:pt idx="3">
                  <c:v>0.44519999999999998</c:v>
                </c:pt>
              </c:numCache>
            </c:numRef>
          </c:val>
        </c:ser>
        <c:ser>
          <c:idx val="1"/>
          <c:order val="1"/>
          <c:tx>
            <c:strRef>
              <c:f>Sheet1!$C$1</c:f>
              <c:strCache>
                <c:ptCount val="1"/>
                <c:pt idx="0">
                  <c:v>1週間以内</c:v>
                </c:pt>
              </c:strCache>
            </c:strRef>
          </c:tx>
          <c:invertIfNegative val="0"/>
          <c:cat>
            <c:strRef>
              <c:f>Sheet1!$A$2:$A$5</c:f>
              <c:strCache>
                <c:ptCount val="4"/>
                <c:pt idx="0">
                  <c:v>Apache Ambari</c:v>
                </c:pt>
                <c:pt idx="1">
                  <c:v>Apache Camel</c:v>
                </c:pt>
                <c:pt idx="2">
                  <c:v>Apache Derby</c:v>
                </c:pt>
                <c:pt idx="3">
                  <c:v>Apache Wicket</c:v>
                </c:pt>
              </c:strCache>
            </c:strRef>
          </c:cat>
          <c:val>
            <c:numRef>
              <c:f>Sheet1!$C$2:$C$5</c:f>
              <c:numCache>
                <c:formatCode>0.00%</c:formatCode>
                <c:ptCount val="4"/>
                <c:pt idx="0" formatCode="0%">
                  <c:v>1</c:v>
                </c:pt>
                <c:pt idx="1">
                  <c:v>0.93540000000000001</c:v>
                </c:pt>
                <c:pt idx="2">
                  <c:v>0.37090000000000001</c:v>
                </c:pt>
                <c:pt idx="3">
                  <c:v>0.77500000000000002</c:v>
                </c:pt>
              </c:numCache>
            </c:numRef>
          </c:val>
        </c:ser>
        <c:ser>
          <c:idx val="2"/>
          <c:order val="2"/>
          <c:tx>
            <c:strRef>
              <c:f>Sheet1!$D$1</c:f>
              <c:strCache>
                <c:ptCount val="1"/>
                <c:pt idx="0">
                  <c:v>1か月以内</c:v>
                </c:pt>
              </c:strCache>
            </c:strRef>
          </c:tx>
          <c:invertIfNegative val="0"/>
          <c:cat>
            <c:strRef>
              <c:f>Sheet1!$A$2:$A$5</c:f>
              <c:strCache>
                <c:ptCount val="4"/>
                <c:pt idx="0">
                  <c:v>Apache Ambari</c:v>
                </c:pt>
                <c:pt idx="1">
                  <c:v>Apache Camel</c:v>
                </c:pt>
                <c:pt idx="2">
                  <c:v>Apache Derby</c:v>
                </c:pt>
                <c:pt idx="3">
                  <c:v>Apache Wicket</c:v>
                </c:pt>
              </c:strCache>
            </c:strRef>
          </c:cat>
          <c:val>
            <c:numRef>
              <c:f>Sheet1!$D$2:$D$5</c:f>
              <c:numCache>
                <c:formatCode>0%</c:formatCode>
                <c:ptCount val="4"/>
                <c:pt idx="0">
                  <c:v>1</c:v>
                </c:pt>
                <c:pt idx="1">
                  <c:v>1</c:v>
                </c:pt>
                <c:pt idx="2" formatCode="0.00%">
                  <c:v>0.64080000000000004</c:v>
                </c:pt>
                <c:pt idx="3" formatCode="0.00%">
                  <c:v>0.98450000000000004</c:v>
                </c:pt>
              </c:numCache>
            </c:numRef>
          </c:val>
        </c:ser>
        <c:dLbls>
          <c:showLegendKey val="0"/>
          <c:showVal val="0"/>
          <c:showCatName val="0"/>
          <c:showSerName val="0"/>
          <c:showPercent val="0"/>
          <c:showBubbleSize val="0"/>
        </c:dLbls>
        <c:gapWidth val="150"/>
        <c:axId val="385440256"/>
        <c:axId val="243821376"/>
      </c:barChart>
      <c:catAx>
        <c:axId val="385440256"/>
        <c:scaling>
          <c:orientation val="minMax"/>
        </c:scaling>
        <c:delete val="0"/>
        <c:axPos val="b"/>
        <c:majorTickMark val="none"/>
        <c:minorTickMark val="none"/>
        <c:tickLblPos val="nextTo"/>
        <c:crossAx val="243821376"/>
        <c:crosses val="autoZero"/>
        <c:auto val="1"/>
        <c:lblAlgn val="ctr"/>
        <c:lblOffset val="100"/>
        <c:noMultiLvlLbl val="0"/>
      </c:catAx>
      <c:valAx>
        <c:axId val="243821376"/>
        <c:scaling>
          <c:orientation val="minMax"/>
          <c:max val="1"/>
          <c:min val="0"/>
        </c:scaling>
        <c:delete val="0"/>
        <c:axPos val="l"/>
        <c:majorGridlines/>
        <c:numFmt formatCode="0.00%" sourceLinked="1"/>
        <c:majorTickMark val="none"/>
        <c:minorTickMark val="none"/>
        <c:tickLblPos val="nextTo"/>
        <c:crossAx val="385440256"/>
        <c:crosses val="autoZero"/>
        <c:crossBetween val="between"/>
        <c:majorUnit val="0.5"/>
      </c:valAx>
      <c:dTable>
        <c:showHorzBorder val="1"/>
        <c:showVertBorder val="1"/>
        <c:showOutline val="1"/>
        <c:showKeys val="1"/>
      </c:dTable>
    </c:plotArea>
    <c:plotVisOnly val="1"/>
    <c:dispBlanksAs val="gap"/>
    <c:showDLblsOverMax val="0"/>
  </c:chart>
  <c:txPr>
    <a:bodyPr/>
    <a:lstStyle/>
    <a:p>
      <a:pPr>
        <a:defRPr sz="1800"/>
      </a:pPr>
      <a:endParaRPr lang="ja-JP"/>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A5B60-DD07-458F-8DD7-081C03525699}" type="doc">
      <dgm:prSet loTypeId="urn:microsoft.com/office/officeart/2005/8/layout/venn3" loCatId="relationship" qsTypeId="urn:microsoft.com/office/officeart/2005/8/quickstyle/simple1" qsCatId="simple" csTypeId="urn:microsoft.com/office/officeart/2005/8/colors/accent0_1" csCatId="mainScheme" phldr="1"/>
      <dgm:spPr/>
      <dgm:t>
        <a:bodyPr/>
        <a:lstStyle/>
        <a:p>
          <a:endParaRPr kumimoji="1" lang="ja-JP" altLang="en-US"/>
        </a:p>
      </dgm:t>
    </dgm:pt>
    <dgm:pt modelId="{468310C9-0488-4F0A-BF16-7AB47186A7B1}">
      <dgm:prSet phldrT="[テキスト]"/>
      <dgm:spPr/>
      <dgm:t>
        <a:bodyPr/>
        <a:lstStyle/>
        <a:p>
          <a:r>
            <a:rPr kumimoji="1" lang="en-US" altLang="ja-JP" dirty="0" smtClean="0"/>
            <a:t>A</a:t>
          </a:r>
          <a:endParaRPr kumimoji="1" lang="ja-JP" altLang="en-US" dirty="0"/>
        </a:p>
      </dgm:t>
    </dgm:pt>
    <dgm:pt modelId="{6B63D919-C3F7-49DE-95D7-8AFB457EF314}" type="parTrans" cxnId="{69338C9E-17DB-4F5D-ABED-2523668F1F77}">
      <dgm:prSet/>
      <dgm:spPr/>
      <dgm:t>
        <a:bodyPr/>
        <a:lstStyle/>
        <a:p>
          <a:endParaRPr kumimoji="1" lang="ja-JP" altLang="en-US"/>
        </a:p>
      </dgm:t>
    </dgm:pt>
    <dgm:pt modelId="{EDF7FCF2-F257-466C-AB7B-6E9A882AA8D8}" type="sibTrans" cxnId="{69338C9E-17DB-4F5D-ABED-2523668F1F77}">
      <dgm:prSet/>
      <dgm:spPr/>
      <dgm:t>
        <a:bodyPr/>
        <a:lstStyle/>
        <a:p>
          <a:endParaRPr kumimoji="1" lang="ja-JP" altLang="en-US"/>
        </a:p>
      </dgm:t>
    </dgm:pt>
    <dgm:pt modelId="{F4A5495C-797B-4F6B-916C-8171B3DDFE77}">
      <dgm:prSet phldrT="[テキスト]"/>
      <dgm:spPr/>
      <dgm:t>
        <a:bodyPr/>
        <a:lstStyle/>
        <a:p>
          <a:r>
            <a:rPr kumimoji="1" lang="en-US" altLang="ja-JP" dirty="0" smtClean="0"/>
            <a:t>B</a:t>
          </a:r>
          <a:endParaRPr kumimoji="1" lang="ja-JP" altLang="en-US" dirty="0"/>
        </a:p>
      </dgm:t>
    </dgm:pt>
    <dgm:pt modelId="{B678417F-89F0-48D5-BD0C-3543C0F44839}" type="parTrans" cxnId="{1EA48663-5BA3-4CF5-BE79-9A239F022B3B}">
      <dgm:prSet/>
      <dgm:spPr/>
      <dgm:t>
        <a:bodyPr/>
        <a:lstStyle/>
        <a:p>
          <a:endParaRPr kumimoji="1" lang="ja-JP" altLang="en-US"/>
        </a:p>
      </dgm:t>
    </dgm:pt>
    <dgm:pt modelId="{20457170-8C34-44B0-8A7E-0AE45FFDA658}" type="sibTrans" cxnId="{1EA48663-5BA3-4CF5-BE79-9A239F022B3B}">
      <dgm:prSet/>
      <dgm:spPr/>
      <dgm:t>
        <a:bodyPr/>
        <a:lstStyle/>
        <a:p>
          <a:endParaRPr kumimoji="1" lang="ja-JP" altLang="en-US"/>
        </a:p>
      </dgm:t>
    </dgm:pt>
    <dgm:pt modelId="{1AA88376-90BA-4B7F-8F6A-FB99F2A13BBE}" type="pres">
      <dgm:prSet presAssocID="{100A5B60-DD07-458F-8DD7-081C03525699}" presName="Name0" presStyleCnt="0">
        <dgm:presLayoutVars>
          <dgm:dir/>
          <dgm:resizeHandles val="exact"/>
        </dgm:presLayoutVars>
      </dgm:prSet>
      <dgm:spPr/>
      <dgm:t>
        <a:bodyPr/>
        <a:lstStyle/>
        <a:p>
          <a:endParaRPr kumimoji="1" lang="ja-JP" altLang="en-US"/>
        </a:p>
      </dgm:t>
    </dgm:pt>
    <dgm:pt modelId="{4BDF3201-887C-4DDC-A0B2-D58DE4B405B9}" type="pres">
      <dgm:prSet presAssocID="{468310C9-0488-4F0A-BF16-7AB47186A7B1}" presName="Name5" presStyleLbl="vennNode1" presStyleIdx="0" presStyleCnt="2" custScaleX="63401" custScaleY="50989" custLinFactNeighborX="-28116" custLinFactNeighborY="-295">
        <dgm:presLayoutVars>
          <dgm:bulletEnabled val="1"/>
        </dgm:presLayoutVars>
      </dgm:prSet>
      <dgm:spPr/>
      <dgm:t>
        <a:bodyPr/>
        <a:lstStyle/>
        <a:p>
          <a:endParaRPr kumimoji="1" lang="ja-JP" altLang="en-US"/>
        </a:p>
      </dgm:t>
    </dgm:pt>
    <dgm:pt modelId="{9848F6FE-132B-46E9-8C6A-4C8832740D54}" type="pres">
      <dgm:prSet presAssocID="{EDF7FCF2-F257-466C-AB7B-6E9A882AA8D8}" presName="space" presStyleCnt="0"/>
      <dgm:spPr/>
      <dgm:t>
        <a:bodyPr/>
        <a:lstStyle/>
        <a:p>
          <a:endParaRPr kumimoji="1" lang="ja-JP" altLang="en-US"/>
        </a:p>
      </dgm:t>
    </dgm:pt>
    <dgm:pt modelId="{55CBCCB3-39A5-4F28-BBC4-947BF746C4CA}" type="pres">
      <dgm:prSet presAssocID="{F4A5495C-797B-4F6B-916C-8171B3DDFE77}" presName="Name5" presStyleLbl="vennNode1" presStyleIdx="1" presStyleCnt="2" custScaleX="63405" custScaleY="50993" custLinFactNeighborX="-6295" custLinFactNeighborY="37">
        <dgm:presLayoutVars>
          <dgm:bulletEnabled val="1"/>
        </dgm:presLayoutVars>
      </dgm:prSet>
      <dgm:spPr/>
      <dgm:t>
        <a:bodyPr/>
        <a:lstStyle/>
        <a:p>
          <a:endParaRPr kumimoji="1" lang="ja-JP" altLang="en-US"/>
        </a:p>
      </dgm:t>
    </dgm:pt>
  </dgm:ptLst>
  <dgm:cxnLst>
    <dgm:cxn modelId="{69338C9E-17DB-4F5D-ABED-2523668F1F77}" srcId="{100A5B60-DD07-458F-8DD7-081C03525699}" destId="{468310C9-0488-4F0A-BF16-7AB47186A7B1}" srcOrd="0" destOrd="0" parTransId="{6B63D919-C3F7-49DE-95D7-8AFB457EF314}" sibTransId="{EDF7FCF2-F257-466C-AB7B-6E9A882AA8D8}"/>
    <dgm:cxn modelId="{102E0150-3C5A-45E7-B2C3-0FCD7EBD6DD4}" type="presOf" srcId="{468310C9-0488-4F0A-BF16-7AB47186A7B1}" destId="{4BDF3201-887C-4DDC-A0B2-D58DE4B405B9}" srcOrd="0" destOrd="0" presId="urn:microsoft.com/office/officeart/2005/8/layout/venn3"/>
    <dgm:cxn modelId="{10476277-C31C-4923-9A40-B8D9FBCF40A9}" type="presOf" srcId="{F4A5495C-797B-4F6B-916C-8171B3DDFE77}" destId="{55CBCCB3-39A5-4F28-BBC4-947BF746C4CA}" srcOrd="0" destOrd="0" presId="urn:microsoft.com/office/officeart/2005/8/layout/venn3"/>
    <dgm:cxn modelId="{A2AA4F13-10EA-429A-B8EC-040D2068A6FC}" type="presOf" srcId="{100A5B60-DD07-458F-8DD7-081C03525699}" destId="{1AA88376-90BA-4B7F-8F6A-FB99F2A13BBE}" srcOrd="0" destOrd="0" presId="urn:microsoft.com/office/officeart/2005/8/layout/venn3"/>
    <dgm:cxn modelId="{1EA48663-5BA3-4CF5-BE79-9A239F022B3B}" srcId="{100A5B60-DD07-458F-8DD7-081C03525699}" destId="{F4A5495C-797B-4F6B-916C-8171B3DDFE77}" srcOrd="1" destOrd="0" parTransId="{B678417F-89F0-48D5-BD0C-3543C0F44839}" sibTransId="{20457170-8C34-44B0-8A7E-0AE45FFDA658}"/>
    <dgm:cxn modelId="{15671BE9-13AA-4323-A35D-77F78BD3DAD9}" type="presParOf" srcId="{1AA88376-90BA-4B7F-8F6A-FB99F2A13BBE}" destId="{4BDF3201-887C-4DDC-A0B2-D58DE4B405B9}" srcOrd="0" destOrd="0" presId="urn:microsoft.com/office/officeart/2005/8/layout/venn3"/>
    <dgm:cxn modelId="{6A13200A-C49C-4153-924E-E4C376B7A672}" type="presParOf" srcId="{1AA88376-90BA-4B7F-8F6A-FB99F2A13BBE}" destId="{9848F6FE-132B-46E9-8C6A-4C8832740D54}" srcOrd="1" destOrd="0" presId="urn:microsoft.com/office/officeart/2005/8/layout/venn3"/>
    <dgm:cxn modelId="{81110035-C1C1-4AC2-B94A-EB7360A2CA8A}" type="presParOf" srcId="{1AA88376-90BA-4B7F-8F6A-FB99F2A13BBE}" destId="{55CBCCB3-39A5-4F28-BBC4-947BF746C4CA}" srcOrd="2"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F3201-887C-4DDC-A0B2-D58DE4B405B9}">
      <dsp:nvSpPr>
        <dsp:cNvPr id="0" name=""/>
        <dsp:cNvSpPr/>
      </dsp:nvSpPr>
      <dsp:spPr>
        <a:xfrm>
          <a:off x="992106" y="0"/>
          <a:ext cx="2685593" cy="2159835"/>
        </a:xfrm>
        <a:prstGeom prst="ellipse">
          <a:avLst/>
        </a:prstGeom>
        <a:solidFill>
          <a:schemeClr val="lt1">
            <a:alpha val="5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A</a:t>
          </a:r>
          <a:endParaRPr kumimoji="1" lang="ja-JP" altLang="en-US" sz="6500" kern="1200" dirty="0"/>
        </a:p>
      </dsp:txBody>
      <dsp:txXfrm>
        <a:off x="1385402" y="316301"/>
        <a:ext cx="1899001" cy="1527233"/>
      </dsp:txXfrm>
    </dsp:sp>
    <dsp:sp modelId="{55CBCCB3-39A5-4F28-BBC4-947BF746C4CA}">
      <dsp:nvSpPr>
        <dsp:cNvPr id="0" name=""/>
        <dsp:cNvSpPr/>
      </dsp:nvSpPr>
      <dsp:spPr>
        <a:xfrm>
          <a:off x="3015385" y="235"/>
          <a:ext cx="2685762" cy="2160004"/>
        </a:xfrm>
        <a:prstGeom prst="ellipse">
          <a:avLst/>
        </a:prstGeom>
        <a:solidFill>
          <a:schemeClr val="lt1">
            <a:alpha val="5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B</a:t>
          </a:r>
          <a:endParaRPr kumimoji="1" lang="ja-JP" altLang="en-US" sz="6500" kern="1200" dirty="0"/>
        </a:p>
      </dsp:txBody>
      <dsp:txXfrm>
        <a:off x="3408706" y="316560"/>
        <a:ext cx="1899120" cy="152735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dirty="0">
              <a:ea typeface="Meiryo UI" pitchFamily="50" charset="-128"/>
            </a:endParaRPr>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BFADFE-97B8-409D-B207-6F42AB07AE9C}" type="datetimeFigureOut">
              <a:rPr kumimoji="1" lang="ja-JP" altLang="en-US" smtClean="0">
                <a:ea typeface="Meiryo UI" pitchFamily="50" charset="-128"/>
              </a:rPr>
              <a:t>2016/2/2</a:t>
            </a:fld>
            <a:endParaRPr kumimoji="1" lang="ja-JP" altLang="en-US" dirty="0">
              <a:ea typeface="Meiryo UI" pitchFamily="50" charset="-128"/>
            </a:endParaRPr>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dirty="0">
              <a:ea typeface="Meiryo UI" pitchFamily="50" charset="-128"/>
            </a:endParaRPr>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99FC9A-2FB1-4BC0-AFFF-8D82E7A0D081}" type="slidenum">
              <a:rPr kumimoji="1" lang="ja-JP" altLang="en-US" smtClean="0">
                <a:ea typeface="Meiryo UI" pitchFamily="50" charset="-128"/>
              </a:rPr>
              <a:t>‹#›</a:t>
            </a:fld>
            <a:endParaRPr kumimoji="1" lang="ja-JP" altLang="en-US" dirty="0">
              <a:ea typeface="Meiryo UI" pitchFamily="50" charset="-128"/>
            </a:endParaRPr>
          </a:p>
        </p:txBody>
      </p:sp>
    </p:spTree>
    <p:extLst>
      <p:ext uri="{BB962C8B-B14F-4D97-AF65-F5344CB8AC3E}">
        <p14:creationId xmlns:p14="http://schemas.microsoft.com/office/powerpoint/2010/main" val="1936716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eiryo UI" pitchFamily="50" charset="-128"/>
              </a:defRPr>
            </a:lvl1pPr>
          </a:lstStyle>
          <a:p>
            <a:endParaRPr lang="ja-JP" altLang="en-US" dirty="0"/>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Meiryo UI" pitchFamily="50" charset="-128"/>
              </a:defRPr>
            </a:lvl1pPr>
          </a:lstStyle>
          <a:p>
            <a:fld id="{D372A0D8-70AC-4417-8F43-011AF81AC167}" type="datetimeFigureOut">
              <a:rPr lang="ja-JP" altLang="en-US" smtClean="0"/>
              <a:pPr/>
              <a:t>2016/2/1</a:t>
            </a:fld>
            <a:endParaRPr lang="ja-JP" altLang="en-US" dirty="0"/>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eiryo UI"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Meiryo UI" pitchFamily="50" charset="-128"/>
              </a:defRPr>
            </a:lvl1pPr>
          </a:lstStyle>
          <a:p>
            <a:fld id="{8398DA2F-1B9C-4487-ACC8-014EB3DED345}" type="slidenum">
              <a:rPr lang="ja-JP" altLang="en-US" smtClean="0"/>
              <a:pPr/>
              <a:t>‹#›</a:t>
            </a:fld>
            <a:endParaRPr lang="ja-JP" altLang="en-US" dirty="0"/>
          </a:p>
        </p:txBody>
      </p:sp>
    </p:spTree>
    <p:extLst>
      <p:ext uri="{BB962C8B-B14F-4D97-AF65-F5344CB8AC3E}">
        <p14:creationId xmlns:p14="http://schemas.microsoft.com/office/powerpoint/2010/main" val="37747973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eiryo UI" pitchFamily="50" charset="-128"/>
        <a:cs typeface="+mn-cs"/>
      </a:defRPr>
    </a:lvl1pPr>
    <a:lvl2pPr marL="457200" algn="l" defTabSz="914400" rtl="0" eaLnBrk="1" latinLnBrk="0" hangingPunct="1">
      <a:defRPr kumimoji="1" sz="1200" kern="1200">
        <a:solidFill>
          <a:schemeClr val="tx1"/>
        </a:solidFill>
        <a:latin typeface="+mn-lt"/>
        <a:ea typeface="Meiryo UI" pitchFamily="50" charset="-128"/>
        <a:cs typeface="+mn-cs"/>
      </a:defRPr>
    </a:lvl2pPr>
    <a:lvl3pPr marL="914400" algn="l" defTabSz="914400" rtl="0" eaLnBrk="1" latinLnBrk="0" hangingPunct="1">
      <a:defRPr kumimoji="1" sz="1200" kern="1200">
        <a:solidFill>
          <a:schemeClr val="tx1"/>
        </a:solidFill>
        <a:latin typeface="+mn-lt"/>
        <a:ea typeface="Meiryo UI" pitchFamily="50" charset="-128"/>
        <a:cs typeface="+mn-cs"/>
      </a:defRPr>
    </a:lvl3pPr>
    <a:lvl4pPr marL="1371600" algn="l" defTabSz="914400" rtl="0" eaLnBrk="1" latinLnBrk="0" hangingPunct="1">
      <a:defRPr kumimoji="1" sz="1200" kern="1200">
        <a:solidFill>
          <a:schemeClr val="tx1"/>
        </a:solidFill>
        <a:latin typeface="+mn-lt"/>
        <a:ea typeface="Meiryo UI" pitchFamily="50" charset="-128"/>
        <a:cs typeface="+mn-cs"/>
      </a:defRPr>
    </a:lvl4pPr>
    <a:lvl5pPr marL="1828800" algn="l" defTabSz="914400" rtl="0" eaLnBrk="1" latinLnBrk="0" hangingPunct="1">
      <a:defRPr kumimoji="1" sz="1200" kern="1200">
        <a:solidFill>
          <a:schemeClr val="tx1"/>
        </a:solidFill>
        <a:latin typeface="+mn-lt"/>
        <a:ea typeface="Meiryo UI"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ソフトウェア開発において不具合はそのソフトウェアの品質を測る指標として重要視されています．</a:t>
            </a:r>
            <a:endParaRPr kumimoji="1" lang="en-US" altLang="ja-JP" dirty="0" smtClean="0"/>
          </a:p>
          <a:p>
            <a:r>
              <a:rPr kumimoji="1" lang="ja-JP" altLang="en-US" dirty="0" smtClean="0"/>
              <a:t>そのため，多くのソフトウェア開発プロジェクトでは不具合管理システムを利用して不具合に対処しています．</a:t>
            </a:r>
            <a:endParaRPr kumimoji="1" lang="en-US" altLang="ja-JP" dirty="0" smtClean="0"/>
          </a:p>
          <a:p>
            <a:r>
              <a:rPr kumimoji="1" lang="ja-JP" altLang="en-US" dirty="0" smtClean="0"/>
              <a:t>不具合管理システムにはユーザや開発者からの不具合報告が蓄積され，プロジェクトに参加する開発者によって修正が行われます．</a:t>
            </a:r>
            <a:endParaRPr kumimoji="1" lang="en-US" altLang="ja-JP" dirty="0" smtClean="0"/>
          </a:p>
          <a:p>
            <a:r>
              <a:rPr kumimoji="1" lang="ja-JP" altLang="en-US" dirty="0" smtClean="0"/>
              <a:t>大規模なオープンソースソフトウェアプロジェクトでは一日に数百件報告される場合もあります．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kumimoji="1" lang="ja-JP" altLang="en-US" smtClean="0"/>
              <a:t>2</a:t>
            </a:fld>
            <a:endParaRPr kumimoji="1" lang="ja-JP" altLang="en-US"/>
          </a:p>
        </p:txBody>
      </p:sp>
    </p:spTree>
    <p:extLst>
      <p:ext uri="{BB962C8B-B14F-4D97-AF65-F5344CB8AC3E}">
        <p14:creationId xmlns:p14="http://schemas.microsoft.com/office/powerpoint/2010/main" val="4050123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そういった日々大量に不具合が報告される現状では，開発者の不足などの原因により，すべての不具合を修正することは現実的ではありません．</a:t>
            </a:r>
            <a:endParaRPr kumimoji="1" lang="en-US" altLang="ja-JP" dirty="0" smtClean="0"/>
          </a:p>
          <a:p>
            <a:r>
              <a:rPr kumimoji="1" lang="ja-JP" altLang="en-US" dirty="0" smtClean="0"/>
              <a:t>そこで，次のリリースまでに修正可能な不具合を見極め，優先順位を設定するなどの対処がとられています．</a:t>
            </a:r>
            <a:endParaRPr kumimoji="1" lang="en-US" altLang="ja-JP" dirty="0" smtClean="0"/>
          </a:p>
          <a:p>
            <a:endParaRPr kumimoji="1" lang="en-US" altLang="ja-JP" dirty="0" smtClean="0"/>
          </a:p>
          <a:p>
            <a:r>
              <a:rPr kumimoji="1" lang="ja-JP" altLang="en-US" dirty="0" smtClean="0"/>
              <a:t>その判断基準として，各不具合の修正にかかる時間を見積もることが重要であるとされています．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3</a:t>
            </a:fld>
            <a:endParaRPr lang="ja-JP" altLang="en-US" dirty="0"/>
          </a:p>
        </p:txBody>
      </p:sp>
    </p:spTree>
    <p:extLst>
      <p:ext uri="{BB962C8B-B14F-4D97-AF65-F5344CB8AC3E}">
        <p14:creationId xmlns:p14="http://schemas.microsoft.com/office/powerpoint/2010/main" val="3403742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こういった背景から近年不具合修正時間予測の研究が盛んにおこなわれています，</a:t>
            </a:r>
            <a:endParaRPr kumimoji="1" lang="en-US" altLang="ja-JP" dirty="0" smtClean="0"/>
          </a:p>
          <a:p>
            <a:r>
              <a:rPr kumimoji="1" lang="ja-JP" altLang="en-US" dirty="0" smtClean="0"/>
              <a:t>先行研究では　不具合管理システムに報告された不具合から，不具合を報告した人や不具合に設定された重要度などのメトリクスを抽出し，機械学習等によって予測モデルを構築しています，</a:t>
            </a:r>
            <a:endParaRPr kumimoji="1" lang="en-US" altLang="ja-JP" dirty="0" smtClean="0"/>
          </a:p>
          <a:p>
            <a:r>
              <a:rPr kumimoji="1" lang="ja-JP" altLang="en-US" dirty="0" smtClean="0"/>
              <a:t>そして，新規の不具合が報告された際に，予測モデルに基づきそれぞれの不具合の修正にかかる時間を予測します，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4</a:t>
            </a:fld>
            <a:endParaRPr lang="ja-JP" altLang="en-US" dirty="0"/>
          </a:p>
        </p:txBody>
      </p:sp>
    </p:spTree>
    <p:extLst>
      <p:ext uri="{BB962C8B-B14F-4D97-AF65-F5344CB8AC3E}">
        <p14:creationId xmlns:p14="http://schemas.microsoft.com/office/powerpoint/2010/main" val="377493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これまでに提案された不具合修正時間予測手法では，それぞれの不具合の種類を考慮していません．</a:t>
            </a:r>
            <a:endParaRPr kumimoji="1" lang="en-US" altLang="ja-JP" dirty="0" smtClean="0"/>
          </a:p>
          <a:p>
            <a:r>
              <a:rPr kumimoji="1" lang="ja-JP" altLang="en-US" dirty="0" smtClean="0"/>
              <a:t>すべての不具合の修正難易度等はすべて同一であると仮定して構築されています．</a:t>
            </a:r>
            <a:endParaRPr kumimoji="1" lang="en-US" altLang="ja-JP" dirty="0" smtClean="0"/>
          </a:p>
          <a:p>
            <a:r>
              <a:rPr kumimoji="1" lang="ja-JP" altLang="en-US" dirty="0" smtClean="0"/>
              <a:t>しかし実際には各不具合の修正難易度等は異なるため，より詳細な不具合の分類が必要であると考えられます．</a:t>
            </a:r>
            <a:endParaRPr kumimoji="1" lang="en-US" altLang="ja-JP" dirty="0" smtClean="0"/>
          </a:p>
          <a:p>
            <a:endParaRPr kumimoji="1" lang="en-US" altLang="ja-JP" dirty="0" smtClean="0"/>
          </a:p>
          <a:p>
            <a:r>
              <a:rPr kumimoji="1" lang="ja-JP" altLang="en-US" dirty="0" smtClean="0"/>
              <a:t>近年，不具合の分類方法として，不具合が与える影響を考慮</a:t>
            </a:r>
            <a:r>
              <a:rPr kumimoji="1" lang="ja-JP" altLang="en-US" dirty="0" smtClean="0"/>
              <a:t>した</a:t>
            </a:r>
            <a:r>
              <a:rPr kumimoji="1" lang="en-US" altLang="ja-JP" dirty="0" smtClean="0"/>
              <a:t>High Impact Bug</a:t>
            </a:r>
            <a:r>
              <a:rPr kumimoji="1" lang="ja-JP" altLang="en-US" dirty="0" smtClean="0"/>
              <a:t>が</a:t>
            </a:r>
            <a:r>
              <a:rPr kumimoji="1" lang="ja-JP" altLang="en-US" dirty="0" smtClean="0"/>
              <a:t>注目されています．</a:t>
            </a:r>
            <a:endParaRPr kumimoji="1" lang="en-US" altLang="ja-JP" dirty="0" smtClean="0"/>
          </a:p>
          <a:p>
            <a:r>
              <a:rPr kumimoji="1" lang="en-US" altLang="ja-JP" dirty="0" smtClean="0"/>
              <a:t>High Impact Bug</a:t>
            </a:r>
            <a:r>
              <a:rPr kumimoji="1" lang="ja-JP" altLang="en-US" dirty="0" smtClean="0"/>
              <a:t>に</a:t>
            </a:r>
            <a:r>
              <a:rPr kumimoji="1" lang="ja-JP" altLang="en-US" dirty="0" smtClean="0"/>
              <a:t>関する先行研究では</a:t>
            </a:r>
            <a:r>
              <a:rPr kumimoji="1" lang="ja-JP" altLang="en-US" dirty="0" smtClean="0"/>
              <a:t>，</a:t>
            </a:r>
            <a:r>
              <a:rPr kumimoji="1" lang="en-US" altLang="ja-JP" dirty="0" smtClean="0"/>
              <a:t>High Impact Bug</a:t>
            </a:r>
            <a:r>
              <a:rPr kumimoji="1" lang="ja-JP" altLang="en-US" dirty="0" err="1" smtClean="0"/>
              <a:t>には</a:t>
            </a:r>
            <a:r>
              <a:rPr kumimoji="1" lang="ja-JP" altLang="en-US" dirty="0" err="1" smtClean="0"/>
              <a:t>修</a:t>
            </a:r>
            <a:r>
              <a:rPr kumimoji="1" lang="ja-JP" altLang="en-US" dirty="0" smtClean="0"/>
              <a:t>正にかかる時間に特徴があることが報告されており，</a:t>
            </a:r>
            <a:endParaRPr kumimoji="1" lang="en-US" altLang="ja-JP" dirty="0" smtClean="0"/>
          </a:p>
          <a:p>
            <a:r>
              <a:rPr kumimoji="1" lang="en-US" altLang="ja-JP" dirty="0" smtClean="0"/>
              <a:t>High Impact Bug</a:t>
            </a:r>
            <a:r>
              <a:rPr kumimoji="1" lang="ja-JP" altLang="en-US" dirty="0" smtClean="0"/>
              <a:t>で</a:t>
            </a:r>
            <a:r>
              <a:rPr kumimoji="1" lang="ja-JP" altLang="en-US" dirty="0" smtClean="0"/>
              <a:t>あるかどうかを考慮した不具合修正時間予測を行うことで，予測精度を向上できる可能性があると考えました．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kumimoji="1" lang="ja-JP" altLang="en-US" smtClean="0"/>
              <a:t>5</a:t>
            </a:fld>
            <a:endParaRPr kumimoji="1" lang="ja-JP" altLang="en-US"/>
          </a:p>
        </p:txBody>
      </p:sp>
    </p:spTree>
    <p:extLst>
      <p:ext uri="{BB962C8B-B14F-4D97-AF65-F5344CB8AC3E}">
        <p14:creationId xmlns:p14="http://schemas.microsoft.com/office/powerpoint/2010/main" val="2860576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次に，先行研究で提案されて</a:t>
            </a:r>
            <a:r>
              <a:rPr kumimoji="1" lang="ja-JP" altLang="en-US" dirty="0" smtClean="0"/>
              <a:t>いる</a:t>
            </a:r>
            <a:r>
              <a:rPr kumimoji="1" lang="en-US" altLang="ja-JP" dirty="0" smtClean="0"/>
              <a:t>High Impact Bug</a:t>
            </a:r>
            <a:r>
              <a:rPr kumimoji="1" lang="ja-JP" altLang="en-US" dirty="0" smtClean="0"/>
              <a:t>について</a:t>
            </a:r>
            <a:r>
              <a:rPr kumimoji="1" lang="ja-JP" altLang="en-US" dirty="0" smtClean="0"/>
              <a:t>説明します．</a:t>
            </a:r>
            <a:endParaRPr kumimoji="1" lang="en-US" altLang="ja-JP" dirty="0" smtClean="0"/>
          </a:p>
          <a:p>
            <a:r>
              <a:rPr kumimoji="1" lang="en-US" altLang="ja-JP" dirty="0" smtClean="0"/>
              <a:t>High Impact Bug</a:t>
            </a:r>
            <a:r>
              <a:rPr kumimoji="1" lang="ja-JP" altLang="en-US" baseline="0" dirty="0" smtClean="0"/>
              <a:t>と</a:t>
            </a:r>
            <a:r>
              <a:rPr kumimoji="1" lang="ja-JP" altLang="en-US" baseline="0" dirty="0" smtClean="0"/>
              <a:t>はユーザや開発者に強い影響を与える不具合のことで，</a:t>
            </a:r>
            <a:endParaRPr kumimoji="1" lang="en-US" altLang="ja-JP" dirty="0" smtClean="0"/>
          </a:p>
          <a:p>
            <a:r>
              <a:rPr kumimoji="1" lang="ja-JP" altLang="en-US" dirty="0" smtClean="0"/>
              <a:t>先行研究では</a:t>
            </a:r>
            <a:r>
              <a:rPr kumimoji="1" lang="en-US" altLang="ja-JP" dirty="0" smtClean="0"/>
              <a:t>6</a:t>
            </a:r>
            <a:r>
              <a:rPr kumimoji="1" lang="ja-JP" altLang="en-US" dirty="0" smtClean="0"/>
              <a:t>種類</a:t>
            </a:r>
            <a:r>
              <a:rPr kumimoji="1" lang="ja-JP" altLang="en-US" dirty="0" smtClean="0"/>
              <a:t>の</a:t>
            </a:r>
            <a:r>
              <a:rPr kumimoji="1" lang="en-US" altLang="ja-JP" dirty="0" smtClean="0"/>
              <a:t>High Impact Bug</a:t>
            </a:r>
            <a:r>
              <a:rPr kumimoji="1" lang="ja-JP" altLang="en-US" dirty="0" smtClean="0"/>
              <a:t>が</a:t>
            </a:r>
            <a:r>
              <a:rPr kumimoji="1" lang="ja-JP" altLang="en-US" dirty="0" smtClean="0"/>
              <a:t>定義されています．</a:t>
            </a:r>
            <a:endParaRPr kumimoji="1" lang="en-US" altLang="ja-JP" dirty="0" smtClean="0"/>
          </a:p>
          <a:p>
            <a:r>
              <a:rPr kumimoji="1" lang="ja-JP" altLang="en-US" dirty="0" smtClean="0"/>
              <a:t>次にそれぞれ</a:t>
            </a:r>
            <a:r>
              <a:rPr kumimoji="1" lang="ja-JP" altLang="en-US" dirty="0" smtClean="0"/>
              <a:t>の</a:t>
            </a:r>
            <a:r>
              <a:rPr kumimoji="1" lang="en-US" altLang="ja-JP" dirty="0" smtClean="0"/>
              <a:t>High Impact Bug</a:t>
            </a:r>
            <a:r>
              <a:rPr kumimoji="1" lang="ja-JP" altLang="en-US" dirty="0" smtClean="0"/>
              <a:t>について</a:t>
            </a:r>
            <a:r>
              <a:rPr kumimoji="1" lang="ja-JP" altLang="en-US" dirty="0" smtClean="0"/>
              <a:t>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6</a:t>
            </a:fld>
            <a:endParaRPr lang="ja-JP" altLang="en-US" dirty="0"/>
          </a:p>
        </p:txBody>
      </p:sp>
    </p:spTree>
    <p:extLst>
      <p:ext uri="{BB962C8B-B14F-4D97-AF65-F5344CB8AC3E}">
        <p14:creationId xmlns:p14="http://schemas.microsoft.com/office/powerpoint/2010/main" val="4074285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リリース前に見つかった不具合よりもリリース後に見つかった不具合のほうが多かったとき，リリース後に見つかった不具合は</a:t>
            </a:r>
            <a:r>
              <a:rPr kumimoji="1" lang="en-US" altLang="ja-JP" dirty="0" err="1" smtClean="0"/>
              <a:t>SurpriseBug</a:t>
            </a:r>
            <a:r>
              <a:rPr kumimoji="1" lang="ja-JP" altLang="en-US" dirty="0" smtClean="0"/>
              <a:t>として判定されます．</a:t>
            </a:r>
            <a:endParaRPr kumimoji="1" lang="en-US" altLang="ja-JP" dirty="0" smtClean="0"/>
          </a:p>
          <a:p>
            <a:endParaRPr kumimoji="1" lang="en-US" altLang="ja-JP" dirty="0" smtClean="0"/>
          </a:p>
          <a:p>
            <a:r>
              <a:rPr kumimoji="1" lang="en-US" altLang="ja-JP" dirty="0" smtClean="0"/>
              <a:t>Surprise bug</a:t>
            </a:r>
            <a:r>
              <a:rPr kumimoji="1" lang="ja-JP" altLang="en-US" dirty="0" smtClean="0"/>
              <a:t>は不具合の修正スケジュールに影響を与えるとされています．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7</a:t>
            </a:fld>
            <a:endParaRPr lang="ja-JP" altLang="en-US" dirty="0"/>
          </a:p>
        </p:txBody>
      </p:sp>
    </p:spTree>
    <p:extLst>
      <p:ext uri="{BB962C8B-B14F-4D97-AF65-F5344CB8AC3E}">
        <p14:creationId xmlns:p14="http://schemas.microsoft.com/office/powerpoint/2010/main" val="207542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Dormant bug</a:t>
            </a:r>
            <a:r>
              <a:rPr kumimoji="1" lang="ja-JP" altLang="en-US" dirty="0" err="1" smtClean="0"/>
              <a:t>は</a:t>
            </a:r>
            <a:r>
              <a:rPr lang="ja-JP" altLang="en-US" dirty="0" err="1" smtClean="0"/>
              <a:t>リ</a:t>
            </a:r>
            <a:r>
              <a:rPr lang="ja-JP" altLang="en-US" dirty="0" smtClean="0"/>
              <a:t>リース後すぐに不具合が発見されず，次のリリース以降に発見された不具合</a:t>
            </a:r>
            <a:r>
              <a:rPr kumimoji="1" lang="ja-JP" altLang="en-US" dirty="0" smtClean="0"/>
              <a:t>と定義されています．</a:t>
            </a: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Dormant bug</a:t>
            </a:r>
            <a:r>
              <a:rPr kumimoji="1" lang="ja-JP" altLang="en-US" dirty="0" smtClean="0"/>
              <a:t>は本来前のバージョンの不具合として対処されるべき不具合が別のバージョンの不具合として判断されるため，</a:t>
            </a: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品質評価に悪影響を与えるとされています．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8</a:t>
            </a:fld>
            <a:endParaRPr lang="ja-JP" altLang="en-US" dirty="0"/>
          </a:p>
        </p:txBody>
      </p:sp>
    </p:spTree>
    <p:extLst>
      <p:ext uri="{BB962C8B-B14F-4D97-AF65-F5344CB8AC3E}">
        <p14:creationId xmlns:p14="http://schemas.microsoft.com/office/powerpoint/2010/main" val="165710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Breakage</a:t>
            </a:r>
            <a:r>
              <a:rPr kumimoji="1" lang="en-US" altLang="ja-JP" baseline="0" dirty="0" smtClean="0"/>
              <a:t> bug</a:t>
            </a:r>
            <a:r>
              <a:rPr kumimoji="1" lang="ja-JP" altLang="en-US" baseline="0" dirty="0" smtClean="0"/>
              <a:t>は以前のバージョンでは利用可能だった機能が，別の機能の追加や不具合修正等によって利用不可能になる不具合と定義されています．</a:t>
            </a:r>
            <a:endParaRPr kumimoji="1" lang="en-US" altLang="ja-JP" baseline="0" dirty="0" smtClean="0"/>
          </a:p>
          <a:p>
            <a:r>
              <a:rPr kumimoji="1" lang="en-US" altLang="ja-JP" baseline="0" dirty="0" smtClean="0"/>
              <a:t>Breakage bug</a:t>
            </a:r>
            <a:r>
              <a:rPr kumimoji="1" lang="ja-JP" altLang="en-US" baseline="0" dirty="0" smtClean="0"/>
              <a:t>は本来利用したい機能が利用できなくなることによってユーザ満足度等に影響を与えるとされています．</a:t>
            </a:r>
            <a:endParaRPr kumimoji="1" lang="en-US" altLang="ja-JP" baseline="0" dirty="0" smtClean="0"/>
          </a:p>
          <a:p>
            <a:endParaRPr kumimoji="1" lang="en-US" altLang="ja-JP" baseline="0" dirty="0" smtClean="0"/>
          </a:p>
          <a:p>
            <a:r>
              <a:rPr kumimoji="1" lang="en-US" altLang="ja-JP" baseline="0" dirty="0" smtClean="0"/>
              <a:t>Security bug</a:t>
            </a:r>
            <a:r>
              <a:rPr kumimoji="1" lang="ja-JP" altLang="en-US" baseline="0" dirty="0" smtClean="0"/>
              <a:t>は不正アクセス等のセキュリティ上の問題となりうる不具合です．</a:t>
            </a:r>
            <a:endParaRPr kumimoji="1" lang="en-US" altLang="ja-JP" baseline="0" dirty="0" smtClean="0"/>
          </a:p>
          <a:p>
            <a:r>
              <a:rPr kumimoji="1" lang="en-US" altLang="ja-JP" baseline="0" dirty="0" smtClean="0"/>
              <a:t>Security bug</a:t>
            </a:r>
            <a:r>
              <a:rPr kumimoji="1" lang="ja-JP" altLang="en-US" baseline="0" dirty="0" smtClean="0"/>
              <a:t>はユーザの情報流出などの問題を引き起こします．</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9</a:t>
            </a:fld>
            <a:endParaRPr lang="ja-JP" altLang="en-US" dirty="0"/>
          </a:p>
        </p:txBody>
      </p:sp>
    </p:spTree>
    <p:extLst>
      <p:ext uri="{BB962C8B-B14F-4D97-AF65-F5344CB8AC3E}">
        <p14:creationId xmlns:p14="http://schemas.microsoft.com/office/powerpoint/2010/main" val="3906001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Performance bug</a:t>
            </a:r>
            <a:r>
              <a:rPr kumimoji="1" lang="ja-JP" altLang="en-US" dirty="0" smtClean="0"/>
              <a:t>は実行時間が長くなったりメモリ使用量が不当に増加するなどのパフォーマンス低下を引き起こす不具合です，</a:t>
            </a:r>
            <a:endParaRPr kumimoji="1" lang="en-US" altLang="ja-JP" dirty="0" smtClean="0"/>
          </a:p>
          <a:p>
            <a:r>
              <a:rPr kumimoji="1" lang="en-US" altLang="ja-JP" dirty="0" smtClean="0"/>
              <a:t>Performance bug</a:t>
            </a:r>
            <a:r>
              <a:rPr kumimoji="1" lang="ja-JP" altLang="en-US" dirty="0" smtClean="0"/>
              <a:t>もユーザの満足度等に影響を与えます．</a:t>
            </a:r>
            <a:endParaRPr kumimoji="1" lang="en-US" altLang="ja-JP" dirty="0" smtClean="0"/>
          </a:p>
          <a:p>
            <a:endParaRPr kumimoji="1" lang="en-US" altLang="ja-JP" dirty="0" smtClean="0"/>
          </a:p>
          <a:p>
            <a:r>
              <a:rPr kumimoji="1" lang="en-US" altLang="ja-JP" dirty="0" smtClean="0"/>
              <a:t>Blocking bug</a:t>
            </a:r>
            <a:r>
              <a:rPr kumimoji="1" lang="ja-JP" altLang="en-US" dirty="0" smtClean="0"/>
              <a:t>はほかの不具合の修正活動を妨げる不具合で，この不具合を修正しないとほかの不具合の修正に取り掛かれないといった状況を引き起こします．</a:t>
            </a:r>
            <a:endParaRPr kumimoji="1" lang="en-US" altLang="ja-JP" dirty="0" smtClean="0"/>
          </a:p>
          <a:p>
            <a:r>
              <a:rPr kumimoji="1" lang="en-US" altLang="ja-JP" dirty="0" smtClean="0"/>
              <a:t>Blocking bug</a:t>
            </a:r>
            <a:r>
              <a:rPr kumimoji="1" lang="ja-JP" altLang="en-US" dirty="0" smtClean="0"/>
              <a:t>が存在すると，修正活動全体の長期化の原因となります．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10</a:t>
            </a:fld>
            <a:endParaRPr lang="ja-JP" altLang="en-US" dirty="0"/>
          </a:p>
        </p:txBody>
      </p:sp>
    </p:spTree>
    <p:extLst>
      <p:ext uri="{BB962C8B-B14F-4D97-AF65-F5344CB8AC3E}">
        <p14:creationId xmlns:p14="http://schemas.microsoft.com/office/powerpoint/2010/main" val="172534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本研究ではこれら</a:t>
            </a:r>
            <a:r>
              <a:rPr kumimoji="1" lang="ja-JP" altLang="en-US" dirty="0" smtClean="0"/>
              <a:t>の</a:t>
            </a:r>
            <a:r>
              <a:rPr kumimoji="1" lang="en-US" altLang="ja-JP" dirty="0" smtClean="0"/>
              <a:t>High Impact Bug</a:t>
            </a:r>
            <a:r>
              <a:rPr kumimoji="1" lang="ja-JP" altLang="en-US" dirty="0" smtClean="0"/>
              <a:t>の</a:t>
            </a:r>
            <a:r>
              <a:rPr kumimoji="1" lang="ja-JP" altLang="en-US" dirty="0" smtClean="0"/>
              <a:t>分類を考慮した不具合修正時間予測モデルを構築することによって，不具合修正時間予測の予測精度向上を目的とします．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11</a:t>
            </a:fld>
            <a:endParaRPr lang="ja-JP" altLang="en-US" dirty="0"/>
          </a:p>
        </p:txBody>
      </p:sp>
    </p:spTree>
    <p:extLst>
      <p:ext uri="{BB962C8B-B14F-4D97-AF65-F5344CB8AC3E}">
        <p14:creationId xmlns:p14="http://schemas.microsoft.com/office/powerpoint/2010/main" val="1484323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次に，本手法の評価実験について説明します．</a:t>
            </a:r>
            <a:endParaRPr kumimoji="1" lang="en-US" altLang="ja-JP" dirty="0" smtClean="0"/>
          </a:p>
          <a:p>
            <a:endParaRPr kumimoji="1" lang="en-US" altLang="ja-JP" dirty="0" smtClean="0"/>
          </a:p>
          <a:p>
            <a:r>
              <a:rPr kumimoji="1" lang="ja-JP" altLang="en-US" dirty="0" smtClean="0"/>
              <a:t>実験に用いたデータセットは，</a:t>
            </a:r>
            <a:r>
              <a:rPr kumimoji="1" lang="en-US" altLang="ja-JP" dirty="0" smtClean="0"/>
              <a:t>4</a:t>
            </a:r>
            <a:r>
              <a:rPr kumimoji="1" lang="ja-JP" altLang="en-US" dirty="0" err="1" smtClean="0"/>
              <a:t>つの</a:t>
            </a:r>
            <a:r>
              <a:rPr kumimoji="1" lang="en-US" altLang="ja-JP" dirty="0" smtClean="0"/>
              <a:t>OSS</a:t>
            </a:r>
            <a:r>
              <a:rPr kumimoji="1" lang="ja-JP" altLang="en-US" dirty="0" smtClean="0"/>
              <a:t>プロジェクトの不具合を</a:t>
            </a:r>
            <a:r>
              <a:rPr kumimoji="1" lang="en-US" altLang="ja-JP" dirty="0" smtClean="0"/>
              <a:t>1000</a:t>
            </a:r>
            <a:r>
              <a:rPr kumimoji="1" lang="ja-JP" altLang="en-US" dirty="0" smtClean="0"/>
              <a:t>件ずつ抽出</a:t>
            </a:r>
            <a:r>
              <a:rPr kumimoji="1" lang="ja-JP" altLang="en-US" dirty="0" smtClean="0"/>
              <a:t>して</a:t>
            </a:r>
            <a:r>
              <a:rPr kumimoji="1" lang="en-US" altLang="ja-JP" dirty="0" smtClean="0"/>
              <a:t>High Impact Bug</a:t>
            </a:r>
            <a:r>
              <a:rPr kumimoji="1" lang="ja-JP" altLang="en-US" baseline="0" dirty="0" smtClean="0"/>
              <a:t>を</a:t>
            </a:r>
            <a:r>
              <a:rPr kumimoji="1" lang="ja-JP" altLang="en-US" baseline="0" dirty="0" smtClean="0"/>
              <a:t>分類した先行研究のデータを用います．</a:t>
            </a:r>
            <a:endParaRPr kumimoji="1" lang="en-US" altLang="ja-JP" baseline="0" dirty="0" smtClean="0"/>
          </a:p>
          <a:p>
            <a:r>
              <a:rPr kumimoji="1" lang="en-US" altLang="ja-JP" baseline="0" dirty="0" smtClean="0"/>
              <a:t>High Impact Bug</a:t>
            </a:r>
            <a:r>
              <a:rPr kumimoji="1" lang="ja-JP" altLang="en-US" baseline="0" dirty="0" smtClean="0"/>
              <a:t>の</a:t>
            </a:r>
            <a:r>
              <a:rPr kumimoji="1" lang="ja-JP" altLang="en-US" baseline="0" dirty="0" smtClean="0"/>
              <a:t>分類は，</a:t>
            </a:r>
            <a:r>
              <a:rPr kumimoji="1" lang="en-US" altLang="ja-JP" baseline="0" dirty="0" smtClean="0"/>
              <a:t>Surprise bug</a:t>
            </a:r>
            <a:r>
              <a:rPr kumimoji="1" lang="ja-JP" altLang="en-US" baseline="0" dirty="0" smtClean="0"/>
              <a:t>と</a:t>
            </a:r>
            <a:r>
              <a:rPr kumimoji="1" lang="en-US" altLang="ja-JP" baseline="0" dirty="0" smtClean="0"/>
              <a:t>dormant bug</a:t>
            </a:r>
            <a:r>
              <a:rPr kumimoji="1" lang="ja-JP" altLang="en-US" baseline="0" dirty="0" smtClean="0"/>
              <a:t>については機械的に分類可能ですが，ほか</a:t>
            </a:r>
            <a:r>
              <a:rPr kumimoji="1" lang="ja-JP" altLang="en-US" baseline="0" dirty="0" smtClean="0"/>
              <a:t>の</a:t>
            </a:r>
            <a:r>
              <a:rPr kumimoji="1" lang="en-US" altLang="ja-JP" baseline="0" dirty="0" smtClean="0"/>
              <a:t>High Impact Bug</a:t>
            </a:r>
            <a:r>
              <a:rPr kumimoji="1" lang="ja-JP" altLang="en-US" baseline="0" dirty="0" smtClean="0"/>
              <a:t>に</a:t>
            </a:r>
            <a:r>
              <a:rPr kumimoji="1" lang="ja-JP" altLang="en-US" baseline="0" dirty="0" smtClean="0"/>
              <a:t>ついては目視によって分類されています，</a:t>
            </a:r>
            <a:endParaRPr kumimoji="1" lang="en-US" altLang="ja-JP" baseline="0" dirty="0" smtClean="0"/>
          </a:p>
          <a:p>
            <a:endParaRPr kumimoji="1" lang="en-US" altLang="ja-JP" baseline="0" dirty="0" smtClean="0"/>
          </a:p>
          <a:p>
            <a:r>
              <a:rPr kumimoji="1" lang="ja-JP" altLang="en-US" baseline="0" dirty="0" smtClean="0"/>
              <a:t>この表は，各プロジェクト</a:t>
            </a:r>
            <a:r>
              <a:rPr kumimoji="1" lang="en-US" altLang="ja-JP" baseline="0" dirty="0" smtClean="0"/>
              <a:t>1000</a:t>
            </a:r>
            <a:r>
              <a:rPr kumimoji="1" lang="ja-JP" altLang="en-US" baseline="0" dirty="0" smtClean="0"/>
              <a:t>件の</a:t>
            </a:r>
            <a:r>
              <a:rPr kumimoji="1" lang="ja-JP" altLang="en-US" baseline="0" dirty="0" smtClean="0"/>
              <a:t>うち</a:t>
            </a:r>
            <a:r>
              <a:rPr kumimoji="1" lang="en-US" altLang="ja-JP" baseline="0" dirty="0" smtClean="0"/>
              <a:t>High Impact Bug</a:t>
            </a:r>
            <a:r>
              <a:rPr kumimoji="1" lang="ja-JP" altLang="en-US" baseline="0" dirty="0" smtClean="0"/>
              <a:t>と</a:t>
            </a:r>
            <a:r>
              <a:rPr kumimoji="1" lang="ja-JP" altLang="en-US" baseline="0" dirty="0" smtClean="0"/>
              <a:t>分類された不具合の数を示しています．</a:t>
            </a:r>
            <a:endParaRPr kumimoji="1" lang="en-US" altLang="ja-JP" baseline="0" dirty="0" smtClean="0"/>
          </a:p>
          <a:p>
            <a:r>
              <a:rPr kumimoji="1" lang="ja-JP" altLang="en-US" baseline="0" dirty="0" smtClean="0"/>
              <a:t>プロジェクトによって</a:t>
            </a:r>
            <a:r>
              <a:rPr kumimoji="1" lang="ja-JP" altLang="en-US" baseline="0" dirty="0" smtClean="0"/>
              <a:t>各</a:t>
            </a:r>
            <a:r>
              <a:rPr kumimoji="1" lang="en-US" altLang="ja-JP" baseline="0" dirty="0" smtClean="0"/>
              <a:t>High Impact Bug</a:t>
            </a:r>
            <a:r>
              <a:rPr kumimoji="1" lang="ja-JP" altLang="en-US" baseline="0" dirty="0" smtClean="0"/>
              <a:t>の</a:t>
            </a:r>
            <a:r>
              <a:rPr kumimoji="1" lang="ja-JP" altLang="en-US" baseline="0" dirty="0" smtClean="0"/>
              <a:t>数は違いがあります．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12</a:t>
            </a:fld>
            <a:endParaRPr lang="ja-JP" altLang="en-US" dirty="0"/>
          </a:p>
        </p:txBody>
      </p:sp>
    </p:spTree>
    <p:extLst>
      <p:ext uri="{BB962C8B-B14F-4D97-AF65-F5344CB8AC3E}">
        <p14:creationId xmlns:p14="http://schemas.microsoft.com/office/powerpoint/2010/main" val="1435708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次に，予測モデルの構築について説明します．</a:t>
            </a:r>
            <a:endParaRPr kumimoji="1" lang="en-US" altLang="ja-JP" dirty="0" smtClean="0"/>
          </a:p>
          <a:p>
            <a:endParaRPr kumimoji="1" lang="en-US" altLang="ja-JP" dirty="0" smtClean="0"/>
          </a:p>
          <a:p>
            <a:r>
              <a:rPr kumimoji="1" lang="ja-JP" altLang="en-US" dirty="0" smtClean="0"/>
              <a:t>予測モデルの説明変数として用いるメトリクスは，</a:t>
            </a:r>
            <a:endParaRPr kumimoji="1" lang="en-US" altLang="ja-JP" dirty="0" smtClean="0"/>
          </a:p>
          <a:p>
            <a:r>
              <a:rPr kumimoji="1" lang="ja-JP" altLang="en-US" dirty="0" smtClean="0"/>
              <a:t>不具合の基本的な情報として，不具合に設定された優先度や不具合報告者，不具合に対して投稿されたコメント数などのメトリクスを用います．</a:t>
            </a:r>
            <a:endParaRPr kumimoji="1" lang="en-US" altLang="ja-JP" dirty="0" smtClean="0"/>
          </a:p>
          <a:p>
            <a:r>
              <a:rPr kumimoji="1" lang="ja-JP" altLang="en-US" dirty="0" smtClean="0"/>
              <a:t>それに加えて，</a:t>
            </a:r>
            <a:r>
              <a:rPr kumimoji="1" lang="ja-JP" altLang="en-US" dirty="0" smtClean="0"/>
              <a:t>各種</a:t>
            </a:r>
            <a:r>
              <a:rPr kumimoji="1" lang="en-US" altLang="ja-JP" dirty="0" smtClean="0"/>
              <a:t>High Impact Bug</a:t>
            </a:r>
            <a:r>
              <a:rPr kumimoji="1" lang="ja-JP" altLang="en-US" dirty="0" smtClean="0"/>
              <a:t>かど</a:t>
            </a:r>
            <a:r>
              <a:rPr kumimoji="1" lang="ja-JP" altLang="en-US" dirty="0" smtClean="0"/>
              <a:t>うかという情報を用います．</a:t>
            </a:r>
            <a:endParaRPr kumimoji="1" lang="en-US" altLang="ja-JP" dirty="0" smtClean="0"/>
          </a:p>
          <a:p>
            <a:endParaRPr kumimoji="1" lang="en-US" altLang="ja-JP" dirty="0" smtClean="0"/>
          </a:p>
          <a:p>
            <a:r>
              <a:rPr kumimoji="1" lang="ja-JP" altLang="en-US" dirty="0" smtClean="0"/>
              <a:t>予測モデルの構築には集団学習に基づく機会学習法であるランダムフォレスト法を用います．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13</a:t>
            </a:fld>
            <a:endParaRPr lang="ja-JP" altLang="en-US" dirty="0"/>
          </a:p>
        </p:txBody>
      </p:sp>
    </p:spTree>
    <p:extLst>
      <p:ext uri="{BB962C8B-B14F-4D97-AF65-F5344CB8AC3E}">
        <p14:creationId xmlns:p14="http://schemas.microsoft.com/office/powerpoint/2010/main" val="1358239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本予測モデルでは指定期間以内に不具合修正完了するか否かを予測します．</a:t>
            </a:r>
            <a:endParaRPr kumimoji="1" lang="en-US" altLang="ja-JP" dirty="0" smtClean="0"/>
          </a:p>
          <a:p>
            <a:r>
              <a:rPr kumimoji="1" lang="ja-JP" altLang="en-US" dirty="0" smtClean="0"/>
              <a:t>本研究では指定期間として</a:t>
            </a:r>
            <a:r>
              <a:rPr kumimoji="1" lang="en-US" altLang="ja-JP" dirty="0" smtClean="0"/>
              <a:t>0.5</a:t>
            </a:r>
            <a:r>
              <a:rPr kumimoji="1" lang="ja-JP" altLang="en-US" dirty="0" smtClean="0"/>
              <a:t>日，１日，１週間，１か月と設定しました．</a:t>
            </a:r>
            <a:endParaRPr kumimoji="1" lang="en-US" altLang="ja-JP" dirty="0" smtClean="0"/>
          </a:p>
          <a:p>
            <a:r>
              <a:rPr kumimoji="1" lang="ja-JP" altLang="en-US" dirty="0" smtClean="0"/>
              <a:t>発表では</a:t>
            </a:r>
            <a:r>
              <a:rPr kumimoji="1" lang="en-US" altLang="ja-JP" dirty="0" smtClean="0"/>
              <a:t>1</a:t>
            </a:r>
            <a:r>
              <a:rPr kumimoji="1" lang="ja-JP" altLang="en-US" dirty="0" smtClean="0"/>
              <a:t>日と１週間の結果について説明します．</a:t>
            </a:r>
            <a:endParaRPr kumimoji="1" lang="en-US" altLang="ja-JP" dirty="0" smtClean="0"/>
          </a:p>
          <a:p>
            <a:endParaRPr kumimoji="1" lang="en-US" altLang="ja-JP" dirty="0" smtClean="0"/>
          </a:p>
          <a:p>
            <a:r>
              <a:rPr kumimoji="1" lang="ja-JP" altLang="en-US" dirty="0" smtClean="0"/>
              <a:t>以下の表はそれぞれのプロジェクトで，実際に各指定期間以内に修正完了した不具合の割合を表しています．</a:t>
            </a:r>
            <a:endParaRPr kumimoji="1" lang="en-US" altLang="ja-JP" dirty="0" smtClean="0"/>
          </a:p>
          <a:p>
            <a:r>
              <a:rPr kumimoji="1" lang="ja-JP" altLang="en-US" dirty="0" smtClean="0"/>
              <a:t>プロジェクトによって割合が異なります．</a:t>
            </a:r>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14</a:t>
            </a:fld>
            <a:endParaRPr lang="ja-JP" altLang="en-US" dirty="0"/>
          </a:p>
        </p:txBody>
      </p:sp>
    </p:spTree>
    <p:extLst>
      <p:ext uri="{BB962C8B-B14F-4D97-AF65-F5344CB8AC3E}">
        <p14:creationId xmlns:p14="http://schemas.microsoft.com/office/powerpoint/2010/main" val="497730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次に，予測精度の評価指標について説明します</a:t>
            </a:r>
            <a:endParaRPr kumimoji="1" lang="en-US" altLang="ja-JP" dirty="0" smtClean="0"/>
          </a:p>
          <a:p>
            <a:r>
              <a:rPr kumimoji="1" lang="ja-JP" altLang="en-US" dirty="0" smtClean="0"/>
              <a:t>予測精度は適合率，再現率，</a:t>
            </a:r>
            <a:r>
              <a:rPr kumimoji="1" lang="en-US" altLang="ja-JP" dirty="0" smtClean="0"/>
              <a:t>F1</a:t>
            </a:r>
            <a:r>
              <a:rPr kumimoji="1" lang="ja-JP" altLang="en-US" dirty="0" smtClean="0"/>
              <a:t>値によって評価を行います．</a:t>
            </a:r>
            <a:endParaRPr kumimoji="1" lang="en-US" altLang="ja-JP" dirty="0" smtClean="0"/>
          </a:p>
          <a:p>
            <a:endParaRPr kumimoji="1" lang="en-US" altLang="ja-JP" dirty="0" smtClean="0"/>
          </a:p>
          <a:p>
            <a:r>
              <a:rPr kumimoji="1" lang="ja-JP" altLang="en-US" dirty="0" smtClean="0"/>
              <a:t>各指標は以下の式であらわされ，</a:t>
            </a:r>
            <a:r>
              <a:rPr kumimoji="1" lang="en-US" altLang="ja-JP" dirty="0" smtClean="0"/>
              <a:t>0</a:t>
            </a:r>
            <a:r>
              <a:rPr kumimoji="1" lang="ja-JP" altLang="en-US" dirty="0" smtClean="0"/>
              <a:t>から</a:t>
            </a:r>
            <a:r>
              <a:rPr kumimoji="1" lang="en-US" altLang="ja-JP" dirty="0" smtClean="0"/>
              <a:t>1</a:t>
            </a:r>
            <a:r>
              <a:rPr kumimoji="1" lang="ja-JP" altLang="en-US" dirty="0" smtClean="0"/>
              <a:t>の値をとるのですが，</a:t>
            </a:r>
            <a:endParaRPr kumimoji="1" lang="en-US" altLang="ja-JP" dirty="0" smtClean="0"/>
          </a:p>
          <a:p>
            <a:r>
              <a:rPr kumimoji="1" lang="ja-JP" altLang="en-US" dirty="0" smtClean="0"/>
              <a:t>具体的には適合率が</a:t>
            </a:r>
            <a:r>
              <a:rPr kumimoji="1" lang="en-US" altLang="ja-JP" dirty="0" smtClean="0"/>
              <a:t>0.7</a:t>
            </a:r>
            <a:r>
              <a:rPr kumimoji="1" lang="ja-JP" altLang="en-US" dirty="0" smtClean="0"/>
              <a:t>となった場合，</a:t>
            </a:r>
            <a:endParaRPr kumimoji="1" lang="en-US" altLang="ja-JP" dirty="0" smtClean="0"/>
          </a:p>
          <a:p>
            <a:r>
              <a:rPr kumimoji="1" lang="ja-JP" altLang="en-US" dirty="0" smtClean="0"/>
              <a:t>指定期間内に修正完了すると予測した不具合のうちの</a:t>
            </a:r>
            <a:r>
              <a:rPr kumimoji="1" lang="en-US" altLang="ja-JP" dirty="0" smtClean="0"/>
              <a:t>70%</a:t>
            </a:r>
            <a:r>
              <a:rPr kumimoji="1" lang="ja-JP" altLang="en-US" dirty="0" smtClean="0"/>
              <a:t>が実際に指定期間内に修正完了したと解釈されます．</a:t>
            </a:r>
            <a:endParaRPr kumimoji="1" lang="en-US" altLang="ja-JP" dirty="0" smtClean="0"/>
          </a:p>
          <a:p>
            <a:r>
              <a:rPr kumimoji="1" lang="ja-JP" altLang="en-US" dirty="0" smtClean="0"/>
              <a:t>再現率が</a:t>
            </a:r>
            <a:r>
              <a:rPr kumimoji="1" lang="en-US" altLang="ja-JP" dirty="0" smtClean="0"/>
              <a:t>0.7</a:t>
            </a:r>
            <a:r>
              <a:rPr kumimoji="1" lang="ja-JP" altLang="en-US" dirty="0" smtClean="0"/>
              <a:t>の場合，</a:t>
            </a:r>
            <a:endParaRPr kumimoji="1" lang="en-US" altLang="ja-JP" dirty="0" smtClean="0"/>
          </a:p>
          <a:p>
            <a:r>
              <a:rPr kumimoji="1" lang="ja-JP" altLang="en-US" dirty="0" smtClean="0"/>
              <a:t>実際に指定期間内に修正完了した不具合のうち</a:t>
            </a:r>
            <a:r>
              <a:rPr kumimoji="1" lang="en-US" altLang="ja-JP" dirty="0" smtClean="0"/>
              <a:t>70%</a:t>
            </a:r>
            <a:r>
              <a:rPr kumimoji="1" lang="ja-JP" altLang="en-US" dirty="0" smtClean="0"/>
              <a:t>を正しく予測できたと解釈されます．</a:t>
            </a:r>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15</a:t>
            </a:fld>
            <a:endParaRPr lang="ja-JP" altLang="en-US" dirty="0"/>
          </a:p>
        </p:txBody>
      </p:sp>
    </p:spTree>
    <p:extLst>
      <p:ext uri="{BB962C8B-B14F-4D97-AF65-F5344CB8AC3E}">
        <p14:creationId xmlns:p14="http://schemas.microsoft.com/office/powerpoint/2010/main" val="219990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3</a:t>
            </a:r>
            <a:r>
              <a:rPr kumimoji="1" lang="ja-JP" altLang="en-US" dirty="0" smtClean="0"/>
              <a:t>種類の予測について予測精度の比較を行います，</a:t>
            </a:r>
            <a:endParaRPr kumimoji="1" lang="en-US" altLang="ja-JP" dirty="0" smtClean="0"/>
          </a:p>
          <a:p>
            <a:r>
              <a:rPr kumimoji="1" lang="ja-JP" altLang="en-US" dirty="0" smtClean="0"/>
              <a:t>提案手法で</a:t>
            </a:r>
            <a:r>
              <a:rPr kumimoji="1" lang="ja-JP" altLang="en-US" dirty="0" smtClean="0"/>
              <a:t>ある</a:t>
            </a:r>
            <a:r>
              <a:rPr kumimoji="1" lang="en-US" altLang="ja-JP" dirty="0" smtClean="0"/>
              <a:t>High Impact Bug</a:t>
            </a:r>
            <a:r>
              <a:rPr kumimoji="1" lang="ja-JP" altLang="en-US" baseline="0" dirty="0" smtClean="0"/>
              <a:t>を</a:t>
            </a:r>
            <a:r>
              <a:rPr kumimoji="1" lang="ja-JP" altLang="en-US" baseline="0" dirty="0" smtClean="0"/>
              <a:t>考慮した予測モデルと</a:t>
            </a:r>
            <a:r>
              <a:rPr kumimoji="1" lang="ja-JP" altLang="en-US" baseline="0" dirty="0" smtClean="0"/>
              <a:t>，</a:t>
            </a:r>
            <a:r>
              <a:rPr kumimoji="1" lang="en-US" altLang="ja-JP" baseline="0" dirty="0" smtClean="0"/>
              <a:t>High Impact Bug</a:t>
            </a:r>
            <a:r>
              <a:rPr kumimoji="1" lang="ja-JP" altLang="en-US" baseline="0" dirty="0" smtClean="0"/>
              <a:t>を</a:t>
            </a:r>
            <a:r>
              <a:rPr kumimoji="1" lang="ja-JP" altLang="en-US" baseline="0" dirty="0" smtClean="0"/>
              <a:t>考慮しない予測モデル，機械学習を用いない予測の比較</a:t>
            </a:r>
            <a:endParaRPr kumimoji="1" lang="en-US" altLang="ja-JP" baseline="0" dirty="0" smtClean="0"/>
          </a:p>
          <a:p>
            <a:r>
              <a:rPr kumimoji="1" lang="ja-JP" altLang="en-US" baseline="0" dirty="0" smtClean="0"/>
              <a:t>機械学習を用いない予測とは，実際に指定期間内に修正完了した不具合の割合から予測する方法で，例えば</a:t>
            </a:r>
            <a:r>
              <a:rPr kumimoji="1" lang="en-US" altLang="ja-JP" baseline="0" dirty="0" smtClean="0"/>
              <a:t>70%</a:t>
            </a:r>
            <a:r>
              <a:rPr kumimoji="1" lang="ja-JP" altLang="en-US" baseline="0" dirty="0" smtClean="0"/>
              <a:t>の不具合が</a:t>
            </a:r>
            <a:r>
              <a:rPr kumimoji="1" lang="en-US" altLang="ja-JP" baseline="0" dirty="0" smtClean="0"/>
              <a:t>1</a:t>
            </a:r>
            <a:r>
              <a:rPr kumimoji="1" lang="ja-JP" altLang="en-US" baseline="0" dirty="0" smtClean="0"/>
              <a:t>日以内に修正完了していた場合，適合率再現率</a:t>
            </a:r>
            <a:r>
              <a:rPr kumimoji="1" lang="en-US" altLang="ja-JP" baseline="0" dirty="0" smtClean="0"/>
              <a:t>F1</a:t>
            </a:r>
            <a:r>
              <a:rPr kumimoji="1" lang="ja-JP" altLang="en-US" baseline="0" dirty="0" smtClean="0"/>
              <a:t>値はすべて</a:t>
            </a:r>
            <a:r>
              <a:rPr kumimoji="1" lang="en-US" altLang="ja-JP" baseline="0" dirty="0" smtClean="0"/>
              <a:t>0.7</a:t>
            </a:r>
            <a:r>
              <a:rPr kumimoji="1" lang="ja-JP" altLang="en-US" baseline="0" dirty="0" smtClean="0"/>
              <a:t>となります．</a:t>
            </a:r>
            <a:endParaRPr kumimoji="1" lang="en-US" altLang="ja-JP" baseline="0" dirty="0" smtClean="0"/>
          </a:p>
          <a:p>
            <a:endParaRPr kumimoji="1" lang="en-US" altLang="ja-JP" baseline="0" dirty="0" smtClean="0"/>
          </a:p>
          <a:p>
            <a:r>
              <a:rPr kumimoji="1" lang="ja-JP" altLang="en-US" baseline="0" dirty="0" smtClean="0"/>
              <a:t>また，ランダムフォレスト法の適用過程で産出される説明変数の重要度を用いて</a:t>
            </a:r>
            <a:r>
              <a:rPr kumimoji="1" lang="ja-JP" altLang="en-US" baseline="0" dirty="0" smtClean="0"/>
              <a:t>，</a:t>
            </a:r>
            <a:r>
              <a:rPr kumimoji="1" lang="en-US" altLang="ja-JP" baseline="0" dirty="0" smtClean="0"/>
              <a:t>High Impact Bug</a:t>
            </a:r>
            <a:r>
              <a:rPr kumimoji="1" lang="ja-JP" altLang="en-US" baseline="0" dirty="0" smtClean="0"/>
              <a:t>が</a:t>
            </a:r>
            <a:r>
              <a:rPr kumimoji="1" lang="ja-JP" altLang="en-US" baseline="0" dirty="0" smtClean="0"/>
              <a:t>予測精度向上に寄与したかどうかを評価します．</a:t>
            </a:r>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18</a:t>
            </a:fld>
            <a:endParaRPr lang="ja-JP" altLang="en-US" dirty="0"/>
          </a:p>
        </p:txBody>
      </p:sp>
    </p:spTree>
    <p:extLst>
      <p:ext uri="{BB962C8B-B14F-4D97-AF65-F5344CB8AC3E}">
        <p14:creationId xmlns:p14="http://schemas.microsoft.com/office/powerpoint/2010/main" val="875956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実験結果から，予測精度向上に寄与</a:t>
            </a:r>
            <a:r>
              <a:rPr kumimoji="1" lang="ja-JP" altLang="en-US" dirty="0" smtClean="0"/>
              <a:t>する</a:t>
            </a:r>
            <a:r>
              <a:rPr kumimoji="1" lang="en-US" altLang="ja-JP" dirty="0" smtClean="0"/>
              <a:t>High Impact Bug</a:t>
            </a:r>
            <a:r>
              <a:rPr kumimoji="1" lang="ja-JP" altLang="en-US" dirty="0" smtClean="0"/>
              <a:t>と</a:t>
            </a:r>
            <a:r>
              <a:rPr kumimoji="1" lang="ja-JP" altLang="en-US" dirty="0" smtClean="0"/>
              <a:t>そうでないものが存在することがわかりました．</a:t>
            </a:r>
            <a:endParaRPr kumimoji="1" lang="en-US" altLang="ja-JP" dirty="0" smtClean="0"/>
          </a:p>
          <a:p>
            <a:r>
              <a:rPr kumimoji="1" lang="ja-JP" altLang="en-US" dirty="0" smtClean="0"/>
              <a:t>予測精度向上に寄与していない</a:t>
            </a:r>
            <a:r>
              <a:rPr kumimoji="1" lang="en-US" altLang="ja-JP" dirty="0" smtClean="0"/>
              <a:t>High </a:t>
            </a:r>
            <a:r>
              <a:rPr kumimoji="1" lang="en-US" altLang="ja-JP" dirty="0" err="1" smtClean="0"/>
              <a:t>imapct</a:t>
            </a:r>
            <a:r>
              <a:rPr kumimoji="1" lang="en-US" altLang="ja-JP" dirty="0" smtClean="0"/>
              <a:t> bug</a:t>
            </a:r>
            <a:r>
              <a:rPr kumimoji="1" lang="ja-JP" altLang="en-US" dirty="0" smtClean="0"/>
              <a:t>の分類については，分類の粒度を見直すことで，改善できる可能性があると考えられます．</a:t>
            </a:r>
            <a:endParaRPr kumimoji="1" lang="en-US" altLang="ja-JP" dirty="0" smtClean="0"/>
          </a:p>
          <a:p>
            <a:r>
              <a:rPr kumimoji="1" lang="ja-JP" altLang="en-US" dirty="0" smtClean="0"/>
              <a:t>たとえば，</a:t>
            </a:r>
            <a:r>
              <a:rPr kumimoji="1" lang="en-US" altLang="ja-JP" dirty="0" smtClean="0"/>
              <a:t>Security</a:t>
            </a:r>
            <a:r>
              <a:rPr kumimoji="1" lang="ja-JP" altLang="en-US" dirty="0" smtClean="0"/>
              <a:t>　</a:t>
            </a:r>
            <a:r>
              <a:rPr kumimoji="1" lang="en-US" altLang="ja-JP" dirty="0" smtClean="0"/>
              <a:t>Bug</a:t>
            </a:r>
            <a:r>
              <a:rPr kumimoji="1" lang="ja-JP" altLang="en-US" dirty="0" smtClean="0"/>
              <a:t>のなかでも修正時間が長いものと短いものがあり，それぞれの特徴から分類することができれば，より正しく修正時間を予測する指標として利用できるようになると考えられます．</a:t>
            </a:r>
            <a:endParaRPr kumimoji="1" lang="en-US" altLang="ja-JP" dirty="0" smtClean="0"/>
          </a:p>
          <a:p>
            <a:endParaRPr kumimoji="1" lang="en-US" altLang="ja-JP" dirty="0" smtClean="0"/>
          </a:p>
          <a:p>
            <a:r>
              <a:rPr kumimoji="1" lang="ja-JP" altLang="en-US" dirty="0" smtClean="0"/>
              <a:t>また，プロジェクトや指定期間によって精度向上に寄与する</a:t>
            </a:r>
            <a:r>
              <a:rPr kumimoji="1" lang="en-US" altLang="ja-JP" dirty="0" smtClean="0"/>
              <a:t>High </a:t>
            </a:r>
            <a:r>
              <a:rPr kumimoji="1" lang="en-US" altLang="ja-JP" dirty="0" err="1" smtClean="0"/>
              <a:t>imapct</a:t>
            </a:r>
            <a:r>
              <a:rPr kumimoji="1" lang="en-US" altLang="ja-JP" dirty="0" smtClean="0"/>
              <a:t> bug</a:t>
            </a:r>
            <a:r>
              <a:rPr kumimoji="1" lang="ja-JP" altLang="en-US" dirty="0" smtClean="0"/>
              <a:t>が異なることがわかりました．</a:t>
            </a:r>
            <a:endParaRPr kumimoji="1" lang="en-US" altLang="ja-JP" dirty="0" smtClean="0"/>
          </a:p>
          <a:p>
            <a:r>
              <a:rPr kumimoji="1" lang="ja-JP" altLang="en-US" dirty="0" smtClean="0"/>
              <a:t>このことから，プロジェクトや指定期間ごとに考慮す</a:t>
            </a:r>
            <a:r>
              <a:rPr kumimoji="1" lang="ja-JP" altLang="en-US" dirty="0" smtClean="0"/>
              <a:t>べき</a:t>
            </a:r>
            <a:r>
              <a:rPr kumimoji="1" lang="en-US" altLang="ja-JP" dirty="0" smtClean="0"/>
              <a:t>High Impact Bug</a:t>
            </a:r>
            <a:r>
              <a:rPr kumimoji="1" lang="ja-JP" altLang="en-US" dirty="0" smtClean="0"/>
              <a:t>を</a:t>
            </a:r>
            <a:r>
              <a:rPr kumimoji="1" lang="ja-JP" altLang="en-US" dirty="0" smtClean="0"/>
              <a:t>選択して予測モデルを構築することで，予測精度を向上することができると考えられます．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8398DA2F-1B9C-4487-ACC8-014EB3DED345}" type="slidenum">
              <a:rPr lang="ja-JP" altLang="en-US" smtClean="0"/>
              <a:pPr/>
              <a:t>20</a:t>
            </a:fld>
            <a:endParaRPr lang="ja-JP" altLang="en-US" dirty="0"/>
          </a:p>
        </p:txBody>
      </p:sp>
    </p:spTree>
    <p:extLst>
      <p:ext uri="{BB962C8B-B14F-4D97-AF65-F5344CB8AC3E}">
        <p14:creationId xmlns:p14="http://schemas.microsoft.com/office/powerpoint/2010/main" val="2068078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B367846-E3CE-4FB1-9405-43B9BE170FBF}" type="datetime1">
              <a:rPr kumimoji="1" lang="ja-JP" altLang="en-US" smtClean="0"/>
              <a:t>2016/2/1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27005935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lvl1pPr algn="just">
              <a:defRPr>
                <a:latin typeface="Meiryo UI" pitchFamily="50" charset="-128"/>
                <a:ea typeface="Meiryo UI" pitchFamily="50" charset="-128"/>
              </a:defRPr>
            </a:lvl1pPr>
            <a:lvl2pPr algn="just">
              <a:defRPr>
                <a:latin typeface="Meiryo UI" pitchFamily="50" charset="-128"/>
                <a:ea typeface="Meiryo UI" pitchFamily="50" charset="-128"/>
              </a:defRPr>
            </a:lvl2pPr>
            <a:lvl3pPr algn="just">
              <a:defRPr>
                <a:latin typeface="Meiryo UI" pitchFamily="50" charset="-128"/>
                <a:ea typeface="Meiryo UI" pitchFamily="50" charset="-128"/>
              </a:defRPr>
            </a:lvl3pPr>
            <a:lvl4pPr algn="just">
              <a:defRPr>
                <a:latin typeface="Meiryo UI" pitchFamily="50" charset="-128"/>
                <a:ea typeface="Meiryo UI" pitchFamily="50" charset="-128"/>
              </a:defRPr>
            </a:lvl4pPr>
            <a:lvl5pPr algn="just">
              <a:defRPr>
                <a:latin typeface="Meiryo UI" pitchFamily="50" charset="-128"/>
                <a:ea typeface="Meiryo UI" pitchFamily="50" charset="-128"/>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260648"/>
            <a:ext cx="2133600" cy="365125"/>
          </a:xfrm>
        </p:spPr>
        <p:txBody>
          <a:bodyPr/>
          <a:lstStyle/>
          <a:p>
            <a:fld id="{C62A8B3D-FD20-48A6-8254-9965B27FDD1E}" type="datetime1">
              <a:rPr kumimoji="1" lang="ja-JP" altLang="en-US" smtClean="0"/>
              <a:t>2016/2/1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732240" y="260648"/>
            <a:ext cx="2133600" cy="365125"/>
          </a:xfrm>
        </p:spPr>
        <p:txBody>
          <a:bodyPr/>
          <a:lstStyle>
            <a:lvl1pPr>
              <a:defRPr sz="2800">
                <a:solidFill>
                  <a:schemeClr val="tx1"/>
                </a:solidFill>
              </a:defRPr>
            </a:lvl1pPr>
          </a:lstStyle>
          <a:p>
            <a:fld id="{C6832DC1-658B-43A4-B593-C4FB1BEB711B}" type="slidenum">
              <a:rPr lang="ja-JP" altLang="en-US" smtClean="0"/>
              <a:pPr/>
              <a:t>‹#›</a:t>
            </a:fld>
            <a:endParaRPr lang="ja-JP" altLang="en-US" dirty="0"/>
          </a:p>
        </p:txBody>
      </p:sp>
    </p:spTree>
    <p:extLst>
      <p:ext uri="{BB962C8B-B14F-4D97-AF65-F5344CB8AC3E}">
        <p14:creationId xmlns:p14="http://schemas.microsoft.com/office/powerpoint/2010/main" val="34090968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CE9E001-1172-4A3D-A78D-6777E0A23E13}" type="datetime1">
              <a:rPr kumimoji="1" lang="ja-JP" altLang="en-US" smtClean="0"/>
              <a:t>2016/2/1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88768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EC55135-A770-4596-B1E0-A4FABFFECE30}" type="datetime1">
              <a:rPr kumimoji="1" lang="ja-JP" altLang="en-US" smtClean="0"/>
              <a:t>2016/2/1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2070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F816010-87AF-4C89-974F-04476A8DC7D9}" type="datetime1">
              <a:rPr kumimoji="1" lang="ja-JP" altLang="en-US" smtClean="0"/>
              <a:t>2016/2/1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488991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E66226-1AFC-4FB1-A9A4-D62D2D7DC895}" type="datetime1">
              <a:rPr kumimoji="1" lang="ja-JP" altLang="en-US" smtClean="0"/>
              <a:t>2016/2/1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46269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400D8D-84A8-4C39-AB0F-3DD071494157}" type="datetime1">
              <a:rPr kumimoji="1" lang="ja-JP" altLang="en-US" smtClean="0"/>
              <a:t>2016/2/1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61423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7E90BB1-CC21-49C9-A9CF-D74CEAFC6183}" type="datetime1">
              <a:rPr kumimoji="1" lang="ja-JP" altLang="en-US" smtClean="0"/>
              <a:t>2016/2/1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8611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10187E-197C-46B5-B228-1EEF9E9F7CDB}" type="datetime1">
              <a:rPr kumimoji="1" lang="ja-JP" altLang="en-US" smtClean="0"/>
              <a:t>2016/2/1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59668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C30E5BF-54E3-49C2-81A9-89AF290DB069}" type="datetime1">
              <a:rPr kumimoji="1" lang="ja-JP" altLang="en-US" smtClean="0"/>
              <a:t>2016/2/1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51828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E66AD-097D-4F99-B403-0272D47320B7}" type="datetime1">
              <a:rPr kumimoji="1" lang="ja-JP" altLang="en-US" smtClean="0"/>
              <a:t>2016/2/1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341601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40118961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188992580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161849888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7968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1939850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349885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2267189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3198672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313457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2218427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54A920E-4043-40D1-A1B4-C07125B04D32}" type="datetimeFigureOut">
              <a:rPr kumimoji="1" lang="ja-JP" altLang="en-US" smtClean="0"/>
              <a:t>2016/2/2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77E450-CBE7-443B-A531-34376477DAD0}" type="slidenum">
              <a:rPr kumimoji="1" lang="ja-JP" altLang="en-US" smtClean="0"/>
              <a:t>‹#›</a:t>
            </a:fld>
            <a:endParaRPr kumimoji="1" lang="ja-JP" altLang="en-US"/>
          </a:p>
        </p:txBody>
      </p:sp>
    </p:spTree>
    <p:extLst>
      <p:ext uri="{BB962C8B-B14F-4D97-AF65-F5344CB8AC3E}">
        <p14:creationId xmlns:p14="http://schemas.microsoft.com/office/powerpoint/2010/main" val="344413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eiryo UI" pitchFamily="50" charset="-128"/>
                <a:ea typeface="Meiryo UI" pitchFamily="50" charset="-128"/>
              </a:defRPr>
            </a:lvl1pPr>
          </a:lstStyle>
          <a:p>
            <a:fld id="{4E901336-0A9D-4714-807D-8FA4F9B04F7C}" type="datetime1">
              <a:rPr lang="ja-JP" altLang="en-US" smtClean="0"/>
              <a:t>2016/2/1</a:t>
            </a:fld>
            <a:endParaRPr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eiryo UI" pitchFamily="50" charset="-128"/>
                <a:ea typeface="Meiryo UI"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Meiryo UI" pitchFamily="50" charset="-128"/>
              </a:defRPr>
            </a:lvl1pPr>
          </a:lstStyle>
          <a:p>
            <a:fld id="{C6832DC1-658B-43A4-B593-C4FB1BEB711B}" type="slidenum">
              <a:rPr lang="ja-JP" altLang="en-US" smtClean="0"/>
              <a:pPr/>
              <a:t>‹#›</a:t>
            </a:fld>
            <a:endParaRPr lang="ja-JP" altLang="en-US" dirty="0"/>
          </a:p>
        </p:txBody>
      </p:sp>
    </p:spTree>
    <p:extLst>
      <p:ext uri="{BB962C8B-B14F-4D97-AF65-F5344CB8AC3E}">
        <p14:creationId xmlns:p14="http://schemas.microsoft.com/office/powerpoint/2010/main" val="350016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Meiryo UI" pitchFamily="50" charset="-128"/>
          <a:ea typeface="Meiryo UI" pitchFamily="50" charset="-128"/>
          <a:cs typeface="+mj-cs"/>
        </a:defRPr>
      </a:lvl1pPr>
    </p:titleStyle>
    <p:bodyStyle>
      <a:lvl1pPr marL="342900" indent="-342900" algn="just" defTabSz="914400" rtl="0" eaLnBrk="1" latinLnBrk="0" hangingPunct="1">
        <a:spcBef>
          <a:spcPct val="20000"/>
        </a:spcBef>
        <a:buFont typeface="Arial" pitchFamily="34" charset="0"/>
        <a:buChar char="•"/>
        <a:defRPr kumimoji="1" sz="3200" kern="1200">
          <a:solidFill>
            <a:schemeClr val="tx1"/>
          </a:solidFill>
          <a:latin typeface="Meiryo UI" pitchFamily="50" charset="-128"/>
          <a:ea typeface="Meiryo UI" pitchFamily="50" charset="-128"/>
          <a:cs typeface="+mn-cs"/>
        </a:defRPr>
      </a:lvl1pPr>
      <a:lvl2pPr marL="742950" indent="-285750" algn="just" defTabSz="914400" rtl="0" eaLnBrk="1" latinLnBrk="0" hangingPunct="1">
        <a:spcBef>
          <a:spcPct val="20000"/>
        </a:spcBef>
        <a:buFont typeface="Arial" pitchFamily="34" charset="0"/>
        <a:buChar char="–"/>
        <a:defRPr kumimoji="1" sz="2800" kern="1200">
          <a:solidFill>
            <a:schemeClr val="tx1"/>
          </a:solidFill>
          <a:latin typeface="Meiryo UI" pitchFamily="50" charset="-128"/>
          <a:ea typeface="Meiryo UI" pitchFamily="50" charset="-128"/>
          <a:cs typeface="+mn-cs"/>
        </a:defRPr>
      </a:lvl2pPr>
      <a:lvl3pPr marL="1143000" indent="-228600" algn="just" defTabSz="914400" rtl="0" eaLnBrk="1" latinLnBrk="0" hangingPunct="1">
        <a:spcBef>
          <a:spcPct val="20000"/>
        </a:spcBef>
        <a:buFont typeface="Arial" pitchFamily="34" charset="0"/>
        <a:buChar char="•"/>
        <a:defRPr kumimoji="1" sz="2400" kern="1200">
          <a:solidFill>
            <a:schemeClr val="tx1"/>
          </a:solidFill>
          <a:latin typeface="Meiryo UI" pitchFamily="50" charset="-128"/>
          <a:ea typeface="Meiryo UI" pitchFamily="50" charset="-128"/>
          <a:cs typeface="+mn-cs"/>
        </a:defRPr>
      </a:lvl3pPr>
      <a:lvl4pPr marL="16002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4pPr>
      <a:lvl5pPr marL="20574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Meiryo UI" pitchFamily="50" charset="-128"/>
              </a:defRPr>
            </a:lvl1pPr>
          </a:lstStyle>
          <a:p>
            <a:fld id="{554A920E-4043-40D1-A1B4-C07125B04D32}" type="datetimeFigureOut">
              <a:rPr lang="ja-JP" altLang="en-US" smtClean="0"/>
              <a:pPr/>
              <a:t>2016/2/2</a:t>
            </a:fld>
            <a:endParaRPr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Meiryo UI"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Meiryo UI" pitchFamily="50" charset="-128"/>
              </a:defRPr>
            </a:lvl1pPr>
          </a:lstStyle>
          <a:p>
            <a:fld id="{E877E450-CBE7-443B-A531-34376477DAD0}" type="slidenum">
              <a:rPr lang="ja-JP" altLang="en-US" smtClean="0"/>
              <a:pPr/>
              <a:t>‹#›</a:t>
            </a:fld>
            <a:endParaRPr lang="ja-JP" altLang="en-US" dirty="0"/>
          </a:p>
        </p:txBody>
      </p:sp>
    </p:spTree>
    <p:extLst>
      <p:ext uri="{BB962C8B-B14F-4D97-AF65-F5344CB8AC3E}">
        <p14:creationId xmlns:p14="http://schemas.microsoft.com/office/powerpoint/2010/main" val="2849104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eiryo UI" pitchFamily="50" charset="-128"/>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eiryo UI"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eiryo UI"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eiryo UI"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eiryo UI"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eiryo UI"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OSS</a:t>
            </a:r>
            <a:r>
              <a:rPr kumimoji="1" lang="ja-JP" altLang="en-US" dirty="0" smtClean="0"/>
              <a:t>開発における</a:t>
            </a:r>
            <a:r>
              <a:rPr kumimoji="1" lang="en-US" altLang="ja-JP" dirty="0" smtClean="0"/>
              <a:t/>
            </a:r>
            <a:br>
              <a:rPr kumimoji="1" lang="en-US" altLang="ja-JP" dirty="0" smtClean="0"/>
            </a:br>
            <a:r>
              <a:rPr kumimoji="1" lang="en-US" altLang="ja-JP" dirty="0" smtClean="0"/>
              <a:t>High Impact Bug</a:t>
            </a:r>
            <a:r>
              <a:rPr kumimoji="1" lang="ja-JP" altLang="en-US" dirty="0" smtClean="0"/>
              <a:t>を</a:t>
            </a:r>
            <a:r>
              <a:rPr kumimoji="1" lang="ja-JP" altLang="en-US" dirty="0" smtClean="0"/>
              <a:t>考慮した</a:t>
            </a:r>
            <a:r>
              <a:rPr kumimoji="1" lang="en-US" altLang="ja-JP" dirty="0" smtClean="0"/>
              <a:t/>
            </a:r>
            <a:br>
              <a:rPr kumimoji="1" lang="en-US" altLang="ja-JP" dirty="0" smtClean="0"/>
            </a:br>
            <a:r>
              <a:rPr kumimoji="1" lang="ja-JP" altLang="en-US" dirty="0" smtClean="0"/>
              <a:t>不具合修正時間予測</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60150125</a:t>
            </a:r>
            <a:endParaRPr kumimoji="1" lang="en-US" altLang="ja-JP" dirty="0" smtClean="0"/>
          </a:p>
          <a:p>
            <a:r>
              <a:rPr lang="ja-JP" altLang="en-US" dirty="0"/>
              <a:t>吉</a:t>
            </a:r>
            <a:r>
              <a:rPr lang="ja-JP" altLang="en-US" dirty="0" smtClean="0"/>
              <a:t>行　勇人</a:t>
            </a:r>
            <a:endParaRPr kumimoji="1" lang="ja-JP" altLang="en-US" dirty="0"/>
          </a:p>
        </p:txBody>
      </p:sp>
    </p:spTree>
    <p:extLst>
      <p:ext uri="{BB962C8B-B14F-4D97-AF65-F5344CB8AC3E}">
        <p14:creationId xmlns:p14="http://schemas.microsoft.com/office/powerpoint/2010/main" val="305755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4" name="日付プレースホルダー 3"/>
          <p:cNvSpPr>
            <a:spLocks noGrp="1"/>
          </p:cNvSpPr>
          <p:nvPr>
            <p:ph type="dt" sz="half" idx="10"/>
          </p:nvPr>
        </p:nvSpPr>
        <p:spPr>
          <a:xfrm>
            <a:off x="278160" y="260648"/>
            <a:ext cx="2133600" cy="365125"/>
          </a:xfrm>
        </p:spPr>
        <p:txBody>
          <a:bodyPr/>
          <a:lstStyle/>
          <a:p>
            <a:fld id="{C62A8B3D-FD20-48A6-8254-9965B27FDD1E}" type="datetime1">
              <a:rPr kumimoji="1" lang="ja-JP" altLang="en-US" smtClean="0"/>
              <a:t>2016/2/1</a:t>
            </a:fld>
            <a:endParaRPr kumimoji="1" lang="ja-JP" altLang="en-US" dirty="0"/>
          </a:p>
        </p:txBody>
      </p:sp>
      <p:sp>
        <p:nvSpPr>
          <p:cNvPr id="5" name="スライド番号プレースホルダー 4"/>
          <p:cNvSpPr>
            <a:spLocks noGrp="1"/>
          </p:cNvSpPr>
          <p:nvPr>
            <p:ph type="sldNum" sz="quarter" idx="12"/>
          </p:nvPr>
        </p:nvSpPr>
        <p:spPr>
          <a:xfrm>
            <a:off x="6732473" y="260648"/>
            <a:ext cx="2133600" cy="365125"/>
          </a:xfrm>
        </p:spPr>
        <p:txBody>
          <a:bodyPr/>
          <a:lstStyle/>
          <a:p>
            <a:fld id="{C6832DC1-658B-43A4-B593-C4FB1BEB711B}" type="slidenum">
              <a:rPr kumimoji="1" lang="ja-JP" altLang="en-US" smtClean="0"/>
              <a:t>2</a:t>
            </a:fld>
            <a:endParaRPr kumimoji="1" lang="ja-JP" altLang="en-US" dirty="0"/>
          </a:p>
        </p:txBody>
      </p:sp>
      <p:sp>
        <p:nvSpPr>
          <p:cNvPr id="13" name="テキスト ボックス 12"/>
          <p:cNvSpPr txBox="1"/>
          <p:nvPr/>
        </p:nvSpPr>
        <p:spPr>
          <a:xfrm>
            <a:off x="647564" y="1340768"/>
            <a:ext cx="8136904" cy="2677656"/>
          </a:xfrm>
          <a:prstGeom prst="rect">
            <a:avLst/>
          </a:prstGeom>
          <a:noFill/>
        </p:spPr>
        <p:txBody>
          <a:bodyPr wrap="square" rtlCol="0">
            <a:spAutoFit/>
          </a:bodyPr>
          <a:lstStyle/>
          <a:p>
            <a:pPr marL="457200" indent="-457200">
              <a:buFont typeface="Arial" pitchFamily="34" charset="0"/>
              <a:buChar char="•"/>
            </a:pPr>
            <a:r>
              <a:rPr lang="ja-JP" altLang="en-US" sz="2800" dirty="0">
                <a:latin typeface="Meiryo UI" pitchFamily="50" charset="-128"/>
                <a:ea typeface="Meiryo UI" pitchFamily="50" charset="-128"/>
              </a:rPr>
              <a:t>不具合</a:t>
            </a:r>
            <a:endParaRPr lang="en-US" altLang="ja-JP" sz="2800" dirty="0">
              <a:latin typeface="Meiryo UI" pitchFamily="50" charset="-128"/>
              <a:ea typeface="Meiryo UI" pitchFamily="50" charset="-128"/>
            </a:endParaRPr>
          </a:p>
          <a:p>
            <a:pPr marL="914400" lvl="1" indent="-457200">
              <a:buFont typeface="Arial" pitchFamily="34" charset="0"/>
              <a:buChar char="•"/>
            </a:pPr>
            <a:r>
              <a:rPr lang="ja-JP" altLang="en-US" sz="2800" dirty="0" smtClean="0">
                <a:latin typeface="Meiryo UI" pitchFamily="50" charset="-128"/>
                <a:ea typeface="Meiryo UI" pitchFamily="50" charset="-128"/>
              </a:rPr>
              <a:t>ソフトウェア</a:t>
            </a:r>
            <a:r>
              <a:rPr lang="ja-JP" altLang="en-US" sz="2800" dirty="0">
                <a:latin typeface="Meiryo UI" pitchFamily="50" charset="-128"/>
                <a:ea typeface="Meiryo UI" pitchFamily="50" charset="-128"/>
              </a:rPr>
              <a:t>の品質</a:t>
            </a:r>
            <a:r>
              <a:rPr lang="ja-JP" altLang="en-US" sz="2800" dirty="0" smtClean="0">
                <a:latin typeface="Meiryo UI" pitchFamily="50" charset="-128"/>
                <a:ea typeface="Meiryo UI" pitchFamily="50" charset="-128"/>
              </a:rPr>
              <a:t>を測る指標</a:t>
            </a:r>
            <a:endParaRPr lang="en-US" altLang="ja-JP" sz="2800" dirty="0" smtClean="0">
              <a:latin typeface="Meiryo UI" pitchFamily="50" charset="-128"/>
              <a:ea typeface="Meiryo UI" pitchFamily="50" charset="-128"/>
            </a:endParaRPr>
          </a:p>
          <a:p>
            <a:pPr marL="457200" indent="-457200">
              <a:buFont typeface="Arial" pitchFamily="34" charset="0"/>
              <a:buChar char="•"/>
            </a:pPr>
            <a:r>
              <a:rPr lang="ja-JP" altLang="en-US" sz="2800" dirty="0" smtClean="0">
                <a:solidFill>
                  <a:srgbClr val="FF0000"/>
                </a:solidFill>
                <a:latin typeface="Meiryo UI" pitchFamily="50" charset="-128"/>
                <a:ea typeface="Meiryo UI" pitchFamily="50" charset="-128"/>
              </a:rPr>
              <a:t>不具合管理システム</a:t>
            </a:r>
            <a:endParaRPr lang="en-US" altLang="ja-JP" sz="2800" dirty="0" smtClean="0">
              <a:solidFill>
                <a:srgbClr val="FF0000"/>
              </a:solidFill>
              <a:latin typeface="Meiryo UI" pitchFamily="50" charset="-128"/>
              <a:ea typeface="Meiryo UI" pitchFamily="50" charset="-128"/>
            </a:endParaRPr>
          </a:p>
          <a:p>
            <a:pPr marL="914400" lvl="1" indent="-457200">
              <a:buFont typeface="Arial" pitchFamily="34" charset="0"/>
              <a:buChar char="•"/>
            </a:pPr>
            <a:r>
              <a:rPr lang="ja-JP" altLang="en-US" sz="2800" dirty="0" smtClean="0">
                <a:latin typeface="Meiryo UI" pitchFamily="50" charset="-128"/>
                <a:ea typeface="Meiryo UI" pitchFamily="50" charset="-128"/>
              </a:rPr>
              <a:t>ユーザや開発者からの不具合報告を受け付ける</a:t>
            </a:r>
            <a:endParaRPr lang="en-US" altLang="ja-JP" sz="2800" dirty="0" smtClean="0">
              <a:latin typeface="Meiryo UI" pitchFamily="50" charset="-128"/>
              <a:ea typeface="Meiryo UI" pitchFamily="50" charset="-128"/>
            </a:endParaRPr>
          </a:p>
          <a:p>
            <a:pPr marL="914400" lvl="1" indent="-457200">
              <a:buFont typeface="Arial" pitchFamily="34" charset="0"/>
              <a:buChar char="•"/>
            </a:pPr>
            <a:r>
              <a:rPr lang="ja-JP" altLang="en-US" sz="2800" dirty="0" smtClean="0">
                <a:latin typeface="Meiryo UI" pitchFamily="50" charset="-128"/>
                <a:ea typeface="Meiryo UI" pitchFamily="50" charset="-128"/>
              </a:rPr>
              <a:t>大規模なオープンソースソフトウェア</a:t>
            </a:r>
            <a:r>
              <a:rPr lang="en-US" altLang="ja-JP" sz="2800" dirty="0" smtClean="0">
                <a:latin typeface="Meiryo UI" pitchFamily="50" charset="-128"/>
                <a:ea typeface="Meiryo UI" pitchFamily="50" charset="-128"/>
              </a:rPr>
              <a:t>(OSS)</a:t>
            </a:r>
            <a:r>
              <a:rPr lang="ja-JP" altLang="en-US" sz="2800" dirty="0" smtClean="0">
                <a:latin typeface="Meiryo UI" pitchFamily="50" charset="-128"/>
                <a:ea typeface="Meiryo UI" pitchFamily="50" charset="-128"/>
              </a:rPr>
              <a:t>プロジェクト→</a:t>
            </a:r>
            <a:r>
              <a:rPr lang="ja-JP" altLang="en-US" sz="2800" dirty="0" smtClean="0">
                <a:solidFill>
                  <a:srgbClr val="FF0000"/>
                </a:solidFill>
                <a:latin typeface="Meiryo UI" pitchFamily="50" charset="-128"/>
                <a:ea typeface="Meiryo UI" pitchFamily="50" charset="-128"/>
              </a:rPr>
              <a:t>数百件</a:t>
            </a:r>
            <a:r>
              <a:rPr lang="en-US" altLang="ja-JP" sz="2800" dirty="0" smtClean="0">
                <a:solidFill>
                  <a:srgbClr val="FF0000"/>
                </a:solidFill>
                <a:latin typeface="Meiryo UI" pitchFamily="50" charset="-128"/>
                <a:ea typeface="Meiryo UI" pitchFamily="50" charset="-128"/>
              </a:rPr>
              <a:t>/</a:t>
            </a:r>
            <a:r>
              <a:rPr lang="ja-JP" altLang="en-US" sz="2800" dirty="0" smtClean="0">
                <a:solidFill>
                  <a:srgbClr val="FF0000"/>
                </a:solidFill>
                <a:latin typeface="Meiryo UI" pitchFamily="50" charset="-128"/>
                <a:ea typeface="Meiryo UI" pitchFamily="50" charset="-128"/>
              </a:rPr>
              <a:t>日</a:t>
            </a:r>
            <a:r>
              <a:rPr lang="en-US" altLang="ja-JP" sz="2800" dirty="0" smtClean="0">
                <a:latin typeface="Meiryo UI" pitchFamily="50" charset="-128"/>
                <a:ea typeface="Meiryo UI" pitchFamily="50" charset="-128"/>
              </a:rPr>
              <a:t>[1]</a:t>
            </a:r>
          </a:p>
        </p:txBody>
      </p:sp>
      <p:pic>
        <p:nvPicPr>
          <p:cNvPr id="15" name="図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4018424"/>
            <a:ext cx="1078903" cy="1078903"/>
          </a:xfrm>
          <a:prstGeom prst="rect">
            <a:avLst/>
          </a:prstGeom>
        </p:spPr>
      </p:pic>
      <p:pic>
        <p:nvPicPr>
          <p:cNvPr id="16" name="図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1760" y="5085184"/>
            <a:ext cx="1078903" cy="1078903"/>
          </a:xfrm>
          <a:prstGeom prst="rect">
            <a:avLst/>
          </a:prstGeom>
        </p:spPr>
      </p:pic>
      <p:cxnSp>
        <p:nvCxnSpPr>
          <p:cNvPr id="18" name="直線矢印コネクタ 17"/>
          <p:cNvCxnSpPr/>
          <p:nvPr/>
        </p:nvCxnSpPr>
        <p:spPr>
          <a:xfrm flipV="1">
            <a:off x="3923928" y="5301208"/>
            <a:ext cx="1886461" cy="47074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直線矢印コネクタ 18"/>
          <p:cNvCxnSpPr/>
          <p:nvPr/>
        </p:nvCxnSpPr>
        <p:spPr>
          <a:xfrm>
            <a:off x="3923928" y="4653136"/>
            <a:ext cx="1886461" cy="44419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nvGrpSpPr>
          <p:cNvPr id="22" name="グループ化 21"/>
          <p:cNvGrpSpPr/>
          <p:nvPr/>
        </p:nvGrpSpPr>
        <p:grpSpPr>
          <a:xfrm>
            <a:off x="5912754" y="4077072"/>
            <a:ext cx="1599423" cy="1835334"/>
            <a:chOff x="5004048" y="4329970"/>
            <a:chExt cx="1186900" cy="1443389"/>
          </a:xfrm>
        </p:grpSpPr>
        <p:pic>
          <p:nvPicPr>
            <p:cNvPr id="14" name="Picture 9" descr="databas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4744067"/>
              <a:ext cx="1186900" cy="1029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テキスト ボックス 20"/>
            <p:cNvSpPr txBox="1"/>
            <p:nvPr/>
          </p:nvSpPr>
          <p:spPr>
            <a:xfrm>
              <a:off x="5100739" y="4329970"/>
              <a:ext cx="993517" cy="508304"/>
            </a:xfrm>
            <a:prstGeom prst="rect">
              <a:avLst/>
            </a:prstGeom>
            <a:noFill/>
          </p:spPr>
          <p:txBody>
            <a:bodyPr wrap="none" rtlCol="0">
              <a:spAutoFit/>
            </a:bodyPr>
            <a:lstStyle/>
            <a:p>
              <a:pPr algn="ctr"/>
              <a:r>
                <a:rPr kumimoji="1" lang="ja-JP" altLang="en-US" dirty="0" smtClean="0">
                  <a:latin typeface="Meiryo UI" pitchFamily="50" charset="-128"/>
                  <a:ea typeface="Meiryo UI" pitchFamily="50" charset="-128"/>
                </a:rPr>
                <a:t>不具合管理</a:t>
              </a:r>
              <a:endParaRPr kumimoji="1" lang="en-US" altLang="ja-JP" dirty="0" smtClean="0">
                <a:latin typeface="Meiryo UI" pitchFamily="50" charset="-128"/>
                <a:ea typeface="Meiryo UI" pitchFamily="50" charset="-128"/>
              </a:endParaRPr>
            </a:p>
            <a:p>
              <a:pPr algn="ctr"/>
              <a:r>
                <a:rPr kumimoji="1" lang="ja-JP" altLang="en-US" dirty="0" smtClean="0">
                  <a:latin typeface="Meiryo UI" pitchFamily="50" charset="-128"/>
                  <a:ea typeface="Meiryo UI" pitchFamily="50" charset="-128"/>
                </a:rPr>
                <a:t>システム</a:t>
              </a:r>
              <a:endParaRPr kumimoji="1" lang="ja-JP" altLang="en-US" dirty="0">
                <a:latin typeface="Meiryo UI" pitchFamily="50" charset="-128"/>
                <a:ea typeface="Meiryo UI" pitchFamily="50" charset="-128"/>
              </a:endParaRPr>
            </a:p>
          </p:txBody>
        </p:sp>
      </p:grpSp>
      <p:sp>
        <p:nvSpPr>
          <p:cNvPr id="25" name="テキスト ボックス 24"/>
          <p:cNvSpPr txBox="1"/>
          <p:nvPr/>
        </p:nvSpPr>
        <p:spPr>
          <a:xfrm>
            <a:off x="4392850" y="5161965"/>
            <a:ext cx="64633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報告</a:t>
            </a:r>
            <a:endParaRPr kumimoji="1" lang="ja-JP" altLang="en-US" dirty="0">
              <a:latin typeface="Meiryo UI" pitchFamily="50" charset="-128"/>
              <a:ea typeface="Meiryo UI" pitchFamily="50" charset="-128"/>
            </a:endParaRPr>
          </a:p>
        </p:txBody>
      </p:sp>
      <p:grpSp>
        <p:nvGrpSpPr>
          <p:cNvPr id="31" name="グループ化 30"/>
          <p:cNvGrpSpPr/>
          <p:nvPr/>
        </p:nvGrpSpPr>
        <p:grpSpPr>
          <a:xfrm>
            <a:off x="4438533" y="4115813"/>
            <a:ext cx="857250" cy="884124"/>
            <a:chOff x="7622987" y="4017981"/>
            <a:chExt cx="857250" cy="884124"/>
          </a:xfrm>
        </p:grpSpPr>
        <p:pic>
          <p:nvPicPr>
            <p:cNvPr id="30" name="図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27" name="図 26"/>
            <p:cNvPicPr>
              <a:picLocks noChangeAspect="1"/>
            </p:cNvPicPr>
            <p:nvPr/>
          </p:nvPicPr>
          <p:blipFill>
            <a:blip r:embed="rId7">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pic>
        <p:nvPicPr>
          <p:cNvPr id="33" name="図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04569" y="5341326"/>
            <a:ext cx="857250" cy="857250"/>
          </a:xfrm>
          <a:prstGeom prst="rect">
            <a:avLst/>
          </a:prstGeom>
        </p:spPr>
      </p:pic>
      <p:pic>
        <p:nvPicPr>
          <p:cNvPr id="26" name="図 25"/>
          <p:cNvPicPr>
            <a:picLocks noChangeAspect="1"/>
          </p:cNvPicPr>
          <p:nvPr/>
        </p:nvPicPr>
        <p:blipFill>
          <a:blip r:embed="rId7">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833194" y="5769951"/>
            <a:ext cx="539434" cy="497939"/>
          </a:xfrm>
          <a:prstGeom prst="rect">
            <a:avLst/>
          </a:prstGeom>
        </p:spPr>
      </p:pic>
      <p:sp>
        <p:nvSpPr>
          <p:cNvPr id="35" name="テキスト ボックス 34"/>
          <p:cNvSpPr txBox="1"/>
          <p:nvPr/>
        </p:nvSpPr>
        <p:spPr>
          <a:xfrm>
            <a:off x="1534597" y="5413160"/>
            <a:ext cx="755335"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ユーザ</a:t>
            </a:r>
            <a:endParaRPr kumimoji="1" lang="ja-JP" altLang="en-US" dirty="0">
              <a:latin typeface="Meiryo UI" pitchFamily="50" charset="-128"/>
              <a:ea typeface="Meiryo UI" pitchFamily="50" charset="-128"/>
            </a:endParaRPr>
          </a:p>
        </p:txBody>
      </p:sp>
      <p:sp>
        <p:nvSpPr>
          <p:cNvPr id="36" name="テキスト ボックス 35"/>
          <p:cNvSpPr txBox="1"/>
          <p:nvPr/>
        </p:nvSpPr>
        <p:spPr>
          <a:xfrm>
            <a:off x="1534597" y="4526816"/>
            <a:ext cx="877163"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開発者</a:t>
            </a:r>
            <a:endParaRPr kumimoji="1" lang="ja-JP" altLang="en-US" dirty="0">
              <a:latin typeface="Meiryo UI" pitchFamily="50" charset="-128"/>
              <a:ea typeface="Meiryo UI" pitchFamily="50" charset="-128"/>
            </a:endParaRPr>
          </a:p>
        </p:txBody>
      </p:sp>
      <p:sp>
        <p:nvSpPr>
          <p:cNvPr id="23" name="正方形/長方形 22"/>
          <p:cNvSpPr/>
          <p:nvPr/>
        </p:nvSpPr>
        <p:spPr>
          <a:xfrm>
            <a:off x="1528612" y="6267890"/>
            <a:ext cx="6254857" cy="415498"/>
          </a:xfrm>
          <a:prstGeom prst="rect">
            <a:avLst/>
          </a:prstGeom>
        </p:spPr>
        <p:txBody>
          <a:bodyPr wrap="square">
            <a:spAutoFit/>
          </a:bodyPr>
          <a:lstStyle/>
          <a:p>
            <a:r>
              <a:rPr lang="en-US" altLang="ja-JP" sz="1050" dirty="0" smtClean="0">
                <a:latin typeface="Meiryo UI" pitchFamily="50" charset="-128"/>
                <a:ea typeface="Meiryo UI" pitchFamily="50" charset="-128"/>
              </a:rPr>
              <a:t>[1] </a:t>
            </a:r>
            <a:r>
              <a:rPr lang="en-US" altLang="ja-JP" sz="1050" dirty="0" err="1">
                <a:latin typeface="Meiryo UI" pitchFamily="50" charset="-128"/>
                <a:ea typeface="Meiryo UI" pitchFamily="50" charset="-128"/>
              </a:rPr>
              <a:t>Jeong</a:t>
            </a:r>
            <a:r>
              <a:rPr lang="en-US" altLang="ja-JP" sz="1050" dirty="0">
                <a:latin typeface="Meiryo UI" pitchFamily="50" charset="-128"/>
                <a:ea typeface="Meiryo UI" pitchFamily="50" charset="-128"/>
              </a:rPr>
              <a:t>, G., Kim, S. and Zimmermann, T.: Improving bug triage with bug tossing graphs, Proc. of ESEC/FSE 2009, pp. 111–120 (2009).</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543821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課題</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日々大量に</a:t>
            </a:r>
            <a:r>
              <a:rPr lang="ja-JP" altLang="en-US" dirty="0"/>
              <a:t>不具合が報告</a:t>
            </a:r>
            <a:r>
              <a:rPr lang="ja-JP" altLang="en-US" dirty="0" smtClean="0"/>
              <a:t>される現状では全ての不具合を修正することは困難</a:t>
            </a:r>
            <a:endParaRPr lang="en-US" altLang="ja-JP" dirty="0" smtClean="0"/>
          </a:p>
          <a:p>
            <a:pPr lvl="1"/>
            <a:r>
              <a:rPr lang="ja-JP" altLang="en-US" dirty="0">
                <a:solidFill>
                  <a:srgbClr val="FF0000"/>
                </a:solidFill>
              </a:rPr>
              <a:t>次</a:t>
            </a:r>
            <a:r>
              <a:rPr lang="ja-JP" altLang="en-US" dirty="0" smtClean="0">
                <a:solidFill>
                  <a:srgbClr val="FF0000"/>
                </a:solidFill>
              </a:rPr>
              <a:t>のバージョンリリース</a:t>
            </a:r>
            <a:r>
              <a:rPr lang="ja-JP" altLang="en-US" dirty="0">
                <a:solidFill>
                  <a:srgbClr val="FF0000"/>
                </a:solidFill>
              </a:rPr>
              <a:t>まで</a:t>
            </a:r>
            <a:r>
              <a:rPr lang="ja-JP" altLang="en-US" dirty="0" smtClean="0">
                <a:solidFill>
                  <a:srgbClr val="FF0000"/>
                </a:solidFill>
              </a:rPr>
              <a:t>にどの不具合を修正するか？</a:t>
            </a:r>
            <a:r>
              <a:rPr lang="ja-JP" altLang="en-US" dirty="0" smtClean="0"/>
              <a:t>という意思決定を</a:t>
            </a:r>
            <a:r>
              <a:rPr lang="ja-JP" altLang="en-US" dirty="0"/>
              <a:t>行う</a:t>
            </a:r>
            <a:endParaRPr lang="en-US" altLang="ja-JP" dirty="0" smtClean="0"/>
          </a:p>
        </p:txBody>
      </p:sp>
      <p:sp>
        <p:nvSpPr>
          <p:cNvPr id="6" name="日付プレースホルダー 5"/>
          <p:cNvSpPr>
            <a:spLocks noGrp="1"/>
          </p:cNvSpPr>
          <p:nvPr>
            <p:ph type="dt" sz="half" idx="10"/>
          </p:nvPr>
        </p:nvSpPr>
        <p:spPr/>
        <p:txBody>
          <a:bodyPr/>
          <a:lstStyle/>
          <a:p>
            <a:fld id="{04AA0F16-2C02-4260-9E5A-6EA0021EC91F}" type="datetime1">
              <a:rPr kumimoji="1" lang="ja-JP" altLang="en-US" smtClean="0"/>
              <a:t>2016/2/1</a:t>
            </a:fld>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3</a:t>
            </a:fld>
            <a:endParaRPr kumimoji="1" lang="ja-JP" altLang="en-US" dirty="0"/>
          </a:p>
        </p:txBody>
      </p:sp>
      <p:sp>
        <p:nvSpPr>
          <p:cNvPr id="4" name="正方形/長方形 3"/>
          <p:cNvSpPr/>
          <p:nvPr/>
        </p:nvSpPr>
        <p:spPr>
          <a:xfrm>
            <a:off x="1043608" y="4221088"/>
            <a:ext cx="7056784" cy="15841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latin typeface="Meiryo UI" pitchFamily="50" charset="-128"/>
                <a:ea typeface="Meiryo UI" pitchFamily="50" charset="-128"/>
              </a:rPr>
              <a:t>意思決定の指標として</a:t>
            </a:r>
            <a:endParaRPr kumimoji="1" lang="en-US" altLang="ja-JP" sz="2800" dirty="0" smtClean="0">
              <a:latin typeface="Meiryo UI" pitchFamily="50" charset="-128"/>
              <a:ea typeface="Meiryo UI" pitchFamily="50" charset="-128"/>
            </a:endParaRPr>
          </a:p>
          <a:p>
            <a:pPr algn="ctr"/>
            <a:r>
              <a:rPr kumimoji="1" lang="ja-JP" altLang="en-US" sz="2800" dirty="0" smtClean="0">
                <a:latin typeface="Meiryo UI" pitchFamily="50" charset="-128"/>
                <a:ea typeface="Meiryo UI" pitchFamily="50" charset="-128"/>
              </a:rPr>
              <a:t>各</a:t>
            </a:r>
            <a:r>
              <a:rPr kumimoji="1" lang="ja-JP" altLang="en-US" sz="2800" dirty="0" smtClean="0">
                <a:latin typeface="Meiryo UI" pitchFamily="50" charset="-128"/>
                <a:ea typeface="Meiryo UI" pitchFamily="50" charset="-128"/>
              </a:rPr>
              <a:t>不具合の修正にかかる時間を見積もることが</a:t>
            </a:r>
            <a:r>
              <a:rPr kumimoji="1" lang="ja-JP" altLang="en-US" sz="2800" dirty="0" smtClean="0">
                <a:latin typeface="Meiryo UI" pitchFamily="50" charset="-128"/>
                <a:ea typeface="Meiryo UI" pitchFamily="50" charset="-128"/>
              </a:rPr>
              <a:t>重要</a:t>
            </a:r>
            <a:endParaRPr kumimoji="1" lang="ja-JP" altLang="en-US" sz="2800" dirty="0">
              <a:latin typeface="Meiryo UI" pitchFamily="50" charset="-128"/>
              <a:ea typeface="Meiryo UI" pitchFamily="50" charset="-128"/>
            </a:endParaRPr>
          </a:p>
        </p:txBody>
      </p:sp>
    </p:spTree>
    <p:extLst>
      <p:ext uri="{BB962C8B-B14F-4D97-AF65-F5344CB8AC3E}">
        <p14:creationId xmlns:p14="http://schemas.microsoft.com/office/powerpoint/2010/main" val="1973897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不具合修正時間予測</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報告された不具合が修正完了するまでの時間を予測する</a:t>
            </a:r>
            <a:r>
              <a:rPr kumimoji="1" lang="en-US" altLang="ja-JP" dirty="0" smtClean="0"/>
              <a:t>[2]</a:t>
            </a:r>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4</a:t>
            </a:fld>
            <a:endParaRPr kumimoji="1" lang="ja-JP" altLang="en-US"/>
          </a:p>
        </p:txBody>
      </p:sp>
      <p:sp>
        <p:nvSpPr>
          <p:cNvPr id="6" name="正方形/長方形 5"/>
          <p:cNvSpPr/>
          <p:nvPr/>
        </p:nvSpPr>
        <p:spPr>
          <a:xfrm>
            <a:off x="2622934" y="3951365"/>
            <a:ext cx="1769045" cy="21728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コンポーネント</a:t>
            </a:r>
            <a:endParaRPr lang="en-US" altLang="ja-JP" dirty="0" smtClean="0">
              <a:latin typeface="Meiryo UI" pitchFamily="50" charset="-128"/>
              <a:ea typeface="Meiryo UI" pitchFamily="50" charset="-128"/>
            </a:endParaRPr>
          </a:p>
          <a:p>
            <a:pPr algn="ctr"/>
            <a:r>
              <a:rPr kumimoji="1" lang="ja-JP" altLang="en-US" dirty="0" smtClean="0">
                <a:latin typeface="Meiryo UI" pitchFamily="50" charset="-128"/>
                <a:ea typeface="Meiryo UI" pitchFamily="50" charset="-128"/>
              </a:rPr>
              <a:t>報告者</a:t>
            </a:r>
            <a:endParaRPr kumimoji="1"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修正</a:t>
            </a:r>
            <a:r>
              <a:rPr lang="ja-JP" altLang="en-US" dirty="0" smtClean="0">
                <a:latin typeface="Meiryo UI" pitchFamily="50" charset="-128"/>
                <a:ea typeface="Meiryo UI" pitchFamily="50" charset="-128"/>
              </a:rPr>
              <a:t>担当者</a:t>
            </a:r>
            <a:endParaRPr lang="en-US" altLang="ja-JP" dirty="0" smtClean="0">
              <a:latin typeface="Meiryo UI" pitchFamily="50" charset="-128"/>
              <a:ea typeface="Meiryo UI" pitchFamily="50" charset="-128"/>
            </a:endParaRPr>
          </a:p>
          <a:p>
            <a:pPr algn="ctr"/>
            <a:r>
              <a:rPr kumimoji="1" lang="ja-JP" altLang="en-US" dirty="0" smtClean="0">
                <a:latin typeface="Meiryo UI" pitchFamily="50" charset="-128"/>
                <a:ea typeface="Meiryo UI" pitchFamily="50" charset="-128"/>
              </a:rPr>
              <a:t>優先度</a:t>
            </a:r>
            <a:endParaRPr kumimoji="1" lang="en-US" altLang="ja-JP" dirty="0" smtClean="0">
              <a:latin typeface="Meiryo UI" pitchFamily="50" charset="-128"/>
              <a:ea typeface="Meiryo UI" pitchFamily="50" charset="-128"/>
            </a:endParaRPr>
          </a:p>
          <a:p>
            <a:pPr algn="ctr"/>
            <a:r>
              <a:rPr lang="ja-JP" altLang="en-US" dirty="0" smtClean="0">
                <a:latin typeface="Meiryo UI" pitchFamily="50" charset="-128"/>
                <a:ea typeface="Meiryo UI" pitchFamily="50" charset="-128"/>
              </a:rPr>
              <a:t>重要度</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コメント数</a:t>
            </a:r>
          </a:p>
        </p:txBody>
      </p:sp>
      <p:grpSp>
        <p:nvGrpSpPr>
          <p:cNvPr id="7" name="グループ化 6"/>
          <p:cNvGrpSpPr/>
          <p:nvPr/>
        </p:nvGrpSpPr>
        <p:grpSpPr>
          <a:xfrm>
            <a:off x="92257" y="4077072"/>
            <a:ext cx="1599423" cy="1835334"/>
            <a:chOff x="5144764" y="4329970"/>
            <a:chExt cx="1186900" cy="1443389"/>
          </a:xfrm>
        </p:grpSpPr>
        <p:pic>
          <p:nvPicPr>
            <p:cNvPr id="8" name="Picture 9"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4764" y="4744067"/>
              <a:ext cx="1186900" cy="1029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テキスト ボックス 8"/>
            <p:cNvSpPr txBox="1"/>
            <p:nvPr/>
          </p:nvSpPr>
          <p:spPr>
            <a:xfrm>
              <a:off x="5251633" y="4329970"/>
              <a:ext cx="1015279" cy="508304"/>
            </a:xfrm>
            <a:prstGeom prst="rect">
              <a:avLst/>
            </a:prstGeom>
            <a:noFill/>
          </p:spPr>
          <p:txBody>
            <a:bodyPr wrap="square" rtlCol="0">
              <a:spAutoFit/>
            </a:bodyPr>
            <a:lstStyle/>
            <a:p>
              <a:pPr algn="ctr"/>
              <a:r>
                <a:rPr kumimoji="1" lang="ja-JP" altLang="en-US" dirty="0" smtClean="0">
                  <a:latin typeface="Meiryo UI" pitchFamily="50" charset="-128"/>
                  <a:ea typeface="Meiryo UI" pitchFamily="50" charset="-128"/>
                </a:rPr>
                <a:t>不具合管理</a:t>
              </a:r>
              <a:endParaRPr kumimoji="1" lang="en-US" altLang="ja-JP" dirty="0" smtClean="0">
                <a:latin typeface="Meiryo UI" pitchFamily="50" charset="-128"/>
                <a:ea typeface="Meiryo UI" pitchFamily="50" charset="-128"/>
              </a:endParaRPr>
            </a:p>
            <a:p>
              <a:pPr algn="ctr"/>
              <a:r>
                <a:rPr kumimoji="1" lang="ja-JP" altLang="en-US" dirty="0" smtClean="0">
                  <a:latin typeface="Meiryo UI" pitchFamily="50" charset="-128"/>
                  <a:ea typeface="Meiryo UI" pitchFamily="50" charset="-128"/>
                </a:rPr>
                <a:t>システム</a:t>
              </a:r>
              <a:endParaRPr kumimoji="1" lang="ja-JP" altLang="en-US" dirty="0">
                <a:latin typeface="Meiryo UI" pitchFamily="50" charset="-128"/>
                <a:ea typeface="Meiryo UI" pitchFamily="50" charset="-128"/>
              </a:endParaRPr>
            </a:p>
          </p:txBody>
        </p:sp>
      </p:grpSp>
      <p:grpSp>
        <p:nvGrpSpPr>
          <p:cNvPr id="10" name="グループ化 9"/>
          <p:cNvGrpSpPr/>
          <p:nvPr/>
        </p:nvGrpSpPr>
        <p:grpSpPr>
          <a:xfrm>
            <a:off x="523174" y="5202133"/>
            <a:ext cx="857250" cy="884124"/>
            <a:chOff x="7622987" y="4017981"/>
            <a:chExt cx="857250" cy="884124"/>
          </a:xfrm>
        </p:grpSpPr>
        <p:pic>
          <p:nvPicPr>
            <p:cNvPr id="11" name="図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12" name="図 11"/>
            <p:cNvPicPr>
              <a:picLocks noChangeAspect="1"/>
            </p:cNvPicPr>
            <p:nvPr/>
          </p:nvPicPr>
          <p:blipFill>
            <a:blip r:embed="rId5">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grpSp>
        <p:nvGrpSpPr>
          <p:cNvPr id="13" name="グループ化 12"/>
          <p:cNvGrpSpPr/>
          <p:nvPr/>
        </p:nvGrpSpPr>
        <p:grpSpPr>
          <a:xfrm>
            <a:off x="899592" y="4797152"/>
            <a:ext cx="857250" cy="884124"/>
            <a:chOff x="7622987" y="4017981"/>
            <a:chExt cx="857250" cy="884124"/>
          </a:xfrm>
        </p:grpSpPr>
        <p:pic>
          <p:nvPicPr>
            <p:cNvPr id="14" name="図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15" name="図 14"/>
            <p:cNvPicPr>
              <a:picLocks noChangeAspect="1"/>
            </p:cNvPicPr>
            <p:nvPr/>
          </p:nvPicPr>
          <p:blipFill>
            <a:blip r:embed="rId5">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sp>
        <p:nvSpPr>
          <p:cNvPr id="16" name="右矢印 15"/>
          <p:cNvSpPr/>
          <p:nvPr/>
        </p:nvSpPr>
        <p:spPr>
          <a:xfrm>
            <a:off x="1691680" y="4653136"/>
            <a:ext cx="931255" cy="692460"/>
          </a:xfrm>
          <a:prstGeom prst="rightArrow">
            <a:avLst>
              <a:gd name="adj1" fmla="val 66680"/>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smtClean="0">
                <a:latin typeface="Meiryo UI" pitchFamily="50" charset="-128"/>
                <a:ea typeface="Meiryo UI" pitchFamily="50" charset="-128"/>
              </a:rPr>
              <a:t>メトリクス化</a:t>
            </a:r>
            <a:endParaRPr kumimoji="1" lang="ja-JP" altLang="en-US" sz="1100" dirty="0">
              <a:latin typeface="Meiryo UI" pitchFamily="50" charset="-128"/>
              <a:ea typeface="Meiryo UI" pitchFamily="50" charset="-128"/>
            </a:endParaRPr>
          </a:p>
        </p:txBody>
      </p:sp>
      <p:sp>
        <p:nvSpPr>
          <p:cNvPr id="17" name="右矢印 16"/>
          <p:cNvSpPr/>
          <p:nvPr/>
        </p:nvSpPr>
        <p:spPr>
          <a:xfrm>
            <a:off x="4396829" y="4521696"/>
            <a:ext cx="967259" cy="779726"/>
          </a:xfrm>
          <a:prstGeom prst="rightArrow">
            <a:avLst>
              <a:gd name="adj1" fmla="val 64813"/>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smtClean="0">
                <a:latin typeface="Meiryo UI" pitchFamily="50" charset="-128"/>
                <a:ea typeface="Meiryo UI" pitchFamily="50" charset="-128"/>
              </a:rPr>
              <a:t>機械学習</a:t>
            </a:r>
            <a:endParaRPr kumimoji="1" lang="ja-JP" altLang="en-US" sz="1600" dirty="0">
              <a:latin typeface="Meiryo UI" pitchFamily="50" charset="-128"/>
              <a:ea typeface="Meiryo UI" pitchFamily="50" charset="-128"/>
            </a:endParaRPr>
          </a:p>
        </p:txBody>
      </p:sp>
      <p:sp>
        <p:nvSpPr>
          <p:cNvPr id="18" name="円/楕円 17"/>
          <p:cNvSpPr/>
          <p:nvPr/>
        </p:nvSpPr>
        <p:spPr>
          <a:xfrm>
            <a:off x="5364088" y="4390408"/>
            <a:ext cx="1080120" cy="10548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予測モデル</a:t>
            </a:r>
            <a:endParaRPr kumimoji="1" lang="ja-JP" altLang="en-US" dirty="0">
              <a:latin typeface="Meiryo UI" pitchFamily="50" charset="-128"/>
              <a:ea typeface="Meiryo UI" pitchFamily="50" charset="-128"/>
            </a:endParaRPr>
          </a:p>
        </p:txBody>
      </p:sp>
      <p:grpSp>
        <p:nvGrpSpPr>
          <p:cNvPr id="19" name="グループ化 18"/>
          <p:cNvGrpSpPr/>
          <p:nvPr/>
        </p:nvGrpSpPr>
        <p:grpSpPr>
          <a:xfrm>
            <a:off x="5832766" y="3412395"/>
            <a:ext cx="539434" cy="532800"/>
            <a:chOff x="7622987" y="4017981"/>
            <a:chExt cx="857250" cy="884124"/>
          </a:xfrm>
        </p:grpSpPr>
        <p:pic>
          <p:nvPicPr>
            <p:cNvPr id="20" name="図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21" name="図 20"/>
            <p:cNvPicPr>
              <a:picLocks noChangeAspect="1"/>
            </p:cNvPicPr>
            <p:nvPr/>
          </p:nvPicPr>
          <p:blipFill>
            <a:blip r:embed="rId5" cstate="print">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sp>
        <p:nvSpPr>
          <p:cNvPr id="22" name="テキスト ボックス 21"/>
          <p:cNvSpPr txBox="1"/>
          <p:nvPr/>
        </p:nvSpPr>
        <p:spPr>
          <a:xfrm>
            <a:off x="5364088" y="2972954"/>
            <a:ext cx="1296144" cy="338554"/>
          </a:xfrm>
          <a:prstGeom prst="rect">
            <a:avLst/>
          </a:prstGeom>
          <a:noFill/>
        </p:spPr>
        <p:txBody>
          <a:bodyPr wrap="square" rtlCol="0">
            <a:spAutoFit/>
          </a:bodyPr>
          <a:lstStyle/>
          <a:p>
            <a:r>
              <a:rPr kumimoji="1" lang="ja-JP" altLang="en-US" sz="1600" dirty="0" smtClean="0">
                <a:latin typeface="Meiryo UI" pitchFamily="50" charset="-128"/>
                <a:ea typeface="Meiryo UI" pitchFamily="50" charset="-128"/>
              </a:rPr>
              <a:t>新規不具合</a:t>
            </a:r>
            <a:endParaRPr kumimoji="1" lang="ja-JP" altLang="en-US" sz="1600" dirty="0">
              <a:latin typeface="Meiryo UI" pitchFamily="50" charset="-128"/>
              <a:ea typeface="Meiryo UI" pitchFamily="50" charset="-128"/>
            </a:endParaRPr>
          </a:p>
        </p:txBody>
      </p:sp>
      <p:sp>
        <p:nvSpPr>
          <p:cNvPr id="23" name="右矢印 22"/>
          <p:cNvSpPr/>
          <p:nvPr/>
        </p:nvSpPr>
        <p:spPr>
          <a:xfrm rot="5400000">
            <a:off x="5578312" y="4075412"/>
            <a:ext cx="606639" cy="405072"/>
          </a:xfrm>
          <a:prstGeom prst="rightArrow">
            <a:avLst>
              <a:gd name="adj1" fmla="val 66680"/>
              <a:gd name="adj2" fmla="val 50000"/>
            </a:avLst>
          </a:prstGeom>
        </p:spPr>
        <p:style>
          <a:lnRef idx="2">
            <a:schemeClr val="dk1"/>
          </a:lnRef>
          <a:fillRef idx="1">
            <a:schemeClr val="lt1"/>
          </a:fillRef>
          <a:effectRef idx="0">
            <a:schemeClr val="dk1"/>
          </a:effectRef>
          <a:fontRef idx="minor">
            <a:schemeClr val="dk1"/>
          </a:fontRef>
        </p:style>
        <p:txBody>
          <a:bodyPr vert="vert270" rtlCol="0" anchor="ctr"/>
          <a:lstStyle/>
          <a:p>
            <a:pPr algn="ctr"/>
            <a:r>
              <a:rPr lang="ja-JP" altLang="en-US" sz="1100" dirty="0">
                <a:latin typeface="Meiryo UI" pitchFamily="50" charset="-128"/>
                <a:ea typeface="Meiryo UI" pitchFamily="50" charset="-128"/>
              </a:rPr>
              <a:t>入力</a:t>
            </a:r>
            <a:endParaRPr kumimoji="1" lang="ja-JP" altLang="en-US" sz="1100" dirty="0">
              <a:latin typeface="Meiryo UI" pitchFamily="50" charset="-128"/>
              <a:ea typeface="Meiryo UI" pitchFamily="50" charset="-128"/>
            </a:endParaRPr>
          </a:p>
        </p:txBody>
      </p:sp>
      <p:grpSp>
        <p:nvGrpSpPr>
          <p:cNvPr id="24" name="グループ化 23"/>
          <p:cNvGrpSpPr/>
          <p:nvPr/>
        </p:nvGrpSpPr>
        <p:grpSpPr>
          <a:xfrm>
            <a:off x="5436096" y="3328025"/>
            <a:ext cx="539434" cy="533023"/>
            <a:chOff x="7622987" y="4017981"/>
            <a:chExt cx="857250" cy="884124"/>
          </a:xfrm>
        </p:grpSpPr>
        <p:pic>
          <p:nvPicPr>
            <p:cNvPr id="25" name="図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26" name="図 25"/>
            <p:cNvPicPr>
              <a:picLocks noChangeAspect="1"/>
            </p:cNvPicPr>
            <p:nvPr/>
          </p:nvPicPr>
          <p:blipFill>
            <a:blip r:embed="rId5"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sp>
        <p:nvSpPr>
          <p:cNvPr id="27" name="右矢印 26"/>
          <p:cNvSpPr/>
          <p:nvPr/>
        </p:nvSpPr>
        <p:spPr>
          <a:xfrm>
            <a:off x="6444208" y="4509120"/>
            <a:ext cx="967259" cy="779726"/>
          </a:xfrm>
          <a:prstGeom prst="rightArrow">
            <a:avLst>
              <a:gd name="adj1" fmla="val 64813"/>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latin typeface="Meiryo UI" pitchFamily="50" charset="-128"/>
                <a:ea typeface="Meiryo UI" pitchFamily="50" charset="-128"/>
              </a:rPr>
              <a:t>予測</a:t>
            </a:r>
            <a:endParaRPr kumimoji="1" lang="ja-JP" altLang="en-US" sz="1600" dirty="0">
              <a:latin typeface="Meiryo UI" pitchFamily="50" charset="-128"/>
              <a:ea typeface="Meiryo UI" pitchFamily="50" charset="-128"/>
            </a:endParaRPr>
          </a:p>
        </p:txBody>
      </p:sp>
      <p:grpSp>
        <p:nvGrpSpPr>
          <p:cNvPr id="34" name="グループ化 33"/>
          <p:cNvGrpSpPr/>
          <p:nvPr/>
        </p:nvGrpSpPr>
        <p:grpSpPr>
          <a:xfrm>
            <a:off x="7308304" y="3820949"/>
            <a:ext cx="857250" cy="884124"/>
            <a:chOff x="7622987" y="4017981"/>
            <a:chExt cx="857250" cy="884124"/>
          </a:xfrm>
        </p:grpSpPr>
        <p:pic>
          <p:nvPicPr>
            <p:cNvPr id="35" name="図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36" name="図 35"/>
            <p:cNvPicPr>
              <a:picLocks noChangeAspect="1"/>
            </p:cNvPicPr>
            <p:nvPr/>
          </p:nvPicPr>
          <p:blipFill>
            <a:blip r:embed="rId5">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grpSp>
        <p:nvGrpSpPr>
          <p:cNvPr id="37" name="グループ化 36"/>
          <p:cNvGrpSpPr/>
          <p:nvPr/>
        </p:nvGrpSpPr>
        <p:grpSpPr>
          <a:xfrm>
            <a:off x="7630568" y="4706780"/>
            <a:ext cx="857250" cy="884124"/>
            <a:chOff x="7622987" y="4017981"/>
            <a:chExt cx="857250" cy="884124"/>
          </a:xfrm>
        </p:grpSpPr>
        <p:pic>
          <p:nvPicPr>
            <p:cNvPr id="38" name="図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2987" y="4017981"/>
              <a:ext cx="857250" cy="857250"/>
            </a:xfrm>
            <a:prstGeom prst="rect">
              <a:avLst/>
            </a:prstGeom>
          </p:spPr>
        </p:pic>
        <p:pic>
          <p:nvPicPr>
            <p:cNvPr id="39" name="図 38"/>
            <p:cNvPicPr>
              <a:picLocks noChangeAspect="1"/>
            </p:cNvPicPr>
            <p:nvPr/>
          </p:nvPicPr>
          <p:blipFill>
            <a:blip r:embed="rId5">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940803" y="4404166"/>
              <a:ext cx="539434" cy="497939"/>
            </a:xfrm>
            <a:prstGeom prst="rect">
              <a:avLst/>
            </a:prstGeom>
          </p:spPr>
        </p:pic>
      </p:grpSp>
      <p:sp>
        <p:nvSpPr>
          <p:cNvPr id="40" name="正方形/長方形 39"/>
          <p:cNvSpPr/>
          <p:nvPr/>
        </p:nvSpPr>
        <p:spPr>
          <a:xfrm>
            <a:off x="7140438" y="3256017"/>
            <a:ext cx="1192981" cy="7490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1</a:t>
            </a:r>
            <a:r>
              <a:rPr kumimoji="1" lang="ja-JP" altLang="en-US" dirty="0" smtClean="0">
                <a:latin typeface="Meiryo UI" pitchFamily="50" charset="-128"/>
                <a:ea typeface="Meiryo UI" pitchFamily="50" charset="-128"/>
              </a:rPr>
              <a:t>日以内に修正可</a:t>
            </a:r>
            <a:endParaRPr kumimoji="1" lang="ja-JP" altLang="en-US" dirty="0">
              <a:latin typeface="Meiryo UI" pitchFamily="50" charset="-128"/>
              <a:ea typeface="Meiryo UI" pitchFamily="50" charset="-128"/>
            </a:endParaRPr>
          </a:p>
        </p:txBody>
      </p:sp>
      <p:sp>
        <p:nvSpPr>
          <p:cNvPr id="41" name="正方形/長方形 40"/>
          <p:cNvSpPr/>
          <p:nvPr/>
        </p:nvSpPr>
        <p:spPr>
          <a:xfrm>
            <a:off x="7509749" y="5488265"/>
            <a:ext cx="1311610" cy="7490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1</a:t>
            </a:r>
            <a:r>
              <a:rPr lang="ja-JP" altLang="en-US" dirty="0">
                <a:latin typeface="Meiryo UI" pitchFamily="50" charset="-128"/>
                <a:ea typeface="Meiryo UI" pitchFamily="50" charset="-128"/>
              </a:rPr>
              <a:t>週間</a:t>
            </a:r>
            <a:r>
              <a:rPr kumimoji="1" lang="ja-JP" altLang="en-US" dirty="0" smtClean="0">
                <a:latin typeface="Meiryo UI" pitchFamily="50" charset="-128"/>
                <a:ea typeface="Meiryo UI" pitchFamily="50" charset="-128"/>
              </a:rPr>
              <a:t>以内</a:t>
            </a:r>
            <a:r>
              <a:rPr lang="ja-JP" altLang="en-US" dirty="0" smtClean="0">
                <a:latin typeface="Meiryo UI" pitchFamily="50" charset="-128"/>
                <a:ea typeface="Meiryo UI" pitchFamily="50" charset="-128"/>
              </a:rPr>
              <a:t>に修正可</a:t>
            </a:r>
            <a:endParaRPr kumimoji="1" lang="en-US" altLang="ja-JP" dirty="0" smtClean="0">
              <a:latin typeface="Meiryo UI" pitchFamily="50" charset="-128"/>
              <a:ea typeface="Meiryo UI" pitchFamily="50" charset="-128"/>
            </a:endParaRPr>
          </a:p>
        </p:txBody>
      </p:sp>
      <p:sp>
        <p:nvSpPr>
          <p:cNvPr id="42" name="正方形/長方形 41"/>
          <p:cNvSpPr/>
          <p:nvPr/>
        </p:nvSpPr>
        <p:spPr>
          <a:xfrm>
            <a:off x="1528612" y="6267890"/>
            <a:ext cx="6254857" cy="415498"/>
          </a:xfrm>
          <a:prstGeom prst="rect">
            <a:avLst/>
          </a:prstGeom>
        </p:spPr>
        <p:txBody>
          <a:bodyPr wrap="square">
            <a:spAutoFit/>
          </a:bodyPr>
          <a:lstStyle/>
          <a:p>
            <a:r>
              <a:rPr lang="en-US" altLang="ja-JP" sz="1050" dirty="0" smtClean="0">
                <a:latin typeface="Meiryo UI" pitchFamily="50" charset="-128"/>
                <a:ea typeface="Meiryo UI" pitchFamily="50" charset="-128"/>
              </a:rPr>
              <a:t>[2]</a:t>
            </a:r>
            <a:r>
              <a:rPr lang="ja-JP" altLang="en-US" sz="1050" dirty="0">
                <a:latin typeface="Meiryo UI" pitchFamily="50" charset="-128"/>
                <a:ea typeface="Meiryo UI" pitchFamily="50" charset="-128"/>
              </a:rPr>
              <a:t>吉行 勇人</a:t>
            </a:r>
            <a:r>
              <a:rPr lang="en-US" altLang="ja-JP" sz="1050" dirty="0">
                <a:latin typeface="Meiryo UI" pitchFamily="50" charset="-128"/>
                <a:ea typeface="Meiryo UI" pitchFamily="50" charset="-128"/>
              </a:rPr>
              <a:t>, </a:t>
            </a:r>
            <a:r>
              <a:rPr lang="ja-JP" altLang="en-US" sz="1050" dirty="0">
                <a:latin typeface="Meiryo UI" pitchFamily="50" charset="-128"/>
                <a:ea typeface="Meiryo UI" pitchFamily="50" charset="-128"/>
              </a:rPr>
              <a:t>大平 雅雄</a:t>
            </a:r>
            <a:r>
              <a:rPr lang="en-US" altLang="ja-JP" sz="1050" dirty="0">
                <a:latin typeface="Meiryo UI" pitchFamily="50" charset="-128"/>
                <a:ea typeface="Meiryo UI" pitchFamily="50" charset="-128"/>
              </a:rPr>
              <a:t>, </a:t>
            </a:r>
            <a:r>
              <a:rPr lang="ja-JP" altLang="en-US" sz="1050" dirty="0">
                <a:latin typeface="Meiryo UI" pitchFamily="50" charset="-128"/>
                <a:ea typeface="Meiryo UI" pitchFamily="50" charset="-128"/>
              </a:rPr>
              <a:t>戸田 航史</a:t>
            </a:r>
            <a:r>
              <a:rPr lang="en-US" altLang="ja-JP" sz="1050" dirty="0">
                <a:latin typeface="Meiryo UI" pitchFamily="50" charset="-128"/>
                <a:ea typeface="Meiryo UI" pitchFamily="50" charset="-128"/>
              </a:rPr>
              <a:t>, "OSS</a:t>
            </a:r>
            <a:r>
              <a:rPr lang="ja-JP" altLang="en-US" sz="1050" dirty="0">
                <a:latin typeface="Meiryo UI" pitchFamily="50" charset="-128"/>
                <a:ea typeface="Meiryo UI" pitchFamily="50" charset="-128"/>
              </a:rPr>
              <a:t>開発における管理者と修正者の社会的関係を考慮した不具合修正時間予測</a:t>
            </a:r>
            <a:r>
              <a:rPr lang="en-US" altLang="ja-JP" sz="1050" dirty="0">
                <a:latin typeface="Meiryo UI" pitchFamily="50" charset="-128"/>
                <a:ea typeface="Meiryo UI" pitchFamily="50" charset="-128"/>
              </a:rPr>
              <a:t>," </a:t>
            </a:r>
            <a:r>
              <a:rPr lang="ja-JP" altLang="en-US" sz="1050" dirty="0">
                <a:latin typeface="Meiryo UI" pitchFamily="50" charset="-128"/>
                <a:ea typeface="Meiryo UI" pitchFamily="50" charset="-128"/>
              </a:rPr>
              <a:t>コンピュータソフトウェア</a:t>
            </a:r>
            <a:r>
              <a:rPr lang="en-US" altLang="ja-JP" sz="1050" dirty="0">
                <a:latin typeface="Meiryo UI" pitchFamily="50" charset="-128"/>
                <a:ea typeface="Meiryo UI" pitchFamily="50" charset="-128"/>
              </a:rPr>
              <a:t>, volume 32, number 2, pages 128--134, 2015</a:t>
            </a:r>
            <a:r>
              <a:rPr lang="ja-JP" altLang="en-US" sz="1050" dirty="0">
                <a:latin typeface="Meiryo UI" pitchFamily="50" charset="-128"/>
                <a:ea typeface="Meiryo UI" pitchFamily="50" charset="-128"/>
              </a:rPr>
              <a:t>年</a:t>
            </a:r>
            <a:r>
              <a:rPr lang="en-US" altLang="ja-JP" sz="1050" dirty="0">
                <a:latin typeface="Meiryo UI" pitchFamily="50" charset="-128"/>
                <a:ea typeface="Meiryo UI" pitchFamily="50" charset="-128"/>
              </a:rPr>
              <a:t>6</a:t>
            </a:r>
            <a:r>
              <a:rPr lang="ja-JP" altLang="en-US" sz="1050" dirty="0">
                <a:latin typeface="Meiryo UI" pitchFamily="50" charset="-128"/>
                <a:ea typeface="Meiryo UI" pitchFamily="50" charset="-128"/>
              </a:rPr>
              <a:t>月</a:t>
            </a:r>
            <a:r>
              <a:rPr lang="en-US" altLang="ja-JP" sz="1050" dirty="0">
                <a:latin typeface="Meiryo UI" pitchFamily="50" charset="-128"/>
                <a:ea typeface="Meiryo UI" pitchFamily="50" charset="-128"/>
              </a:rPr>
              <a:t>.</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4245443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先行研究の問題点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これまでの不具合修正時間予測の研究ではそれぞれの不具合の</a:t>
            </a:r>
            <a:r>
              <a:rPr lang="ja-JP" altLang="en-US" dirty="0"/>
              <a:t>種類</a:t>
            </a:r>
            <a:r>
              <a:rPr kumimoji="1" lang="ja-JP" altLang="en-US" dirty="0" smtClean="0"/>
              <a:t>を考慮して</a:t>
            </a:r>
            <a:r>
              <a:rPr kumimoji="1" lang="ja-JP" altLang="en-US" dirty="0" smtClean="0"/>
              <a:t>いない</a:t>
            </a:r>
            <a:endParaRPr kumimoji="1" lang="en-US" altLang="ja-JP" dirty="0" smtClean="0"/>
          </a:p>
          <a:p>
            <a:pPr lvl="1"/>
            <a:r>
              <a:rPr lang="ja-JP" altLang="en-US" dirty="0"/>
              <a:t>例えば</a:t>
            </a:r>
            <a:r>
              <a:rPr lang="ja-JP" altLang="en-US" dirty="0" smtClean="0"/>
              <a:t>，アルゴリズムの変更を伴うような不具合とタイプミスを修正するような不具合では修正難易度が異なる</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5</a:t>
            </a:fld>
            <a:endParaRPr kumimoji="1" lang="ja-JP" altLang="en-US"/>
          </a:p>
        </p:txBody>
      </p:sp>
      <p:sp>
        <p:nvSpPr>
          <p:cNvPr id="7" name="正方形/長方形 6"/>
          <p:cNvSpPr/>
          <p:nvPr/>
        </p:nvSpPr>
        <p:spPr>
          <a:xfrm>
            <a:off x="971600" y="4077072"/>
            <a:ext cx="7200800"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より精度の高い不具合修正時間予測には</a:t>
            </a:r>
            <a:endParaRPr kumimoji="1" lang="en-US" altLang="ja-JP" sz="2400" dirty="0" smtClean="0">
              <a:latin typeface="Meiryo UI" pitchFamily="50" charset="-128"/>
              <a:ea typeface="Meiryo UI" pitchFamily="50" charset="-128"/>
            </a:endParaRPr>
          </a:p>
          <a:p>
            <a:pPr algn="ctr"/>
            <a:r>
              <a:rPr kumimoji="1" lang="ja-JP" altLang="en-US" sz="2400" dirty="0" smtClean="0">
                <a:latin typeface="Meiryo UI" pitchFamily="50" charset="-128"/>
                <a:ea typeface="Meiryo UI" pitchFamily="50" charset="-128"/>
              </a:rPr>
              <a:t>不具合の分類を考慮する必要がある</a:t>
            </a:r>
            <a:endParaRPr kumimoji="1" lang="ja-JP" altLang="en-US" sz="2400" dirty="0">
              <a:latin typeface="Meiryo UI" pitchFamily="50" charset="-128"/>
              <a:ea typeface="Meiryo UI" pitchFamily="50" charset="-128"/>
            </a:endParaRPr>
          </a:p>
        </p:txBody>
      </p:sp>
      <p:sp>
        <p:nvSpPr>
          <p:cNvPr id="8" name="正方形/長方形 7"/>
          <p:cNvSpPr/>
          <p:nvPr/>
        </p:nvSpPr>
        <p:spPr>
          <a:xfrm>
            <a:off x="971600" y="5733256"/>
            <a:ext cx="7200800"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不具合の分類方法として近年注目されている</a:t>
            </a:r>
            <a:endParaRPr kumimoji="1" lang="en-US" altLang="ja-JP" sz="2400" dirty="0" smtClean="0">
              <a:latin typeface="Meiryo UI" pitchFamily="50" charset="-128"/>
              <a:ea typeface="Meiryo UI" pitchFamily="50" charset="-128"/>
            </a:endParaRPr>
          </a:p>
          <a:p>
            <a:pPr algn="ctr"/>
            <a:r>
              <a:rPr lang="en-US" altLang="ja-JP" sz="2400" dirty="0" smtClean="0">
                <a:solidFill>
                  <a:srgbClr val="FF0000"/>
                </a:solidFill>
                <a:latin typeface="Meiryo UI" pitchFamily="50" charset="-128"/>
                <a:ea typeface="Meiryo UI" pitchFamily="50" charset="-128"/>
              </a:rPr>
              <a:t>High Impact Bug</a:t>
            </a:r>
            <a:r>
              <a:rPr lang="ja-JP" altLang="en-US" sz="2400" dirty="0" smtClean="0">
                <a:latin typeface="Meiryo UI" pitchFamily="50" charset="-128"/>
                <a:ea typeface="Meiryo UI" pitchFamily="50" charset="-128"/>
              </a:rPr>
              <a:t>に着目</a:t>
            </a:r>
            <a:endParaRPr kumimoji="1" lang="ja-JP" altLang="en-US" sz="2400" dirty="0">
              <a:latin typeface="Meiryo UI" pitchFamily="50" charset="-128"/>
              <a:ea typeface="Meiryo UI" pitchFamily="50" charset="-128"/>
            </a:endParaRPr>
          </a:p>
        </p:txBody>
      </p:sp>
      <p:sp>
        <p:nvSpPr>
          <p:cNvPr id="9" name="下矢印 8"/>
          <p:cNvSpPr/>
          <p:nvPr/>
        </p:nvSpPr>
        <p:spPr>
          <a:xfrm>
            <a:off x="4067944" y="5013176"/>
            <a:ext cx="1008112" cy="720080"/>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226503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角丸四角形 14"/>
          <p:cNvSpPr/>
          <p:nvPr/>
        </p:nvSpPr>
        <p:spPr>
          <a:xfrm>
            <a:off x="683568" y="2132856"/>
            <a:ext cx="7704856" cy="32403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2" name="タイトル 1"/>
          <p:cNvSpPr>
            <a:spLocks noGrp="1"/>
          </p:cNvSpPr>
          <p:nvPr>
            <p:ph type="title"/>
          </p:nvPr>
        </p:nvSpPr>
        <p:spPr/>
        <p:txBody>
          <a:bodyPr/>
          <a:lstStyle/>
          <a:p>
            <a:r>
              <a:rPr kumimoji="1" lang="en-US" altLang="ja-JP" dirty="0" smtClean="0"/>
              <a:t>High Impact Bug</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ユーザ</a:t>
            </a:r>
            <a:r>
              <a:rPr kumimoji="1" lang="ja-JP" altLang="en-US" dirty="0" smtClean="0"/>
              <a:t>や開発者に強い影響を与える</a:t>
            </a:r>
            <a:r>
              <a:rPr kumimoji="1" lang="ja-JP" altLang="en-US" dirty="0" smtClean="0"/>
              <a:t>不具合</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dirty="0"/>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6</a:t>
            </a:fld>
            <a:endParaRPr kumimoji="1" lang="ja-JP" altLang="en-US"/>
          </a:p>
        </p:txBody>
      </p:sp>
      <p:sp>
        <p:nvSpPr>
          <p:cNvPr id="6" name="角丸四角形 5"/>
          <p:cNvSpPr/>
          <p:nvPr/>
        </p:nvSpPr>
        <p:spPr>
          <a:xfrm>
            <a:off x="961846" y="2276872"/>
            <a:ext cx="2160240"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400" dirty="0" smtClean="0">
                <a:latin typeface="Meiryo UI" pitchFamily="50" charset="-128"/>
                <a:ea typeface="Meiryo UI" pitchFamily="50" charset="-128"/>
              </a:rPr>
              <a:t>Surprise</a:t>
            </a:r>
          </a:p>
          <a:p>
            <a:pPr algn="ctr"/>
            <a:r>
              <a:rPr kumimoji="1" lang="en-US" altLang="ja-JP" sz="2400" dirty="0" smtClean="0">
                <a:latin typeface="Meiryo UI" pitchFamily="50" charset="-128"/>
                <a:ea typeface="Meiryo UI" pitchFamily="50" charset="-128"/>
              </a:rPr>
              <a:t>Bug</a:t>
            </a:r>
            <a:endParaRPr kumimoji="1" lang="ja-JP" altLang="en-US" sz="2400" dirty="0">
              <a:latin typeface="Meiryo UI" pitchFamily="50" charset="-128"/>
              <a:ea typeface="Meiryo UI" pitchFamily="50" charset="-128"/>
            </a:endParaRPr>
          </a:p>
        </p:txBody>
      </p:sp>
      <p:sp>
        <p:nvSpPr>
          <p:cNvPr id="7" name="角丸四角形 6"/>
          <p:cNvSpPr/>
          <p:nvPr/>
        </p:nvSpPr>
        <p:spPr>
          <a:xfrm>
            <a:off x="3537766" y="2276872"/>
            <a:ext cx="2160240"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400" dirty="0" smtClean="0">
                <a:latin typeface="Meiryo UI" pitchFamily="50" charset="-128"/>
                <a:ea typeface="Meiryo UI" pitchFamily="50" charset="-128"/>
              </a:rPr>
              <a:t>Dormant Bug</a:t>
            </a:r>
            <a:endParaRPr kumimoji="1" lang="ja-JP" altLang="en-US" sz="2400" dirty="0">
              <a:latin typeface="Meiryo UI" pitchFamily="50" charset="-128"/>
              <a:ea typeface="Meiryo UI" pitchFamily="50" charset="-128"/>
            </a:endParaRPr>
          </a:p>
        </p:txBody>
      </p:sp>
      <p:sp>
        <p:nvSpPr>
          <p:cNvPr id="8" name="角丸四角形 7"/>
          <p:cNvSpPr/>
          <p:nvPr/>
        </p:nvSpPr>
        <p:spPr>
          <a:xfrm>
            <a:off x="3516449" y="3501008"/>
            <a:ext cx="2181557"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400" dirty="0" smtClean="0">
                <a:latin typeface="Meiryo UI" pitchFamily="50" charset="-128"/>
                <a:ea typeface="Meiryo UI" pitchFamily="50" charset="-128"/>
              </a:rPr>
              <a:t>Blocking</a:t>
            </a:r>
          </a:p>
          <a:p>
            <a:pPr algn="ctr"/>
            <a:r>
              <a:rPr kumimoji="1" lang="en-US" altLang="ja-JP" sz="2400" dirty="0" smtClean="0">
                <a:latin typeface="Meiryo UI" pitchFamily="50" charset="-128"/>
                <a:ea typeface="Meiryo UI" pitchFamily="50" charset="-128"/>
              </a:rPr>
              <a:t>Bug</a:t>
            </a:r>
            <a:endParaRPr kumimoji="1" lang="ja-JP" altLang="en-US" sz="2400" dirty="0">
              <a:latin typeface="Meiryo UI" pitchFamily="50" charset="-128"/>
              <a:ea typeface="Meiryo UI" pitchFamily="50" charset="-128"/>
            </a:endParaRPr>
          </a:p>
        </p:txBody>
      </p:sp>
      <p:sp>
        <p:nvSpPr>
          <p:cNvPr id="9" name="角丸四角形 8"/>
          <p:cNvSpPr/>
          <p:nvPr/>
        </p:nvSpPr>
        <p:spPr>
          <a:xfrm>
            <a:off x="971600" y="3501008"/>
            <a:ext cx="2160240"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400" dirty="0" smtClean="0">
                <a:latin typeface="Meiryo UI" pitchFamily="50" charset="-128"/>
                <a:ea typeface="Meiryo UI" pitchFamily="50" charset="-128"/>
              </a:rPr>
              <a:t>Security</a:t>
            </a:r>
          </a:p>
          <a:p>
            <a:pPr algn="ctr"/>
            <a:r>
              <a:rPr kumimoji="1" lang="en-US" altLang="ja-JP" sz="2400" dirty="0" smtClean="0">
                <a:latin typeface="Meiryo UI" pitchFamily="50" charset="-128"/>
                <a:ea typeface="Meiryo UI" pitchFamily="50" charset="-128"/>
              </a:rPr>
              <a:t>Bug</a:t>
            </a:r>
            <a:endParaRPr kumimoji="1" lang="ja-JP" altLang="en-US" sz="2400" dirty="0">
              <a:latin typeface="Meiryo UI" pitchFamily="50" charset="-128"/>
              <a:ea typeface="Meiryo UI" pitchFamily="50" charset="-128"/>
            </a:endParaRPr>
          </a:p>
        </p:txBody>
      </p:sp>
      <p:sp>
        <p:nvSpPr>
          <p:cNvPr id="10" name="角丸四角形 9"/>
          <p:cNvSpPr/>
          <p:nvPr/>
        </p:nvSpPr>
        <p:spPr>
          <a:xfrm>
            <a:off x="6012160" y="3501008"/>
            <a:ext cx="2160240"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300" dirty="0" smtClean="0">
                <a:latin typeface="Meiryo UI" pitchFamily="50" charset="-128"/>
                <a:ea typeface="Meiryo UI" pitchFamily="50" charset="-128"/>
              </a:rPr>
              <a:t>Performance</a:t>
            </a:r>
            <a:r>
              <a:rPr kumimoji="1" lang="en-US" altLang="ja-JP" sz="2400" dirty="0" smtClean="0">
                <a:latin typeface="Meiryo UI" pitchFamily="50" charset="-128"/>
                <a:ea typeface="Meiryo UI" pitchFamily="50" charset="-128"/>
              </a:rPr>
              <a:t> Bug</a:t>
            </a:r>
            <a:endParaRPr kumimoji="1" lang="ja-JP" altLang="en-US" sz="2400" dirty="0">
              <a:latin typeface="Meiryo UI" pitchFamily="50" charset="-128"/>
              <a:ea typeface="Meiryo UI" pitchFamily="50" charset="-128"/>
            </a:endParaRPr>
          </a:p>
        </p:txBody>
      </p:sp>
      <p:sp>
        <p:nvSpPr>
          <p:cNvPr id="11" name="角丸四角形 10"/>
          <p:cNvSpPr/>
          <p:nvPr/>
        </p:nvSpPr>
        <p:spPr>
          <a:xfrm>
            <a:off x="6012160" y="2276872"/>
            <a:ext cx="2160240"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400" dirty="0" smtClean="0">
                <a:latin typeface="Meiryo UI" pitchFamily="50" charset="-128"/>
                <a:ea typeface="Meiryo UI" pitchFamily="50" charset="-128"/>
              </a:rPr>
              <a:t>Breakage Bug</a:t>
            </a:r>
            <a:endParaRPr kumimoji="1" lang="ja-JP" altLang="en-US" sz="2400" dirty="0">
              <a:latin typeface="Meiryo UI" pitchFamily="50" charset="-128"/>
              <a:ea typeface="Meiryo UI" pitchFamily="50" charset="-128"/>
            </a:endParaRPr>
          </a:p>
        </p:txBody>
      </p:sp>
      <p:sp>
        <p:nvSpPr>
          <p:cNvPr id="13" name="正方形/長方形 12"/>
          <p:cNvSpPr/>
          <p:nvPr/>
        </p:nvSpPr>
        <p:spPr>
          <a:xfrm>
            <a:off x="971600" y="5877272"/>
            <a:ext cx="7200800" cy="9087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en-US" altLang="ja-JP" sz="2800" dirty="0" smtClean="0">
                <a:latin typeface="Meiryo UI" pitchFamily="50" charset="-128"/>
                <a:ea typeface="Meiryo UI" pitchFamily="50" charset="-128"/>
              </a:rPr>
              <a:t>High Impact Bug</a:t>
            </a:r>
            <a:r>
              <a:rPr kumimoji="1" lang="ja-JP" altLang="en-US" sz="2800" dirty="0" smtClean="0">
                <a:latin typeface="Meiryo UI" pitchFamily="50" charset="-128"/>
                <a:ea typeface="Meiryo UI" pitchFamily="50" charset="-128"/>
              </a:rPr>
              <a:t>による分類が</a:t>
            </a:r>
            <a:endParaRPr kumimoji="1" lang="en-US" altLang="ja-JP" sz="2800" dirty="0" smtClean="0">
              <a:latin typeface="Meiryo UI" pitchFamily="50" charset="-128"/>
              <a:ea typeface="Meiryo UI" pitchFamily="50" charset="-128"/>
            </a:endParaRPr>
          </a:p>
          <a:p>
            <a:pPr algn="ctr"/>
            <a:r>
              <a:rPr kumimoji="1" lang="ja-JP" altLang="en-US" sz="2800" dirty="0" smtClean="0">
                <a:latin typeface="Meiryo UI" pitchFamily="50" charset="-128"/>
                <a:ea typeface="Meiryo UI" pitchFamily="50" charset="-128"/>
              </a:rPr>
              <a:t>修正時間予測の精度向上に寄与する可能性</a:t>
            </a:r>
            <a:endParaRPr kumimoji="1" lang="ja-JP" altLang="en-US" sz="2800" dirty="0">
              <a:latin typeface="Meiryo UI" pitchFamily="50" charset="-128"/>
              <a:ea typeface="Meiryo UI" pitchFamily="50" charset="-128"/>
            </a:endParaRPr>
          </a:p>
        </p:txBody>
      </p:sp>
      <p:sp>
        <p:nvSpPr>
          <p:cNvPr id="14" name="下矢印 13"/>
          <p:cNvSpPr/>
          <p:nvPr/>
        </p:nvSpPr>
        <p:spPr>
          <a:xfrm>
            <a:off x="4283968" y="5373216"/>
            <a:ext cx="576064" cy="504056"/>
          </a:xfrm>
          <a:prstGeom prst="downArrow">
            <a:avLst>
              <a:gd name="adj1" fmla="val 50000"/>
              <a:gd name="adj2" fmla="val 45371"/>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2" name="正方形/長方形 11"/>
          <p:cNvSpPr/>
          <p:nvPr/>
        </p:nvSpPr>
        <p:spPr>
          <a:xfrm>
            <a:off x="971600" y="4689140"/>
            <a:ext cx="7200799" cy="5400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latin typeface="Meiryo UI" pitchFamily="50" charset="-128"/>
                <a:ea typeface="Meiryo UI" pitchFamily="50" charset="-128"/>
              </a:rPr>
              <a:t>修正時間に特徴があることが報告されている</a:t>
            </a:r>
            <a:endParaRPr kumimoji="1" lang="ja-JP" altLang="en-US" sz="2800" dirty="0">
              <a:latin typeface="Meiryo UI" pitchFamily="50" charset="-128"/>
              <a:ea typeface="Meiryo UI" pitchFamily="50" charset="-128"/>
            </a:endParaRPr>
          </a:p>
        </p:txBody>
      </p:sp>
    </p:spTree>
    <p:extLst>
      <p:ext uri="{BB962C8B-B14F-4D97-AF65-F5344CB8AC3E}">
        <p14:creationId xmlns:p14="http://schemas.microsoft.com/office/powerpoint/2010/main" val="163844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Surprise Bug</a:t>
            </a:r>
            <a:r>
              <a:rPr kumimoji="1" lang="en-US" altLang="ja-JP" sz="2400" dirty="0" smtClean="0"/>
              <a:t>[3]</a:t>
            </a:r>
            <a:endParaRPr kumimoji="1" lang="en-US" altLang="ja-JP" dirty="0" smtClean="0"/>
          </a:p>
          <a:p>
            <a:pPr lvl="1"/>
            <a:r>
              <a:rPr lang="ja-JP" altLang="en-US" dirty="0" smtClean="0"/>
              <a:t>予期せぬタイミングで予期せぬファイルに見つかった不具合</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dirty="0"/>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7</a:t>
            </a:fld>
            <a:endParaRPr kumimoji="1" lang="ja-JP" altLang="en-US"/>
          </a:p>
        </p:txBody>
      </p:sp>
      <p:cxnSp>
        <p:nvCxnSpPr>
          <p:cNvPr id="7" name="直線矢印コネクタ 6"/>
          <p:cNvCxnSpPr/>
          <p:nvPr/>
        </p:nvCxnSpPr>
        <p:spPr>
          <a:xfrm>
            <a:off x="611560" y="5589240"/>
            <a:ext cx="792088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直線コネクタ 9"/>
          <p:cNvCxnSpPr/>
          <p:nvPr/>
        </p:nvCxnSpPr>
        <p:spPr>
          <a:xfrm>
            <a:off x="4572000" y="3212976"/>
            <a:ext cx="0" cy="2736304"/>
          </a:xfrm>
          <a:prstGeom prst="line">
            <a:avLst/>
          </a:prstGeom>
        </p:spPr>
        <p:style>
          <a:lnRef idx="3">
            <a:schemeClr val="dk1"/>
          </a:lnRef>
          <a:fillRef idx="0">
            <a:schemeClr val="dk1"/>
          </a:fillRef>
          <a:effectRef idx="2">
            <a:schemeClr val="dk1"/>
          </a:effectRef>
          <a:fontRef idx="minor">
            <a:schemeClr val="tx1"/>
          </a:fontRef>
        </p:style>
      </p:cxnSp>
      <p:sp>
        <p:nvSpPr>
          <p:cNvPr id="12" name="正方形/長方形 11"/>
          <p:cNvSpPr/>
          <p:nvPr/>
        </p:nvSpPr>
        <p:spPr>
          <a:xfrm>
            <a:off x="3671900" y="5782952"/>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バージョンリリース</a:t>
            </a:r>
            <a:endParaRPr kumimoji="1" lang="ja-JP" altLang="en-US" dirty="0">
              <a:latin typeface="Meiryo UI" pitchFamily="50" charset="-128"/>
              <a:ea typeface="Meiryo UI" pitchFamily="50" charset="-128"/>
            </a:endParaRPr>
          </a:p>
        </p:txBody>
      </p:sp>
      <p:grpSp>
        <p:nvGrpSpPr>
          <p:cNvPr id="20" name="グループ化 19"/>
          <p:cNvGrpSpPr/>
          <p:nvPr/>
        </p:nvGrpSpPr>
        <p:grpSpPr>
          <a:xfrm>
            <a:off x="2555776" y="3212976"/>
            <a:ext cx="1018989" cy="1083160"/>
            <a:chOff x="2555776" y="3347700"/>
            <a:chExt cx="1018989" cy="1083160"/>
          </a:xfrm>
        </p:grpSpPr>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515" y="3573610"/>
              <a:ext cx="857250" cy="857250"/>
            </a:xfrm>
            <a:prstGeom prst="rect">
              <a:avLst/>
            </a:prstGeom>
          </p:spPr>
        </p:pic>
        <p:sp>
          <p:nvSpPr>
            <p:cNvPr id="19" name="テキスト ボックス 18"/>
            <p:cNvSpPr txBox="1"/>
            <p:nvPr/>
          </p:nvSpPr>
          <p:spPr>
            <a:xfrm>
              <a:off x="2555776" y="3347700"/>
              <a:ext cx="98777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kumimoji="1" lang="en-US" altLang="ja-JP" dirty="0" smtClean="0">
                  <a:latin typeface="Meiryo UI" pitchFamily="50" charset="-128"/>
                  <a:ea typeface="Meiryo UI" pitchFamily="50" charset="-128"/>
                </a:rPr>
                <a:t>A</a:t>
              </a:r>
              <a:endParaRPr kumimoji="1" lang="ja-JP" altLang="en-US" dirty="0">
                <a:latin typeface="Meiryo UI" pitchFamily="50" charset="-128"/>
                <a:ea typeface="Meiryo UI" pitchFamily="50" charset="-128"/>
              </a:endParaRPr>
            </a:p>
          </p:txBody>
        </p:sp>
      </p:grpSp>
      <p:grpSp>
        <p:nvGrpSpPr>
          <p:cNvPr id="21" name="グループ化 20"/>
          <p:cNvGrpSpPr/>
          <p:nvPr/>
        </p:nvGrpSpPr>
        <p:grpSpPr>
          <a:xfrm>
            <a:off x="2555776" y="4509120"/>
            <a:ext cx="1018989" cy="1083160"/>
            <a:chOff x="2555776" y="3347700"/>
            <a:chExt cx="1018989" cy="1083160"/>
          </a:xfrm>
        </p:grpSpPr>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515" y="3573610"/>
              <a:ext cx="857250" cy="857250"/>
            </a:xfrm>
            <a:prstGeom prst="rect">
              <a:avLst/>
            </a:prstGeom>
          </p:spPr>
        </p:pic>
        <p:sp>
          <p:nvSpPr>
            <p:cNvPr id="23" name="テキスト ボックス 22"/>
            <p:cNvSpPr txBox="1"/>
            <p:nvPr/>
          </p:nvSpPr>
          <p:spPr>
            <a:xfrm>
              <a:off x="2555776" y="3347700"/>
              <a:ext cx="986167"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lang="en-US" altLang="ja-JP" dirty="0">
                  <a:latin typeface="Meiryo UI" pitchFamily="50" charset="-128"/>
                  <a:ea typeface="Meiryo UI" pitchFamily="50" charset="-128"/>
                </a:rPr>
                <a:t>B</a:t>
              </a:r>
              <a:endParaRPr kumimoji="1" lang="ja-JP" altLang="en-US" dirty="0">
                <a:latin typeface="Meiryo UI" pitchFamily="50" charset="-128"/>
                <a:ea typeface="Meiryo UI" pitchFamily="50" charset="-128"/>
              </a:endParaRPr>
            </a:p>
          </p:txBody>
        </p:sp>
      </p:grpSp>
      <p:pic>
        <p:nvPicPr>
          <p:cNvPr id="24" name="図 23"/>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59832" y="3867165"/>
            <a:ext cx="539434" cy="497939"/>
          </a:xfrm>
          <a:prstGeom prst="rect">
            <a:avLst/>
          </a:prstGeom>
        </p:spPr>
      </p:pic>
      <p:pic>
        <p:nvPicPr>
          <p:cNvPr id="25" name="図 24"/>
          <p:cNvPicPr>
            <a:picLocks noChangeAspect="1"/>
          </p:cNvPicPr>
          <p:nvPr/>
        </p:nvPicPr>
        <p:blipFill>
          <a:blip r:embed="rId4">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787459" y="3582308"/>
            <a:ext cx="539434" cy="497939"/>
          </a:xfrm>
          <a:prstGeom prst="rect">
            <a:avLst/>
          </a:prstGeom>
        </p:spPr>
      </p:pic>
      <p:sp>
        <p:nvSpPr>
          <p:cNvPr id="26" name="正方形/長方形 25"/>
          <p:cNvSpPr/>
          <p:nvPr/>
        </p:nvSpPr>
        <p:spPr>
          <a:xfrm>
            <a:off x="1214102" y="6267890"/>
            <a:ext cx="6715796" cy="577081"/>
          </a:xfrm>
          <a:prstGeom prst="rect">
            <a:avLst/>
          </a:prstGeom>
        </p:spPr>
        <p:txBody>
          <a:bodyPr wrap="square">
            <a:spAutoFit/>
          </a:bodyPr>
          <a:lstStyle/>
          <a:p>
            <a:r>
              <a:rPr lang="en-US" altLang="ja-JP" sz="1050" dirty="0" smtClean="0">
                <a:latin typeface="Meiryo UI" pitchFamily="50" charset="-128"/>
                <a:ea typeface="Meiryo UI" pitchFamily="50" charset="-128"/>
              </a:rPr>
              <a:t>[</a:t>
            </a:r>
            <a:r>
              <a:rPr lang="en-US" altLang="ja-JP" sz="1050" dirty="0">
                <a:latin typeface="Meiryo UI" pitchFamily="50" charset="-128"/>
                <a:ea typeface="Meiryo UI" pitchFamily="50" charset="-128"/>
              </a:rPr>
              <a:t>3</a:t>
            </a:r>
            <a:r>
              <a:rPr lang="en-US" altLang="ja-JP" sz="1050" dirty="0" smtClean="0">
                <a:latin typeface="Meiryo UI" pitchFamily="50" charset="-128"/>
                <a:ea typeface="Meiryo UI" pitchFamily="50" charset="-128"/>
              </a:rPr>
              <a:t>]E</a:t>
            </a:r>
            <a:r>
              <a:rPr lang="en-US" altLang="ja-JP" sz="1050" dirty="0">
                <a:latin typeface="Meiryo UI" pitchFamily="50" charset="-128"/>
                <a:ea typeface="Meiryo UI" pitchFamily="50" charset="-128"/>
              </a:rPr>
              <a:t>. </a:t>
            </a:r>
            <a:r>
              <a:rPr lang="en-US" altLang="ja-JP" sz="1050" dirty="0" err="1">
                <a:latin typeface="Meiryo UI" pitchFamily="50" charset="-128"/>
                <a:ea typeface="Meiryo UI" pitchFamily="50" charset="-128"/>
              </a:rPr>
              <a:t>Shihab</a:t>
            </a:r>
            <a:r>
              <a:rPr lang="en-US" altLang="ja-JP" sz="1050" dirty="0">
                <a:latin typeface="Meiryo UI" pitchFamily="50" charset="-128"/>
                <a:ea typeface="Meiryo UI" pitchFamily="50" charset="-128"/>
              </a:rPr>
              <a:t>, A. </a:t>
            </a:r>
            <a:r>
              <a:rPr lang="en-US" altLang="ja-JP" sz="1050" dirty="0" err="1">
                <a:latin typeface="Meiryo UI" pitchFamily="50" charset="-128"/>
                <a:ea typeface="Meiryo UI" pitchFamily="50" charset="-128"/>
              </a:rPr>
              <a:t>Mockus</a:t>
            </a:r>
            <a:r>
              <a:rPr lang="en-US" altLang="ja-JP" sz="1050" dirty="0">
                <a:latin typeface="Meiryo UI" pitchFamily="50" charset="-128"/>
                <a:ea typeface="Meiryo UI" pitchFamily="50" charset="-128"/>
              </a:rPr>
              <a:t>, Y. Kamei, B. Adams, and A. E. Hassan, “</a:t>
            </a:r>
            <a:r>
              <a:rPr lang="en-US" altLang="ja-JP" sz="1050" dirty="0" smtClean="0">
                <a:latin typeface="Meiryo UI" pitchFamily="50" charset="-128"/>
                <a:ea typeface="Meiryo UI" pitchFamily="50" charset="-128"/>
              </a:rPr>
              <a:t>High impact </a:t>
            </a:r>
            <a:r>
              <a:rPr lang="en-US" altLang="ja-JP" sz="1050" dirty="0">
                <a:latin typeface="Meiryo UI" pitchFamily="50" charset="-128"/>
                <a:ea typeface="Meiryo UI" pitchFamily="50" charset="-128"/>
              </a:rPr>
              <a:t>defects: A study of breakage and surprise defects,” in </a:t>
            </a:r>
            <a:r>
              <a:rPr lang="en-US" altLang="ja-JP" sz="1050" dirty="0" smtClean="0">
                <a:latin typeface="Meiryo UI" pitchFamily="50" charset="-128"/>
                <a:ea typeface="Meiryo UI" pitchFamily="50" charset="-128"/>
              </a:rPr>
              <a:t>Proceedings </a:t>
            </a:r>
            <a:r>
              <a:rPr lang="en-US" altLang="ja-JP" sz="1050" dirty="0">
                <a:latin typeface="Meiryo UI" pitchFamily="50" charset="-128"/>
                <a:ea typeface="Meiryo UI" pitchFamily="50" charset="-128"/>
              </a:rPr>
              <a:t>of the 19th ACM SIGSOFT Symposium and the 13th European Conference on Foundations of Software Engineering (ESEC/FSE ’11), 2011, pp. 300–310.</a:t>
            </a:r>
            <a:endParaRPr lang="ja-JP" altLang="en-US" sz="1050" dirty="0">
              <a:latin typeface="Meiryo UI" pitchFamily="50" charset="-128"/>
              <a:ea typeface="Meiryo UI" pitchFamily="50" charset="-128"/>
            </a:endParaRPr>
          </a:p>
        </p:txBody>
      </p:sp>
      <p:grpSp>
        <p:nvGrpSpPr>
          <p:cNvPr id="30" name="グループ化 29"/>
          <p:cNvGrpSpPr/>
          <p:nvPr/>
        </p:nvGrpSpPr>
        <p:grpSpPr>
          <a:xfrm>
            <a:off x="5251126" y="3212976"/>
            <a:ext cx="1018989" cy="1083160"/>
            <a:chOff x="2555776" y="3347700"/>
            <a:chExt cx="1018989" cy="1083160"/>
          </a:xfrm>
        </p:grpSpPr>
        <p:pic>
          <p:nvPicPr>
            <p:cNvPr id="31" name="図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515" y="3573610"/>
              <a:ext cx="857250" cy="857250"/>
            </a:xfrm>
            <a:prstGeom prst="rect">
              <a:avLst/>
            </a:prstGeom>
          </p:spPr>
        </p:pic>
        <p:sp>
          <p:nvSpPr>
            <p:cNvPr id="32" name="テキスト ボックス 31"/>
            <p:cNvSpPr txBox="1"/>
            <p:nvPr/>
          </p:nvSpPr>
          <p:spPr>
            <a:xfrm>
              <a:off x="2555776" y="3347700"/>
              <a:ext cx="98777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kumimoji="1" lang="en-US" altLang="ja-JP" dirty="0" smtClean="0">
                  <a:latin typeface="Meiryo UI" pitchFamily="50" charset="-128"/>
                  <a:ea typeface="Meiryo UI" pitchFamily="50" charset="-128"/>
                </a:rPr>
                <a:t>A</a:t>
              </a:r>
              <a:endParaRPr kumimoji="1" lang="ja-JP" altLang="en-US" dirty="0">
                <a:latin typeface="Meiryo UI" pitchFamily="50" charset="-128"/>
                <a:ea typeface="Meiryo UI" pitchFamily="50" charset="-128"/>
              </a:endParaRPr>
            </a:p>
          </p:txBody>
        </p:sp>
      </p:grpSp>
      <p:grpSp>
        <p:nvGrpSpPr>
          <p:cNvPr id="33" name="グループ化 32"/>
          <p:cNvGrpSpPr/>
          <p:nvPr/>
        </p:nvGrpSpPr>
        <p:grpSpPr>
          <a:xfrm>
            <a:off x="5251126" y="4509120"/>
            <a:ext cx="1018989" cy="1083160"/>
            <a:chOff x="2555776" y="3347700"/>
            <a:chExt cx="1018989" cy="1083160"/>
          </a:xfrm>
        </p:grpSpPr>
        <p:pic>
          <p:nvPicPr>
            <p:cNvPr id="34" name="図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515" y="3573610"/>
              <a:ext cx="857250" cy="857250"/>
            </a:xfrm>
            <a:prstGeom prst="rect">
              <a:avLst/>
            </a:prstGeom>
          </p:spPr>
        </p:pic>
        <p:sp>
          <p:nvSpPr>
            <p:cNvPr id="35" name="テキスト ボックス 34"/>
            <p:cNvSpPr txBox="1"/>
            <p:nvPr/>
          </p:nvSpPr>
          <p:spPr>
            <a:xfrm>
              <a:off x="2555776" y="3347700"/>
              <a:ext cx="986167"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lang="en-US" altLang="ja-JP" dirty="0">
                  <a:latin typeface="Meiryo UI" pitchFamily="50" charset="-128"/>
                  <a:ea typeface="Meiryo UI" pitchFamily="50" charset="-128"/>
                </a:rPr>
                <a:t>B</a:t>
              </a:r>
              <a:endParaRPr kumimoji="1" lang="ja-JP" altLang="en-US" dirty="0">
                <a:latin typeface="Meiryo UI" pitchFamily="50" charset="-128"/>
                <a:ea typeface="Meiryo UI" pitchFamily="50" charset="-128"/>
              </a:endParaRPr>
            </a:p>
          </p:txBody>
        </p:sp>
      </p:grpSp>
      <p:pic>
        <p:nvPicPr>
          <p:cNvPr id="38" name="図 37"/>
          <p:cNvPicPr>
            <a:picLocks noChangeAspect="1"/>
          </p:cNvPicPr>
          <p:nvPr/>
        </p:nvPicPr>
        <p:blipFill>
          <a:blip r:embed="rId4">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17802" y="4914685"/>
            <a:ext cx="539434" cy="497939"/>
          </a:xfrm>
          <a:prstGeom prst="rect">
            <a:avLst/>
          </a:prstGeom>
        </p:spPr>
      </p:pic>
      <p:pic>
        <p:nvPicPr>
          <p:cNvPr id="39" name="図 38"/>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302056" y="4665716"/>
            <a:ext cx="539434" cy="497939"/>
          </a:xfrm>
          <a:prstGeom prst="rect">
            <a:avLst/>
          </a:prstGeom>
        </p:spPr>
      </p:pic>
      <p:pic>
        <p:nvPicPr>
          <p:cNvPr id="40" name="図 39"/>
          <p:cNvPicPr>
            <a:picLocks noChangeAspect="1"/>
          </p:cNvPicPr>
          <p:nvPr/>
        </p:nvPicPr>
        <p:blipFill>
          <a:blip r:embed="rId4">
            <a:clrChange>
              <a:clrFrom>
                <a:srgbClr val="962A27">
                  <a:alpha val="93725"/>
                </a:srgbClr>
              </a:clrFrom>
              <a:clrTo>
                <a:srgbClr val="962A27">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472100" y="5081251"/>
            <a:ext cx="539434" cy="497939"/>
          </a:xfrm>
          <a:prstGeom prst="rect">
            <a:avLst/>
          </a:prstGeom>
        </p:spPr>
      </p:pic>
      <p:pic>
        <p:nvPicPr>
          <p:cNvPr id="41" name="図 40"/>
          <p:cNvPicPr>
            <a:picLocks noChangeAspect="1"/>
          </p:cNvPicPr>
          <p:nvPr/>
        </p:nvPicPr>
        <p:blipFill>
          <a:blip r:embed="rId4">
            <a:clrChange>
              <a:clrFrom>
                <a:srgbClr val="962A27">
                  <a:alpha val="93725"/>
                </a:srgbClr>
              </a:clrFrom>
              <a:clrTo>
                <a:srgbClr val="962A27">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679580" y="4838036"/>
            <a:ext cx="539434" cy="497939"/>
          </a:xfrm>
          <a:prstGeom prst="rect">
            <a:avLst/>
          </a:prstGeom>
        </p:spPr>
      </p:pic>
      <p:pic>
        <p:nvPicPr>
          <p:cNvPr id="42" name="図 41"/>
          <p:cNvPicPr>
            <a:picLocks noChangeAspect="1"/>
          </p:cNvPicPr>
          <p:nvPr/>
        </p:nvPicPr>
        <p:blipFill>
          <a:blip r:embed="rId4">
            <a:clrChange>
              <a:clrFrom>
                <a:srgbClr val="962A27">
                  <a:alpha val="93725"/>
                </a:srgbClr>
              </a:clrFrom>
              <a:clrTo>
                <a:srgbClr val="962A27">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71773" y="3618195"/>
            <a:ext cx="539434" cy="497939"/>
          </a:xfrm>
          <a:prstGeom prst="rect">
            <a:avLst/>
          </a:prstGeom>
        </p:spPr>
      </p:pic>
      <p:sp>
        <p:nvSpPr>
          <p:cNvPr id="43" name="四角形吹き出し 42"/>
          <p:cNvSpPr/>
          <p:nvPr/>
        </p:nvSpPr>
        <p:spPr>
          <a:xfrm>
            <a:off x="6514613" y="3429000"/>
            <a:ext cx="1225739" cy="648072"/>
          </a:xfrm>
          <a:prstGeom prst="wedgeRectCallout">
            <a:avLst>
              <a:gd name="adj1" fmla="val -58133"/>
              <a:gd name="adj2" fmla="val 19844"/>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Non</a:t>
            </a:r>
          </a:p>
          <a:p>
            <a:pPr algn="ctr"/>
            <a:r>
              <a:rPr lang="en-US" altLang="ja-JP" dirty="0" smtClean="0">
                <a:latin typeface="Meiryo UI" pitchFamily="50" charset="-128"/>
                <a:ea typeface="Meiryo UI" pitchFamily="50" charset="-128"/>
              </a:rPr>
              <a:t>Surprise</a:t>
            </a:r>
            <a:endParaRPr kumimoji="1" lang="ja-JP" altLang="en-US" dirty="0">
              <a:latin typeface="Meiryo UI" pitchFamily="50" charset="-128"/>
              <a:ea typeface="Meiryo UI" pitchFamily="50" charset="-128"/>
            </a:endParaRPr>
          </a:p>
        </p:txBody>
      </p:sp>
      <p:sp>
        <p:nvSpPr>
          <p:cNvPr id="44" name="四角形吹き出し 43"/>
          <p:cNvSpPr/>
          <p:nvPr/>
        </p:nvSpPr>
        <p:spPr>
          <a:xfrm>
            <a:off x="6516216" y="4676451"/>
            <a:ext cx="1225739" cy="648072"/>
          </a:xfrm>
          <a:prstGeom prst="wedgeRectCallout">
            <a:avLst>
              <a:gd name="adj1" fmla="val -59868"/>
              <a:gd name="adj2" fmla="val 1984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dirty="0" smtClean="0">
                <a:solidFill>
                  <a:srgbClr val="FF0000"/>
                </a:solidFill>
                <a:latin typeface="Meiryo UI" pitchFamily="50" charset="-128"/>
                <a:ea typeface="Meiryo UI" pitchFamily="50" charset="-128"/>
              </a:rPr>
              <a:t>Surprise</a:t>
            </a:r>
            <a:endParaRPr kumimoji="1" lang="ja-JP" altLang="en-US" dirty="0">
              <a:solidFill>
                <a:srgbClr val="FF0000"/>
              </a:solidFill>
              <a:latin typeface="Meiryo UI" pitchFamily="50" charset="-128"/>
              <a:ea typeface="Meiryo UI" pitchFamily="50" charset="-128"/>
            </a:endParaRPr>
          </a:p>
        </p:txBody>
      </p:sp>
    </p:spTree>
    <p:extLst>
      <p:ext uri="{BB962C8B-B14F-4D97-AF65-F5344CB8AC3E}">
        <p14:creationId xmlns:p14="http://schemas.microsoft.com/office/powerpoint/2010/main" val="122914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Dormant Bug</a:t>
            </a:r>
            <a:r>
              <a:rPr kumimoji="1" lang="en-US" altLang="ja-JP" sz="2400" dirty="0" smtClean="0"/>
              <a:t>[4]</a:t>
            </a:r>
            <a:endParaRPr kumimoji="1" lang="en-US" altLang="ja-JP" dirty="0" smtClean="0"/>
          </a:p>
          <a:p>
            <a:pPr lvl="1"/>
            <a:r>
              <a:rPr lang="ja-JP" altLang="en-US" dirty="0" smtClean="0"/>
              <a:t>リリース後すぐに不具合が発見されず，次のリリース以降に発見された不具合</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8</a:t>
            </a:fld>
            <a:endParaRPr kumimoji="1" lang="ja-JP" altLang="en-US"/>
          </a:p>
        </p:txBody>
      </p:sp>
      <p:cxnSp>
        <p:nvCxnSpPr>
          <p:cNvPr id="6" name="直線矢印コネクタ 5"/>
          <p:cNvCxnSpPr/>
          <p:nvPr/>
        </p:nvCxnSpPr>
        <p:spPr>
          <a:xfrm>
            <a:off x="611560" y="5589240"/>
            <a:ext cx="792088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直線コネクタ 6"/>
          <p:cNvCxnSpPr/>
          <p:nvPr/>
        </p:nvCxnSpPr>
        <p:spPr>
          <a:xfrm>
            <a:off x="2807804" y="3212976"/>
            <a:ext cx="0" cy="2736304"/>
          </a:xfrm>
          <a:prstGeom prst="line">
            <a:avLst/>
          </a:prstGeom>
        </p:spPr>
        <p:style>
          <a:lnRef idx="3">
            <a:schemeClr val="dk1"/>
          </a:lnRef>
          <a:fillRef idx="0">
            <a:schemeClr val="dk1"/>
          </a:fillRef>
          <a:effectRef idx="2">
            <a:schemeClr val="dk1"/>
          </a:effectRef>
          <a:fontRef idx="minor">
            <a:schemeClr val="tx1"/>
          </a:fontRef>
        </p:style>
      </p:cxnSp>
      <p:sp>
        <p:nvSpPr>
          <p:cNvPr id="8" name="正方形/長方形 7"/>
          <p:cNvSpPr/>
          <p:nvPr/>
        </p:nvSpPr>
        <p:spPr>
          <a:xfrm>
            <a:off x="1907704" y="5782952"/>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a:t>
            </a:r>
            <a:r>
              <a:rPr kumimoji="1" lang="en-US" altLang="ja-JP" dirty="0" smtClean="0">
                <a:latin typeface="Meiryo UI" pitchFamily="50" charset="-128"/>
                <a:ea typeface="Meiryo UI" pitchFamily="50" charset="-128"/>
              </a:rPr>
              <a:t>2.0</a:t>
            </a:r>
            <a:endParaRPr kumimoji="1" lang="ja-JP" altLang="en-US" dirty="0">
              <a:latin typeface="Meiryo UI" pitchFamily="50" charset="-128"/>
              <a:ea typeface="Meiryo UI" pitchFamily="50" charset="-128"/>
            </a:endParaRPr>
          </a:p>
        </p:txBody>
      </p:sp>
      <p:cxnSp>
        <p:nvCxnSpPr>
          <p:cNvPr id="9" name="直線コネクタ 8"/>
          <p:cNvCxnSpPr/>
          <p:nvPr/>
        </p:nvCxnSpPr>
        <p:spPr>
          <a:xfrm>
            <a:off x="4968044" y="3212976"/>
            <a:ext cx="0" cy="2736304"/>
          </a:xfrm>
          <a:prstGeom prst="line">
            <a:avLst/>
          </a:prstGeom>
        </p:spPr>
        <p:style>
          <a:lnRef idx="3">
            <a:schemeClr val="dk1"/>
          </a:lnRef>
          <a:fillRef idx="0">
            <a:schemeClr val="dk1"/>
          </a:fillRef>
          <a:effectRef idx="2">
            <a:schemeClr val="dk1"/>
          </a:effectRef>
          <a:fontRef idx="minor">
            <a:schemeClr val="tx1"/>
          </a:fontRef>
        </p:style>
      </p:cxnSp>
      <p:sp>
        <p:nvSpPr>
          <p:cNvPr id="10" name="正方形/長方形 9"/>
          <p:cNvSpPr/>
          <p:nvPr/>
        </p:nvSpPr>
        <p:spPr>
          <a:xfrm>
            <a:off x="4067944" y="5782952"/>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a:t>
            </a:r>
            <a:r>
              <a:rPr lang="en-US" altLang="ja-JP" dirty="0" smtClean="0">
                <a:latin typeface="Meiryo UI" pitchFamily="50" charset="-128"/>
                <a:ea typeface="Meiryo UI" pitchFamily="50" charset="-128"/>
              </a:rPr>
              <a:t>3.0</a:t>
            </a:r>
            <a:endParaRPr kumimoji="1" lang="ja-JP" altLang="en-US" dirty="0">
              <a:latin typeface="Meiryo UI" pitchFamily="50" charset="-128"/>
              <a:ea typeface="Meiryo UI" pitchFamily="50" charset="-128"/>
            </a:endParaRPr>
          </a:p>
        </p:txBody>
      </p:sp>
      <p:cxnSp>
        <p:nvCxnSpPr>
          <p:cNvPr id="11" name="直線コネクタ 10"/>
          <p:cNvCxnSpPr/>
          <p:nvPr/>
        </p:nvCxnSpPr>
        <p:spPr>
          <a:xfrm>
            <a:off x="7128284" y="3212976"/>
            <a:ext cx="0" cy="2736304"/>
          </a:xfrm>
          <a:prstGeom prst="line">
            <a:avLst/>
          </a:prstGeom>
        </p:spPr>
        <p:style>
          <a:lnRef idx="3">
            <a:schemeClr val="dk1"/>
          </a:lnRef>
          <a:fillRef idx="0">
            <a:schemeClr val="dk1"/>
          </a:fillRef>
          <a:effectRef idx="2">
            <a:schemeClr val="dk1"/>
          </a:effectRef>
          <a:fontRef idx="minor">
            <a:schemeClr val="tx1"/>
          </a:fontRef>
        </p:style>
      </p:cxnSp>
      <p:sp>
        <p:nvSpPr>
          <p:cNvPr id="12" name="正方形/長方形 11"/>
          <p:cNvSpPr/>
          <p:nvPr/>
        </p:nvSpPr>
        <p:spPr>
          <a:xfrm>
            <a:off x="6228184" y="5782952"/>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a:t>
            </a:r>
            <a:r>
              <a:rPr kumimoji="1" lang="en-US" altLang="ja-JP" dirty="0" smtClean="0">
                <a:latin typeface="Meiryo UI" pitchFamily="50" charset="-128"/>
                <a:ea typeface="Meiryo UI" pitchFamily="50" charset="-128"/>
              </a:rPr>
              <a:t>4.0</a:t>
            </a:r>
            <a:endParaRPr kumimoji="1" lang="ja-JP" altLang="en-US" dirty="0">
              <a:latin typeface="Meiryo UI" pitchFamily="50" charset="-128"/>
              <a:ea typeface="Meiryo UI" pitchFamily="50" charset="-128"/>
            </a:endParaRP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3827873"/>
            <a:ext cx="1506510" cy="1506510"/>
          </a:xfrm>
          <a:prstGeom prst="rect">
            <a:avLst/>
          </a:prstGeom>
        </p:spPr>
      </p:pic>
      <p:pic>
        <p:nvPicPr>
          <p:cNvPr id="14" name="図 13"/>
          <p:cNvPicPr>
            <a:picLocks noChangeAspect="1"/>
          </p:cNvPicPr>
          <p:nvPr/>
        </p:nvPicPr>
        <p:blipFill>
          <a:blip r:embed="rId4">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06519" y="3827873"/>
            <a:ext cx="775737" cy="716065"/>
          </a:xfrm>
          <a:prstGeom prst="rect">
            <a:avLst/>
          </a:prstGeom>
        </p:spPr>
      </p:pic>
      <p:pic>
        <p:nvPicPr>
          <p:cNvPr id="15" name="図 14"/>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24218" y="4077072"/>
            <a:ext cx="775737" cy="716065"/>
          </a:xfrm>
          <a:prstGeom prst="rect">
            <a:avLst/>
          </a:prstGeom>
        </p:spPr>
      </p:pic>
      <p:pic>
        <p:nvPicPr>
          <p:cNvPr id="16" name="図 15"/>
          <p:cNvPicPr>
            <a:picLocks noChangeAspect="1"/>
          </p:cNvPicPr>
          <p:nvPr/>
        </p:nvPicPr>
        <p:blipFill>
          <a:blip r:embed="rId4">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58918" y="4543937"/>
            <a:ext cx="775737" cy="716065"/>
          </a:xfrm>
          <a:prstGeom prst="rect">
            <a:avLst/>
          </a:prstGeom>
        </p:spPr>
      </p:pic>
      <p:sp>
        <p:nvSpPr>
          <p:cNvPr id="17" name="正方形/長方形 16"/>
          <p:cNvSpPr/>
          <p:nvPr/>
        </p:nvSpPr>
        <p:spPr>
          <a:xfrm>
            <a:off x="1240580" y="6267890"/>
            <a:ext cx="6715796" cy="577081"/>
          </a:xfrm>
          <a:prstGeom prst="rect">
            <a:avLst/>
          </a:prstGeom>
        </p:spPr>
        <p:txBody>
          <a:bodyPr wrap="square">
            <a:spAutoFit/>
          </a:bodyPr>
          <a:lstStyle/>
          <a:p>
            <a:r>
              <a:rPr lang="en-US" altLang="ja-JP" sz="1050" dirty="0" smtClean="0">
                <a:latin typeface="Meiryo UI" pitchFamily="50" charset="-128"/>
                <a:ea typeface="Meiryo UI" pitchFamily="50" charset="-128"/>
              </a:rPr>
              <a:t>[4]T</a:t>
            </a:r>
            <a:r>
              <a:rPr lang="en-US" altLang="ja-JP" sz="1050" dirty="0">
                <a:latin typeface="Meiryo UI" pitchFamily="50" charset="-128"/>
                <a:ea typeface="Meiryo UI" pitchFamily="50" charset="-128"/>
              </a:rPr>
              <a:t>.-H. Chen, M. </a:t>
            </a:r>
            <a:r>
              <a:rPr lang="en-US" altLang="ja-JP" sz="1050" dirty="0" err="1">
                <a:latin typeface="Meiryo UI" pitchFamily="50" charset="-128"/>
                <a:ea typeface="Meiryo UI" pitchFamily="50" charset="-128"/>
              </a:rPr>
              <a:t>Nagappan</a:t>
            </a:r>
            <a:r>
              <a:rPr lang="en-US" altLang="ja-JP" sz="1050" dirty="0">
                <a:latin typeface="Meiryo UI" pitchFamily="50" charset="-128"/>
                <a:ea typeface="Meiryo UI" pitchFamily="50" charset="-128"/>
              </a:rPr>
              <a:t>, E. </a:t>
            </a:r>
            <a:r>
              <a:rPr lang="en-US" altLang="ja-JP" sz="1050" dirty="0" err="1">
                <a:latin typeface="Meiryo UI" pitchFamily="50" charset="-128"/>
                <a:ea typeface="Meiryo UI" pitchFamily="50" charset="-128"/>
              </a:rPr>
              <a:t>Shihab</a:t>
            </a:r>
            <a:r>
              <a:rPr lang="en-US" altLang="ja-JP" sz="1050" dirty="0">
                <a:latin typeface="Meiryo UI" pitchFamily="50" charset="-128"/>
                <a:ea typeface="Meiryo UI" pitchFamily="50" charset="-128"/>
              </a:rPr>
              <a:t>, and A. E. Hassan, “An empirical study of dormant bugs,” in Proceedings of the 11th Working Conference on Mining Software Repositories (MSR ’14), 2014, pp. 82–91.</a:t>
            </a:r>
            <a:endParaRPr lang="ja-JP" altLang="en-US" sz="1050" dirty="0">
              <a:latin typeface="Meiryo UI" pitchFamily="50" charset="-128"/>
              <a:ea typeface="Meiryo UI" pitchFamily="50" charset="-128"/>
            </a:endParaRPr>
          </a:p>
        </p:txBody>
      </p:sp>
      <p:pic>
        <p:nvPicPr>
          <p:cNvPr id="18" name="図 17"/>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47864" y="4581128"/>
            <a:ext cx="775737" cy="716065"/>
          </a:xfrm>
          <a:prstGeom prst="rect">
            <a:avLst/>
          </a:prstGeom>
        </p:spPr>
      </p:pic>
      <p:pic>
        <p:nvPicPr>
          <p:cNvPr id="19" name="図 18"/>
          <p:cNvPicPr>
            <a:picLocks noChangeAspect="1"/>
          </p:cNvPicPr>
          <p:nvPr/>
        </p:nvPicPr>
        <p:blipFill>
          <a:blip r:embed="rId4">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64251" y="4618318"/>
            <a:ext cx="775737" cy="716065"/>
          </a:xfrm>
          <a:prstGeom prst="rect">
            <a:avLst/>
          </a:prstGeom>
        </p:spPr>
      </p:pic>
      <p:pic>
        <p:nvPicPr>
          <p:cNvPr id="20" name="図 19"/>
          <p:cNvPicPr>
            <a:picLocks noChangeAspect="1"/>
          </p:cNvPicPr>
          <p:nvPr/>
        </p:nvPicPr>
        <p:blipFill>
          <a:blip r:embed="rId4">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039988" y="4229471"/>
            <a:ext cx="775737" cy="716065"/>
          </a:xfrm>
          <a:prstGeom prst="rect">
            <a:avLst/>
          </a:prstGeom>
        </p:spPr>
      </p:pic>
      <p:sp>
        <p:nvSpPr>
          <p:cNvPr id="23" name="四角形吹き出し 22"/>
          <p:cNvSpPr/>
          <p:nvPr/>
        </p:nvSpPr>
        <p:spPr>
          <a:xfrm>
            <a:off x="3364215" y="3608199"/>
            <a:ext cx="1234263" cy="826905"/>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Non Dormant</a:t>
            </a:r>
            <a:endParaRPr kumimoji="1" lang="ja-JP" altLang="en-US" dirty="0">
              <a:latin typeface="Meiryo UI" pitchFamily="50" charset="-128"/>
              <a:ea typeface="Meiryo UI" pitchFamily="50" charset="-128"/>
            </a:endParaRPr>
          </a:p>
        </p:txBody>
      </p:sp>
      <p:sp>
        <p:nvSpPr>
          <p:cNvPr id="24" name="四角形吹き出し 23"/>
          <p:cNvSpPr/>
          <p:nvPr/>
        </p:nvSpPr>
        <p:spPr>
          <a:xfrm>
            <a:off x="5574989" y="3347146"/>
            <a:ext cx="1234263" cy="826905"/>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solidFill>
                  <a:srgbClr val="FF0000"/>
                </a:solidFill>
                <a:latin typeface="Meiryo UI" pitchFamily="50" charset="-128"/>
                <a:ea typeface="Meiryo UI" pitchFamily="50" charset="-128"/>
              </a:rPr>
              <a:t>Dormant</a:t>
            </a:r>
            <a:endParaRPr kumimoji="1" lang="ja-JP" altLang="en-US" dirty="0">
              <a:solidFill>
                <a:srgbClr val="FF0000"/>
              </a:solidFill>
              <a:latin typeface="Meiryo UI" pitchFamily="50" charset="-128"/>
              <a:ea typeface="Meiryo UI" pitchFamily="50" charset="-128"/>
            </a:endParaRPr>
          </a:p>
        </p:txBody>
      </p:sp>
    </p:spTree>
    <p:extLst>
      <p:ext uri="{BB962C8B-B14F-4D97-AF65-F5344CB8AC3E}">
        <p14:creationId xmlns:p14="http://schemas.microsoft.com/office/powerpoint/2010/main" val="231177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xit" presetSubtype="0" fill="hold" nodeType="withEffect">
                                  <p:stCondLst>
                                    <p:cond delay="0"/>
                                  </p:stCondLst>
                                  <p:childTnLst>
                                    <p:animEffect transition="out" filter="fade">
                                      <p:cBhvr>
                                        <p:cTn id="9" dur="500"/>
                                        <p:tgtEl>
                                          <p:spTgt spid="15"/>
                                        </p:tgtEl>
                                      </p:cBhvr>
                                    </p:animEffect>
                                    <p:set>
                                      <p:cBhvr>
                                        <p:cTn id="10" dur="1" fill="hold">
                                          <p:stCondLst>
                                            <p:cond delay="499"/>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xit" presetSubtype="0" fill="hold" nodeType="withEffect">
                                  <p:stCondLst>
                                    <p:cond delay="0"/>
                                  </p:stCondLst>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14"/>
                                        </p:tgtEl>
                                      </p:cBhvr>
                                    </p:animEffect>
                                    <p:set>
                                      <p:cBhvr>
                                        <p:cTn id="29" dur="1" fill="hold">
                                          <p:stCondLst>
                                            <p:cond delay="499"/>
                                          </p:stCondLst>
                                        </p:cTn>
                                        <p:tgtEl>
                                          <p:spTgt spid="1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kumimoji="1" lang="en-US" altLang="ja-JP" dirty="0" smtClean="0"/>
              <a:t>(3)</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 Bug </a:t>
            </a:r>
            <a:r>
              <a:rPr kumimoji="1" lang="en-US" altLang="ja-JP" sz="2400" dirty="0" smtClean="0"/>
              <a:t>[3]</a:t>
            </a:r>
          </a:p>
          <a:p>
            <a:pPr lvl="1"/>
            <a:r>
              <a:rPr lang="ja-JP" altLang="en-US" dirty="0"/>
              <a:t>以前</a:t>
            </a:r>
            <a:r>
              <a:rPr lang="ja-JP" altLang="en-US" dirty="0" smtClean="0"/>
              <a:t>のバージョン</a:t>
            </a:r>
            <a:r>
              <a:rPr lang="ja-JP" altLang="en-US" dirty="0"/>
              <a:t>で</a:t>
            </a:r>
            <a:r>
              <a:rPr lang="ja-JP" altLang="en-US" dirty="0" smtClean="0"/>
              <a:t>は利用可能だった機能が，別の機能の追加や不具合修正等によって利用不可能になる不具合</a:t>
            </a:r>
            <a:endParaRPr kumimoji="1" lang="en-US" altLang="ja-JP" dirty="0" smtClean="0"/>
          </a:p>
          <a:p>
            <a:endParaRPr lang="en-US" altLang="ja-JP" dirty="0"/>
          </a:p>
          <a:p>
            <a:r>
              <a:rPr kumimoji="1" lang="en-US" altLang="ja-JP" dirty="0" smtClean="0"/>
              <a:t>Security Bug </a:t>
            </a:r>
            <a:r>
              <a:rPr kumimoji="1" lang="en-US" altLang="ja-JP" sz="2400" dirty="0" smtClean="0"/>
              <a:t>[5]</a:t>
            </a:r>
          </a:p>
          <a:p>
            <a:pPr lvl="1"/>
            <a:r>
              <a:rPr lang="ja-JP" altLang="en-US" dirty="0" smtClean="0"/>
              <a:t>不正アクセス等のセキュリティ上の問題となりうる不具合</a:t>
            </a:r>
            <a:endParaRPr lang="en-US" altLang="ja-JP"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9</a:t>
            </a:fld>
            <a:endParaRPr kumimoji="1" lang="ja-JP" altLang="en-US"/>
          </a:p>
        </p:txBody>
      </p:sp>
      <p:sp>
        <p:nvSpPr>
          <p:cNvPr id="6" name="正方形/長方形 5"/>
          <p:cNvSpPr/>
          <p:nvPr/>
        </p:nvSpPr>
        <p:spPr>
          <a:xfrm>
            <a:off x="1240580" y="6267890"/>
            <a:ext cx="6715796" cy="577081"/>
          </a:xfrm>
          <a:prstGeom prst="rect">
            <a:avLst/>
          </a:prstGeom>
        </p:spPr>
        <p:txBody>
          <a:bodyPr wrap="square">
            <a:spAutoFit/>
          </a:bodyPr>
          <a:lstStyle/>
          <a:p>
            <a:r>
              <a:rPr lang="en-US" altLang="ja-JP" sz="1050" dirty="0" smtClean="0">
                <a:latin typeface="Meiryo UI" pitchFamily="50" charset="-128"/>
                <a:ea typeface="Meiryo UI" pitchFamily="50" charset="-128"/>
              </a:rPr>
              <a:t>[5]M</a:t>
            </a:r>
            <a:r>
              <a:rPr lang="en-US" altLang="ja-JP" sz="1050" dirty="0">
                <a:latin typeface="Meiryo UI" pitchFamily="50" charset="-128"/>
                <a:ea typeface="Meiryo UI" pitchFamily="50" charset="-128"/>
              </a:rPr>
              <a:t>. </a:t>
            </a:r>
            <a:r>
              <a:rPr lang="en-US" altLang="ja-JP" sz="1050" dirty="0" err="1">
                <a:latin typeface="Meiryo UI" pitchFamily="50" charset="-128"/>
                <a:ea typeface="Meiryo UI" pitchFamily="50" charset="-128"/>
              </a:rPr>
              <a:t>Gegick</a:t>
            </a:r>
            <a:r>
              <a:rPr lang="en-US" altLang="ja-JP" sz="1050" dirty="0">
                <a:latin typeface="Meiryo UI" pitchFamily="50" charset="-128"/>
                <a:ea typeface="Meiryo UI" pitchFamily="50" charset="-128"/>
              </a:rPr>
              <a:t>, P. </a:t>
            </a:r>
            <a:r>
              <a:rPr lang="en-US" altLang="ja-JP" sz="1050" dirty="0" err="1">
                <a:latin typeface="Meiryo UI" pitchFamily="50" charset="-128"/>
                <a:ea typeface="Meiryo UI" pitchFamily="50" charset="-128"/>
              </a:rPr>
              <a:t>Rotella</a:t>
            </a:r>
            <a:r>
              <a:rPr lang="en-US" altLang="ja-JP" sz="1050" dirty="0">
                <a:latin typeface="Meiryo UI" pitchFamily="50" charset="-128"/>
                <a:ea typeface="Meiryo UI" pitchFamily="50" charset="-128"/>
              </a:rPr>
              <a:t>, and T. </a:t>
            </a:r>
            <a:r>
              <a:rPr lang="en-US" altLang="ja-JP" sz="1050" dirty="0" err="1">
                <a:latin typeface="Meiryo UI" pitchFamily="50" charset="-128"/>
                <a:ea typeface="Meiryo UI" pitchFamily="50" charset="-128"/>
              </a:rPr>
              <a:t>Xie</a:t>
            </a:r>
            <a:r>
              <a:rPr lang="en-US" altLang="ja-JP" sz="1050" dirty="0">
                <a:latin typeface="Meiryo UI" pitchFamily="50" charset="-128"/>
                <a:ea typeface="Meiryo UI" pitchFamily="50" charset="-128"/>
              </a:rPr>
              <a:t>, “Identifying security bug reports via text mining: An industrial case study,” in Proceedings of the 7th Working Conference on Mining Software Repositories (MSR ’10), 2010, pp. 11–20.</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1401864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kumimoji="1" lang="en-US" altLang="ja-JP" dirty="0" smtClean="0"/>
              <a:t>(4)</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Performance Bug </a:t>
            </a:r>
            <a:r>
              <a:rPr kumimoji="1" lang="en-US" altLang="ja-JP" sz="2400" dirty="0" smtClean="0"/>
              <a:t>[6]</a:t>
            </a:r>
            <a:endParaRPr kumimoji="1" lang="en-US" altLang="ja-JP" dirty="0" smtClean="0"/>
          </a:p>
          <a:p>
            <a:pPr lvl="1"/>
            <a:r>
              <a:rPr lang="ja-JP" altLang="en-US" dirty="0" smtClean="0"/>
              <a:t>実行</a:t>
            </a:r>
            <a:r>
              <a:rPr lang="ja-JP" altLang="en-US" dirty="0" smtClean="0"/>
              <a:t>時間や</a:t>
            </a:r>
            <a:r>
              <a:rPr lang="ja-JP" altLang="en-US" dirty="0" smtClean="0"/>
              <a:t>メモリ使用量等のパフォーマンス低下を引き起こす不具合</a:t>
            </a:r>
            <a:endParaRPr lang="en-US" altLang="ja-JP" dirty="0" smtClean="0"/>
          </a:p>
          <a:p>
            <a:pPr lvl="1"/>
            <a:endParaRPr lang="en-US" altLang="ja-JP" dirty="0"/>
          </a:p>
          <a:p>
            <a:r>
              <a:rPr kumimoji="1" lang="en-US" altLang="ja-JP" dirty="0" smtClean="0"/>
              <a:t>Blocking Bug </a:t>
            </a:r>
            <a:r>
              <a:rPr kumimoji="1" lang="en-US" altLang="ja-JP" sz="2400" dirty="0" smtClean="0"/>
              <a:t>[7]</a:t>
            </a:r>
          </a:p>
          <a:p>
            <a:pPr lvl="1"/>
            <a:r>
              <a:rPr lang="ja-JP" altLang="en-US" dirty="0"/>
              <a:t>ほか</a:t>
            </a:r>
            <a:r>
              <a:rPr lang="ja-JP" altLang="en-US" dirty="0" smtClean="0"/>
              <a:t>の不具合の修正活動を妨げる不具合</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10</a:t>
            </a:fld>
            <a:endParaRPr kumimoji="1" lang="ja-JP" altLang="en-US"/>
          </a:p>
        </p:txBody>
      </p:sp>
      <p:sp>
        <p:nvSpPr>
          <p:cNvPr id="6" name="正方形/長方形 5"/>
          <p:cNvSpPr/>
          <p:nvPr/>
        </p:nvSpPr>
        <p:spPr>
          <a:xfrm>
            <a:off x="1240580" y="6267890"/>
            <a:ext cx="6715796" cy="577081"/>
          </a:xfrm>
          <a:prstGeom prst="rect">
            <a:avLst/>
          </a:prstGeom>
        </p:spPr>
        <p:txBody>
          <a:bodyPr wrap="square">
            <a:spAutoFit/>
          </a:bodyPr>
          <a:lstStyle/>
          <a:p>
            <a:r>
              <a:rPr lang="en-US" altLang="ja-JP" sz="1050" dirty="0" smtClean="0">
                <a:latin typeface="Meiryo UI" pitchFamily="50" charset="-128"/>
                <a:ea typeface="Meiryo UI" pitchFamily="50" charset="-128"/>
              </a:rPr>
              <a:t>[7]H</a:t>
            </a:r>
            <a:r>
              <a:rPr lang="en-US" altLang="ja-JP" sz="1050" dirty="0">
                <a:latin typeface="Meiryo UI" pitchFamily="50" charset="-128"/>
                <a:ea typeface="Meiryo UI" pitchFamily="50" charset="-128"/>
              </a:rPr>
              <a:t>. Valdivia Garcia and E. </a:t>
            </a:r>
            <a:r>
              <a:rPr lang="en-US" altLang="ja-JP" sz="1050" dirty="0" err="1">
                <a:latin typeface="Meiryo UI" pitchFamily="50" charset="-128"/>
                <a:ea typeface="Meiryo UI" pitchFamily="50" charset="-128"/>
              </a:rPr>
              <a:t>Shihab</a:t>
            </a:r>
            <a:r>
              <a:rPr lang="en-US" altLang="ja-JP" sz="1050" dirty="0">
                <a:latin typeface="Meiryo UI" pitchFamily="50" charset="-128"/>
                <a:ea typeface="Meiryo UI" pitchFamily="50" charset="-128"/>
              </a:rPr>
              <a:t>, “Characterizing and predicting blocking bugs in open source projects,” in Proceedings of the 11th Working Conference on Mining Software Repositories (MSR ’14), 2014, pp. 72–81.</a:t>
            </a:r>
            <a:endParaRPr lang="ja-JP" altLang="en-US" sz="1050" dirty="0">
              <a:latin typeface="Meiryo UI" pitchFamily="50" charset="-128"/>
              <a:ea typeface="Meiryo UI" pitchFamily="50" charset="-128"/>
            </a:endParaRPr>
          </a:p>
        </p:txBody>
      </p:sp>
      <p:sp>
        <p:nvSpPr>
          <p:cNvPr id="7" name="正方形/長方形 6"/>
          <p:cNvSpPr/>
          <p:nvPr/>
        </p:nvSpPr>
        <p:spPr>
          <a:xfrm>
            <a:off x="1240580" y="5732239"/>
            <a:ext cx="6715796" cy="577081"/>
          </a:xfrm>
          <a:prstGeom prst="rect">
            <a:avLst/>
          </a:prstGeom>
        </p:spPr>
        <p:txBody>
          <a:bodyPr wrap="square">
            <a:spAutoFit/>
          </a:bodyPr>
          <a:lstStyle/>
          <a:p>
            <a:r>
              <a:rPr lang="en-US" altLang="ja-JP" sz="1050" dirty="0" smtClean="0">
                <a:latin typeface="Meiryo UI" pitchFamily="50" charset="-128"/>
                <a:ea typeface="Meiryo UI" pitchFamily="50" charset="-128"/>
              </a:rPr>
              <a:t>[6]A</a:t>
            </a:r>
            <a:r>
              <a:rPr lang="en-US" altLang="ja-JP" sz="1050" dirty="0">
                <a:latin typeface="Meiryo UI" pitchFamily="50" charset="-128"/>
                <a:ea typeface="Meiryo UI" pitchFamily="50" charset="-128"/>
              </a:rPr>
              <a:t>. </a:t>
            </a:r>
            <a:r>
              <a:rPr lang="en-US" altLang="ja-JP" sz="1050" dirty="0" err="1">
                <a:latin typeface="Meiryo UI" pitchFamily="50" charset="-128"/>
                <a:ea typeface="Meiryo UI" pitchFamily="50" charset="-128"/>
              </a:rPr>
              <a:t>Nistor</a:t>
            </a:r>
            <a:r>
              <a:rPr lang="en-US" altLang="ja-JP" sz="1050" dirty="0">
                <a:latin typeface="Meiryo UI" pitchFamily="50" charset="-128"/>
                <a:ea typeface="Meiryo UI" pitchFamily="50" charset="-128"/>
              </a:rPr>
              <a:t>, T. Jiang, and L. Tan, “Discovering, reporting, and fixing performance bugs,” in Proceedings of the 10th Working Conference on Mining Software Repositories (MSR ’13), 2013, pp. 237–246.</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585770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kumimoji="1" lang="ja-JP" altLang="en-US" dirty="0" smtClean="0"/>
              <a:t>不具合修正時間予測の予測精度向上</a:t>
            </a:r>
            <a:endParaRPr kumimoji="1" lang="en-US" altLang="ja-JP" dirty="0" smtClean="0"/>
          </a:p>
          <a:p>
            <a:pPr lvl="1"/>
            <a:endParaRPr lang="en-US" altLang="ja-JP" dirty="0"/>
          </a:p>
          <a:p>
            <a:r>
              <a:rPr kumimoji="1" lang="ja-JP" altLang="en-US" dirty="0" smtClean="0"/>
              <a:t>アプローチ</a:t>
            </a:r>
            <a:endParaRPr kumimoji="1" lang="en-US" altLang="ja-JP" dirty="0" smtClean="0"/>
          </a:p>
          <a:p>
            <a:pPr lvl="1"/>
            <a:r>
              <a:rPr lang="ja-JP" altLang="en-US" dirty="0"/>
              <a:t>不具合</a:t>
            </a:r>
            <a:r>
              <a:rPr lang="ja-JP" altLang="en-US" dirty="0" smtClean="0"/>
              <a:t>の</a:t>
            </a:r>
            <a:r>
              <a:rPr lang="ja-JP" altLang="en-US" dirty="0"/>
              <a:t>分類</a:t>
            </a:r>
            <a:r>
              <a:rPr lang="en-US" altLang="ja-JP" dirty="0" smtClean="0"/>
              <a:t>(High Impact Bug)</a:t>
            </a:r>
            <a:r>
              <a:rPr lang="ja-JP" altLang="en-US" dirty="0" smtClean="0"/>
              <a:t>を考慮した予測モデルの構築</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11</a:t>
            </a:fld>
            <a:endParaRPr kumimoji="1" lang="ja-JP" altLang="en-US"/>
          </a:p>
        </p:txBody>
      </p:sp>
    </p:spTree>
    <p:extLst>
      <p:ext uri="{BB962C8B-B14F-4D97-AF65-F5344CB8AC3E}">
        <p14:creationId xmlns:p14="http://schemas.microsoft.com/office/powerpoint/2010/main" val="7356917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評価実験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データセット</a:t>
            </a:r>
            <a:endParaRPr kumimoji="1" lang="en-US" altLang="ja-JP" dirty="0" smtClean="0"/>
          </a:p>
          <a:p>
            <a:pPr lvl="1"/>
            <a:r>
              <a:rPr lang="en-US" altLang="ja-JP" dirty="0" smtClean="0"/>
              <a:t>High Impact Bug</a:t>
            </a:r>
            <a:r>
              <a:rPr lang="ja-JP" altLang="en-US" dirty="0"/>
              <a:t>による</a:t>
            </a:r>
            <a:r>
              <a:rPr lang="ja-JP" altLang="en-US" dirty="0" smtClean="0"/>
              <a:t>分類</a:t>
            </a:r>
            <a:r>
              <a:rPr lang="ja-JP" altLang="en-US" dirty="0" smtClean="0"/>
              <a:t>を行った研究</a:t>
            </a:r>
            <a:r>
              <a:rPr lang="en-US" altLang="ja-JP" sz="2400" dirty="0" smtClean="0"/>
              <a:t>[8]</a:t>
            </a:r>
          </a:p>
          <a:p>
            <a:pPr lvl="1"/>
            <a:r>
              <a:rPr kumimoji="1" lang="en-US" altLang="ja-JP" dirty="0" smtClean="0"/>
              <a:t>4</a:t>
            </a:r>
            <a:r>
              <a:rPr kumimoji="1" lang="ja-JP" altLang="en-US" dirty="0" smtClean="0"/>
              <a:t>プロジェクト各</a:t>
            </a:r>
            <a:r>
              <a:rPr kumimoji="1" lang="en-US" altLang="ja-JP" dirty="0" smtClean="0"/>
              <a:t>1,000</a:t>
            </a:r>
            <a:r>
              <a:rPr kumimoji="1" lang="ja-JP" altLang="en-US" dirty="0" smtClean="0"/>
              <a:t>件分の不具合を分類</a:t>
            </a:r>
            <a:endParaRPr kumimoji="1" lang="en-US" altLang="ja-JP" dirty="0" smtClean="0"/>
          </a:p>
          <a:p>
            <a:pPr lvl="2"/>
            <a:r>
              <a:rPr lang="ja-JP" altLang="en-US" sz="2000" dirty="0"/>
              <a:t>機械的</a:t>
            </a:r>
            <a:r>
              <a:rPr lang="ja-JP" altLang="en-US" sz="2000" dirty="0" smtClean="0"/>
              <a:t>に分類：</a:t>
            </a:r>
            <a:r>
              <a:rPr lang="en-US" altLang="ja-JP" sz="1800" dirty="0" smtClean="0"/>
              <a:t>Surprise, Dormant</a:t>
            </a:r>
            <a:endParaRPr lang="en-US" altLang="ja-JP" sz="2000" dirty="0" smtClean="0"/>
          </a:p>
          <a:p>
            <a:pPr lvl="2"/>
            <a:r>
              <a:rPr kumimoji="1" lang="ja-JP" altLang="en-US" sz="2000" dirty="0"/>
              <a:t>目視に</a:t>
            </a:r>
            <a:r>
              <a:rPr kumimoji="1" lang="ja-JP" altLang="en-US" sz="2000" dirty="0" smtClean="0"/>
              <a:t>よる分類：</a:t>
            </a:r>
            <a:r>
              <a:rPr kumimoji="1" lang="en-US" altLang="ja-JP" sz="1800" dirty="0" smtClean="0"/>
              <a:t>Breakage, Security, Performance, Blocking</a:t>
            </a:r>
          </a:p>
          <a:p>
            <a:pPr lvl="1"/>
            <a:r>
              <a:rPr lang="ja-JP" altLang="en-US" sz="2200" dirty="0"/>
              <a:t>外れ値除去</a:t>
            </a:r>
            <a:endParaRPr kumimoji="1" lang="ja-JP" altLang="en-US" sz="2200"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dirty="0"/>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12</a:t>
            </a:fld>
            <a:endParaRPr kumimoji="1" lang="ja-JP" altLang="en-US"/>
          </a:p>
        </p:txBody>
      </p:sp>
      <p:graphicFrame>
        <p:nvGraphicFramePr>
          <p:cNvPr id="6" name="表 5"/>
          <p:cNvGraphicFramePr>
            <a:graphicFrameLocks noGrp="1"/>
          </p:cNvGraphicFramePr>
          <p:nvPr>
            <p:extLst>
              <p:ext uri="{D42A27DB-BD31-4B8C-83A1-F6EECF244321}">
                <p14:modId xmlns:p14="http://schemas.microsoft.com/office/powerpoint/2010/main" val="2015508397"/>
              </p:ext>
            </p:extLst>
          </p:nvPr>
        </p:nvGraphicFramePr>
        <p:xfrm>
          <a:off x="-701" y="4328120"/>
          <a:ext cx="9144701" cy="1981200"/>
        </p:xfrm>
        <a:graphic>
          <a:graphicData uri="http://schemas.openxmlformats.org/drawingml/2006/table">
            <a:tbl>
              <a:tblPr firstRow="1" bandRow="1">
                <a:tableStyleId>{9D7B26C5-4107-4FEC-AEDC-1716B250A1EF}</a:tableStyleId>
              </a:tblPr>
              <a:tblGrid>
                <a:gridCol w="1822768"/>
                <a:gridCol w="1106805"/>
                <a:gridCol w="1215581"/>
                <a:gridCol w="1180656"/>
                <a:gridCol w="1092518"/>
                <a:gridCol w="1597343"/>
                <a:gridCol w="1129030"/>
              </a:tblGrid>
              <a:tr h="370840">
                <a:tc>
                  <a:txBody>
                    <a:bodyPr/>
                    <a:lstStyle/>
                    <a:p>
                      <a:r>
                        <a:rPr kumimoji="1" lang="ja-JP" altLang="en-US" sz="2000" b="0" dirty="0" smtClean="0">
                          <a:ea typeface="Meiryo UI" pitchFamily="50" charset="-128"/>
                        </a:rPr>
                        <a:t>プロジェクト</a:t>
                      </a:r>
                      <a:endParaRPr kumimoji="1" lang="ja-JP" altLang="en-US" sz="2000" b="0" dirty="0">
                        <a:ea typeface="Meiryo UI" pitchFamily="50" charset="-128"/>
                      </a:endParaRPr>
                    </a:p>
                  </a:txBody>
                  <a:tcPr/>
                </a:tc>
                <a:tc>
                  <a:txBody>
                    <a:bodyPr/>
                    <a:lstStyle/>
                    <a:p>
                      <a:r>
                        <a:rPr kumimoji="1" lang="en-US" altLang="ja-JP" sz="2000" b="0" dirty="0" smtClean="0">
                          <a:ea typeface="Meiryo UI" pitchFamily="50" charset="-128"/>
                        </a:rPr>
                        <a:t>Surprise</a:t>
                      </a:r>
                      <a:endParaRPr kumimoji="1" lang="ja-JP" altLang="en-US" sz="2000" b="0" dirty="0">
                        <a:ea typeface="Meiryo UI" pitchFamily="50" charset="-128"/>
                      </a:endParaRPr>
                    </a:p>
                  </a:txBody>
                  <a:tcPr/>
                </a:tc>
                <a:tc>
                  <a:txBody>
                    <a:bodyPr/>
                    <a:lstStyle/>
                    <a:p>
                      <a:r>
                        <a:rPr kumimoji="1" lang="en-US" altLang="ja-JP" sz="2000" b="0" dirty="0" smtClean="0">
                          <a:ea typeface="Meiryo UI" pitchFamily="50" charset="-128"/>
                        </a:rPr>
                        <a:t>Breakage</a:t>
                      </a:r>
                      <a:endParaRPr kumimoji="1" lang="ja-JP" altLang="en-US" sz="2000" b="0" dirty="0">
                        <a:ea typeface="Meiryo UI" pitchFamily="50" charset="-128"/>
                      </a:endParaRPr>
                    </a:p>
                  </a:txBody>
                  <a:tcPr/>
                </a:tc>
                <a:tc>
                  <a:txBody>
                    <a:bodyPr/>
                    <a:lstStyle/>
                    <a:p>
                      <a:r>
                        <a:rPr kumimoji="1" lang="en-US" altLang="ja-JP" sz="2000" b="0" dirty="0" smtClean="0">
                          <a:ea typeface="Meiryo UI" pitchFamily="50" charset="-128"/>
                        </a:rPr>
                        <a:t>Dormant</a:t>
                      </a:r>
                      <a:endParaRPr kumimoji="1" lang="ja-JP" altLang="en-US" sz="2000" b="0" dirty="0">
                        <a:ea typeface="Meiryo UI" pitchFamily="50" charset="-128"/>
                      </a:endParaRPr>
                    </a:p>
                  </a:txBody>
                  <a:tcPr/>
                </a:tc>
                <a:tc>
                  <a:txBody>
                    <a:bodyPr/>
                    <a:lstStyle/>
                    <a:p>
                      <a:r>
                        <a:rPr kumimoji="1" lang="en-US" altLang="ja-JP" sz="2000" b="0" dirty="0" smtClean="0">
                          <a:ea typeface="Meiryo UI" pitchFamily="50" charset="-128"/>
                        </a:rPr>
                        <a:t>Security</a:t>
                      </a:r>
                      <a:endParaRPr kumimoji="1" lang="ja-JP" altLang="en-US" sz="2000" b="0" dirty="0">
                        <a:ea typeface="Meiryo UI" pitchFamily="50" charset="-128"/>
                      </a:endParaRPr>
                    </a:p>
                  </a:txBody>
                  <a:tcPr/>
                </a:tc>
                <a:tc>
                  <a:txBody>
                    <a:bodyPr/>
                    <a:lstStyle/>
                    <a:p>
                      <a:r>
                        <a:rPr kumimoji="1" lang="en-US" altLang="ja-JP" sz="2000" b="0" dirty="0" smtClean="0">
                          <a:ea typeface="Meiryo UI" pitchFamily="50" charset="-128"/>
                        </a:rPr>
                        <a:t>Performance</a:t>
                      </a:r>
                      <a:endParaRPr kumimoji="1" lang="ja-JP" altLang="en-US" sz="2000" b="0" dirty="0">
                        <a:ea typeface="Meiryo UI" pitchFamily="50" charset="-128"/>
                      </a:endParaRPr>
                    </a:p>
                  </a:txBody>
                  <a:tcPr/>
                </a:tc>
                <a:tc>
                  <a:txBody>
                    <a:bodyPr/>
                    <a:lstStyle/>
                    <a:p>
                      <a:r>
                        <a:rPr kumimoji="1" lang="en-US" altLang="ja-JP" sz="2000" b="0" dirty="0" smtClean="0">
                          <a:ea typeface="Meiryo UI" pitchFamily="50" charset="-128"/>
                        </a:rPr>
                        <a:t>Blocking</a:t>
                      </a:r>
                      <a:endParaRPr kumimoji="1" lang="ja-JP" altLang="en-US" sz="2000" b="0" dirty="0">
                        <a:ea typeface="Meiryo UI" pitchFamily="50" charset="-128"/>
                      </a:endParaRPr>
                    </a:p>
                  </a:txBody>
                  <a:tcPr/>
                </a:tc>
              </a:tr>
              <a:tr h="370840">
                <a:tc>
                  <a:txBody>
                    <a:bodyPr/>
                    <a:lstStyle/>
                    <a:p>
                      <a:r>
                        <a:rPr kumimoji="1" lang="en-US" altLang="ja-JP" sz="2000" dirty="0" smtClean="0">
                          <a:ea typeface="Meiryo UI" pitchFamily="50" charset="-128"/>
                        </a:rPr>
                        <a:t>Apache</a:t>
                      </a:r>
                      <a:r>
                        <a:rPr kumimoji="1" lang="en-US" altLang="ja-JP" sz="2000" baseline="0" dirty="0" smtClean="0">
                          <a:ea typeface="Meiryo UI" pitchFamily="50" charset="-128"/>
                        </a:rPr>
                        <a:t> </a:t>
                      </a:r>
                      <a:r>
                        <a:rPr kumimoji="1" lang="en-US" altLang="ja-JP" sz="2000" baseline="0" dirty="0" err="1" smtClean="0">
                          <a:ea typeface="Meiryo UI" pitchFamily="50" charset="-128"/>
                        </a:rPr>
                        <a:t>Ambari</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91</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8</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18</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26</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34</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3</a:t>
                      </a:r>
                    </a:p>
                  </a:txBody>
                  <a:tcPr marL="9525" marR="9525" marT="9525" marB="0" anchor="ctr"/>
                </a:tc>
              </a:tr>
              <a:tr h="370840">
                <a:tc>
                  <a:txBody>
                    <a:bodyPr/>
                    <a:lstStyle/>
                    <a:p>
                      <a:r>
                        <a:rPr kumimoji="1" lang="en-US" altLang="ja-JP" sz="2000" dirty="0" smtClean="0">
                          <a:ea typeface="Meiryo UI" pitchFamily="50" charset="-128"/>
                        </a:rPr>
                        <a:t>Apache Camel</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181</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41</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191</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17</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60</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8</a:t>
                      </a:r>
                    </a:p>
                  </a:txBody>
                  <a:tcPr marL="9525" marR="9525" marT="9525" marB="0" anchor="ctr"/>
                </a:tc>
              </a:tr>
              <a:tr h="370840">
                <a:tc>
                  <a:txBody>
                    <a:bodyPr/>
                    <a:lstStyle/>
                    <a:p>
                      <a:r>
                        <a:rPr kumimoji="1" lang="en-US" altLang="ja-JP" sz="2000" dirty="0" smtClean="0">
                          <a:ea typeface="Meiryo UI" pitchFamily="50" charset="-128"/>
                        </a:rPr>
                        <a:t>Apache Derby</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62</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174</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139</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59</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63</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24</a:t>
                      </a:r>
                    </a:p>
                  </a:txBody>
                  <a:tcPr marL="9525" marR="9525" marT="9525" marB="0" anchor="ctr"/>
                </a:tc>
              </a:tr>
              <a:tr h="370840">
                <a:tc>
                  <a:txBody>
                    <a:bodyPr/>
                    <a:lstStyle/>
                    <a:p>
                      <a:r>
                        <a:rPr kumimoji="1" lang="en-US" altLang="ja-JP" sz="2000" dirty="0" smtClean="0">
                          <a:ea typeface="Meiryo UI" pitchFamily="50" charset="-128"/>
                        </a:rPr>
                        <a:t>Apache Wicket</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68</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59</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153</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7</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50</a:t>
                      </a:r>
                    </a:p>
                  </a:txBody>
                  <a:tcPr marL="9525" marR="9525" marT="9525" marB="0" anchor="ct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3</a:t>
                      </a:r>
                    </a:p>
                  </a:txBody>
                  <a:tcPr marL="9525" marR="9525" marT="9525" marB="0" anchor="ctr"/>
                </a:tc>
              </a:tr>
            </a:tbl>
          </a:graphicData>
        </a:graphic>
      </p:graphicFrame>
      <p:sp>
        <p:nvSpPr>
          <p:cNvPr id="7" name="正方形/長方形 6"/>
          <p:cNvSpPr/>
          <p:nvPr/>
        </p:nvSpPr>
        <p:spPr>
          <a:xfrm>
            <a:off x="1384596" y="6267890"/>
            <a:ext cx="6715796" cy="646331"/>
          </a:xfrm>
          <a:prstGeom prst="rect">
            <a:avLst/>
          </a:prstGeom>
        </p:spPr>
        <p:txBody>
          <a:bodyPr wrap="square">
            <a:spAutoFit/>
          </a:bodyPr>
          <a:lstStyle/>
          <a:p>
            <a:r>
              <a:rPr lang="en-US" altLang="ja-JP" sz="900" dirty="0" smtClean="0">
                <a:latin typeface="Meiryo UI" pitchFamily="50" charset="-128"/>
                <a:ea typeface="Meiryo UI" pitchFamily="50" charset="-128"/>
              </a:rPr>
              <a:t>[8]Masao </a:t>
            </a:r>
            <a:r>
              <a:rPr lang="en-US" altLang="ja-JP" sz="900" dirty="0" err="1">
                <a:latin typeface="Meiryo UI" pitchFamily="50" charset="-128"/>
                <a:ea typeface="Meiryo UI" pitchFamily="50" charset="-128"/>
              </a:rPr>
              <a:t>Ohira</a:t>
            </a:r>
            <a:r>
              <a:rPr lang="en-US" altLang="ja-JP" sz="900" dirty="0">
                <a:latin typeface="Meiryo UI" pitchFamily="50" charset="-128"/>
                <a:ea typeface="Meiryo UI" pitchFamily="50" charset="-128"/>
              </a:rPr>
              <a:t>, </a:t>
            </a:r>
            <a:r>
              <a:rPr lang="en-US" altLang="ja-JP" sz="900" dirty="0" err="1">
                <a:latin typeface="Meiryo UI" pitchFamily="50" charset="-128"/>
                <a:ea typeface="Meiryo UI" pitchFamily="50" charset="-128"/>
              </a:rPr>
              <a:t>Yutaro</a:t>
            </a:r>
            <a:r>
              <a:rPr lang="en-US" altLang="ja-JP" sz="900" dirty="0">
                <a:latin typeface="Meiryo UI" pitchFamily="50" charset="-128"/>
                <a:ea typeface="Meiryo UI" pitchFamily="50" charset="-128"/>
              </a:rPr>
              <a:t> Kashiwa, Yosuke </a:t>
            </a:r>
            <a:r>
              <a:rPr lang="en-US" altLang="ja-JP" sz="900" dirty="0" err="1">
                <a:latin typeface="Meiryo UI" pitchFamily="50" charset="-128"/>
                <a:ea typeface="Meiryo UI" pitchFamily="50" charset="-128"/>
              </a:rPr>
              <a:t>Yamatani</a:t>
            </a:r>
            <a:r>
              <a:rPr lang="en-US" altLang="ja-JP" sz="900" dirty="0">
                <a:latin typeface="Meiryo UI" pitchFamily="50" charset="-128"/>
                <a:ea typeface="Meiryo UI" pitchFamily="50" charset="-128"/>
              </a:rPr>
              <a:t>, </a:t>
            </a:r>
            <a:r>
              <a:rPr lang="en-US" altLang="ja-JP" sz="900" dirty="0" err="1">
                <a:latin typeface="Meiryo UI" pitchFamily="50" charset="-128"/>
                <a:ea typeface="Meiryo UI" pitchFamily="50" charset="-128"/>
              </a:rPr>
              <a:t>Hayato</a:t>
            </a:r>
            <a:r>
              <a:rPr lang="en-US" altLang="ja-JP" sz="900" dirty="0">
                <a:latin typeface="Meiryo UI" pitchFamily="50" charset="-128"/>
                <a:ea typeface="Meiryo UI" pitchFamily="50" charset="-128"/>
              </a:rPr>
              <a:t> Yoshiyuki, </a:t>
            </a:r>
            <a:r>
              <a:rPr lang="en-US" altLang="ja-JP" sz="900" dirty="0" err="1">
                <a:latin typeface="Meiryo UI" pitchFamily="50" charset="-128"/>
                <a:ea typeface="Meiryo UI" pitchFamily="50" charset="-128"/>
              </a:rPr>
              <a:t>Yoshiya</a:t>
            </a:r>
            <a:r>
              <a:rPr lang="en-US" altLang="ja-JP" sz="900" dirty="0">
                <a:latin typeface="Meiryo UI" pitchFamily="50" charset="-128"/>
                <a:ea typeface="Meiryo UI" pitchFamily="50" charset="-128"/>
              </a:rPr>
              <a:t> Maeda, </a:t>
            </a:r>
            <a:r>
              <a:rPr lang="en-US" altLang="ja-JP" sz="900" dirty="0" err="1">
                <a:latin typeface="Meiryo UI" pitchFamily="50" charset="-128"/>
                <a:ea typeface="Meiryo UI" pitchFamily="50" charset="-128"/>
              </a:rPr>
              <a:t>Nachai</a:t>
            </a:r>
            <a:r>
              <a:rPr lang="en-US" altLang="ja-JP" sz="900" dirty="0">
                <a:latin typeface="Meiryo UI" pitchFamily="50" charset="-128"/>
                <a:ea typeface="Meiryo UI" pitchFamily="50" charset="-128"/>
              </a:rPr>
              <a:t> </a:t>
            </a:r>
            <a:r>
              <a:rPr lang="en-US" altLang="ja-JP" sz="900" dirty="0" err="1">
                <a:latin typeface="Meiryo UI" pitchFamily="50" charset="-128"/>
                <a:ea typeface="Meiryo UI" pitchFamily="50" charset="-128"/>
              </a:rPr>
              <a:t>Limsettho</a:t>
            </a:r>
            <a:r>
              <a:rPr lang="en-US" altLang="ja-JP" sz="900" dirty="0">
                <a:latin typeface="Meiryo UI" pitchFamily="50" charset="-128"/>
                <a:ea typeface="Meiryo UI" pitchFamily="50" charset="-128"/>
              </a:rPr>
              <a:t>, Keisuke </a:t>
            </a:r>
            <a:r>
              <a:rPr lang="en-US" altLang="ja-JP" sz="900" dirty="0" err="1">
                <a:latin typeface="Meiryo UI" pitchFamily="50" charset="-128"/>
                <a:ea typeface="Meiryo UI" pitchFamily="50" charset="-128"/>
              </a:rPr>
              <a:t>Fujino</a:t>
            </a:r>
            <a:r>
              <a:rPr lang="en-US" altLang="ja-JP" sz="900" dirty="0">
                <a:latin typeface="Meiryo UI" pitchFamily="50" charset="-128"/>
                <a:ea typeface="Meiryo UI" pitchFamily="50" charset="-128"/>
              </a:rPr>
              <a:t>, Hideaki </a:t>
            </a:r>
            <a:r>
              <a:rPr lang="en-US" altLang="ja-JP" sz="900" dirty="0" err="1">
                <a:latin typeface="Meiryo UI" pitchFamily="50" charset="-128"/>
                <a:ea typeface="Meiryo UI" pitchFamily="50" charset="-128"/>
              </a:rPr>
              <a:t>Hata</a:t>
            </a:r>
            <a:r>
              <a:rPr lang="en-US" altLang="ja-JP" sz="900" dirty="0">
                <a:latin typeface="Meiryo UI" pitchFamily="50" charset="-128"/>
                <a:ea typeface="Meiryo UI" pitchFamily="50" charset="-128"/>
              </a:rPr>
              <a:t>, </a:t>
            </a:r>
            <a:r>
              <a:rPr lang="en-US" altLang="ja-JP" sz="900" dirty="0" err="1">
                <a:latin typeface="Meiryo UI" pitchFamily="50" charset="-128"/>
                <a:ea typeface="Meiryo UI" pitchFamily="50" charset="-128"/>
              </a:rPr>
              <a:t>Akinori</a:t>
            </a:r>
            <a:r>
              <a:rPr lang="en-US" altLang="ja-JP" sz="900" dirty="0">
                <a:latin typeface="Meiryo UI" pitchFamily="50" charset="-128"/>
                <a:ea typeface="Meiryo UI" pitchFamily="50" charset="-128"/>
              </a:rPr>
              <a:t> Ihara, and Kenichi Matsumoto, "A Dataset of </a:t>
            </a:r>
            <a:r>
              <a:rPr lang="en-US" altLang="ja-JP" sz="900" dirty="0" smtClean="0">
                <a:latin typeface="Meiryo UI" pitchFamily="50" charset="-128"/>
                <a:ea typeface="Meiryo UI" pitchFamily="50" charset="-128"/>
              </a:rPr>
              <a:t>High Impact Bugs</a:t>
            </a:r>
            <a:r>
              <a:rPr lang="en-US" altLang="ja-JP" sz="900" dirty="0">
                <a:latin typeface="Meiryo UI" pitchFamily="50" charset="-128"/>
                <a:ea typeface="Meiryo UI" pitchFamily="50" charset="-128"/>
              </a:rPr>
              <a:t>: Manually-Classified Issue Reports," In Proceedings of 12th Working Conference on Mining Software Repositories (MSR 15), pages 518--521, May 2015.</a:t>
            </a:r>
            <a:endParaRPr lang="ja-JP" altLang="en-US" sz="900" dirty="0">
              <a:latin typeface="Meiryo UI" pitchFamily="50" charset="-128"/>
              <a:ea typeface="Meiryo UI" pitchFamily="50" charset="-128"/>
            </a:endParaRPr>
          </a:p>
        </p:txBody>
      </p:sp>
    </p:spTree>
    <p:extLst>
      <p:ext uri="{BB962C8B-B14F-4D97-AF65-F5344CB8AC3E}">
        <p14:creationId xmlns:p14="http://schemas.microsoft.com/office/powerpoint/2010/main" val="27607769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予測モデル</a:t>
            </a:r>
            <a:r>
              <a:rPr kumimoji="1" lang="ja-JP" altLang="en-US" dirty="0" smtClean="0"/>
              <a:t>の概要</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13</a:t>
            </a:fld>
            <a:endParaRPr kumimoji="1" lang="ja-JP" altLang="en-US"/>
          </a:p>
        </p:txBody>
      </p:sp>
      <p:sp>
        <p:nvSpPr>
          <p:cNvPr id="6" name="正方形/長方形 5"/>
          <p:cNvSpPr/>
          <p:nvPr/>
        </p:nvSpPr>
        <p:spPr>
          <a:xfrm>
            <a:off x="259904" y="1268760"/>
            <a:ext cx="3664024" cy="23762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不具合票メトリクス</a:t>
            </a:r>
            <a:endParaRPr kumimoji="1" lang="en-US" altLang="ja-JP" sz="2400" dirty="0" smtClean="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コンポーネント，優先度，不具合報告者，不具合修正担当者，</a:t>
            </a:r>
            <a:r>
              <a:rPr lang="en-US" altLang="ja-JP" sz="2400" dirty="0" smtClean="0">
                <a:latin typeface="Meiryo UI" pitchFamily="50" charset="-128"/>
                <a:ea typeface="Meiryo UI" pitchFamily="50" charset="-128"/>
              </a:rPr>
              <a:t>Watcher</a:t>
            </a:r>
            <a:r>
              <a:rPr lang="ja-JP" altLang="en-US" sz="2400" dirty="0" smtClean="0">
                <a:latin typeface="Meiryo UI" pitchFamily="50" charset="-128"/>
                <a:ea typeface="Meiryo UI" pitchFamily="50" charset="-128"/>
              </a:rPr>
              <a:t>数，不具合の説明文の単語数，コメント数，コメント投稿者数</a:t>
            </a:r>
            <a:endParaRPr kumimoji="1" lang="ja-JP" altLang="en-US" sz="2400" dirty="0">
              <a:latin typeface="Meiryo UI" pitchFamily="50" charset="-128"/>
              <a:ea typeface="Meiryo UI" pitchFamily="50" charset="-128"/>
            </a:endParaRPr>
          </a:p>
        </p:txBody>
      </p:sp>
      <p:sp>
        <p:nvSpPr>
          <p:cNvPr id="7" name="正方形/長方形 6"/>
          <p:cNvSpPr/>
          <p:nvPr/>
        </p:nvSpPr>
        <p:spPr>
          <a:xfrm>
            <a:off x="5220072" y="1268760"/>
            <a:ext cx="3664024" cy="237626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en-US" altLang="ja-JP" sz="2200" dirty="0" smtClean="0">
                <a:solidFill>
                  <a:srgbClr val="FF0000"/>
                </a:solidFill>
                <a:latin typeface="Meiryo UI" pitchFamily="50" charset="-128"/>
                <a:ea typeface="Meiryo UI" pitchFamily="50" charset="-128"/>
              </a:rPr>
              <a:t>HIB</a:t>
            </a:r>
            <a:r>
              <a:rPr kumimoji="1" lang="ja-JP" altLang="en-US" sz="2200" dirty="0" smtClean="0">
                <a:solidFill>
                  <a:srgbClr val="FF0000"/>
                </a:solidFill>
                <a:latin typeface="Meiryo UI" pitchFamily="50" charset="-128"/>
                <a:ea typeface="Meiryo UI" pitchFamily="50" charset="-128"/>
              </a:rPr>
              <a:t>メトリクス</a:t>
            </a:r>
            <a:endParaRPr kumimoji="1" lang="en-US" altLang="ja-JP" sz="2200" dirty="0" smtClean="0">
              <a:solidFill>
                <a:srgbClr val="FF0000"/>
              </a:solidFill>
              <a:latin typeface="Meiryo UI" pitchFamily="50" charset="-128"/>
              <a:ea typeface="Meiryo UI" pitchFamily="50" charset="-128"/>
            </a:endParaRPr>
          </a:p>
          <a:p>
            <a:pPr algn="ctr"/>
            <a:r>
              <a:rPr lang="en-US" altLang="ja-JP" sz="2200" dirty="0" smtClean="0">
                <a:latin typeface="Meiryo UI" pitchFamily="50" charset="-128"/>
                <a:ea typeface="Meiryo UI" pitchFamily="50" charset="-128"/>
              </a:rPr>
              <a:t>Surprise bug </a:t>
            </a:r>
          </a:p>
          <a:p>
            <a:pPr algn="ctr"/>
            <a:r>
              <a:rPr lang="en-US" altLang="ja-JP" sz="2200" dirty="0" smtClean="0">
                <a:latin typeface="Meiryo UI" pitchFamily="50" charset="-128"/>
                <a:ea typeface="Meiryo UI" pitchFamily="50" charset="-128"/>
              </a:rPr>
              <a:t>Dormant bug</a:t>
            </a:r>
          </a:p>
          <a:p>
            <a:pPr algn="ctr"/>
            <a:r>
              <a:rPr lang="en-US" altLang="ja-JP" sz="2200" dirty="0" smtClean="0">
                <a:latin typeface="Meiryo UI" pitchFamily="50" charset="-128"/>
                <a:ea typeface="Meiryo UI" pitchFamily="50" charset="-128"/>
              </a:rPr>
              <a:t>Breakage bug Performance bug </a:t>
            </a:r>
          </a:p>
          <a:p>
            <a:pPr algn="ctr"/>
            <a:r>
              <a:rPr lang="en-US" altLang="ja-JP" sz="2200" dirty="0" smtClean="0">
                <a:latin typeface="Meiryo UI" pitchFamily="50" charset="-128"/>
                <a:ea typeface="Meiryo UI" pitchFamily="50" charset="-128"/>
              </a:rPr>
              <a:t>Security bug</a:t>
            </a:r>
          </a:p>
          <a:p>
            <a:pPr algn="ctr"/>
            <a:r>
              <a:rPr lang="en-US" altLang="ja-JP" sz="2200" dirty="0" smtClean="0">
                <a:latin typeface="Meiryo UI" pitchFamily="50" charset="-128"/>
                <a:ea typeface="Meiryo UI" pitchFamily="50" charset="-128"/>
              </a:rPr>
              <a:t>Blocking bug</a:t>
            </a:r>
          </a:p>
        </p:txBody>
      </p:sp>
      <p:sp>
        <p:nvSpPr>
          <p:cNvPr id="10" name="テキスト ボックス 9"/>
          <p:cNvSpPr txBox="1"/>
          <p:nvPr/>
        </p:nvSpPr>
        <p:spPr>
          <a:xfrm>
            <a:off x="2411760" y="4041853"/>
            <a:ext cx="1512168" cy="461665"/>
          </a:xfrm>
          <a:prstGeom prst="rect">
            <a:avLst/>
          </a:prstGeom>
          <a:noFill/>
        </p:spPr>
        <p:txBody>
          <a:bodyPr wrap="square" rtlCol="0">
            <a:spAutoFit/>
          </a:bodyPr>
          <a:lstStyle/>
          <a:p>
            <a:r>
              <a:rPr kumimoji="1" lang="ja-JP" altLang="en-US" sz="2400" dirty="0" smtClean="0">
                <a:latin typeface="Meiryo UI" pitchFamily="50" charset="-128"/>
                <a:ea typeface="Meiryo UI" pitchFamily="50" charset="-128"/>
              </a:rPr>
              <a:t>機械学習</a:t>
            </a:r>
            <a:endParaRPr kumimoji="1" lang="ja-JP" altLang="en-US" sz="2400" dirty="0">
              <a:latin typeface="Meiryo UI" pitchFamily="50" charset="-128"/>
              <a:ea typeface="Meiryo UI" pitchFamily="50" charset="-128"/>
            </a:endParaRPr>
          </a:p>
        </p:txBody>
      </p:sp>
      <p:sp>
        <p:nvSpPr>
          <p:cNvPr id="11" name="正方形/長方形 10"/>
          <p:cNvSpPr/>
          <p:nvPr/>
        </p:nvSpPr>
        <p:spPr>
          <a:xfrm>
            <a:off x="5253836" y="3768630"/>
            <a:ext cx="2709720"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200" dirty="0" smtClean="0">
                <a:latin typeface="Meiryo UI" pitchFamily="50" charset="-128"/>
                <a:ea typeface="Meiryo UI" pitchFamily="50" charset="-128"/>
              </a:rPr>
              <a:t>ランダムフォレスト法</a:t>
            </a:r>
            <a:endParaRPr kumimoji="1" lang="en-US" altLang="ja-JP" sz="2200" dirty="0" smtClean="0">
              <a:latin typeface="Meiryo UI" pitchFamily="50" charset="-128"/>
              <a:ea typeface="Meiryo UI" pitchFamily="50" charset="-128"/>
            </a:endParaRPr>
          </a:p>
          <a:p>
            <a:pPr algn="ctr"/>
            <a:r>
              <a:rPr lang="ja-JP" altLang="en-US" sz="2200" dirty="0">
                <a:latin typeface="Meiryo UI" pitchFamily="50" charset="-128"/>
                <a:ea typeface="Meiryo UI" pitchFamily="50" charset="-128"/>
              </a:rPr>
              <a:t>ロジスティック回帰</a:t>
            </a:r>
            <a:r>
              <a:rPr lang="ja-JP" altLang="en-US" sz="2200" dirty="0" smtClean="0">
                <a:latin typeface="Meiryo UI" pitchFamily="50" charset="-128"/>
                <a:ea typeface="Meiryo UI" pitchFamily="50" charset="-128"/>
              </a:rPr>
              <a:t>分析</a:t>
            </a:r>
            <a:endParaRPr lang="en-US" altLang="ja-JP" sz="2200" dirty="0" smtClean="0">
              <a:latin typeface="Meiryo UI" pitchFamily="50" charset="-128"/>
              <a:ea typeface="Meiryo UI" pitchFamily="50" charset="-128"/>
            </a:endParaRPr>
          </a:p>
          <a:p>
            <a:pPr algn="ctr"/>
            <a:r>
              <a:rPr kumimoji="1" lang="en-US" altLang="ja-JP" sz="2200" dirty="0" smtClean="0">
                <a:latin typeface="Meiryo UI" pitchFamily="50" charset="-128"/>
                <a:ea typeface="Meiryo UI" pitchFamily="50" charset="-128"/>
              </a:rPr>
              <a:t>SVM</a:t>
            </a:r>
            <a:endParaRPr kumimoji="1" lang="ja-JP" altLang="en-US" sz="2200" dirty="0">
              <a:latin typeface="Meiryo UI" pitchFamily="50" charset="-128"/>
              <a:ea typeface="Meiryo UI" pitchFamily="50" charset="-128"/>
            </a:endParaRPr>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3552686"/>
            <a:ext cx="1440000" cy="1440000"/>
          </a:xfrm>
          <a:prstGeom prst="rect">
            <a:avLst/>
          </a:prstGeom>
        </p:spPr>
      </p:pic>
      <p:cxnSp>
        <p:nvCxnSpPr>
          <p:cNvPr id="16" name="曲線コネクタ 15"/>
          <p:cNvCxnSpPr>
            <a:stCxn id="6" idx="3"/>
            <a:endCxn id="9" idx="0"/>
          </p:cNvCxnSpPr>
          <p:nvPr/>
        </p:nvCxnSpPr>
        <p:spPr>
          <a:xfrm>
            <a:off x="3923928" y="2456892"/>
            <a:ext cx="647992" cy="1095794"/>
          </a:xfrm>
          <a:prstGeom prst="curvedConnector2">
            <a:avLst/>
          </a:prstGeom>
          <a:ln>
            <a:tailEnd type="arrow"/>
          </a:ln>
        </p:spPr>
        <p:style>
          <a:lnRef idx="3">
            <a:schemeClr val="dk1"/>
          </a:lnRef>
          <a:fillRef idx="0">
            <a:schemeClr val="dk1"/>
          </a:fillRef>
          <a:effectRef idx="2">
            <a:schemeClr val="dk1"/>
          </a:effectRef>
          <a:fontRef idx="minor">
            <a:schemeClr val="tx1"/>
          </a:fontRef>
        </p:style>
      </p:cxnSp>
      <p:cxnSp>
        <p:nvCxnSpPr>
          <p:cNvPr id="18" name="曲線コネクタ 17"/>
          <p:cNvCxnSpPr>
            <a:stCxn id="7" idx="1"/>
            <a:endCxn id="9" idx="0"/>
          </p:cNvCxnSpPr>
          <p:nvPr/>
        </p:nvCxnSpPr>
        <p:spPr>
          <a:xfrm rot="10800000" flipV="1">
            <a:off x="4571920" y="2456892"/>
            <a:ext cx="648152" cy="1095794"/>
          </a:xfrm>
          <a:prstGeom prst="curvedConnector2">
            <a:avLst/>
          </a:prstGeom>
          <a:ln>
            <a:tailEnd type="arrow"/>
          </a:ln>
        </p:spPr>
        <p:style>
          <a:lnRef idx="3">
            <a:schemeClr val="dk1"/>
          </a:lnRef>
          <a:fillRef idx="0">
            <a:schemeClr val="dk1"/>
          </a:fillRef>
          <a:effectRef idx="2">
            <a:schemeClr val="dk1"/>
          </a:effectRef>
          <a:fontRef idx="minor">
            <a:schemeClr val="tx1"/>
          </a:fontRef>
        </p:style>
      </p:cxnSp>
      <p:sp>
        <p:nvSpPr>
          <p:cNvPr id="25" name="正方形/長方形 24"/>
          <p:cNvSpPr/>
          <p:nvPr/>
        </p:nvSpPr>
        <p:spPr>
          <a:xfrm>
            <a:off x="971600" y="5634180"/>
            <a:ext cx="2952328"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200" dirty="0" smtClean="0">
                <a:latin typeface="Meiryo UI" pitchFamily="50" charset="-128"/>
                <a:ea typeface="Meiryo UI" pitchFamily="50" charset="-128"/>
              </a:rPr>
              <a:t>指定期間内に修正完了</a:t>
            </a:r>
            <a:endParaRPr kumimoji="1" lang="en-US" altLang="ja-JP" sz="2200" dirty="0" smtClean="0">
              <a:latin typeface="Meiryo UI" pitchFamily="50" charset="-128"/>
              <a:ea typeface="Meiryo UI" pitchFamily="50" charset="-128"/>
            </a:endParaRPr>
          </a:p>
          <a:p>
            <a:pPr algn="ctr"/>
            <a:r>
              <a:rPr kumimoji="1" lang="ja-JP" altLang="en-US" sz="2200" dirty="0" smtClean="0">
                <a:solidFill>
                  <a:srgbClr val="FF0000"/>
                </a:solidFill>
                <a:latin typeface="Meiryo UI" pitchFamily="50" charset="-128"/>
                <a:ea typeface="Meiryo UI" pitchFamily="50" charset="-128"/>
              </a:rPr>
              <a:t>する</a:t>
            </a:r>
            <a:endParaRPr kumimoji="1" lang="ja-JP" altLang="en-US" sz="2200" dirty="0">
              <a:solidFill>
                <a:srgbClr val="FF0000"/>
              </a:solidFill>
              <a:latin typeface="Meiryo UI" pitchFamily="50" charset="-128"/>
              <a:ea typeface="Meiryo UI" pitchFamily="50" charset="-128"/>
            </a:endParaRPr>
          </a:p>
        </p:txBody>
      </p:sp>
      <p:sp>
        <p:nvSpPr>
          <p:cNvPr id="26" name="正方形/長方形 25"/>
          <p:cNvSpPr/>
          <p:nvPr/>
        </p:nvSpPr>
        <p:spPr>
          <a:xfrm>
            <a:off x="5220072" y="5634180"/>
            <a:ext cx="2952328"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200" dirty="0" smtClean="0">
                <a:latin typeface="Meiryo UI" pitchFamily="50" charset="-128"/>
                <a:ea typeface="Meiryo UI" pitchFamily="50" charset="-128"/>
              </a:rPr>
              <a:t>指定期間内に修正完了</a:t>
            </a:r>
            <a:endParaRPr kumimoji="1" lang="en-US" altLang="ja-JP" sz="2200" dirty="0" smtClean="0">
              <a:latin typeface="Meiryo UI" pitchFamily="50" charset="-128"/>
              <a:ea typeface="Meiryo UI" pitchFamily="50" charset="-128"/>
            </a:endParaRPr>
          </a:p>
          <a:p>
            <a:pPr algn="ctr"/>
            <a:r>
              <a:rPr kumimoji="1" lang="ja-JP" altLang="en-US" sz="2200" dirty="0" smtClean="0">
                <a:solidFill>
                  <a:srgbClr val="0070C0"/>
                </a:solidFill>
                <a:latin typeface="Meiryo UI" pitchFamily="50" charset="-128"/>
                <a:ea typeface="Meiryo UI" pitchFamily="50" charset="-128"/>
              </a:rPr>
              <a:t>しない</a:t>
            </a:r>
            <a:endParaRPr kumimoji="1" lang="ja-JP" altLang="en-US" sz="2200" dirty="0">
              <a:solidFill>
                <a:srgbClr val="0070C0"/>
              </a:solidFill>
              <a:latin typeface="Meiryo UI" pitchFamily="50" charset="-128"/>
              <a:ea typeface="Meiryo UI" pitchFamily="50" charset="-128"/>
            </a:endParaRPr>
          </a:p>
        </p:txBody>
      </p:sp>
      <p:cxnSp>
        <p:nvCxnSpPr>
          <p:cNvPr id="28" name="カギ線コネクタ 27"/>
          <p:cNvCxnSpPr>
            <a:stCxn id="9" idx="2"/>
            <a:endCxn id="25" idx="3"/>
          </p:cNvCxnSpPr>
          <p:nvPr/>
        </p:nvCxnSpPr>
        <p:spPr>
          <a:xfrm rot="5400000">
            <a:off x="3675149" y="5241465"/>
            <a:ext cx="1145550" cy="647992"/>
          </a:xfrm>
          <a:prstGeom prst="bentConnector2">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 name="カギ線コネクタ 29"/>
          <p:cNvCxnSpPr>
            <a:stCxn id="9" idx="2"/>
            <a:endCxn id="26" idx="1"/>
          </p:cNvCxnSpPr>
          <p:nvPr/>
        </p:nvCxnSpPr>
        <p:spPr>
          <a:xfrm rot="16200000" flipH="1">
            <a:off x="4323221" y="5241385"/>
            <a:ext cx="1145550" cy="648152"/>
          </a:xfrm>
          <a:prstGeom prst="bentConnector2">
            <a:avLst/>
          </a:prstGeom>
          <a:ln>
            <a:tailEnd type="arrow"/>
          </a:ln>
        </p:spPr>
        <p:style>
          <a:lnRef idx="3">
            <a:schemeClr val="dk1"/>
          </a:lnRef>
          <a:fillRef idx="0">
            <a:schemeClr val="dk1"/>
          </a:fillRef>
          <a:effectRef idx="2">
            <a:schemeClr val="dk1"/>
          </a:effectRef>
          <a:fontRef idx="minor">
            <a:schemeClr val="tx1"/>
          </a:fontRef>
        </p:style>
      </p:cxnSp>
      <p:cxnSp>
        <p:nvCxnSpPr>
          <p:cNvPr id="32" name="直線矢印コネクタ 31"/>
          <p:cNvCxnSpPr/>
          <p:nvPr/>
        </p:nvCxnSpPr>
        <p:spPr>
          <a:xfrm>
            <a:off x="4571920" y="6138236"/>
            <a:ext cx="648152" cy="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61" name="直線矢印コネクタ 60"/>
          <p:cNvCxnSpPr>
            <a:endCxn id="25" idx="3"/>
          </p:cNvCxnSpPr>
          <p:nvPr/>
        </p:nvCxnSpPr>
        <p:spPr>
          <a:xfrm flipH="1">
            <a:off x="3923928" y="6138236"/>
            <a:ext cx="647992"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527502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指定期間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指定期間以内に不具合修正完了するか否かを予測する</a:t>
            </a:r>
            <a:endParaRPr kumimoji="1" lang="en-US" altLang="ja-JP" dirty="0" smtClean="0"/>
          </a:p>
          <a:p>
            <a:pPr lvl="1"/>
            <a:r>
              <a:rPr lang="ja-JP" altLang="en-US" dirty="0"/>
              <a:t>指定</a:t>
            </a:r>
            <a:r>
              <a:rPr lang="ja-JP" altLang="en-US" dirty="0" smtClean="0"/>
              <a:t>期間：</a:t>
            </a:r>
            <a:r>
              <a:rPr lang="en-US" altLang="ja-JP" dirty="0" smtClean="0"/>
              <a:t>1</a:t>
            </a:r>
            <a:r>
              <a:rPr lang="ja-JP" altLang="en-US" dirty="0" smtClean="0"/>
              <a:t>日，</a:t>
            </a:r>
            <a:r>
              <a:rPr lang="en-US" altLang="ja-JP" dirty="0" smtClean="0"/>
              <a:t>1</a:t>
            </a:r>
            <a:r>
              <a:rPr lang="ja-JP" altLang="en-US" dirty="0" smtClean="0"/>
              <a:t>週間，</a:t>
            </a:r>
            <a:r>
              <a:rPr lang="en-US" altLang="ja-JP" dirty="0" smtClean="0"/>
              <a:t>1</a:t>
            </a:r>
            <a:r>
              <a:rPr lang="ja-JP" altLang="en-US" dirty="0" smtClean="0"/>
              <a:t>か月以内</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dirty="0"/>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14</a:t>
            </a:fld>
            <a:endParaRPr kumimoji="1" lang="ja-JP" altLang="en-US"/>
          </a:p>
        </p:txBody>
      </p:sp>
      <p:graphicFrame>
        <p:nvGraphicFramePr>
          <p:cNvPr id="7" name="グラフ 6"/>
          <p:cNvGraphicFramePr/>
          <p:nvPr>
            <p:extLst>
              <p:ext uri="{D42A27DB-BD31-4B8C-83A1-F6EECF244321}">
                <p14:modId xmlns:p14="http://schemas.microsoft.com/office/powerpoint/2010/main" val="2360053672"/>
              </p:ext>
            </p:extLst>
          </p:nvPr>
        </p:nvGraphicFramePr>
        <p:xfrm>
          <a:off x="0" y="3140968"/>
          <a:ext cx="9144000" cy="3717032"/>
        </p:xfrm>
        <a:graphic>
          <a:graphicData uri="http://schemas.openxmlformats.org/drawingml/2006/chart">
            <c:chart xmlns:c="http://schemas.openxmlformats.org/drawingml/2006/chart" xmlns:r="http://schemas.openxmlformats.org/officeDocument/2006/relationships" r:id="rId3"/>
          </a:graphicData>
        </a:graphic>
      </p:graphicFrame>
      <p:sp>
        <p:nvSpPr>
          <p:cNvPr id="8" name="正方形/長方形 7"/>
          <p:cNvSpPr/>
          <p:nvPr/>
        </p:nvSpPr>
        <p:spPr>
          <a:xfrm>
            <a:off x="1531698" y="6114654"/>
            <a:ext cx="1872000" cy="666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9" name="正方形/長方形 8"/>
          <p:cNvSpPr/>
          <p:nvPr/>
        </p:nvSpPr>
        <p:spPr>
          <a:xfrm>
            <a:off x="3403698" y="6447654"/>
            <a:ext cx="1872208" cy="33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590615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評価指標</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fontScale="92500" lnSpcReduction="20000"/>
              </a:bodyPr>
              <a:lstStyle/>
              <a:p>
                <a:endParaRPr lang="en-US" altLang="ja-JP" dirty="0" smtClean="0"/>
              </a:p>
              <a:p>
                <a:endParaRPr lang="en-US" altLang="ja-JP" dirty="0"/>
              </a:p>
              <a:p>
                <a:endParaRPr lang="en-US" altLang="ja-JP" dirty="0" smtClean="0"/>
              </a:p>
              <a:p>
                <a:endParaRPr lang="en-US" altLang="ja-JP" dirty="0"/>
              </a:p>
              <a:p>
                <a:pPr marL="0" indent="0">
                  <a:buNone/>
                </a:pPr>
                <a:endParaRPr lang="en-US" altLang="ja-JP" dirty="0"/>
              </a:p>
              <a:p>
                <a:r>
                  <a:rPr lang="ja-JP" altLang="en-US" dirty="0" smtClean="0"/>
                  <a:t>適合率</a:t>
                </a:r>
                <a:r>
                  <a:rPr lang="ja-JP" altLang="en-US" dirty="0"/>
                  <a:t>＝</a:t>
                </a:r>
                <a14:m>
                  <m:oMath xmlns:m="http://schemas.openxmlformats.org/officeDocument/2006/math">
                    <m:f>
                      <m:fPr>
                        <m:ctrlPr>
                          <a:rPr lang="en-US" altLang="ja-JP" i="1" dirty="0">
                            <a:latin typeface="Cambria Math"/>
                          </a:rPr>
                        </m:ctrlPr>
                      </m:fPr>
                      <m:num>
                        <m:r>
                          <m:rPr>
                            <m:sty m:val="p"/>
                          </m:rPr>
                          <a:rPr lang="en-US" altLang="ja-JP" dirty="0">
                            <a:latin typeface="Cambria Math"/>
                          </a:rPr>
                          <m:t>A</m:t>
                        </m:r>
                        <m:r>
                          <a:rPr lang="ja-JP" altLang="en-US" i="1" dirty="0">
                            <a:latin typeface="Cambria Math"/>
                          </a:rPr>
                          <m:t>∧</m:t>
                        </m:r>
                        <m:r>
                          <a:rPr lang="en-US" altLang="ja-JP" i="1" dirty="0">
                            <a:latin typeface="Cambria Math"/>
                          </a:rPr>
                          <m:t>𝐵</m:t>
                        </m:r>
                      </m:num>
                      <m:den>
                        <m:r>
                          <a:rPr lang="en-US" altLang="ja-JP" i="1" dirty="0">
                            <a:latin typeface="Cambria Math"/>
                          </a:rPr>
                          <m:t>𝐴</m:t>
                        </m:r>
                      </m:den>
                    </m:f>
                    <m:r>
                      <a:rPr lang="ja-JP" altLang="en-US" i="1" dirty="0">
                        <a:latin typeface="Cambria Math"/>
                      </a:rPr>
                      <m:t>　　　　　　</m:t>
                    </m:r>
                  </m:oMath>
                </a14:m>
                <a:r>
                  <a:rPr lang="ja-JP" altLang="en-US" dirty="0"/>
                  <a:t>再現率＝</a:t>
                </a:r>
                <a:r>
                  <a:rPr lang="en-US" altLang="ja-JP" dirty="0"/>
                  <a:t> </a:t>
                </a:r>
                <a14:m>
                  <m:oMath xmlns:m="http://schemas.openxmlformats.org/officeDocument/2006/math">
                    <m:f>
                      <m:fPr>
                        <m:ctrlPr>
                          <a:rPr lang="en-US" altLang="ja-JP" i="1" dirty="0">
                            <a:latin typeface="Cambria Math"/>
                          </a:rPr>
                        </m:ctrlPr>
                      </m:fPr>
                      <m:num>
                        <m:r>
                          <m:rPr>
                            <m:sty m:val="p"/>
                          </m:rPr>
                          <a:rPr lang="en-US" altLang="ja-JP" dirty="0">
                            <a:latin typeface="Cambria Math"/>
                          </a:rPr>
                          <m:t>A</m:t>
                        </m:r>
                        <m:r>
                          <a:rPr lang="ja-JP" altLang="en-US" i="1" dirty="0">
                            <a:latin typeface="Cambria Math"/>
                          </a:rPr>
                          <m:t>∧</m:t>
                        </m:r>
                        <m:r>
                          <a:rPr lang="en-US" altLang="ja-JP" i="1" dirty="0">
                            <a:latin typeface="Cambria Math"/>
                          </a:rPr>
                          <m:t>𝐵</m:t>
                        </m:r>
                      </m:num>
                      <m:den>
                        <m:r>
                          <a:rPr lang="en-US" altLang="ja-JP" i="1" dirty="0">
                            <a:latin typeface="Cambria Math"/>
                          </a:rPr>
                          <m:t>𝐵</m:t>
                        </m:r>
                      </m:den>
                    </m:f>
                  </m:oMath>
                </a14:m>
                <a:endParaRPr lang="en-US" altLang="ja-JP" dirty="0" smtClean="0"/>
              </a:p>
              <a:p>
                <a:endParaRPr lang="en-US" altLang="ja-JP" dirty="0"/>
              </a:p>
              <a:p>
                <a:r>
                  <a:rPr lang="en-US" altLang="ja-JP" dirty="0"/>
                  <a:t>F1</a:t>
                </a:r>
                <a:r>
                  <a:rPr lang="ja-JP" altLang="en-US" dirty="0"/>
                  <a:t>値＝</a:t>
                </a:r>
                <a14:m>
                  <m:oMath xmlns:m="http://schemas.openxmlformats.org/officeDocument/2006/math">
                    <m:f>
                      <m:fPr>
                        <m:ctrlPr>
                          <a:rPr lang="en-US" altLang="ja-JP" i="1" dirty="0">
                            <a:latin typeface="Cambria Math"/>
                          </a:rPr>
                        </m:ctrlPr>
                      </m:fPr>
                      <m:num>
                        <m:r>
                          <a:rPr lang="ja-JP" altLang="en-US" i="1" dirty="0">
                            <a:latin typeface="Cambria Math"/>
                          </a:rPr>
                          <m:t>２</m:t>
                        </m:r>
                        <m:r>
                          <a:rPr lang="en-US" altLang="ja-JP" i="1" dirty="0">
                            <a:latin typeface="Cambria Math"/>
                          </a:rPr>
                          <m:t>×</m:t>
                        </m:r>
                        <m:r>
                          <a:rPr lang="ja-JP" altLang="en-US" i="1" dirty="0">
                            <a:latin typeface="Cambria Math"/>
                          </a:rPr>
                          <m:t>適合率</m:t>
                        </m:r>
                        <m:r>
                          <a:rPr lang="en-US" altLang="ja-JP" i="1" dirty="0">
                            <a:latin typeface="Cambria Math"/>
                          </a:rPr>
                          <m:t>×</m:t>
                        </m:r>
                        <m:r>
                          <a:rPr lang="ja-JP" altLang="en-US" i="1" dirty="0">
                            <a:latin typeface="Cambria Math"/>
                          </a:rPr>
                          <m:t>再現率</m:t>
                        </m:r>
                      </m:num>
                      <m:den>
                        <m:r>
                          <a:rPr lang="ja-JP" altLang="en-US" i="1" dirty="0">
                            <a:latin typeface="Cambria Math"/>
                          </a:rPr>
                          <m:t>適合率＋再現率</m:t>
                        </m:r>
                      </m:den>
                    </m:f>
                  </m:oMath>
                </a14:m>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1481"/>
                </a:stretch>
              </a:blipFill>
            </p:spPr>
            <p:txBody>
              <a:bodyPr/>
              <a:lstStyle/>
              <a:p>
                <a:r>
                  <a:rPr lang="ja-JP" altLang="en-US">
                    <a:noFill/>
                  </a:rPr>
                  <a:t> </a:t>
                </a:r>
              </a:p>
            </p:txBody>
          </p:sp>
        </mc:Fallback>
      </mc:AlternateContent>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15</a:t>
            </a:fld>
            <a:endParaRPr kumimoji="1" lang="ja-JP" altLang="en-US"/>
          </a:p>
        </p:txBody>
      </p:sp>
      <p:graphicFrame>
        <p:nvGraphicFramePr>
          <p:cNvPr id="6" name="図表 5"/>
          <p:cNvGraphicFramePr/>
          <p:nvPr>
            <p:extLst>
              <p:ext uri="{D42A27DB-BD31-4B8C-83A1-F6EECF244321}">
                <p14:modId xmlns:p14="http://schemas.microsoft.com/office/powerpoint/2010/main" val="1196818225"/>
              </p:ext>
            </p:extLst>
          </p:nvPr>
        </p:nvGraphicFramePr>
        <p:xfrm>
          <a:off x="1079612" y="1628800"/>
          <a:ext cx="6984776" cy="21602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テキスト ボックス 6"/>
          <p:cNvSpPr txBox="1"/>
          <p:nvPr/>
        </p:nvSpPr>
        <p:spPr>
          <a:xfrm>
            <a:off x="323362" y="2060848"/>
            <a:ext cx="1728358" cy="1200329"/>
          </a:xfrm>
          <a:prstGeom prst="rect">
            <a:avLst/>
          </a:prstGeom>
          <a:noFill/>
        </p:spPr>
        <p:txBody>
          <a:bodyPr wrap="none" rtlCol="0">
            <a:spAutoFit/>
          </a:bodyPr>
          <a:lstStyle/>
          <a:p>
            <a:r>
              <a:rPr kumimoji="1" lang="en-US" altLang="ja-JP" dirty="0" smtClean="0">
                <a:ea typeface="Meiryo UI" pitchFamily="50" charset="-128"/>
              </a:rPr>
              <a:t>A</a:t>
            </a:r>
          </a:p>
          <a:p>
            <a:r>
              <a:rPr kumimoji="1" lang="ja-JP" altLang="en-US" dirty="0" smtClean="0">
                <a:ea typeface="Meiryo UI" pitchFamily="50" charset="-128"/>
              </a:rPr>
              <a:t>指定期間内に</a:t>
            </a:r>
            <a:endParaRPr kumimoji="1" lang="en-US" altLang="ja-JP" dirty="0" smtClean="0">
              <a:ea typeface="Meiryo UI" pitchFamily="50" charset="-128"/>
            </a:endParaRPr>
          </a:p>
          <a:p>
            <a:r>
              <a:rPr lang="ja-JP" altLang="en-US" dirty="0">
                <a:ea typeface="Meiryo UI" pitchFamily="50" charset="-128"/>
              </a:rPr>
              <a:t>修正完了する</a:t>
            </a:r>
            <a:r>
              <a:rPr lang="ja-JP" altLang="en-US" dirty="0" smtClean="0">
                <a:ea typeface="Meiryo UI" pitchFamily="50" charset="-128"/>
              </a:rPr>
              <a:t>と</a:t>
            </a:r>
            <a:endParaRPr lang="en-US" altLang="ja-JP" dirty="0" smtClean="0">
              <a:ea typeface="Meiryo UI" pitchFamily="50" charset="-128"/>
            </a:endParaRPr>
          </a:p>
          <a:p>
            <a:r>
              <a:rPr kumimoji="1" lang="ja-JP" altLang="en-US" dirty="0">
                <a:ea typeface="Meiryo UI" pitchFamily="50" charset="-128"/>
              </a:rPr>
              <a:t>予測</a:t>
            </a:r>
            <a:r>
              <a:rPr kumimoji="1" lang="ja-JP" altLang="en-US" dirty="0" smtClean="0">
                <a:ea typeface="Meiryo UI" pitchFamily="50" charset="-128"/>
              </a:rPr>
              <a:t>した</a:t>
            </a:r>
            <a:r>
              <a:rPr kumimoji="1" lang="ja-JP" altLang="en-US" dirty="0">
                <a:ea typeface="Meiryo UI" pitchFamily="50" charset="-128"/>
              </a:rPr>
              <a:t>不具合</a:t>
            </a:r>
          </a:p>
        </p:txBody>
      </p:sp>
      <p:sp>
        <p:nvSpPr>
          <p:cNvPr id="8" name="テキスト ボックス 7"/>
          <p:cNvSpPr txBox="1"/>
          <p:nvPr/>
        </p:nvSpPr>
        <p:spPr>
          <a:xfrm>
            <a:off x="6948264" y="2060846"/>
            <a:ext cx="1728192" cy="1200329"/>
          </a:xfrm>
          <a:prstGeom prst="rect">
            <a:avLst/>
          </a:prstGeom>
          <a:noFill/>
        </p:spPr>
        <p:txBody>
          <a:bodyPr wrap="square" rtlCol="0">
            <a:spAutoFit/>
          </a:bodyPr>
          <a:lstStyle/>
          <a:p>
            <a:r>
              <a:rPr kumimoji="1" lang="en-US" altLang="ja-JP" dirty="0" smtClean="0">
                <a:ea typeface="Meiryo UI" pitchFamily="50" charset="-128"/>
              </a:rPr>
              <a:t>B</a:t>
            </a:r>
          </a:p>
          <a:p>
            <a:r>
              <a:rPr lang="ja-JP" altLang="en-US" dirty="0" smtClean="0">
                <a:ea typeface="Meiryo UI" pitchFamily="50" charset="-128"/>
              </a:rPr>
              <a:t>実際に指定期間内に修正完了した不具合</a:t>
            </a:r>
            <a:endParaRPr lang="en-US" altLang="ja-JP" dirty="0" smtClean="0">
              <a:ea typeface="Meiryo UI" pitchFamily="50" charset="-128"/>
            </a:endParaRPr>
          </a:p>
        </p:txBody>
      </p:sp>
      <p:sp>
        <p:nvSpPr>
          <p:cNvPr id="9" name="正方形/長方形 8"/>
          <p:cNvSpPr/>
          <p:nvPr/>
        </p:nvSpPr>
        <p:spPr>
          <a:xfrm>
            <a:off x="0" y="3933056"/>
            <a:ext cx="9144000" cy="1152128"/>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例：</a:t>
            </a:r>
            <a:r>
              <a:rPr lang="ja-JP" altLang="en-US" sz="2400" dirty="0" smtClean="0">
                <a:latin typeface="Meiryo UI" pitchFamily="50" charset="-128"/>
                <a:ea typeface="Meiryo UI" pitchFamily="50" charset="-128"/>
              </a:rPr>
              <a:t>適合率が</a:t>
            </a:r>
            <a:r>
              <a:rPr lang="en-US" altLang="ja-JP" sz="2400" dirty="0" smtClean="0">
                <a:latin typeface="Meiryo UI" pitchFamily="50" charset="-128"/>
                <a:ea typeface="Meiryo UI" pitchFamily="50" charset="-128"/>
              </a:rPr>
              <a:t>0.7</a:t>
            </a:r>
            <a:r>
              <a:rPr lang="ja-JP" altLang="en-US" sz="2400" dirty="0" smtClean="0">
                <a:latin typeface="Meiryo UI" pitchFamily="50" charset="-128"/>
                <a:ea typeface="Meiryo UI" pitchFamily="50" charset="-128"/>
              </a:rPr>
              <a:t>の場合</a:t>
            </a:r>
            <a:endParaRPr lang="en-US" altLang="ja-JP" sz="2400" dirty="0" smtClean="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指定期間内に修正完了すると予測した不具合のうち</a:t>
            </a:r>
            <a:endParaRPr lang="en-US" altLang="ja-JP" sz="2400" dirty="0" smtClean="0">
              <a:latin typeface="Meiryo UI" pitchFamily="50" charset="-128"/>
              <a:ea typeface="Meiryo UI" pitchFamily="50" charset="-128"/>
            </a:endParaRPr>
          </a:p>
          <a:p>
            <a:pPr algn="ctr"/>
            <a:r>
              <a:rPr lang="en-US" altLang="ja-JP" sz="2400" dirty="0" smtClean="0">
                <a:latin typeface="Meiryo UI" pitchFamily="50" charset="-128"/>
                <a:ea typeface="Meiryo UI" pitchFamily="50" charset="-128"/>
              </a:rPr>
              <a:t>70%</a:t>
            </a:r>
            <a:r>
              <a:rPr lang="ja-JP" altLang="en-US" sz="2400" dirty="0" smtClean="0">
                <a:latin typeface="Meiryo UI" pitchFamily="50" charset="-128"/>
                <a:ea typeface="Meiryo UI" pitchFamily="50" charset="-128"/>
              </a:rPr>
              <a:t>は実際に指定期間内に修正完了した</a:t>
            </a:r>
            <a:endParaRPr lang="en-US" altLang="ja-JP" sz="2400" dirty="0" smtClean="0">
              <a:latin typeface="Meiryo UI" pitchFamily="50" charset="-128"/>
              <a:ea typeface="Meiryo UI" pitchFamily="50" charset="-128"/>
            </a:endParaRPr>
          </a:p>
        </p:txBody>
      </p:sp>
      <p:sp>
        <p:nvSpPr>
          <p:cNvPr id="10" name="正方形/長方形 9"/>
          <p:cNvSpPr/>
          <p:nvPr/>
        </p:nvSpPr>
        <p:spPr>
          <a:xfrm>
            <a:off x="0" y="5085184"/>
            <a:ext cx="9144000" cy="792088"/>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400" dirty="0" smtClean="0">
                <a:latin typeface="Meiryo UI" pitchFamily="50" charset="-128"/>
                <a:ea typeface="Meiryo UI" pitchFamily="50" charset="-128"/>
              </a:rPr>
              <a:t>例：再現率が</a:t>
            </a:r>
            <a:r>
              <a:rPr lang="en-US" altLang="ja-JP" sz="2400" dirty="0" smtClean="0">
                <a:latin typeface="Meiryo UI" pitchFamily="50" charset="-128"/>
                <a:ea typeface="Meiryo UI" pitchFamily="50" charset="-128"/>
              </a:rPr>
              <a:t>0.7</a:t>
            </a:r>
            <a:r>
              <a:rPr lang="ja-JP" altLang="en-US" sz="2400" dirty="0" smtClean="0">
                <a:latin typeface="Meiryo UI" pitchFamily="50" charset="-128"/>
                <a:ea typeface="Meiryo UI" pitchFamily="50" charset="-128"/>
              </a:rPr>
              <a:t>の場合</a:t>
            </a:r>
            <a:endParaRPr lang="en-US" altLang="ja-JP" sz="2400" dirty="0" smtClean="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実際</a:t>
            </a:r>
            <a:r>
              <a:rPr lang="ja-JP" altLang="en-US" sz="2400" dirty="0">
                <a:latin typeface="Meiryo UI" pitchFamily="50" charset="-128"/>
                <a:ea typeface="Meiryo UI" pitchFamily="50" charset="-128"/>
              </a:rPr>
              <a:t>に指定期間内に修正完了した不具合のうち</a:t>
            </a:r>
            <a:r>
              <a:rPr lang="en-US" altLang="ja-JP" sz="2400" dirty="0">
                <a:latin typeface="Meiryo UI" pitchFamily="50" charset="-128"/>
                <a:ea typeface="Meiryo UI" pitchFamily="50" charset="-128"/>
              </a:rPr>
              <a:t>70%</a:t>
            </a:r>
            <a:r>
              <a:rPr lang="ja-JP" altLang="en-US" sz="2400" dirty="0">
                <a:latin typeface="Meiryo UI" pitchFamily="50" charset="-128"/>
                <a:ea typeface="Meiryo UI" pitchFamily="50" charset="-128"/>
              </a:rPr>
              <a:t>を正しく予測できた</a:t>
            </a:r>
          </a:p>
        </p:txBody>
      </p:sp>
    </p:spTree>
    <p:extLst>
      <p:ext uri="{BB962C8B-B14F-4D97-AF65-F5344CB8AC3E}">
        <p14:creationId xmlns:p14="http://schemas.microsoft.com/office/powerpoint/2010/main" val="129517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High Impact Bug</a:t>
            </a:r>
            <a:r>
              <a:rPr kumimoji="1" lang="ja-JP" altLang="en-US" dirty="0" smtClean="0"/>
              <a:t>の修正時間の特徴は？</a:t>
            </a:r>
            <a:endParaRPr kumimoji="1" lang="en-US" altLang="ja-JP" dirty="0" smtClean="0"/>
          </a:p>
          <a:p>
            <a:pPr lvl="1"/>
            <a:r>
              <a:rPr lang="ja-JP" altLang="en-US" dirty="0"/>
              <a:t>修正</a:t>
            </a:r>
            <a:r>
              <a:rPr lang="ja-JP" altLang="en-US" dirty="0" smtClean="0"/>
              <a:t>時間（日）の中央値を比較</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16</a:t>
            </a:fld>
            <a:endParaRPr kumimoji="1" lang="ja-JP" altLang="en-US"/>
          </a:p>
        </p:txBody>
      </p:sp>
      <p:graphicFrame>
        <p:nvGraphicFramePr>
          <p:cNvPr id="6" name="表 5"/>
          <p:cNvGraphicFramePr>
            <a:graphicFrameLocks noGrp="1"/>
          </p:cNvGraphicFramePr>
          <p:nvPr>
            <p:extLst>
              <p:ext uri="{D42A27DB-BD31-4B8C-83A1-F6EECF244321}">
                <p14:modId xmlns:p14="http://schemas.microsoft.com/office/powerpoint/2010/main" val="602541436"/>
              </p:ext>
            </p:extLst>
          </p:nvPr>
        </p:nvGraphicFramePr>
        <p:xfrm>
          <a:off x="-701" y="2924944"/>
          <a:ext cx="9144701" cy="3240405"/>
        </p:xfrm>
        <a:graphic>
          <a:graphicData uri="http://schemas.openxmlformats.org/drawingml/2006/table">
            <a:tbl>
              <a:tblPr firstRow="1" bandRow="1">
                <a:tableStyleId>{9D7B26C5-4107-4FEC-AEDC-1716B250A1EF}</a:tableStyleId>
              </a:tblPr>
              <a:tblGrid>
                <a:gridCol w="1414788"/>
                <a:gridCol w="794319"/>
                <a:gridCol w="1048405"/>
                <a:gridCol w="1151442"/>
                <a:gridCol w="1118359"/>
                <a:gridCol w="1034871"/>
                <a:gridCol w="1513060"/>
                <a:gridCol w="1069457"/>
              </a:tblGrid>
              <a:tr h="370840">
                <a:tc>
                  <a:txBody>
                    <a:bodyPr/>
                    <a:lstStyle/>
                    <a:p>
                      <a:r>
                        <a:rPr kumimoji="1" lang="ja-JP" altLang="en-US" sz="2000" b="0" dirty="0" smtClean="0">
                          <a:ea typeface="Meiryo UI" pitchFamily="50" charset="-128"/>
                        </a:rPr>
                        <a:t>プロジェクト</a:t>
                      </a:r>
                      <a:endParaRPr kumimoji="1" lang="ja-JP" altLang="en-US" sz="2000" b="0" dirty="0">
                        <a:ea typeface="Meiryo UI" pitchFamily="50" charset="-128"/>
                      </a:endParaRPr>
                    </a:p>
                  </a:txBody>
                  <a:tcPr/>
                </a:tc>
                <a:tc>
                  <a:txBody>
                    <a:bodyPr/>
                    <a:lstStyle/>
                    <a:p>
                      <a:pPr algn="ctr"/>
                      <a:r>
                        <a:rPr kumimoji="1" lang="en-US" altLang="ja-JP" sz="1900" b="0" dirty="0" smtClean="0">
                          <a:ea typeface="Meiryo UI" pitchFamily="50" charset="-128"/>
                        </a:rPr>
                        <a:t>All</a:t>
                      </a:r>
                    </a:p>
                  </a:txBody>
                  <a:tcPr/>
                </a:tc>
                <a:tc>
                  <a:txBody>
                    <a:bodyPr/>
                    <a:lstStyle/>
                    <a:p>
                      <a:pPr algn="ctr"/>
                      <a:r>
                        <a:rPr kumimoji="1" lang="en-US" altLang="ja-JP" sz="1900" b="0" dirty="0" smtClean="0">
                          <a:ea typeface="Meiryo UI" pitchFamily="50" charset="-128"/>
                        </a:rPr>
                        <a:t>Surprise</a:t>
                      </a:r>
                      <a:endParaRPr kumimoji="1" lang="ja-JP" altLang="en-US" sz="1900" b="0" dirty="0">
                        <a:ea typeface="Meiryo UI" pitchFamily="50" charset="-128"/>
                      </a:endParaRPr>
                    </a:p>
                  </a:txBody>
                  <a:tcPr/>
                </a:tc>
                <a:tc>
                  <a:txBody>
                    <a:bodyPr/>
                    <a:lstStyle/>
                    <a:p>
                      <a:pPr algn="ctr"/>
                      <a:r>
                        <a:rPr kumimoji="1" lang="en-US" altLang="ja-JP" sz="1900" b="0" dirty="0" smtClean="0">
                          <a:ea typeface="Meiryo UI" pitchFamily="50" charset="-128"/>
                        </a:rPr>
                        <a:t>Breakage</a:t>
                      </a:r>
                      <a:endParaRPr kumimoji="1" lang="ja-JP" altLang="en-US" sz="1900" b="0" dirty="0">
                        <a:ea typeface="Meiryo UI" pitchFamily="50" charset="-128"/>
                      </a:endParaRPr>
                    </a:p>
                  </a:txBody>
                  <a:tcPr/>
                </a:tc>
                <a:tc>
                  <a:txBody>
                    <a:bodyPr/>
                    <a:lstStyle/>
                    <a:p>
                      <a:pPr algn="ctr"/>
                      <a:r>
                        <a:rPr kumimoji="1" lang="en-US" altLang="ja-JP" sz="1900" b="0" dirty="0" smtClean="0">
                          <a:ea typeface="Meiryo UI" pitchFamily="50" charset="-128"/>
                        </a:rPr>
                        <a:t>Dormant</a:t>
                      </a:r>
                      <a:endParaRPr kumimoji="1" lang="ja-JP" altLang="en-US" sz="1900" b="0" dirty="0">
                        <a:ea typeface="Meiryo UI" pitchFamily="50" charset="-128"/>
                      </a:endParaRPr>
                    </a:p>
                  </a:txBody>
                  <a:tcPr/>
                </a:tc>
                <a:tc>
                  <a:txBody>
                    <a:bodyPr/>
                    <a:lstStyle/>
                    <a:p>
                      <a:pPr algn="ctr"/>
                      <a:r>
                        <a:rPr kumimoji="1" lang="en-US" altLang="ja-JP" sz="1900" b="0" dirty="0" smtClean="0">
                          <a:ea typeface="Meiryo UI" pitchFamily="50" charset="-128"/>
                        </a:rPr>
                        <a:t>Security</a:t>
                      </a:r>
                      <a:endParaRPr kumimoji="1" lang="ja-JP" altLang="en-US" sz="1900" b="0" dirty="0">
                        <a:ea typeface="Meiryo UI" pitchFamily="50" charset="-128"/>
                      </a:endParaRPr>
                    </a:p>
                  </a:txBody>
                  <a:tcPr/>
                </a:tc>
                <a:tc>
                  <a:txBody>
                    <a:bodyPr/>
                    <a:lstStyle/>
                    <a:p>
                      <a:pPr algn="ctr"/>
                      <a:r>
                        <a:rPr kumimoji="1" lang="en-US" altLang="ja-JP" sz="1900" b="0" dirty="0" smtClean="0">
                          <a:ea typeface="Meiryo UI" pitchFamily="50" charset="-128"/>
                        </a:rPr>
                        <a:t>Performance</a:t>
                      </a:r>
                      <a:endParaRPr kumimoji="1" lang="ja-JP" altLang="en-US" sz="1900" b="0" dirty="0">
                        <a:ea typeface="Meiryo UI" pitchFamily="50" charset="-128"/>
                      </a:endParaRPr>
                    </a:p>
                  </a:txBody>
                  <a:tcPr/>
                </a:tc>
                <a:tc>
                  <a:txBody>
                    <a:bodyPr/>
                    <a:lstStyle/>
                    <a:p>
                      <a:pPr algn="ctr"/>
                      <a:r>
                        <a:rPr kumimoji="1" lang="en-US" altLang="ja-JP" sz="1900" b="0" dirty="0" smtClean="0">
                          <a:ea typeface="Meiryo UI" pitchFamily="50" charset="-128"/>
                        </a:rPr>
                        <a:t>Blocking</a:t>
                      </a:r>
                      <a:endParaRPr kumimoji="1" lang="ja-JP" altLang="en-US" sz="1900" b="0" dirty="0">
                        <a:ea typeface="Meiryo UI" pitchFamily="50" charset="-128"/>
                      </a:endParaRPr>
                    </a:p>
                  </a:txBody>
                  <a:tcPr/>
                </a:tc>
              </a:tr>
              <a:tr h="370840">
                <a:tc>
                  <a:txBody>
                    <a:bodyPr/>
                    <a:lstStyle/>
                    <a:p>
                      <a:r>
                        <a:rPr kumimoji="1" lang="en-US" altLang="ja-JP" sz="2000" dirty="0" smtClean="0">
                          <a:ea typeface="Meiryo UI" pitchFamily="50" charset="-128"/>
                        </a:rPr>
                        <a:t>Apache</a:t>
                      </a:r>
                      <a:r>
                        <a:rPr kumimoji="1" lang="en-US" altLang="ja-JP" sz="2000" baseline="0" dirty="0" smtClean="0">
                          <a:ea typeface="Meiryo UI" pitchFamily="50" charset="-128"/>
                        </a:rPr>
                        <a:t> </a:t>
                      </a:r>
                      <a:r>
                        <a:rPr kumimoji="1" lang="en-US" altLang="ja-JP" sz="2000" baseline="0" dirty="0" err="1" smtClean="0">
                          <a:ea typeface="Meiryo UI" pitchFamily="50" charset="-128"/>
                        </a:rPr>
                        <a:t>Ambari</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0.04</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0.03</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0.48</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0.06</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0.06</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0.05</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0.01</a:t>
                      </a:r>
                    </a:p>
                  </a:txBody>
                  <a:tcPr marL="9525" marR="9525" marT="9525" marB="0" anchor="ctr"/>
                </a:tc>
              </a:tr>
              <a:tr h="370840">
                <a:tc>
                  <a:txBody>
                    <a:bodyPr/>
                    <a:lstStyle/>
                    <a:p>
                      <a:r>
                        <a:rPr kumimoji="1" lang="en-US" altLang="ja-JP" sz="2000" dirty="0" smtClean="0">
                          <a:ea typeface="Meiryo UI" pitchFamily="50" charset="-128"/>
                        </a:rPr>
                        <a:t>Apache Camel</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0.59</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0.55</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0.55</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0.78</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1.25</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0.8</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1.62</a:t>
                      </a:r>
                    </a:p>
                  </a:txBody>
                  <a:tcPr marL="9525" marR="9525" marT="9525" marB="0" anchor="ctr"/>
                </a:tc>
              </a:tr>
              <a:tr h="370840">
                <a:tc>
                  <a:txBody>
                    <a:bodyPr/>
                    <a:lstStyle/>
                    <a:p>
                      <a:r>
                        <a:rPr kumimoji="1" lang="en-US" altLang="ja-JP" sz="2000" dirty="0" smtClean="0">
                          <a:ea typeface="Meiryo UI" pitchFamily="50" charset="-128"/>
                        </a:rPr>
                        <a:t>Apache Derby</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14.21</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21.22</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10.49</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19.03</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16.8</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22.15</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11.13</a:t>
                      </a:r>
                    </a:p>
                  </a:txBody>
                  <a:tcPr marL="9525" marR="9525" marT="9525" marB="0" anchor="ctr"/>
                </a:tc>
              </a:tr>
              <a:tr h="370840">
                <a:tc>
                  <a:txBody>
                    <a:bodyPr/>
                    <a:lstStyle/>
                    <a:p>
                      <a:r>
                        <a:rPr kumimoji="1" lang="en-US" altLang="ja-JP" sz="2000" dirty="0" smtClean="0">
                          <a:ea typeface="Meiryo UI" pitchFamily="50" charset="-128"/>
                        </a:rPr>
                        <a:t>Apache Wicket</a:t>
                      </a:r>
                      <a:endParaRPr kumimoji="1" lang="ja-JP" altLang="en-US" sz="2000" dirty="0">
                        <a:ea typeface="Meiryo UI" pitchFamily="50" charset="-128"/>
                      </a:endParaRPr>
                    </a:p>
                  </a:txBody>
                  <a:tcPr/>
                </a:tc>
                <a:tc>
                  <a:txBody>
                    <a:bodyPr/>
                    <a:lstStyle/>
                    <a:p>
                      <a:pPr algn="r" fontAlgn="ctr"/>
                      <a:r>
                        <a:rPr lang="en-US" altLang="ja-JP" sz="2400" b="0" i="0" u="none" strike="noStrike" dirty="0">
                          <a:solidFill>
                            <a:srgbClr val="000000"/>
                          </a:solidFill>
                          <a:effectLst/>
                          <a:latin typeface="Meiryo UI" pitchFamily="50" charset="-128"/>
                          <a:ea typeface="Meiryo UI" pitchFamily="50" charset="-128"/>
                        </a:rPr>
                        <a:t>1.49</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2.35</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2.74</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1.94</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0.41</a:t>
                      </a:r>
                    </a:p>
                  </a:txBody>
                  <a:tcPr marL="9525" marR="9525" marT="9525" marB="0" anchor="ctr"/>
                </a:tc>
                <a:tc>
                  <a:txBody>
                    <a:bodyPr/>
                    <a:lstStyle/>
                    <a:p>
                      <a:pPr algn="r" fontAlgn="ctr"/>
                      <a:r>
                        <a:rPr lang="en-US" altLang="ja-JP" sz="2400" b="0" i="0" u="none" strike="noStrike" dirty="0">
                          <a:solidFill>
                            <a:srgbClr val="00B0F0"/>
                          </a:solidFill>
                          <a:effectLst/>
                          <a:latin typeface="Meiryo UI" pitchFamily="50" charset="-128"/>
                          <a:ea typeface="Meiryo UI" pitchFamily="50" charset="-128"/>
                        </a:rPr>
                        <a:t>1.14</a:t>
                      </a:r>
                    </a:p>
                  </a:txBody>
                  <a:tcPr marL="9525" marR="9525" marT="9525" marB="0" anchor="ctr"/>
                </a:tc>
                <a:tc>
                  <a:txBody>
                    <a:bodyPr/>
                    <a:lstStyle/>
                    <a:p>
                      <a:pPr algn="r" fontAlgn="ctr"/>
                      <a:r>
                        <a:rPr lang="en-US" altLang="ja-JP" sz="2400" b="0" i="0" u="none" strike="noStrike" dirty="0">
                          <a:solidFill>
                            <a:srgbClr val="FF0000"/>
                          </a:solidFill>
                          <a:effectLst/>
                          <a:latin typeface="Meiryo UI" pitchFamily="50" charset="-128"/>
                          <a:ea typeface="Meiryo UI" pitchFamily="50" charset="-128"/>
                        </a:rPr>
                        <a:t>6.95</a:t>
                      </a:r>
                    </a:p>
                  </a:txBody>
                  <a:tcPr marL="9525" marR="9525" marT="9525" marB="0" anchor="ctr"/>
                </a:tc>
              </a:tr>
            </a:tbl>
          </a:graphicData>
        </a:graphic>
      </p:graphicFrame>
      <p:sp>
        <p:nvSpPr>
          <p:cNvPr id="8" name="正方形/長方形 7"/>
          <p:cNvSpPr/>
          <p:nvPr/>
        </p:nvSpPr>
        <p:spPr>
          <a:xfrm>
            <a:off x="971600" y="5229200"/>
            <a:ext cx="7200800" cy="144016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800" dirty="0" smtClean="0">
                <a:solidFill>
                  <a:schemeClr val="tx1"/>
                </a:solidFill>
                <a:latin typeface="Meiryo UI" pitchFamily="50" charset="-128"/>
                <a:ea typeface="Meiryo UI" pitchFamily="50" charset="-128"/>
              </a:rPr>
              <a:t>どの</a:t>
            </a:r>
            <a:r>
              <a:rPr lang="en-US" altLang="ja-JP" sz="2800" dirty="0" smtClean="0">
                <a:solidFill>
                  <a:schemeClr val="tx1"/>
                </a:solidFill>
                <a:latin typeface="Meiryo UI" pitchFamily="50" charset="-128"/>
                <a:ea typeface="Meiryo UI" pitchFamily="50" charset="-128"/>
              </a:rPr>
              <a:t>High Impact Bug</a:t>
            </a:r>
            <a:r>
              <a:rPr lang="ja-JP" altLang="en-US" sz="2800" dirty="0" smtClean="0">
                <a:solidFill>
                  <a:schemeClr val="tx1"/>
                </a:solidFill>
                <a:latin typeface="Meiryo UI" pitchFamily="50" charset="-128"/>
                <a:ea typeface="Meiryo UI" pitchFamily="50" charset="-128"/>
              </a:rPr>
              <a:t>が修正時間予測の精度向上に寄与するかが異なる？</a:t>
            </a:r>
            <a:endParaRPr lang="en-US" altLang="ja-JP" sz="2800" dirty="0" smtClean="0">
              <a:solidFill>
                <a:schemeClr val="tx1"/>
              </a:solidFill>
              <a:latin typeface="Meiryo UI" pitchFamily="50" charset="-128"/>
              <a:ea typeface="Meiryo UI" pitchFamily="50" charset="-128"/>
            </a:endParaRPr>
          </a:p>
          <a:p>
            <a:pPr algn="ctr"/>
            <a:r>
              <a:rPr kumimoji="1" lang="ja-JP" altLang="en-US" sz="2800" dirty="0" smtClean="0">
                <a:solidFill>
                  <a:schemeClr val="tx1"/>
                </a:solidFill>
                <a:latin typeface="Meiryo UI" pitchFamily="50" charset="-128"/>
                <a:ea typeface="Meiryo UI" pitchFamily="50" charset="-128"/>
              </a:rPr>
              <a:t>⇒全ての</a:t>
            </a:r>
            <a:r>
              <a:rPr kumimoji="1" lang="en-US" altLang="ja-JP" sz="2800" dirty="0" smtClean="0">
                <a:solidFill>
                  <a:schemeClr val="tx1"/>
                </a:solidFill>
                <a:latin typeface="Meiryo UI" pitchFamily="50" charset="-128"/>
                <a:ea typeface="Meiryo UI" pitchFamily="50" charset="-128"/>
              </a:rPr>
              <a:t>High Impact Bug</a:t>
            </a:r>
            <a:r>
              <a:rPr kumimoji="1" lang="ja-JP" altLang="en-US" sz="2800" dirty="0" smtClean="0">
                <a:solidFill>
                  <a:schemeClr val="tx1"/>
                </a:solidFill>
                <a:latin typeface="Meiryo UI" pitchFamily="50" charset="-128"/>
                <a:ea typeface="Meiryo UI" pitchFamily="50" charset="-128"/>
              </a:rPr>
              <a:t>を考慮すべきか否か</a:t>
            </a:r>
            <a:endParaRPr kumimoji="1" lang="ja-JP" altLang="en-US" sz="2800" dirty="0">
              <a:solidFill>
                <a:schemeClr val="tx1"/>
              </a:solidFill>
              <a:latin typeface="Meiryo UI" pitchFamily="50" charset="-128"/>
              <a:ea typeface="Meiryo UI" pitchFamily="50" charset="-128"/>
            </a:endParaRPr>
          </a:p>
        </p:txBody>
      </p:sp>
      <p:sp>
        <p:nvSpPr>
          <p:cNvPr id="9" name="正方形/長方形 8"/>
          <p:cNvSpPr/>
          <p:nvPr/>
        </p:nvSpPr>
        <p:spPr>
          <a:xfrm>
            <a:off x="971600" y="2924944"/>
            <a:ext cx="7200800" cy="15121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800" dirty="0">
                <a:latin typeface="Meiryo UI" pitchFamily="50" charset="-128"/>
                <a:ea typeface="Meiryo UI" pitchFamily="50" charset="-128"/>
              </a:rPr>
              <a:t>プロジェクトによって</a:t>
            </a:r>
            <a:r>
              <a:rPr lang="en-US" altLang="ja-JP" sz="2800" dirty="0">
                <a:latin typeface="Meiryo UI" pitchFamily="50" charset="-128"/>
                <a:ea typeface="Meiryo UI" pitchFamily="50" charset="-128"/>
              </a:rPr>
              <a:t>High Impact Bug</a:t>
            </a:r>
            <a:r>
              <a:rPr lang="ja-JP" altLang="en-US" sz="2800" dirty="0">
                <a:latin typeface="Meiryo UI" pitchFamily="50" charset="-128"/>
                <a:ea typeface="Meiryo UI" pitchFamily="50" charset="-128"/>
              </a:rPr>
              <a:t>の</a:t>
            </a:r>
            <a:endParaRPr lang="en-US" altLang="ja-JP" sz="2800" dirty="0">
              <a:latin typeface="Meiryo UI" pitchFamily="50" charset="-128"/>
              <a:ea typeface="Meiryo UI" pitchFamily="50" charset="-128"/>
            </a:endParaRPr>
          </a:p>
          <a:p>
            <a:pPr algn="ctr"/>
            <a:r>
              <a:rPr lang="ja-JP" altLang="en-US" sz="2800" dirty="0">
                <a:latin typeface="Meiryo UI" pitchFamily="50" charset="-128"/>
                <a:ea typeface="Meiryo UI" pitchFamily="50" charset="-128"/>
              </a:rPr>
              <a:t>修正時間の特徴が</a:t>
            </a:r>
            <a:r>
              <a:rPr lang="ja-JP" altLang="en-US" sz="2800" dirty="0" smtClean="0">
                <a:latin typeface="Meiryo UI" pitchFamily="50" charset="-128"/>
                <a:ea typeface="Meiryo UI" pitchFamily="50" charset="-128"/>
              </a:rPr>
              <a:t>異なる</a:t>
            </a:r>
            <a:endParaRPr lang="en-US" altLang="ja-JP" sz="2800" dirty="0">
              <a:latin typeface="Meiryo UI" pitchFamily="50" charset="-128"/>
              <a:ea typeface="Meiryo UI" pitchFamily="50" charset="-128"/>
            </a:endParaRPr>
          </a:p>
        </p:txBody>
      </p:sp>
      <p:sp>
        <p:nvSpPr>
          <p:cNvPr id="10" name="下矢印 9"/>
          <p:cNvSpPr/>
          <p:nvPr/>
        </p:nvSpPr>
        <p:spPr>
          <a:xfrm>
            <a:off x="4103948" y="4437112"/>
            <a:ext cx="936104" cy="751812"/>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194522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構築する予測モデル</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17</a:t>
            </a:fld>
            <a:endParaRPr kumimoji="1" lang="ja-JP" altLang="en-US"/>
          </a:p>
        </p:txBody>
      </p:sp>
      <p:sp>
        <p:nvSpPr>
          <p:cNvPr id="6" name="正方形/長方形 5"/>
          <p:cNvSpPr/>
          <p:nvPr/>
        </p:nvSpPr>
        <p:spPr>
          <a:xfrm>
            <a:off x="251520" y="1412776"/>
            <a:ext cx="4176464"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en-US" altLang="ja-JP" sz="2800" dirty="0" smtClean="0">
              <a:latin typeface="Meiryo UI" pitchFamily="50" charset="-128"/>
              <a:ea typeface="Meiryo UI" pitchFamily="50" charset="-128"/>
            </a:endParaRPr>
          </a:p>
          <a:p>
            <a:pPr algn="ctr"/>
            <a:r>
              <a:rPr lang="ja-JP" altLang="en-US" sz="2800" dirty="0" smtClean="0">
                <a:latin typeface="Meiryo UI" pitchFamily="50" charset="-128"/>
                <a:ea typeface="Meiryo UI" pitchFamily="50" charset="-128"/>
              </a:rPr>
              <a:t>不具合票メトリクス</a:t>
            </a:r>
            <a:endParaRPr lang="en-US" altLang="ja-JP" sz="2800" dirty="0" smtClean="0">
              <a:latin typeface="Meiryo UI" pitchFamily="50" charset="-128"/>
              <a:ea typeface="Meiryo UI" pitchFamily="50" charset="-128"/>
            </a:endParaRPr>
          </a:p>
          <a:p>
            <a:pPr algn="ctr"/>
            <a:r>
              <a:rPr kumimoji="1" lang="ja-JP" altLang="en-US" sz="2800" dirty="0" smtClean="0">
                <a:latin typeface="Meiryo UI" pitchFamily="50" charset="-128"/>
                <a:ea typeface="Meiryo UI" pitchFamily="50" charset="-128"/>
              </a:rPr>
              <a:t>＋</a:t>
            </a:r>
            <a:endParaRPr kumimoji="1" lang="en-US" altLang="ja-JP" sz="2800" dirty="0" smtClean="0">
              <a:latin typeface="Meiryo UI" pitchFamily="50" charset="-128"/>
              <a:ea typeface="Meiryo UI" pitchFamily="50" charset="-128"/>
            </a:endParaRPr>
          </a:p>
          <a:p>
            <a:pPr algn="ctr"/>
            <a:r>
              <a:rPr lang="en-US" altLang="ja-JP" sz="2800" dirty="0" smtClean="0">
                <a:latin typeface="Meiryo UI" pitchFamily="50" charset="-128"/>
                <a:ea typeface="Meiryo UI" pitchFamily="50" charset="-128"/>
              </a:rPr>
              <a:t>6</a:t>
            </a:r>
            <a:r>
              <a:rPr lang="ja-JP" altLang="en-US" sz="2800" dirty="0" smtClean="0">
                <a:latin typeface="Meiryo UI" pitchFamily="50" charset="-128"/>
                <a:ea typeface="Meiryo UI" pitchFamily="50" charset="-128"/>
              </a:rPr>
              <a:t>種類の</a:t>
            </a:r>
            <a:r>
              <a:rPr lang="en-US" altLang="ja-JP" sz="2800" dirty="0" smtClean="0">
                <a:latin typeface="Meiryo UI" pitchFamily="50" charset="-128"/>
                <a:ea typeface="Meiryo UI" pitchFamily="50" charset="-128"/>
              </a:rPr>
              <a:t>HIB</a:t>
            </a:r>
            <a:r>
              <a:rPr lang="ja-JP" altLang="en-US" sz="2800" dirty="0" smtClean="0">
                <a:latin typeface="Meiryo UI" pitchFamily="50" charset="-128"/>
                <a:ea typeface="Meiryo UI" pitchFamily="50" charset="-128"/>
              </a:rPr>
              <a:t>メトリクス</a:t>
            </a:r>
            <a:endParaRPr kumimoji="1" lang="ja-JP" altLang="en-US" sz="2800" dirty="0">
              <a:latin typeface="Meiryo UI" pitchFamily="50" charset="-128"/>
              <a:ea typeface="Meiryo UI" pitchFamily="50" charset="-128"/>
            </a:endParaRPr>
          </a:p>
        </p:txBody>
      </p:sp>
      <p:sp>
        <p:nvSpPr>
          <p:cNvPr id="7" name="正方形/長方形 6"/>
          <p:cNvSpPr/>
          <p:nvPr/>
        </p:nvSpPr>
        <p:spPr>
          <a:xfrm>
            <a:off x="4716016" y="1412776"/>
            <a:ext cx="4176464"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latin typeface="Meiryo UI" pitchFamily="50" charset="-128"/>
                <a:ea typeface="Meiryo UI" pitchFamily="50" charset="-128"/>
              </a:rPr>
              <a:t>プロジェクト特化モデル</a:t>
            </a:r>
            <a:endParaRPr kumimoji="1" lang="en-US" altLang="ja-JP" sz="2800" dirty="0" smtClean="0">
              <a:latin typeface="Meiryo UI" pitchFamily="50" charset="-128"/>
              <a:ea typeface="Meiryo UI" pitchFamily="50" charset="-128"/>
            </a:endParaRPr>
          </a:p>
          <a:p>
            <a:pPr algn="ctr"/>
            <a:r>
              <a:rPr lang="ja-JP" altLang="en-US" sz="2800" dirty="0" smtClean="0">
                <a:latin typeface="Meiryo UI" pitchFamily="50" charset="-128"/>
                <a:ea typeface="Meiryo UI" pitchFamily="50" charset="-128"/>
              </a:rPr>
              <a:t>不具合票メトリクス</a:t>
            </a:r>
            <a:endParaRPr lang="en-US" altLang="ja-JP" sz="2800" dirty="0" smtClean="0">
              <a:latin typeface="Meiryo UI" pitchFamily="50" charset="-128"/>
              <a:ea typeface="Meiryo UI" pitchFamily="50" charset="-128"/>
            </a:endParaRPr>
          </a:p>
          <a:p>
            <a:pPr algn="ctr"/>
            <a:r>
              <a:rPr kumimoji="1" lang="ja-JP" altLang="en-US" sz="2800" dirty="0" smtClean="0">
                <a:latin typeface="Meiryo UI" pitchFamily="50" charset="-128"/>
                <a:ea typeface="Meiryo UI" pitchFamily="50" charset="-128"/>
              </a:rPr>
              <a:t>＋</a:t>
            </a:r>
            <a:endParaRPr kumimoji="1" lang="en-US" altLang="ja-JP" sz="2800" dirty="0" smtClean="0">
              <a:latin typeface="Meiryo UI" pitchFamily="50" charset="-128"/>
              <a:ea typeface="Meiryo UI" pitchFamily="50" charset="-128"/>
            </a:endParaRPr>
          </a:p>
          <a:p>
            <a:pPr algn="ctr"/>
            <a:r>
              <a:rPr lang="ja-JP" altLang="en-US" sz="2800" dirty="0" smtClean="0">
                <a:latin typeface="Meiryo UI" pitchFamily="50" charset="-128"/>
                <a:ea typeface="Meiryo UI" pitchFamily="50" charset="-128"/>
              </a:rPr>
              <a:t>精度向上に寄与する</a:t>
            </a:r>
            <a:endParaRPr lang="en-US" altLang="ja-JP" sz="2800" dirty="0" smtClean="0">
              <a:latin typeface="Meiryo UI" pitchFamily="50" charset="-128"/>
              <a:ea typeface="Meiryo UI" pitchFamily="50" charset="-128"/>
            </a:endParaRPr>
          </a:p>
          <a:p>
            <a:pPr algn="ctr"/>
            <a:r>
              <a:rPr lang="en-US" altLang="ja-JP" sz="2800" dirty="0" smtClean="0">
                <a:latin typeface="Meiryo UI" pitchFamily="50" charset="-128"/>
                <a:ea typeface="Meiryo UI" pitchFamily="50" charset="-128"/>
              </a:rPr>
              <a:t>HIB</a:t>
            </a:r>
            <a:r>
              <a:rPr lang="ja-JP" altLang="en-US" sz="2800" dirty="0" smtClean="0">
                <a:latin typeface="Meiryo UI" pitchFamily="50" charset="-128"/>
                <a:ea typeface="Meiryo UI" pitchFamily="50" charset="-128"/>
              </a:rPr>
              <a:t>メトリクス</a:t>
            </a:r>
            <a:endParaRPr kumimoji="1" lang="ja-JP" altLang="en-US" sz="2800" dirty="0">
              <a:latin typeface="Meiryo UI" pitchFamily="50" charset="-128"/>
              <a:ea typeface="Meiryo UI" pitchFamily="50" charset="-128"/>
            </a:endParaRPr>
          </a:p>
        </p:txBody>
      </p:sp>
      <p:sp>
        <p:nvSpPr>
          <p:cNvPr id="8" name="正方形/長方形 7"/>
          <p:cNvSpPr/>
          <p:nvPr/>
        </p:nvSpPr>
        <p:spPr>
          <a:xfrm>
            <a:off x="251520" y="4077072"/>
            <a:ext cx="4176464"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latin typeface="Meiryo UI" pitchFamily="50" charset="-128"/>
                <a:ea typeface="Meiryo UI" pitchFamily="50" charset="-128"/>
              </a:rPr>
              <a:t>既存モデル</a:t>
            </a:r>
            <a:endParaRPr kumimoji="1" lang="en-US" altLang="ja-JP" sz="2800" dirty="0" smtClean="0">
              <a:latin typeface="Meiryo UI" pitchFamily="50" charset="-128"/>
              <a:ea typeface="Meiryo UI" pitchFamily="50" charset="-128"/>
            </a:endParaRPr>
          </a:p>
          <a:p>
            <a:pPr algn="ctr"/>
            <a:endParaRPr lang="en-US" altLang="ja-JP" sz="2800" dirty="0" smtClean="0">
              <a:latin typeface="Meiryo UI" pitchFamily="50" charset="-128"/>
              <a:ea typeface="Meiryo UI" pitchFamily="50" charset="-128"/>
            </a:endParaRPr>
          </a:p>
          <a:p>
            <a:pPr algn="ctr"/>
            <a:r>
              <a:rPr lang="ja-JP" altLang="en-US" sz="2800" dirty="0" smtClean="0">
                <a:latin typeface="Meiryo UI" pitchFamily="50" charset="-128"/>
                <a:ea typeface="Meiryo UI" pitchFamily="50" charset="-128"/>
              </a:rPr>
              <a:t>不具合票メトリクスのみ</a:t>
            </a:r>
            <a:endParaRPr lang="en-US" altLang="ja-JP" sz="2800" dirty="0" smtClean="0">
              <a:latin typeface="Meiryo UI" pitchFamily="50" charset="-128"/>
              <a:ea typeface="Meiryo UI" pitchFamily="50" charset="-128"/>
            </a:endParaRPr>
          </a:p>
          <a:p>
            <a:pPr algn="ctr"/>
            <a:endParaRPr kumimoji="1" lang="en-US" altLang="ja-JP" sz="2800" dirty="0" smtClean="0">
              <a:latin typeface="Meiryo UI" pitchFamily="50" charset="-128"/>
              <a:ea typeface="Meiryo UI" pitchFamily="50" charset="-128"/>
            </a:endParaRPr>
          </a:p>
          <a:p>
            <a:pPr algn="ctr"/>
            <a:endParaRPr kumimoji="1" lang="ja-JP" altLang="en-US" sz="2800" dirty="0">
              <a:latin typeface="Meiryo UI" pitchFamily="50" charset="-128"/>
              <a:ea typeface="Meiryo UI" pitchFamily="50" charset="-128"/>
            </a:endParaRPr>
          </a:p>
        </p:txBody>
      </p:sp>
      <p:sp>
        <p:nvSpPr>
          <p:cNvPr id="9" name="正方形/長方形 8"/>
          <p:cNvSpPr/>
          <p:nvPr/>
        </p:nvSpPr>
        <p:spPr>
          <a:xfrm>
            <a:off x="4716016" y="4077072"/>
            <a:ext cx="4176464" cy="22322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800" dirty="0" smtClean="0">
                <a:latin typeface="Meiryo UI" pitchFamily="50" charset="-128"/>
                <a:ea typeface="Meiryo UI" pitchFamily="50" charset="-128"/>
              </a:rPr>
              <a:t>非機械学習モデル</a:t>
            </a:r>
            <a:endParaRPr lang="en-US" altLang="ja-JP" sz="2800" dirty="0" smtClean="0">
              <a:latin typeface="Meiryo UI" pitchFamily="50" charset="-128"/>
              <a:ea typeface="Meiryo UI" pitchFamily="50" charset="-128"/>
            </a:endParaRPr>
          </a:p>
          <a:p>
            <a:pPr algn="ctr"/>
            <a:endParaRPr lang="en-US" altLang="ja-JP" sz="2800" dirty="0">
              <a:latin typeface="Meiryo UI" pitchFamily="50" charset="-128"/>
              <a:ea typeface="Meiryo UI" pitchFamily="50" charset="-128"/>
            </a:endParaRPr>
          </a:p>
          <a:p>
            <a:pPr algn="ctr"/>
            <a:r>
              <a:rPr lang="ja-JP" altLang="en-US" sz="2800" dirty="0" smtClean="0">
                <a:latin typeface="Meiryo UI" pitchFamily="50" charset="-128"/>
                <a:ea typeface="Meiryo UI" pitchFamily="50" charset="-128"/>
              </a:rPr>
              <a:t>指定期間内に修正完了した不具合の割合を用いる</a:t>
            </a:r>
            <a:endParaRPr lang="en-US" altLang="ja-JP" sz="2800" dirty="0" smtClean="0">
              <a:latin typeface="Meiryo UI" pitchFamily="50" charset="-128"/>
              <a:ea typeface="Meiryo UI" pitchFamily="50" charset="-128"/>
            </a:endParaRPr>
          </a:p>
          <a:p>
            <a:pPr algn="ctr"/>
            <a:endParaRPr lang="en-US" altLang="ja-JP" sz="2800" dirty="0" smtClean="0">
              <a:latin typeface="Meiryo UI" pitchFamily="50" charset="-128"/>
              <a:ea typeface="Meiryo UI" pitchFamily="50" charset="-128"/>
            </a:endParaRPr>
          </a:p>
        </p:txBody>
      </p:sp>
      <p:sp>
        <p:nvSpPr>
          <p:cNvPr id="10" name="正方形/長方形 9"/>
          <p:cNvSpPr/>
          <p:nvPr/>
        </p:nvSpPr>
        <p:spPr>
          <a:xfrm>
            <a:off x="4716016" y="2708920"/>
            <a:ext cx="4176464" cy="93610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000" dirty="0" smtClean="0">
                <a:latin typeface="Meiryo UI" pitchFamily="50" charset="-128"/>
                <a:ea typeface="Meiryo UI" pitchFamily="50" charset="-128"/>
              </a:rPr>
              <a:t>各</a:t>
            </a:r>
            <a:r>
              <a:rPr kumimoji="1" lang="en-US" altLang="ja-JP" sz="2000" dirty="0" smtClean="0">
                <a:latin typeface="Meiryo UI" pitchFamily="50" charset="-128"/>
                <a:ea typeface="Meiryo UI" pitchFamily="50" charset="-128"/>
              </a:rPr>
              <a:t>High Impact Bug</a:t>
            </a:r>
            <a:r>
              <a:rPr kumimoji="1" lang="ja-JP" altLang="en-US" sz="2000" dirty="0" smtClean="0">
                <a:latin typeface="Meiryo UI" pitchFamily="50" charset="-128"/>
                <a:ea typeface="Meiryo UI" pitchFamily="50" charset="-128"/>
              </a:rPr>
              <a:t>をひとつずつ用いて予測モデルを構築</a:t>
            </a:r>
            <a:endParaRPr kumimoji="1" lang="en-US" altLang="ja-JP" sz="2000" dirty="0" smtClean="0">
              <a:latin typeface="Meiryo UI" pitchFamily="50" charset="-128"/>
              <a:ea typeface="Meiryo UI" pitchFamily="50" charset="-128"/>
            </a:endParaRPr>
          </a:p>
          <a:p>
            <a:pPr algn="ctr"/>
            <a:r>
              <a:rPr kumimoji="1" lang="ja-JP" altLang="en-US" sz="2000" dirty="0" smtClean="0">
                <a:latin typeface="Meiryo UI" pitchFamily="50" charset="-128"/>
                <a:ea typeface="Meiryo UI" pitchFamily="50" charset="-128"/>
              </a:rPr>
              <a:t>⇒精度向上した</a:t>
            </a:r>
            <a:r>
              <a:rPr lang="ja-JP" altLang="en-US" sz="2000" dirty="0">
                <a:latin typeface="Meiryo UI" pitchFamily="50" charset="-128"/>
                <a:ea typeface="Meiryo UI" pitchFamily="50" charset="-128"/>
              </a:rPr>
              <a:t>もの</a:t>
            </a:r>
            <a:r>
              <a:rPr lang="ja-JP" altLang="en-US" sz="2000" dirty="0" smtClean="0">
                <a:latin typeface="Meiryo UI" pitchFamily="50" charset="-128"/>
                <a:ea typeface="Meiryo UI" pitchFamily="50" charset="-128"/>
              </a:rPr>
              <a:t>を用いる</a:t>
            </a:r>
            <a:endParaRPr kumimoji="1" lang="ja-JP" altLang="en-US" sz="2000" dirty="0">
              <a:latin typeface="Meiryo UI" pitchFamily="50" charset="-128"/>
              <a:ea typeface="Meiryo UI" pitchFamily="50" charset="-128"/>
            </a:endParaRPr>
          </a:p>
        </p:txBody>
      </p:sp>
      <p:sp>
        <p:nvSpPr>
          <p:cNvPr id="11" name="正方形/長方形 10"/>
          <p:cNvSpPr/>
          <p:nvPr/>
        </p:nvSpPr>
        <p:spPr>
          <a:xfrm>
            <a:off x="4716016" y="4941168"/>
            <a:ext cx="4176464" cy="10801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000" dirty="0" smtClean="0">
                <a:latin typeface="Meiryo UI" pitchFamily="50" charset="-128"/>
                <a:ea typeface="Meiryo UI" pitchFamily="50" charset="-128"/>
              </a:rPr>
              <a:t>例：</a:t>
            </a:r>
            <a:r>
              <a:rPr lang="ja-JP" altLang="en-US" sz="2000" dirty="0">
                <a:latin typeface="Meiryo UI" pitchFamily="50" charset="-128"/>
                <a:ea typeface="Meiryo UI" pitchFamily="50" charset="-128"/>
              </a:rPr>
              <a:t>指定期間</a:t>
            </a:r>
            <a:r>
              <a:rPr kumimoji="1" lang="ja-JP" altLang="en-US" sz="2000" dirty="0" smtClean="0">
                <a:latin typeface="Meiryo UI" pitchFamily="50" charset="-128"/>
                <a:ea typeface="Meiryo UI" pitchFamily="50" charset="-128"/>
              </a:rPr>
              <a:t>以内に修正完了した</a:t>
            </a:r>
            <a:endParaRPr kumimoji="1" lang="en-US" altLang="ja-JP" sz="2000" dirty="0" smtClean="0">
              <a:latin typeface="Meiryo UI" pitchFamily="50" charset="-128"/>
              <a:ea typeface="Meiryo UI" pitchFamily="50" charset="-128"/>
            </a:endParaRPr>
          </a:p>
          <a:p>
            <a:pPr algn="ctr"/>
            <a:r>
              <a:rPr kumimoji="1" lang="ja-JP" altLang="en-US" sz="2000" dirty="0" smtClean="0">
                <a:latin typeface="Meiryo UI" pitchFamily="50" charset="-128"/>
                <a:ea typeface="Meiryo UI" pitchFamily="50" charset="-128"/>
              </a:rPr>
              <a:t>不具合が全体の</a:t>
            </a:r>
            <a:r>
              <a:rPr kumimoji="1" lang="en-US" altLang="ja-JP" sz="2000" dirty="0" smtClean="0">
                <a:latin typeface="Meiryo UI" pitchFamily="50" charset="-128"/>
                <a:ea typeface="Meiryo UI" pitchFamily="50" charset="-128"/>
              </a:rPr>
              <a:t>70%</a:t>
            </a:r>
          </a:p>
          <a:p>
            <a:pPr algn="ctr"/>
            <a:r>
              <a:rPr lang="ja-JP" altLang="en-US" sz="2000" dirty="0" smtClean="0">
                <a:latin typeface="Meiryo UI" pitchFamily="50" charset="-128"/>
                <a:ea typeface="Meiryo UI" pitchFamily="50" charset="-128"/>
              </a:rPr>
              <a:t>⇒適合率再現率</a:t>
            </a:r>
            <a:r>
              <a:rPr lang="ja-JP" altLang="en-US" sz="2000" dirty="0">
                <a:latin typeface="Meiryo UI" pitchFamily="50" charset="-128"/>
                <a:ea typeface="Meiryo UI" pitchFamily="50" charset="-128"/>
              </a:rPr>
              <a:t>とも</a:t>
            </a:r>
            <a:r>
              <a:rPr lang="ja-JP" altLang="en-US" sz="2000" dirty="0" smtClean="0">
                <a:latin typeface="Meiryo UI" pitchFamily="50" charset="-128"/>
                <a:ea typeface="Meiryo UI" pitchFamily="50" charset="-128"/>
              </a:rPr>
              <a:t>に</a:t>
            </a:r>
            <a:r>
              <a:rPr lang="en-US" altLang="ja-JP" sz="2000" dirty="0" smtClean="0">
                <a:latin typeface="Meiryo UI" pitchFamily="50" charset="-128"/>
                <a:ea typeface="Meiryo UI" pitchFamily="50" charset="-128"/>
              </a:rPr>
              <a:t>0.7</a:t>
            </a:r>
            <a:endParaRPr kumimoji="1" lang="ja-JP" altLang="en-US" sz="2000" dirty="0">
              <a:latin typeface="Meiryo UI" pitchFamily="50" charset="-128"/>
              <a:ea typeface="Meiryo UI" pitchFamily="50" charset="-128"/>
            </a:endParaRPr>
          </a:p>
        </p:txBody>
      </p:sp>
      <p:cxnSp>
        <p:nvCxnSpPr>
          <p:cNvPr id="13" name="直線コネクタ 12"/>
          <p:cNvCxnSpPr/>
          <p:nvPr/>
        </p:nvCxnSpPr>
        <p:spPr>
          <a:xfrm>
            <a:off x="251520" y="1916832"/>
            <a:ext cx="4176464"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4" name="直線コネクタ 13"/>
          <p:cNvCxnSpPr/>
          <p:nvPr/>
        </p:nvCxnSpPr>
        <p:spPr>
          <a:xfrm>
            <a:off x="4716016" y="1916832"/>
            <a:ext cx="4176464"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5" name="直線コネクタ 14"/>
          <p:cNvCxnSpPr/>
          <p:nvPr/>
        </p:nvCxnSpPr>
        <p:spPr>
          <a:xfrm>
            <a:off x="4716016" y="4581128"/>
            <a:ext cx="4176464"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6" name="直線コネクタ 15"/>
          <p:cNvCxnSpPr/>
          <p:nvPr/>
        </p:nvCxnSpPr>
        <p:spPr>
          <a:xfrm>
            <a:off x="251520" y="4581128"/>
            <a:ext cx="4176464" cy="0"/>
          </a:xfrm>
          <a:prstGeom prst="line">
            <a:avLst/>
          </a:prstGeom>
          <a:effectLst/>
        </p:spPr>
        <p:style>
          <a:lnRef idx="2">
            <a:schemeClr val="dk1"/>
          </a:lnRef>
          <a:fillRef idx="0">
            <a:schemeClr val="dk1"/>
          </a:fillRef>
          <a:effectRef idx="1">
            <a:schemeClr val="dk1"/>
          </a:effectRef>
          <a:fontRef idx="minor">
            <a:schemeClr val="tx1"/>
          </a:fontRef>
        </p:style>
      </p:cxnSp>
      <p:sp>
        <p:nvSpPr>
          <p:cNvPr id="17" name="正方形/長方形 16"/>
          <p:cNvSpPr/>
          <p:nvPr/>
        </p:nvSpPr>
        <p:spPr>
          <a:xfrm>
            <a:off x="251520" y="1412776"/>
            <a:ext cx="4176464" cy="5040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latin typeface="Meiryo UI" pitchFamily="50" charset="-128"/>
                <a:ea typeface="Meiryo UI" pitchFamily="50" charset="-128"/>
              </a:rPr>
              <a:t>共通モデル</a:t>
            </a:r>
            <a:endParaRPr kumimoji="1" lang="ja-JP" altLang="en-US" sz="2800" dirty="0">
              <a:latin typeface="Meiryo UI" pitchFamily="50" charset="-128"/>
              <a:ea typeface="Meiryo UI" pitchFamily="50" charset="-128"/>
            </a:endParaRPr>
          </a:p>
        </p:txBody>
      </p:sp>
    </p:spTree>
    <p:extLst>
      <p:ext uri="{BB962C8B-B14F-4D97-AF65-F5344CB8AC3E}">
        <p14:creationId xmlns:p14="http://schemas.microsoft.com/office/powerpoint/2010/main" val="34221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比較評価</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予測精度の</a:t>
            </a:r>
            <a:r>
              <a:rPr kumimoji="1" lang="ja-JP" altLang="en-US" dirty="0" smtClean="0"/>
              <a:t>比較</a:t>
            </a:r>
            <a:endParaRPr kumimoji="1" lang="en-US" altLang="ja-JP" dirty="0" smtClean="0"/>
          </a:p>
          <a:p>
            <a:endParaRPr lang="en-US" altLang="ja-JP" dirty="0"/>
          </a:p>
          <a:p>
            <a:endParaRPr kumimoji="1" lang="en-US" altLang="ja-JP" dirty="0" smtClean="0"/>
          </a:p>
          <a:p>
            <a:r>
              <a:rPr lang="ja-JP" altLang="en-US" dirty="0" smtClean="0"/>
              <a:t>説明変数の重要度の比較</a:t>
            </a:r>
            <a:endParaRPr lang="en-US" altLang="ja-JP" dirty="0" smtClean="0"/>
          </a:p>
          <a:p>
            <a:pPr lvl="1"/>
            <a:r>
              <a:rPr kumimoji="1" lang="ja-JP" altLang="en-US" dirty="0"/>
              <a:t>ランダムフォレスト法</a:t>
            </a:r>
            <a:r>
              <a:rPr kumimoji="1" lang="ja-JP" altLang="en-US" dirty="0" smtClean="0"/>
              <a:t>の適用過程で算出される重要度</a:t>
            </a:r>
            <a:endParaRPr kumimoji="1" lang="en-US" altLang="ja-JP" dirty="0" smtClean="0"/>
          </a:p>
          <a:p>
            <a:pPr lvl="1"/>
            <a:endParaRPr lang="en-US" altLang="ja-JP" dirty="0"/>
          </a:p>
          <a:p>
            <a:r>
              <a:rPr kumimoji="1" lang="ja-JP" altLang="en-US" dirty="0" smtClean="0"/>
              <a:t>機械学習アルゴリズムの比較</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dirty="0"/>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18</a:t>
            </a:fld>
            <a:endParaRPr kumimoji="1" lang="ja-JP" altLang="en-US"/>
          </a:p>
        </p:txBody>
      </p:sp>
      <p:sp>
        <p:nvSpPr>
          <p:cNvPr id="7" name="角丸四角形 6"/>
          <p:cNvSpPr/>
          <p:nvPr/>
        </p:nvSpPr>
        <p:spPr>
          <a:xfrm>
            <a:off x="2892194" y="2132856"/>
            <a:ext cx="1440160" cy="1152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プロジェクト特化モデル</a:t>
            </a:r>
            <a:endParaRPr kumimoji="1" lang="ja-JP" altLang="en-US" dirty="0">
              <a:latin typeface="Meiryo UI" pitchFamily="50" charset="-128"/>
              <a:ea typeface="Meiryo UI" pitchFamily="50" charset="-128"/>
            </a:endParaRPr>
          </a:p>
        </p:txBody>
      </p:sp>
      <p:sp>
        <p:nvSpPr>
          <p:cNvPr id="8" name="角丸四角形 7"/>
          <p:cNvSpPr/>
          <p:nvPr/>
        </p:nvSpPr>
        <p:spPr>
          <a:xfrm>
            <a:off x="4821122" y="2132856"/>
            <a:ext cx="1440160" cy="1152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既存モデル</a:t>
            </a:r>
            <a:endParaRPr kumimoji="1" lang="ja-JP" altLang="en-US" dirty="0">
              <a:latin typeface="Meiryo UI" pitchFamily="50" charset="-128"/>
              <a:ea typeface="Meiryo UI" pitchFamily="50" charset="-128"/>
            </a:endParaRPr>
          </a:p>
        </p:txBody>
      </p:sp>
      <p:sp>
        <p:nvSpPr>
          <p:cNvPr id="9" name="角丸四角形 8"/>
          <p:cNvSpPr/>
          <p:nvPr/>
        </p:nvSpPr>
        <p:spPr>
          <a:xfrm>
            <a:off x="6750049" y="2132856"/>
            <a:ext cx="1440160" cy="1152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smtClean="0">
                <a:latin typeface="Meiryo UI" pitchFamily="50" charset="-128"/>
                <a:ea typeface="Meiryo UI" pitchFamily="50" charset="-128"/>
              </a:rPr>
              <a:t>非機械</a:t>
            </a:r>
            <a:r>
              <a:rPr lang="ja-JP" altLang="en-US" dirty="0">
                <a:latin typeface="Meiryo UI" pitchFamily="50" charset="-128"/>
                <a:ea typeface="Meiryo UI" pitchFamily="50" charset="-128"/>
              </a:rPr>
              <a:t>学習</a:t>
            </a:r>
            <a:r>
              <a:rPr kumimoji="1" lang="ja-JP" altLang="en-US" dirty="0" smtClean="0">
                <a:latin typeface="Meiryo UI" pitchFamily="50" charset="-128"/>
                <a:ea typeface="Meiryo UI" pitchFamily="50" charset="-128"/>
              </a:rPr>
              <a:t>モデル</a:t>
            </a:r>
            <a:endParaRPr kumimoji="1" lang="ja-JP" altLang="en-US" dirty="0">
              <a:latin typeface="Meiryo UI" pitchFamily="50" charset="-128"/>
              <a:ea typeface="Meiryo UI" pitchFamily="50" charset="-128"/>
            </a:endParaRPr>
          </a:p>
        </p:txBody>
      </p:sp>
      <p:sp>
        <p:nvSpPr>
          <p:cNvPr id="10" name="角丸四角形 9"/>
          <p:cNvSpPr/>
          <p:nvPr/>
        </p:nvSpPr>
        <p:spPr>
          <a:xfrm>
            <a:off x="963266" y="2132856"/>
            <a:ext cx="1440160" cy="11521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共通モデル</a:t>
            </a:r>
            <a:endParaRPr kumimoji="1" lang="ja-JP" altLang="en-US" dirty="0">
              <a:latin typeface="Meiryo UI" pitchFamily="50" charset="-128"/>
              <a:ea typeface="Meiryo UI" pitchFamily="50" charset="-128"/>
            </a:endParaRPr>
          </a:p>
        </p:txBody>
      </p:sp>
      <p:sp>
        <p:nvSpPr>
          <p:cNvPr id="12" name="角丸四角形 11"/>
          <p:cNvSpPr/>
          <p:nvPr/>
        </p:nvSpPr>
        <p:spPr>
          <a:xfrm>
            <a:off x="3379738" y="5543450"/>
            <a:ext cx="2384524" cy="9818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ロジスティック回帰分析</a:t>
            </a:r>
            <a:endParaRPr kumimoji="1" lang="ja-JP" altLang="en-US" dirty="0">
              <a:latin typeface="Meiryo UI" pitchFamily="50" charset="-128"/>
              <a:ea typeface="Meiryo UI" pitchFamily="50" charset="-128"/>
            </a:endParaRPr>
          </a:p>
        </p:txBody>
      </p:sp>
      <p:sp>
        <p:nvSpPr>
          <p:cNvPr id="13" name="角丸四角形 12"/>
          <p:cNvSpPr/>
          <p:nvPr/>
        </p:nvSpPr>
        <p:spPr>
          <a:xfrm>
            <a:off x="963340" y="5543797"/>
            <a:ext cx="2384524" cy="9815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ランダムフォレスト法</a:t>
            </a:r>
            <a:endParaRPr kumimoji="1" lang="ja-JP" altLang="en-US" dirty="0">
              <a:latin typeface="Meiryo UI" pitchFamily="50" charset="-128"/>
              <a:ea typeface="Meiryo UI" pitchFamily="50" charset="-128"/>
            </a:endParaRPr>
          </a:p>
        </p:txBody>
      </p:sp>
      <p:sp>
        <p:nvSpPr>
          <p:cNvPr id="14" name="角丸四角形 13"/>
          <p:cNvSpPr/>
          <p:nvPr/>
        </p:nvSpPr>
        <p:spPr>
          <a:xfrm>
            <a:off x="5796136" y="5543797"/>
            <a:ext cx="2384524" cy="9815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SVM</a:t>
            </a: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32150160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表</a:t>
            </a:r>
            <a:r>
              <a:rPr lang="ja-JP" altLang="en-US" dirty="0" smtClean="0"/>
              <a:t>が膨大で見せ方を思案中</a:t>
            </a:r>
            <a:endParaRPr lang="en-US" altLang="ja-JP" dirty="0" smtClean="0"/>
          </a:p>
          <a:p>
            <a:r>
              <a:rPr kumimoji="1" lang="ja-JP" altLang="en-US" dirty="0"/>
              <a:t>言いたい</a:t>
            </a:r>
            <a:r>
              <a:rPr kumimoji="1" lang="ja-JP" altLang="en-US" dirty="0" smtClean="0"/>
              <a:t>こと</a:t>
            </a:r>
            <a:endParaRPr kumimoji="1" lang="en-US" altLang="ja-JP" dirty="0" smtClean="0"/>
          </a:p>
          <a:p>
            <a:pPr lvl="1"/>
            <a:r>
              <a:rPr kumimoji="1" lang="en-US" altLang="ja-JP" dirty="0" smtClean="0"/>
              <a:t>High Impact Bug</a:t>
            </a:r>
            <a:r>
              <a:rPr kumimoji="1" lang="ja-JP" altLang="en-US" dirty="0" smtClean="0"/>
              <a:t>メトリクスを用いることで</a:t>
            </a:r>
            <a:r>
              <a:rPr kumimoji="1" lang="en-US" altLang="ja-JP" dirty="0" smtClean="0"/>
              <a:t>0.2~10%(</a:t>
            </a:r>
            <a:r>
              <a:rPr kumimoji="1" lang="ja-JP" altLang="en-US" dirty="0" smtClean="0"/>
              <a:t>多くは</a:t>
            </a:r>
            <a:r>
              <a:rPr kumimoji="1" lang="en-US" altLang="ja-JP" dirty="0" smtClean="0"/>
              <a:t>1~2%</a:t>
            </a:r>
            <a:r>
              <a:rPr kumimoji="1" lang="ja-JP" altLang="en-US" dirty="0" smtClean="0"/>
              <a:t>程度</a:t>
            </a:r>
            <a:r>
              <a:rPr kumimoji="1" lang="en-US" altLang="ja-JP" dirty="0" smtClean="0"/>
              <a:t>)</a:t>
            </a:r>
            <a:r>
              <a:rPr kumimoji="1" lang="ja-JP" altLang="en-US" dirty="0" smtClean="0"/>
              <a:t>予測精度向上</a:t>
            </a:r>
            <a:endParaRPr kumimoji="1" lang="en-US" altLang="ja-JP" dirty="0" smtClean="0"/>
          </a:p>
          <a:p>
            <a:pPr lvl="1"/>
            <a:r>
              <a:rPr lang="ja-JP" altLang="en-US" dirty="0" smtClean="0"/>
              <a:t>適合率が上がって再現率が下がる（逆も）場合もある</a:t>
            </a:r>
            <a:endParaRPr kumimoji="1" lang="en-US" altLang="ja-JP" dirty="0" smtClean="0"/>
          </a:p>
          <a:p>
            <a:pPr lvl="1"/>
            <a:r>
              <a:rPr kumimoji="1" lang="ja-JP" altLang="en-US" dirty="0" smtClean="0"/>
              <a:t>プロジェクトおよび指定期間によって，</a:t>
            </a:r>
            <a:r>
              <a:rPr kumimoji="1" lang="en-US" altLang="ja-JP" dirty="0" smtClean="0"/>
              <a:t>High Impact Bug</a:t>
            </a:r>
            <a:r>
              <a:rPr kumimoji="1" lang="ja-JP" altLang="en-US" dirty="0" smtClean="0"/>
              <a:t>が予測精度に与える影響が異なる</a:t>
            </a:r>
            <a:endParaRPr kumimoji="1" lang="en-US" altLang="ja-JP" dirty="0" smtClean="0"/>
          </a:p>
          <a:p>
            <a:pPr lvl="1"/>
            <a:r>
              <a:rPr kumimoji="1" lang="ja-JP" altLang="en-US" dirty="0" smtClean="0"/>
              <a:t>プロジェクトおよび指定期間によって，どの機械学習アルゴリズムが最適かが異なる</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19</a:t>
            </a:fld>
            <a:endParaRPr kumimoji="1" lang="ja-JP" altLang="en-US"/>
          </a:p>
        </p:txBody>
      </p:sp>
    </p:spTree>
    <p:extLst>
      <p:ext uri="{BB962C8B-B14F-4D97-AF65-F5344CB8AC3E}">
        <p14:creationId xmlns:p14="http://schemas.microsoft.com/office/powerpoint/2010/main" val="1286941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精度向上に寄与した</a:t>
            </a:r>
            <a:r>
              <a:rPr lang="en-US" altLang="ja-JP" dirty="0" smtClean="0"/>
              <a:t>High Impact Bug</a:t>
            </a:r>
            <a:r>
              <a:rPr lang="ja-JP" altLang="en-US" dirty="0" smtClean="0"/>
              <a:t>とそうでない</a:t>
            </a:r>
            <a:r>
              <a:rPr lang="en-US" altLang="ja-JP" dirty="0" smtClean="0"/>
              <a:t>High Impact Bug</a:t>
            </a:r>
            <a:r>
              <a:rPr lang="ja-JP" altLang="en-US" dirty="0" smtClean="0"/>
              <a:t>の違いは？</a:t>
            </a:r>
            <a:endParaRPr lang="en-US" altLang="ja-JP" dirty="0" smtClean="0"/>
          </a:p>
          <a:p>
            <a:endParaRPr lang="en-US" altLang="ja-JP" dirty="0"/>
          </a:p>
          <a:p>
            <a:endParaRPr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20</a:t>
            </a:fld>
            <a:endParaRPr kumimoji="1" lang="ja-JP" altLang="en-US"/>
          </a:p>
        </p:txBody>
      </p:sp>
    </p:spTree>
    <p:extLst>
      <p:ext uri="{BB962C8B-B14F-4D97-AF65-F5344CB8AC3E}">
        <p14:creationId xmlns:p14="http://schemas.microsoft.com/office/powerpoint/2010/main" val="677057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85000" lnSpcReduction="10000"/>
          </a:bodyPr>
          <a:lstStyle/>
          <a:p>
            <a:r>
              <a:rPr kumimoji="1" lang="en-US" altLang="ja-JP" dirty="0" smtClean="0"/>
              <a:t>High Impact Bug</a:t>
            </a:r>
            <a:r>
              <a:rPr kumimoji="1" lang="ja-JP" altLang="en-US" dirty="0" smtClean="0"/>
              <a:t>を</a:t>
            </a:r>
            <a:r>
              <a:rPr kumimoji="1" lang="ja-JP" altLang="en-US" dirty="0" smtClean="0"/>
              <a:t>考慮した不具合修正時間予測</a:t>
            </a:r>
            <a:endParaRPr kumimoji="1" lang="en-US" altLang="ja-JP" dirty="0" smtClean="0"/>
          </a:p>
          <a:p>
            <a:pPr lvl="1"/>
            <a:r>
              <a:rPr lang="en-US" altLang="ja-JP" dirty="0" smtClean="0"/>
              <a:t>High Impact Bug:</a:t>
            </a:r>
            <a:r>
              <a:rPr lang="ja-JP" altLang="en-US" dirty="0" smtClean="0"/>
              <a:t>ユーザや開発者に強い影響を与える不具合</a:t>
            </a:r>
            <a:endParaRPr lang="en-US" altLang="ja-JP" dirty="0" smtClean="0"/>
          </a:p>
          <a:p>
            <a:pPr lvl="1"/>
            <a:endParaRPr kumimoji="1" lang="en-US" altLang="ja-JP" dirty="0"/>
          </a:p>
          <a:p>
            <a:r>
              <a:rPr lang="ja-JP" altLang="en-US" dirty="0" smtClean="0"/>
              <a:t>実験の結果</a:t>
            </a:r>
            <a:endParaRPr lang="en-US" altLang="ja-JP" dirty="0" smtClean="0"/>
          </a:p>
          <a:p>
            <a:pPr lvl="1"/>
            <a:r>
              <a:rPr lang="en-US" altLang="ja-JP" dirty="0"/>
              <a:t>High Impact Bug</a:t>
            </a:r>
            <a:r>
              <a:rPr lang="ja-JP" altLang="en-US" dirty="0"/>
              <a:t>メトリクスを用いることで</a:t>
            </a:r>
            <a:r>
              <a:rPr lang="en-US" altLang="ja-JP" dirty="0"/>
              <a:t>0.2~10%(</a:t>
            </a:r>
            <a:r>
              <a:rPr lang="ja-JP" altLang="en-US" dirty="0"/>
              <a:t>多くは</a:t>
            </a:r>
            <a:r>
              <a:rPr lang="en-US" altLang="ja-JP" dirty="0"/>
              <a:t>1~2%)</a:t>
            </a:r>
            <a:r>
              <a:rPr lang="ja-JP" altLang="en-US" dirty="0"/>
              <a:t>程度予測精度向上</a:t>
            </a:r>
            <a:endParaRPr lang="en-US" altLang="ja-JP" dirty="0"/>
          </a:p>
          <a:p>
            <a:pPr lvl="1"/>
            <a:r>
              <a:rPr lang="ja-JP" altLang="en-US" dirty="0"/>
              <a:t>プロジェクトおよび指定期間によって</a:t>
            </a:r>
            <a:r>
              <a:rPr lang="en-US" altLang="ja-JP" dirty="0"/>
              <a:t>High Impact Bug</a:t>
            </a:r>
            <a:r>
              <a:rPr lang="ja-JP" altLang="en-US" dirty="0"/>
              <a:t>が予測精度に与える影響が異なる</a:t>
            </a:r>
            <a:endParaRPr lang="en-US" altLang="ja-JP" dirty="0"/>
          </a:p>
          <a:p>
            <a:pPr lvl="1"/>
            <a:r>
              <a:rPr lang="ja-JP" altLang="en-US" dirty="0"/>
              <a:t>プロジェクトおよび指定期間によってどの機械学習アルゴリズムが最適かが異なる</a:t>
            </a:r>
            <a:endParaRPr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2016/2/2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21</a:t>
            </a:fld>
            <a:endParaRPr kumimoji="1" lang="ja-JP" altLang="en-US"/>
          </a:p>
        </p:txBody>
      </p:sp>
    </p:spTree>
    <p:extLst>
      <p:ext uri="{BB962C8B-B14F-4D97-AF65-F5344CB8AC3E}">
        <p14:creationId xmlns:p14="http://schemas.microsoft.com/office/powerpoint/2010/main" val="4051406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dirty="0">
            <a:latin typeface="Meiryo UI" pitchFamily="50" charset="-128"/>
            <a:ea typeface="Meiryo UI" pitchFamily="50" charset="-128"/>
          </a:defRPr>
        </a:defPPr>
      </a:lstStyle>
      <a:style>
        <a:lnRef idx="2">
          <a:schemeClr val="dk1"/>
        </a:lnRef>
        <a:fillRef idx="1">
          <a:schemeClr val="lt1"/>
        </a:fillRef>
        <a:effectRef idx="0">
          <a:schemeClr val="dk1"/>
        </a:effectRef>
        <a:fontRef idx="minor">
          <a:schemeClr val="dk1"/>
        </a:fontRef>
      </a:style>
    </a:spDef>
    <a:lnDef>
      <a:spPr>
        <a:effectLst/>
      </a:spPr>
      <a:bodyPr/>
      <a:lstStyle/>
      <a:style>
        <a:lnRef idx="2">
          <a:schemeClr val="dk1"/>
        </a:lnRef>
        <a:fillRef idx="0">
          <a:schemeClr val="dk1"/>
        </a:fillRef>
        <a:effectRef idx="1">
          <a:schemeClr val="dk1"/>
        </a:effectRef>
        <a:fontRef idx="minor">
          <a:schemeClr val="tx1"/>
        </a:fontRef>
      </a:style>
    </a:lnDef>
    <a:txDef>
      <a:spPr>
        <a:noFill/>
      </a:spPr>
      <a:bodyPr wrap="square" rtlCol="0">
        <a:spAutoFit/>
      </a:bodyPr>
      <a:lstStyle>
        <a:defPPr>
          <a:defRPr kumimoji="1" dirty="0">
            <a:latin typeface="メイリオ" pitchFamily="50" charset="-128"/>
            <a:ea typeface="メイリオ" pitchFamily="50" charset="-128"/>
          </a:defRPr>
        </a:defPPr>
      </a:lstStyle>
    </a:tx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37622</TotalTime>
  <Words>2911</Words>
  <Application>Microsoft Office PowerPoint</Application>
  <PresentationFormat>画面に合わせる (4:3)</PresentationFormat>
  <Paragraphs>427</Paragraphs>
  <Slides>21</Slides>
  <Notes>16</Notes>
  <HiddenSlides>0</HiddenSlides>
  <MMClips>0</MMClips>
  <ScaleCrop>false</ScaleCrop>
  <HeadingPairs>
    <vt:vector size="4" baseType="variant">
      <vt:variant>
        <vt:lpstr>テーマ</vt:lpstr>
      </vt:variant>
      <vt:variant>
        <vt:i4>2</vt:i4>
      </vt:variant>
      <vt:variant>
        <vt:lpstr>スライド タイトル</vt:lpstr>
      </vt:variant>
      <vt:variant>
        <vt:i4>21</vt:i4>
      </vt:variant>
    </vt:vector>
  </HeadingPairs>
  <TitlesOfParts>
    <vt:vector size="23" baseType="lpstr">
      <vt:lpstr>blank</vt:lpstr>
      <vt:lpstr>デザインの設定</vt:lpstr>
      <vt:lpstr>OSS開発における High Impact Bugを考慮した 不具合修正時間予測</vt:lpstr>
      <vt:lpstr>背景</vt:lpstr>
      <vt:lpstr>課題</vt:lpstr>
      <vt:lpstr>不具合修正時間予測</vt:lpstr>
      <vt:lpstr>先行研究の問題点</vt:lpstr>
      <vt:lpstr>High Impact Bug</vt:lpstr>
      <vt:lpstr>High Impact Bug (1)</vt:lpstr>
      <vt:lpstr>High Impact Bug (2)</vt:lpstr>
      <vt:lpstr>High Impact Bug (3)</vt:lpstr>
      <vt:lpstr>High Impact Bug (4)</vt:lpstr>
      <vt:lpstr>目的</vt:lpstr>
      <vt:lpstr>評価実験</vt:lpstr>
      <vt:lpstr>予測モデルの概要</vt:lpstr>
      <vt:lpstr>指定期間</vt:lpstr>
      <vt:lpstr>評価指標</vt:lpstr>
      <vt:lpstr>予備調査</vt:lpstr>
      <vt:lpstr>構築する予測モデル</vt:lpstr>
      <vt:lpstr>比較評価</vt:lpstr>
      <vt:lpstr>実験結果</vt:lpstr>
      <vt:lpstr>考察</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Impact Bugを考慮した 不具合修正時間予測</dc:title>
  <dc:creator>Hayato Yoshiyuki</dc:creator>
  <cp:lastModifiedBy>Hayato Yoshiyuki</cp:lastModifiedBy>
  <cp:revision>96</cp:revision>
  <dcterms:created xsi:type="dcterms:W3CDTF">2015-10-26T13:41:07Z</dcterms:created>
  <dcterms:modified xsi:type="dcterms:W3CDTF">2016-02-01T20:13:31Z</dcterms:modified>
</cp:coreProperties>
</file>