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99" autoAdjust="0"/>
  </p:normalViewPr>
  <p:slideViewPr>
    <p:cSldViewPr snapToGrid="0">
      <p:cViewPr varScale="1">
        <p:scale>
          <a:sx n="74" d="100"/>
          <a:sy n="74" d="100"/>
        </p:scale>
        <p:origin x="66"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CCCD4B-21A5-42A2-9505-08EF45C8E9E7}" type="datetimeFigureOut">
              <a:rPr kumimoji="1" lang="ja-JP" altLang="en-US" smtClean="0"/>
              <a:t>2015/6/9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30F19A-2FEF-486F-B7FC-24A485F76057}" type="slidenum">
              <a:rPr kumimoji="1" lang="ja-JP" altLang="en-US" smtClean="0"/>
              <a:t>‹#›</a:t>
            </a:fld>
            <a:endParaRPr kumimoji="1" lang="ja-JP" altLang="en-US"/>
          </a:p>
        </p:txBody>
      </p:sp>
    </p:spTree>
    <p:extLst>
      <p:ext uri="{BB962C8B-B14F-4D97-AF65-F5344CB8AC3E}">
        <p14:creationId xmlns:p14="http://schemas.microsoft.com/office/powerpoint/2010/main" val="27442845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様々なソフトウェアメトリクスに見られるべき乗分布がなぜ出現するのかのメカニズムを解明する</a:t>
            </a:r>
            <a:endParaRPr kumimoji="1" lang="en-US" altLang="ja-JP" dirty="0" smtClean="0"/>
          </a:p>
          <a:p>
            <a:r>
              <a:rPr kumimoji="1" lang="en-US" altLang="ja-JP" sz="1200" b="0" i="0" u="none" strike="noStrike" kern="1200" baseline="0" dirty="0" smtClean="0">
                <a:solidFill>
                  <a:schemeClr val="tx1"/>
                </a:solidFill>
                <a:latin typeface="+mn-lt"/>
                <a:ea typeface="+mn-ea"/>
                <a:cs typeface="+mn-cs"/>
              </a:rPr>
              <a:t>preferential attachment </a:t>
            </a:r>
            <a:r>
              <a:rPr kumimoji="1" lang="ja-JP" altLang="en-US" sz="1200" b="0" i="0" u="none" strike="noStrike" kern="1200" baseline="0" dirty="0" smtClean="0">
                <a:solidFill>
                  <a:schemeClr val="tx1"/>
                </a:solidFill>
                <a:latin typeface="+mn-lt"/>
                <a:ea typeface="+mn-ea"/>
                <a:cs typeface="+mn-cs"/>
              </a:rPr>
              <a:t>優先的選択モデル</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Self organized criticality</a:t>
            </a:r>
            <a:r>
              <a:rPr kumimoji="1" lang="ja-JP" altLang="en-US" sz="1200" b="0" i="0" u="none" strike="noStrike" kern="1200" baseline="0" dirty="0" smtClean="0">
                <a:solidFill>
                  <a:schemeClr val="tx1"/>
                </a:solidFill>
                <a:latin typeface="+mn-lt"/>
                <a:ea typeface="+mn-ea"/>
                <a:cs typeface="+mn-cs"/>
              </a:rPr>
              <a:t>モデル</a:t>
            </a:r>
            <a:endParaRPr kumimoji="1" lang="ja-JP" altLang="en-US" dirty="0" smtClean="0"/>
          </a:p>
          <a:p>
            <a:r>
              <a:rPr kumimoji="1" lang="ja-JP" altLang="en-US" dirty="0" smtClean="0"/>
              <a:t>を用いて</a:t>
            </a:r>
            <a:r>
              <a:rPr kumimoji="1" lang="en-US" altLang="ja-JP" dirty="0" smtClean="0"/>
              <a:t>fine-grained</a:t>
            </a:r>
            <a:r>
              <a:rPr kumimoji="1" lang="en-US" altLang="ja-JP" baseline="0" dirty="0" smtClean="0"/>
              <a:t> code changes</a:t>
            </a:r>
            <a:r>
              <a:rPr kumimoji="1" lang="ja-JP" altLang="en-US" dirty="0" smtClean="0"/>
              <a:t>を見ることによって</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a:t>
            </a:fld>
            <a:endParaRPr kumimoji="1" lang="ja-JP" altLang="en-US"/>
          </a:p>
        </p:txBody>
      </p:sp>
    </p:spTree>
    <p:extLst>
      <p:ext uri="{BB962C8B-B14F-4D97-AF65-F5344CB8AC3E}">
        <p14:creationId xmlns:p14="http://schemas.microsoft.com/office/powerpoint/2010/main" val="4045725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ウェブページの次数</a:t>
            </a:r>
            <a:r>
              <a:rPr kumimoji="1" lang="en-US" altLang="ja-JP" dirty="0" smtClean="0"/>
              <a:t>(</a:t>
            </a:r>
            <a:r>
              <a:rPr kumimoji="1" lang="ja-JP" altLang="en-US" dirty="0" smtClean="0"/>
              <a:t>リンク</a:t>
            </a:r>
            <a:r>
              <a:rPr kumimoji="1" lang="en-US" altLang="ja-JP" dirty="0" smtClean="0"/>
              <a:t>)</a:t>
            </a:r>
            <a:r>
              <a:rPr kumimoji="1" lang="ja-JP" altLang="en-US" dirty="0" smtClean="0"/>
              <a:t>とページ数、地震のマグニチュードなど</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2</a:t>
            </a:fld>
            <a:endParaRPr kumimoji="1" lang="ja-JP" altLang="en-US"/>
          </a:p>
        </p:txBody>
      </p:sp>
    </p:spTree>
    <p:extLst>
      <p:ext uri="{BB962C8B-B14F-4D97-AF65-F5344CB8AC3E}">
        <p14:creationId xmlns:p14="http://schemas.microsoft.com/office/powerpoint/2010/main" val="3515068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抽象構文木　</a:t>
            </a:r>
            <a:r>
              <a:rPr kumimoji="1" lang="en-US" altLang="ja-JP" sz="1200" b="0" i="0" u="none" strike="noStrike" kern="1200" baseline="0" dirty="0" smtClean="0">
                <a:solidFill>
                  <a:schemeClr val="tx1"/>
                </a:solidFill>
                <a:latin typeface="+mn-lt"/>
                <a:ea typeface="+mn-ea"/>
                <a:cs typeface="+mn-cs"/>
              </a:rPr>
              <a:t>ASTs</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3</a:t>
            </a:fld>
            <a:endParaRPr kumimoji="1" lang="ja-JP" altLang="en-US"/>
          </a:p>
        </p:txBody>
      </p:sp>
    </p:spTree>
    <p:extLst>
      <p:ext uri="{BB962C8B-B14F-4D97-AF65-F5344CB8AC3E}">
        <p14:creationId xmlns:p14="http://schemas.microsoft.com/office/powerpoint/2010/main" val="335911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4</a:t>
            </a:r>
            <a:r>
              <a:rPr kumimoji="1" lang="ja-JP" altLang="en-US" dirty="0" err="1" smtClean="0"/>
              <a:t>つの</a:t>
            </a:r>
            <a:r>
              <a:rPr kumimoji="1" lang="ja-JP" altLang="en-US" dirty="0" smtClean="0"/>
              <a:t>オープンソース</a:t>
            </a:r>
            <a:r>
              <a:rPr kumimoji="1" lang="en-US" altLang="ja-JP" dirty="0" smtClean="0"/>
              <a:t>java</a:t>
            </a:r>
            <a:r>
              <a:rPr kumimoji="1" lang="ja-JP" altLang="en-US" dirty="0" smtClean="0"/>
              <a:t>プロジェクト</a:t>
            </a:r>
            <a:endParaRPr kumimoji="1" lang="en-US" altLang="ja-JP" dirty="0" smtClean="0"/>
          </a:p>
          <a:p>
            <a:r>
              <a:rPr kumimoji="1" lang="en-US" altLang="ja-JP" dirty="0" smtClean="0"/>
              <a:t>CVS subversion</a:t>
            </a:r>
            <a:r>
              <a:rPr kumimoji="1" lang="ja-JP" altLang="en-US" dirty="0" smtClean="0"/>
              <a:t>などのログを解析するツール</a:t>
            </a:r>
            <a:endParaRPr kumimoji="1" lang="en-US" altLang="ja-JP" dirty="0" smtClean="0"/>
          </a:p>
          <a:p>
            <a:r>
              <a:rPr kumimoji="1" lang="ja-JP" altLang="en-US" dirty="0" smtClean="0"/>
              <a:t>マスターブランチのコミット数を使用</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コミットの変更サイズと月あたりの変更サイズ</a:t>
            </a:r>
            <a:endParaRPr kumimoji="1" lang="en-US" altLang="ja-JP" dirty="0" smtClean="0"/>
          </a:p>
          <a:p>
            <a:r>
              <a:rPr lang="en-US" altLang="ja-JP" dirty="0" smtClean="0"/>
              <a:t>Fine-grained code change</a:t>
            </a:r>
          </a:p>
          <a:p>
            <a:pPr lvl="1"/>
            <a:r>
              <a:rPr lang="en-US" altLang="ja-JP" dirty="0" err="1" smtClean="0"/>
              <a:t>ChangeDistiller</a:t>
            </a:r>
            <a:r>
              <a:rPr lang="ja-JP" altLang="en-US" dirty="0" smtClean="0"/>
              <a:t>というツールを使用して抽出</a:t>
            </a:r>
            <a:endParaRPr lang="en-US" altLang="ja-JP" dirty="0" smtClean="0"/>
          </a:p>
          <a:p>
            <a:pPr lvl="1"/>
            <a:r>
              <a:rPr lang="ja-JP" altLang="en-US" dirty="0" smtClean="0"/>
              <a:t>詳しくは先行研究で</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u="none" strike="noStrike" kern="1200" baseline="0" dirty="0" smtClean="0">
              <a:solidFill>
                <a:schemeClr val="tx1"/>
              </a:solidFill>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4</a:t>
            </a:fld>
            <a:endParaRPr kumimoji="1" lang="ja-JP" altLang="en-US"/>
          </a:p>
        </p:txBody>
      </p:sp>
    </p:spTree>
    <p:extLst>
      <p:ext uri="{BB962C8B-B14F-4D97-AF65-F5344CB8AC3E}">
        <p14:creationId xmlns:p14="http://schemas.microsoft.com/office/powerpoint/2010/main" val="3485515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baseline="0" dirty="0" smtClean="0">
                <a:solidFill>
                  <a:schemeClr val="tx1"/>
                </a:solidFill>
                <a:latin typeface="+mn-lt"/>
                <a:ea typeface="+mn-ea"/>
                <a:cs typeface="+mn-cs"/>
              </a:rPr>
              <a:t>CCDF</a:t>
            </a:r>
            <a:r>
              <a:rPr kumimoji="1" lang="ja-JP" altLang="en-US" sz="1200" b="0" i="0" u="none" strike="noStrike" kern="1200" baseline="0" dirty="0" smtClean="0">
                <a:solidFill>
                  <a:schemeClr val="tx1"/>
                </a:solidFill>
                <a:latin typeface="+mn-lt"/>
                <a:ea typeface="+mn-ea"/>
                <a:cs typeface="+mn-cs"/>
              </a:rPr>
              <a:t>　</a:t>
            </a:r>
            <a:r>
              <a:rPr kumimoji="1" lang="zh-TW" altLang="en-US" sz="1200" b="0" i="0" kern="1200" dirty="0" smtClean="0">
                <a:solidFill>
                  <a:schemeClr val="tx1"/>
                </a:solidFill>
                <a:effectLst/>
                <a:latin typeface="+mn-lt"/>
                <a:ea typeface="+mn-ea"/>
                <a:cs typeface="+mn-cs"/>
              </a:rPr>
              <a:t>相補累積分布関数</a:t>
            </a:r>
            <a:endParaRPr kumimoji="1" lang="en-US" altLang="zh-TW" sz="1200" b="0" i="0" kern="1200" dirty="0" smtClean="0">
              <a:solidFill>
                <a:schemeClr val="tx1"/>
              </a:solidFill>
              <a:effectLst/>
              <a:latin typeface="+mn-lt"/>
              <a:ea typeface="+mn-ea"/>
              <a:cs typeface="+mn-cs"/>
            </a:endParaRPr>
          </a:p>
          <a:p>
            <a:r>
              <a:rPr kumimoji="1" lang="ja-JP" altLang="en-US" dirty="0" smtClean="0"/>
              <a:t>先行研究でべき乗分布に従うことが分かっている</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5</a:t>
            </a:fld>
            <a:endParaRPr kumimoji="1" lang="ja-JP" altLang="en-US"/>
          </a:p>
        </p:txBody>
      </p:sp>
    </p:spTree>
    <p:extLst>
      <p:ext uri="{BB962C8B-B14F-4D97-AF65-F5344CB8AC3E}">
        <p14:creationId xmlns:p14="http://schemas.microsoft.com/office/powerpoint/2010/main" val="968843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二つの分布が異なるか調べるのに使われる</a:t>
            </a:r>
            <a:endParaRPr kumimoji="1" lang="en-US" altLang="ja-JP" dirty="0" smtClean="0"/>
          </a:p>
          <a:p>
            <a:r>
              <a:rPr kumimoji="1" lang="ja-JP" altLang="en-US" dirty="0" smtClean="0"/>
              <a:t>今回は</a:t>
            </a:r>
            <a:r>
              <a:rPr kumimoji="1" lang="en-US" altLang="ja-JP" dirty="0" smtClean="0"/>
              <a:t>right</a:t>
            </a:r>
            <a:r>
              <a:rPr kumimoji="1" lang="en-US" altLang="ja-JP" baseline="0" dirty="0" smtClean="0"/>
              <a:t> tail</a:t>
            </a:r>
            <a:r>
              <a:rPr kumimoji="1" lang="ja-JP" altLang="en-US" baseline="0" dirty="0" smtClean="0"/>
              <a:t>の部分がべき乗分布によるものかどうか調べる</a:t>
            </a:r>
            <a:endParaRPr kumimoji="1" lang="ja-JP" altLang="en-US" dirty="0" smtClean="0"/>
          </a:p>
          <a:p>
            <a:endParaRPr kumimoji="1" lang="en-US" altLang="ja-JP" sz="1200" b="0" i="0" u="none" strike="noStrike" kern="1200" baseline="0" dirty="0" smtClean="0">
              <a:solidFill>
                <a:schemeClr val="tx1"/>
              </a:solidFill>
              <a:latin typeface="+mn-lt"/>
              <a:ea typeface="+mn-ea"/>
              <a:cs typeface="+mn-cs"/>
            </a:endParaRPr>
          </a:p>
          <a:p>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likelihood ratio test</a:t>
            </a:r>
            <a:r>
              <a:rPr kumimoji="1" lang="ja-JP" altLang="en-US" sz="1200" b="0" i="0" u="none" strike="noStrike" kern="1200" baseline="0" dirty="0" smtClean="0">
                <a:solidFill>
                  <a:schemeClr val="tx1"/>
                </a:solidFill>
                <a:latin typeface="+mn-lt"/>
                <a:ea typeface="+mn-ea"/>
                <a:cs typeface="+mn-cs"/>
              </a:rPr>
              <a:t>　二つのモデルのどっちが似てるか調べる　尤度比検定</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log-normal, exponential and Poisson distributions</a:t>
            </a:r>
            <a:endParaRPr kumimoji="1" lang="en-US" altLang="zh-TW"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smtClean="0">
                <a:solidFill>
                  <a:schemeClr val="tx1"/>
                </a:solidFill>
                <a:effectLst/>
                <a:latin typeface="+mn-lt"/>
                <a:ea typeface="+mn-ea"/>
                <a:cs typeface="+mn-cs"/>
              </a:rPr>
              <a:t>対数正規分布</a:t>
            </a:r>
            <a:r>
              <a:rPr kumimoji="1" lang="ja-JP" altLang="en-US" sz="1200" b="0" i="0" kern="1200" dirty="0" smtClean="0">
                <a:solidFill>
                  <a:schemeClr val="tx1"/>
                </a:solidFill>
                <a:effectLst/>
                <a:latin typeface="+mn-lt"/>
                <a:ea typeface="+mn-ea"/>
                <a:cs typeface="+mn-cs"/>
              </a:rPr>
              <a:t>　指数分布　ポアソン分布</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似たようなテールを持つ</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smtClean="0">
                <a:solidFill>
                  <a:schemeClr val="tx1"/>
                </a:solidFill>
                <a:effectLst/>
                <a:latin typeface="+mn-lt"/>
                <a:ea typeface="+mn-ea"/>
                <a:cs typeface="+mn-cs"/>
              </a:rPr>
              <a:t>Log-normal</a:t>
            </a:r>
            <a:r>
              <a:rPr kumimoji="1" lang="ja-JP" altLang="en-US" sz="1200" b="0" i="0" kern="1200" dirty="0" smtClean="0">
                <a:solidFill>
                  <a:schemeClr val="tx1"/>
                </a:solidFill>
                <a:effectLst/>
                <a:latin typeface="+mn-lt"/>
                <a:ea typeface="+mn-ea"/>
                <a:cs typeface="+mn-cs"/>
              </a:rPr>
              <a:t>が一番になってる</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あまり大きな差はない</a:t>
            </a:r>
            <a:endParaRPr kumimoji="1" lang="en-US" altLang="ja-JP"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baseline="0" dirty="0" smtClean="0">
                <a:solidFill>
                  <a:schemeClr val="tx1"/>
                </a:solidFill>
                <a:latin typeface="+mn-lt"/>
                <a:ea typeface="+mn-ea"/>
                <a:cs typeface="+mn-cs"/>
              </a:rPr>
              <a:t>Lognormal</a:t>
            </a:r>
            <a:r>
              <a:rPr kumimoji="1" lang="ja-JP" altLang="en-US" sz="1200" b="0" i="0" u="none" strike="noStrike" kern="1200" baseline="0" dirty="0" smtClean="0">
                <a:solidFill>
                  <a:schemeClr val="tx1"/>
                </a:solidFill>
                <a:latin typeface="+mn-lt"/>
                <a:ea typeface="+mn-ea"/>
                <a:cs typeface="+mn-cs"/>
              </a:rPr>
              <a:t>に従うという仮説のもと</a:t>
            </a:r>
            <a:r>
              <a:rPr kumimoji="1" lang="en-US" altLang="ja-JP" sz="1200" b="0" i="0" u="none" strike="noStrike" kern="1200" baseline="0" dirty="0" smtClean="0">
                <a:solidFill>
                  <a:schemeClr val="tx1"/>
                </a:solidFill>
                <a:latin typeface="+mn-lt"/>
                <a:ea typeface="+mn-ea"/>
                <a:cs typeface="+mn-cs"/>
              </a:rPr>
              <a:t>Shapiro-Wilk</a:t>
            </a:r>
            <a:r>
              <a:rPr kumimoji="1" lang="ja-JP" altLang="en-US" sz="1200" b="0" i="0" u="none" strike="noStrike" kern="1200" baseline="0" dirty="0" smtClean="0">
                <a:solidFill>
                  <a:schemeClr val="tx1"/>
                </a:solidFill>
                <a:latin typeface="+mn-lt"/>
                <a:ea typeface="+mn-ea"/>
                <a:cs typeface="+mn-cs"/>
              </a:rPr>
              <a:t>　</a:t>
            </a:r>
            <a:r>
              <a:rPr kumimoji="1" lang="en-US" altLang="ja-JP" sz="1200" b="0" i="0" kern="1200" dirty="0" err="1" smtClean="0">
                <a:solidFill>
                  <a:schemeClr val="tx1"/>
                </a:solidFill>
                <a:effectLst/>
                <a:latin typeface="+mn-lt"/>
                <a:ea typeface="+mn-ea"/>
                <a:cs typeface="+mn-cs"/>
              </a:rPr>
              <a:t>plognormal</a:t>
            </a:r>
            <a:r>
              <a:rPr kumimoji="1" lang="ja-JP" altLang="en-US" sz="1200" b="0" i="0" kern="1200" dirty="0" smtClean="0">
                <a:solidFill>
                  <a:schemeClr val="tx1"/>
                </a:solidFill>
                <a:effectLst/>
                <a:latin typeface="+mn-lt"/>
                <a:ea typeface="+mn-ea"/>
                <a:cs typeface="+mn-cs"/>
              </a:rPr>
              <a:t>低いから棄却</a:t>
            </a:r>
            <a:endParaRPr kumimoji="1" lang="ja-JP" altLang="ja-JP"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6</a:t>
            </a:fld>
            <a:endParaRPr kumimoji="1" lang="ja-JP" altLang="en-US"/>
          </a:p>
        </p:txBody>
      </p:sp>
    </p:spTree>
    <p:extLst>
      <p:ext uri="{BB962C8B-B14F-4D97-AF65-F5344CB8AC3E}">
        <p14:creationId xmlns:p14="http://schemas.microsoft.com/office/powerpoint/2010/main" val="1980963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尤度比検定</a:t>
            </a:r>
            <a:r>
              <a:rPr kumimoji="1" lang="ja-JP" altLang="en-US" dirty="0" smtClean="0"/>
              <a:t>では</a:t>
            </a:r>
            <a:r>
              <a:rPr kumimoji="1" lang="en-US" altLang="ja-JP" dirty="0" smtClean="0"/>
              <a:t>log-normal</a:t>
            </a:r>
            <a:r>
              <a:rPr kumimoji="1" lang="ja-JP" altLang="en-US" dirty="0" smtClean="0"/>
              <a:t>優位なのに</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シャピロウィルクで棄却されてるので除外</a:t>
            </a:r>
            <a:endParaRPr lang="en-US" altLang="ja-JP" dirty="0" smtClean="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8</a:t>
            </a:fld>
            <a:endParaRPr kumimoji="1" lang="ja-JP" altLang="en-US"/>
          </a:p>
        </p:txBody>
      </p:sp>
    </p:spTree>
    <p:extLst>
      <p:ext uri="{BB962C8B-B14F-4D97-AF65-F5344CB8AC3E}">
        <p14:creationId xmlns:p14="http://schemas.microsoft.com/office/powerpoint/2010/main" val="15414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適応度　</a:t>
            </a:r>
            <a:r>
              <a:rPr kumimoji="1" lang="en-US" altLang="ja-JP" dirty="0" smtClean="0"/>
              <a:t>fitness</a:t>
            </a:r>
          </a:p>
          <a:p>
            <a:r>
              <a:rPr kumimoji="1" lang="en-US" altLang="ja-JP" sz="1200" b="0" i="0" u="none" strike="noStrike" kern="1200" baseline="0" dirty="0" smtClean="0">
                <a:solidFill>
                  <a:schemeClr val="tx1"/>
                </a:solidFill>
                <a:latin typeface="+mn-lt"/>
                <a:ea typeface="+mn-ea"/>
                <a:cs typeface="+mn-cs"/>
              </a:rPr>
              <a:t>https://github.com/linzhp/Codevo3</a:t>
            </a:r>
          </a:p>
          <a:p>
            <a:r>
              <a:rPr kumimoji="1" lang="en-US" altLang="ja-JP" sz="1200" b="0" i="0" u="none" strike="noStrike" kern="1200" baseline="0" dirty="0" smtClean="0">
                <a:solidFill>
                  <a:schemeClr val="tx1"/>
                </a:solidFill>
                <a:latin typeface="+mn-lt"/>
                <a:ea typeface="+mn-ea"/>
                <a:cs typeface="+mn-cs"/>
              </a:rPr>
              <a:t>preferential attachment </a:t>
            </a:r>
            <a:r>
              <a:rPr kumimoji="1" lang="ja-JP" altLang="en-US" sz="1200" b="0" i="0" u="none" strike="noStrike" kern="1200" baseline="0" dirty="0" smtClean="0">
                <a:solidFill>
                  <a:schemeClr val="tx1"/>
                </a:solidFill>
                <a:latin typeface="+mn-lt"/>
                <a:ea typeface="+mn-ea"/>
                <a:cs typeface="+mn-cs"/>
              </a:rPr>
              <a:t>優先的選択モデル</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Self organized criticality</a:t>
            </a:r>
            <a:r>
              <a:rPr kumimoji="1" lang="ja-JP" altLang="en-US" sz="1200" b="0" i="0" u="none" strike="noStrike" kern="1200" baseline="0" dirty="0" smtClean="0">
                <a:solidFill>
                  <a:schemeClr val="tx1"/>
                </a:solidFill>
                <a:latin typeface="+mn-lt"/>
                <a:ea typeface="+mn-ea"/>
                <a:cs typeface="+mn-cs"/>
              </a:rPr>
              <a:t>モデル</a:t>
            </a:r>
            <a:endParaRPr kumimoji="1" lang="en-US" altLang="ja-JP" sz="1200" b="0" i="0" u="none" strike="noStrike" kern="1200" baseline="0" dirty="0" smtClean="0">
              <a:solidFill>
                <a:schemeClr val="tx1"/>
              </a:solidFill>
              <a:latin typeface="+mn-lt"/>
              <a:ea typeface="+mn-ea"/>
              <a:cs typeface="+mn-cs"/>
            </a:endParaRPr>
          </a:p>
          <a:p>
            <a:r>
              <a:rPr kumimoji="1" lang="ja-JP" altLang="en-US" sz="1200" b="0" i="0" u="none" strike="noStrike" kern="1200" baseline="0" dirty="0" smtClean="0">
                <a:solidFill>
                  <a:schemeClr val="tx1"/>
                </a:solidFill>
                <a:latin typeface="+mn-lt"/>
                <a:ea typeface="+mn-ea"/>
                <a:cs typeface="+mn-cs"/>
              </a:rPr>
              <a:t>どちらも</a:t>
            </a:r>
            <a:r>
              <a:rPr kumimoji="1" lang="en-US" altLang="ja-JP" sz="1200" b="0" i="0" u="none" strike="noStrike" kern="1200" baseline="0" dirty="0" smtClean="0">
                <a:solidFill>
                  <a:schemeClr val="tx1"/>
                </a:solidFill>
                <a:latin typeface="+mn-lt"/>
                <a:ea typeface="+mn-ea"/>
                <a:cs typeface="+mn-cs"/>
              </a:rPr>
              <a:t>software evolution</a:t>
            </a:r>
            <a:r>
              <a:rPr kumimoji="1" lang="ja-JP" altLang="en-US" sz="1200" b="0" i="0" u="none" strike="noStrike" kern="1200" baseline="0" dirty="0" smtClean="0">
                <a:solidFill>
                  <a:schemeClr val="tx1"/>
                </a:solidFill>
                <a:latin typeface="+mn-lt"/>
                <a:ea typeface="+mn-ea"/>
                <a:cs typeface="+mn-cs"/>
              </a:rPr>
              <a:t>をシミュレートするのに使われる</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20</a:t>
            </a:r>
            <a:r>
              <a:rPr kumimoji="1" lang="ja-JP" altLang="en-US" sz="1200" b="0" i="0" u="none" strike="noStrike" kern="1200" baseline="0" dirty="0" smtClean="0">
                <a:solidFill>
                  <a:schemeClr val="tx1"/>
                </a:solidFill>
                <a:latin typeface="+mn-lt"/>
                <a:ea typeface="+mn-ea"/>
                <a:cs typeface="+mn-cs"/>
              </a:rPr>
              <a:t>回のシミュレート　</a:t>
            </a:r>
            <a:r>
              <a:rPr kumimoji="1" lang="en-US" altLang="ja-JP" sz="1200" b="0" i="0" u="none" strike="noStrike" kern="1200" baseline="0" dirty="0" smtClean="0">
                <a:solidFill>
                  <a:schemeClr val="tx1"/>
                </a:solidFill>
                <a:latin typeface="+mn-lt"/>
                <a:ea typeface="+mn-ea"/>
                <a:cs typeface="+mn-cs"/>
              </a:rPr>
              <a:t>20</a:t>
            </a:r>
            <a:r>
              <a:rPr kumimoji="1" lang="ja-JP" altLang="en-US" sz="1200" b="0" i="0" u="none" strike="noStrike" kern="1200" baseline="0" dirty="0" smtClean="0">
                <a:solidFill>
                  <a:schemeClr val="tx1"/>
                </a:solidFill>
                <a:latin typeface="+mn-lt"/>
                <a:ea typeface="+mn-ea"/>
                <a:cs typeface="+mn-cs"/>
              </a:rPr>
              <a:t>万</a:t>
            </a:r>
            <a:r>
              <a:rPr kumimoji="1" lang="en-US" altLang="ja-JP" sz="1200" b="0" i="0" u="none" strike="noStrike" kern="1200" baseline="0" dirty="0" smtClean="0">
                <a:solidFill>
                  <a:schemeClr val="tx1"/>
                </a:solidFill>
                <a:latin typeface="+mn-lt"/>
                <a:ea typeface="+mn-ea"/>
                <a:cs typeface="+mn-cs"/>
              </a:rPr>
              <a:t>step</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9</a:t>
            </a:fld>
            <a:endParaRPr kumimoji="1" lang="ja-JP" altLang="en-US"/>
          </a:p>
        </p:txBody>
      </p:sp>
    </p:spTree>
    <p:extLst>
      <p:ext uri="{BB962C8B-B14F-4D97-AF65-F5344CB8AC3E}">
        <p14:creationId xmlns:p14="http://schemas.microsoft.com/office/powerpoint/2010/main" val="3100990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commit size</a:t>
            </a:r>
          </a:p>
          <a:p>
            <a:r>
              <a:rPr kumimoji="1" lang="en-US" altLang="ja-JP" dirty="0" smtClean="0"/>
              <a:t>number of callers</a:t>
            </a:r>
          </a:p>
          <a:p>
            <a:r>
              <a:rPr kumimoji="1" lang="en-US" altLang="ja-JP" dirty="0" smtClean="0"/>
              <a:t>class</a:t>
            </a:r>
            <a:r>
              <a:rPr kumimoji="1" lang="en-US" altLang="ja-JP" baseline="0" dirty="0" smtClean="0"/>
              <a:t> size (</a:t>
            </a:r>
            <a:r>
              <a:rPr kumimoji="1" lang="en-US" altLang="ja-JP" baseline="0" dirty="0" err="1" smtClean="0"/>
              <a:t>loc</a:t>
            </a:r>
            <a:r>
              <a:rPr kumimoji="1" lang="en-US" altLang="ja-JP" baseline="0" dirty="0" smtClean="0"/>
              <a:t>)</a:t>
            </a:r>
          </a:p>
          <a:p>
            <a:r>
              <a:rPr kumimoji="1" lang="en-US" altLang="ja-JP" baseline="0" dirty="0" smtClean="0"/>
              <a:t>number </a:t>
            </a:r>
            <a:r>
              <a:rPr kumimoji="1" lang="en-US" altLang="ja-JP" baseline="0" smtClean="0"/>
              <a:t>of subclasses</a:t>
            </a:r>
            <a:endParaRPr kumimoji="1" lang="ja-JP" altLang="en-US"/>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10</a:t>
            </a:fld>
            <a:endParaRPr kumimoji="1" lang="ja-JP" altLang="en-US"/>
          </a:p>
        </p:txBody>
      </p:sp>
    </p:spTree>
    <p:extLst>
      <p:ext uri="{BB962C8B-B14F-4D97-AF65-F5344CB8AC3E}">
        <p14:creationId xmlns:p14="http://schemas.microsoft.com/office/powerpoint/2010/main" val="1524571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総じて</a:t>
            </a:r>
            <a:r>
              <a:rPr kumimoji="1" lang="en-US" altLang="ja-JP" dirty="0" smtClean="0"/>
              <a:t>log-normal</a:t>
            </a:r>
          </a:p>
          <a:p>
            <a:r>
              <a:rPr kumimoji="1" lang="ja-JP" altLang="en-US" dirty="0" smtClean="0"/>
              <a:t>でもシャピロウィルクは棄却</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11</a:t>
            </a:fld>
            <a:endParaRPr kumimoji="1" lang="ja-JP" altLang="en-US"/>
          </a:p>
        </p:txBody>
      </p:sp>
    </p:spTree>
    <p:extLst>
      <p:ext uri="{BB962C8B-B14F-4D97-AF65-F5344CB8AC3E}">
        <p14:creationId xmlns:p14="http://schemas.microsoft.com/office/powerpoint/2010/main" val="4053572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xmin</a:t>
            </a:r>
            <a:r>
              <a:rPr kumimoji="1" lang="ja-JP" altLang="en-US" dirty="0" smtClean="0"/>
              <a:t>を変えてしまえば</a:t>
            </a:r>
            <a:r>
              <a:rPr kumimoji="1" lang="en-US" altLang="ja-JP" dirty="0" smtClean="0"/>
              <a:t>log-normal</a:t>
            </a:r>
            <a:r>
              <a:rPr kumimoji="1" lang="ja-JP" altLang="en-US" dirty="0" smtClean="0"/>
              <a:t>が最適になるだろう</a:t>
            </a:r>
            <a:endParaRPr kumimoji="1" lang="en-US" altLang="ja-JP" dirty="0" smtClean="0"/>
          </a:p>
          <a:p>
            <a:r>
              <a:rPr kumimoji="1" lang="ja-JP" altLang="en-US" dirty="0" smtClean="0"/>
              <a:t>ほとんどが</a:t>
            </a:r>
            <a:r>
              <a:rPr kumimoji="1" lang="en-US" altLang="ja-JP" dirty="0" smtClean="0"/>
              <a:t>100</a:t>
            </a:r>
            <a:r>
              <a:rPr kumimoji="1" lang="ja-JP" altLang="en-US" dirty="0" smtClean="0"/>
              <a:t>越え</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12</a:t>
            </a:fld>
            <a:endParaRPr kumimoji="1" lang="ja-JP" altLang="en-US"/>
          </a:p>
        </p:txBody>
      </p:sp>
    </p:spTree>
    <p:extLst>
      <p:ext uri="{BB962C8B-B14F-4D97-AF65-F5344CB8AC3E}">
        <p14:creationId xmlns:p14="http://schemas.microsoft.com/office/powerpoint/2010/main" val="1831259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断続平衡説</a:t>
            </a:r>
            <a:endParaRPr kumimoji="1" lang="ja-JP" altLang="en-US" dirty="0"/>
          </a:p>
        </p:txBody>
      </p:sp>
      <p:sp>
        <p:nvSpPr>
          <p:cNvPr id="4" name="スライド番号プレースホルダー 3"/>
          <p:cNvSpPr>
            <a:spLocks noGrp="1"/>
          </p:cNvSpPr>
          <p:nvPr>
            <p:ph type="sldNum" sz="quarter" idx="10"/>
          </p:nvPr>
        </p:nvSpPr>
        <p:spPr/>
        <p:txBody>
          <a:bodyPr/>
          <a:lstStyle/>
          <a:p>
            <a:fld id="{4530F19A-2FEF-486F-B7FC-24A485F76057}" type="slidenum">
              <a:rPr kumimoji="1" lang="ja-JP" altLang="en-US" smtClean="0"/>
              <a:t>13</a:t>
            </a:fld>
            <a:endParaRPr kumimoji="1" lang="ja-JP" altLang="en-US"/>
          </a:p>
        </p:txBody>
      </p:sp>
    </p:spTree>
    <p:extLst>
      <p:ext uri="{BB962C8B-B14F-4D97-AF65-F5344CB8AC3E}">
        <p14:creationId xmlns:p14="http://schemas.microsoft.com/office/powerpoint/2010/main" val="696815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B8FD38A-832E-4ECD-88E1-1ABDB7521B6A}" type="datetime1">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95918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normAutofit/>
          </a:bodyPr>
          <a:lstStyle>
            <a:lvl1pPr>
              <a:defRPr sz="3600"/>
            </a:lvl1pPr>
            <a:lvl2pPr>
              <a:defRPr sz="3200"/>
            </a:lvl2pPr>
            <a:lvl3pPr>
              <a:defRPr sz="2800"/>
            </a:lvl3pPr>
            <a:lvl4pPr>
              <a:defRPr sz="2400"/>
            </a:lvl4pPr>
            <a:lvl5pPr>
              <a:defRPr sz="2400"/>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8E292967-09FB-48F5-810F-6AC4754183E0}" type="datetime1">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176455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DA23670-50B6-4B7E-AB38-2A46767EF509}" type="datetime1">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543914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F476E55-5DF4-42B3-96B4-D82D2513B33A}" type="datetime1">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74856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9D461B7-EC81-4344-B113-6DBE39F28AD9}" type="datetime1">
              <a:rPr kumimoji="1" lang="ja-JP" altLang="en-US" smtClean="0"/>
              <a:t>2015/6/9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361609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55BB4E1-ABA9-4121-963A-0512688634F1}" type="datetime1">
              <a:rPr kumimoji="1" lang="ja-JP" altLang="en-US" smtClean="0"/>
              <a:t>2015/6/9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754003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CB692EA-FDBE-4016-8201-F403B492A305}" type="datetime1">
              <a:rPr kumimoji="1" lang="ja-JP" altLang="en-US" smtClean="0"/>
              <a:t>2015/6/9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55713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27F4F32-2CE6-4DCB-A26D-A6F42FB3B20C}" type="datetime1">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127228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F8ECDCC-A16F-41CC-9536-57AE836DCA3D}" type="datetime1">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534786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90A2DE6-1682-4A3A-8040-B561EA3BB44E}" type="datetime1">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2537594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995B8D5-C917-4353-94B9-76F472A3C9EF}" type="datetime1">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87261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0B2F6-B4E8-4C47-A272-9A307A2CEFBC}" type="datetime1">
              <a:rPr kumimoji="1" lang="ja-JP" altLang="en-US" smtClean="0"/>
              <a:t>2015/6/9</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2ACD49-A9DA-4008-B610-4BD87CF95F70}" type="slidenum">
              <a:rPr kumimoji="1" lang="ja-JP" altLang="en-US" smtClean="0"/>
              <a:t>‹#›</a:t>
            </a:fld>
            <a:endParaRPr kumimoji="1" lang="ja-JP" altLang="en-US"/>
          </a:p>
        </p:txBody>
      </p:sp>
    </p:spTree>
    <p:extLst>
      <p:ext uri="{BB962C8B-B14F-4D97-AF65-F5344CB8AC3E}">
        <p14:creationId xmlns:p14="http://schemas.microsoft.com/office/powerpoint/2010/main" val="3957746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hyperlink" Target="https://github.com/linzhp/Codevo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latin typeface="+mn-lt"/>
              </a:rPr>
              <a:t>Why Power Laws?</a:t>
            </a:r>
            <a:br>
              <a:rPr kumimoji="1" lang="en-US" altLang="ja-JP" dirty="0" smtClean="0">
                <a:latin typeface="+mn-lt"/>
              </a:rPr>
            </a:br>
            <a:r>
              <a:rPr lang="en-US" altLang="ja-JP" sz="3200" dirty="0" smtClean="0">
                <a:latin typeface="+mn-lt"/>
              </a:rPr>
              <a:t>Explanation from Fine-Grained Code Changes</a:t>
            </a:r>
            <a:endParaRPr kumimoji="1" lang="ja-JP" altLang="en-US" dirty="0">
              <a:latin typeface="+mn-lt"/>
            </a:endParaRPr>
          </a:p>
        </p:txBody>
      </p:sp>
      <p:sp>
        <p:nvSpPr>
          <p:cNvPr id="3" name="サブタイトル 2"/>
          <p:cNvSpPr>
            <a:spLocks noGrp="1"/>
          </p:cNvSpPr>
          <p:nvPr>
            <p:ph type="subTitle" idx="1"/>
          </p:nvPr>
        </p:nvSpPr>
        <p:spPr>
          <a:xfrm>
            <a:off x="1524000" y="3846736"/>
            <a:ext cx="9144000" cy="1655762"/>
          </a:xfrm>
        </p:spPr>
        <p:txBody>
          <a:bodyPr>
            <a:normAutofit/>
          </a:bodyPr>
          <a:lstStyle/>
          <a:p>
            <a:r>
              <a:rPr kumimoji="1" lang="en-US" altLang="ja-JP" sz="3600" dirty="0" err="1" smtClean="0"/>
              <a:t>Zhongpeng</a:t>
            </a:r>
            <a:r>
              <a:rPr kumimoji="1" lang="en-US" altLang="ja-JP" sz="3600" dirty="0" smtClean="0"/>
              <a:t> Lin and Jim Whitehead</a:t>
            </a:r>
            <a:endParaRPr kumimoji="1" lang="ja-JP" altLang="en-US" sz="3600" dirty="0"/>
          </a:p>
        </p:txBody>
      </p:sp>
      <p:cxnSp>
        <p:nvCxnSpPr>
          <p:cNvPr id="4" name="直線コネクタ 3"/>
          <p:cNvCxnSpPr/>
          <p:nvPr/>
        </p:nvCxnSpPr>
        <p:spPr>
          <a:xfrm>
            <a:off x="1524000" y="3646026"/>
            <a:ext cx="9144000" cy="215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386366" y="425003"/>
            <a:ext cx="1446230" cy="461665"/>
          </a:xfrm>
          <a:prstGeom prst="rect">
            <a:avLst/>
          </a:prstGeom>
          <a:noFill/>
        </p:spPr>
        <p:txBody>
          <a:bodyPr wrap="none" rtlCol="0">
            <a:spAutoFit/>
          </a:bodyPr>
          <a:lstStyle/>
          <a:p>
            <a:r>
              <a:rPr kumimoji="1" lang="en-US" altLang="ja-JP" sz="2400" dirty="0" smtClean="0"/>
              <a:t>MSR 2015</a:t>
            </a:r>
            <a:endParaRPr kumimoji="1" lang="ja-JP" altLang="en-US" sz="2400" dirty="0"/>
          </a:p>
        </p:txBody>
      </p:sp>
      <p:sp>
        <p:nvSpPr>
          <p:cNvPr id="7" name="スライド番号プレースホルダー 6"/>
          <p:cNvSpPr>
            <a:spLocks noGrp="1"/>
          </p:cNvSpPr>
          <p:nvPr>
            <p:ph type="sldNum" sz="quarter" idx="12"/>
          </p:nvPr>
        </p:nvSpPr>
        <p:spPr/>
        <p:txBody>
          <a:bodyPr/>
          <a:lstStyle/>
          <a:p>
            <a:fld id="{CA2ACD49-A9DA-4008-B610-4BD87CF95F70}" type="slidenum">
              <a:rPr kumimoji="1" lang="ja-JP" altLang="en-US" smtClean="0"/>
              <a:t>1</a:t>
            </a:fld>
            <a:endParaRPr kumimoji="1" lang="ja-JP" altLang="en-US"/>
          </a:p>
        </p:txBody>
      </p:sp>
    </p:spTree>
    <p:extLst>
      <p:ext uri="{BB962C8B-B14F-4D97-AF65-F5344CB8AC3E}">
        <p14:creationId xmlns:p14="http://schemas.microsoft.com/office/powerpoint/2010/main" val="5723663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35169" y="262094"/>
            <a:ext cx="10515600" cy="1325563"/>
          </a:xfrm>
        </p:spPr>
        <p:txBody>
          <a:bodyPr/>
          <a:lstStyle/>
          <a:p>
            <a:r>
              <a:rPr kumimoji="1" lang="ja-JP" altLang="en-US" dirty="0" smtClean="0"/>
              <a:t>べき乗分布</a:t>
            </a:r>
            <a:endParaRPr kumimoji="1" lang="ja-JP" altLang="en-US" dirty="0"/>
          </a:p>
        </p:txBody>
      </p:sp>
      <p:sp>
        <p:nvSpPr>
          <p:cNvPr id="3" name="コンテンツ プレースホルダー 2"/>
          <p:cNvSpPr>
            <a:spLocks noGrp="1"/>
          </p:cNvSpPr>
          <p:nvPr>
            <p:ph idx="1"/>
          </p:nvPr>
        </p:nvSpPr>
        <p:spPr>
          <a:xfrm>
            <a:off x="529107" y="5925622"/>
            <a:ext cx="10515600" cy="613290"/>
          </a:xfrm>
        </p:spPr>
        <p:txBody>
          <a:bodyPr/>
          <a:lstStyle/>
          <a:p>
            <a:r>
              <a:rPr kumimoji="1" lang="ja-JP" altLang="en-US" dirty="0" smtClean="0"/>
              <a:t>ある観測量がパラメータのべき乗に従う</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2</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915" y="1305751"/>
            <a:ext cx="8533285" cy="4437308"/>
          </a:xfrm>
          <a:prstGeom prst="rect">
            <a:avLst/>
          </a:prstGeom>
        </p:spPr>
      </p:pic>
    </p:spTree>
    <p:extLst>
      <p:ext uri="{BB962C8B-B14F-4D97-AF65-F5344CB8AC3E}">
        <p14:creationId xmlns:p14="http://schemas.microsoft.com/office/powerpoint/2010/main" val="3994553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4800" dirty="0" err="1" smtClean="0">
                <a:latin typeface="+mn-lt"/>
                <a:ea typeface="+mn-ea"/>
              </a:rPr>
              <a:t>Reserch</a:t>
            </a:r>
            <a:r>
              <a:rPr lang="en-US" altLang="ja-JP" sz="4800" dirty="0" smtClean="0">
                <a:latin typeface="+mn-lt"/>
                <a:ea typeface="+mn-ea"/>
              </a:rPr>
              <a:t> Question</a:t>
            </a:r>
            <a:endParaRPr kumimoji="1" lang="ja-JP" altLang="en-US" sz="4800" dirty="0">
              <a:latin typeface="+mn-lt"/>
              <a:ea typeface="+mn-ea"/>
            </a:endParaRPr>
          </a:p>
        </p:txBody>
      </p:sp>
      <p:sp>
        <p:nvSpPr>
          <p:cNvPr id="3" name="コンテンツ プレースホルダー 2"/>
          <p:cNvSpPr>
            <a:spLocks noGrp="1"/>
          </p:cNvSpPr>
          <p:nvPr>
            <p:ph idx="1"/>
          </p:nvPr>
        </p:nvSpPr>
        <p:spPr/>
        <p:txBody>
          <a:bodyPr/>
          <a:lstStyle/>
          <a:p>
            <a:r>
              <a:rPr lang="en-US" altLang="ja-JP" dirty="0"/>
              <a:t>How can individual fine-grained code changes lead to </a:t>
            </a:r>
            <a:r>
              <a:rPr lang="en-US" altLang="ja-JP" dirty="0" smtClean="0"/>
              <a:t>power law </a:t>
            </a:r>
            <a:r>
              <a:rPr lang="en-US" altLang="ja-JP" dirty="0"/>
              <a:t>distributions</a:t>
            </a:r>
            <a:r>
              <a:rPr lang="en-US" altLang="ja-JP" dirty="0" smtClean="0"/>
              <a:t>?</a:t>
            </a:r>
            <a:endParaRPr lang="en-US" altLang="ja-JP" dirty="0"/>
          </a:p>
          <a:p>
            <a:endParaRPr lang="en-US" altLang="ja-JP" dirty="0" smtClean="0"/>
          </a:p>
          <a:p>
            <a:pPr marL="0" indent="0">
              <a:buNone/>
            </a:pPr>
            <a:endParaRPr lang="en-US" altLang="ja-JP" dirty="0" smtClean="0"/>
          </a:p>
          <a:p>
            <a:r>
              <a:rPr lang="en-US" altLang="ja-JP" dirty="0" smtClean="0"/>
              <a:t>change size</a:t>
            </a:r>
            <a:r>
              <a:rPr lang="ja-JP" altLang="en-US" dirty="0" smtClean="0"/>
              <a:t>のべき乗分布の例を上げる</a:t>
            </a:r>
            <a:endParaRPr lang="en-US" altLang="ja-JP" dirty="0" smtClean="0"/>
          </a:p>
          <a:p>
            <a:r>
              <a:rPr lang="ja-JP" altLang="en-US" dirty="0" smtClean="0"/>
              <a:t>モデルを構築し、シミュレートを行う</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3</a:t>
            </a:fld>
            <a:endParaRPr kumimoji="1" lang="ja-JP" altLang="en-US"/>
          </a:p>
        </p:txBody>
      </p:sp>
    </p:spTree>
    <p:extLst>
      <p:ext uri="{BB962C8B-B14F-4D97-AF65-F5344CB8AC3E}">
        <p14:creationId xmlns:p14="http://schemas.microsoft.com/office/powerpoint/2010/main" val="27741426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データコレクション</a:t>
            </a:r>
            <a:endParaRPr kumimoji="1" lang="ja-JP" altLang="en-US" dirty="0"/>
          </a:p>
        </p:txBody>
      </p:sp>
      <p:sp>
        <p:nvSpPr>
          <p:cNvPr id="3" name="コンテンツ プレースホルダー 2"/>
          <p:cNvSpPr>
            <a:spLocks noGrp="1"/>
          </p:cNvSpPr>
          <p:nvPr>
            <p:ph idx="1"/>
          </p:nvPr>
        </p:nvSpPr>
        <p:spPr>
          <a:xfrm>
            <a:off x="661652" y="5215942"/>
            <a:ext cx="10868696" cy="1505533"/>
          </a:xfrm>
        </p:spPr>
        <p:txBody>
          <a:bodyPr>
            <a:normAutofit/>
          </a:bodyPr>
          <a:lstStyle/>
          <a:p>
            <a:r>
              <a:rPr lang="en-US" altLang="ja-JP" dirty="0" err="1" smtClean="0"/>
              <a:t>CVSAnalY</a:t>
            </a:r>
            <a:r>
              <a:rPr lang="ja-JP" altLang="en-US" dirty="0" smtClean="0"/>
              <a:t>を使用して</a:t>
            </a:r>
            <a:r>
              <a:rPr kumimoji="1" lang="en-US" altLang="ja-JP" dirty="0" err="1" smtClean="0"/>
              <a:t>Git</a:t>
            </a:r>
            <a:r>
              <a:rPr kumimoji="1" lang="ja-JP" altLang="en-US" dirty="0" smtClean="0"/>
              <a:t>リポジトリからデータを取得</a:t>
            </a:r>
            <a:endParaRPr kumimoji="1" lang="en-US" altLang="ja-JP" dirty="0" smtClean="0"/>
          </a:p>
          <a:p>
            <a:r>
              <a:rPr lang="en-US" altLang="ja-JP" dirty="0"/>
              <a:t>c</a:t>
            </a:r>
            <a:r>
              <a:rPr kumimoji="1" lang="en-US" altLang="ja-JP" dirty="0" smtClean="0"/>
              <a:t>ommit size</a:t>
            </a:r>
            <a:r>
              <a:rPr kumimoji="1" lang="ja-JP" altLang="en-US" dirty="0" smtClean="0"/>
              <a:t>と</a:t>
            </a:r>
            <a:r>
              <a:rPr lang="en-US" altLang="ja-JP" dirty="0"/>
              <a:t>m</a:t>
            </a:r>
            <a:r>
              <a:rPr kumimoji="1" lang="en-US" altLang="ja-JP" dirty="0" smtClean="0"/>
              <a:t>onthly change size</a:t>
            </a:r>
            <a:r>
              <a:rPr kumimoji="1" lang="ja-JP" altLang="en-US" dirty="0" smtClean="0"/>
              <a:t>を測定</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4</a:t>
            </a:fld>
            <a:endParaRPr kumimoji="1" lang="ja-JP" altLang="en-US"/>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556" y="1484714"/>
            <a:ext cx="9446855" cy="3357741"/>
          </a:xfrm>
          <a:prstGeom prst="rect">
            <a:avLst/>
          </a:prstGeom>
        </p:spPr>
      </p:pic>
    </p:spTree>
    <p:extLst>
      <p:ext uri="{BB962C8B-B14F-4D97-AF65-F5344CB8AC3E}">
        <p14:creationId xmlns:p14="http://schemas.microsoft.com/office/powerpoint/2010/main" val="1587333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smtClean="0"/>
              <a:t>：</a:t>
            </a:r>
            <a:r>
              <a:rPr lang="en-US" altLang="ja-JP" dirty="0" smtClean="0">
                <a:latin typeface="+mn-lt"/>
              </a:rPr>
              <a:t>Commit Size(1/2)</a:t>
            </a:r>
            <a:endParaRPr kumimoji="1" lang="ja-JP" altLang="en-US" dirty="0">
              <a:latin typeface="+mn-lt"/>
            </a:endParaRPr>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5</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0688"/>
            <a:ext cx="12063211" cy="3182802"/>
          </a:xfrm>
          <a:prstGeom prst="rect">
            <a:avLst/>
          </a:prstGeom>
        </p:spPr>
      </p:pic>
      <p:sp>
        <p:nvSpPr>
          <p:cNvPr id="10" name="コンテンツ プレースホルダー 9"/>
          <p:cNvSpPr>
            <a:spLocks noGrp="1"/>
          </p:cNvSpPr>
          <p:nvPr>
            <p:ph idx="1"/>
          </p:nvPr>
        </p:nvSpPr>
        <p:spPr>
          <a:xfrm>
            <a:off x="541985" y="5088171"/>
            <a:ext cx="10515600" cy="1633304"/>
          </a:xfrm>
        </p:spPr>
        <p:txBody>
          <a:bodyPr/>
          <a:lstStyle/>
          <a:p>
            <a:r>
              <a:rPr lang="en-US" altLang="ja-JP" dirty="0" err="1" smtClean="0"/>
              <a:t>jEdit</a:t>
            </a:r>
            <a:r>
              <a:rPr lang="en-US" altLang="ja-JP" dirty="0" smtClean="0"/>
              <a:t> , Eclipse JDT , Apache Maven , Google </a:t>
            </a:r>
            <a:r>
              <a:rPr lang="en-US" altLang="ja-JP" dirty="0" err="1" smtClean="0"/>
              <a:t>Guice</a:t>
            </a:r>
            <a:endParaRPr lang="en-US" altLang="ja-JP" dirty="0" smtClean="0"/>
          </a:p>
          <a:p>
            <a:r>
              <a:rPr lang="ja-JP" altLang="en-US" dirty="0" smtClean="0"/>
              <a:t>縦軸が</a:t>
            </a:r>
            <a:r>
              <a:rPr lang="en-US" altLang="ja-JP" dirty="0" smtClean="0"/>
              <a:t>CCDF</a:t>
            </a:r>
            <a:r>
              <a:rPr lang="ja-JP" altLang="en-US" dirty="0" err="1" smtClean="0"/>
              <a:t>、</a:t>
            </a:r>
            <a:r>
              <a:rPr lang="ja-JP" altLang="en-US" dirty="0" smtClean="0"/>
              <a:t>横軸が</a:t>
            </a:r>
            <a:r>
              <a:rPr lang="en-US" altLang="ja-JP" dirty="0" smtClean="0"/>
              <a:t>commit size</a:t>
            </a:r>
          </a:p>
          <a:p>
            <a:endParaRPr kumimoji="1" lang="en-US" altLang="ja-JP" dirty="0"/>
          </a:p>
        </p:txBody>
      </p:sp>
    </p:spTree>
    <p:extLst>
      <p:ext uri="{BB962C8B-B14F-4D97-AF65-F5344CB8AC3E}">
        <p14:creationId xmlns:p14="http://schemas.microsoft.com/office/powerpoint/2010/main" val="483446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 y="1139612"/>
            <a:ext cx="8144420" cy="2608089"/>
          </a:xfrm>
          <a:prstGeom prst="rect">
            <a:avLst/>
          </a:prstGeom>
        </p:spPr>
      </p:pic>
      <p:sp>
        <p:nvSpPr>
          <p:cNvPr id="2" name="タイトル 1"/>
          <p:cNvSpPr>
            <a:spLocks noGrp="1"/>
          </p:cNvSpPr>
          <p:nvPr>
            <p:ph type="title"/>
          </p:nvPr>
        </p:nvSpPr>
        <p:spPr>
          <a:xfrm>
            <a:off x="709411" y="62185"/>
            <a:ext cx="10515600" cy="1325563"/>
          </a:xfrm>
        </p:spPr>
        <p:txBody>
          <a:bodyPr/>
          <a:lstStyle/>
          <a:p>
            <a:r>
              <a:rPr lang="ja-JP" altLang="en-US" dirty="0"/>
              <a:t>分析：</a:t>
            </a:r>
            <a:r>
              <a:rPr lang="en-US" altLang="ja-JP" dirty="0">
                <a:latin typeface="+mn-lt"/>
              </a:rPr>
              <a:t>Commit </a:t>
            </a:r>
            <a:r>
              <a:rPr lang="en-US" altLang="ja-JP" dirty="0" smtClean="0">
                <a:latin typeface="+mn-lt"/>
              </a:rPr>
              <a:t>Size(2/2)</a:t>
            </a:r>
            <a:endParaRPr kumimoji="1" lang="ja-JP" altLang="en-US" dirty="0">
              <a:latin typeface="+mn-lt"/>
            </a:endParaRPr>
          </a:p>
        </p:txBody>
      </p:sp>
      <p:sp>
        <p:nvSpPr>
          <p:cNvPr id="3" name="コンテンツ プレースホルダー 2"/>
          <p:cNvSpPr>
            <a:spLocks noGrp="1"/>
          </p:cNvSpPr>
          <p:nvPr>
            <p:ph idx="1"/>
          </p:nvPr>
        </p:nvSpPr>
        <p:spPr>
          <a:xfrm>
            <a:off x="8068756" y="5118055"/>
            <a:ext cx="4123244" cy="1603420"/>
          </a:xfrm>
        </p:spPr>
        <p:txBody>
          <a:bodyPr>
            <a:normAutofit/>
          </a:bodyPr>
          <a:lstStyle/>
          <a:p>
            <a:r>
              <a:rPr lang="en-US" altLang="ja-JP" dirty="0"/>
              <a:t>likelihood ratio test</a:t>
            </a:r>
            <a:endParaRPr lang="en-US" altLang="ja-JP" dirty="0" smtClean="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6</a:t>
            </a:fld>
            <a:endParaRPr kumimoji="1" lang="ja-JP" altLang="en-US"/>
          </a:p>
        </p:txBody>
      </p:sp>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8" y="3868674"/>
            <a:ext cx="8063388" cy="2989325"/>
          </a:xfrm>
          <a:prstGeom prst="rect">
            <a:avLst/>
          </a:prstGeom>
        </p:spPr>
      </p:pic>
      <p:sp>
        <p:nvSpPr>
          <p:cNvPr id="7" name="コンテンツ プレースホルダー 2"/>
          <p:cNvSpPr txBox="1">
            <a:spLocks/>
          </p:cNvSpPr>
          <p:nvPr/>
        </p:nvSpPr>
        <p:spPr>
          <a:xfrm>
            <a:off x="8119317" y="2078998"/>
            <a:ext cx="4494726" cy="19411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3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dirty="0" smtClean="0"/>
              <a:t>コルモゴロフスミルノフ検定</a:t>
            </a:r>
            <a:endParaRPr lang="en-US" altLang="ja-JP" sz="2400" dirty="0" smtClean="0"/>
          </a:p>
          <a:p>
            <a:r>
              <a:rPr lang="ja-JP" altLang="en-US" dirty="0" smtClean="0"/>
              <a:t>ＪＤＴは除外</a:t>
            </a:r>
            <a:endParaRPr lang="ja-JP" altLang="en-US" dirty="0"/>
          </a:p>
        </p:txBody>
      </p:sp>
      <p:cxnSp>
        <p:nvCxnSpPr>
          <p:cNvPr id="8" name="直線コネクタ 7"/>
          <p:cNvCxnSpPr/>
          <p:nvPr/>
        </p:nvCxnSpPr>
        <p:spPr>
          <a:xfrm>
            <a:off x="4893972" y="3033958"/>
            <a:ext cx="48939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077141" y="3626729"/>
            <a:ext cx="4972932" cy="461665"/>
          </a:xfrm>
          <a:prstGeom prst="rect">
            <a:avLst/>
          </a:prstGeom>
          <a:noFill/>
        </p:spPr>
        <p:txBody>
          <a:bodyPr wrap="square" rtlCol="0">
            <a:spAutoFit/>
          </a:bodyPr>
          <a:lstStyle/>
          <a:p>
            <a:r>
              <a:rPr lang="en-US" altLang="ja-JP" sz="2400" dirty="0" smtClean="0"/>
              <a:t>Shapiro-Wilk</a:t>
            </a:r>
            <a:r>
              <a:rPr lang="ja-JP" altLang="en-US" sz="2400" dirty="0" smtClean="0"/>
              <a:t>検定</a:t>
            </a:r>
            <a:endParaRPr kumimoji="1" lang="ja-JP" altLang="en-US" sz="2400" dirty="0"/>
          </a:p>
        </p:txBody>
      </p:sp>
      <p:sp>
        <p:nvSpPr>
          <p:cNvPr id="11" name="角丸四角形 10"/>
          <p:cNvSpPr/>
          <p:nvPr/>
        </p:nvSpPr>
        <p:spPr>
          <a:xfrm>
            <a:off x="6212725" y="2078998"/>
            <a:ext cx="1835381" cy="1653152"/>
          </a:xfrm>
          <a:prstGeom prst="roundRect">
            <a:avLst/>
          </a:prstGeom>
          <a:noFill/>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4222168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kumimoji="1" lang="en-US" altLang="ja-JP" dirty="0" smtClean="0">
                <a:latin typeface="+mn-lt"/>
              </a:rPr>
              <a:t>Monthly Change Size(1/2)</a:t>
            </a:r>
            <a:endParaRPr kumimoji="1" lang="ja-JP" altLang="en-US" dirty="0">
              <a:latin typeface="+mn-lt"/>
            </a:endParaRPr>
          </a:p>
        </p:txBody>
      </p:sp>
      <p:sp>
        <p:nvSpPr>
          <p:cNvPr id="3" name="コンテンツ プレースホルダー 2"/>
          <p:cNvSpPr>
            <a:spLocks noGrp="1"/>
          </p:cNvSpPr>
          <p:nvPr>
            <p:ph idx="1"/>
          </p:nvPr>
        </p:nvSpPr>
        <p:spPr>
          <a:xfrm>
            <a:off x="838200" y="5899864"/>
            <a:ext cx="10515600" cy="639048"/>
          </a:xfrm>
        </p:spPr>
        <p:txBody>
          <a:bodyPr/>
          <a:lstStyle/>
          <a:p>
            <a:r>
              <a:rPr lang="en-US" altLang="ja-JP" dirty="0" smtClean="0"/>
              <a:t>commit size</a:t>
            </a:r>
            <a:r>
              <a:rPr lang="ja-JP" altLang="en-US" dirty="0" smtClean="0"/>
              <a:t>同様</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7</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52" y="1690688"/>
            <a:ext cx="12051599" cy="3113132"/>
          </a:xfrm>
          <a:prstGeom prst="rect">
            <a:avLst/>
          </a:prstGeom>
        </p:spPr>
      </p:pic>
    </p:spTree>
    <p:extLst>
      <p:ext uri="{BB962C8B-B14F-4D97-AF65-F5344CB8AC3E}">
        <p14:creationId xmlns:p14="http://schemas.microsoft.com/office/powerpoint/2010/main" val="417395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49215"/>
            <a:ext cx="10515600" cy="1325563"/>
          </a:xfrm>
        </p:spPr>
        <p:txBody>
          <a:bodyPr/>
          <a:lstStyle/>
          <a:p>
            <a:r>
              <a:rPr lang="ja-JP" altLang="en-US" dirty="0"/>
              <a:t>分析：</a:t>
            </a:r>
            <a:r>
              <a:rPr lang="en-US" altLang="ja-JP" dirty="0">
                <a:latin typeface="+mn-lt"/>
              </a:rPr>
              <a:t>Monthly Change </a:t>
            </a:r>
            <a:r>
              <a:rPr lang="en-US" altLang="ja-JP" dirty="0" smtClean="0">
                <a:latin typeface="+mn-lt"/>
              </a:rPr>
              <a:t>Size(2/2</a:t>
            </a:r>
            <a:r>
              <a:rPr lang="en-US" altLang="ja-JP" dirty="0">
                <a:latin typeface="+mn-lt"/>
              </a:rPr>
              <a:t>)</a:t>
            </a:r>
            <a:endParaRPr kumimoji="1" lang="ja-JP" altLang="en-US" dirty="0">
              <a:latin typeface="+mn-lt"/>
            </a:endParaRPr>
          </a:p>
        </p:txBody>
      </p:sp>
      <p:sp>
        <p:nvSpPr>
          <p:cNvPr id="3" name="コンテンツ プレースホルダー 2"/>
          <p:cNvSpPr>
            <a:spLocks noGrp="1"/>
          </p:cNvSpPr>
          <p:nvPr>
            <p:ph idx="1"/>
          </p:nvPr>
        </p:nvSpPr>
        <p:spPr>
          <a:xfrm>
            <a:off x="8261525" y="3372851"/>
            <a:ext cx="3252188" cy="1186270"/>
          </a:xfrm>
        </p:spPr>
        <p:txBody>
          <a:bodyPr>
            <a:normAutofit/>
          </a:bodyPr>
          <a:lstStyle/>
          <a:p>
            <a:r>
              <a:rPr lang="en-US" altLang="ja-JP" dirty="0" smtClean="0"/>
              <a:t>Maven</a:t>
            </a:r>
            <a:r>
              <a:rPr lang="ja-JP" altLang="en-US" dirty="0" err="1" smtClean="0"/>
              <a:t>は除</a:t>
            </a:r>
            <a:r>
              <a:rPr lang="ja-JP" altLang="en-US" dirty="0" smtClean="0"/>
              <a:t>外</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8</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6091"/>
            <a:ext cx="8611440" cy="2514540"/>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14" y="3907854"/>
            <a:ext cx="8164611" cy="2950146"/>
          </a:xfrm>
          <a:prstGeom prst="rect">
            <a:avLst/>
          </a:prstGeom>
        </p:spPr>
      </p:pic>
    </p:spTree>
    <p:extLst>
      <p:ext uri="{BB962C8B-B14F-4D97-AF65-F5344CB8AC3E}">
        <p14:creationId xmlns:p14="http://schemas.microsoft.com/office/powerpoint/2010/main" val="5127745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シミュレーション</a:t>
            </a:r>
            <a:endParaRPr kumimoji="1" lang="ja-JP" altLang="en-US" dirty="0"/>
          </a:p>
        </p:txBody>
      </p:sp>
      <p:sp>
        <p:nvSpPr>
          <p:cNvPr id="3" name="コンテンツ プレースホルダー 2"/>
          <p:cNvSpPr>
            <a:spLocks noGrp="1"/>
          </p:cNvSpPr>
          <p:nvPr>
            <p:ph idx="1"/>
          </p:nvPr>
        </p:nvSpPr>
        <p:spPr>
          <a:xfrm>
            <a:off x="619259" y="1847850"/>
            <a:ext cx="10515600" cy="4351338"/>
          </a:xfrm>
        </p:spPr>
        <p:txBody>
          <a:bodyPr/>
          <a:lstStyle/>
          <a:p>
            <a:r>
              <a:rPr lang="ja-JP" altLang="en-US" dirty="0" smtClean="0"/>
              <a:t>優先的選択と</a:t>
            </a:r>
            <a:r>
              <a:rPr lang="en-US" altLang="ja-JP" dirty="0" smtClean="0"/>
              <a:t>SOC</a:t>
            </a:r>
            <a:r>
              <a:rPr lang="ja-JP" altLang="en-US" dirty="0" smtClean="0"/>
              <a:t>を組み合わせたモデルを用いて</a:t>
            </a:r>
            <a:r>
              <a:rPr lang="en-US" altLang="ja-JP" dirty="0" smtClean="0"/>
              <a:t>code change</a:t>
            </a:r>
            <a:r>
              <a:rPr lang="ja-JP" altLang="en-US" dirty="0" smtClean="0"/>
              <a:t>をシミュレート</a:t>
            </a:r>
            <a:endParaRPr lang="ja-JP" altLang="en-US" dirty="0"/>
          </a:p>
          <a:p>
            <a:endParaRPr kumimoji="1" lang="en-US" altLang="ja-JP" dirty="0" smtClean="0"/>
          </a:p>
          <a:p>
            <a:r>
              <a:rPr lang="en-US" altLang="ja-JP" dirty="0">
                <a:hlinkClick r:id="rId3"/>
              </a:rPr>
              <a:t>https://</a:t>
            </a:r>
            <a:r>
              <a:rPr lang="en-US" altLang="ja-JP" dirty="0" smtClean="0">
                <a:hlinkClick r:id="rId3"/>
              </a:rPr>
              <a:t>github.com/linzhp/Codevo3</a:t>
            </a:r>
            <a:r>
              <a:rPr lang="ja-JP" altLang="en-US" dirty="0" smtClean="0"/>
              <a:t>で公開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9</a:t>
            </a:fld>
            <a:endParaRPr kumimoji="1" lang="ja-JP" altLang="en-US"/>
          </a:p>
        </p:txBody>
      </p:sp>
    </p:spTree>
    <p:extLst>
      <p:ext uri="{BB962C8B-B14F-4D97-AF65-F5344CB8AC3E}">
        <p14:creationId xmlns:p14="http://schemas.microsoft.com/office/powerpoint/2010/main" val="3982629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latin typeface="+mn-lt"/>
              </a:rPr>
              <a:t>(1/2)</a:t>
            </a:r>
            <a:endParaRPr kumimoji="1" lang="ja-JP" altLang="en-US" dirty="0">
              <a:latin typeface="+mn-lt"/>
            </a:endParaRPr>
          </a:p>
        </p:txBody>
      </p:sp>
      <p:sp>
        <p:nvSpPr>
          <p:cNvPr id="3" name="コンテンツ プレースホルダー 2"/>
          <p:cNvSpPr>
            <a:spLocks noGrp="1"/>
          </p:cNvSpPr>
          <p:nvPr>
            <p:ph idx="1"/>
          </p:nvPr>
        </p:nvSpPr>
        <p:spPr>
          <a:xfrm>
            <a:off x="838200" y="5601393"/>
            <a:ext cx="10515600" cy="754957"/>
          </a:xfrm>
        </p:spPr>
        <p:txBody>
          <a:bodyPr/>
          <a:lstStyle/>
          <a:p>
            <a:r>
              <a:rPr kumimoji="1" lang="ja-JP" altLang="en-US" dirty="0" smtClean="0"/>
              <a:t>いくつかのメトリクスを測定</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10</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9743"/>
            <a:ext cx="12192000" cy="3578513"/>
          </a:xfrm>
          <a:prstGeom prst="rect">
            <a:avLst/>
          </a:prstGeom>
        </p:spPr>
      </p:pic>
    </p:spTree>
    <p:extLst>
      <p:ext uri="{BB962C8B-B14F-4D97-AF65-F5344CB8AC3E}">
        <p14:creationId xmlns:p14="http://schemas.microsoft.com/office/powerpoint/2010/main" val="2238406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2138" y="146185"/>
            <a:ext cx="10515600" cy="1325563"/>
          </a:xfrm>
        </p:spPr>
        <p:txBody>
          <a:bodyPr/>
          <a:lstStyle/>
          <a:p>
            <a:r>
              <a:rPr lang="ja-JP" altLang="en-US" dirty="0"/>
              <a:t>結果</a:t>
            </a:r>
            <a:r>
              <a:rPr lang="en-US" altLang="ja-JP" dirty="0" smtClean="0">
                <a:latin typeface="+mn-lt"/>
              </a:rPr>
              <a:t>(2/2</a:t>
            </a:r>
            <a:r>
              <a:rPr lang="en-US" altLang="ja-JP" dirty="0">
                <a:latin typeface="+mn-lt"/>
              </a:rPr>
              <a:t>)</a:t>
            </a:r>
            <a:endParaRPr kumimoji="1" lang="ja-JP" altLang="en-US" dirty="0">
              <a:latin typeface="+mn-lt"/>
            </a:endParaRPr>
          </a:p>
        </p:txBody>
      </p:sp>
      <p:sp>
        <p:nvSpPr>
          <p:cNvPr id="3" name="コンテンツ プレースホルダー 2"/>
          <p:cNvSpPr>
            <a:spLocks noGrp="1"/>
          </p:cNvSpPr>
          <p:nvPr>
            <p:ph idx="1"/>
          </p:nvPr>
        </p:nvSpPr>
        <p:spPr>
          <a:xfrm>
            <a:off x="632138" y="5883988"/>
            <a:ext cx="10515600" cy="729200"/>
          </a:xfrm>
        </p:spPr>
        <p:txBody>
          <a:bodyPr/>
          <a:lstStyle/>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11</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76" y="3607216"/>
            <a:ext cx="10392178" cy="2238964"/>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2557" y="753794"/>
            <a:ext cx="7965181" cy="2817979"/>
          </a:xfrm>
          <a:prstGeom prst="rect">
            <a:avLst/>
          </a:prstGeom>
        </p:spPr>
      </p:pic>
    </p:spTree>
    <p:extLst>
      <p:ext uri="{BB962C8B-B14F-4D97-AF65-F5344CB8AC3E}">
        <p14:creationId xmlns:p14="http://schemas.microsoft.com/office/powerpoint/2010/main" val="3377551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議論：シミュレーションモデル</a:t>
            </a:r>
            <a:endParaRPr kumimoji="1" lang="ja-JP" altLang="en-US" dirty="0"/>
          </a:p>
        </p:txBody>
      </p:sp>
      <p:sp>
        <p:nvSpPr>
          <p:cNvPr id="3" name="コンテンツ プレースホルダー 2"/>
          <p:cNvSpPr>
            <a:spLocks noGrp="1"/>
          </p:cNvSpPr>
          <p:nvPr>
            <p:ph idx="1"/>
          </p:nvPr>
        </p:nvSpPr>
        <p:spPr>
          <a:xfrm>
            <a:off x="838200" y="1390918"/>
            <a:ext cx="10515600" cy="4965432"/>
          </a:xfrm>
        </p:spPr>
        <p:txBody>
          <a:bodyPr>
            <a:normAutofit/>
          </a:bodyPr>
          <a:lstStyle/>
          <a:p>
            <a:r>
              <a:rPr kumimoji="1" lang="en-US" altLang="ja-JP" dirty="0" smtClean="0"/>
              <a:t>SOC</a:t>
            </a:r>
          </a:p>
          <a:p>
            <a:pPr lvl="1"/>
            <a:r>
              <a:rPr kumimoji="1" lang="en-US" altLang="ja-JP" dirty="0" err="1" smtClean="0"/>
              <a:t>chanze</a:t>
            </a:r>
            <a:r>
              <a:rPr kumimoji="1" lang="en-US" altLang="ja-JP" dirty="0" smtClean="0"/>
              <a:t> size</a:t>
            </a:r>
            <a:r>
              <a:rPr kumimoji="1" lang="ja-JP" altLang="en-US" dirty="0" smtClean="0"/>
              <a:t>についてシミュレーションしたものは大部分がべき乗分布だったが実際のデータではテイル部分だけ</a:t>
            </a:r>
            <a:endParaRPr kumimoji="1" lang="en-US" altLang="ja-JP" dirty="0" smtClean="0"/>
          </a:p>
          <a:p>
            <a:pPr lvl="1"/>
            <a:r>
              <a:rPr lang="ja-JP" altLang="en-US" dirty="0"/>
              <a:t>現実</a:t>
            </a:r>
            <a:r>
              <a:rPr lang="ja-JP" altLang="en-US" dirty="0" smtClean="0"/>
              <a:t>に沿うためにはまだ明らかではない</a:t>
            </a:r>
            <a:endParaRPr lang="en-US" altLang="ja-JP" dirty="0" smtClean="0"/>
          </a:p>
          <a:p>
            <a:pPr lvl="1"/>
            <a:endParaRPr lang="en-US" altLang="ja-JP" dirty="0"/>
          </a:p>
          <a:p>
            <a:r>
              <a:rPr lang="en-US" altLang="ja-JP" dirty="0"/>
              <a:t>preferential attachment </a:t>
            </a:r>
            <a:endParaRPr lang="en-US" altLang="ja-JP" dirty="0" smtClean="0"/>
          </a:p>
          <a:p>
            <a:pPr lvl="1"/>
            <a:r>
              <a:rPr lang="ja-JP" altLang="en-US" dirty="0"/>
              <a:t>実際</a:t>
            </a:r>
            <a:r>
              <a:rPr lang="ja-JP" altLang="en-US" dirty="0" smtClean="0"/>
              <a:t>のソフトウェアの成長を上手く再現できた</a:t>
            </a:r>
            <a:endParaRPr lang="en-US" altLang="ja-JP" dirty="0" smtClean="0"/>
          </a:p>
          <a:p>
            <a:pPr lvl="1"/>
            <a:r>
              <a:rPr lang="ja-JP" altLang="en-US" dirty="0" smtClean="0"/>
              <a:t>依存関係をより上手く構築できるように研究する価値がある</a:t>
            </a:r>
            <a:endParaRPr lang="en-US" altLang="ja-JP" dirty="0" smtClean="0"/>
          </a:p>
          <a:p>
            <a:pPr lvl="1"/>
            <a:endParaRPr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12</a:t>
            </a:fld>
            <a:endParaRPr kumimoji="1" lang="ja-JP" altLang="en-US"/>
          </a:p>
        </p:txBody>
      </p:sp>
    </p:spTree>
    <p:extLst>
      <p:ext uri="{BB962C8B-B14F-4D97-AF65-F5344CB8AC3E}">
        <p14:creationId xmlns:p14="http://schemas.microsoft.com/office/powerpoint/2010/main" val="16776433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838200" y="1352282"/>
            <a:ext cx="10515600" cy="5369193"/>
          </a:xfrm>
        </p:spPr>
        <p:txBody>
          <a:bodyPr/>
          <a:lstStyle/>
          <a:p>
            <a:r>
              <a:rPr kumimoji="1" lang="ja-JP" altLang="en-US" dirty="0" smtClean="0"/>
              <a:t>多くのソフトウェアメトリクスは少なくともテイル部分がべき乗分布に従うことがわかっている</a:t>
            </a:r>
            <a:endParaRPr kumimoji="1" lang="en-US" altLang="ja-JP" dirty="0" smtClean="0"/>
          </a:p>
          <a:p>
            <a:endParaRPr lang="en-US" altLang="ja-JP" dirty="0"/>
          </a:p>
          <a:p>
            <a:r>
              <a:rPr kumimoji="1" lang="en-US" altLang="ja-JP" dirty="0" smtClean="0"/>
              <a:t>fine-grained source code change</a:t>
            </a:r>
            <a:r>
              <a:rPr kumimoji="1" lang="ja-JP" altLang="en-US" dirty="0" smtClean="0"/>
              <a:t>のシミュレーションモデルを構築し、実験を行った</a:t>
            </a:r>
            <a:endParaRPr kumimoji="1" lang="en-US" altLang="ja-JP" dirty="0" smtClean="0"/>
          </a:p>
          <a:p>
            <a:endParaRPr lang="en-US" altLang="ja-JP" dirty="0"/>
          </a:p>
          <a:p>
            <a:r>
              <a:rPr kumimoji="1" lang="en-US" altLang="ja-JP" dirty="0" smtClean="0"/>
              <a:t>SOC</a:t>
            </a:r>
            <a:r>
              <a:rPr kumimoji="1" lang="ja-JP" altLang="en-US" dirty="0" smtClean="0"/>
              <a:t>と</a:t>
            </a:r>
            <a:r>
              <a:rPr kumimoji="1" lang="en-US" altLang="ja-JP" dirty="0" smtClean="0"/>
              <a:t>preferential attachment</a:t>
            </a:r>
            <a:r>
              <a:rPr kumimoji="1" lang="ja-JP" altLang="en-US" dirty="0" smtClean="0"/>
              <a:t>がべき乗分布になるメトリクスを再現することに役立つ</a:t>
            </a:r>
            <a:endParaRPr kumimoji="1" lang="ja-JP" altLang="en-US" dirty="0"/>
          </a:p>
        </p:txBody>
      </p:sp>
      <p:sp>
        <p:nvSpPr>
          <p:cNvPr id="4" name="スライド番号プレースホルダー 3"/>
          <p:cNvSpPr>
            <a:spLocks noGrp="1"/>
          </p:cNvSpPr>
          <p:nvPr>
            <p:ph type="sldNum" sz="quarter" idx="12"/>
          </p:nvPr>
        </p:nvSpPr>
        <p:spPr/>
        <p:txBody>
          <a:bodyPr/>
          <a:lstStyle/>
          <a:p>
            <a:fld id="{CA2ACD49-A9DA-4008-B610-4BD87CF95F70}" type="slidenum">
              <a:rPr kumimoji="1" lang="ja-JP" altLang="en-US" smtClean="0"/>
              <a:t>13</a:t>
            </a:fld>
            <a:endParaRPr kumimoji="1" lang="ja-JP" altLang="en-US"/>
          </a:p>
        </p:txBody>
      </p:sp>
    </p:spTree>
    <p:extLst>
      <p:ext uri="{BB962C8B-B14F-4D97-AF65-F5344CB8AC3E}">
        <p14:creationId xmlns:p14="http://schemas.microsoft.com/office/powerpoint/2010/main" val="1832749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1166</TotalTime>
  <Words>471</Words>
  <Application>Microsoft Office PowerPoint</Application>
  <PresentationFormat>ワイド画面</PresentationFormat>
  <Paragraphs>116</Paragraphs>
  <Slides>13</Slides>
  <Notes>12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ＭＳ Ｐゴシック</vt:lpstr>
      <vt:lpstr>新細明體</vt:lpstr>
      <vt:lpstr>Arial</vt:lpstr>
      <vt:lpstr>Calibri</vt:lpstr>
      <vt:lpstr>Calibri Light</vt:lpstr>
      <vt:lpstr>Office テーマ</vt:lpstr>
      <vt:lpstr>Why Power Laws? Explanation from Fine-Grained Code Changes</vt:lpstr>
      <vt:lpstr>べき乗分布</vt:lpstr>
      <vt:lpstr>Reserch Question</vt:lpstr>
      <vt:lpstr>データコレクション</vt:lpstr>
      <vt:lpstr>分析：Commit Size(1/2)</vt:lpstr>
      <vt:lpstr>分析：Commit Size(2/2)</vt:lpstr>
      <vt:lpstr>分析：Monthly Change Size(1/2)</vt:lpstr>
      <vt:lpstr>分析：Monthly Change Size(2/2)</vt:lpstr>
      <vt:lpstr>シミュレーション</vt:lpstr>
      <vt:lpstr>結果(1/2)</vt:lpstr>
      <vt:lpstr>結果(2/2)</vt:lpstr>
      <vt:lpstr>議論：シミュレーションモデル</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ysk</dc:creator>
  <cp:lastModifiedBy>ysk</cp:lastModifiedBy>
  <cp:revision>136</cp:revision>
  <dcterms:created xsi:type="dcterms:W3CDTF">2015-06-06T02:38:19Z</dcterms:created>
  <dcterms:modified xsi:type="dcterms:W3CDTF">2015-06-09T00:17:17Z</dcterms:modified>
</cp:coreProperties>
</file>