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1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tags/tag9.xml" ContentType="application/vnd.openxmlformats-officedocument.presentationml.tags+xml"/>
  <Override PartName="/ppt/tags/tag1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ags/tag11.xml" ContentType="application/vnd.openxmlformats-officedocument.presentationml.tag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3"/>
  </p:notesMasterIdLst>
  <p:handoutMasterIdLst>
    <p:handoutMasterId r:id="rId34"/>
  </p:handoutMasterIdLst>
  <p:sldIdLst>
    <p:sldId id="256" r:id="rId2"/>
    <p:sldId id="284" r:id="rId3"/>
    <p:sldId id="304" r:id="rId4"/>
    <p:sldId id="319" r:id="rId5"/>
    <p:sldId id="309" r:id="rId6"/>
    <p:sldId id="297" r:id="rId7"/>
    <p:sldId id="311" r:id="rId8"/>
    <p:sldId id="278" r:id="rId9"/>
    <p:sldId id="301" r:id="rId10"/>
    <p:sldId id="312" r:id="rId11"/>
    <p:sldId id="263" r:id="rId12"/>
    <p:sldId id="286" r:id="rId13"/>
    <p:sldId id="282" r:id="rId14"/>
    <p:sldId id="271" r:id="rId15"/>
    <p:sldId id="283" r:id="rId16"/>
    <p:sldId id="272" r:id="rId17"/>
    <p:sldId id="270" r:id="rId18"/>
    <p:sldId id="315" r:id="rId19"/>
    <p:sldId id="316" r:id="rId20"/>
    <p:sldId id="265" r:id="rId21"/>
    <p:sldId id="323" r:id="rId22"/>
    <p:sldId id="302" r:id="rId23"/>
    <p:sldId id="303" r:id="rId24"/>
    <p:sldId id="289" r:id="rId25"/>
    <p:sldId id="320" r:id="rId26"/>
    <p:sldId id="321" r:id="rId27"/>
    <p:sldId id="322" r:id="rId28"/>
    <p:sldId id="287" r:id="rId29"/>
    <p:sldId id="324" r:id="rId30"/>
    <p:sldId id="325" r:id="rId31"/>
    <p:sldId id="298" r:id="rId3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3333CC"/>
    <a:srgbClr val="CCFF99"/>
    <a:srgbClr val="FFFF99"/>
    <a:srgbClr val="FF00FF"/>
    <a:srgbClr val="FF99FF"/>
    <a:srgbClr val="FFFFCC"/>
    <a:srgbClr val="FFCCFF"/>
    <a:srgbClr val="00FF00"/>
    <a:srgbClr val="99FF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173" autoAdjust="0"/>
    <p:restoredTop sz="92150" autoAdjust="0"/>
  </p:normalViewPr>
  <p:slideViewPr>
    <p:cSldViewPr>
      <p:cViewPr varScale="1">
        <p:scale>
          <a:sx n="102" d="100"/>
          <a:sy n="102" d="100"/>
        </p:scale>
        <p:origin x="-90" y="-14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1956" y="-96"/>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akinori-i\&#12487;&#12473;&#12463;&#12488;&#12483;&#12503;\PostgreSQL_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ja-JP"/>
  <c:chart>
    <c:autoTitleDeleted val="1"/>
    <c:plotArea>
      <c:layout/>
      <c:barChart>
        <c:barDir val="col"/>
        <c:grouping val="clustered"/>
        <c:ser>
          <c:idx val="0"/>
          <c:order val="0"/>
          <c:tx>
            <c:strRef>
              <c:f>Sheet3!$I$11</c:f>
              <c:strCache>
                <c:ptCount val="1"/>
                <c:pt idx="0">
                  <c:v>A</c:v>
                </c:pt>
              </c:strCache>
            </c:strRef>
          </c:tx>
          <c:spPr>
            <a:noFill/>
            <a:ln>
              <a:noFill/>
            </a:ln>
          </c:spPr>
          <c:cat>
            <c:numRef>
              <c:f>Sheet3!$H$12:$H$18</c:f>
              <c:numCache>
                <c:formatCode>General</c:formatCode>
                <c:ptCount val="7"/>
                <c:pt idx="0">
                  <c:v>1</c:v>
                </c:pt>
                <c:pt idx="1">
                  <c:v>2</c:v>
                </c:pt>
                <c:pt idx="2">
                  <c:v>3</c:v>
                </c:pt>
                <c:pt idx="3">
                  <c:v>4</c:v>
                </c:pt>
                <c:pt idx="4">
                  <c:v>5</c:v>
                </c:pt>
                <c:pt idx="5">
                  <c:v>6</c:v>
                </c:pt>
                <c:pt idx="6">
                  <c:v>7</c:v>
                </c:pt>
              </c:numCache>
            </c:numRef>
          </c:cat>
          <c:val>
            <c:numRef>
              <c:f>Sheet3!$I$12:$I$18</c:f>
              <c:numCache>
                <c:formatCode>General</c:formatCode>
                <c:ptCount val="7"/>
                <c:pt idx="0">
                  <c:v>15</c:v>
                </c:pt>
                <c:pt idx="1">
                  <c:v>40</c:v>
                </c:pt>
                <c:pt idx="2">
                  <c:v>50</c:v>
                </c:pt>
                <c:pt idx="3">
                  <c:v>45</c:v>
                </c:pt>
                <c:pt idx="4">
                  <c:v>40</c:v>
                </c:pt>
                <c:pt idx="5">
                  <c:v>20</c:v>
                </c:pt>
                <c:pt idx="6">
                  <c:v>50</c:v>
                </c:pt>
              </c:numCache>
            </c:numRef>
          </c:val>
        </c:ser>
        <c:axId val="54228096"/>
        <c:axId val="54230016"/>
      </c:barChart>
      <c:catAx>
        <c:axId val="54228096"/>
        <c:scaling>
          <c:orientation val="minMax"/>
        </c:scaling>
        <c:axPos val="b"/>
        <c:title>
          <c:tx>
            <c:rich>
              <a:bodyPr/>
              <a:lstStyle/>
              <a:p>
                <a:pPr>
                  <a:defRPr sz="1600" b="1"/>
                </a:pPr>
                <a:r>
                  <a:rPr lang="ja-JP" altLang="en-US" sz="1600" b="1"/>
                  <a:t>期　　　間</a:t>
                </a:r>
              </a:p>
            </c:rich>
          </c:tx>
          <c:layout/>
        </c:title>
        <c:numFmt formatCode="General" sourceLinked="1"/>
        <c:tickLblPos val="nextTo"/>
        <c:txPr>
          <a:bodyPr/>
          <a:lstStyle/>
          <a:p>
            <a:pPr>
              <a:defRPr sz="1600" b="1"/>
            </a:pPr>
            <a:endParaRPr lang="ja-JP"/>
          </a:p>
        </c:txPr>
        <c:crossAx val="54230016"/>
        <c:crosses val="autoZero"/>
        <c:auto val="1"/>
        <c:lblAlgn val="ctr"/>
        <c:lblOffset val="100"/>
      </c:catAx>
      <c:valAx>
        <c:axId val="54230016"/>
        <c:scaling>
          <c:orientation val="minMax"/>
        </c:scaling>
        <c:axPos val="l"/>
        <c:title>
          <c:tx>
            <c:rich>
              <a:bodyPr rot="0" vert="wordArtVertRtl"/>
              <a:lstStyle/>
              <a:p>
                <a:pPr>
                  <a:defRPr sz="1600" b="1"/>
                </a:pPr>
                <a:r>
                  <a:rPr lang="ja-JP" altLang="en-US" sz="1600" b="1" dirty="0"/>
                  <a:t>人　数</a:t>
                </a:r>
              </a:p>
            </c:rich>
          </c:tx>
          <c:layout/>
        </c:title>
        <c:numFmt formatCode="General" sourceLinked="1"/>
        <c:tickLblPos val="nextTo"/>
        <c:txPr>
          <a:bodyPr/>
          <a:lstStyle/>
          <a:p>
            <a:pPr>
              <a:defRPr sz="1600"/>
            </a:pPr>
            <a:endParaRPr lang="ja-JP"/>
          </a:p>
        </c:txPr>
        <c:crossAx val="54228096"/>
        <c:crosses val="autoZero"/>
        <c:crossBetween val="between"/>
      </c:valAx>
      <c:spPr>
        <a:noFill/>
        <a:ln>
          <a:noFill/>
        </a:ln>
      </c:spPr>
    </c:plotArea>
    <c:plotVisOnly val="1"/>
  </c:chart>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921A417-898F-4792-9641-E0DF954BAF9C}" type="datetimeFigureOut">
              <a:rPr kumimoji="1" lang="ja-JP" altLang="en-US" smtClean="0"/>
              <a:pPr/>
              <a:t>2007/11/5</a:t>
            </a:fld>
            <a:endParaRPr kumimoji="1" lang="ja-JP" altLang="en-US"/>
          </a:p>
        </p:txBody>
      </p:sp>
      <p:sp>
        <p:nvSpPr>
          <p:cNvPr id="4" name="フッター プレースホル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30F94D2-86AE-4209-A9C8-0108B47E2F73}"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94BC68-BBF8-4279-8D95-3CF228A15089}" type="datetimeFigureOut">
              <a:rPr kumimoji="1" lang="ja-JP" altLang="en-US" smtClean="0"/>
              <a:pPr/>
              <a:t>2007/11/5</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2FBC67-1CC6-409E-B616-61EE86CF34F3}"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近年～．品質や機能が高性能化し，ソフトウェアが無償で利用できるため，企業のシステムとして</a:t>
            </a:r>
            <a:r>
              <a:rPr lang="en-US" altLang="ja-JP" sz="1200" dirty="0" smtClean="0"/>
              <a:t>OSS</a:t>
            </a:r>
            <a:r>
              <a:rPr lang="ja-JP" altLang="en-US" sz="1200" dirty="0" smtClean="0"/>
              <a:t>が導入される事例も多く，行政機関や教育機関でも導入されつつある</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しかし，</a:t>
            </a:r>
            <a:r>
              <a:rPr lang="en-US" altLang="ja-JP" sz="1200" dirty="0" smtClean="0"/>
              <a:t>OSS</a:t>
            </a:r>
            <a:r>
              <a:rPr lang="ja-JP" altLang="en-US" sz="1200" dirty="0" smtClean="0"/>
              <a:t>開発はボランティアで活動されているため，開発の停滞や中断が起こる場合があります．開発が停滞・中断するとソフトウェアの保守やサポートが行われなくなるといった問題があるため，</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200" dirty="0" smtClean="0"/>
              <a:t>社会基盤～．</a:t>
            </a: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ja-JP" sz="1200" dirty="0" smtClean="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2</a:t>
            </a:fld>
            <a:endParaRPr kumimoji="1"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OSS</a:t>
            </a:r>
            <a:r>
              <a:rPr kumimoji="1" lang="ja-JP" altLang="en-US" dirty="0" smtClean="0"/>
              <a:t>開発というのは開発者やユーザがコミュニティを形成して支えており，我々は先行研究として</a:t>
            </a:r>
            <a:r>
              <a:rPr kumimoji="1" lang="en-US" altLang="ja-JP" dirty="0" smtClean="0"/>
              <a:t>OSS</a:t>
            </a:r>
            <a:r>
              <a:rPr kumimoji="1" lang="ja-JP" altLang="en-US" dirty="0" smtClean="0"/>
              <a:t>開発が～分析しました．</a:t>
            </a:r>
            <a:endParaRPr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その結果，コミュニティ間で～．</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3</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OSS</a:t>
            </a:r>
            <a:r>
              <a:rPr kumimoji="1" lang="ja-JP" altLang="en-US" dirty="0" smtClean="0"/>
              <a:t>開発は開発者やユーザがコミュニティを形成して行われており，我々は先行研究として</a:t>
            </a:r>
            <a:r>
              <a:rPr kumimoji="1" lang="en-US" altLang="ja-JP" dirty="0" smtClean="0"/>
              <a:t>OSS</a:t>
            </a:r>
            <a:r>
              <a:rPr kumimoji="1" lang="ja-JP" altLang="en-US" dirty="0" smtClean="0"/>
              <a:t>開発が～分析をしました．</a:t>
            </a:r>
            <a:endParaRPr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その結果，コミュニティ間で～．</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4</a:t>
            </a:fld>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このようなコミュニティは</a:t>
            </a:r>
            <a:r>
              <a:rPr kumimoji="1" lang="en-US" altLang="ja-JP" dirty="0" smtClean="0"/>
              <a:t>OSS</a:t>
            </a:r>
            <a:r>
              <a:rPr kumimoji="1" lang="ja-JP" altLang="en-US" dirty="0" smtClean="0"/>
              <a:t>を開発する上で，必要不可欠なものとなっており，インターネット上に～．</a:t>
            </a:r>
            <a:endParaRPr kumimoji="1" lang="en-US" altLang="ja-JP" dirty="0" smtClean="0"/>
          </a:p>
          <a:p>
            <a:endParaRPr kumimoji="1" lang="en-US" altLang="ja-JP" dirty="0" smtClean="0"/>
          </a:p>
          <a:p>
            <a:r>
              <a:rPr kumimoji="1" lang="ja-JP" altLang="en-US" dirty="0" smtClean="0"/>
              <a:t>参加者間のやり取りを通じて行われるコミュニケーションは開発に関する議論であったり，利用者からの質問など様々あるため</a:t>
            </a:r>
            <a:r>
              <a:rPr kumimoji="1" lang="en-US" altLang="ja-JP" dirty="0" smtClean="0"/>
              <a:t>OSS</a:t>
            </a:r>
            <a:r>
              <a:rPr kumimoji="1" lang="ja-JP" altLang="en-US" dirty="0" smtClean="0"/>
              <a:t>コミュニティの中に複数のサブコミュニティを形成している．</a:t>
            </a:r>
            <a:endParaRPr kumimoji="1" lang="en-US" altLang="ja-JP" dirty="0" smtClean="0"/>
          </a:p>
          <a:p>
            <a:endParaRPr kumimoji="1" lang="en-US" altLang="ja-JP" dirty="0" smtClean="0"/>
          </a:p>
          <a:p>
            <a:r>
              <a:rPr kumimoji="1" lang="ja-JP" altLang="en-US" dirty="0" smtClean="0"/>
              <a:t>ここでは例として，開発者コミュニティ，ユーザコミュニティ，バグ報告者コミュニティを挙げています．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5</a:t>
            </a:fld>
            <a:endParaRPr kumimoji="1"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複数のサブコミュニティを有する</a:t>
            </a:r>
            <a:r>
              <a:rPr kumimoji="1" lang="en-US" altLang="ja-JP" dirty="0" smtClean="0"/>
              <a:t>OSS</a:t>
            </a:r>
            <a:r>
              <a:rPr kumimoji="1" lang="ja-JP" altLang="en-US" dirty="0" smtClean="0"/>
              <a:t>コミュニティではコーディネータも複数現れます．</a:t>
            </a:r>
            <a:endParaRPr kumimoji="1" lang="en-US" altLang="ja-JP" dirty="0" smtClean="0"/>
          </a:p>
          <a:p>
            <a:r>
              <a:rPr kumimoji="1" lang="ja-JP" altLang="en-US" dirty="0" smtClean="0"/>
              <a:t>開発者コミュニティとユーザコミュニティを媒介する</a:t>
            </a:r>
            <a:r>
              <a:rPr lang="ja-JP" altLang="en-US" dirty="0" smtClean="0"/>
              <a:t>コーディネータ（開発者＆ユーザ）</a:t>
            </a:r>
            <a:endParaRPr lang="en-US" altLang="ja-JP" dirty="0" smtClean="0"/>
          </a:p>
          <a:p>
            <a:r>
              <a:rPr lang="ja-JP" altLang="en-US" dirty="0" smtClean="0"/>
              <a:t>～コーディネータ（開発者＆バグ報告者）</a:t>
            </a:r>
            <a:endParaRPr lang="en-US" altLang="ja-JP" dirty="0" smtClean="0"/>
          </a:p>
          <a:p>
            <a:r>
              <a:rPr lang="ja-JP" altLang="en-US" dirty="0" smtClean="0"/>
              <a:t>～コーディネータ（ユーザ＆バグ報告者）</a:t>
            </a:r>
            <a:endParaRPr lang="en-US" altLang="ja-JP" dirty="0" smtClean="0"/>
          </a:p>
          <a:p>
            <a:r>
              <a:rPr lang="ja-JP" altLang="en-US" dirty="0" smtClean="0"/>
              <a:t>そして，全てのコミュニティを媒介する～コーディネータ（開発者＆ユーザ＆バグ報告者）</a:t>
            </a:r>
          </a:p>
          <a:p>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6</a:t>
            </a:fld>
            <a:endParaRPr kumimoji="1"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本研究では</a:t>
            </a:r>
            <a:endParaRPr kumimoji="1" lang="en-US" altLang="ja-JP" dirty="0" smtClean="0"/>
          </a:p>
          <a:p>
            <a:endParaRPr kumimoji="1" lang="en-US" altLang="ja-JP" dirty="0" smtClean="0"/>
          </a:p>
          <a:p>
            <a:r>
              <a:rPr kumimoji="1" lang="ja-JP" altLang="en-US" dirty="0" smtClean="0"/>
              <a:t>複数の～明らかにすることを目的とします．</a:t>
            </a:r>
            <a:endParaRPr kumimoji="1" lang="en-US" altLang="ja-JP" dirty="0" smtClean="0"/>
          </a:p>
          <a:p>
            <a:endParaRPr kumimoji="1" lang="en-US" altLang="ja-JP" dirty="0" smtClean="0"/>
          </a:p>
          <a:p>
            <a:r>
              <a:rPr kumimoji="1" lang="ja-JP" altLang="en-US" dirty="0" smtClean="0"/>
              <a:t>そのためのアプローチとしまして，複数の～を行いました．</a:t>
            </a:r>
            <a:endParaRPr kumimoji="1" lang="en-US" altLang="ja-JP" dirty="0" smtClean="0"/>
          </a:p>
          <a:p>
            <a:endParaRPr kumimoji="1" lang="en-US" altLang="ja-JP" dirty="0" smtClean="0"/>
          </a:p>
          <a:p>
            <a:r>
              <a:rPr lang="en-US" altLang="ja-JP" dirty="0" smtClean="0"/>
              <a:t>Step1</a:t>
            </a:r>
            <a:r>
              <a:rPr lang="ja-JP" altLang="en-US" dirty="0" smtClean="0"/>
              <a:t>：コミュニケーションデータを１か月ごとに収集し，サブコミュニティ参加者とサブコミュニティ中のコーディネータを分類する．</a:t>
            </a:r>
            <a:endParaRPr lang="en-US" altLang="ja-JP" dirty="0" smtClean="0"/>
          </a:p>
          <a:p>
            <a:endParaRPr lang="en-US" altLang="ja-JP" dirty="0" smtClean="0"/>
          </a:p>
          <a:p>
            <a:r>
              <a:rPr lang="en-US" altLang="ja-JP" dirty="0" smtClean="0"/>
              <a:t>Step2:</a:t>
            </a:r>
            <a:r>
              <a:rPr lang="ja-JP" altLang="en-US" dirty="0" smtClean="0"/>
              <a:t>収集したデータよりコミュニティ参加者の総数の推移，コーディネータの総数の推移，サブコミュニティにおけるコーディネータの割合の推移について分析する．</a:t>
            </a:r>
            <a:endParaRPr lang="en-US" altLang="ja-JP" dirty="0" smtClean="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7</a:t>
            </a:fld>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コミュニケーション～．</a:t>
            </a:r>
            <a:endParaRPr kumimoji="1" lang="en-US" altLang="ja-JP" dirty="0" smtClean="0"/>
          </a:p>
          <a:p>
            <a:endParaRPr kumimoji="1" lang="en-US" altLang="ja-JP" dirty="0" smtClean="0"/>
          </a:p>
          <a:p>
            <a:r>
              <a:rPr kumimoji="1" lang="ja-JP" altLang="en-US" dirty="0" smtClean="0"/>
              <a:t>コーディネータについて分析するためには～．</a:t>
            </a:r>
            <a:endParaRPr kumimoji="1" lang="en-US" altLang="ja-JP" dirty="0" smtClean="0"/>
          </a:p>
          <a:p>
            <a:endParaRPr kumimoji="1" lang="en-US" altLang="ja-JP" dirty="0" smtClean="0"/>
          </a:p>
          <a:p>
            <a:r>
              <a:rPr kumimoji="1" lang="ja-JP" altLang="en-US" dirty="0" smtClean="0"/>
              <a:t>たとえば，開発者コミュニティに参加している赤い人物と，ユーザコミュニティに参加している赤い人物が同一人物であった場合，この人物はコーディネータとして扱われます．</a:t>
            </a:r>
            <a:endParaRPr kumimoji="1" lang="en-US" altLang="ja-JP" dirty="0" smtClean="0"/>
          </a:p>
          <a:p>
            <a:endParaRPr kumimoji="1" lang="en-US" altLang="ja-JP" dirty="0" smtClean="0"/>
          </a:p>
          <a:p>
            <a:r>
              <a:rPr kumimoji="1" lang="ja-JP" altLang="en-US" dirty="0" smtClean="0"/>
              <a:t>このように全てのコミュニティからコーディネータを分類します．</a:t>
            </a:r>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8</a:t>
            </a:fld>
            <a:endParaRPr kumimoji="1"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サブコミュニティに参加している人物と，コーディネータを分類し終わると，ステップ２を行います．</a:t>
            </a:r>
            <a:endParaRPr kumimoji="1" lang="en-US" altLang="ja-JP" dirty="0" smtClean="0"/>
          </a:p>
          <a:p>
            <a:endParaRPr kumimoji="1" lang="en-US" altLang="ja-JP" dirty="0" smtClean="0"/>
          </a:p>
          <a:p>
            <a:r>
              <a:rPr kumimoji="1" lang="ja-JP" altLang="en-US" dirty="0" smtClean="0"/>
              <a:t>本研究では３つの統計量から分析を行いました．</a:t>
            </a:r>
            <a:endParaRPr kumimoji="1" lang="en-US" altLang="ja-JP" dirty="0" smtClean="0"/>
          </a:p>
          <a:p>
            <a:endParaRPr kumimoji="1" lang="en-US" altLang="ja-JP" dirty="0" smtClean="0"/>
          </a:p>
          <a:p>
            <a:r>
              <a:rPr kumimoji="1" lang="ja-JP" altLang="en-US" dirty="0" smtClean="0"/>
              <a:t>一つめ～</a:t>
            </a:r>
            <a:endParaRPr kumimoji="1" lang="en-US" altLang="ja-JP" dirty="0" smtClean="0"/>
          </a:p>
          <a:p>
            <a:endParaRPr kumimoji="1" lang="en-US" altLang="ja-JP" dirty="0" smtClean="0"/>
          </a:p>
          <a:p>
            <a:r>
              <a:rPr kumimoji="1" lang="ja-JP" altLang="en-US" dirty="0" smtClean="0"/>
              <a:t>二つ目～</a:t>
            </a:r>
            <a:endParaRPr kumimoji="1" lang="en-US" altLang="ja-JP" dirty="0" smtClean="0"/>
          </a:p>
          <a:p>
            <a:endParaRPr kumimoji="1" lang="en-US" altLang="ja-JP" dirty="0" smtClean="0"/>
          </a:p>
          <a:p>
            <a:r>
              <a:rPr kumimoji="1" lang="ja-JP" altLang="en-US" dirty="0" smtClean="0"/>
              <a:t>三つ目～</a:t>
            </a:r>
            <a:endParaRPr kumimoji="1" lang="en-US" altLang="ja-JP" dirty="0" smtClean="0"/>
          </a:p>
        </p:txBody>
      </p:sp>
      <p:sp>
        <p:nvSpPr>
          <p:cNvPr id="4" name="スライド番号プレースホルダ 3"/>
          <p:cNvSpPr>
            <a:spLocks noGrp="1"/>
          </p:cNvSpPr>
          <p:nvPr>
            <p:ph type="sldNum" sz="quarter" idx="10"/>
          </p:nvPr>
        </p:nvSpPr>
        <p:spPr/>
        <p:txBody>
          <a:bodyPr/>
          <a:lstStyle/>
          <a:p>
            <a:fld id="{0F0033C1-95AC-4C92-A682-52E2D6A6FA19}" type="slidenum">
              <a:rPr kumimoji="1" lang="ja-JP" altLang="en-US" smtClean="0"/>
              <a:pPr/>
              <a:t>9</a:t>
            </a:fld>
            <a:endParaRPr kumimoji="1"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また，</a:t>
            </a:r>
            <a:r>
              <a:rPr kumimoji="1" lang="en-US" altLang="ja-JP" dirty="0" smtClean="0"/>
              <a:t>OSS</a:t>
            </a:r>
            <a:r>
              <a:rPr kumimoji="1" lang="ja-JP" altLang="en-US" dirty="0" smtClean="0"/>
              <a:t>コミュニティ</a:t>
            </a:r>
            <a:r>
              <a:rPr lang="ja-JP" altLang="en-US" dirty="0" smtClean="0"/>
              <a:t>におけるコミュニケーションの様子は時間の経過に伴い変化するため，３つの統計量について時間経過の推移については先行研究でも用いた</a:t>
            </a:r>
            <a:r>
              <a:rPr lang="en-US" altLang="ja-JP" dirty="0" smtClean="0"/>
              <a:t>Sliding Time Method</a:t>
            </a:r>
            <a:r>
              <a:rPr lang="ja-JP" altLang="en-US" dirty="0" smtClean="0"/>
              <a:t>を用いました．</a:t>
            </a:r>
            <a:endParaRPr lang="en-US" altLang="ja-JP" dirty="0" smtClean="0"/>
          </a:p>
          <a:p>
            <a:endParaRPr kumimoji="1" lang="en-US" altLang="ja-JP" dirty="0" smtClean="0"/>
          </a:p>
          <a:p>
            <a:r>
              <a:rPr kumimoji="1" lang="ja-JP" altLang="en-US" dirty="0" smtClean="0"/>
              <a:t>３か月間に参加した人物の総数を３か月間の始めの月の人数としてカウントし，１か月ごとずらして分析を行いました．</a:t>
            </a:r>
            <a:endParaRPr kumimoji="1" lang="ja-JP" altLang="en-US" dirty="0"/>
          </a:p>
        </p:txBody>
      </p:sp>
      <p:sp>
        <p:nvSpPr>
          <p:cNvPr id="4" name="スライド番号プレースホルダ 3"/>
          <p:cNvSpPr>
            <a:spLocks noGrp="1"/>
          </p:cNvSpPr>
          <p:nvPr>
            <p:ph type="sldNum" sz="quarter" idx="10"/>
          </p:nvPr>
        </p:nvSpPr>
        <p:spPr/>
        <p:txBody>
          <a:bodyPr/>
          <a:lstStyle/>
          <a:p>
            <a:fld id="{0F0033C1-95AC-4C92-A682-52E2D6A6FA19}" type="slidenum">
              <a:rPr kumimoji="1" lang="ja-JP" altLang="en-US" smtClean="0"/>
              <a:pPr/>
              <a:t>10</a:t>
            </a:fld>
            <a:endParaRPr kumimoji="1"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複数コミュニティについて今まで説明しました分析を行いました．</a:t>
            </a:r>
            <a:endParaRPr kumimoji="1" lang="en-US" altLang="ja-JP" dirty="0" smtClean="0"/>
          </a:p>
          <a:p>
            <a:endParaRPr kumimoji="1" lang="en-US" altLang="ja-JP" dirty="0" smtClean="0"/>
          </a:p>
          <a:p>
            <a:r>
              <a:rPr kumimoji="1" lang="ja-JP" altLang="en-US" dirty="0" smtClean="0"/>
              <a:t>対象データとしては</a:t>
            </a:r>
            <a:r>
              <a:rPr kumimoji="1" lang="en-US" altLang="ja-JP" dirty="0" err="1" smtClean="0"/>
              <a:t>PostgreSQL</a:t>
            </a:r>
            <a:r>
              <a:rPr kumimoji="1" lang="ja-JP" altLang="en-US" dirty="0" smtClean="0"/>
              <a:t>を用いて分析しました．</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11</a:t>
            </a:fld>
            <a:endParaRPr kumimoji="1"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また，分析期間は</a:t>
            </a:r>
            <a:r>
              <a:rPr kumimoji="1" lang="en-US" altLang="ja-JP" dirty="0" err="1" smtClean="0"/>
              <a:t>PostgreSQL</a:t>
            </a:r>
            <a:r>
              <a:rPr kumimoji="1" lang="ja-JP" altLang="en-US" dirty="0" smtClean="0"/>
              <a:t>で～．</a:t>
            </a:r>
            <a:endParaRPr kumimoji="1" lang="en-US" altLang="ja-JP" dirty="0" smtClean="0"/>
          </a:p>
          <a:p>
            <a:endParaRPr kumimoji="1" lang="en-US" altLang="ja-JP" dirty="0" smtClean="0"/>
          </a:p>
          <a:p>
            <a:r>
              <a:rPr kumimoji="1" lang="en-US" altLang="ja-JP" dirty="0" smtClean="0"/>
              <a:t>ML</a:t>
            </a:r>
            <a:r>
              <a:rPr kumimoji="1" lang="ja-JP" altLang="en-US" dirty="0" smtClean="0"/>
              <a:t>～．</a:t>
            </a:r>
            <a:endParaRPr kumimoji="1" lang="en-US" altLang="ja-JP" dirty="0" smtClean="0"/>
          </a:p>
          <a:p>
            <a:endParaRPr kumimoji="1" lang="en-US" altLang="ja-JP" dirty="0" smtClean="0"/>
          </a:p>
          <a:p>
            <a:r>
              <a:rPr kumimoji="1" lang="ja-JP" altLang="en-US" dirty="0" smtClean="0"/>
              <a:t>分析期間～．</a:t>
            </a:r>
            <a:endParaRPr kumimoji="1" lang="en-US" altLang="ja-JP" dirty="0" smtClean="0"/>
          </a:p>
          <a:p>
            <a:r>
              <a:rPr kumimoji="1" lang="ja-JP" altLang="en-US" dirty="0" smtClean="0"/>
              <a:t>本研究では</a:t>
            </a:r>
            <a:r>
              <a:rPr kumimoji="1" lang="en-US" altLang="ja-JP" dirty="0" smtClean="0"/>
              <a:t>ver6.0</a:t>
            </a:r>
            <a:r>
              <a:rPr kumimoji="1" lang="ja-JP" altLang="en-US" dirty="0" smtClean="0"/>
              <a:t>リリース頃から</a:t>
            </a:r>
            <a:r>
              <a:rPr kumimoji="1" lang="en-US" altLang="ja-JP" dirty="0" smtClean="0"/>
              <a:t>ver7.0</a:t>
            </a:r>
            <a:r>
              <a:rPr kumimoji="1" lang="ja-JP" altLang="en-US" dirty="0" smtClean="0"/>
              <a:t>頃を前期・・・</a:t>
            </a:r>
            <a:endParaRPr kumimoji="1" lang="en-US" altLang="ja-JP" dirty="0" smtClean="0"/>
          </a:p>
          <a:p>
            <a:r>
              <a:rPr kumimoji="1" lang="ja-JP" altLang="en-US" dirty="0" smtClean="0"/>
              <a:t>～</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12</a:t>
            </a:fld>
            <a:endParaRPr kumimoji="1"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前期における分析結果です．</a:t>
            </a:r>
            <a:endParaRPr kumimoji="1" lang="en-US" altLang="ja-JP" dirty="0" smtClean="0"/>
          </a:p>
          <a:p>
            <a:r>
              <a:rPr kumimoji="1" lang="ja-JP" altLang="en-US" dirty="0" smtClean="0"/>
              <a:t>左の図は各サブコミュニティの人数の推移，右の図は各コミュニティにおけるコーディネータの割合の推移です．</a:t>
            </a:r>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13</a:t>
            </a:fld>
            <a:endParaRPr kumimoji="1"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14</a:t>
            </a:fld>
            <a:endParaRPr kumimoji="1"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15</a:t>
            </a:fld>
            <a:endParaRPr kumimoji="1"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16</a:t>
            </a:fld>
            <a:endParaRPr kumimoji="1"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17</a:t>
            </a:fld>
            <a:endParaRPr kumimoji="1"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18</a:t>
            </a:fld>
            <a:endParaRPr kumimoji="1"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20</a:t>
            </a:fld>
            <a:endParaRPr kumimoji="1"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732FBC67-1CC6-409E-B616-61EE86CF34F3}" type="slidenum">
              <a:rPr kumimoji="1" lang="ja-JP" altLang="en-US" smtClean="0"/>
              <a:pPr/>
              <a:t>21</a:t>
            </a:fld>
            <a:endParaRPr kumimoji="1"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0F0033C1-95AC-4C92-A682-52E2D6A6FA19}" type="slidenum">
              <a:rPr kumimoji="1" lang="ja-JP" altLang="en-US" smtClean="0"/>
              <a:pPr/>
              <a:t>30</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lvl1pPr>
              <a:defRPr sz="1400" b="1"/>
            </a:lvl1pPr>
          </a:lstStyle>
          <a:p>
            <a:r>
              <a:rPr lang="en-US" altLang="ja-JP" smtClean="0"/>
              <a:t>2007/11/8</a:t>
            </a:r>
            <a:endParaRPr lang="ja-JP" altLang="en-US"/>
          </a:p>
        </p:txBody>
      </p:sp>
      <p:sp>
        <p:nvSpPr>
          <p:cNvPr id="5" name="フッター プレースホルダ 4"/>
          <p:cNvSpPr>
            <a:spLocks noGrp="1"/>
          </p:cNvSpPr>
          <p:nvPr>
            <p:ph type="ftr" sz="quarter" idx="11"/>
          </p:nvPr>
        </p:nvSpPr>
        <p:spPr/>
        <p:txBody>
          <a:bodyPr/>
          <a:lstStyle/>
          <a:p>
            <a:r>
              <a:rPr kumimoji="1" lang="en-US" altLang="ja-JP" smtClean="0"/>
              <a:t>GNWS2007</a:t>
            </a:r>
            <a:endParaRPr kumimoji="1" lang="ja-JP" altLang="en-US"/>
          </a:p>
        </p:txBody>
      </p:sp>
      <p:sp>
        <p:nvSpPr>
          <p:cNvPr id="6"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7"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8"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9"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0"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1"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2"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9" name="Rectangle 2"/>
          <p:cNvSpPr>
            <a:spLocks noChangeArrowheads="1"/>
          </p:cNvSpPr>
          <p:nvPr userDrawn="1"/>
        </p:nvSpPr>
        <p:spPr bwMode="auto">
          <a:xfrm>
            <a:off x="250825" y="3573463"/>
            <a:ext cx="8642350" cy="71437"/>
          </a:xfrm>
          <a:prstGeom prst="rect">
            <a:avLst/>
          </a:prstGeom>
          <a:solidFill>
            <a:srgbClr val="000066"/>
          </a:solidFill>
          <a:ln w="9525">
            <a:noFill/>
            <a:miter lim="800000"/>
            <a:headEnd/>
            <a:tailEnd/>
          </a:ln>
          <a:effectLst/>
        </p:spPr>
        <p:txBody>
          <a:bodyPr wrap="none" anchor="ctr"/>
          <a:lstStyle/>
          <a:p>
            <a:endParaRPr lang="ja-JP" altLang="en-US"/>
          </a:p>
        </p:txBody>
      </p:sp>
      <p:sp>
        <p:nvSpPr>
          <p:cNvPr id="20" name="Rectangle 3"/>
          <p:cNvSpPr>
            <a:spLocks noChangeArrowheads="1"/>
          </p:cNvSpPr>
          <p:nvPr userDrawn="1"/>
        </p:nvSpPr>
        <p:spPr bwMode="auto">
          <a:xfrm>
            <a:off x="468313" y="3429000"/>
            <a:ext cx="1366837" cy="144463"/>
          </a:xfrm>
          <a:prstGeom prst="rect">
            <a:avLst/>
          </a:prstGeom>
          <a:solidFill>
            <a:schemeClr val="accent4">
              <a:lumMod val="40000"/>
              <a:lumOff val="60000"/>
            </a:schemeClr>
          </a:solidFill>
          <a:ln w="9525">
            <a:noFill/>
            <a:miter lim="800000"/>
            <a:headEnd/>
            <a:tailEnd/>
          </a:ln>
          <a:effectLst/>
        </p:spPr>
        <p:txBody>
          <a:bodyPr wrap="none" anchor="ctr"/>
          <a:lstStyle/>
          <a:p>
            <a:endParaRPr lang="ja-JP" altLang="en-US"/>
          </a:p>
        </p:txBody>
      </p:sp>
      <p:sp>
        <p:nvSpPr>
          <p:cNvPr id="21" name="Rectangle 2"/>
          <p:cNvSpPr>
            <a:spLocks noChangeArrowheads="1"/>
          </p:cNvSpPr>
          <p:nvPr userDrawn="1"/>
        </p:nvSpPr>
        <p:spPr bwMode="auto">
          <a:xfrm>
            <a:off x="331440" y="3650745"/>
            <a:ext cx="8642350" cy="71437"/>
          </a:xfrm>
          <a:prstGeom prst="rect">
            <a:avLst/>
          </a:prstGeom>
          <a:solidFill>
            <a:schemeClr val="bg1">
              <a:lumMod val="75000"/>
            </a:schemeClr>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ox(in)">
                                      <p:cBhvr>
                                        <p:cTn id="10" dur="500"/>
                                        <p:tgtEl>
                                          <p:spTgt spid="7"/>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ox(in)">
                                      <p:cBhvr>
                                        <p:cTn id="13" dur="500"/>
                                        <p:tgtEl>
                                          <p:spTgt spid="9"/>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ox(in)">
                                      <p:cBhvr>
                                        <p:cTn id="16" dur="500"/>
                                        <p:tgtEl>
                                          <p:spTgt spid="11"/>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ox(in)">
                                      <p:cBhvr>
                                        <p:cTn id="19" dur="500"/>
                                        <p:tgtEl>
                                          <p:spTgt spid="10"/>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ox(in)">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0"/>
            <a:ext cx="8229600" cy="642918"/>
          </a:xfrm>
        </p:spPr>
        <p:txBody>
          <a:bodyPr/>
          <a:lstStyle/>
          <a:p>
            <a:r>
              <a:rPr kumimoji="1" lang="ja-JP" altLang="en-US" dirty="0" smtClean="0"/>
              <a:t>マスタ タイトルの書式設定</a:t>
            </a:r>
            <a:endParaRPr kumimoji="1" lang="ja-JP" altLang="en-US" dirty="0"/>
          </a:p>
        </p:txBody>
      </p:sp>
      <p:sp>
        <p:nvSpPr>
          <p:cNvPr id="3" name="コンテンツ プレースホルダ 2"/>
          <p:cNvSpPr>
            <a:spLocks noGrp="1"/>
          </p:cNvSpPr>
          <p:nvPr>
            <p:ph idx="1"/>
          </p:nvPr>
        </p:nvSpPr>
        <p:spPr>
          <a:xfrm>
            <a:off x="457200" y="857232"/>
            <a:ext cx="8229600" cy="5268931"/>
          </a:xfrm>
        </p:spPr>
        <p:txBody>
          <a:bodyPr/>
          <a:lstStyle>
            <a:lvl1pPr>
              <a:buClr>
                <a:srgbClr val="0033CC"/>
              </a:buClr>
              <a:tabLst>
                <a:tab pos="985838" algn="l"/>
              </a:tabLst>
              <a:defRPr/>
            </a:lvl1pPr>
            <a:lvl2pPr>
              <a:buClr>
                <a:srgbClr val="0066CC"/>
              </a:buClr>
              <a:defRPr/>
            </a:lvl2pPr>
            <a:lvl3pPr>
              <a:buClr>
                <a:srgbClr val="0066FF"/>
              </a:buClr>
              <a:defRPr/>
            </a:lvl3pPr>
          </a:lstStyle>
          <a:p>
            <a:pPr lvl="0"/>
            <a:r>
              <a:rPr kumimoji="1" lang="ja-JP" altLang="en-US" dirty="0" smtClean="0"/>
              <a:t>マスタ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 3"/>
          <p:cNvSpPr>
            <a:spLocks noGrp="1"/>
          </p:cNvSpPr>
          <p:nvPr>
            <p:ph type="dt" sz="half" idx="10"/>
          </p:nvPr>
        </p:nvSpPr>
        <p:spPr>
          <a:xfrm>
            <a:off x="457200" y="6500834"/>
            <a:ext cx="2133600" cy="365125"/>
          </a:xfrm>
        </p:spPr>
        <p:txBody>
          <a:bodyPr/>
          <a:lstStyle/>
          <a:p>
            <a:r>
              <a:rPr kumimoji="1" lang="en-US" altLang="ja-JP" smtClean="0"/>
              <a:t>2007/11/8</a:t>
            </a:r>
            <a:endParaRPr kumimoji="1" lang="ja-JP" altLang="en-US"/>
          </a:p>
        </p:txBody>
      </p:sp>
      <p:sp>
        <p:nvSpPr>
          <p:cNvPr id="5" name="フッター プレースホルダ 4"/>
          <p:cNvSpPr>
            <a:spLocks noGrp="1"/>
          </p:cNvSpPr>
          <p:nvPr>
            <p:ph type="ftr" sz="quarter" idx="11"/>
          </p:nvPr>
        </p:nvSpPr>
        <p:spPr>
          <a:xfrm>
            <a:off x="3124200" y="6572272"/>
            <a:ext cx="2895600" cy="365125"/>
          </a:xfrm>
        </p:spPr>
        <p:txBody>
          <a:bodyPr/>
          <a:lstStyle/>
          <a:p>
            <a:r>
              <a:rPr kumimoji="1" lang="en-US" altLang="ja-JP" smtClean="0"/>
              <a:t>GNWS2007</a:t>
            </a:r>
            <a:endParaRPr kumimoji="1" lang="ja-JP" altLang="en-US"/>
          </a:p>
        </p:txBody>
      </p:sp>
      <p:grpSp>
        <p:nvGrpSpPr>
          <p:cNvPr id="18" name="グループ化 17"/>
          <p:cNvGrpSpPr/>
          <p:nvPr userDrawn="1"/>
        </p:nvGrpSpPr>
        <p:grpSpPr>
          <a:xfrm>
            <a:off x="250825" y="500042"/>
            <a:ext cx="8722965" cy="282031"/>
            <a:chOff x="250825" y="857232"/>
            <a:chExt cx="8722965" cy="282031"/>
          </a:xfrm>
        </p:grpSpPr>
        <p:sp>
          <p:nvSpPr>
            <p:cNvPr id="7" name="Rectangle 2"/>
            <p:cNvSpPr>
              <a:spLocks noChangeArrowheads="1"/>
            </p:cNvSpPr>
            <p:nvPr userDrawn="1"/>
          </p:nvSpPr>
          <p:spPr bwMode="auto">
            <a:xfrm>
              <a:off x="250825" y="1001695"/>
              <a:ext cx="8642350" cy="71437"/>
            </a:xfrm>
            <a:prstGeom prst="rect">
              <a:avLst/>
            </a:prstGeom>
            <a:solidFill>
              <a:srgbClr val="000066"/>
            </a:solidFill>
            <a:ln w="9525">
              <a:noFill/>
              <a:miter lim="800000"/>
              <a:headEnd/>
              <a:tailEnd/>
            </a:ln>
            <a:effectLst/>
          </p:spPr>
          <p:txBody>
            <a:bodyPr wrap="none" anchor="ctr"/>
            <a:lstStyle/>
            <a:p>
              <a:endParaRPr lang="ja-JP" altLang="en-US"/>
            </a:p>
          </p:txBody>
        </p:sp>
        <p:sp>
          <p:nvSpPr>
            <p:cNvPr id="8" name="Rectangle 3"/>
            <p:cNvSpPr>
              <a:spLocks noChangeArrowheads="1"/>
            </p:cNvSpPr>
            <p:nvPr userDrawn="1"/>
          </p:nvSpPr>
          <p:spPr bwMode="auto">
            <a:xfrm>
              <a:off x="468313" y="857232"/>
              <a:ext cx="1366837" cy="144463"/>
            </a:xfrm>
            <a:prstGeom prst="rect">
              <a:avLst/>
            </a:prstGeom>
            <a:solidFill>
              <a:schemeClr val="accent4">
                <a:lumMod val="40000"/>
                <a:lumOff val="60000"/>
              </a:schemeClr>
            </a:solidFill>
            <a:ln w="9525">
              <a:noFill/>
              <a:miter lim="800000"/>
              <a:headEnd/>
              <a:tailEnd/>
            </a:ln>
            <a:effectLst/>
          </p:spPr>
          <p:txBody>
            <a:bodyPr wrap="none" anchor="ctr"/>
            <a:lstStyle/>
            <a:p>
              <a:endParaRPr lang="ja-JP" altLang="en-US"/>
            </a:p>
          </p:txBody>
        </p:sp>
        <p:sp>
          <p:nvSpPr>
            <p:cNvPr id="9" name="Rectangle 2"/>
            <p:cNvSpPr>
              <a:spLocks noChangeArrowheads="1"/>
            </p:cNvSpPr>
            <p:nvPr userDrawn="1"/>
          </p:nvSpPr>
          <p:spPr bwMode="auto">
            <a:xfrm>
              <a:off x="331440" y="1067826"/>
              <a:ext cx="8642350" cy="71437"/>
            </a:xfrm>
            <a:prstGeom prst="rect">
              <a:avLst/>
            </a:prstGeom>
            <a:solidFill>
              <a:schemeClr val="bg1">
                <a:lumMod val="75000"/>
              </a:schemeClr>
            </a:solidFill>
            <a:ln w="9525">
              <a:noFill/>
              <a:miter lim="800000"/>
              <a:headEnd/>
              <a:tailEnd/>
            </a:ln>
            <a:effectLst/>
          </p:spPr>
          <p:txBody>
            <a:bodyPr wrap="none" anchor="ctr"/>
            <a:lstStyle/>
            <a:p>
              <a:endParaRPr lang="ja-JP" altLang="en-US"/>
            </a:p>
          </p:txBody>
        </p:sp>
      </p:grpSp>
      <p:sp>
        <p:nvSpPr>
          <p:cNvPr id="10"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1"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2"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3"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4"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5"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6" name="スライド番号プレースホルダ 5"/>
          <p:cNvSpPr>
            <a:spLocks noGrp="1"/>
          </p:cNvSpPr>
          <p:nvPr>
            <p:ph type="sldNum" sz="quarter" idx="12"/>
          </p:nvPr>
        </p:nvSpPr>
        <p:spPr>
          <a:xfrm>
            <a:off x="6553200" y="6357958"/>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17" name="Rectangle 18"/>
          <p:cNvSpPr>
            <a:spLocks noChangeArrowheads="1"/>
          </p:cNvSpPr>
          <p:nvPr userDrawn="1"/>
        </p:nvSpPr>
        <p:spPr bwMode="auto">
          <a:xfrm>
            <a:off x="8280400" y="6667502"/>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ox(in)">
                                      <p:cBhvr>
                                        <p:cTn id="10" dur="500"/>
                                        <p:tgtEl>
                                          <p:spTgt spid="10"/>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ox(in)">
                                      <p:cBhvr>
                                        <p:cTn id="13" dur="500"/>
                                        <p:tgtEl>
                                          <p:spTgt spid="12"/>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ox(in)">
                                      <p:cBhvr>
                                        <p:cTn id="16" dur="500"/>
                                        <p:tgtEl>
                                          <p:spTgt spid="14"/>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ox(in)">
                                      <p:cBhvr>
                                        <p:cTn id="19" dur="500"/>
                                        <p:tgtEl>
                                          <p:spTgt spid="13"/>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ox(in)">
                                      <p:cBhvr>
                                        <p:cTn id="22" dur="500"/>
                                        <p:tgtEl>
                                          <p:spTgt spid="15"/>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7"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r>
              <a:rPr kumimoji="1" lang="en-US" altLang="ja-JP" smtClean="0"/>
              <a:t>2007/11/8</a:t>
            </a:r>
            <a:endParaRPr kumimoji="1" lang="ja-JP" altLang="en-US"/>
          </a:p>
        </p:txBody>
      </p:sp>
      <p:sp>
        <p:nvSpPr>
          <p:cNvPr id="5" name="フッター プレースホルダ 4"/>
          <p:cNvSpPr>
            <a:spLocks noGrp="1"/>
          </p:cNvSpPr>
          <p:nvPr>
            <p:ph type="ftr" sz="quarter" idx="11"/>
          </p:nvPr>
        </p:nvSpPr>
        <p:spPr/>
        <p:txBody>
          <a:bodyPr/>
          <a:lstStyle/>
          <a:p>
            <a:r>
              <a:rPr kumimoji="1" lang="en-US" altLang="ja-JP" smtClean="0"/>
              <a:t>GNWS2007</a:t>
            </a:r>
            <a:endParaRPr kumimoji="1" lang="ja-JP" altLang="en-US"/>
          </a:p>
        </p:txBody>
      </p:sp>
      <p:sp>
        <p:nvSpPr>
          <p:cNvPr id="10"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1"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2"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3"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4"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5"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6"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17"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in)">
                                      <p:cBhvr>
                                        <p:cTn id="7" dur="500"/>
                                        <p:tgtEl>
                                          <p:spTgt spid="11"/>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ox(in)">
                                      <p:cBhvr>
                                        <p:cTn id="10" dur="500"/>
                                        <p:tgtEl>
                                          <p:spTgt spid="10"/>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ox(in)">
                                      <p:cBhvr>
                                        <p:cTn id="13" dur="500"/>
                                        <p:tgtEl>
                                          <p:spTgt spid="12"/>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ox(in)">
                                      <p:cBhvr>
                                        <p:cTn id="16" dur="500"/>
                                        <p:tgtEl>
                                          <p:spTgt spid="14"/>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ox(in)">
                                      <p:cBhvr>
                                        <p:cTn id="19" dur="500"/>
                                        <p:tgtEl>
                                          <p:spTgt spid="13"/>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ox(in)">
                                      <p:cBhvr>
                                        <p:cTn id="22" dur="500"/>
                                        <p:tgtEl>
                                          <p:spTgt spid="15"/>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7"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r>
              <a:rPr kumimoji="1" lang="en-US" altLang="ja-JP" smtClean="0"/>
              <a:t>2007/11/8</a:t>
            </a:r>
            <a:endParaRPr kumimoji="1" lang="ja-JP" altLang="en-US"/>
          </a:p>
        </p:txBody>
      </p:sp>
      <p:sp>
        <p:nvSpPr>
          <p:cNvPr id="6" name="フッター プレースホルダ 5"/>
          <p:cNvSpPr>
            <a:spLocks noGrp="1"/>
          </p:cNvSpPr>
          <p:nvPr>
            <p:ph type="ftr" sz="quarter" idx="11"/>
          </p:nvPr>
        </p:nvSpPr>
        <p:spPr/>
        <p:txBody>
          <a:bodyPr/>
          <a:lstStyle/>
          <a:p>
            <a:r>
              <a:rPr kumimoji="1" lang="en-US" altLang="ja-JP" smtClean="0"/>
              <a:t>GNWS2007</a:t>
            </a:r>
            <a:endParaRPr kumimoji="1" lang="ja-JP" altLang="en-US"/>
          </a:p>
        </p:txBody>
      </p:sp>
      <p:sp>
        <p:nvSpPr>
          <p:cNvPr id="11" name="Rectangle 2"/>
          <p:cNvSpPr>
            <a:spLocks noChangeArrowheads="1"/>
          </p:cNvSpPr>
          <p:nvPr userDrawn="1"/>
        </p:nvSpPr>
        <p:spPr bwMode="auto">
          <a:xfrm>
            <a:off x="250825" y="1001695"/>
            <a:ext cx="8642350" cy="71437"/>
          </a:xfrm>
          <a:prstGeom prst="rect">
            <a:avLst/>
          </a:prstGeom>
          <a:solidFill>
            <a:srgbClr val="000066"/>
          </a:solidFill>
          <a:ln w="9525">
            <a:noFill/>
            <a:miter lim="800000"/>
            <a:headEnd/>
            <a:tailEnd/>
          </a:ln>
          <a:effectLst/>
        </p:spPr>
        <p:txBody>
          <a:bodyPr wrap="none" anchor="ctr"/>
          <a:lstStyle/>
          <a:p>
            <a:endParaRPr lang="ja-JP" altLang="en-US"/>
          </a:p>
        </p:txBody>
      </p:sp>
      <p:sp>
        <p:nvSpPr>
          <p:cNvPr id="12" name="Rectangle 3"/>
          <p:cNvSpPr>
            <a:spLocks noChangeArrowheads="1"/>
          </p:cNvSpPr>
          <p:nvPr userDrawn="1"/>
        </p:nvSpPr>
        <p:spPr bwMode="auto">
          <a:xfrm>
            <a:off x="468313" y="857232"/>
            <a:ext cx="1366837" cy="144463"/>
          </a:xfrm>
          <a:prstGeom prst="rect">
            <a:avLst/>
          </a:prstGeom>
          <a:solidFill>
            <a:schemeClr val="accent4">
              <a:lumMod val="40000"/>
              <a:lumOff val="60000"/>
            </a:schemeClr>
          </a:solidFill>
          <a:ln w="9525">
            <a:noFill/>
            <a:miter lim="800000"/>
            <a:headEnd/>
            <a:tailEnd/>
          </a:ln>
          <a:effectLst/>
        </p:spPr>
        <p:txBody>
          <a:bodyPr wrap="none" anchor="ctr"/>
          <a:lstStyle/>
          <a:p>
            <a:endParaRPr lang="ja-JP" altLang="en-US"/>
          </a:p>
        </p:txBody>
      </p:sp>
      <p:sp>
        <p:nvSpPr>
          <p:cNvPr id="13" name="Rectangle 2"/>
          <p:cNvSpPr>
            <a:spLocks noChangeArrowheads="1"/>
          </p:cNvSpPr>
          <p:nvPr userDrawn="1"/>
        </p:nvSpPr>
        <p:spPr bwMode="auto">
          <a:xfrm>
            <a:off x="331440" y="1078977"/>
            <a:ext cx="8642350" cy="71437"/>
          </a:xfrm>
          <a:prstGeom prst="rect">
            <a:avLst/>
          </a:prstGeom>
          <a:solidFill>
            <a:schemeClr val="bg1">
              <a:lumMod val="75000"/>
            </a:schemeClr>
          </a:solidFill>
          <a:ln w="9525">
            <a:noFill/>
            <a:miter lim="800000"/>
            <a:headEnd/>
            <a:tailEnd/>
          </a:ln>
          <a:effectLst/>
        </p:spPr>
        <p:txBody>
          <a:bodyPr wrap="none" anchor="ctr"/>
          <a:lstStyle/>
          <a:p>
            <a:endParaRPr lang="ja-JP" altLang="en-US"/>
          </a:p>
        </p:txBody>
      </p:sp>
      <p:sp>
        <p:nvSpPr>
          <p:cNvPr id="14"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5"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6"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7"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8"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9"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20"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21"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ox(in)">
                                      <p:cBhvr>
                                        <p:cTn id="7" dur="500"/>
                                        <p:tgtEl>
                                          <p:spTgt spid="15"/>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ox(in)">
                                      <p:cBhvr>
                                        <p:cTn id="10" dur="500"/>
                                        <p:tgtEl>
                                          <p:spTgt spid="14"/>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ox(in)">
                                      <p:cBhvr>
                                        <p:cTn id="13" dur="500"/>
                                        <p:tgtEl>
                                          <p:spTgt spid="16"/>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ox(in)">
                                      <p:cBhvr>
                                        <p:cTn id="16" dur="500"/>
                                        <p:tgtEl>
                                          <p:spTgt spid="18"/>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ox(in)">
                                      <p:cBhvr>
                                        <p:cTn id="19" dur="500"/>
                                        <p:tgtEl>
                                          <p:spTgt spid="17"/>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ox(in)">
                                      <p:cBhvr>
                                        <p:cTn id="22" dur="500"/>
                                        <p:tgtEl>
                                          <p:spTgt spid="1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1"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r>
              <a:rPr kumimoji="1" lang="en-US" altLang="ja-JP" smtClean="0"/>
              <a:t>2007/11/8</a:t>
            </a:r>
            <a:endParaRPr kumimoji="1" lang="ja-JP" altLang="en-US"/>
          </a:p>
        </p:txBody>
      </p:sp>
      <p:sp>
        <p:nvSpPr>
          <p:cNvPr id="8" name="フッター プレースホルダ 7"/>
          <p:cNvSpPr>
            <a:spLocks noGrp="1"/>
          </p:cNvSpPr>
          <p:nvPr>
            <p:ph type="ftr" sz="quarter" idx="11"/>
          </p:nvPr>
        </p:nvSpPr>
        <p:spPr/>
        <p:txBody>
          <a:bodyPr/>
          <a:lstStyle/>
          <a:p>
            <a:r>
              <a:rPr kumimoji="1" lang="en-US" altLang="ja-JP" smtClean="0"/>
              <a:t>GNWS2007</a:t>
            </a:r>
            <a:endParaRPr kumimoji="1" lang="ja-JP" altLang="en-US"/>
          </a:p>
        </p:txBody>
      </p:sp>
      <p:sp>
        <p:nvSpPr>
          <p:cNvPr id="10" name="Rectangle 2"/>
          <p:cNvSpPr>
            <a:spLocks noChangeArrowheads="1"/>
          </p:cNvSpPr>
          <p:nvPr userDrawn="1"/>
        </p:nvSpPr>
        <p:spPr bwMode="auto">
          <a:xfrm>
            <a:off x="250825" y="1001695"/>
            <a:ext cx="8642350" cy="71437"/>
          </a:xfrm>
          <a:prstGeom prst="rect">
            <a:avLst/>
          </a:prstGeom>
          <a:solidFill>
            <a:srgbClr val="000066"/>
          </a:solidFill>
          <a:ln w="9525">
            <a:noFill/>
            <a:miter lim="800000"/>
            <a:headEnd/>
            <a:tailEnd/>
          </a:ln>
          <a:effectLst/>
        </p:spPr>
        <p:txBody>
          <a:bodyPr wrap="none" anchor="ctr"/>
          <a:lstStyle/>
          <a:p>
            <a:endParaRPr lang="ja-JP" altLang="en-US"/>
          </a:p>
        </p:txBody>
      </p:sp>
      <p:sp>
        <p:nvSpPr>
          <p:cNvPr id="11" name="Rectangle 3"/>
          <p:cNvSpPr>
            <a:spLocks noChangeArrowheads="1"/>
          </p:cNvSpPr>
          <p:nvPr userDrawn="1"/>
        </p:nvSpPr>
        <p:spPr bwMode="auto">
          <a:xfrm>
            <a:off x="468313" y="857232"/>
            <a:ext cx="1366837" cy="144463"/>
          </a:xfrm>
          <a:prstGeom prst="rect">
            <a:avLst/>
          </a:prstGeom>
          <a:solidFill>
            <a:schemeClr val="accent4">
              <a:lumMod val="40000"/>
              <a:lumOff val="60000"/>
            </a:schemeClr>
          </a:solidFill>
          <a:ln w="9525">
            <a:noFill/>
            <a:miter lim="800000"/>
            <a:headEnd/>
            <a:tailEnd/>
          </a:ln>
          <a:effectLst/>
        </p:spPr>
        <p:txBody>
          <a:bodyPr wrap="none" anchor="ctr"/>
          <a:lstStyle/>
          <a:p>
            <a:endParaRPr lang="ja-JP" altLang="en-US"/>
          </a:p>
        </p:txBody>
      </p:sp>
      <p:sp>
        <p:nvSpPr>
          <p:cNvPr id="12" name="Rectangle 2"/>
          <p:cNvSpPr>
            <a:spLocks noChangeArrowheads="1"/>
          </p:cNvSpPr>
          <p:nvPr userDrawn="1"/>
        </p:nvSpPr>
        <p:spPr bwMode="auto">
          <a:xfrm>
            <a:off x="331440" y="1078977"/>
            <a:ext cx="8642350" cy="71437"/>
          </a:xfrm>
          <a:prstGeom prst="rect">
            <a:avLst/>
          </a:prstGeom>
          <a:solidFill>
            <a:schemeClr val="bg1">
              <a:lumMod val="75000"/>
            </a:schemeClr>
          </a:solidFill>
          <a:ln w="9525">
            <a:noFill/>
            <a:miter lim="800000"/>
            <a:headEnd/>
            <a:tailEnd/>
          </a:ln>
          <a:effectLst/>
        </p:spPr>
        <p:txBody>
          <a:bodyPr wrap="none" anchor="ctr"/>
          <a:lstStyle/>
          <a:p>
            <a:endParaRPr lang="ja-JP" altLang="en-US"/>
          </a:p>
        </p:txBody>
      </p:sp>
      <p:sp>
        <p:nvSpPr>
          <p:cNvPr id="13"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4"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5"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6"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7"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8"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9"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20"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ox(in)">
                                      <p:cBhvr>
                                        <p:cTn id="7" dur="500"/>
                                        <p:tgtEl>
                                          <p:spTgt spid="14"/>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ox(in)">
                                      <p:cBhvr>
                                        <p:cTn id="10" dur="500"/>
                                        <p:tgtEl>
                                          <p:spTgt spid="13"/>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ox(in)">
                                      <p:cBhvr>
                                        <p:cTn id="13" dur="500"/>
                                        <p:tgtEl>
                                          <p:spTgt spid="15"/>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ox(in)">
                                      <p:cBhvr>
                                        <p:cTn id="16" dur="500"/>
                                        <p:tgtEl>
                                          <p:spTgt spid="17"/>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ox(in)">
                                      <p:cBhvr>
                                        <p:cTn id="19" dur="500"/>
                                        <p:tgtEl>
                                          <p:spTgt spid="16"/>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ox(in)">
                                      <p:cBhvr>
                                        <p:cTn id="22" dur="500"/>
                                        <p:tgtEl>
                                          <p:spTgt spid="18"/>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20"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3" name="日付プレースホルダ 2"/>
          <p:cNvSpPr>
            <a:spLocks noGrp="1"/>
          </p:cNvSpPr>
          <p:nvPr>
            <p:ph type="dt" sz="half" idx="10"/>
          </p:nvPr>
        </p:nvSpPr>
        <p:spPr/>
        <p:txBody>
          <a:bodyPr/>
          <a:lstStyle/>
          <a:p>
            <a:r>
              <a:rPr kumimoji="1" lang="en-US" altLang="ja-JP" smtClean="0"/>
              <a:t>2007/11/8</a:t>
            </a:r>
            <a:endParaRPr kumimoji="1" lang="ja-JP" altLang="en-US"/>
          </a:p>
        </p:txBody>
      </p:sp>
      <p:sp>
        <p:nvSpPr>
          <p:cNvPr id="4" name="フッター プレースホルダ 3"/>
          <p:cNvSpPr>
            <a:spLocks noGrp="1"/>
          </p:cNvSpPr>
          <p:nvPr>
            <p:ph type="ftr" sz="quarter" idx="11"/>
          </p:nvPr>
        </p:nvSpPr>
        <p:spPr/>
        <p:txBody>
          <a:bodyPr/>
          <a:lstStyle/>
          <a:p>
            <a:r>
              <a:rPr kumimoji="1" lang="en-US" altLang="ja-JP" smtClean="0"/>
              <a:t>GNWS2007</a:t>
            </a:r>
            <a:endParaRPr kumimoji="1" lang="ja-JP" altLang="en-US"/>
          </a:p>
        </p:txBody>
      </p:sp>
      <p:sp>
        <p:nvSpPr>
          <p:cNvPr id="9"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0"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1"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2"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3"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4"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5"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16"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grpSp>
        <p:nvGrpSpPr>
          <p:cNvPr id="17" name="グループ化 16"/>
          <p:cNvGrpSpPr/>
          <p:nvPr userDrawn="1"/>
        </p:nvGrpSpPr>
        <p:grpSpPr>
          <a:xfrm>
            <a:off x="250825" y="500042"/>
            <a:ext cx="8722965" cy="282031"/>
            <a:chOff x="250825" y="857232"/>
            <a:chExt cx="8722965" cy="282031"/>
          </a:xfrm>
        </p:grpSpPr>
        <p:sp>
          <p:nvSpPr>
            <p:cNvPr id="18" name="Rectangle 2"/>
            <p:cNvSpPr>
              <a:spLocks noChangeArrowheads="1"/>
            </p:cNvSpPr>
            <p:nvPr userDrawn="1"/>
          </p:nvSpPr>
          <p:spPr bwMode="auto">
            <a:xfrm>
              <a:off x="250825" y="1001695"/>
              <a:ext cx="8642350" cy="71437"/>
            </a:xfrm>
            <a:prstGeom prst="rect">
              <a:avLst/>
            </a:prstGeom>
            <a:solidFill>
              <a:srgbClr val="000066"/>
            </a:solidFill>
            <a:ln w="9525">
              <a:noFill/>
              <a:miter lim="800000"/>
              <a:headEnd/>
              <a:tailEnd/>
            </a:ln>
            <a:effectLst/>
          </p:spPr>
          <p:txBody>
            <a:bodyPr wrap="none" anchor="ctr"/>
            <a:lstStyle/>
            <a:p>
              <a:endParaRPr lang="ja-JP" altLang="en-US"/>
            </a:p>
          </p:txBody>
        </p:sp>
        <p:sp>
          <p:nvSpPr>
            <p:cNvPr id="19" name="Rectangle 3"/>
            <p:cNvSpPr>
              <a:spLocks noChangeArrowheads="1"/>
            </p:cNvSpPr>
            <p:nvPr userDrawn="1"/>
          </p:nvSpPr>
          <p:spPr bwMode="auto">
            <a:xfrm>
              <a:off x="468313" y="857232"/>
              <a:ext cx="1366837" cy="144463"/>
            </a:xfrm>
            <a:prstGeom prst="rect">
              <a:avLst/>
            </a:prstGeom>
            <a:solidFill>
              <a:schemeClr val="accent4">
                <a:lumMod val="40000"/>
                <a:lumOff val="60000"/>
              </a:schemeClr>
            </a:solidFill>
            <a:ln w="9525">
              <a:noFill/>
              <a:miter lim="800000"/>
              <a:headEnd/>
              <a:tailEnd/>
            </a:ln>
            <a:effectLst/>
          </p:spPr>
          <p:txBody>
            <a:bodyPr wrap="none" anchor="ctr"/>
            <a:lstStyle/>
            <a:p>
              <a:endParaRPr lang="ja-JP" altLang="en-US"/>
            </a:p>
          </p:txBody>
        </p:sp>
        <p:sp>
          <p:nvSpPr>
            <p:cNvPr id="20" name="Rectangle 2"/>
            <p:cNvSpPr>
              <a:spLocks noChangeArrowheads="1"/>
            </p:cNvSpPr>
            <p:nvPr userDrawn="1"/>
          </p:nvSpPr>
          <p:spPr bwMode="auto">
            <a:xfrm>
              <a:off x="331440" y="1067826"/>
              <a:ext cx="8642350" cy="71437"/>
            </a:xfrm>
            <a:prstGeom prst="rect">
              <a:avLst/>
            </a:prstGeom>
            <a:solidFill>
              <a:schemeClr val="bg1">
                <a:lumMod val="75000"/>
              </a:schemeClr>
            </a:solidFill>
            <a:ln w="9525">
              <a:noFill/>
              <a:miter lim="800000"/>
              <a:headEnd/>
              <a:tailEnd/>
            </a:ln>
            <a:effectLst/>
          </p:spPr>
          <p:txBody>
            <a:bodyPr wrap="none" anchor="ctr"/>
            <a:lstStyle/>
            <a:p>
              <a:endParaRPr lang="ja-JP" altLang="en-US"/>
            </a:p>
          </p:txBody>
        </p:sp>
      </p:grpSp>
      <p:sp>
        <p:nvSpPr>
          <p:cNvPr id="21" name="タイトル 1"/>
          <p:cNvSpPr>
            <a:spLocks noGrp="1"/>
          </p:cNvSpPr>
          <p:nvPr>
            <p:ph type="title"/>
          </p:nvPr>
        </p:nvSpPr>
        <p:spPr>
          <a:xfrm>
            <a:off x="457200" y="0"/>
            <a:ext cx="8229600" cy="642918"/>
          </a:xfrm>
        </p:spPr>
        <p:txBody>
          <a:bodyPr/>
          <a:lstStyle/>
          <a:p>
            <a:r>
              <a:rPr kumimoji="1" lang="ja-JP" altLang="en-US" dirty="0" smtClean="0"/>
              <a:t>マスタ タイトルの書式設定</a:t>
            </a:r>
            <a:endParaRPr kumimoji="1" lang="ja-JP"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ox(in)">
                                      <p:cBhvr>
                                        <p:cTn id="10" dur="500"/>
                                        <p:tgtEl>
                                          <p:spTgt spid="9"/>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ox(in)">
                                      <p:cBhvr>
                                        <p:cTn id="13" dur="500"/>
                                        <p:tgtEl>
                                          <p:spTgt spid="11"/>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ox(in)">
                                      <p:cBhvr>
                                        <p:cTn id="16" dur="500"/>
                                        <p:tgtEl>
                                          <p:spTgt spid="13"/>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ox(in)">
                                      <p:cBhvr>
                                        <p:cTn id="19" dur="500"/>
                                        <p:tgtEl>
                                          <p:spTgt spid="12"/>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ox(in)">
                                      <p:cBhvr>
                                        <p:cTn id="22" dur="500"/>
                                        <p:tgtEl>
                                          <p:spTgt spid="14"/>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6"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r>
              <a:rPr kumimoji="1" lang="en-US" altLang="ja-JP" smtClean="0"/>
              <a:t>2007/11/8</a:t>
            </a:r>
            <a:endParaRPr kumimoji="1" lang="ja-JP" altLang="en-US"/>
          </a:p>
        </p:txBody>
      </p:sp>
      <p:sp>
        <p:nvSpPr>
          <p:cNvPr id="3" name="フッター プレースホルダ 2"/>
          <p:cNvSpPr>
            <a:spLocks noGrp="1"/>
          </p:cNvSpPr>
          <p:nvPr>
            <p:ph type="ftr" sz="quarter" idx="11"/>
          </p:nvPr>
        </p:nvSpPr>
        <p:spPr/>
        <p:txBody>
          <a:bodyPr/>
          <a:lstStyle/>
          <a:p>
            <a:r>
              <a:rPr kumimoji="1" lang="en-US" altLang="ja-JP" smtClean="0"/>
              <a:t>GNWS2007</a:t>
            </a:r>
            <a:endParaRPr kumimoji="1" lang="ja-JP" altLang="en-US"/>
          </a:p>
        </p:txBody>
      </p:sp>
      <p:sp>
        <p:nvSpPr>
          <p:cNvPr id="5" name="Rectangle 2"/>
          <p:cNvSpPr>
            <a:spLocks noChangeArrowheads="1"/>
          </p:cNvSpPr>
          <p:nvPr userDrawn="1"/>
        </p:nvSpPr>
        <p:spPr bwMode="auto">
          <a:xfrm>
            <a:off x="250825" y="1001695"/>
            <a:ext cx="8642350" cy="71437"/>
          </a:xfrm>
          <a:prstGeom prst="rect">
            <a:avLst/>
          </a:prstGeom>
          <a:solidFill>
            <a:srgbClr val="000066"/>
          </a:solidFill>
          <a:ln w="9525">
            <a:noFill/>
            <a:miter lim="800000"/>
            <a:headEnd/>
            <a:tailEnd/>
          </a:ln>
          <a:effectLst/>
        </p:spPr>
        <p:txBody>
          <a:bodyPr wrap="none" anchor="ctr"/>
          <a:lstStyle/>
          <a:p>
            <a:endParaRPr lang="ja-JP" altLang="en-US"/>
          </a:p>
        </p:txBody>
      </p:sp>
      <p:sp>
        <p:nvSpPr>
          <p:cNvPr id="6" name="Rectangle 3"/>
          <p:cNvSpPr>
            <a:spLocks noChangeArrowheads="1"/>
          </p:cNvSpPr>
          <p:nvPr userDrawn="1"/>
        </p:nvSpPr>
        <p:spPr bwMode="auto">
          <a:xfrm>
            <a:off x="468313" y="857232"/>
            <a:ext cx="1366837" cy="144463"/>
          </a:xfrm>
          <a:prstGeom prst="rect">
            <a:avLst/>
          </a:prstGeom>
          <a:solidFill>
            <a:schemeClr val="accent4">
              <a:lumMod val="40000"/>
              <a:lumOff val="60000"/>
            </a:schemeClr>
          </a:solidFill>
          <a:ln w="9525">
            <a:noFill/>
            <a:miter lim="800000"/>
            <a:headEnd/>
            <a:tailEnd/>
          </a:ln>
          <a:effectLst/>
        </p:spPr>
        <p:txBody>
          <a:bodyPr wrap="none" anchor="ctr"/>
          <a:lstStyle/>
          <a:p>
            <a:endParaRPr lang="ja-JP" altLang="en-US"/>
          </a:p>
        </p:txBody>
      </p:sp>
      <p:sp>
        <p:nvSpPr>
          <p:cNvPr id="7" name="Rectangle 2"/>
          <p:cNvSpPr>
            <a:spLocks noChangeArrowheads="1"/>
          </p:cNvSpPr>
          <p:nvPr userDrawn="1"/>
        </p:nvSpPr>
        <p:spPr bwMode="auto">
          <a:xfrm>
            <a:off x="331440" y="1078977"/>
            <a:ext cx="8642350" cy="71437"/>
          </a:xfrm>
          <a:prstGeom prst="rect">
            <a:avLst/>
          </a:prstGeom>
          <a:solidFill>
            <a:schemeClr val="bg1">
              <a:lumMod val="75000"/>
            </a:schemeClr>
          </a:solidFill>
          <a:ln w="9525">
            <a:noFill/>
            <a:miter lim="800000"/>
            <a:headEnd/>
            <a:tailEnd/>
          </a:ln>
          <a:effectLst/>
        </p:spPr>
        <p:txBody>
          <a:bodyPr wrap="none" anchor="ctr"/>
          <a:lstStyle/>
          <a:p>
            <a:endParaRPr lang="ja-JP" altLang="en-US"/>
          </a:p>
        </p:txBody>
      </p:sp>
      <p:sp>
        <p:nvSpPr>
          <p:cNvPr id="8"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9"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0"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1"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2"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3"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4"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15"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ox(in)">
                                      <p:cBhvr>
                                        <p:cTn id="10" dur="500"/>
                                        <p:tgtEl>
                                          <p:spTgt spid="8"/>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ox(in)">
                                      <p:cBhvr>
                                        <p:cTn id="13" dur="500"/>
                                        <p:tgtEl>
                                          <p:spTgt spid="10"/>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ox(in)">
                                      <p:cBhvr>
                                        <p:cTn id="16" dur="500"/>
                                        <p:tgtEl>
                                          <p:spTgt spid="12"/>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ox(in)">
                                      <p:cBhvr>
                                        <p:cTn id="19" dur="500"/>
                                        <p:tgtEl>
                                          <p:spTgt spid="11"/>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ox(in)">
                                      <p:cBhvr>
                                        <p:cTn id="22" dur="500"/>
                                        <p:tgtEl>
                                          <p:spTgt spid="1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5"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r>
              <a:rPr kumimoji="1" lang="en-US" altLang="ja-JP" smtClean="0"/>
              <a:t>2007/11/8</a:t>
            </a:r>
            <a:endParaRPr kumimoji="1" lang="ja-JP" altLang="en-US"/>
          </a:p>
        </p:txBody>
      </p:sp>
      <p:sp>
        <p:nvSpPr>
          <p:cNvPr id="6" name="フッター プレースホルダ 5"/>
          <p:cNvSpPr>
            <a:spLocks noGrp="1"/>
          </p:cNvSpPr>
          <p:nvPr>
            <p:ph type="ftr" sz="quarter" idx="11"/>
          </p:nvPr>
        </p:nvSpPr>
        <p:spPr/>
        <p:txBody>
          <a:bodyPr/>
          <a:lstStyle/>
          <a:p>
            <a:r>
              <a:rPr kumimoji="1" lang="en-US" altLang="ja-JP" smtClean="0"/>
              <a:t>GNWS2007</a:t>
            </a:r>
            <a:endParaRPr kumimoji="1" lang="ja-JP" altLang="en-US"/>
          </a:p>
        </p:txBody>
      </p:sp>
      <p:sp>
        <p:nvSpPr>
          <p:cNvPr id="11"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2"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3"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4"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5"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6"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7"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18"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ox(in)">
                                      <p:cBhvr>
                                        <p:cTn id="10" dur="500"/>
                                        <p:tgtEl>
                                          <p:spTgt spid="11"/>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ox(in)">
                                      <p:cBhvr>
                                        <p:cTn id="13" dur="500"/>
                                        <p:tgtEl>
                                          <p:spTgt spid="13"/>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box(in)">
                                      <p:cBhvr>
                                        <p:cTn id="16" dur="500"/>
                                        <p:tgtEl>
                                          <p:spTgt spid="15"/>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ox(in)">
                                      <p:cBhvr>
                                        <p:cTn id="19" dur="500"/>
                                        <p:tgtEl>
                                          <p:spTgt spid="14"/>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ox(in)">
                                      <p:cBhvr>
                                        <p:cTn id="22" dur="500"/>
                                        <p:tgtEl>
                                          <p:spTgt spid="1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8"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r>
              <a:rPr kumimoji="1" lang="en-US" altLang="ja-JP" smtClean="0"/>
              <a:t>2007/11/8</a:t>
            </a:r>
            <a:endParaRPr kumimoji="1" lang="ja-JP" altLang="en-US"/>
          </a:p>
        </p:txBody>
      </p:sp>
      <p:sp>
        <p:nvSpPr>
          <p:cNvPr id="6" name="フッター プレースホルダ 5"/>
          <p:cNvSpPr>
            <a:spLocks noGrp="1"/>
          </p:cNvSpPr>
          <p:nvPr>
            <p:ph type="ftr" sz="quarter" idx="11"/>
          </p:nvPr>
        </p:nvSpPr>
        <p:spPr/>
        <p:txBody>
          <a:bodyPr/>
          <a:lstStyle/>
          <a:p>
            <a:r>
              <a:rPr kumimoji="1" lang="en-US" altLang="ja-JP" smtClean="0"/>
              <a:t>GNWS2007</a:t>
            </a:r>
            <a:endParaRPr kumimoji="1" lang="ja-JP" altLang="en-US"/>
          </a:p>
        </p:txBody>
      </p:sp>
      <p:sp>
        <p:nvSpPr>
          <p:cNvPr id="8"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9"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0"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1"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2"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3"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4"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15"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ox(in)">
                                      <p:cBhvr>
                                        <p:cTn id="10" dur="500"/>
                                        <p:tgtEl>
                                          <p:spTgt spid="8"/>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ox(in)">
                                      <p:cBhvr>
                                        <p:cTn id="13" dur="500"/>
                                        <p:tgtEl>
                                          <p:spTgt spid="10"/>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ox(in)">
                                      <p:cBhvr>
                                        <p:cTn id="16" dur="500"/>
                                        <p:tgtEl>
                                          <p:spTgt spid="12"/>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ox(in)">
                                      <p:cBhvr>
                                        <p:cTn id="19" dur="500"/>
                                        <p:tgtEl>
                                          <p:spTgt spid="11"/>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ox(in)">
                                      <p:cBhvr>
                                        <p:cTn id="22" dur="500"/>
                                        <p:tgtEl>
                                          <p:spTgt spid="1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5"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r>
              <a:rPr kumimoji="1" lang="en-US" altLang="ja-JP" smtClean="0"/>
              <a:t>2007/11/8</a:t>
            </a:r>
            <a:endParaRPr kumimoji="1" lang="ja-JP" altLang="en-US"/>
          </a:p>
        </p:txBody>
      </p:sp>
      <p:sp>
        <p:nvSpPr>
          <p:cNvPr id="5" name="フッター プレースホルダ 4"/>
          <p:cNvSpPr>
            <a:spLocks noGrp="1"/>
          </p:cNvSpPr>
          <p:nvPr>
            <p:ph type="ftr" sz="quarter" idx="11"/>
          </p:nvPr>
        </p:nvSpPr>
        <p:spPr/>
        <p:txBody>
          <a:bodyPr/>
          <a:lstStyle/>
          <a:p>
            <a:r>
              <a:rPr kumimoji="1" lang="en-US" altLang="ja-JP" smtClean="0"/>
              <a:t>GNWS2007</a:t>
            </a:r>
            <a:endParaRPr kumimoji="1" lang="ja-JP" altLang="en-US"/>
          </a:p>
        </p:txBody>
      </p:sp>
      <p:sp>
        <p:nvSpPr>
          <p:cNvPr id="7"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8"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9"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0"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1"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2"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3" name="スライド番号プレースホルダ 5"/>
          <p:cNvSpPr txBox="1">
            <a:spLocks/>
          </p:cNvSpPr>
          <p:nvPr userDrawn="1"/>
        </p:nvSpPr>
        <p:spPr>
          <a:xfrm>
            <a:off x="6553200" y="6143644"/>
            <a:ext cx="2133600" cy="365125"/>
          </a:xfrm>
          <a:prstGeom prst="rect">
            <a:avLst/>
          </a:prstGeom>
        </p:spPr>
        <p:txBody>
          <a:bodyPr vert="horz" lIns="91440" tIns="45720" rIns="91440" bIns="45720" rtlCol="0" anchor="ctr"/>
          <a:lstStyle>
            <a:lvl1pPr>
              <a:defRPr sz="1600" b="1"/>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D7415C8-EC32-4BF9-916C-D8938BCE9218}" type="slidenum">
              <a:rPr kumimoji="1" lang="ja-JP" altLang="en-US" sz="1600" b="1"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&lt;#&gt;</a:t>
            </a:fld>
            <a:endParaRPr kumimoji="1" lang="ja-JP" altLang="en-US" sz="1600" b="1" i="0" u="none" strike="noStrike" kern="1200" cap="none" spc="0" normalizeH="0" baseline="0" noProof="0" smtClean="0">
              <a:ln>
                <a:noFill/>
              </a:ln>
              <a:solidFill>
                <a:schemeClr val="tx1">
                  <a:tint val="75000"/>
                </a:schemeClr>
              </a:solidFill>
              <a:effectLst/>
              <a:uLnTx/>
              <a:uFillTx/>
              <a:latin typeface="+mn-lt"/>
              <a:ea typeface="+mn-ea"/>
              <a:cs typeface="+mn-cs"/>
            </a:endParaRPr>
          </a:p>
        </p:txBody>
      </p:sp>
      <p:sp>
        <p:nvSpPr>
          <p:cNvPr id="14"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ox(in)">
                                      <p:cBhvr>
                                        <p:cTn id="10" dur="500"/>
                                        <p:tgtEl>
                                          <p:spTgt spid="7"/>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ox(in)">
                                      <p:cBhvr>
                                        <p:cTn id="13" dur="500"/>
                                        <p:tgtEl>
                                          <p:spTgt spid="9"/>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ox(in)">
                                      <p:cBhvr>
                                        <p:cTn id="16" dur="500"/>
                                        <p:tgtEl>
                                          <p:spTgt spid="11"/>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ox(in)">
                                      <p:cBhvr>
                                        <p:cTn id="19" dur="500"/>
                                        <p:tgtEl>
                                          <p:spTgt spid="10"/>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ox(in)">
                                      <p:cBhvr>
                                        <p:cTn id="22" dur="500"/>
                                        <p:tgtEl>
                                          <p:spTgt spid="1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4"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r>
              <a:rPr kumimoji="1" lang="en-US" altLang="ja-JP" smtClean="0"/>
              <a:t>2007/11/8</a:t>
            </a:r>
            <a:endParaRPr kumimoji="1" lang="ja-JP" altLang="en-US"/>
          </a:p>
        </p:txBody>
      </p:sp>
      <p:sp>
        <p:nvSpPr>
          <p:cNvPr id="5" name="フッター プレースホルダ 4"/>
          <p:cNvSpPr>
            <a:spLocks noGrp="1"/>
          </p:cNvSpPr>
          <p:nvPr>
            <p:ph type="ftr" sz="quarter" idx="11"/>
          </p:nvPr>
        </p:nvSpPr>
        <p:spPr/>
        <p:txBody>
          <a:bodyPr/>
          <a:lstStyle/>
          <a:p>
            <a:r>
              <a:rPr kumimoji="1" lang="en-US" altLang="ja-JP" smtClean="0"/>
              <a:t>GNWS2007</a:t>
            </a:r>
            <a:endParaRPr kumimoji="1" lang="ja-JP" altLang="en-US"/>
          </a:p>
        </p:txBody>
      </p:sp>
      <p:sp>
        <p:nvSpPr>
          <p:cNvPr id="7" name="Rectangle 11"/>
          <p:cNvSpPr>
            <a:spLocks noChangeArrowheads="1"/>
          </p:cNvSpPr>
          <p:nvPr userDrawn="1"/>
        </p:nvSpPr>
        <p:spPr bwMode="auto">
          <a:xfrm>
            <a:off x="8893175"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8" name="Rectangle 12"/>
          <p:cNvSpPr>
            <a:spLocks noChangeArrowheads="1"/>
          </p:cNvSpPr>
          <p:nvPr userDrawn="1"/>
        </p:nvSpPr>
        <p:spPr bwMode="auto">
          <a:xfrm>
            <a:off x="8726488" y="1158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9" name="Rectangle 13"/>
          <p:cNvSpPr>
            <a:spLocks noChangeArrowheads="1"/>
          </p:cNvSpPr>
          <p:nvPr userDrawn="1"/>
        </p:nvSpPr>
        <p:spPr bwMode="auto">
          <a:xfrm>
            <a:off x="8893175" y="280988"/>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3" name="Rectangle 11"/>
          <p:cNvSpPr>
            <a:spLocks noChangeArrowheads="1"/>
          </p:cNvSpPr>
          <p:nvPr userDrawn="1"/>
        </p:nvSpPr>
        <p:spPr bwMode="auto">
          <a:xfrm>
            <a:off x="107982" y="6579830"/>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4" name="Rectangle 12"/>
          <p:cNvSpPr>
            <a:spLocks noChangeArrowheads="1"/>
          </p:cNvSpPr>
          <p:nvPr userDrawn="1"/>
        </p:nvSpPr>
        <p:spPr bwMode="auto">
          <a:xfrm>
            <a:off x="106269" y="64163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5" name="Rectangle 13"/>
          <p:cNvSpPr>
            <a:spLocks noChangeArrowheads="1"/>
          </p:cNvSpPr>
          <p:nvPr userDrawn="1"/>
        </p:nvSpPr>
        <p:spPr bwMode="auto">
          <a:xfrm>
            <a:off x="276576" y="6581416"/>
            <a:ext cx="142875" cy="144462"/>
          </a:xfrm>
          <a:prstGeom prst="rect">
            <a:avLst/>
          </a:prstGeom>
          <a:solidFill>
            <a:srgbClr val="CCCCFF"/>
          </a:solidFill>
          <a:ln w="9525">
            <a:noFill/>
            <a:miter lim="800000"/>
            <a:headEnd/>
            <a:tailEnd/>
          </a:ln>
          <a:effectLst/>
        </p:spPr>
        <p:txBody>
          <a:bodyPr wrap="none" anchor="ctr"/>
          <a:lstStyle/>
          <a:p>
            <a:endParaRPr lang="ja-JP" altLang="en-US"/>
          </a:p>
        </p:txBody>
      </p:sp>
      <p:sp>
        <p:nvSpPr>
          <p:cNvPr id="16" name="スライド番号プレースホルダ 5"/>
          <p:cNvSpPr>
            <a:spLocks noGrp="1"/>
          </p:cNvSpPr>
          <p:nvPr>
            <p:ph type="sldNum" sz="quarter" idx="12"/>
          </p:nvPr>
        </p:nvSpPr>
        <p:spPr>
          <a:xfrm>
            <a:off x="6553200" y="6143644"/>
            <a:ext cx="2133600" cy="365125"/>
          </a:xfrm>
        </p:spPr>
        <p:txBody>
          <a:bodyPr/>
          <a:lstStyle>
            <a:lvl1pPr>
              <a:defRPr sz="1600" b="1"/>
            </a:lvl1pPr>
          </a:lstStyle>
          <a:p>
            <a:fld id="{DD7415C8-EC32-4BF9-916C-D8938BCE9218}" type="slidenum">
              <a:rPr lang="ja-JP" altLang="en-US" smtClean="0"/>
              <a:pPr/>
              <a:t>&lt;#&gt;</a:t>
            </a:fld>
            <a:endParaRPr lang="ja-JP" altLang="en-US"/>
          </a:p>
        </p:txBody>
      </p:sp>
      <p:sp>
        <p:nvSpPr>
          <p:cNvPr id="17" name="Rectangle 18"/>
          <p:cNvSpPr>
            <a:spLocks noChangeArrowheads="1"/>
          </p:cNvSpPr>
          <p:nvPr userDrawn="1"/>
        </p:nvSpPr>
        <p:spPr bwMode="auto">
          <a:xfrm>
            <a:off x="8280400" y="6453188"/>
            <a:ext cx="863600" cy="71437"/>
          </a:xfrm>
          <a:prstGeom prst="rect">
            <a:avLst/>
          </a:prstGeom>
          <a:solidFill>
            <a:srgbClr val="CCCCFF"/>
          </a:solidFill>
          <a:ln w="9525">
            <a:noFill/>
            <a:miter lim="800000"/>
            <a:headEnd/>
            <a:tailEnd/>
          </a:ln>
          <a:effectLst/>
        </p:spPr>
        <p:txBody>
          <a:bodyPr wrap="none" anchor="ctr"/>
          <a:lstStyle/>
          <a:p>
            <a:endParaRPr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ox(in)">
                                      <p:cBhvr>
                                        <p:cTn id="10" dur="500"/>
                                        <p:tgtEl>
                                          <p:spTgt spid="7"/>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ox(in)">
                                      <p:cBhvr>
                                        <p:cTn id="13" dur="500"/>
                                        <p:tgtEl>
                                          <p:spTgt spid="9"/>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ox(in)">
                                      <p:cBhvr>
                                        <p:cTn id="16" dur="500"/>
                                        <p:tgtEl>
                                          <p:spTgt spid="14"/>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ox(in)">
                                      <p:cBhvr>
                                        <p:cTn id="19" dur="500"/>
                                        <p:tgtEl>
                                          <p:spTgt spid="13"/>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ox(in)">
                                      <p:cBhvr>
                                        <p:cTn id="22" dur="500"/>
                                        <p:tgtEl>
                                          <p:spTgt spid="15"/>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3" grpId="0" animBg="1"/>
      <p:bldP spid="14" grpId="0" animBg="1"/>
      <p:bldP spid="15" grpId="0" animBg="1"/>
      <p:bldP spid="17"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142852"/>
            <a:ext cx="8229600" cy="928694"/>
          </a:xfrm>
          <a:prstGeom prst="rect">
            <a:avLst/>
          </a:prstGeom>
        </p:spPr>
        <p:txBody>
          <a:bodyPr vert="horz" lIns="91440" tIns="45720" rIns="91440" bIns="45720" rtlCol="0" anchor="ctr">
            <a:normAutofit/>
          </a:bodyPr>
          <a:lstStyle/>
          <a:p>
            <a:r>
              <a:rPr kumimoji="1" lang="ja-JP" altLang="en-US" dirty="0" smtClean="0"/>
              <a:t>マスタ タイトルの書式設定</a:t>
            </a:r>
            <a:endParaRPr kumimoji="1" lang="ja-JP" altLang="en-US" dirty="0"/>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kumimoji="1" lang="en-US" altLang="ja-JP" smtClean="0"/>
              <a:t>2007/11/8</a:t>
            </a:r>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en-US" altLang="ja-JP" smtClean="0"/>
              <a:t>GNWS2007</a:t>
            </a:r>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7415C8-EC32-4BF9-916C-D8938BCE9218}"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p:txStyles>
    <p:titleStyle>
      <a:lvl1pPr algn="ctr" defTabSz="914400" rtl="0" eaLnBrk="1" latinLnBrk="0" hangingPunct="1">
        <a:spcBef>
          <a:spcPct val="0"/>
        </a:spcBef>
        <a:buNone/>
        <a:defRPr kumimoji="1"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3.wmf"/><Relationship Id="rId1" Type="http://schemas.openxmlformats.org/officeDocument/2006/relationships/slideLayout" Target="../slideLayouts/slideLayout6.xml"/><Relationship Id="rId4" Type="http://schemas.openxmlformats.org/officeDocument/2006/relationships/image" Target="../media/image1.wmf"/></Relationships>
</file>

<file path=ppt/slides/_rels/slide2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328723"/>
            <a:ext cx="7772400" cy="1814525"/>
          </a:xfrm>
        </p:spPr>
        <p:txBody>
          <a:bodyPr>
            <a:normAutofit/>
          </a:bodyPr>
          <a:lstStyle/>
          <a:p>
            <a:r>
              <a:rPr lang="ja-JP" altLang="en-US" sz="3600" dirty="0" smtClean="0"/>
              <a:t>複数サブコミュニティを有する</a:t>
            </a:r>
            <a:r>
              <a:rPr lang="en-US" altLang="ja-JP" sz="3600" dirty="0" smtClean="0"/>
              <a:t/>
            </a:r>
            <a:br>
              <a:rPr lang="en-US" altLang="ja-JP" sz="3600" dirty="0" smtClean="0"/>
            </a:br>
            <a:r>
              <a:rPr lang="en-US" altLang="ja-JP" sz="3600" dirty="0" smtClean="0"/>
              <a:t>OSS</a:t>
            </a:r>
            <a:r>
              <a:rPr lang="ja-JP" altLang="en-US" sz="3600" dirty="0" smtClean="0"/>
              <a:t>コミュニティにおけるコーディネータの分析</a:t>
            </a:r>
            <a:endParaRPr kumimoji="1" lang="ja-JP" altLang="en-US" sz="3600" dirty="0"/>
          </a:p>
        </p:txBody>
      </p:sp>
      <p:sp>
        <p:nvSpPr>
          <p:cNvPr id="3" name="サブタイトル 2"/>
          <p:cNvSpPr>
            <a:spLocks noGrp="1"/>
          </p:cNvSpPr>
          <p:nvPr>
            <p:ph type="subTitle" idx="1"/>
          </p:nvPr>
        </p:nvSpPr>
        <p:spPr>
          <a:xfrm>
            <a:off x="1371600" y="4248168"/>
            <a:ext cx="6400800" cy="1895476"/>
          </a:xfrm>
        </p:spPr>
        <p:txBody>
          <a:bodyPr>
            <a:normAutofit fontScale="92500" lnSpcReduction="10000"/>
          </a:bodyPr>
          <a:lstStyle/>
          <a:p>
            <a:r>
              <a:rPr lang="ja-JP" altLang="en-US" sz="2800" dirty="0" smtClean="0">
                <a:solidFill>
                  <a:schemeClr val="tx1"/>
                </a:solidFill>
              </a:rPr>
              <a:t>奈良先端科学技術大学院大学</a:t>
            </a:r>
            <a:endParaRPr lang="en-US" altLang="ja-JP" sz="2800" dirty="0" smtClean="0">
              <a:solidFill>
                <a:schemeClr val="tx1"/>
              </a:solidFill>
            </a:endParaRPr>
          </a:p>
          <a:p>
            <a:r>
              <a:rPr lang="ja-JP" altLang="en-US" sz="2800" dirty="0" smtClean="0">
                <a:solidFill>
                  <a:schemeClr val="tx1"/>
                </a:solidFill>
              </a:rPr>
              <a:t>情報科学研究科</a:t>
            </a:r>
            <a:endParaRPr lang="en-US" altLang="ja-JP" sz="2800" dirty="0" smtClean="0">
              <a:solidFill>
                <a:schemeClr val="tx1"/>
              </a:solidFill>
            </a:endParaRPr>
          </a:p>
          <a:p>
            <a:r>
              <a:rPr lang="ja-JP" altLang="en-US" sz="2800" dirty="0" smtClean="0">
                <a:solidFill>
                  <a:schemeClr val="tx1"/>
                </a:solidFill>
              </a:rPr>
              <a:t>伊原彰紀　前島弘敬　柗本真佑</a:t>
            </a:r>
            <a:endParaRPr lang="en-US" altLang="ja-JP" sz="2800" dirty="0" smtClean="0">
              <a:solidFill>
                <a:schemeClr val="tx1"/>
              </a:solidFill>
            </a:endParaRPr>
          </a:p>
          <a:p>
            <a:r>
              <a:rPr lang="ja-JP" altLang="en-US" sz="2800" dirty="0" smtClean="0">
                <a:solidFill>
                  <a:schemeClr val="tx1"/>
                </a:solidFill>
              </a:rPr>
              <a:t>亀井靖高　大平雅雄　松本健一</a:t>
            </a:r>
            <a:endParaRPr lang="en-US" altLang="ja-JP" sz="2800" dirty="0" smtClean="0">
              <a:solidFill>
                <a:schemeClr val="tx1"/>
              </a:solidFill>
            </a:endParaRPr>
          </a:p>
          <a:p>
            <a:endParaRPr kumimoji="1" lang="ja-JP" altLang="en-US" sz="2800"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 2"/>
          <p:cNvSpPr>
            <a:spLocks noGrp="1"/>
          </p:cNvSpPr>
          <p:nvPr>
            <p:ph idx="1"/>
          </p:nvPr>
        </p:nvSpPr>
        <p:spPr/>
        <p:txBody>
          <a:bodyPr>
            <a:normAutofit/>
          </a:bodyPr>
          <a:lstStyle/>
          <a:p>
            <a:r>
              <a:rPr lang="ja-JP" altLang="en-US" dirty="0" smtClean="0"/>
              <a:t>近年，</a:t>
            </a:r>
            <a:r>
              <a:rPr lang="en-US" altLang="ja-JP" dirty="0" smtClean="0"/>
              <a:t>Open Source Software</a:t>
            </a:r>
            <a:r>
              <a:rPr lang="ja-JP" altLang="en-US" dirty="0" smtClean="0"/>
              <a:t>（</a:t>
            </a:r>
            <a:r>
              <a:rPr lang="en-US" altLang="ja-JP" dirty="0" smtClean="0"/>
              <a:t>OSS</a:t>
            </a:r>
            <a:r>
              <a:rPr lang="ja-JP" altLang="en-US" dirty="0" smtClean="0"/>
              <a:t>）の開発形態が注目を浴びている．</a:t>
            </a:r>
            <a:endParaRPr lang="en-US" altLang="ja-JP" dirty="0" smtClean="0"/>
          </a:p>
          <a:p>
            <a:pPr lvl="1"/>
            <a:r>
              <a:rPr lang="ja-JP" altLang="en-US" dirty="0" smtClean="0"/>
              <a:t>高機能のソフトウェアを無償で利用できる．</a:t>
            </a:r>
            <a:endParaRPr lang="en-US" altLang="ja-JP" dirty="0" smtClean="0"/>
          </a:p>
          <a:p>
            <a:pPr lvl="1"/>
            <a:r>
              <a:rPr lang="ja-JP" altLang="en-US" dirty="0" smtClean="0"/>
              <a:t>企業のシステムとして</a:t>
            </a:r>
            <a:r>
              <a:rPr lang="en-US" altLang="ja-JP" dirty="0" smtClean="0"/>
              <a:t>OSS</a:t>
            </a:r>
            <a:r>
              <a:rPr lang="ja-JP" altLang="en-US" dirty="0" smtClean="0"/>
              <a:t>が導入される事例も多い．</a:t>
            </a:r>
            <a:endParaRPr lang="en-US" altLang="ja-JP" dirty="0" smtClean="0"/>
          </a:p>
          <a:p>
            <a:r>
              <a:rPr lang="ja-JP" altLang="en-US" dirty="0" smtClean="0"/>
              <a:t>開発が停滞・中断している</a:t>
            </a:r>
            <a:r>
              <a:rPr lang="en-US" altLang="ja-JP" dirty="0" smtClean="0"/>
              <a:t>OSS</a:t>
            </a:r>
            <a:r>
              <a:rPr lang="ja-JP" altLang="en-US" dirty="0" smtClean="0"/>
              <a:t>も多く存在しており，</a:t>
            </a:r>
            <a:r>
              <a:rPr lang="en-US" altLang="ja-JP" dirty="0" smtClean="0"/>
              <a:t>OSS</a:t>
            </a:r>
            <a:r>
              <a:rPr lang="ja-JP" altLang="en-US" dirty="0" smtClean="0"/>
              <a:t>の導入を妨げる要因となっている．</a:t>
            </a:r>
            <a:endParaRPr lang="en-US" altLang="ja-JP" dirty="0" smtClean="0"/>
          </a:p>
          <a:p>
            <a:pPr lvl="1"/>
            <a:r>
              <a:rPr lang="ja-JP" altLang="en-US" dirty="0" smtClean="0"/>
              <a:t>開発が停滞・中断すると，ソフトウェアの保守やサポートが行われなくなる．</a:t>
            </a:r>
            <a:endParaRPr lang="en-US" altLang="ja-JP" dirty="0" smtClean="0"/>
          </a:p>
          <a:p>
            <a:pPr lvl="1"/>
            <a:endParaRPr lang="en-US" altLang="ja-JP" dirty="0" smtClean="0"/>
          </a:p>
          <a:p>
            <a:endParaRPr kumimoji="1" lang="ja-JP" altLang="en-US" dirty="0"/>
          </a:p>
        </p:txBody>
      </p:sp>
      <p:sp>
        <p:nvSpPr>
          <p:cNvPr id="7" name="円/楕円 6"/>
          <p:cNvSpPr/>
          <p:nvPr/>
        </p:nvSpPr>
        <p:spPr>
          <a:xfrm>
            <a:off x="857224" y="4572008"/>
            <a:ext cx="7286676" cy="1500198"/>
          </a:xfrm>
          <a:prstGeom prst="ellipse">
            <a:avLst/>
          </a:prstGeom>
          <a:gradFill flip="none" rotWithShape="1">
            <a:gsLst>
              <a:gs pos="0">
                <a:schemeClr val="accent5">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smtClean="0">
                <a:solidFill>
                  <a:schemeClr val="tx1"/>
                </a:solidFill>
              </a:rPr>
              <a:t>社会基盤として普及しつつある</a:t>
            </a:r>
            <a:r>
              <a:rPr lang="en-US" altLang="ja-JP" sz="2400" dirty="0" smtClean="0">
                <a:solidFill>
                  <a:schemeClr val="tx1"/>
                </a:solidFill>
              </a:rPr>
              <a:t>OSS</a:t>
            </a:r>
            <a:r>
              <a:rPr lang="ja-JP" altLang="en-US" sz="2400" dirty="0" smtClean="0">
                <a:solidFill>
                  <a:schemeClr val="tx1"/>
                </a:solidFill>
              </a:rPr>
              <a:t>の継続的な開発が求められている</a:t>
            </a:r>
            <a:endParaRPr kumimoji="1" lang="ja-JP" altLang="en-US" sz="2400" dirty="0">
              <a:solidFill>
                <a:schemeClr val="tx1"/>
              </a:solidFill>
            </a:endParaRPr>
          </a:p>
        </p:txBody>
      </p:sp>
      <p:sp>
        <p:nvSpPr>
          <p:cNvPr id="8" name="日付プレースホルダ 7"/>
          <p:cNvSpPr>
            <a:spLocks noGrp="1"/>
          </p:cNvSpPr>
          <p:nvPr>
            <p:ph type="dt" sz="half" idx="10"/>
          </p:nvPr>
        </p:nvSpPr>
        <p:spPr/>
        <p:txBody>
          <a:bodyPr/>
          <a:lstStyle/>
          <a:p>
            <a:r>
              <a:rPr kumimoji="1" lang="en-US" altLang="ja-JP" smtClean="0"/>
              <a:t>2007/11/8</a:t>
            </a:r>
            <a:endParaRPr kumimoji="1" lang="ja-JP" altLang="en-US"/>
          </a:p>
        </p:txBody>
      </p:sp>
      <p:sp>
        <p:nvSpPr>
          <p:cNvPr id="9" name="スライド番号プレースホルダ 8"/>
          <p:cNvSpPr>
            <a:spLocks noGrp="1"/>
          </p:cNvSpPr>
          <p:nvPr>
            <p:ph type="sldNum" sz="quarter" idx="12"/>
          </p:nvPr>
        </p:nvSpPr>
        <p:spPr/>
        <p:txBody>
          <a:bodyPr/>
          <a:lstStyle/>
          <a:p>
            <a:fld id="{DD7415C8-EC32-4BF9-916C-D8938BCE9218}" type="slidenum">
              <a:rPr lang="ja-JP" altLang="en-US" smtClean="0"/>
              <a:pPr/>
              <a:t>2</a:t>
            </a:fld>
            <a:endParaRPr lang="ja-JP" altLang="en-US"/>
          </a:p>
        </p:txBody>
      </p:sp>
      <p:sp>
        <p:nvSpPr>
          <p:cNvPr id="10" name="フッター プレースホルダ 9"/>
          <p:cNvSpPr>
            <a:spLocks noGrp="1"/>
          </p:cNvSpPr>
          <p:nvPr>
            <p:ph type="ftr" sz="quarter" idx="11"/>
          </p:nvPr>
        </p:nvSpPr>
        <p:spPr/>
        <p:txBody>
          <a:bodyPr/>
          <a:lstStyle/>
          <a:p>
            <a:r>
              <a:rPr kumimoji="1" lang="en-US" altLang="ja-JP" smtClean="0"/>
              <a:t>GNWS2007</a:t>
            </a:r>
            <a:endParaRPr kumimoji="1" lang="ja-JP" altLang="en-US"/>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1"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ou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先行研究</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smtClean="0"/>
              <a:t>OSS</a:t>
            </a:r>
            <a:r>
              <a:rPr kumimoji="1" lang="ja-JP" altLang="en-US" dirty="0" smtClean="0"/>
              <a:t>開発が継続する要因を調べるために</a:t>
            </a:r>
            <a:r>
              <a:rPr lang="ja-JP" altLang="en-US" dirty="0" smtClean="0"/>
              <a:t>開発者コミュニティとユーザコミュニティにおける参加者の中心性を分析した．</a:t>
            </a:r>
            <a:endParaRPr lang="en-US" altLang="ja-JP" dirty="0" smtClean="0"/>
          </a:p>
          <a:p>
            <a:r>
              <a:rPr lang="ja-JP" altLang="en-US" dirty="0" smtClean="0"/>
              <a:t>コミュニティ間で橋渡し役を務める人物（コーディネータ）の存在が重要であることが明らかとなった．</a:t>
            </a:r>
            <a:endParaRPr kumimoji="1" lang="en-US" altLang="ja-JP" dirty="0" smtClean="0"/>
          </a:p>
        </p:txBody>
      </p:sp>
      <p:sp>
        <p:nvSpPr>
          <p:cNvPr id="451" name="日付プレースホルダ 450"/>
          <p:cNvSpPr>
            <a:spLocks noGrp="1"/>
          </p:cNvSpPr>
          <p:nvPr>
            <p:ph type="dt" sz="half" idx="10"/>
          </p:nvPr>
        </p:nvSpPr>
        <p:spPr/>
        <p:txBody>
          <a:bodyPr/>
          <a:lstStyle/>
          <a:p>
            <a:r>
              <a:rPr kumimoji="1" lang="en-US" altLang="ja-JP" smtClean="0"/>
              <a:t>2007/11/8</a:t>
            </a:r>
            <a:endParaRPr kumimoji="1" lang="ja-JP" altLang="en-US"/>
          </a:p>
        </p:txBody>
      </p:sp>
      <p:sp>
        <p:nvSpPr>
          <p:cNvPr id="452" name="スライド番号プレースホルダ 451"/>
          <p:cNvSpPr>
            <a:spLocks noGrp="1"/>
          </p:cNvSpPr>
          <p:nvPr>
            <p:ph type="sldNum" sz="quarter" idx="12"/>
          </p:nvPr>
        </p:nvSpPr>
        <p:spPr/>
        <p:txBody>
          <a:bodyPr/>
          <a:lstStyle/>
          <a:p>
            <a:fld id="{DD7415C8-EC32-4BF9-916C-D8938BCE9218}" type="slidenum">
              <a:rPr lang="ja-JP" altLang="en-US" smtClean="0"/>
              <a:pPr/>
              <a:t>3</a:t>
            </a:fld>
            <a:endParaRPr lang="ja-JP" altLang="en-US"/>
          </a:p>
        </p:txBody>
      </p:sp>
      <p:sp>
        <p:nvSpPr>
          <p:cNvPr id="453" name="フッター プレースホルダ 452"/>
          <p:cNvSpPr>
            <a:spLocks noGrp="1"/>
          </p:cNvSpPr>
          <p:nvPr>
            <p:ph type="ftr" sz="quarter" idx="11"/>
          </p:nvPr>
        </p:nvSpPr>
        <p:spPr/>
        <p:txBody>
          <a:bodyPr/>
          <a:lstStyle/>
          <a:p>
            <a:r>
              <a:rPr kumimoji="1" lang="en-US" altLang="ja-JP" smtClean="0"/>
              <a:t>GNWS2007</a:t>
            </a:r>
            <a:endParaRPr kumimoji="1" lang="ja-JP" altLang="en-US"/>
          </a:p>
        </p:txBody>
      </p:sp>
      <p:sp>
        <p:nvSpPr>
          <p:cNvPr id="208" name="Text Box 31"/>
          <p:cNvSpPr txBox="1">
            <a:spLocks noChangeArrowheads="1"/>
          </p:cNvSpPr>
          <p:nvPr/>
        </p:nvSpPr>
        <p:spPr bwMode="auto">
          <a:xfrm>
            <a:off x="142876" y="6189331"/>
            <a:ext cx="8929718" cy="276999"/>
          </a:xfrm>
          <a:prstGeom prst="rect">
            <a:avLst/>
          </a:prstGeom>
          <a:noFill/>
          <a:ln w="9525">
            <a:noFill/>
            <a:miter lim="800000"/>
            <a:headEnd/>
            <a:tailEnd/>
          </a:ln>
          <a:effectLst/>
        </p:spPr>
        <p:txBody>
          <a:bodyPr wrap="square">
            <a:spAutoFit/>
          </a:bodyPr>
          <a:lstStyle/>
          <a:p>
            <a:r>
              <a:rPr lang="en-US" altLang="ja-JP" sz="1200" dirty="0" smtClean="0"/>
              <a:t>※ </a:t>
            </a:r>
            <a:r>
              <a:rPr lang="ja-JP" altLang="en-US" sz="1200" dirty="0" smtClean="0"/>
              <a:t>大平雅雄</a:t>
            </a:r>
            <a:r>
              <a:rPr lang="en-US" altLang="ja-JP" sz="1200" dirty="0" smtClean="0"/>
              <a:t>,</a:t>
            </a:r>
            <a:r>
              <a:rPr lang="ja-JP" altLang="en-US" sz="1200" dirty="0" smtClean="0"/>
              <a:t>柗本真佑</a:t>
            </a:r>
            <a:r>
              <a:rPr lang="en-US" altLang="ja-JP" sz="1200" dirty="0" smtClean="0"/>
              <a:t>, </a:t>
            </a:r>
            <a:r>
              <a:rPr lang="ja-JP" altLang="en-US" sz="1200" dirty="0" smtClean="0"/>
              <a:t>前島弘敬</a:t>
            </a:r>
            <a:r>
              <a:rPr lang="en-US" altLang="ja-JP" sz="1200" dirty="0" smtClean="0"/>
              <a:t>, </a:t>
            </a:r>
            <a:r>
              <a:rPr lang="ja-JP" altLang="en-US" sz="1200" dirty="0" smtClean="0"/>
              <a:t>亀井靖高</a:t>
            </a:r>
            <a:r>
              <a:rPr lang="en-US" altLang="ja-JP" sz="1200" dirty="0" smtClean="0"/>
              <a:t>, </a:t>
            </a:r>
            <a:r>
              <a:rPr lang="ja-JP" altLang="en-US" sz="1200" dirty="0" smtClean="0"/>
              <a:t>松本健一 </a:t>
            </a:r>
            <a:r>
              <a:rPr lang="en-US" altLang="ja-JP" sz="1200" dirty="0" smtClean="0"/>
              <a:t>: </a:t>
            </a:r>
            <a:r>
              <a:rPr lang="en-US" altLang="ja-JP" sz="1200" dirty="0"/>
              <a:t>OSS</a:t>
            </a:r>
            <a:r>
              <a:rPr lang="ja-JP" altLang="en-US" sz="1200" dirty="0"/>
              <a:t>コミュニティに</a:t>
            </a:r>
            <a:r>
              <a:rPr lang="ja-JP" altLang="en-US" sz="1200" dirty="0" smtClean="0"/>
              <a:t>おける共同作業プロセス理解のための中心性分析</a:t>
            </a:r>
            <a:r>
              <a:rPr lang="en-US" altLang="ja-JP" sz="1200" dirty="0" smtClean="0"/>
              <a:t>,GNWS2007.</a:t>
            </a:r>
            <a:endParaRPr lang="ja-JP" altLang="en-US" sz="1200" dirty="0"/>
          </a:p>
        </p:txBody>
      </p:sp>
      <p:sp>
        <p:nvSpPr>
          <p:cNvPr id="209" name="Text Box 31"/>
          <p:cNvSpPr txBox="1">
            <a:spLocks noChangeArrowheads="1"/>
          </p:cNvSpPr>
          <p:nvPr/>
        </p:nvSpPr>
        <p:spPr bwMode="auto">
          <a:xfrm>
            <a:off x="5357818" y="80167"/>
            <a:ext cx="347666" cy="276999"/>
          </a:xfrm>
          <a:prstGeom prst="rect">
            <a:avLst/>
          </a:prstGeom>
          <a:noFill/>
          <a:ln w="9525">
            <a:noFill/>
            <a:miter lim="800000"/>
            <a:headEnd/>
            <a:tailEnd/>
          </a:ln>
          <a:effectLst/>
        </p:spPr>
        <p:txBody>
          <a:bodyPr wrap="square">
            <a:spAutoFit/>
          </a:bodyPr>
          <a:lstStyle/>
          <a:p>
            <a:r>
              <a:rPr lang="en-US" altLang="ja-JP" sz="1200" dirty="0" smtClean="0"/>
              <a:t>※</a:t>
            </a:r>
            <a:endParaRPr lang="ja-JP" altLang="en-US" sz="1200" dirty="0"/>
          </a:p>
        </p:txBody>
      </p:sp>
      <p:grpSp>
        <p:nvGrpSpPr>
          <p:cNvPr id="210" name="グループ化 209"/>
          <p:cNvGrpSpPr/>
          <p:nvPr/>
        </p:nvGrpSpPr>
        <p:grpSpPr>
          <a:xfrm>
            <a:off x="2428860" y="3565090"/>
            <a:ext cx="6643734" cy="2578554"/>
            <a:chOff x="785786" y="3357562"/>
            <a:chExt cx="7572428" cy="3000396"/>
          </a:xfrm>
          <a:solidFill>
            <a:schemeClr val="bg2"/>
          </a:solidFill>
        </p:grpSpPr>
        <p:sp>
          <p:nvSpPr>
            <p:cNvPr id="211" name="角丸四角形 210"/>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2" name="正方形/長方形 211"/>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smtClean="0">
                  <a:solidFill>
                    <a:schemeClr val="tx1"/>
                  </a:solidFill>
                </a:rPr>
                <a:t>OSS</a:t>
              </a:r>
              <a:r>
                <a:rPr kumimoji="1" lang="ja-JP" altLang="en-US" sz="2400" dirty="0" smtClean="0">
                  <a:solidFill>
                    <a:schemeClr val="tx1"/>
                  </a:solidFill>
                </a:rPr>
                <a:t>コミュニティ</a:t>
              </a:r>
              <a:endParaRPr kumimoji="1" lang="ja-JP" altLang="en-US" sz="2400" dirty="0">
                <a:solidFill>
                  <a:schemeClr val="tx1"/>
                </a:solidFill>
              </a:endParaRPr>
            </a:p>
          </p:txBody>
        </p:sp>
      </p:grpSp>
      <p:sp>
        <p:nvSpPr>
          <p:cNvPr id="213" name="角丸四角形 212"/>
          <p:cNvSpPr/>
          <p:nvPr/>
        </p:nvSpPr>
        <p:spPr>
          <a:xfrm>
            <a:off x="2786050" y="3915494"/>
            <a:ext cx="3000396" cy="1000132"/>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4" name="グループ化 213"/>
          <p:cNvGrpSpPr/>
          <p:nvPr/>
        </p:nvGrpSpPr>
        <p:grpSpPr>
          <a:xfrm>
            <a:off x="3787700" y="4201246"/>
            <a:ext cx="284234" cy="418577"/>
            <a:chOff x="2643175" y="4000504"/>
            <a:chExt cx="284234" cy="418577"/>
          </a:xfrm>
          <a:solidFill>
            <a:schemeClr val="bg1">
              <a:lumMod val="75000"/>
            </a:schemeClr>
          </a:solidFill>
        </p:grpSpPr>
        <p:sp>
          <p:nvSpPr>
            <p:cNvPr id="215" name="フローチャート : 論理積ゲート 214"/>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6" name="円/楕円 215"/>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17" name="グループ化 216"/>
          <p:cNvGrpSpPr/>
          <p:nvPr/>
        </p:nvGrpSpPr>
        <p:grpSpPr>
          <a:xfrm>
            <a:off x="4430642" y="4350908"/>
            <a:ext cx="284234" cy="418577"/>
            <a:chOff x="2643175" y="4000504"/>
            <a:chExt cx="284234" cy="418577"/>
          </a:xfrm>
          <a:solidFill>
            <a:schemeClr val="bg1">
              <a:lumMod val="75000"/>
            </a:schemeClr>
          </a:solidFill>
        </p:grpSpPr>
        <p:sp>
          <p:nvSpPr>
            <p:cNvPr id="218" name="フローチャート : 論理積ゲート 21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9" name="円/楕円 21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20" name="グループ化 219"/>
          <p:cNvGrpSpPr/>
          <p:nvPr/>
        </p:nvGrpSpPr>
        <p:grpSpPr>
          <a:xfrm>
            <a:off x="3143240" y="4279470"/>
            <a:ext cx="284234" cy="418577"/>
            <a:chOff x="2643175" y="4000504"/>
            <a:chExt cx="284234" cy="418577"/>
          </a:xfrm>
          <a:solidFill>
            <a:schemeClr val="bg1">
              <a:lumMod val="75000"/>
            </a:schemeClr>
          </a:solidFill>
        </p:grpSpPr>
        <p:sp>
          <p:nvSpPr>
            <p:cNvPr id="221" name="フローチャート : 論理積ゲート 220"/>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2" name="円/楕円 221"/>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23" name="グループ化 222"/>
          <p:cNvGrpSpPr/>
          <p:nvPr/>
        </p:nvGrpSpPr>
        <p:grpSpPr>
          <a:xfrm>
            <a:off x="5072066" y="4211297"/>
            <a:ext cx="284234" cy="418577"/>
            <a:chOff x="2643175" y="4000504"/>
            <a:chExt cx="284234" cy="418577"/>
          </a:xfrm>
          <a:solidFill>
            <a:schemeClr val="bg1">
              <a:lumMod val="75000"/>
            </a:schemeClr>
          </a:solidFill>
        </p:grpSpPr>
        <p:sp>
          <p:nvSpPr>
            <p:cNvPr id="224" name="フローチャート : 論理積ゲート 22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5" name="円/楕円 22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26" name="正方形/長方形 225"/>
          <p:cNvSpPr/>
          <p:nvPr/>
        </p:nvSpPr>
        <p:spPr>
          <a:xfrm>
            <a:off x="3000364" y="3866807"/>
            <a:ext cx="207170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開発者</a:t>
            </a:r>
            <a:r>
              <a:rPr kumimoji="1" lang="ja-JP" altLang="en-US" dirty="0" smtClean="0">
                <a:solidFill>
                  <a:schemeClr val="tx1"/>
                </a:solidFill>
              </a:rPr>
              <a:t>コミュニティ</a:t>
            </a:r>
            <a:endParaRPr kumimoji="1" lang="ja-JP" altLang="en-US" dirty="0">
              <a:solidFill>
                <a:schemeClr val="tx1"/>
              </a:solidFill>
            </a:endParaRPr>
          </a:p>
        </p:txBody>
      </p:sp>
      <p:sp>
        <p:nvSpPr>
          <p:cNvPr id="227" name="角丸四角形 226"/>
          <p:cNvSpPr/>
          <p:nvPr/>
        </p:nvSpPr>
        <p:spPr>
          <a:xfrm>
            <a:off x="5857884" y="3915494"/>
            <a:ext cx="3000396" cy="1006918"/>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8" name="正方形/長方形 227"/>
          <p:cNvSpPr/>
          <p:nvPr/>
        </p:nvSpPr>
        <p:spPr>
          <a:xfrm>
            <a:off x="5857884" y="3865572"/>
            <a:ext cx="242889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ユーザコミュニティ</a:t>
            </a:r>
            <a:endParaRPr kumimoji="1" lang="ja-JP" altLang="en-US" dirty="0">
              <a:solidFill>
                <a:schemeClr val="tx1"/>
              </a:solidFill>
            </a:endParaRPr>
          </a:p>
        </p:txBody>
      </p:sp>
      <p:sp>
        <p:nvSpPr>
          <p:cNvPr id="229" name="角丸四角形 228"/>
          <p:cNvSpPr/>
          <p:nvPr/>
        </p:nvSpPr>
        <p:spPr>
          <a:xfrm>
            <a:off x="4339024" y="4993850"/>
            <a:ext cx="3000396" cy="1078356"/>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0" name="正方形/長方形 229"/>
          <p:cNvSpPr/>
          <p:nvPr/>
        </p:nvSpPr>
        <p:spPr>
          <a:xfrm>
            <a:off x="4357686" y="4927515"/>
            <a:ext cx="2571768"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バグ報告者</a:t>
            </a:r>
            <a:r>
              <a:rPr kumimoji="1" lang="ja-JP" altLang="en-US" dirty="0" smtClean="0">
                <a:solidFill>
                  <a:schemeClr val="tx1"/>
                </a:solidFill>
              </a:rPr>
              <a:t>コミュニティ</a:t>
            </a:r>
            <a:endParaRPr kumimoji="1" lang="ja-JP" altLang="en-US" dirty="0">
              <a:solidFill>
                <a:schemeClr val="tx1"/>
              </a:solidFill>
            </a:endParaRPr>
          </a:p>
        </p:txBody>
      </p:sp>
      <p:grpSp>
        <p:nvGrpSpPr>
          <p:cNvPr id="231" name="グループ化 230"/>
          <p:cNvGrpSpPr/>
          <p:nvPr/>
        </p:nvGrpSpPr>
        <p:grpSpPr>
          <a:xfrm>
            <a:off x="4626294" y="5299931"/>
            <a:ext cx="286981" cy="479737"/>
            <a:chOff x="-341199" y="4020832"/>
            <a:chExt cx="286981" cy="479737"/>
          </a:xfrm>
          <a:solidFill>
            <a:schemeClr val="bg1">
              <a:lumMod val="75000"/>
            </a:schemeClr>
          </a:solidFill>
        </p:grpSpPr>
        <p:sp>
          <p:nvSpPr>
            <p:cNvPr id="232" name="フローチャート : 論理積ゲート 231"/>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3" name="ひし形 232"/>
            <p:cNvSpPr/>
            <p:nvPr/>
          </p:nvSpPr>
          <p:spPr>
            <a:xfrm>
              <a:off x="-339970"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4" name="グループ化 233"/>
          <p:cNvGrpSpPr/>
          <p:nvPr/>
        </p:nvGrpSpPr>
        <p:grpSpPr>
          <a:xfrm>
            <a:off x="5269236" y="5449593"/>
            <a:ext cx="286981" cy="479737"/>
            <a:chOff x="-341199" y="4020832"/>
            <a:chExt cx="286981" cy="479737"/>
          </a:xfrm>
          <a:solidFill>
            <a:schemeClr val="bg1">
              <a:lumMod val="75000"/>
            </a:schemeClr>
          </a:solidFill>
        </p:grpSpPr>
        <p:sp>
          <p:nvSpPr>
            <p:cNvPr id="235" name="フローチャート : 論理積ゲート 234"/>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6" name="ひし形 235"/>
            <p:cNvSpPr/>
            <p:nvPr/>
          </p:nvSpPr>
          <p:spPr>
            <a:xfrm>
              <a:off x="-339970"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7" name="グループ化 236"/>
          <p:cNvGrpSpPr/>
          <p:nvPr/>
        </p:nvGrpSpPr>
        <p:grpSpPr>
          <a:xfrm>
            <a:off x="5919286" y="5299931"/>
            <a:ext cx="291631" cy="479737"/>
            <a:chOff x="-348596" y="4020832"/>
            <a:chExt cx="291631" cy="479737"/>
          </a:xfrm>
          <a:solidFill>
            <a:schemeClr val="bg1">
              <a:lumMod val="75000"/>
            </a:schemeClr>
          </a:solidFill>
        </p:grpSpPr>
        <p:sp>
          <p:nvSpPr>
            <p:cNvPr id="238" name="フローチャート : 論理積ゲート 23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9" name="ひし形 238"/>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40" name="グループ化 239"/>
          <p:cNvGrpSpPr/>
          <p:nvPr/>
        </p:nvGrpSpPr>
        <p:grpSpPr>
          <a:xfrm>
            <a:off x="6626558" y="5449593"/>
            <a:ext cx="286981" cy="479737"/>
            <a:chOff x="-341199" y="4020832"/>
            <a:chExt cx="286981" cy="479737"/>
          </a:xfrm>
          <a:solidFill>
            <a:schemeClr val="bg1">
              <a:lumMod val="75000"/>
            </a:schemeClr>
          </a:solidFill>
        </p:grpSpPr>
        <p:sp>
          <p:nvSpPr>
            <p:cNvPr id="241" name="フローチャート : 論理積ゲート 240"/>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2" name="ひし形 241"/>
            <p:cNvSpPr/>
            <p:nvPr/>
          </p:nvSpPr>
          <p:spPr>
            <a:xfrm>
              <a:off x="-339970"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43" name="グループ化 242"/>
          <p:cNvGrpSpPr/>
          <p:nvPr/>
        </p:nvGrpSpPr>
        <p:grpSpPr>
          <a:xfrm>
            <a:off x="6215074" y="4249283"/>
            <a:ext cx="285752" cy="380591"/>
            <a:chOff x="3714744" y="3714752"/>
            <a:chExt cx="285752" cy="380591"/>
          </a:xfrm>
          <a:solidFill>
            <a:schemeClr val="bg1">
              <a:lumMod val="75000"/>
            </a:schemeClr>
          </a:solidFill>
        </p:grpSpPr>
        <p:sp>
          <p:nvSpPr>
            <p:cNvPr id="244" name="フローチャート : 論理積ゲート 24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5" name="フローチャート : 組合せ 24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46" name="グループ化 245"/>
          <p:cNvGrpSpPr/>
          <p:nvPr/>
        </p:nvGrpSpPr>
        <p:grpSpPr>
          <a:xfrm>
            <a:off x="6858016" y="4398945"/>
            <a:ext cx="285752" cy="380591"/>
            <a:chOff x="3714744" y="3714752"/>
            <a:chExt cx="285752" cy="380591"/>
          </a:xfrm>
          <a:solidFill>
            <a:schemeClr val="bg1">
              <a:lumMod val="75000"/>
            </a:schemeClr>
          </a:solidFill>
        </p:grpSpPr>
        <p:sp>
          <p:nvSpPr>
            <p:cNvPr id="247" name="フローチャート : 論理積ゲート 24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8" name="フローチャート : 組合せ 24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49" name="グループ化 248"/>
          <p:cNvGrpSpPr/>
          <p:nvPr/>
        </p:nvGrpSpPr>
        <p:grpSpPr>
          <a:xfrm>
            <a:off x="7500958" y="4249283"/>
            <a:ext cx="285752" cy="380591"/>
            <a:chOff x="3714744" y="3714752"/>
            <a:chExt cx="285752" cy="380591"/>
          </a:xfrm>
          <a:solidFill>
            <a:schemeClr val="bg1">
              <a:lumMod val="75000"/>
            </a:schemeClr>
          </a:solidFill>
        </p:grpSpPr>
        <p:sp>
          <p:nvSpPr>
            <p:cNvPr id="250" name="フローチャート : 論理積ゲート 24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1" name="フローチャート : 組合せ 25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52" name="グループ化 251"/>
          <p:cNvGrpSpPr/>
          <p:nvPr/>
        </p:nvGrpSpPr>
        <p:grpSpPr>
          <a:xfrm>
            <a:off x="8143900" y="4470383"/>
            <a:ext cx="285752" cy="380591"/>
            <a:chOff x="3714744" y="3714752"/>
            <a:chExt cx="285752" cy="380591"/>
          </a:xfrm>
          <a:solidFill>
            <a:schemeClr val="bg1">
              <a:lumMod val="75000"/>
            </a:schemeClr>
          </a:solidFill>
        </p:grpSpPr>
        <p:sp>
          <p:nvSpPr>
            <p:cNvPr id="253" name="フローチャート : 論理積ゲート 252"/>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4" name="フローチャート : 組合せ 253"/>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55" name="角丸四角形 254"/>
          <p:cNvSpPr/>
          <p:nvPr/>
        </p:nvSpPr>
        <p:spPr>
          <a:xfrm>
            <a:off x="71406" y="3565090"/>
            <a:ext cx="2286016" cy="2571768"/>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56" name="グループ化 255"/>
          <p:cNvGrpSpPr/>
          <p:nvPr/>
        </p:nvGrpSpPr>
        <p:grpSpPr>
          <a:xfrm>
            <a:off x="430114" y="3860893"/>
            <a:ext cx="284234" cy="418577"/>
            <a:chOff x="2643175" y="4000504"/>
            <a:chExt cx="284234" cy="418577"/>
          </a:xfrm>
          <a:solidFill>
            <a:schemeClr val="bg1">
              <a:lumMod val="75000"/>
            </a:schemeClr>
          </a:solidFill>
        </p:grpSpPr>
        <p:sp>
          <p:nvSpPr>
            <p:cNvPr id="257" name="フローチャート : 論理積ゲート 256"/>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8" name="円/楕円 257"/>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59" name="グループ化 258"/>
          <p:cNvGrpSpPr/>
          <p:nvPr/>
        </p:nvGrpSpPr>
        <p:grpSpPr>
          <a:xfrm>
            <a:off x="428596" y="4636660"/>
            <a:ext cx="285752" cy="380591"/>
            <a:chOff x="3714744" y="3714752"/>
            <a:chExt cx="285752" cy="380591"/>
          </a:xfrm>
          <a:solidFill>
            <a:schemeClr val="bg1">
              <a:lumMod val="75000"/>
            </a:schemeClr>
          </a:solidFill>
        </p:grpSpPr>
        <p:sp>
          <p:nvSpPr>
            <p:cNvPr id="260" name="フローチャート : 論理積ゲート 25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1" name="フローチャート : 組合せ 26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62" name="グループ化 261"/>
          <p:cNvGrpSpPr/>
          <p:nvPr/>
        </p:nvGrpSpPr>
        <p:grpSpPr>
          <a:xfrm>
            <a:off x="444619" y="5299931"/>
            <a:ext cx="286981" cy="479737"/>
            <a:chOff x="-341199" y="4020832"/>
            <a:chExt cx="286981" cy="479737"/>
          </a:xfrm>
          <a:solidFill>
            <a:schemeClr val="bg1">
              <a:lumMod val="75000"/>
            </a:schemeClr>
          </a:solidFill>
        </p:grpSpPr>
        <p:sp>
          <p:nvSpPr>
            <p:cNvPr id="263" name="フローチャート : 論理積ゲート 262"/>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4" name="ひし形 263"/>
            <p:cNvSpPr/>
            <p:nvPr/>
          </p:nvSpPr>
          <p:spPr>
            <a:xfrm>
              <a:off x="-339970"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65" name="正方形/長方形 264"/>
          <p:cNvSpPr/>
          <p:nvPr/>
        </p:nvSpPr>
        <p:spPr>
          <a:xfrm>
            <a:off x="857224" y="3850842"/>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開発者</a:t>
            </a:r>
            <a:endParaRPr kumimoji="1" lang="ja-JP" altLang="en-US" dirty="0">
              <a:solidFill>
                <a:schemeClr val="tx1"/>
              </a:solidFill>
            </a:endParaRPr>
          </a:p>
        </p:txBody>
      </p:sp>
      <p:sp>
        <p:nvSpPr>
          <p:cNvPr id="266" name="正方形/長方形 265"/>
          <p:cNvSpPr/>
          <p:nvPr/>
        </p:nvSpPr>
        <p:spPr>
          <a:xfrm>
            <a:off x="857224" y="4565222"/>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ユーザ</a:t>
            </a:r>
            <a:endParaRPr kumimoji="1" lang="ja-JP" altLang="en-US" dirty="0">
              <a:solidFill>
                <a:schemeClr val="tx1"/>
              </a:solidFill>
            </a:endParaRPr>
          </a:p>
        </p:txBody>
      </p:sp>
      <p:sp>
        <p:nvSpPr>
          <p:cNvPr id="267" name="正方形/長方形 266"/>
          <p:cNvSpPr/>
          <p:nvPr/>
        </p:nvSpPr>
        <p:spPr>
          <a:xfrm>
            <a:off x="804448" y="5279602"/>
            <a:ext cx="1500198"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バグ報告者</a:t>
            </a:r>
            <a:endParaRPr kumimoji="1" lang="ja-JP" altLang="en-US" dirty="0">
              <a:solidFill>
                <a:schemeClr val="tx1"/>
              </a:solidFill>
            </a:endParaRPr>
          </a:p>
        </p:txBody>
      </p:sp>
      <p:grpSp>
        <p:nvGrpSpPr>
          <p:cNvPr id="22" name="グループ化 314"/>
          <p:cNvGrpSpPr/>
          <p:nvPr/>
        </p:nvGrpSpPr>
        <p:grpSpPr>
          <a:xfrm>
            <a:off x="5689130" y="4357694"/>
            <a:ext cx="357190" cy="452029"/>
            <a:chOff x="4572000" y="4286256"/>
            <a:chExt cx="357190" cy="452029"/>
          </a:xfrm>
        </p:grpSpPr>
        <p:sp>
          <p:nvSpPr>
            <p:cNvPr id="313" name="フローチャート: 手作業 312"/>
            <p:cNvSpPr/>
            <p:nvPr/>
          </p:nvSpPr>
          <p:spPr>
            <a:xfrm>
              <a:off x="4572000" y="4286256"/>
              <a:ext cx="357190" cy="214314"/>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4" name="フローチャート : 論理積ゲート 313"/>
            <p:cNvSpPr/>
            <p:nvPr/>
          </p:nvSpPr>
          <p:spPr>
            <a:xfrm rot="16200000">
              <a:off x="4640507" y="4477311"/>
              <a:ext cx="237715" cy="284234"/>
            </a:xfrm>
            <a:prstGeom prst="flowChartDelay">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1" name="グループ化 311"/>
          <p:cNvGrpSpPr/>
          <p:nvPr/>
        </p:nvGrpSpPr>
        <p:grpSpPr>
          <a:xfrm>
            <a:off x="5572132" y="3786190"/>
            <a:ext cx="357190" cy="452029"/>
            <a:chOff x="4429124" y="3714752"/>
            <a:chExt cx="357190" cy="452029"/>
          </a:xfrm>
        </p:grpSpPr>
        <p:sp>
          <p:nvSpPr>
            <p:cNvPr id="310" name="フローチャート: 手作業 309"/>
            <p:cNvSpPr/>
            <p:nvPr/>
          </p:nvSpPr>
          <p:spPr>
            <a:xfrm>
              <a:off x="4429124" y="3714752"/>
              <a:ext cx="357190" cy="214314"/>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1" name="フローチャート : 論理積ゲート 310"/>
            <p:cNvSpPr/>
            <p:nvPr/>
          </p:nvSpPr>
          <p:spPr>
            <a:xfrm rot="16200000">
              <a:off x="4497631" y="3905807"/>
              <a:ext cx="237715" cy="284234"/>
            </a:xfrm>
            <a:prstGeom prst="flowChartDelay">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16" name="正方形/長方形 315"/>
          <p:cNvSpPr/>
          <p:nvPr/>
        </p:nvSpPr>
        <p:spPr>
          <a:xfrm>
            <a:off x="4714876" y="4957506"/>
            <a:ext cx="2071702" cy="571504"/>
          </a:xfrm>
          <a:prstGeom prst="rect">
            <a:avLst/>
          </a:prstGeom>
          <a:solidFill>
            <a:srgbClr val="FFCC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rgbClr val="FF0000"/>
                </a:solidFill>
              </a:rPr>
              <a:t>コーディネータ</a:t>
            </a:r>
            <a:endParaRPr kumimoji="1" lang="ja-JP" altLang="en-US" dirty="0">
              <a:solidFill>
                <a:srgbClr val="FF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4" presetClass="entr" presetSubtype="32" fill="hold" grpId="0" nodeType="withEffect">
                                  <p:stCondLst>
                                    <p:cond delay="0"/>
                                  </p:stCondLst>
                                  <p:childTnLst>
                                    <p:set>
                                      <p:cBhvr>
                                        <p:cTn id="10" dur="1" fill="hold">
                                          <p:stCondLst>
                                            <p:cond delay="0"/>
                                          </p:stCondLst>
                                        </p:cTn>
                                        <p:tgtEl>
                                          <p:spTgt spid="316"/>
                                        </p:tgtEl>
                                        <p:attrNameLst>
                                          <p:attrName>style.visibility</p:attrName>
                                        </p:attrNameLst>
                                      </p:cBhvr>
                                      <p:to>
                                        <p:strVal val="visible"/>
                                      </p:to>
                                    </p:set>
                                    <p:animEffect transition="in" filter="box(out)">
                                      <p:cBhvr>
                                        <p:cTn id="11" dur="500"/>
                                        <p:tgtEl>
                                          <p:spTgt spid="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先行研究（考え中）</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smtClean="0"/>
              <a:t>OSS</a:t>
            </a:r>
            <a:r>
              <a:rPr kumimoji="1" lang="ja-JP" altLang="en-US" dirty="0" smtClean="0"/>
              <a:t>開発が継続する要因を調べるために</a:t>
            </a:r>
            <a:r>
              <a:rPr lang="ja-JP" altLang="en-US" dirty="0" smtClean="0"/>
              <a:t>開発者コミュニティとユーザコミュニティにおける参加者の中心性を分析した．</a:t>
            </a:r>
            <a:endParaRPr lang="en-US" altLang="ja-JP" dirty="0" smtClean="0"/>
          </a:p>
          <a:p>
            <a:r>
              <a:rPr lang="ja-JP" altLang="en-US" dirty="0" smtClean="0"/>
              <a:t>コミュニティ間で橋渡し役を務める人物（コーディネータ）の存在が重要であることが明らかとなった．</a:t>
            </a:r>
            <a:endParaRPr kumimoji="1" lang="en-US" altLang="ja-JP" dirty="0" smtClean="0"/>
          </a:p>
        </p:txBody>
      </p:sp>
      <p:sp>
        <p:nvSpPr>
          <p:cNvPr id="451" name="日付プレースホルダ 450"/>
          <p:cNvSpPr>
            <a:spLocks noGrp="1"/>
          </p:cNvSpPr>
          <p:nvPr>
            <p:ph type="dt" sz="half" idx="10"/>
          </p:nvPr>
        </p:nvSpPr>
        <p:spPr/>
        <p:txBody>
          <a:bodyPr/>
          <a:lstStyle/>
          <a:p>
            <a:r>
              <a:rPr kumimoji="1" lang="en-US" altLang="ja-JP" smtClean="0"/>
              <a:t>2007/11/8</a:t>
            </a:r>
            <a:endParaRPr kumimoji="1" lang="ja-JP" altLang="en-US"/>
          </a:p>
        </p:txBody>
      </p:sp>
      <p:sp>
        <p:nvSpPr>
          <p:cNvPr id="452" name="スライド番号プレースホルダ 451"/>
          <p:cNvSpPr>
            <a:spLocks noGrp="1"/>
          </p:cNvSpPr>
          <p:nvPr>
            <p:ph type="sldNum" sz="quarter" idx="12"/>
          </p:nvPr>
        </p:nvSpPr>
        <p:spPr/>
        <p:txBody>
          <a:bodyPr/>
          <a:lstStyle/>
          <a:p>
            <a:fld id="{DD7415C8-EC32-4BF9-916C-D8938BCE9218}" type="slidenum">
              <a:rPr lang="ja-JP" altLang="en-US" smtClean="0"/>
              <a:pPr/>
              <a:t>4</a:t>
            </a:fld>
            <a:endParaRPr lang="ja-JP" altLang="en-US"/>
          </a:p>
        </p:txBody>
      </p:sp>
      <p:sp>
        <p:nvSpPr>
          <p:cNvPr id="453" name="フッター プレースホルダ 452"/>
          <p:cNvSpPr>
            <a:spLocks noGrp="1"/>
          </p:cNvSpPr>
          <p:nvPr>
            <p:ph type="ftr" sz="quarter" idx="11"/>
          </p:nvPr>
        </p:nvSpPr>
        <p:spPr/>
        <p:txBody>
          <a:bodyPr/>
          <a:lstStyle/>
          <a:p>
            <a:r>
              <a:rPr kumimoji="1" lang="en-US" altLang="ja-JP" smtClean="0"/>
              <a:t>GNWS2007</a:t>
            </a:r>
            <a:endParaRPr kumimoji="1" lang="ja-JP" altLang="en-US"/>
          </a:p>
        </p:txBody>
      </p:sp>
      <p:sp>
        <p:nvSpPr>
          <p:cNvPr id="208" name="Text Box 31"/>
          <p:cNvSpPr txBox="1">
            <a:spLocks noChangeArrowheads="1"/>
          </p:cNvSpPr>
          <p:nvPr/>
        </p:nvSpPr>
        <p:spPr bwMode="auto">
          <a:xfrm>
            <a:off x="142876" y="6189331"/>
            <a:ext cx="8929718" cy="276999"/>
          </a:xfrm>
          <a:prstGeom prst="rect">
            <a:avLst/>
          </a:prstGeom>
          <a:noFill/>
          <a:ln w="9525">
            <a:noFill/>
            <a:miter lim="800000"/>
            <a:headEnd/>
            <a:tailEnd/>
          </a:ln>
          <a:effectLst/>
        </p:spPr>
        <p:txBody>
          <a:bodyPr wrap="square">
            <a:spAutoFit/>
          </a:bodyPr>
          <a:lstStyle/>
          <a:p>
            <a:r>
              <a:rPr lang="en-US" altLang="ja-JP" sz="1200" dirty="0" smtClean="0"/>
              <a:t>※ </a:t>
            </a:r>
            <a:r>
              <a:rPr lang="ja-JP" altLang="en-US" sz="1200" dirty="0" smtClean="0"/>
              <a:t>大平雅雄</a:t>
            </a:r>
            <a:r>
              <a:rPr lang="en-US" altLang="ja-JP" sz="1200" dirty="0" smtClean="0"/>
              <a:t>,</a:t>
            </a:r>
            <a:r>
              <a:rPr lang="ja-JP" altLang="en-US" sz="1200" dirty="0" smtClean="0"/>
              <a:t>柗本真佑</a:t>
            </a:r>
            <a:r>
              <a:rPr lang="en-US" altLang="ja-JP" sz="1200" dirty="0" smtClean="0"/>
              <a:t>, </a:t>
            </a:r>
            <a:r>
              <a:rPr lang="ja-JP" altLang="en-US" sz="1200" dirty="0" smtClean="0"/>
              <a:t>前島弘敬</a:t>
            </a:r>
            <a:r>
              <a:rPr lang="en-US" altLang="ja-JP" sz="1200" dirty="0" smtClean="0"/>
              <a:t>, </a:t>
            </a:r>
            <a:r>
              <a:rPr lang="ja-JP" altLang="en-US" sz="1200" dirty="0" smtClean="0"/>
              <a:t>亀井靖高</a:t>
            </a:r>
            <a:r>
              <a:rPr lang="en-US" altLang="ja-JP" sz="1200" dirty="0" smtClean="0"/>
              <a:t>, </a:t>
            </a:r>
            <a:r>
              <a:rPr lang="ja-JP" altLang="en-US" sz="1200" dirty="0" smtClean="0"/>
              <a:t>松本健一 </a:t>
            </a:r>
            <a:r>
              <a:rPr lang="en-US" altLang="ja-JP" sz="1200" dirty="0" smtClean="0"/>
              <a:t>: </a:t>
            </a:r>
            <a:r>
              <a:rPr lang="en-US" altLang="ja-JP" sz="1200" dirty="0"/>
              <a:t>OSS</a:t>
            </a:r>
            <a:r>
              <a:rPr lang="ja-JP" altLang="en-US" sz="1200" dirty="0"/>
              <a:t>コミュニティに</a:t>
            </a:r>
            <a:r>
              <a:rPr lang="ja-JP" altLang="en-US" sz="1200" dirty="0" smtClean="0"/>
              <a:t>おける共同作業プロセス理解のための中心性分析</a:t>
            </a:r>
            <a:r>
              <a:rPr lang="en-US" altLang="ja-JP" sz="1200" dirty="0" smtClean="0"/>
              <a:t>,GNWS2007.</a:t>
            </a:r>
            <a:endParaRPr lang="ja-JP" altLang="en-US" sz="1200" dirty="0"/>
          </a:p>
        </p:txBody>
      </p:sp>
      <p:sp>
        <p:nvSpPr>
          <p:cNvPr id="209" name="Text Box 31"/>
          <p:cNvSpPr txBox="1">
            <a:spLocks noChangeArrowheads="1"/>
          </p:cNvSpPr>
          <p:nvPr/>
        </p:nvSpPr>
        <p:spPr bwMode="auto">
          <a:xfrm>
            <a:off x="5357818" y="80167"/>
            <a:ext cx="347666" cy="276999"/>
          </a:xfrm>
          <a:prstGeom prst="rect">
            <a:avLst/>
          </a:prstGeom>
          <a:noFill/>
          <a:ln w="9525">
            <a:noFill/>
            <a:miter lim="800000"/>
            <a:headEnd/>
            <a:tailEnd/>
          </a:ln>
          <a:effectLst/>
        </p:spPr>
        <p:txBody>
          <a:bodyPr wrap="square">
            <a:spAutoFit/>
          </a:bodyPr>
          <a:lstStyle/>
          <a:p>
            <a:r>
              <a:rPr lang="en-US" altLang="ja-JP" sz="1200" dirty="0" smtClean="0"/>
              <a:t>※</a:t>
            </a:r>
            <a:endParaRPr lang="ja-JP" altLang="en-US" sz="1200" dirty="0"/>
          </a:p>
        </p:txBody>
      </p:sp>
      <p:sp>
        <p:nvSpPr>
          <p:cNvPr id="213" name="角丸四角形 212"/>
          <p:cNvSpPr/>
          <p:nvPr/>
        </p:nvSpPr>
        <p:spPr>
          <a:xfrm>
            <a:off x="2786050" y="3915494"/>
            <a:ext cx="3000396" cy="1000132"/>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 name="グループ化 213"/>
          <p:cNvGrpSpPr/>
          <p:nvPr/>
        </p:nvGrpSpPr>
        <p:grpSpPr>
          <a:xfrm>
            <a:off x="3787700" y="4201246"/>
            <a:ext cx="284234" cy="418577"/>
            <a:chOff x="2643175" y="4000504"/>
            <a:chExt cx="284234" cy="418577"/>
          </a:xfrm>
          <a:solidFill>
            <a:schemeClr val="bg1">
              <a:lumMod val="75000"/>
            </a:schemeClr>
          </a:solidFill>
        </p:grpSpPr>
        <p:sp>
          <p:nvSpPr>
            <p:cNvPr id="215" name="フローチャート : 論理積ゲート 214"/>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6" name="円/楕円 215"/>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 name="グループ化 216"/>
          <p:cNvGrpSpPr/>
          <p:nvPr/>
        </p:nvGrpSpPr>
        <p:grpSpPr>
          <a:xfrm>
            <a:off x="4430642" y="4350908"/>
            <a:ext cx="284234" cy="418577"/>
            <a:chOff x="2643175" y="4000504"/>
            <a:chExt cx="284234" cy="418577"/>
          </a:xfrm>
          <a:solidFill>
            <a:schemeClr val="bg1">
              <a:lumMod val="75000"/>
            </a:schemeClr>
          </a:solidFill>
        </p:grpSpPr>
        <p:sp>
          <p:nvSpPr>
            <p:cNvPr id="218" name="フローチャート : 論理積ゲート 21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9" name="円/楕円 21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 name="グループ化 219"/>
          <p:cNvGrpSpPr/>
          <p:nvPr/>
        </p:nvGrpSpPr>
        <p:grpSpPr>
          <a:xfrm>
            <a:off x="3143240" y="4279470"/>
            <a:ext cx="284234" cy="418577"/>
            <a:chOff x="2643175" y="4000504"/>
            <a:chExt cx="284234" cy="418577"/>
          </a:xfrm>
          <a:solidFill>
            <a:schemeClr val="bg1">
              <a:lumMod val="75000"/>
            </a:schemeClr>
          </a:solidFill>
        </p:grpSpPr>
        <p:sp>
          <p:nvSpPr>
            <p:cNvPr id="221" name="フローチャート : 論理積ゲート 220"/>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2" name="円/楕円 221"/>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 name="グループ化 222"/>
          <p:cNvGrpSpPr/>
          <p:nvPr/>
        </p:nvGrpSpPr>
        <p:grpSpPr>
          <a:xfrm>
            <a:off x="5072066" y="4211297"/>
            <a:ext cx="284234" cy="418577"/>
            <a:chOff x="2643175" y="4000504"/>
            <a:chExt cx="284234" cy="418577"/>
          </a:xfrm>
          <a:solidFill>
            <a:schemeClr val="bg1">
              <a:lumMod val="75000"/>
            </a:schemeClr>
          </a:solidFill>
        </p:grpSpPr>
        <p:sp>
          <p:nvSpPr>
            <p:cNvPr id="224" name="フローチャート : 論理積ゲート 22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5" name="円/楕円 22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26" name="正方形/長方形 225"/>
          <p:cNvSpPr/>
          <p:nvPr/>
        </p:nvSpPr>
        <p:spPr>
          <a:xfrm>
            <a:off x="3000364" y="3866807"/>
            <a:ext cx="207170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開発者</a:t>
            </a:r>
            <a:r>
              <a:rPr kumimoji="1" lang="ja-JP" altLang="en-US" dirty="0" smtClean="0">
                <a:solidFill>
                  <a:schemeClr val="tx1"/>
                </a:solidFill>
              </a:rPr>
              <a:t>コミュニティ</a:t>
            </a:r>
            <a:endParaRPr kumimoji="1" lang="ja-JP" altLang="en-US" dirty="0">
              <a:solidFill>
                <a:schemeClr val="tx1"/>
              </a:solidFill>
            </a:endParaRPr>
          </a:p>
        </p:txBody>
      </p:sp>
      <p:sp>
        <p:nvSpPr>
          <p:cNvPr id="227" name="角丸四角形 226"/>
          <p:cNvSpPr/>
          <p:nvPr/>
        </p:nvSpPr>
        <p:spPr>
          <a:xfrm>
            <a:off x="5857884" y="3915494"/>
            <a:ext cx="3000396" cy="1006918"/>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8" name="正方形/長方形 227"/>
          <p:cNvSpPr/>
          <p:nvPr/>
        </p:nvSpPr>
        <p:spPr>
          <a:xfrm>
            <a:off x="5857884" y="3865572"/>
            <a:ext cx="242889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ユーザコミュニティ</a:t>
            </a:r>
            <a:endParaRPr kumimoji="1" lang="ja-JP" altLang="en-US" dirty="0">
              <a:solidFill>
                <a:schemeClr val="tx1"/>
              </a:solidFill>
            </a:endParaRPr>
          </a:p>
        </p:txBody>
      </p:sp>
      <p:grpSp>
        <p:nvGrpSpPr>
          <p:cNvPr id="13" name="グループ化 242"/>
          <p:cNvGrpSpPr/>
          <p:nvPr/>
        </p:nvGrpSpPr>
        <p:grpSpPr>
          <a:xfrm>
            <a:off x="6215074" y="4249283"/>
            <a:ext cx="285752" cy="380591"/>
            <a:chOff x="3714744" y="3714752"/>
            <a:chExt cx="285752" cy="380591"/>
          </a:xfrm>
          <a:solidFill>
            <a:schemeClr val="bg1">
              <a:lumMod val="75000"/>
            </a:schemeClr>
          </a:solidFill>
        </p:grpSpPr>
        <p:sp>
          <p:nvSpPr>
            <p:cNvPr id="244" name="フローチャート : 論理積ゲート 24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5" name="フローチャート : 組合せ 24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4" name="グループ化 245"/>
          <p:cNvGrpSpPr/>
          <p:nvPr/>
        </p:nvGrpSpPr>
        <p:grpSpPr>
          <a:xfrm>
            <a:off x="6858016" y="4398945"/>
            <a:ext cx="285752" cy="380591"/>
            <a:chOff x="3714744" y="3714752"/>
            <a:chExt cx="285752" cy="380591"/>
          </a:xfrm>
          <a:solidFill>
            <a:schemeClr val="bg1">
              <a:lumMod val="75000"/>
            </a:schemeClr>
          </a:solidFill>
        </p:grpSpPr>
        <p:sp>
          <p:nvSpPr>
            <p:cNvPr id="247" name="フローチャート : 論理積ゲート 24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8" name="フローチャート : 組合せ 24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5" name="グループ化 248"/>
          <p:cNvGrpSpPr/>
          <p:nvPr/>
        </p:nvGrpSpPr>
        <p:grpSpPr>
          <a:xfrm>
            <a:off x="7500958" y="4249283"/>
            <a:ext cx="285752" cy="380591"/>
            <a:chOff x="3714744" y="3714752"/>
            <a:chExt cx="285752" cy="380591"/>
          </a:xfrm>
          <a:solidFill>
            <a:schemeClr val="bg1">
              <a:lumMod val="75000"/>
            </a:schemeClr>
          </a:solidFill>
        </p:grpSpPr>
        <p:sp>
          <p:nvSpPr>
            <p:cNvPr id="250" name="フローチャート : 論理積ゲート 24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1" name="フローチャート : 組合せ 25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 name="グループ化 251"/>
          <p:cNvGrpSpPr/>
          <p:nvPr/>
        </p:nvGrpSpPr>
        <p:grpSpPr>
          <a:xfrm>
            <a:off x="8143900" y="4470383"/>
            <a:ext cx="285752" cy="380591"/>
            <a:chOff x="3714744" y="3714752"/>
            <a:chExt cx="285752" cy="380591"/>
          </a:xfrm>
          <a:solidFill>
            <a:schemeClr val="bg1">
              <a:lumMod val="75000"/>
            </a:schemeClr>
          </a:solidFill>
        </p:grpSpPr>
        <p:sp>
          <p:nvSpPr>
            <p:cNvPr id="253" name="フローチャート : 論理積ゲート 252"/>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4" name="フローチャート : 組合せ 253"/>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55" name="角丸四角形 254"/>
          <p:cNvSpPr/>
          <p:nvPr/>
        </p:nvSpPr>
        <p:spPr>
          <a:xfrm>
            <a:off x="71406" y="3565090"/>
            <a:ext cx="2286016" cy="1864174"/>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7" name="グループ化 255"/>
          <p:cNvGrpSpPr/>
          <p:nvPr/>
        </p:nvGrpSpPr>
        <p:grpSpPr>
          <a:xfrm>
            <a:off x="430114" y="3860893"/>
            <a:ext cx="284234" cy="418577"/>
            <a:chOff x="2643175" y="4000504"/>
            <a:chExt cx="284234" cy="418577"/>
          </a:xfrm>
          <a:solidFill>
            <a:schemeClr val="bg1">
              <a:lumMod val="75000"/>
            </a:schemeClr>
          </a:solidFill>
        </p:grpSpPr>
        <p:sp>
          <p:nvSpPr>
            <p:cNvPr id="257" name="フローチャート : 論理積ゲート 256"/>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8" name="円/楕円 257"/>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 name="グループ化 258"/>
          <p:cNvGrpSpPr/>
          <p:nvPr/>
        </p:nvGrpSpPr>
        <p:grpSpPr>
          <a:xfrm>
            <a:off x="428596" y="4636660"/>
            <a:ext cx="285752" cy="380591"/>
            <a:chOff x="3714744" y="3714752"/>
            <a:chExt cx="285752" cy="380591"/>
          </a:xfrm>
          <a:solidFill>
            <a:schemeClr val="bg1">
              <a:lumMod val="75000"/>
            </a:schemeClr>
          </a:solidFill>
        </p:grpSpPr>
        <p:sp>
          <p:nvSpPr>
            <p:cNvPr id="260" name="フローチャート : 論理積ゲート 25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1" name="フローチャート : 組合せ 26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65" name="正方形/長方形 264"/>
          <p:cNvSpPr/>
          <p:nvPr/>
        </p:nvSpPr>
        <p:spPr>
          <a:xfrm>
            <a:off x="857224" y="3850842"/>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開発者</a:t>
            </a:r>
            <a:endParaRPr kumimoji="1" lang="ja-JP" altLang="en-US" dirty="0">
              <a:solidFill>
                <a:schemeClr val="tx1"/>
              </a:solidFill>
            </a:endParaRPr>
          </a:p>
        </p:txBody>
      </p:sp>
      <p:sp>
        <p:nvSpPr>
          <p:cNvPr id="266" name="正方形/長方形 265"/>
          <p:cNvSpPr/>
          <p:nvPr/>
        </p:nvSpPr>
        <p:spPr>
          <a:xfrm>
            <a:off x="857224" y="4565222"/>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ユーザ</a:t>
            </a:r>
            <a:endParaRPr kumimoji="1" lang="ja-JP" altLang="en-US" dirty="0">
              <a:solidFill>
                <a:schemeClr val="tx1"/>
              </a:solidFill>
            </a:endParaRPr>
          </a:p>
        </p:txBody>
      </p:sp>
      <p:grpSp>
        <p:nvGrpSpPr>
          <p:cNvPr id="20" name="グループ化 314"/>
          <p:cNvGrpSpPr/>
          <p:nvPr/>
        </p:nvGrpSpPr>
        <p:grpSpPr>
          <a:xfrm>
            <a:off x="5689130" y="4357694"/>
            <a:ext cx="357190" cy="452029"/>
            <a:chOff x="4572000" y="4286256"/>
            <a:chExt cx="357190" cy="452029"/>
          </a:xfrm>
        </p:grpSpPr>
        <p:sp>
          <p:nvSpPr>
            <p:cNvPr id="313" name="フローチャート: 手作業 312"/>
            <p:cNvSpPr/>
            <p:nvPr/>
          </p:nvSpPr>
          <p:spPr>
            <a:xfrm>
              <a:off x="4572000" y="4286256"/>
              <a:ext cx="357190" cy="214314"/>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4" name="フローチャート : 論理積ゲート 313"/>
            <p:cNvSpPr/>
            <p:nvPr/>
          </p:nvSpPr>
          <p:spPr>
            <a:xfrm rot="16200000">
              <a:off x="4640507" y="4477311"/>
              <a:ext cx="237715" cy="284234"/>
            </a:xfrm>
            <a:prstGeom prst="flowChartDelay">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1" name="グループ化 311"/>
          <p:cNvGrpSpPr/>
          <p:nvPr/>
        </p:nvGrpSpPr>
        <p:grpSpPr>
          <a:xfrm>
            <a:off x="5572132" y="3786190"/>
            <a:ext cx="357190" cy="452029"/>
            <a:chOff x="4429124" y="3714752"/>
            <a:chExt cx="357190" cy="452029"/>
          </a:xfrm>
        </p:grpSpPr>
        <p:sp>
          <p:nvSpPr>
            <p:cNvPr id="310" name="フローチャート: 手作業 309"/>
            <p:cNvSpPr/>
            <p:nvPr/>
          </p:nvSpPr>
          <p:spPr>
            <a:xfrm>
              <a:off x="4429124" y="3714752"/>
              <a:ext cx="357190" cy="214314"/>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1" name="フローチャート : 論理積ゲート 310"/>
            <p:cNvSpPr/>
            <p:nvPr/>
          </p:nvSpPr>
          <p:spPr>
            <a:xfrm rot="16200000">
              <a:off x="4497631" y="3905807"/>
              <a:ext cx="237715" cy="284234"/>
            </a:xfrm>
            <a:prstGeom prst="flowChartDelay">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16" name="正方形/長方形 315"/>
          <p:cNvSpPr/>
          <p:nvPr/>
        </p:nvSpPr>
        <p:spPr>
          <a:xfrm>
            <a:off x="4714876" y="4071942"/>
            <a:ext cx="2071702" cy="571504"/>
          </a:xfrm>
          <a:prstGeom prst="rect">
            <a:avLst/>
          </a:prstGeom>
          <a:solidFill>
            <a:srgbClr val="FFCC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rgbClr val="FF0000"/>
                </a:solidFill>
              </a:rPr>
              <a:t>コーディネータ</a:t>
            </a:r>
            <a:endParaRPr kumimoji="1" lang="ja-JP" altLang="en-US" dirty="0">
              <a:solidFill>
                <a:srgbClr val="FF0000"/>
              </a:solidFill>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4" presetClass="entr" presetSubtype="32" fill="hold" grpId="0" nodeType="withEffect">
                                  <p:stCondLst>
                                    <p:cond delay="0"/>
                                  </p:stCondLst>
                                  <p:childTnLst>
                                    <p:set>
                                      <p:cBhvr>
                                        <p:cTn id="10" dur="1" fill="hold">
                                          <p:stCondLst>
                                            <p:cond delay="0"/>
                                          </p:stCondLst>
                                        </p:cTn>
                                        <p:tgtEl>
                                          <p:spTgt spid="316"/>
                                        </p:tgtEl>
                                        <p:attrNameLst>
                                          <p:attrName>style.visibility</p:attrName>
                                        </p:attrNameLst>
                                      </p:cBhvr>
                                      <p:to>
                                        <p:strVal val="visible"/>
                                      </p:to>
                                    </p:set>
                                    <p:animEffect transition="in" filter="box(out)">
                                      <p:cBhvr>
                                        <p:cTn id="11" dur="500"/>
                                        <p:tgtEl>
                                          <p:spTgt spid="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r>
              <a:rPr lang="en-US" altLang="ja-JP" dirty="0" smtClean="0"/>
              <a:t>OSS</a:t>
            </a:r>
            <a:r>
              <a:rPr lang="ja-JP" altLang="en-US" dirty="0" smtClean="0"/>
              <a:t>の開発はインターネット上に形成された</a:t>
            </a:r>
            <a:r>
              <a:rPr lang="en-US" altLang="ja-JP" dirty="0" smtClean="0"/>
              <a:t>OSS</a:t>
            </a:r>
            <a:r>
              <a:rPr lang="ja-JP" altLang="en-US" dirty="0" smtClean="0"/>
              <a:t>コミュニティにおいて，参加者間のやり取りを通じて行われる．</a:t>
            </a:r>
            <a:endParaRPr kumimoji="1" lang="en-US" altLang="ja-JP" dirty="0" smtClean="0"/>
          </a:p>
          <a:p>
            <a:r>
              <a:rPr lang="ja-JP" altLang="en-US" dirty="0" smtClean="0"/>
              <a:t>多くの</a:t>
            </a:r>
            <a:r>
              <a:rPr lang="en-US" altLang="ja-JP" dirty="0" smtClean="0"/>
              <a:t>OSS</a:t>
            </a:r>
            <a:r>
              <a:rPr lang="ja-JP" altLang="en-US" dirty="0" smtClean="0"/>
              <a:t>コミュニティには複数のサブコミュニティが存在する．</a:t>
            </a:r>
            <a:endParaRPr lang="en-US" altLang="ja-JP" dirty="0" smtClean="0"/>
          </a:p>
          <a:p>
            <a:pPr lvl="1"/>
            <a:endParaRPr lang="en-US" altLang="ja-JP" dirty="0" smtClean="0"/>
          </a:p>
          <a:p>
            <a:endParaRPr kumimoji="1" lang="ja-JP" altLang="en-US" dirty="0"/>
          </a:p>
        </p:txBody>
      </p:sp>
      <p:sp>
        <p:nvSpPr>
          <p:cNvPr id="2" name="タイトル 1"/>
          <p:cNvSpPr>
            <a:spLocks noGrp="1"/>
          </p:cNvSpPr>
          <p:nvPr>
            <p:ph type="title"/>
          </p:nvPr>
        </p:nvSpPr>
        <p:spPr/>
        <p:txBody>
          <a:bodyPr/>
          <a:lstStyle/>
          <a:p>
            <a:r>
              <a:rPr kumimoji="1" lang="en-US" altLang="ja-JP" dirty="0" smtClean="0"/>
              <a:t>OSS</a:t>
            </a:r>
            <a:r>
              <a:rPr kumimoji="1" lang="ja-JP" altLang="en-US" dirty="0" smtClean="0"/>
              <a:t>コミュニティ</a:t>
            </a:r>
            <a:endParaRPr kumimoji="1" lang="ja-JP" altLang="en-US" dirty="0"/>
          </a:p>
        </p:txBody>
      </p:sp>
      <p:sp>
        <p:nvSpPr>
          <p:cNvPr id="103" name="日付プレースホルダ 102"/>
          <p:cNvSpPr>
            <a:spLocks noGrp="1"/>
          </p:cNvSpPr>
          <p:nvPr>
            <p:ph type="dt" sz="half" idx="10"/>
          </p:nvPr>
        </p:nvSpPr>
        <p:spPr/>
        <p:txBody>
          <a:bodyPr/>
          <a:lstStyle/>
          <a:p>
            <a:r>
              <a:rPr kumimoji="1" lang="en-US" altLang="ja-JP" smtClean="0"/>
              <a:t>2007/11/8</a:t>
            </a:r>
            <a:endParaRPr kumimoji="1" lang="ja-JP" altLang="en-US"/>
          </a:p>
        </p:txBody>
      </p:sp>
      <p:sp>
        <p:nvSpPr>
          <p:cNvPr id="104" name="スライド番号プレースホルダ 103"/>
          <p:cNvSpPr>
            <a:spLocks noGrp="1"/>
          </p:cNvSpPr>
          <p:nvPr>
            <p:ph type="sldNum" sz="quarter" idx="12"/>
          </p:nvPr>
        </p:nvSpPr>
        <p:spPr/>
        <p:txBody>
          <a:bodyPr/>
          <a:lstStyle/>
          <a:p>
            <a:fld id="{DD7415C8-EC32-4BF9-916C-D8938BCE9218}" type="slidenum">
              <a:rPr lang="ja-JP" altLang="en-US" smtClean="0"/>
              <a:pPr/>
              <a:t>5</a:t>
            </a:fld>
            <a:endParaRPr lang="ja-JP" altLang="en-US"/>
          </a:p>
        </p:txBody>
      </p:sp>
      <p:sp>
        <p:nvSpPr>
          <p:cNvPr id="105" name="フッター プレースホルダ 104"/>
          <p:cNvSpPr>
            <a:spLocks noGrp="1"/>
          </p:cNvSpPr>
          <p:nvPr>
            <p:ph type="ftr" sz="quarter" idx="11"/>
          </p:nvPr>
        </p:nvSpPr>
        <p:spPr/>
        <p:txBody>
          <a:bodyPr/>
          <a:lstStyle/>
          <a:p>
            <a:r>
              <a:rPr kumimoji="1" lang="en-US" altLang="ja-JP" smtClean="0"/>
              <a:t>GNWS2007</a:t>
            </a:r>
            <a:endParaRPr kumimoji="1" lang="ja-JP" altLang="en-US"/>
          </a:p>
        </p:txBody>
      </p:sp>
      <p:grpSp>
        <p:nvGrpSpPr>
          <p:cNvPr id="160" name="グループ化 159"/>
          <p:cNvGrpSpPr/>
          <p:nvPr/>
        </p:nvGrpSpPr>
        <p:grpSpPr>
          <a:xfrm>
            <a:off x="2428860" y="3565090"/>
            <a:ext cx="6643734" cy="2578554"/>
            <a:chOff x="785786" y="3357562"/>
            <a:chExt cx="7572428" cy="3000396"/>
          </a:xfrm>
          <a:solidFill>
            <a:schemeClr val="bg2"/>
          </a:solidFill>
        </p:grpSpPr>
        <p:sp>
          <p:nvSpPr>
            <p:cNvPr id="161" name="角丸四角形 160"/>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2" name="正方形/長方形 161"/>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smtClean="0">
                  <a:solidFill>
                    <a:schemeClr val="tx1"/>
                  </a:solidFill>
                </a:rPr>
                <a:t>OSS</a:t>
              </a:r>
              <a:r>
                <a:rPr kumimoji="1" lang="ja-JP" altLang="en-US" sz="2400" dirty="0" smtClean="0">
                  <a:solidFill>
                    <a:schemeClr val="tx1"/>
                  </a:solidFill>
                </a:rPr>
                <a:t>コミュニティ</a:t>
              </a:r>
              <a:endParaRPr kumimoji="1" lang="ja-JP" altLang="en-US" sz="2400" dirty="0">
                <a:solidFill>
                  <a:schemeClr val="tx1"/>
                </a:solidFill>
              </a:endParaRPr>
            </a:p>
          </p:txBody>
        </p:sp>
      </p:grpSp>
      <p:sp>
        <p:nvSpPr>
          <p:cNvPr id="163" name="角丸四角形 162"/>
          <p:cNvSpPr/>
          <p:nvPr/>
        </p:nvSpPr>
        <p:spPr>
          <a:xfrm>
            <a:off x="2786050" y="3915494"/>
            <a:ext cx="3000396" cy="1000132"/>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64" name="グループ化 163"/>
          <p:cNvGrpSpPr/>
          <p:nvPr/>
        </p:nvGrpSpPr>
        <p:grpSpPr>
          <a:xfrm>
            <a:off x="3787700" y="4201246"/>
            <a:ext cx="284234" cy="418577"/>
            <a:chOff x="2643175" y="4000504"/>
            <a:chExt cx="284234" cy="418577"/>
          </a:xfrm>
          <a:solidFill>
            <a:schemeClr val="bg1">
              <a:lumMod val="75000"/>
            </a:schemeClr>
          </a:solidFill>
        </p:grpSpPr>
        <p:sp>
          <p:nvSpPr>
            <p:cNvPr id="165" name="フローチャート : 論理積ゲート 164"/>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6" name="円/楕円 165"/>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7" name="グループ化 166"/>
          <p:cNvGrpSpPr/>
          <p:nvPr/>
        </p:nvGrpSpPr>
        <p:grpSpPr>
          <a:xfrm>
            <a:off x="4430642" y="4350908"/>
            <a:ext cx="284234" cy="418577"/>
            <a:chOff x="2643175" y="4000504"/>
            <a:chExt cx="284234" cy="418577"/>
          </a:xfrm>
          <a:solidFill>
            <a:schemeClr val="bg1">
              <a:lumMod val="75000"/>
            </a:schemeClr>
          </a:solidFill>
        </p:grpSpPr>
        <p:sp>
          <p:nvSpPr>
            <p:cNvPr id="168" name="フローチャート : 論理積ゲート 16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9" name="円/楕円 16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0" name="グループ化 169"/>
          <p:cNvGrpSpPr/>
          <p:nvPr/>
        </p:nvGrpSpPr>
        <p:grpSpPr>
          <a:xfrm>
            <a:off x="3143240" y="4279470"/>
            <a:ext cx="284234" cy="418577"/>
            <a:chOff x="2643175" y="4000504"/>
            <a:chExt cx="284234" cy="418577"/>
          </a:xfrm>
          <a:solidFill>
            <a:schemeClr val="bg1">
              <a:lumMod val="75000"/>
            </a:schemeClr>
          </a:solidFill>
        </p:grpSpPr>
        <p:sp>
          <p:nvSpPr>
            <p:cNvPr id="171" name="フローチャート : 論理積ゲート 170"/>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2" name="円/楕円 171"/>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3" name="グループ化 172"/>
          <p:cNvGrpSpPr/>
          <p:nvPr/>
        </p:nvGrpSpPr>
        <p:grpSpPr>
          <a:xfrm>
            <a:off x="5072066" y="4211297"/>
            <a:ext cx="284234" cy="418577"/>
            <a:chOff x="2643175" y="4000504"/>
            <a:chExt cx="284234" cy="418577"/>
          </a:xfrm>
          <a:solidFill>
            <a:schemeClr val="bg1">
              <a:lumMod val="75000"/>
            </a:schemeClr>
          </a:solidFill>
        </p:grpSpPr>
        <p:sp>
          <p:nvSpPr>
            <p:cNvPr id="174" name="フローチャート : 論理積ゲート 17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5" name="円/楕円 17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76" name="正方形/長方形 175"/>
          <p:cNvSpPr/>
          <p:nvPr/>
        </p:nvSpPr>
        <p:spPr>
          <a:xfrm>
            <a:off x="3000364" y="3866807"/>
            <a:ext cx="207170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開発者</a:t>
            </a:r>
            <a:r>
              <a:rPr kumimoji="1" lang="ja-JP" altLang="en-US" dirty="0" smtClean="0">
                <a:solidFill>
                  <a:schemeClr val="tx1"/>
                </a:solidFill>
              </a:rPr>
              <a:t>コミュニティ</a:t>
            </a:r>
            <a:endParaRPr kumimoji="1" lang="ja-JP" altLang="en-US" dirty="0">
              <a:solidFill>
                <a:schemeClr val="tx1"/>
              </a:solidFill>
            </a:endParaRPr>
          </a:p>
        </p:txBody>
      </p:sp>
      <p:sp>
        <p:nvSpPr>
          <p:cNvPr id="177" name="角丸四角形 176"/>
          <p:cNvSpPr/>
          <p:nvPr/>
        </p:nvSpPr>
        <p:spPr>
          <a:xfrm>
            <a:off x="5857884" y="3915494"/>
            <a:ext cx="3000396" cy="1006918"/>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8" name="正方形/長方形 177"/>
          <p:cNvSpPr/>
          <p:nvPr/>
        </p:nvSpPr>
        <p:spPr>
          <a:xfrm>
            <a:off x="5857884" y="3865572"/>
            <a:ext cx="242889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ユーザコミュニティ</a:t>
            </a:r>
            <a:endParaRPr kumimoji="1" lang="ja-JP" altLang="en-US" dirty="0">
              <a:solidFill>
                <a:schemeClr val="tx1"/>
              </a:solidFill>
            </a:endParaRPr>
          </a:p>
        </p:txBody>
      </p:sp>
      <p:sp>
        <p:nvSpPr>
          <p:cNvPr id="179" name="角丸四角形 178"/>
          <p:cNvSpPr/>
          <p:nvPr/>
        </p:nvSpPr>
        <p:spPr>
          <a:xfrm>
            <a:off x="4339024" y="4993850"/>
            <a:ext cx="3000396" cy="1078356"/>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0" name="正方形/長方形 179"/>
          <p:cNvSpPr/>
          <p:nvPr/>
        </p:nvSpPr>
        <p:spPr>
          <a:xfrm>
            <a:off x="4357686" y="4927515"/>
            <a:ext cx="2571768"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バグ報告者</a:t>
            </a:r>
            <a:r>
              <a:rPr kumimoji="1" lang="ja-JP" altLang="en-US" dirty="0" smtClean="0">
                <a:solidFill>
                  <a:schemeClr val="tx1"/>
                </a:solidFill>
              </a:rPr>
              <a:t>コミュニティ</a:t>
            </a:r>
            <a:endParaRPr kumimoji="1" lang="ja-JP" altLang="en-US" dirty="0">
              <a:solidFill>
                <a:schemeClr val="tx1"/>
              </a:solidFill>
            </a:endParaRPr>
          </a:p>
        </p:txBody>
      </p:sp>
      <p:grpSp>
        <p:nvGrpSpPr>
          <p:cNvPr id="181" name="グループ化 180"/>
          <p:cNvGrpSpPr/>
          <p:nvPr/>
        </p:nvGrpSpPr>
        <p:grpSpPr>
          <a:xfrm>
            <a:off x="4618897" y="5299931"/>
            <a:ext cx="291631" cy="479737"/>
            <a:chOff x="-348596" y="4020832"/>
            <a:chExt cx="291631" cy="479737"/>
          </a:xfrm>
          <a:solidFill>
            <a:schemeClr val="bg1">
              <a:lumMod val="75000"/>
            </a:schemeClr>
          </a:solidFill>
        </p:grpSpPr>
        <p:sp>
          <p:nvSpPr>
            <p:cNvPr id="182" name="フローチャート : 論理積ゲート 181"/>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 name="ひし形 182"/>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4" name="グループ化 183"/>
          <p:cNvGrpSpPr/>
          <p:nvPr/>
        </p:nvGrpSpPr>
        <p:grpSpPr>
          <a:xfrm>
            <a:off x="5261839" y="5449593"/>
            <a:ext cx="291631" cy="479737"/>
            <a:chOff x="-348596" y="4020832"/>
            <a:chExt cx="291631" cy="479737"/>
          </a:xfrm>
          <a:solidFill>
            <a:schemeClr val="bg1">
              <a:lumMod val="75000"/>
            </a:schemeClr>
          </a:solidFill>
        </p:grpSpPr>
        <p:sp>
          <p:nvSpPr>
            <p:cNvPr id="185" name="フローチャート : 論理積ゲート 184"/>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 name="ひし形 185"/>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7" name="グループ化 186"/>
          <p:cNvGrpSpPr/>
          <p:nvPr/>
        </p:nvGrpSpPr>
        <p:grpSpPr>
          <a:xfrm>
            <a:off x="5926683" y="5299931"/>
            <a:ext cx="286981" cy="479737"/>
            <a:chOff x="-341199" y="4020832"/>
            <a:chExt cx="286981" cy="479737"/>
          </a:xfrm>
          <a:solidFill>
            <a:schemeClr val="bg1">
              <a:lumMod val="75000"/>
            </a:schemeClr>
          </a:solidFill>
        </p:grpSpPr>
        <p:sp>
          <p:nvSpPr>
            <p:cNvPr id="188" name="フローチャート : 論理積ゲート 18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9" name="ひし形 188"/>
            <p:cNvSpPr/>
            <p:nvPr/>
          </p:nvSpPr>
          <p:spPr>
            <a:xfrm>
              <a:off x="-339970"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90" name="グループ化 189"/>
          <p:cNvGrpSpPr/>
          <p:nvPr/>
        </p:nvGrpSpPr>
        <p:grpSpPr>
          <a:xfrm>
            <a:off x="6626558" y="5449593"/>
            <a:ext cx="286981" cy="479737"/>
            <a:chOff x="-341199" y="4020832"/>
            <a:chExt cx="286981" cy="479737"/>
          </a:xfrm>
          <a:solidFill>
            <a:schemeClr val="bg1">
              <a:lumMod val="75000"/>
            </a:schemeClr>
          </a:solidFill>
        </p:grpSpPr>
        <p:sp>
          <p:nvSpPr>
            <p:cNvPr id="191" name="フローチャート : 論理積ゲート 190"/>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2" name="ひし形 191"/>
            <p:cNvSpPr/>
            <p:nvPr/>
          </p:nvSpPr>
          <p:spPr>
            <a:xfrm>
              <a:off x="-339970"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93" name="グループ化 192"/>
          <p:cNvGrpSpPr/>
          <p:nvPr/>
        </p:nvGrpSpPr>
        <p:grpSpPr>
          <a:xfrm>
            <a:off x="6215074" y="4249283"/>
            <a:ext cx="285752" cy="380591"/>
            <a:chOff x="3714744" y="3714752"/>
            <a:chExt cx="285752" cy="380591"/>
          </a:xfrm>
          <a:solidFill>
            <a:schemeClr val="bg1">
              <a:lumMod val="75000"/>
            </a:schemeClr>
          </a:solidFill>
        </p:grpSpPr>
        <p:sp>
          <p:nvSpPr>
            <p:cNvPr id="194" name="フローチャート : 論理積ゲート 19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5" name="フローチャート : 組合せ 19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96" name="グループ化 195"/>
          <p:cNvGrpSpPr/>
          <p:nvPr/>
        </p:nvGrpSpPr>
        <p:grpSpPr>
          <a:xfrm>
            <a:off x="6858016" y="4398945"/>
            <a:ext cx="285752" cy="380591"/>
            <a:chOff x="3714744" y="3714752"/>
            <a:chExt cx="285752" cy="380591"/>
          </a:xfrm>
          <a:solidFill>
            <a:schemeClr val="bg1">
              <a:lumMod val="75000"/>
            </a:schemeClr>
          </a:solidFill>
        </p:grpSpPr>
        <p:sp>
          <p:nvSpPr>
            <p:cNvPr id="197" name="フローチャート : 論理積ゲート 19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8" name="フローチャート : 組合せ 19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99" name="グループ化 198"/>
          <p:cNvGrpSpPr/>
          <p:nvPr/>
        </p:nvGrpSpPr>
        <p:grpSpPr>
          <a:xfrm>
            <a:off x="7500958" y="4249283"/>
            <a:ext cx="285752" cy="380591"/>
            <a:chOff x="3714744" y="3714752"/>
            <a:chExt cx="285752" cy="380591"/>
          </a:xfrm>
          <a:solidFill>
            <a:schemeClr val="bg1">
              <a:lumMod val="75000"/>
            </a:schemeClr>
          </a:solidFill>
        </p:grpSpPr>
        <p:sp>
          <p:nvSpPr>
            <p:cNvPr id="200" name="フローチャート : 論理積ゲート 19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1" name="フローチャート : 組合せ 20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02" name="グループ化 201"/>
          <p:cNvGrpSpPr/>
          <p:nvPr/>
        </p:nvGrpSpPr>
        <p:grpSpPr>
          <a:xfrm>
            <a:off x="8143900" y="4470383"/>
            <a:ext cx="285752" cy="380591"/>
            <a:chOff x="3714744" y="3714752"/>
            <a:chExt cx="285752" cy="380591"/>
          </a:xfrm>
          <a:solidFill>
            <a:schemeClr val="bg1">
              <a:lumMod val="75000"/>
            </a:schemeClr>
          </a:solidFill>
        </p:grpSpPr>
        <p:sp>
          <p:nvSpPr>
            <p:cNvPr id="203" name="フローチャート : 論理積ゲート 202"/>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4" name="フローチャート : 組合せ 203"/>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05" name="角丸四角形 204"/>
          <p:cNvSpPr/>
          <p:nvPr/>
        </p:nvSpPr>
        <p:spPr>
          <a:xfrm>
            <a:off x="71406" y="3565090"/>
            <a:ext cx="2286016" cy="2571768"/>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06" name="グループ化 205"/>
          <p:cNvGrpSpPr/>
          <p:nvPr/>
        </p:nvGrpSpPr>
        <p:grpSpPr>
          <a:xfrm>
            <a:off x="430114" y="3860893"/>
            <a:ext cx="284234" cy="418577"/>
            <a:chOff x="2643175" y="4000504"/>
            <a:chExt cx="284234" cy="418577"/>
          </a:xfrm>
          <a:solidFill>
            <a:schemeClr val="bg1">
              <a:lumMod val="75000"/>
            </a:schemeClr>
          </a:solidFill>
        </p:grpSpPr>
        <p:sp>
          <p:nvSpPr>
            <p:cNvPr id="207" name="フローチャート : 論理積ゲート 206"/>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8" name="円/楕円 207"/>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09" name="グループ化 208"/>
          <p:cNvGrpSpPr/>
          <p:nvPr/>
        </p:nvGrpSpPr>
        <p:grpSpPr>
          <a:xfrm>
            <a:off x="428596" y="4636660"/>
            <a:ext cx="285752" cy="380591"/>
            <a:chOff x="3714744" y="3714752"/>
            <a:chExt cx="285752" cy="380591"/>
          </a:xfrm>
          <a:solidFill>
            <a:schemeClr val="bg1">
              <a:lumMod val="75000"/>
            </a:schemeClr>
          </a:solidFill>
        </p:grpSpPr>
        <p:sp>
          <p:nvSpPr>
            <p:cNvPr id="210" name="フローチャート : 論理積ゲート 20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1" name="フローチャート : 組合せ 21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12" name="グループ化 211"/>
          <p:cNvGrpSpPr/>
          <p:nvPr/>
        </p:nvGrpSpPr>
        <p:grpSpPr>
          <a:xfrm>
            <a:off x="437222" y="5299931"/>
            <a:ext cx="291631" cy="479737"/>
            <a:chOff x="-348596" y="4020832"/>
            <a:chExt cx="291631" cy="479737"/>
          </a:xfrm>
          <a:solidFill>
            <a:schemeClr val="bg1">
              <a:lumMod val="75000"/>
            </a:schemeClr>
          </a:solidFill>
        </p:grpSpPr>
        <p:sp>
          <p:nvSpPr>
            <p:cNvPr id="213" name="フローチャート : 論理積ゲート 212"/>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4" name="ひし形 213"/>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15" name="正方形/長方形 214"/>
          <p:cNvSpPr/>
          <p:nvPr/>
        </p:nvSpPr>
        <p:spPr>
          <a:xfrm>
            <a:off x="857224" y="3850842"/>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開発者</a:t>
            </a:r>
            <a:endParaRPr kumimoji="1" lang="ja-JP" altLang="en-US" dirty="0">
              <a:solidFill>
                <a:schemeClr val="tx1"/>
              </a:solidFill>
            </a:endParaRPr>
          </a:p>
        </p:txBody>
      </p:sp>
      <p:sp>
        <p:nvSpPr>
          <p:cNvPr id="216" name="正方形/長方形 215"/>
          <p:cNvSpPr/>
          <p:nvPr/>
        </p:nvSpPr>
        <p:spPr>
          <a:xfrm>
            <a:off x="857224" y="4565222"/>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ユーザ</a:t>
            </a:r>
            <a:endParaRPr kumimoji="1" lang="ja-JP" altLang="en-US" dirty="0">
              <a:solidFill>
                <a:schemeClr val="tx1"/>
              </a:solidFill>
            </a:endParaRPr>
          </a:p>
        </p:txBody>
      </p:sp>
      <p:sp>
        <p:nvSpPr>
          <p:cNvPr id="217" name="正方形/長方形 216"/>
          <p:cNvSpPr/>
          <p:nvPr/>
        </p:nvSpPr>
        <p:spPr>
          <a:xfrm>
            <a:off x="804448" y="5279602"/>
            <a:ext cx="1500198"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バグ報告者</a:t>
            </a:r>
            <a:endParaRPr kumimoji="1" lang="ja-JP" altLang="en-US" dirty="0">
              <a:solidFill>
                <a:schemeClr val="tx1"/>
              </a:solidFill>
            </a:endParaRPr>
          </a:p>
        </p:txBody>
      </p:sp>
    </p:spTree>
    <p:custDataLst>
      <p:tags r:id="rId1"/>
    </p:custData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コーディネータ</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開発者・ユーザ・バグ報告者という３つのサブコミュニティでは４種類のコーディネータが現れる．</a:t>
            </a:r>
            <a:endParaRPr kumimoji="1" lang="en-US" altLang="ja-JP" dirty="0" smtClean="0"/>
          </a:p>
          <a:p>
            <a:pPr lvl="1"/>
            <a:r>
              <a:rPr lang="ja-JP" altLang="en-US" dirty="0" smtClean="0">
                <a:solidFill>
                  <a:srgbClr val="FF0000"/>
                </a:solidFill>
              </a:rPr>
              <a:t>コーディネータ（開発者＆ユーザ）</a:t>
            </a:r>
            <a:endParaRPr lang="en-US" altLang="ja-JP" dirty="0" smtClean="0">
              <a:solidFill>
                <a:srgbClr val="FF0000"/>
              </a:solidFill>
            </a:endParaRPr>
          </a:p>
          <a:p>
            <a:pPr lvl="1"/>
            <a:r>
              <a:rPr lang="ja-JP" altLang="en-US" dirty="0" smtClean="0">
                <a:solidFill>
                  <a:srgbClr val="3333CC"/>
                </a:solidFill>
              </a:rPr>
              <a:t>コーディネータ（開発者＆バグ報告者）</a:t>
            </a:r>
          </a:p>
          <a:p>
            <a:pPr lvl="1"/>
            <a:r>
              <a:rPr lang="ja-JP" altLang="en-US" dirty="0" smtClean="0">
                <a:solidFill>
                  <a:srgbClr val="00B050"/>
                </a:solidFill>
              </a:rPr>
              <a:t>コーディネータ（ユーザ＆バグ報告者）</a:t>
            </a:r>
          </a:p>
          <a:p>
            <a:pPr lvl="1"/>
            <a:r>
              <a:rPr lang="ja-JP" altLang="en-US" dirty="0" smtClean="0">
                <a:solidFill>
                  <a:schemeClr val="accent6">
                    <a:lumMod val="75000"/>
                  </a:schemeClr>
                </a:solidFill>
              </a:rPr>
              <a:t>コーディネータ（開発者＆ユーザ＆バグ報告者）</a:t>
            </a:r>
          </a:p>
          <a:p>
            <a:pPr lvl="1"/>
            <a:endParaRPr kumimoji="1" lang="ja-JP" altLang="en-US" dirty="0"/>
          </a:p>
        </p:txBody>
      </p:sp>
      <p:grpSp>
        <p:nvGrpSpPr>
          <p:cNvPr id="108" name="グループ化 107"/>
          <p:cNvGrpSpPr/>
          <p:nvPr/>
        </p:nvGrpSpPr>
        <p:grpSpPr>
          <a:xfrm>
            <a:off x="2428860" y="3565090"/>
            <a:ext cx="6643734" cy="2578554"/>
            <a:chOff x="785786" y="3357562"/>
            <a:chExt cx="7572428" cy="3000396"/>
          </a:xfrm>
          <a:solidFill>
            <a:schemeClr val="bg2"/>
          </a:solidFill>
        </p:grpSpPr>
        <p:sp>
          <p:nvSpPr>
            <p:cNvPr id="109" name="角丸四角形 108"/>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0" name="正方形/長方形 109"/>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smtClean="0">
                  <a:solidFill>
                    <a:schemeClr val="tx1"/>
                  </a:solidFill>
                </a:rPr>
                <a:t>OSS</a:t>
              </a:r>
              <a:r>
                <a:rPr kumimoji="1" lang="ja-JP" altLang="en-US" sz="2400" dirty="0" smtClean="0">
                  <a:solidFill>
                    <a:schemeClr val="tx1"/>
                  </a:solidFill>
                </a:rPr>
                <a:t>コミュニティ</a:t>
              </a:r>
              <a:endParaRPr kumimoji="1" lang="ja-JP" altLang="en-US" sz="2400" dirty="0">
                <a:solidFill>
                  <a:schemeClr val="tx1"/>
                </a:solidFill>
              </a:endParaRPr>
            </a:p>
          </p:txBody>
        </p:sp>
      </p:grpSp>
      <p:sp>
        <p:nvSpPr>
          <p:cNvPr id="111" name="角丸四角形 110"/>
          <p:cNvSpPr/>
          <p:nvPr/>
        </p:nvSpPr>
        <p:spPr>
          <a:xfrm>
            <a:off x="2786050" y="3915494"/>
            <a:ext cx="3000396" cy="1000132"/>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2" name="グループ化 111"/>
          <p:cNvGrpSpPr/>
          <p:nvPr/>
        </p:nvGrpSpPr>
        <p:grpSpPr>
          <a:xfrm>
            <a:off x="3787700" y="4201246"/>
            <a:ext cx="284234" cy="418577"/>
            <a:chOff x="2643175" y="4000504"/>
            <a:chExt cx="284234" cy="418577"/>
          </a:xfrm>
          <a:solidFill>
            <a:schemeClr val="bg1">
              <a:lumMod val="75000"/>
            </a:schemeClr>
          </a:solidFill>
        </p:grpSpPr>
        <p:sp>
          <p:nvSpPr>
            <p:cNvPr id="113" name="フローチャート : 論理積ゲート 112"/>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円/楕円 11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15" name="グループ化 114"/>
          <p:cNvGrpSpPr/>
          <p:nvPr/>
        </p:nvGrpSpPr>
        <p:grpSpPr>
          <a:xfrm>
            <a:off x="4430642" y="4350908"/>
            <a:ext cx="284234" cy="418577"/>
            <a:chOff x="2643175" y="4000504"/>
            <a:chExt cx="284234" cy="418577"/>
          </a:xfrm>
          <a:solidFill>
            <a:schemeClr val="bg1">
              <a:lumMod val="75000"/>
            </a:schemeClr>
          </a:solidFill>
        </p:grpSpPr>
        <p:sp>
          <p:nvSpPr>
            <p:cNvPr id="116" name="フローチャート : 論理積ゲート 115"/>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円/楕円 116"/>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18" name="グループ化 117"/>
          <p:cNvGrpSpPr/>
          <p:nvPr/>
        </p:nvGrpSpPr>
        <p:grpSpPr>
          <a:xfrm>
            <a:off x="3143240" y="4279470"/>
            <a:ext cx="284234" cy="418577"/>
            <a:chOff x="2643175" y="4000504"/>
            <a:chExt cx="284234" cy="418577"/>
          </a:xfrm>
          <a:solidFill>
            <a:schemeClr val="bg1">
              <a:lumMod val="75000"/>
            </a:schemeClr>
          </a:solidFill>
        </p:grpSpPr>
        <p:sp>
          <p:nvSpPr>
            <p:cNvPr id="119" name="フローチャート : 論理積ゲート 118"/>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0" name="円/楕円 119"/>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21" name="グループ化 120"/>
          <p:cNvGrpSpPr/>
          <p:nvPr/>
        </p:nvGrpSpPr>
        <p:grpSpPr>
          <a:xfrm>
            <a:off x="5072066" y="4211297"/>
            <a:ext cx="284234" cy="418577"/>
            <a:chOff x="2643175" y="4000504"/>
            <a:chExt cx="284234" cy="418577"/>
          </a:xfrm>
          <a:solidFill>
            <a:schemeClr val="bg1">
              <a:lumMod val="75000"/>
            </a:schemeClr>
          </a:solidFill>
        </p:grpSpPr>
        <p:sp>
          <p:nvSpPr>
            <p:cNvPr id="122" name="フローチャート : 論理積ゲート 121"/>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3" name="円/楕円 122"/>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24" name="正方形/長方形 123"/>
          <p:cNvSpPr/>
          <p:nvPr/>
        </p:nvSpPr>
        <p:spPr>
          <a:xfrm>
            <a:off x="3000364" y="3866807"/>
            <a:ext cx="207170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開発者</a:t>
            </a:r>
            <a:r>
              <a:rPr kumimoji="1" lang="ja-JP" altLang="en-US" dirty="0" smtClean="0">
                <a:solidFill>
                  <a:schemeClr val="tx1"/>
                </a:solidFill>
              </a:rPr>
              <a:t>コミュニティ</a:t>
            </a:r>
            <a:endParaRPr kumimoji="1" lang="ja-JP" altLang="en-US" dirty="0">
              <a:solidFill>
                <a:schemeClr val="tx1"/>
              </a:solidFill>
            </a:endParaRPr>
          </a:p>
        </p:txBody>
      </p:sp>
      <p:sp>
        <p:nvSpPr>
          <p:cNvPr id="125" name="角丸四角形 124"/>
          <p:cNvSpPr/>
          <p:nvPr/>
        </p:nvSpPr>
        <p:spPr>
          <a:xfrm>
            <a:off x="5857884" y="3908428"/>
            <a:ext cx="3000396" cy="1020770"/>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6" name="正方形/長方形 125"/>
          <p:cNvSpPr/>
          <p:nvPr/>
        </p:nvSpPr>
        <p:spPr>
          <a:xfrm>
            <a:off x="5857884" y="3865572"/>
            <a:ext cx="242889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ユーザコミュニティ</a:t>
            </a:r>
            <a:endParaRPr kumimoji="1" lang="ja-JP" altLang="en-US" dirty="0">
              <a:solidFill>
                <a:schemeClr val="tx1"/>
              </a:solidFill>
            </a:endParaRPr>
          </a:p>
        </p:txBody>
      </p:sp>
      <p:sp>
        <p:nvSpPr>
          <p:cNvPr id="127" name="角丸四角形 126"/>
          <p:cNvSpPr/>
          <p:nvPr/>
        </p:nvSpPr>
        <p:spPr>
          <a:xfrm>
            <a:off x="4339024" y="4993850"/>
            <a:ext cx="3000396" cy="1078356"/>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9" name="正方形/長方形 128"/>
          <p:cNvSpPr/>
          <p:nvPr/>
        </p:nvSpPr>
        <p:spPr>
          <a:xfrm>
            <a:off x="4357686" y="4927515"/>
            <a:ext cx="2571768"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バグ報告者</a:t>
            </a:r>
            <a:r>
              <a:rPr kumimoji="1" lang="ja-JP" altLang="en-US" dirty="0" smtClean="0">
                <a:solidFill>
                  <a:schemeClr val="tx1"/>
                </a:solidFill>
              </a:rPr>
              <a:t>コミュニティ</a:t>
            </a:r>
            <a:endParaRPr kumimoji="1" lang="ja-JP" altLang="en-US" dirty="0">
              <a:solidFill>
                <a:schemeClr val="tx1"/>
              </a:solidFill>
            </a:endParaRPr>
          </a:p>
        </p:txBody>
      </p:sp>
      <p:grpSp>
        <p:nvGrpSpPr>
          <p:cNvPr id="131" name="グループ化 130"/>
          <p:cNvGrpSpPr/>
          <p:nvPr/>
        </p:nvGrpSpPr>
        <p:grpSpPr>
          <a:xfrm>
            <a:off x="4618897" y="5299931"/>
            <a:ext cx="291631" cy="479737"/>
            <a:chOff x="-348596" y="4020832"/>
            <a:chExt cx="291631" cy="479737"/>
          </a:xfrm>
          <a:solidFill>
            <a:schemeClr val="bg1">
              <a:lumMod val="75000"/>
            </a:schemeClr>
          </a:solidFill>
        </p:grpSpPr>
        <p:sp>
          <p:nvSpPr>
            <p:cNvPr id="132" name="フローチャート : 論理積ゲート 131"/>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3" name="ひし形 132"/>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4" name="グループ化 133"/>
          <p:cNvGrpSpPr/>
          <p:nvPr/>
        </p:nvGrpSpPr>
        <p:grpSpPr>
          <a:xfrm>
            <a:off x="5261839" y="5449593"/>
            <a:ext cx="291631" cy="479737"/>
            <a:chOff x="-348596" y="4020832"/>
            <a:chExt cx="291631" cy="479737"/>
          </a:xfrm>
          <a:solidFill>
            <a:schemeClr val="bg1">
              <a:lumMod val="75000"/>
            </a:schemeClr>
          </a:solidFill>
        </p:grpSpPr>
        <p:sp>
          <p:nvSpPr>
            <p:cNvPr id="135" name="フローチャート : 論理積ゲート 134"/>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6" name="ひし形 135"/>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7" name="グループ化 136"/>
          <p:cNvGrpSpPr/>
          <p:nvPr/>
        </p:nvGrpSpPr>
        <p:grpSpPr>
          <a:xfrm>
            <a:off x="5926683" y="5299931"/>
            <a:ext cx="288187" cy="479737"/>
            <a:chOff x="-341199" y="4020832"/>
            <a:chExt cx="288187" cy="479737"/>
          </a:xfrm>
          <a:solidFill>
            <a:schemeClr val="bg1">
              <a:lumMod val="75000"/>
            </a:schemeClr>
          </a:solidFill>
        </p:grpSpPr>
        <p:sp>
          <p:nvSpPr>
            <p:cNvPr id="138" name="フローチャート : 論理積ゲート 13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9" name="ひし形 138"/>
            <p:cNvSpPr/>
            <p:nvPr/>
          </p:nvSpPr>
          <p:spPr>
            <a:xfrm>
              <a:off x="-338764"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40" name="グループ化 139"/>
          <p:cNvGrpSpPr/>
          <p:nvPr/>
        </p:nvGrpSpPr>
        <p:grpSpPr>
          <a:xfrm>
            <a:off x="6626558" y="5449593"/>
            <a:ext cx="288187" cy="479737"/>
            <a:chOff x="-341199" y="4020832"/>
            <a:chExt cx="288187" cy="479737"/>
          </a:xfrm>
          <a:solidFill>
            <a:schemeClr val="bg1">
              <a:lumMod val="75000"/>
            </a:schemeClr>
          </a:solidFill>
        </p:grpSpPr>
        <p:sp>
          <p:nvSpPr>
            <p:cNvPr id="141" name="フローチャート : 論理積ゲート 140"/>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ひし形 141"/>
            <p:cNvSpPr/>
            <p:nvPr/>
          </p:nvSpPr>
          <p:spPr>
            <a:xfrm>
              <a:off x="-338764"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43" name="グループ化 142"/>
          <p:cNvGrpSpPr/>
          <p:nvPr/>
        </p:nvGrpSpPr>
        <p:grpSpPr>
          <a:xfrm>
            <a:off x="6215074" y="4249283"/>
            <a:ext cx="285752" cy="380591"/>
            <a:chOff x="3714744" y="3714752"/>
            <a:chExt cx="285752" cy="380591"/>
          </a:xfrm>
          <a:solidFill>
            <a:schemeClr val="bg1">
              <a:lumMod val="75000"/>
            </a:schemeClr>
          </a:solidFill>
        </p:grpSpPr>
        <p:sp>
          <p:nvSpPr>
            <p:cNvPr id="144" name="フローチャート : 論理積ゲート 14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5" name="フローチャート : 組合せ 14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46" name="グループ化 145"/>
          <p:cNvGrpSpPr/>
          <p:nvPr/>
        </p:nvGrpSpPr>
        <p:grpSpPr>
          <a:xfrm>
            <a:off x="6858016" y="4398945"/>
            <a:ext cx="285752" cy="380591"/>
            <a:chOff x="3714744" y="3714752"/>
            <a:chExt cx="285752" cy="380591"/>
          </a:xfrm>
          <a:solidFill>
            <a:schemeClr val="bg1">
              <a:lumMod val="75000"/>
            </a:schemeClr>
          </a:solidFill>
        </p:grpSpPr>
        <p:sp>
          <p:nvSpPr>
            <p:cNvPr id="147" name="フローチャート : 論理積ゲート 14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8" name="フローチャート : 組合せ 14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49" name="グループ化 148"/>
          <p:cNvGrpSpPr/>
          <p:nvPr/>
        </p:nvGrpSpPr>
        <p:grpSpPr>
          <a:xfrm>
            <a:off x="7500958" y="4249283"/>
            <a:ext cx="285752" cy="380591"/>
            <a:chOff x="3714744" y="3714752"/>
            <a:chExt cx="285752" cy="380591"/>
          </a:xfrm>
          <a:solidFill>
            <a:schemeClr val="bg1">
              <a:lumMod val="75000"/>
            </a:schemeClr>
          </a:solidFill>
        </p:grpSpPr>
        <p:sp>
          <p:nvSpPr>
            <p:cNvPr id="150" name="フローチャート : 論理積ゲート 14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1" name="フローチャート : 組合せ 15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52" name="グループ化 151"/>
          <p:cNvGrpSpPr/>
          <p:nvPr/>
        </p:nvGrpSpPr>
        <p:grpSpPr>
          <a:xfrm>
            <a:off x="8143900" y="4470383"/>
            <a:ext cx="285752" cy="380591"/>
            <a:chOff x="3714744" y="3714752"/>
            <a:chExt cx="285752" cy="380591"/>
          </a:xfrm>
          <a:solidFill>
            <a:schemeClr val="bg1">
              <a:lumMod val="75000"/>
            </a:schemeClr>
          </a:solidFill>
        </p:grpSpPr>
        <p:sp>
          <p:nvSpPr>
            <p:cNvPr id="153" name="フローチャート : 論理積ゲート 152"/>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4" name="フローチャート : 組合せ 153"/>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68" name="角丸四角形 167"/>
          <p:cNvSpPr/>
          <p:nvPr/>
        </p:nvSpPr>
        <p:spPr>
          <a:xfrm>
            <a:off x="71406" y="3565090"/>
            <a:ext cx="2286016" cy="2571768"/>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69" name="グループ化 168"/>
          <p:cNvGrpSpPr/>
          <p:nvPr/>
        </p:nvGrpSpPr>
        <p:grpSpPr>
          <a:xfrm>
            <a:off x="430114" y="3860893"/>
            <a:ext cx="284234" cy="418577"/>
            <a:chOff x="2643175" y="4000504"/>
            <a:chExt cx="284234" cy="418577"/>
          </a:xfrm>
          <a:solidFill>
            <a:schemeClr val="bg1">
              <a:lumMod val="75000"/>
            </a:schemeClr>
          </a:solidFill>
        </p:grpSpPr>
        <p:sp>
          <p:nvSpPr>
            <p:cNvPr id="170" name="フローチャート : 論理積ゲート 169"/>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1" name="円/楕円 170"/>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2" name="グループ化 171"/>
          <p:cNvGrpSpPr/>
          <p:nvPr/>
        </p:nvGrpSpPr>
        <p:grpSpPr>
          <a:xfrm>
            <a:off x="428596" y="4636660"/>
            <a:ext cx="285752" cy="380591"/>
            <a:chOff x="3714744" y="3714752"/>
            <a:chExt cx="285752" cy="380591"/>
          </a:xfrm>
          <a:solidFill>
            <a:schemeClr val="bg1">
              <a:lumMod val="75000"/>
            </a:schemeClr>
          </a:solidFill>
        </p:grpSpPr>
        <p:sp>
          <p:nvSpPr>
            <p:cNvPr id="173" name="フローチャート : 論理積ゲート 172"/>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4" name="フローチャート : 組合せ 173"/>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5" name="グループ化 174"/>
          <p:cNvGrpSpPr/>
          <p:nvPr/>
        </p:nvGrpSpPr>
        <p:grpSpPr>
          <a:xfrm>
            <a:off x="437222" y="5299931"/>
            <a:ext cx="291631" cy="479737"/>
            <a:chOff x="-348596" y="4020832"/>
            <a:chExt cx="291631" cy="479737"/>
          </a:xfrm>
          <a:solidFill>
            <a:schemeClr val="bg1">
              <a:lumMod val="75000"/>
            </a:schemeClr>
          </a:solidFill>
        </p:grpSpPr>
        <p:sp>
          <p:nvSpPr>
            <p:cNvPr id="176" name="フローチャート : 論理積ゲート 175"/>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7" name="ひし形 176"/>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81" name="正方形/長方形 180"/>
          <p:cNvSpPr/>
          <p:nvPr/>
        </p:nvSpPr>
        <p:spPr>
          <a:xfrm>
            <a:off x="857224" y="3850842"/>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開発者</a:t>
            </a:r>
            <a:endParaRPr kumimoji="1" lang="ja-JP" altLang="en-US" dirty="0">
              <a:solidFill>
                <a:schemeClr val="tx1"/>
              </a:solidFill>
            </a:endParaRPr>
          </a:p>
        </p:txBody>
      </p:sp>
      <p:sp>
        <p:nvSpPr>
          <p:cNvPr id="182" name="正方形/長方形 181"/>
          <p:cNvSpPr/>
          <p:nvPr/>
        </p:nvSpPr>
        <p:spPr>
          <a:xfrm>
            <a:off x="857224" y="4565222"/>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ユーザ</a:t>
            </a:r>
            <a:endParaRPr kumimoji="1" lang="ja-JP" altLang="en-US" dirty="0">
              <a:solidFill>
                <a:schemeClr val="tx1"/>
              </a:solidFill>
            </a:endParaRPr>
          </a:p>
        </p:txBody>
      </p:sp>
      <p:sp>
        <p:nvSpPr>
          <p:cNvPr id="183" name="正方形/長方形 182"/>
          <p:cNvSpPr/>
          <p:nvPr/>
        </p:nvSpPr>
        <p:spPr>
          <a:xfrm>
            <a:off x="804448" y="5279602"/>
            <a:ext cx="1500198"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バグ報告者</a:t>
            </a:r>
            <a:endParaRPr kumimoji="1" lang="ja-JP" altLang="en-US" dirty="0">
              <a:solidFill>
                <a:schemeClr val="tx1"/>
              </a:solidFill>
            </a:endParaRPr>
          </a:p>
        </p:txBody>
      </p:sp>
      <p:grpSp>
        <p:nvGrpSpPr>
          <p:cNvPr id="184" name="グループ化 183"/>
          <p:cNvGrpSpPr/>
          <p:nvPr/>
        </p:nvGrpSpPr>
        <p:grpSpPr>
          <a:xfrm>
            <a:off x="5615577" y="3850842"/>
            <a:ext cx="428628" cy="594905"/>
            <a:chOff x="4572000" y="4286256"/>
            <a:chExt cx="357190" cy="452029"/>
          </a:xfrm>
        </p:grpSpPr>
        <p:sp>
          <p:nvSpPr>
            <p:cNvPr id="185" name="フローチャート: 手作業 184"/>
            <p:cNvSpPr/>
            <p:nvPr/>
          </p:nvSpPr>
          <p:spPr>
            <a:xfrm>
              <a:off x="4572000" y="4286256"/>
              <a:ext cx="357190" cy="214314"/>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 name="フローチャート : 論理積ゲート 185"/>
            <p:cNvSpPr/>
            <p:nvPr/>
          </p:nvSpPr>
          <p:spPr>
            <a:xfrm rot="16200000">
              <a:off x="4640507" y="4477311"/>
              <a:ext cx="237715" cy="284234"/>
            </a:xfrm>
            <a:prstGeom prst="flowChartDelay">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96" name="日付プレースホルダ 195"/>
          <p:cNvSpPr>
            <a:spLocks noGrp="1"/>
          </p:cNvSpPr>
          <p:nvPr>
            <p:ph type="dt" sz="half" idx="10"/>
          </p:nvPr>
        </p:nvSpPr>
        <p:spPr/>
        <p:txBody>
          <a:bodyPr/>
          <a:lstStyle/>
          <a:p>
            <a:r>
              <a:rPr kumimoji="1" lang="en-US" altLang="ja-JP" smtClean="0"/>
              <a:t>2007/11/8</a:t>
            </a:r>
            <a:endParaRPr kumimoji="1" lang="ja-JP" altLang="en-US"/>
          </a:p>
        </p:txBody>
      </p:sp>
      <p:sp>
        <p:nvSpPr>
          <p:cNvPr id="197" name="スライド番号プレースホルダ 196"/>
          <p:cNvSpPr>
            <a:spLocks noGrp="1"/>
          </p:cNvSpPr>
          <p:nvPr>
            <p:ph type="sldNum" sz="quarter" idx="12"/>
          </p:nvPr>
        </p:nvSpPr>
        <p:spPr/>
        <p:txBody>
          <a:bodyPr/>
          <a:lstStyle/>
          <a:p>
            <a:fld id="{DD7415C8-EC32-4BF9-916C-D8938BCE9218}" type="slidenum">
              <a:rPr lang="ja-JP" altLang="en-US" smtClean="0"/>
              <a:pPr/>
              <a:t>6</a:t>
            </a:fld>
            <a:endParaRPr lang="ja-JP" altLang="en-US"/>
          </a:p>
        </p:txBody>
      </p:sp>
      <p:sp>
        <p:nvSpPr>
          <p:cNvPr id="198" name="フッター プレースホルダ 197"/>
          <p:cNvSpPr>
            <a:spLocks noGrp="1"/>
          </p:cNvSpPr>
          <p:nvPr>
            <p:ph type="ftr" sz="quarter" idx="11"/>
          </p:nvPr>
        </p:nvSpPr>
        <p:spPr/>
        <p:txBody>
          <a:bodyPr/>
          <a:lstStyle/>
          <a:p>
            <a:r>
              <a:rPr kumimoji="1" lang="en-US" altLang="ja-JP" smtClean="0"/>
              <a:t>GNWS2007</a:t>
            </a:r>
            <a:endParaRPr kumimoji="1" lang="ja-JP" altLang="en-US"/>
          </a:p>
        </p:txBody>
      </p:sp>
      <p:grpSp>
        <p:nvGrpSpPr>
          <p:cNvPr id="187" name="グループ化 186"/>
          <p:cNvGrpSpPr/>
          <p:nvPr/>
        </p:nvGrpSpPr>
        <p:grpSpPr>
          <a:xfrm>
            <a:off x="4500562" y="4636661"/>
            <a:ext cx="428628" cy="571504"/>
            <a:chOff x="4572000" y="4286256"/>
            <a:chExt cx="357190" cy="452029"/>
          </a:xfrm>
          <a:solidFill>
            <a:schemeClr val="tx2">
              <a:lumMod val="20000"/>
              <a:lumOff val="80000"/>
            </a:schemeClr>
          </a:solidFill>
        </p:grpSpPr>
        <p:sp>
          <p:nvSpPr>
            <p:cNvPr id="188" name="フローチャート: 手作業 187"/>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9" name="フローチャート : 論理積ゲート 188"/>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93" name="グループ化 192"/>
          <p:cNvGrpSpPr/>
          <p:nvPr/>
        </p:nvGrpSpPr>
        <p:grpSpPr>
          <a:xfrm>
            <a:off x="5615577" y="4645991"/>
            <a:ext cx="428628" cy="571504"/>
            <a:chOff x="4572000" y="4286256"/>
            <a:chExt cx="357190" cy="452029"/>
          </a:xfrm>
          <a:solidFill>
            <a:schemeClr val="accent6">
              <a:lumMod val="40000"/>
              <a:lumOff val="60000"/>
            </a:schemeClr>
          </a:solidFill>
        </p:grpSpPr>
        <p:sp>
          <p:nvSpPr>
            <p:cNvPr id="194" name="フローチャート: 手作業 193"/>
            <p:cNvSpPr/>
            <p:nvPr/>
          </p:nvSpPr>
          <p:spPr>
            <a:xfrm>
              <a:off x="4572000" y="4286256"/>
              <a:ext cx="357190" cy="214314"/>
            </a:xfrm>
            <a:prstGeom prst="flowChartManualOperation">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5" name="フローチャート : 論理積ゲート 194"/>
            <p:cNvSpPr/>
            <p:nvPr/>
          </p:nvSpPr>
          <p:spPr>
            <a:xfrm rot="16200000">
              <a:off x="4640507" y="4477311"/>
              <a:ext cx="237715" cy="284234"/>
            </a:xfrm>
            <a:prstGeom prst="flowChartDelay">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90" name="グループ化 189"/>
          <p:cNvGrpSpPr/>
          <p:nvPr/>
        </p:nvGrpSpPr>
        <p:grpSpPr>
          <a:xfrm>
            <a:off x="6715140" y="4636660"/>
            <a:ext cx="428628" cy="594905"/>
            <a:chOff x="4572000" y="4286256"/>
            <a:chExt cx="357190" cy="452029"/>
          </a:xfrm>
          <a:solidFill>
            <a:srgbClr val="CCFF99"/>
          </a:solidFill>
        </p:grpSpPr>
        <p:sp>
          <p:nvSpPr>
            <p:cNvPr id="191" name="フローチャート: 手作業 190"/>
            <p:cNvSpPr/>
            <p:nvPr/>
          </p:nvSpPr>
          <p:spPr>
            <a:xfrm>
              <a:off x="4572000" y="4286256"/>
              <a:ext cx="357190" cy="214314"/>
            </a:xfrm>
            <a:prstGeom prst="flowChartManualOperation">
              <a:avLst/>
            </a:prstGeom>
            <a:gr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2" name="フローチャート : 論理積ゲート 191"/>
            <p:cNvSpPr/>
            <p:nvPr/>
          </p:nvSpPr>
          <p:spPr>
            <a:xfrm rot="16200000">
              <a:off x="4640507" y="4477311"/>
              <a:ext cx="237715" cy="284234"/>
            </a:xfrm>
            <a:prstGeom prst="flowChartDelay">
              <a:avLst/>
            </a:prstGeom>
            <a:gr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184"/>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wipe(left)">
                                      <p:cBhvr>
                                        <p:cTn id="14" dur="500"/>
                                        <p:tgtEl>
                                          <p:spTgt spid="3">
                                            <p:txEl>
                                              <p:pRg st="2" end="2"/>
                                            </p:txEl>
                                          </p:spTgt>
                                        </p:tgtEl>
                                      </p:cBhvr>
                                    </p:animEffect>
                                  </p:childTnLst>
                                </p:cTn>
                              </p:par>
                              <p:par>
                                <p:cTn id="15" presetID="1" presetClass="entr" presetSubtype="0" fill="hold" nodeType="withEffect">
                                  <p:stCondLst>
                                    <p:cond delay="0"/>
                                  </p:stCondLst>
                                  <p:childTnLst>
                                    <p:set>
                                      <p:cBhvr>
                                        <p:cTn id="16" dur="1" fill="hold">
                                          <p:stCondLst>
                                            <p:cond delay="0"/>
                                          </p:stCondLst>
                                        </p:cTn>
                                        <p:tgtEl>
                                          <p:spTgt spid="18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left)">
                                      <p:cBhvr>
                                        <p:cTn id="21" dur="500"/>
                                        <p:tgtEl>
                                          <p:spTgt spid="3">
                                            <p:txEl>
                                              <p:pRg st="3" end="3"/>
                                            </p:txEl>
                                          </p:spTgt>
                                        </p:tgtEl>
                                      </p:cBhvr>
                                    </p:animEffect>
                                  </p:childTnLst>
                                </p:cTn>
                              </p:par>
                              <p:par>
                                <p:cTn id="22" presetID="1" presetClass="entr" presetSubtype="0" fill="hold" nodeType="withEffect">
                                  <p:stCondLst>
                                    <p:cond delay="0"/>
                                  </p:stCondLst>
                                  <p:childTnLst>
                                    <p:set>
                                      <p:cBhvr>
                                        <p:cTn id="23" dur="1" fill="hold">
                                          <p:stCondLst>
                                            <p:cond delay="0"/>
                                          </p:stCondLst>
                                        </p:cTn>
                                        <p:tgtEl>
                                          <p:spTgt spid="19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wipe(left)">
                                      <p:cBhvr>
                                        <p:cTn id="28" dur="500"/>
                                        <p:tgtEl>
                                          <p:spTgt spid="3">
                                            <p:txEl>
                                              <p:pRg st="4" end="4"/>
                                            </p:txEl>
                                          </p:spTgt>
                                        </p:tgtEl>
                                      </p:cBhvr>
                                    </p:animEffect>
                                  </p:childTnLst>
                                </p:cTn>
                              </p:par>
                              <p:par>
                                <p:cTn id="29" presetID="1" presetClass="entr" presetSubtype="0" fill="hold" nodeType="withEffect">
                                  <p:stCondLst>
                                    <p:cond delay="0"/>
                                  </p:stCondLst>
                                  <p:childTnLst>
                                    <p:set>
                                      <p:cBhvr>
                                        <p:cTn id="30" dur="1" fill="hold">
                                          <p:stCondLst>
                                            <p:cond delay="0"/>
                                          </p:stCondLst>
                                        </p:cTn>
                                        <p:tgtEl>
                                          <p:spTgt spid="1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目的とアプローチ</a:t>
            </a:r>
            <a:endParaRPr kumimoji="1" lang="ja-JP" altLang="en-US" dirty="0"/>
          </a:p>
        </p:txBody>
      </p:sp>
      <p:sp>
        <p:nvSpPr>
          <p:cNvPr id="3" name="コンテンツ プレースホルダ 2"/>
          <p:cNvSpPr>
            <a:spLocks noGrp="1"/>
          </p:cNvSpPr>
          <p:nvPr>
            <p:ph idx="1"/>
          </p:nvPr>
        </p:nvSpPr>
        <p:spPr>
          <a:xfrm>
            <a:off x="457200" y="857232"/>
            <a:ext cx="8229600" cy="5572164"/>
          </a:xfrm>
        </p:spPr>
        <p:txBody>
          <a:bodyPr>
            <a:noAutofit/>
          </a:bodyPr>
          <a:lstStyle/>
          <a:p>
            <a:r>
              <a:rPr lang="ja-JP" altLang="en-US" dirty="0" smtClean="0"/>
              <a:t>目的</a:t>
            </a:r>
            <a:endParaRPr lang="en-US" altLang="ja-JP" dirty="0" smtClean="0"/>
          </a:p>
          <a:p>
            <a:pPr lvl="1"/>
            <a:r>
              <a:rPr lang="ja-JP" altLang="en-US" dirty="0" smtClean="0"/>
              <a:t>複数のサブコミュニティを有する</a:t>
            </a:r>
            <a:r>
              <a:rPr lang="en-US" altLang="ja-JP" dirty="0" smtClean="0"/>
              <a:t>OSS</a:t>
            </a:r>
            <a:r>
              <a:rPr lang="ja-JP" altLang="en-US" dirty="0" smtClean="0"/>
              <a:t>コミュニティにおいて，</a:t>
            </a:r>
            <a:r>
              <a:rPr lang="en-US" altLang="ja-JP" dirty="0" smtClean="0"/>
              <a:t>OSS</a:t>
            </a:r>
            <a:r>
              <a:rPr lang="ja-JP" altLang="en-US" dirty="0" smtClean="0"/>
              <a:t>開発が継続する要因について明らかにする．</a:t>
            </a:r>
            <a:endParaRPr lang="en-US" altLang="ja-JP" dirty="0" smtClean="0"/>
          </a:p>
          <a:p>
            <a:r>
              <a:rPr lang="ja-JP" altLang="en-US" dirty="0" smtClean="0"/>
              <a:t>アプローチ</a:t>
            </a:r>
            <a:endParaRPr lang="en-US" altLang="ja-JP" dirty="0" smtClean="0"/>
          </a:p>
          <a:p>
            <a:pPr lvl="1"/>
            <a:r>
              <a:rPr lang="ja-JP" altLang="en-US" dirty="0" smtClean="0"/>
              <a:t>複数のサブコミュニティにおけるコーディネータについて分析を行う．</a:t>
            </a:r>
            <a:endParaRPr lang="en-US" altLang="ja-JP" dirty="0" smtClean="0"/>
          </a:p>
          <a:p>
            <a:pPr marL="1344613" lvl="1" indent="-887413">
              <a:buNone/>
            </a:pPr>
            <a:r>
              <a:rPr lang="en-US" altLang="ja-JP" dirty="0" smtClean="0"/>
              <a:t>STEP1</a:t>
            </a:r>
            <a:r>
              <a:rPr lang="ja-JP" altLang="en-US" dirty="0" smtClean="0"/>
              <a:t>：コミュニケーションデータを１か月ごとに収集し，サブコミュニティ参加者とサブコミュニティ中のコーディネータを分類する．</a:t>
            </a:r>
            <a:endParaRPr lang="en-US" altLang="ja-JP" dirty="0" smtClean="0"/>
          </a:p>
          <a:p>
            <a:pPr marL="1250950" lvl="1" indent="-793750">
              <a:buNone/>
            </a:pPr>
            <a:r>
              <a:rPr lang="en-US" altLang="ja-JP" dirty="0" smtClean="0"/>
              <a:t>STEP2:</a:t>
            </a:r>
            <a:r>
              <a:rPr lang="ja-JP" altLang="en-US" dirty="0" smtClean="0"/>
              <a:t>収集したデータよりコミュニティ参加者の総数の推移，コーディネータの総数の推移，サブコミュニティにおけるコーディネータの割合の推移について分析する．</a:t>
            </a:r>
            <a:endParaRPr lang="en-US" altLang="ja-JP" dirty="0" smtClean="0"/>
          </a:p>
        </p:txBody>
      </p:sp>
      <p:sp>
        <p:nvSpPr>
          <p:cNvPr id="7" name="日付プレースホルダ 6"/>
          <p:cNvSpPr>
            <a:spLocks noGrp="1"/>
          </p:cNvSpPr>
          <p:nvPr>
            <p:ph type="dt" sz="half" idx="10"/>
          </p:nvPr>
        </p:nvSpPr>
        <p:spPr/>
        <p:txBody>
          <a:bodyPr/>
          <a:lstStyle/>
          <a:p>
            <a:r>
              <a:rPr kumimoji="1" lang="en-US" altLang="ja-JP" smtClean="0"/>
              <a:t>2007/11/8</a:t>
            </a:r>
            <a:endParaRPr kumimoji="1" lang="ja-JP" altLang="en-US" dirty="0"/>
          </a:p>
        </p:txBody>
      </p:sp>
      <p:sp>
        <p:nvSpPr>
          <p:cNvPr id="8" name="スライド番号プレースホルダ 7"/>
          <p:cNvSpPr>
            <a:spLocks noGrp="1"/>
          </p:cNvSpPr>
          <p:nvPr>
            <p:ph type="sldNum" sz="quarter" idx="12"/>
          </p:nvPr>
        </p:nvSpPr>
        <p:spPr/>
        <p:txBody>
          <a:bodyPr/>
          <a:lstStyle/>
          <a:p>
            <a:fld id="{DD7415C8-EC32-4BF9-916C-D8938BCE9218}" type="slidenum">
              <a:rPr lang="ja-JP" altLang="en-US" smtClean="0"/>
              <a:pPr/>
              <a:t>7</a:t>
            </a:fld>
            <a:endParaRPr lang="ja-JP" altLang="en-US" dirty="0"/>
          </a:p>
        </p:txBody>
      </p:sp>
      <p:sp>
        <p:nvSpPr>
          <p:cNvPr id="9" name="フッター プレースホルダ 8"/>
          <p:cNvSpPr>
            <a:spLocks noGrp="1"/>
          </p:cNvSpPr>
          <p:nvPr>
            <p:ph type="ftr" sz="quarter" idx="11"/>
          </p:nvPr>
        </p:nvSpPr>
        <p:spPr/>
        <p:txBody>
          <a:bodyPr/>
          <a:lstStyle/>
          <a:p>
            <a:r>
              <a:rPr kumimoji="1" lang="en-US" altLang="ja-JP" dirty="0" smtClean="0"/>
              <a:t>GNWS2007</a:t>
            </a:r>
            <a:endParaRPr kumimoji="1" lang="ja-JP" alt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STEP1</a:t>
            </a:r>
            <a:r>
              <a:rPr kumimoji="1" lang="ja-JP" altLang="en-US" dirty="0" smtClean="0"/>
              <a:t>：コーディネータの分類</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コミュニケーションの履歴が記録されているデータはサブコミュニティごとに分類されている．</a:t>
            </a:r>
            <a:endParaRPr lang="en-US" altLang="ja-JP" dirty="0" smtClean="0"/>
          </a:p>
          <a:p>
            <a:r>
              <a:rPr lang="ja-JP" altLang="en-US" dirty="0" smtClean="0"/>
              <a:t>コーディネータについて分析するためには，サブコミュニティ中からコーディネータと，そのサブコミュニティにしか参加していない人物を分類する．</a:t>
            </a:r>
            <a:endParaRPr kumimoji="1" lang="ja-JP" altLang="en-US" dirty="0"/>
          </a:p>
        </p:txBody>
      </p:sp>
      <p:sp>
        <p:nvSpPr>
          <p:cNvPr id="7" name="日付プレースホルダ 6"/>
          <p:cNvSpPr>
            <a:spLocks noGrp="1"/>
          </p:cNvSpPr>
          <p:nvPr>
            <p:ph type="dt" sz="half" idx="10"/>
          </p:nvPr>
        </p:nvSpPr>
        <p:spPr/>
        <p:txBody>
          <a:bodyPr/>
          <a:lstStyle/>
          <a:p>
            <a:r>
              <a:rPr kumimoji="1" lang="en-US" altLang="ja-JP" smtClean="0"/>
              <a:t>2007/11/8</a:t>
            </a:r>
            <a:endParaRPr kumimoji="1" lang="ja-JP" altLang="en-US"/>
          </a:p>
        </p:txBody>
      </p:sp>
      <p:sp>
        <p:nvSpPr>
          <p:cNvPr id="8" name="スライド番号プレースホルダ 7"/>
          <p:cNvSpPr>
            <a:spLocks noGrp="1"/>
          </p:cNvSpPr>
          <p:nvPr>
            <p:ph type="sldNum" sz="quarter" idx="12"/>
          </p:nvPr>
        </p:nvSpPr>
        <p:spPr/>
        <p:txBody>
          <a:bodyPr/>
          <a:lstStyle/>
          <a:p>
            <a:fld id="{DD7415C8-EC32-4BF9-916C-D8938BCE9218}" type="slidenum">
              <a:rPr lang="ja-JP" altLang="en-US" smtClean="0"/>
              <a:pPr/>
              <a:t>8</a:t>
            </a:fld>
            <a:endParaRPr lang="ja-JP" altLang="en-US" dirty="0"/>
          </a:p>
        </p:txBody>
      </p:sp>
      <p:sp>
        <p:nvSpPr>
          <p:cNvPr id="9" name="フッター プレースホルダ 8"/>
          <p:cNvSpPr>
            <a:spLocks noGrp="1"/>
          </p:cNvSpPr>
          <p:nvPr>
            <p:ph type="ftr" sz="quarter" idx="11"/>
          </p:nvPr>
        </p:nvSpPr>
        <p:spPr/>
        <p:txBody>
          <a:bodyPr/>
          <a:lstStyle/>
          <a:p>
            <a:r>
              <a:rPr kumimoji="1" lang="en-US" altLang="ja-JP" smtClean="0"/>
              <a:t>GNWS2007</a:t>
            </a:r>
            <a:endParaRPr kumimoji="1" lang="ja-JP" altLang="en-US"/>
          </a:p>
        </p:txBody>
      </p:sp>
      <p:grpSp>
        <p:nvGrpSpPr>
          <p:cNvPr id="99" name="グループ化 98"/>
          <p:cNvGrpSpPr/>
          <p:nvPr/>
        </p:nvGrpSpPr>
        <p:grpSpPr>
          <a:xfrm>
            <a:off x="2428860" y="3565090"/>
            <a:ext cx="6643734" cy="2578554"/>
            <a:chOff x="785786" y="3357562"/>
            <a:chExt cx="7572428" cy="3000396"/>
          </a:xfrm>
          <a:solidFill>
            <a:schemeClr val="bg2"/>
          </a:solidFill>
        </p:grpSpPr>
        <p:sp>
          <p:nvSpPr>
            <p:cNvPr id="100" name="角丸四角形 99"/>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正方形/長方形 100"/>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smtClean="0">
                  <a:solidFill>
                    <a:schemeClr val="tx1"/>
                  </a:solidFill>
                </a:rPr>
                <a:t>OSS</a:t>
              </a:r>
              <a:r>
                <a:rPr kumimoji="1" lang="ja-JP" altLang="en-US" sz="2400" dirty="0" smtClean="0">
                  <a:solidFill>
                    <a:schemeClr val="tx1"/>
                  </a:solidFill>
                </a:rPr>
                <a:t>コミュニティ</a:t>
              </a:r>
              <a:endParaRPr kumimoji="1" lang="ja-JP" altLang="en-US" sz="2400" dirty="0">
                <a:solidFill>
                  <a:schemeClr val="tx1"/>
                </a:solidFill>
              </a:endParaRPr>
            </a:p>
          </p:txBody>
        </p:sp>
      </p:grpSp>
      <p:sp>
        <p:nvSpPr>
          <p:cNvPr id="102" name="角丸四角形 101"/>
          <p:cNvSpPr/>
          <p:nvPr/>
        </p:nvSpPr>
        <p:spPr>
          <a:xfrm>
            <a:off x="2786050" y="3915494"/>
            <a:ext cx="3000396" cy="1000132"/>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3" name="グループ化 102"/>
          <p:cNvGrpSpPr/>
          <p:nvPr/>
        </p:nvGrpSpPr>
        <p:grpSpPr>
          <a:xfrm>
            <a:off x="3787700" y="4201246"/>
            <a:ext cx="284234" cy="418577"/>
            <a:chOff x="2643175" y="4000504"/>
            <a:chExt cx="284234" cy="418577"/>
          </a:xfrm>
          <a:solidFill>
            <a:schemeClr val="bg1">
              <a:lumMod val="75000"/>
            </a:schemeClr>
          </a:solidFill>
        </p:grpSpPr>
        <p:sp>
          <p:nvSpPr>
            <p:cNvPr id="104" name="フローチャート : 論理積ゲート 10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5" name="円/楕円 10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6" name="グループ化 105"/>
          <p:cNvGrpSpPr/>
          <p:nvPr/>
        </p:nvGrpSpPr>
        <p:grpSpPr>
          <a:xfrm>
            <a:off x="4430642" y="4350908"/>
            <a:ext cx="284234" cy="418577"/>
            <a:chOff x="2643175" y="4000504"/>
            <a:chExt cx="284234" cy="418577"/>
          </a:xfrm>
          <a:solidFill>
            <a:schemeClr val="bg1">
              <a:lumMod val="75000"/>
            </a:schemeClr>
          </a:solidFill>
        </p:grpSpPr>
        <p:sp>
          <p:nvSpPr>
            <p:cNvPr id="107" name="フローチャート : 論理積ゲート 106"/>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8" name="円/楕円 107"/>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9" name="グループ化 108"/>
          <p:cNvGrpSpPr/>
          <p:nvPr/>
        </p:nvGrpSpPr>
        <p:grpSpPr>
          <a:xfrm>
            <a:off x="3143240" y="4279470"/>
            <a:ext cx="284234" cy="418577"/>
            <a:chOff x="2643175" y="4000504"/>
            <a:chExt cx="284234" cy="418577"/>
          </a:xfrm>
          <a:solidFill>
            <a:schemeClr val="bg1">
              <a:lumMod val="75000"/>
            </a:schemeClr>
          </a:solidFill>
        </p:grpSpPr>
        <p:sp>
          <p:nvSpPr>
            <p:cNvPr id="110" name="フローチャート : 論理積ゲート 109"/>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 name="円/楕円 110"/>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5" name="正方形/長方形 114"/>
          <p:cNvSpPr/>
          <p:nvPr/>
        </p:nvSpPr>
        <p:spPr>
          <a:xfrm>
            <a:off x="3000364" y="3866807"/>
            <a:ext cx="207170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開発者</a:t>
            </a:r>
            <a:r>
              <a:rPr kumimoji="1" lang="ja-JP" altLang="en-US" dirty="0" smtClean="0">
                <a:solidFill>
                  <a:schemeClr val="tx1"/>
                </a:solidFill>
              </a:rPr>
              <a:t>コミュニティ</a:t>
            </a:r>
            <a:endParaRPr kumimoji="1" lang="ja-JP" altLang="en-US" dirty="0">
              <a:solidFill>
                <a:schemeClr val="tx1"/>
              </a:solidFill>
            </a:endParaRPr>
          </a:p>
        </p:txBody>
      </p:sp>
      <p:sp>
        <p:nvSpPr>
          <p:cNvPr id="116" name="角丸四角形 115"/>
          <p:cNvSpPr/>
          <p:nvPr/>
        </p:nvSpPr>
        <p:spPr>
          <a:xfrm>
            <a:off x="5857884" y="3903348"/>
            <a:ext cx="3000396" cy="1006918"/>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正方形/長方形 116"/>
          <p:cNvSpPr/>
          <p:nvPr/>
        </p:nvSpPr>
        <p:spPr>
          <a:xfrm>
            <a:off x="5857884" y="3865572"/>
            <a:ext cx="242889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ユーザコミュニティ</a:t>
            </a:r>
            <a:endParaRPr kumimoji="1" lang="ja-JP" altLang="en-US" dirty="0">
              <a:solidFill>
                <a:schemeClr val="tx1"/>
              </a:solidFill>
            </a:endParaRPr>
          </a:p>
        </p:txBody>
      </p:sp>
      <p:sp>
        <p:nvSpPr>
          <p:cNvPr id="118" name="角丸四角形 117"/>
          <p:cNvSpPr/>
          <p:nvPr/>
        </p:nvSpPr>
        <p:spPr>
          <a:xfrm>
            <a:off x="4339024" y="4993850"/>
            <a:ext cx="3000396" cy="1078356"/>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0" name="正方形/長方形 139"/>
          <p:cNvSpPr/>
          <p:nvPr/>
        </p:nvSpPr>
        <p:spPr>
          <a:xfrm>
            <a:off x="4357686" y="4927515"/>
            <a:ext cx="2571768"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バグ報告者</a:t>
            </a:r>
            <a:r>
              <a:rPr kumimoji="1" lang="ja-JP" altLang="en-US" dirty="0" smtClean="0">
                <a:solidFill>
                  <a:schemeClr val="tx1"/>
                </a:solidFill>
              </a:rPr>
              <a:t>コミュニティ</a:t>
            </a:r>
            <a:endParaRPr kumimoji="1" lang="ja-JP" altLang="en-US" dirty="0">
              <a:solidFill>
                <a:schemeClr val="tx1"/>
              </a:solidFill>
            </a:endParaRPr>
          </a:p>
        </p:txBody>
      </p:sp>
      <p:grpSp>
        <p:nvGrpSpPr>
          <p:cNvPr id="141" name="グループ化 140"/>
          <p:cNvGrpSpPr/>
          <p:nvPr/>
        </p:nvGrpSpPr>
        <p:grpSpPr>
          <a:xfrm>
            <a:off x="4618897" y="5299931"/>
            <a:ext cx="291631" cy="479737"/>
            <a:chOff x="-348596" y="4020832"/>
            <a:chExt cx="291631" cy="479737"/>
          </a:xfrm>
          <a:solidFill>
            <a:schemeClr val="bg1">
              <a:lumMod val="75000"/>
            </a:schemeClr>
          </a:solidFill>
        </p:grpSpPr>
        <p:sp>
          <p:nvSpPr>
            <p:cNvPr id="142" name="フローチャート : 論理積ゲート 141"/>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3" name="ひし形 142"/>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44" name="グループ化 143"/>
          <p:cNvGrpSpPr/>
          <p:nvPr/>
        </p:nvGrpSpPr>
        <p:grpSpPr>
          <a:xfrm>
            <a:off x="5261839" y="5449593"/>
            <a:ext cx="291631" cy="479737"/>
            <a:chOff x="-348596" y="4020832"/>
            <a:chExt cx="291631" cy="479737"/>
          </a:xfrm>
          <a:solidFill>
            <a:schemeClr val="bg1">
              <a:lumMod val="75000"/>
            </a:schemeClr>
          </a:solidFill>
        </p:grpSpPr>
        <p:sp>
          <p:nvSpPr>
            <p:cNvPr id="145" name="フローチャート : 論理積ゲート 144"/>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6" name="ひし形 145"/>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47" name="グループ化 146"/>
          <p:cNvGrpSpPr/>
          <p:nvPr/>
        </p:nvGrpSpPr>
        <p:grpSpPr>
          <a:xfrm>
            <a:off x="5919286" y="5299931"/>
            <a:ext cx="291631" cy="479737"/>
            <a:chOff x="-348596" y="4020832"/>
            <a:chExt cx="291631" cy="479737"/>
          </a:xfrm>
          <a:solidFill>
            <a:schemeClr val="bg1">
              <a:lumMod val="75000"/>
            </a:schemeClr>
          </a:solidFill>
        </p:grpSpPr>
        <p:sp>
          <p:nvSpPr>
            <p:cNvPr id="148" name="フローチャート : 論理積ゲート 14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9" name="ひし形 148"/>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50" name="グループ化 149"/>
          <p:cNvGrpSpPr/>
          <p:nvPr/>
        </p:nvGrpSpPr>
        <p:grpSpPr>
          <a:xfrm>
            <a:off x="6619161" y="5449593"/>
            <a:ext cx="291631" cy="479737"/>
            <a:chOff x="-348596" y="4020832"/>
            <a:chExt cx="291631" cy="479737"/>
          </a:xfrm>
          <a:solidFill>
            <a:schemeClr val="bg1">
              <a:lumMod val="75000"/>
            </a:schemeClr>
          </a:solidFill>
        </p:grpSpPr>
        <p:sp>
          <p:nvSpPr>
            <p:cNvPr id="151" name="フローチャート : 論理積ゲート 150"/>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4" name="ひし形 163"/>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7" name="グループ化 176"/>
          <p:cNvGrpSpPr/>
          <p:nvPr/>
        </p:nvGrpSpPr>
        <p:grpSpPr>
          <a:xfrm>
            <a:off x="6858016" y="4398945"/>
            <a:ext cx="285752" cy="380591"/>
            <a:chOff x="3714744" y="3714752"/>
            <a:chExt cx="285752" cy="380591"/>
          </a:xfrm>
          <a:solidFill>
            <a:schemeClr val="bg1">
              <a:lumMod val="75000"/>
            </a:schemeClr>
          </a:solidFill>
        </p:grpSpPr>
        <p:sp>
          <p:nvSpPr>
            <p:cNvPr id="178" name="フローチャート : 論理積ゲート 177"/>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9" name="フローチャート : 組合せ 178"/>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0" name="グループ化 179"/>
          <p:cNvGrpSpPr/>
          <p:nvPr/>
        </p:nvGrpSpPr>
        <p:grpSpPr>
          <a:xfrm>
            <a:off x="7500958" y="4249283"/>
            <a:ext cx="285752" cy="380591"/>
            <a:chOff x="3714744" y="3714752"/>
            <a:chExt cx="285752" cy="380591"/>
          </a:xfrm>
          <a:solidFill>
            <a:schemeClr val="bg1">
              <a:lumMod val="75000"/>
            </a:schemeClr>
          </a:solidFill>
        </p:grpSpPr>
        <p:sp>
          <p:nvSpPr>
            <p:cNvPr id="181" name="フローチャート : 論理積ゲート 180"/>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 name="フローチャート : 組合せ 18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3" name="グループ化 182"/>
          <p:cNvGrpSpPr/>
          <p:nvPr/>
        </p:nvGrpSpPr>
        <p:grpSpPr>
          <a:xfrm>
            <a:off x="8143900" y="4470383"/>
            <a:ext cx="285752" cy="380591"/>
            <a:chOff x="3714744" y="3714752"/>
            <a:chExt cx="285752" cy="380591"/>
          </a:xfrm>
          <a:solidFill>
            <a:schemeClr val="bg1">
              <a:lumMod val="75000"/>
            </a:schemeClr>
          </a:solidFill>
        </p:grpSpPr>
        <p:sp>
          <p:nvSpPr>
            <p:cNvPr id="184" name="フローチャート : 論理積ゲート 18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5" name="フローチャート : 組合せ 18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86" name="角丸四角形 185"/>
          <p:cNvSpPr/>
          <p:nvPr/>
        </p:nvSpPr>
        <p:spPr>
          <a:xfrm>
            <a:off x="71406" y="3565090"/>
            <a:ext cx="2286016" cy="2571768"/>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87" name="グループ化 186"/>
          <p:cNvGrpSpPr/>
          <p:nvPr/>
        </p:nvGrpSpPr>
        <p:grpSpPr>
          <a:xfrm>
            <a:off x="430114" y="3860893"/>
            <a:ext cx="284234" cy="418577"/>
            <a:chOff x="2643175" y="4000504"/>
            <a:chExt cx="284234" cy="418577"/>
          </a:xfrm>
          <a:solidFill>
            <a:schemeClr val="bg1">
              <a:lumMod val="75000"/>
            </a:schemeClr>
          </a:solidFill>
        </p:grpSpPr>
        <p:sp>
          <p:nvSpPr>
            <p:cNvPr id="188" name="フローチャート : 論理積ゲート 18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9" name="円/楕円 18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90" name="グループ化 189"/>
          <p:cNvGrpSpPr/>
          <p:nvPr/>
        </p:nvGrpSpPr>
        <p:grpSpPr>
          <a:xfrm>
            <a:off x="428596" y="4636660"/>
            <a:ext cx="285752" cy="380591"/>
            <a:chOff x="3714744" y="3714752"/>
            <a:chExt cx="285752" cy="380591"/>
          </a:xfrm>
          <a:solidFill>
            <a:schemeClr val="bg1">
              <a:lumMod val="75000"/>
            </a:schemeClr>
          </a:solidFill>
        </p:grpSpPr>
        <p:sp>
          <p:nvSpPr>
            <p:cNvPr id="191" name="フローチャート : 論理積ゲート 190"/>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2" name="フローチャート : 組合せ 19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93" name="グループ化 192"/>
          <p:cNvGrpSpPr/>
          <p:nvPr/>
        </p:nvGrpSpPr>
        <p:grpSpPr>
          <a:xfrm>
            <a:off x="437222" y="5299931"/>
            <a:ext cx="291631" cy="479737"/>
            <a:chOff x="-348596" y="4020832"/>
            <a:chExt cx="291631" cy="479737"/>
          </a:xfrm>
          <a:solidFill>
            <a:schemeClr val="bg1">
              <a:lumMod val="75000"/>
            </a:schemeClr>
          </a:solidFill>
        </p:grpSpPr>
        <p:sp>
          <p:nvSpPr>
            <p:cNvPr id="194" name="フローチャート : 論理積ゲート 193"/>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5" name="ひし形 194"/>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96" name="正方形/長方形 195"/>
          <p:cNvSpPr/>
          <p:nvPr/>
        </p:nvSpPr>
        <p:spPr>
          <a:xfrm>
            <a:off x="857224" y="3850842"/>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開発者</a:t>
            </a:r>
            <a:endParaRPr kumimoji="1" lang="ja-JP" altLang="en-US" dirty="0">
              <a:solidFill>
                <a:schemeClr val="tx1"/>
              </a:solidFill>
            </a:endParaRPr>
          </a:p>
        </p:txBody>
      </p:sp>
      <p:sp>
        <p:nvSpPr>
          <p:cNvPr id="197" name="正方形/長方形 196"/>
          <p:cNvSpPr/>
          <p:nvPr/>
        </p:nvSpPr>
        <p:spPr>
          <a:xfrm>
            <a:off x="857224" y="4565222"/>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ユーザ</a:t>
            </a:r>
            <a:endParaRPr kumimoji="1" lang="ja-JP" altLang="en-US" dirty="0">
              <a:solidFill>
                <a:schemeClr val="tx1"/>
              </a:solidFill>
            </a:endParaRPr>
          </a:p>
        </p:txBody>
      </p:sp>
      <p:sp>
        <p:nvSpPr>
          <p:cNvPr id="198" name="正方形/長方形 197"/>
          <p:cNvSpPr/>
          <p:nvPr/>
        </p:nvSpPr>
        <p:spPr>
          <a:xfrm>
            <a:off x="804448" y="5279602"/>
            <a:ext cx="1500198"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バグ報告者</a:t>
            </a:r>
            <a:endParaRPr kumimoji="1" lang="ja-JP" altLang="en-US" dirty="0">
              <a:solidFill>
                <a:schemeClr val="tx1"/>
              </a:solidFill>
            </a:endParaRPr>
          </a:p>
        </p:txBody>
      </p:sp>
      <p:grpSp>
        <p:nvGrpSpPr>
          <p:cNvPr id="202" name="グループ化 201"/>
          <p:cNvGrpSpPr/>
          <p:nvPr/>
        </p:nvGrpSpPr>
        <p:grpSpPr>
          <a:xfrm>
            <a:off x="4500562" y="4636661"/>
            <a:ext cx="428628" cy="571504"/>
            <a:chOff x="4572000" y="4286256"/>
            <a:chExt cx="357190" cy="452029"/>
          </a:xfrm>
          <a:solidFill>
            <a:schemeClr val="tx2">
              <a:lumMod val="20000"/>
              <a:lumOff val="80000"/>
            </a:schemeClr>
          </a:solidFill>
        </p:grpSpPr>
        <p:sp>
          <p:nvSpPr>
            <p:cNvPr id="203" name="フローチャート: 手作業 202"/>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4" name="フローチャート : 論理積ゲート 203"/>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05" name="グループ化 204"/>
          <p:cNvGrpSpPr/>
          <p:nvPr/>
        </p:nvGrpSpPr>
        <p:grpSpPr>
          <a:xfrm>
            <a:off x="5615577" y="4645991"/>
            <a:ext cx="428628" cy="571504"/>
            <a:chOff x="4572000" y="4286256"/>
            <a:chExt cx="357190" cy="452029"/>
          </a:xfrm>
          <a:solidFill>
            <a:schemeClr val="accent6">
              <a:lumMod val="40000"/>
              <a:lumOff val="60000"/>
            </a:schemeClr>
          </a:solidFill>
        </p:grpSpPr>
        <p:sp>
          <p:nvSpPr>
            <p:cNvPr id="206" name="フローチャート: 手作業 205"/>
            <p:cNvSpPr/>
            <p:nvPr/>
          </p:nvSpPr>
          <p:spPr>
            <a:xfrm>
              <a:off x="4572000" y="4286256"/>
              <a:ext cx="357190" cy="214314"/>
            </a:xfrm>
            <a:prstGeom prst="flowChartManualOperation">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7" name="フローチャート : 論理積ゲート 206"/>
            <p:cNvSpPr/>
            <p:nvPr/>
          </p:nvSpPr>
          <p:spPr>
            <a:xfrm rot="16200000">
              <a:off x="4640507" y="4477311"/>
              <a:ext cx="237715" cy="284234"/>
            </a:xfrm>
            <a:prstGeom prst="flowChartDelay">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08" name="グループ化 207"/>
          <p:cNvGrpSpPr/>
          <p:nvPr/>
        </p:nvGrpSpPr>
        <p:grpSpPr>
          <a:xfrm>
            <a:off x="6715140" y="4636660"/>
            <a:ext cx="428628" cy="594905"/>
            <a:chOff x="4572000" y="4286256"/>
            <a:chExt cx="357190" cy="452029"/>
          </a:xfrm>
          <a:solidFill>
            <a:srgbClr val="CCFF99"/>
          </a:solidFill>
        </p:grpSpPr>
        <p:sp>
          <p:nvSpPr>
            <p:cNvPr id="209" name="フローチャート: 手作業 208"/>
            <p:cNvSpPr/>
            <p:nvPr/>
          </p:nvSpPr>
          <p:spPr>
            <a:xfrm>
              <a:off x="4572000" y="4286256"/>
              <a:ext cx="357190" cy="214314"/>
            </a:xfrm>
            <a:prstGeom prst="flowChartManualOperation">
              <a:avLst/>
            </a:prstGeom>
            <a:gr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0" name="フローチャート : 論理積ゲート 209"/>
            <p:cNvSpPr/>
            <p:nvPr/>
          </p:nvSpPr>
          <p:spPr>
            <a:xfrm rot="16200000">
              <a:off x="4640507" y="4477311"/>
              <a:ext cx="237715" cy="284234"/>
            </a:xfrm>
            <a:prstGeom prst="flowChartDelay">
              <a:avLst/>
            </a:prstGeom>
            <a:gr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12" name="グループ化 111"/>
          <p:cNvGrpSpPr/>
          <p:nvPr/>
        </p:nvGrpSpPr>
        <p:grpSpPr>
          <a:xfrm>
            <a:off x="5072066" y="4211297"/>
            <a:ext cx="284234" cy="418577"/>
            <a:chOff x="2643175" y="4000504"/>
            <a:chExt cx="284234" cy="418577"/>
          </a:xfrm>
          <a:solidFill>
            <a:schemeClr val="accent2"/>
          </a:solidFill>
        </p:grpSpPr>
        <p:sp>
          <p:nvSpPr>
            <p:cNvPr id="113" name="フローチャート : 論理積ゲート 112"/>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円/楕円 11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5" name="グループ化 164"/>
          <p:cNvGrpSpPr/>
          <p:nvPr/>
        </p:nvGrpSpPr>
        <p:grpSpPr>
          <a:xfrm>
            <a:off x="6215074" y="4249283"/>
            <a:ext cx="285752" cy="380591"/>
            <a:chOff x="3714744" y="3714752"/>
            <a:chExt cx="285752" cy="380591"/>
          </a:xfrm>
          <a:solidFill>
            <a:schemeClr val="accent2"/>
          </a:solidFill>
        </p:grpSpPr>
        <p:sp>
          <p:nvSpPr>
            <p:cNvPr id="166" name="フローチャート : 論理積ゲート 165"/>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6" name="フローチャート : 組合せ 175"/>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99" name="グループ化 198"/>
          <p:cNvGrpSpPr/>
          <p:nvPr/>
        </p:nvGrpSpPr>
        <p:grpSpPr>
          <a:xfrm>
            <a:off x="5636843" y="3834227"/>
            <a:ext cx="428628" cy="594905"/>
            <a:chOff x="4572000" y="4286256"/>
            <a:chExt cx="357190" cy="452029"/>
          </a:xfrm>
        </p:grpSpPr>
        <p:sp>
          <p:nvSpPr>
            <p:cNvPr id="200" name="フローチャート: 手作業 199"/>
            <p:cNvSpPr/>
            <p:nvPr/>
          </p:nvSpPr>
          <p:spPr>
            <a:xfrm>
              <a:off x="4572000" y="4286256"/>
              <a:ext cx="357190" cy="214314"/>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1" name="フローチャート : 論理積ゲート 200"/>
            <p:cNvSpPr/>
            <p:nvPr/>
          </p:nvSpPr>
          <p:spPr>
            <a:xfrm rot="16200000">
              <a:off x="4640507" y="4477311"/>
              <a:ext cx="237715" cy="284234"/>
            </a:xfrm>
            <a:prstGeom prst="flowChartDelay">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path" presetSubtype="0" accel="50000" decel="50000" fill="hold" nodeType="clickEffect">
                                  <p:stCondLst>
                                    <p:cond delay="0"/>
                                  </p:stCondLst>
                                  <p:childTnLst>
                                    <p:animMotion origin="layout" path="M 1.11111E-6 -4.44444E-6 L 0.07153 -0.03935 " pathEditMode="relative" rAng="0" ptsTypes="AA">
                                      <p:cBhvr>
                                        <p:cTn id="6" dur="2000" fill="hold"/>
                                        <p:tgtEl>
                                          <p:spTgt spid="112"/>
                                        </p:tgtEl>
                                        <p:attrNameLst>
                                          <p:attrName>ppt_x</p:attrName>
                                          <p:attrName>ppt_y</p:attrName>
                                        </p:attrNameLst>
                                      </p:cBhvr>
                                      <p:rCtr x="36" y="-20"/>
                                    </p:animMotion>
                                  </p:childTnLst>
                                </p:cTn>
                              </p:par>
                              <p:par>
                                <p:cTn id="7" presetID="56" presetClass="path" presetSubtype="0" accel="50000" decel="50000" fill="hold" nodeType="withEffect">
                                  <p:stCondLst>
                                    <p:cond delay="0"/>
                                  </p:stCondLst>
                                  <p:childTnLst>
                                    <p:animMotion origin="layout" path="M -2.5E-6 -2.22222E-6 L -0.05364 -0.04213 " pathEditMode="relative" rAng="0" ptsTypes="AA">
                                      <p:cBhvr>
                                        <p:cTn id="8" dur="2000" fill="hold"/>
                                        <p:tgtEl>
                                          <p:spTgt spid="165"/>
                                        </p:tgtEl>
                                        <p:attrNameLst>
                                          <p:attrName>ppt_x</p:attrName>
                                          <p:attrName>ppt_y</p:attrName>
                                        </p:attrNameLst>
                                      </p:cBhvr>
                                      <p:rCtr x="-27" y="-21"/>
                                    </p:animMotion>
                                  </p:childTnLst>
                                </p:cTn>
                              </p:par>
                            </p:childTnLst>
                          </p:cTn>
                        </p:par>
                        <p:par>
                          <p:cTn id="9" fill="hold">
                            <p:stCondLst>
                              <p:cond delay="2000"/>
                            </p:stCondLst>
                            <p:childTnLst>
                              <p:par>
                                <p:cTn id="10" presetID="9" presetClass="entr" presetSubtype="0" fill="hold" nodeType="afterEffect">
                                  <p:stCondLst>
                                    <p:cond delay="0"/>
                                  </p:stCondLst>
                                  <p:childTnLst>
                                    <p:set>
                                      <p:cBhvr>
                                        <p:cTn id="11" dur="1" fill="hold">
                                          <p:stCondLst>
                                            <p:cond delay="0"/>
                                          </p:stCondLst>
                                        </p:cTn>
                                        <p:tgtEl>
                                          <p:spTgt spid="199"/>
                                        </p:tgtEl>
                                        <p:attrNameLst>
                                          <p:attrName>style.visibility</p:attrName>
                                        </p:attrNameLst>
                                      </p:cBhvr>
                                      <p:to>
                                        <p:strVal val="visible"/>
                                      </p:to>
                                    </p:set>
                                    <p:animEffect transition="in" filter="dissolve">
                                      <p:cBhvr>
                                        <p:cTn id="12" dur="500"/>
                                        <p:tgtEl>
                                          <p:spTgt spid="19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02"/>
                                        </p:tgtEl>
                                        <p:attrNameLst>
                                          <p:attrName>style.visibility</p:attrName>
                                        </p:attrNameLst>
                                      </p:cBhvr>
                                      <p:to>
                                        <p:strVal val="visible"/>
                                      </p:to>
                                    </p:set>
                                    <p:animEffect transition="in" filter="dissolve">
                                      <p:cBhvr>
                                        <p:cTn id="17" dur="500"/>
                                        <p:tgtEl>
                                          <p:spTgt spid="202"/>
                                        </p:tgtEl>
                                      </p:cBhvr>
                                    </p:animEffect>
                                  </p:childTnLst>
                                </p:cTn>
                              </p:par>
                              <p:par>
                                <p:cTn id="18" presetID="9" presetClass="entr" presetSubtype="0" fill="hold" nodeType="withEffect">
                                  <p:stCondLst>
                                    <p:cond delay="0"/>
                                  </p:stCondLst>
                                  <p:childTnLst>
                                    <p:set>
                                      <p:cBhvr>
                                        <p:cTn id="19" dur="1" fill="hold">
                                          <p:stCondLst>
                                            <p:cond delay="0"/>
                                          </p:stCondLst>
                                        </p:cTn>
                                        <p:tgtEl>
                                          <p:spTgt spid="208"/>
                                        </p:tgtEl>
                                        <p:attrNameLst>
                                          <p:attrName>style.visibility</p:attrName>
                                        </p:attrNameLst>
                                      </p:cBhvr>
                                      <p:to>
                                        <p:strVal val="visible"/>
                                      </p:to>
                                    </p:set>
                                    <p:animEffect transition="in" filter="dissolve">
                                      <p:cBhvr>
                                        <p:cTn id="20" dur="500"/>
                                        <p:tgtEl>
                                          <p:spTgt spid="208"/>
                                        </p:tgtEl>
                                      </p:cBhvr>
                                    </p:animEffect>
                                  </p:childTnLst>
                                </p:cTn>
                              </p:par>
                              <p:par>
                                <p:cTn id="21" presetID="9" presetClass="entr" presetSubtype="0" fill="hold" nodeType="withEffect">
                                  <p:stCondLst>
                                    <p:cond delay="0"/>
                                  </p:stCondLst>
                                  <p:childTnLst>
                                    <p:set>
                                      <p:cBhvr>
                                        <p:cTn id="22" dur="1" fill="hold">
                                          <p:stCondLst>
                                            <p:cond delay="0"/>
                                          </p:stCondLst>
                                        </p:cTn>
                                        <p:tgtEl>
                                          <p:spTgt spid="205"/>
                                        </p:tgtEl>
                                        <p:attrNameLst>
                                          <p:attrName>style.visibility</p:attrName>
                                        </p:attrNameLst>
                                      </p:cBhvr>
                                      <p:to>
                                        <p:strVal val="visible"/>
                                      </p:to>
                                    </p:set>
                                    <p:animEffect transition="in" filter="dissolve">
                                      <p:cBhvr>
                                        <p:cTn id="23" dur="500"/>
                                        <p:tgtEl>
                                          <p:spTgt spid="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 name="コンテンツ プレースホルダ 412"/>
          <p:cNvSpPr>
            <a:spLocks noGrp="1"/>
          </p:cNvSpPr>
          <p:nvPr>
            <p:ph idx="1"/>
          </p:nvPr>
        </p:nvSpPr>
        <p:spPr>
          <a:xfrm>
            <a:off x="457200" y="857232"/>
            <a:ext cx="8229600" cy="4714908"/>
          </a:xfrm>
        </p:spPr>
        <p:txBody>
          <a:bodyPr>
            <a:normAutofit/>
          </a:bodyPr>
          <a:lstStyle/>
          <a:p>
            <a:r>
              <a:rPr lang="ja-JP" altLang="en-US" dirty="0" smtClean="0"/>
              <a:t>３つの統計量について分析する．</a:t>
            </a:r>
            <a:endParaRPr lang="en-US" altLang="ja-JP" dirty="0" smtClean="0"/>
          </a:p>
          <a:p>
            <a:pPr lvl="1"/>
            <a:r>
              <a:rPr lang="ja-JP" altLang="en-US" dirty="0" smtClean="0"/>
              <a:t>サブコミュニティごとの参加者の総数</a:t>
            </a:r>
            <a:r>
              <a:rPr lang="en-US" altLang="ja-JP" dirty="0" smtClean="0"/>
              <a:t>	</a:t>
            </a:r>
          </a:p>
          <a:p>
            <a:pPr lvl="2"/>
            <a:r>
              <a:rPr lang="ja-JP" altLang="en-US" dirty="0" smtClean="0"/>
              <a:t>参加者の総数はサブコミュニティの規模を表し，</a:t>
            </a:r>
            <a:r>
              <a:rPr lang="en-US" altLang="ja-JP" dirty="0" smtClean="0"/>
              <a:t>OSS</a:t>
            </a:r>
            <a:r>
              <a:rPr lang="ja-JP" altLang="en-US" dirty="0" smtClean="0"/>
              <a:t>コミュニティの成長（衰退）示す．</a:t>
            </a:r>
            <a:endParaRPr lang="en-US" altLang="ja-JP" dirty="0" smtClean="0"/>
          </a:p>
          <a:p>
            <a:pPr lvl="1"/>
            <a:r>
              <a:rPr lang="ja-JP" altLang="en-US" dirty="0" smtClean="0"/>
              <a:t>サブコミュニティごとのコーディネータの総数</a:t>
            </a:r>
            <a:endParaRPr lang="en-US" altLang="ja-JP" dirty="0" smtClean="0"/>
          </a:p>
          <a:p>
            <a:pPr lvl="2"/>
            <a:r>
              <a:rPr lang="ja-JP" altLang="en-US" dirty="0" smtClean="0"/>
              <a:t>コーディネータはサブコミュニティ間で橋渡し役を務め，サブコミュニティ間の協調作業が円滑に機能するか否かを表すため，</a:t>
            </a:r>
            <a:r>
              <a:rPr lang="en-US" altLang="ja-JP" dirty="0" smtClean="0"/>
              <a:t>OSS</a:t>
            </a:r>
            <a:r>
              <a:rPr lang="ja-JP" altLang="en-US" dirty="0" smtClean="0"/>
              <a:t>コミュニティの成長（衰退）を示す．</a:t>
            </a:r>
            <a:endParaRPr lang="en-US" altLang="ja-JP" dirty="0" smtClean="0"/>
          </a:p>
          <a:p>
            <a:pPr lvl="1"/>
            <a:r>
              <a:rPr lang="ja-JP" altLang="en-US" dirty="0" smtClean="0"/>
              <a:t>サブコミュニティごとのコーディネータの割合</a:t>
            </a:r>
            <a:endParaRPr lang="en-US" altLang="ja-JP" dirty="0" smtClean="0"/>
          </a:p>
          <a:p>
            <a:pPr lvl="2"/>
            <a:r>
              <a:rPr lang="ja-JP" altLang="en-US" dirty="0" smtClean="0"/>
              <a:t>サブコミュニティ内におけるコーディネータ数で他のサブコミュニティとの協調作業が円滑に行えるか否かを表すため，</a:t>
            </a:r>
            <a:r>
              <a:rPr lang="en-US" altLang="ja-JP" dirty="0" smtClean="0"/>
              <a:t> OSS</a:t>
            </a:r>
            <a:r>
              <a:rPr lang="ja-JP" altLang="en-US" dirty="0" smtClean="0"/>
              <a:t>コミュニティの成長（衰退）を示す．</a:t>
            </a:r>
            <a:endParaRPr kumimoji="1" lang="ja-JP" altLang="en-US" dirty="0"/>
          </a:p>
        </p:txBody>
      </p:sp>
      <p:sp>
        <p:nvSpPr>
          <p:cNvPr id="412" name="タイトル 411"/>
          <p:cNvSpPr>
            <a:spLocks noGrp="1"/>
          </p:cNvSpPr>
          <p:nvPr>
            <p:ph type="title"/>
          </p:nvPr>
        </p:nvSpPr>
        <p:spPr/>
        <p:txBody>
          <a:bodyPr/>
          <a:lstStyle/>
          <a:p>
            <a:r>
              <a:rPr lang="en-US" altLang="ja-JP" dirty="0" smtClean="0"/>
              <a:t>STEP2</a:t>
            </a:r>
            <a:r>
              <a:rPr lang="ja-JP" altLang="en-US" dirty="0" smtClean="0"/>
              <a:t>：</a:t>
            </a:r>
            <a:r>
              <a:rPr kumimoji="1" lang="ja-JP" altLang="en-US" dirty="0" smtClean="0"/>
              <a:t>分析（統計量）</a:t>
            </a:r>
            <a:endParaRPr kumimoji="1" lang="ja-JP" altLang="en-US" dirty="0"/>
          </a:p>
        </p:txBody>
      </p:sp>
      <p:sp>
        <p:nvSpPr>
          <p:cNvPr id="406" name="日付プレースホルダ 405"/>
          <p:cNvSpPr>
            <a:spLocks noGrp="1"/>
          </p:cNvSpPr>
          <p:nvPr>
            <p:ph type="dt" sz="half" idx="10"/>
          </p:nvPr>
        </p:nvSpPr>
        <p:spPr/>
        <p:txBody>
          <a:bodyPr/>
          <a:lstStyle/>
          <a:p>
            <a:r>
              <a:rPr kumimoji="1" lang="en-US" altLang="ja-JP" smtClean="0"/>
              <a:t>2007/11/8</a:t>
            </a:r>
            <a:endParaRPr kumimoji="1" lang="ja-JP" altLang="en-US"/>
          </a:p>
        </p:txBody>
      </p:sp>
      <p:sp>
        <p:nvSpPr>
          <p:cNvPr id="408" name="フッター プレースホルダ 407"/>
          <p:cNvSpPr>
            <a:spLocks noGrp="1"/>
          </p:cNvSpPr>
          <p:nvPr>
            <p:ph type="ftr" sz="quarter" idx="11"/>
          </p:nvPr>
        </p:nvSpPr>
        <p:spPr/>
        <p:txBody>
          <a:bodyPr/>
          <a:lstStyle/>
          <a:p>
            <a:r>
              <a:rPr kumimoji="1" lang="en-US" altLang="ja-JP" smtClean="0"/>
              <a:t>GNWS2007</a:t>
            </a:r>
            <a:endParaRPr kumimoji="1" lang="ja-JP" altLang="en-US"/>
          </a:p>
        </p:txBody>
      </p:sp>
      <p:sp>
        <p:nvSpPr>
          <p:cNvPr id="407" name="スライド番号プレースホルダ 406"/>
          <p:cNvSpPr>
            <a:spLocks noGrp="1"/>
          </p:cNvSpPr>
          <p:nvPr>
            <p:ph type="sldNum" sz="quarter" idx="12"/>
          </p:nvPr>
        </p:nvSpPr>
        <p:spPr/>
        <p:txBody>
          <a:bodyPr/>
          <a:lstStyle/>
          <a:p>
            <a:fld id="{DD7415C8-EC32-4BF9-916C-D8938BCE9218}" type="slidenum">
              <a:rPr lang="ja-JP" altLang="en-US" smtClean="0"/>
              <a:pPr/>
              <a:t>9</a:t>
            </a:fld>
            <a:endParaRPr lang="ja-JP"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 name="角丸四角形 413"/>
          <p:cNvSpPr/>
          <p:nvPr/>
        </p:nvSpPr>
        <p:spPr>
          <a:xfrm>
            <a:off x="2214546" y="5695964"/>
            <a:ext cx="2214578" cy="428628"/>
          </a:xfrm>
          <a:prstGeom prst="roundRect">
            <a:avLst/>
          </a:prstGeom>
          <a:solidFill>
            <a:schemeClr val="accent4">
              <a:lumMod val="60000"/>
              <a:lumOff val="40000"/>
              <a:alpha val="69000"/>
            </a:schemeClr>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ja-JP"/>
          </a:p>
        </p:txBody>
      </p:sp>
      <p:graphicFrame>
        <p:nvGraphicFramePr>
          <p:cNvPr id="415" name="グラフ 414"/>
          <p:cNvGraphicFramePr/>
          <p:nvPr/>
        </p:nvGraphicFramePr>
        <p:xfrm>
          <a:off x="1285852" y="3071810"/>
          <a:ext cx="6643734" cy="3571900"/>
        </p:xfrm>
        <a:graphic>
          <a:graphicData uri="http://schemas.openxmlformats.org/drawingml/2006/chart">
            <c:chart xmlns:c="http://schemas.openxmlformats.org/drawingml/2006/chart" xmlns:r="http://schemas.openxmlformats.org/officeDocument/2006/relationships" r:id="rId4"/>
          </a:graphicData>
        </a:graphic>
      </p:graphicFrame>
      <p:sp>
        <p:nvSpPr>
          <p:cNvPr id="410" name="コンテンツ プレースホルダ 409"/>
          <p:cNvSpPr>
            <a:spLocks noGrp="1"/>
          </p:cNvSpPr>
          <p:nvPr>
            <p:ph idx="1"/>
          </p:nvPr>
        </p:nvSpPr>
        <p:spPr/>
        <p:txBody>
          <a:bodyPr/>
          <a:lstStyle/>
          <a:p>
            <a:r>
              <a:rPr lang="en-US" altLang="ja-JP" dirty="0" smtClean="0"/>
              <a:t>OSS</a:t>
            </a:r>
            <a:r>
              <a:rPr lang="ja-JP" altLang="en-US" dirty="0" smtClean="0"/>
              <a:t>コミュニティにおけるコミュニケーションの様子は時間の経過に伴い変化するため，</a:t>
            </a:r>
            <a:r>
              <a:rPr lang="en-US" altLang="ja-JP" dirty="0" smtClean="0"/>
              <a:t>Sliding Time Method</a:t>
            </a:r>
            <a:r>
              <a:rPr lang="ja-JP" altLang="en-US" dirty="0" smtClean="0"/>
              <a:t>を用いる．</a:t>
            </a:r>
            <a:endParaRPr lang="en-US" altLang="ja-JP" dirty="0" smtClean="0"/>
          </a:p>
          <a:p>
            <a:r>
              <a:rPr lang="ja-JP" altLang="en-US" dirty="0" smtClean="0"/>
              <a:t>３ヶ月間に参加した人物の総数を１ヶ月ごとに見る．</a:t>
            </a:r>
            <a:endParaRPr lang="en-US" altLang="ja-JP" dirty="0" smtClean="0"/>
          </a:p>
          <a:p>
            <a:endParaRPr lang="en-US" altLang="ja-JP" dirty="0" smtClean="0"/>
          </a:p>
          <a:p>
            <a:endParaRPr lang="en-US" altLang="ja-JP" dirty="0" smtClean="0"/>
          </a:p>
          <a:p>
            <a:endParaRPr lang="en-US" altLang="ja-JP" dirty="0" smtClean="0"/>
          </a:p>
          <a:p>
            <a:endParaRPr kumimoji="1" lang="ja-JP" altLang="en-US" dirty="0"/>
          </a:p>
        </p:txBody>
      </p:sp>
      <p:sp>
        <p:nvSpPr>
          <p:cNvPr id="409" name="タイトル 408"/>
          <p:cNvSpPr>
            <a:spLocks noGrp="1"/>
          </p:cNvSpPr>
          <p:nvPr>
            <p:ph type="title"/>
          </p:nvPr>
        </p:nvSpPr>
        <p:spPr/>
        <p:txBody>
          <a:bodyPr/>
          <a:lstStyle/>
          <a:p>
            <a:r>
              <a:rPr lang="en-US" altLang="ja-JP" dirty="0" smtClean="0"/>
              <a:t>Step2</a:t>
            </a:r>
            <a:r>
              <a:rPr lang="ja-JP" altLang="en-US" dirty="0" smtClean="0"/>
              <a:t>：分析（</a:t>
            </a:r>
            <a:r>
              <a:rPr lang="en-US" altLang="ja-JP" dirty="0" smtClean="0"/>
              <a:t>Sliding Time Method</a:t>
            </a:r>
            <a:r>
              <a:rPr lang="ja-JP" altLang="en-US" dirty="0" smtClean="0"/>
              <a:t>）</a:t>
            </a:r>
            <a:endParaRPr kumimoji="1" lang="ja-JP" altLang="en-US" dirty="0"/>
          </a:p>
        </p:txBody>
      </p:sp>
      <p:sp>
        <p:nvSpPr>
          <p:cNvPr id="406" name="日付プレースホルダ 405"/>
          <p:cNvSpPr>
            <a:spLocks noGrp="1"/>
          </p:cNvSpPr>
          <p:nvPr>
            <p:ph type="dt" sz="half" idx="10"/>
          </p:nvPr>
        </p:nvSpPr>
        <p:spPr/>
        <p:txBody>
          <a:bodyPr/>
          <a:lstStyle/>
          <a:p>
            <a:r>
              <a:rPr kumimoji="1" lang="en-US" altLang="ja-JP" smtClean="0"/>
              <a:t>2007/11/8</a:t>
            </a:r>
            <a:endParaRPr kumimoji="1" lang="ja-JP" altLang="en-US"/>
          </a:p>
        </p:txBody>
      </p:sp>
      <p:sp>
        <p:nvSpPr>
          <p:cNvPr id="408" name="フッター プレースホルダ 407"/>
          <p:cNvSpPr>
            <a:spLocks noGrp="1"/>
          </p:cNvSpPr>
          <p:nvPr>
            <p:ph type="ftr" sz="quarter" idx="11"/>
          </p:nvPr>
        </p:nvSpPr>
        <p:spPr/>
        <p:txBody>
          <a:bodyPr/>
          <a:lstStyle/>
          <a:p>
            <a:r>
              <a:rPr kumimoji="1" lang="en-US" altLang="ja-JP" smtClean="0"/>
              <a:t>GNWS2007</a:t>
            </a:r>
            <a:endParaRPr kumimoji="1" lang="ja-JP" altLang="en-US"/>
          </a:p>
        </p:txBody>
      </p:sp>
      <p:sp>
        <p:nvSpPr>
          <p:cNvPr id="407" name="スライド番号プレースホルダ 406"/>
          <p:cNvSpPr>
            <a:spLocks noGrp="1"/>
          </p:cNvSpPr>
          <p:nvPr>
            <p:ph type="sldNum" sz="quarter" idx="12"/>
          </p:nvPr>
        </p:nvSpPr>
        <p:spPr/>
        <p:txBody>
          <a:bodyPr/>
          <a:lstStyle/>
          <a:p>
            <a:fld id="{DD7415C8-EC32-4BF9-916C-D8938BCE9218}" type="slidenum">
              <a:rPr lang="ja-JP" altLang="en-US" smtClean="0"/>
              <a:pPr/>
              <a:t>10</a:t>
            </a:fld>
            <a:endParaRPr lang="ja-JP" altLang="en-US"/>
          </a:p>
        </p:txBody>
      </p:sp>
      <p:sp>
        <p:nvSpPr>
          <p:cNvPr id="417" name="正方形/長方形 416"/>
          <p:cNvSpPr/>
          <p:nvPr/>
        </p:nvSpPr>
        <p:spPr>
          <a:xfrm>
            <a:off x="2482025" y="5033362"/>
            <a:ext cx="278112" cy="642942"/>
          </a:xfrm>
          <a:prstGeom prst="rect">
            <a:avLst/>
          </a:prstGeom>
          <a:solidFill>
            <a:srgbClr val="3333CC"/>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4" name="正方形/長方形 423"/>
          <p:cNvSpPr/>
          <p:nvPr/>
        </p:nvSpPr>
        <p:spPr>
          <a:xfrm>
            <a:off x="3272490" y="4033230"/>
            <a:ext cx="278112" cy="1643074"/>
          </a:xfrm>
          <a:prstGeom prst="rect">
            <a:avLst/>
          </a:prstGeom>
          <a:solidFill>
            <a:srgbClr val="3333CC"/>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5" name="正方形/長方形 424"/>
          <p:cNvSpPr/>
          <p:nvPr/>
        </p:nvSpPr>
        <p:spPr>
          <a:xfrm>
            <a:off x="4068941" y="3626647"/>
            <a:ext cx="278112" cy="2050436"/>
          </a:xfrm>
          <a:prstGeom prst="rect">
            <a:avLst/>
          </a:prstGeom>
          <a:solidFill>
            <a:srgbClr val="3333CC"/>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6" name="正方形/長方形 425"/>
          <p:cNvSpPr/>
          <p:nvPr/>
        </p:nvSpPr>
        <p:spPr>
          <a:xfrm>
            <a:off x="4860745" y="3840793"/>
            <a:ext cx="278112" cy="1836122"/>
          </a:xfrm>
          <a:prstGeom prst="rect">
            <a:avLst/>
          </a:prstGeom>
          <a:solidFill>
            <a:srgbClr val="3333CC"/>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7" name="正方形/長方形 426"/>
          <p:cNvSpPr/>
          <p:nvPr/>
        </p:nvSpPr>
        <p:spPr>
          <a:xfrm>
            <a:off x="5664836" y="4055273"/>
            <a:ext cx="278112" cy="1621808"/>
          </a:xfrm>
          <a:prstGeom prst="rect">
            <a:avLst/>
          </a:prstGeom>
          <a:solidFill>
            <a:srgbClr val="3333CC"/>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4" nodeType="clickEffect">
                                  <p:stCondLst>
                                    <p:cond delay="0"/>
                                  </p:stCondLst>
                                  <p:iterate type="lt">
                                    <p:tmPct val="0"/>
                                  </p:iterate>
                                  <p:childTnLst>
                                    <p:set>
                                      <p:cBhvr>
                                        <p:cTn id="6" dur="1" fill="hold">
                                          <p:stCondLst>
                                            <p:cond delay="0"/>
                                          </p:stCondLst>
                                        </p:cTn>
                                        <p:tgtEl>
                                          <p:spTgt spid="414"/>
                                        </p:tgtEl>
                                        <p:attrNameLst>
                                          <p:attrName>style.visibility</p:attrName>
                                        </p:attrNameLst>
                                      </p:cBhvr>
                                      <p:to>
                                        <p:strVal val="visible"/>
                                      </p:to>
                                    </p:set>
                                    <p:animEffect transition="in" filter="fade">
                                      <p:cBhvr>
                                        <p:cTn id="7" dur="1000"/>
                                        <p:tgtEl>
                                          <p:spTgt spid="414"/>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417"/>
                                        </p:tgtEl>
                                        <p:attrNameLst>
                                          <p:attrName>style.visibility</p:attrName>
                                        </p:attrNameLst>
                                      </p:cBhvr>
                                      <p:to>
                                        <p:strVal val="visible"/>
                                      </p:to>
                                    </p:set>
                                    <p:animEffect transition="in" filter="wipe(down)">
                                      <p:cBhvr>
                                        <p:cTn id="11" dur="500"/>
                                        <p:tgtEl>
                                          <p:spTgt spid="417"/>
                                        </p:tgtEl>
                                      </p:cBhvr>
                                    </p:animEffect>
                                  </p:childTnLst>
                                </p:cTn>
                              </p:par>
                            </p:childTnLst>
                          </p:cTn>
                        </p:par>
                        <p:par>
                          <p:cTn id="12" fill="hold">
                            <p:stCondLst>
                              <p:cond delay="1500"/>
                            </p:stCondLst>
                            <p:childTnLst>
                              <p:par>
                                <p:cTn id="13" presetID="63" presetClass="path" presetSubtype="0" accel="50000" decel="50000" fill="hold" grpId="0" nodeType="afterEffect">
                                  <p:stCondLst>
                                    <p:cond delay="0"/>
                                  </p:stCondLst>
                                  <p:iterate type="lt">
                                    <p:tmPct val="0"/>
                                  </p:iterate>
                                  <p:childTnLst>
                                    <p:animMotion origin="layout" path="M -4.44444E-6 7.40741E-7 L 0.08959 -0.0037 " pathEditMode="relative" rAng="0" ptsTypes="AA">
                                      <p:cBhvr>
                                        <p:cTn id="14" dur="1000" fill="hold"/>
                                        <p:tgtEl>
                                          <p:spTgt spid="414"/>
                                        </p:tgtEl>
                                        <p:attrNameLst>
                                          <p:attrName>ppt_x</p:attrName>
                                          <p:attrName>ppt_y</p:attrName>
                                        </p:attrNameLst>
                                      </p:cBhvr>
                                      <p:rCtr x="45" y="-2"/>
                                    </p:animMotion>
                                  </p:childTnLst>
                                </p:cTn>
                              </p:par>
                            </p:childTnLst>
                          </p:cTn>
                        </p:par>
                        <p:par>
                          <p:cTn id="15" fill="hold">
                            <p:stCondLst>
                              <p:cond delay="2500"/>
                            </p:stCondLst>
                            <p:childTnLst>
                              <p:par>
                                <p:cTn id="16" presetID="22" presetClass="entr" presetSubtype="4" fill="hold" grpId="0" nodeType="afterEffect">
                                  <p:stCondLst>
                                    <p:cond delay="0"/>
                                  </p:stCondLst>
                                  <p:childTnLst>
                                    <p:set>
                                      <p:cBhvr>
                                        <p:cTn id="17" dur="1" fill="hold">
                                          <p:stCondLst>
                                            <p:cond delay="0"/>
                                          </p:stCondLst>
                                        </p:cTn>
                                        <p:tgtEl>
                                          <p:spTgt spid="424"/>
                                        </p:tgtEl>
                                        <p:attrNameLst>
                                          <p:attrName>style.visibility</p:attrName>
                                        </p:attrNameLst>
                                      </p:cBhvr>
                                      <p:to>
                                        <p:strVal val="visible"/>
                                      </p:to>
                                    </p:set>
                                    <p:animEffect transition="in" filter="wipe(down)">
                                      <p:cBhvr>
                                        <p:cTn id="18" dur="500"/>
                                        <p:tgtEl>
                                          <p:spTgt spid="424"/>
                                        </p:tgtEl>
                                      </p:cBhvr>
                                    </p:animEffect>
                                  </p:childTnLst>
                                </p:cTn>
                              </p:par>
                            </p:childTnLst>
                          </p:cTn>
                        </p:par>
                        <p:par>
                          <p:cTn id="19" fill="hold">
                            <p:stCondLst>
                              <p:cond delay="3000"/>
                            </p:stCondLst>
                            <p:childTnLst>
                              <p:par>
                                <p:cTn id="20" presetID="63" presetClass="path" presetSubtype="0" accel="50000" decel="50000" fill="hold" grpId="1" nodeType="afterEffect">
                                  <p:stCondLst>
                                    <p:cond delay="500"/>
                                  </p:stCondLst>
                                  <p:iterate type="lt">
                                    <p:tmPct val="0"/>
                                  </p:iterate>
                                  <p:childTnLst>
                                    <p:animMotion origin="layout" path="M 0.08959 -0.0037 L 0.17622 -0.0037 " pathEditMode="relative" rAng="0" ptsTypes="AA">
                                      <p:cBhvr>
                                        <p:cTn id="21" dur="1000" fill="hold"/>
                                        <p:tgtEl>
                                          <p:spTgt spid="414"/>
                                        </p:tgtEl>
                                        <p:attrNameLst>
                                          <p:attrName>ppt_x</p:attrName>
                                          <p:attrName>ppt_y</p:attrName>
                                        </p:attrNameLst>
                                      </p:cBhvr>
                                      <p:rCtr x="43" y="0"/>
                                    </p:animMotion>
                                  </p:childTnLst>
                                </p:cTn>
                              </p:par>
                            </p:childTnLst>
                          </p:cTn>
                        </p:par>
                        <p:par>
                          <p:cTn id="22" fill="hold">
                            <p:stCondLst>
                              <p:cond delay="4500"/>
                            </p:stCondLst>
                            <p:childTnLst>
                              <p:par>
                                <p:cTn id="23" presetID="22" presetClass="entr" presetSubtype="4" fill="hold" grpId="0" nodeType="afterEffect">
                                  <p:stCondLst>
                                    <p:cond delay="0"/>
                                  </p:stCondLst>
                                  <p:childTnLst>
                                    <p:set>
                                      <p:cBhvr>
                                        <p:cTn id="24" dur="1" fill="hold">
                                          <p:stCondLst>
                                            <p:cond delay="0"/>
                                          </p:stCondLst>
                                        </p:cTn>
                                        <p:tgtEl>
                                          <p:spTgt spid="425"/>
                                        </p:tgtEl>
                                        <p:attrNameLst>
                                          <p:attrName>style.visibility</p:attrName>
                                        </p:attrNameLst>
                                      </p:cBhvr>
                                      <p:to>
                                        <p:strVal val="visible"/>
                                      </p:to>
                                    </p:set>
                                    <p:animEffect transition="in" filter="wipe(down)">
                                      <p:cBhvr>
                                        <p:cTn id="25" dur="500"/>
                                        <p:tgtEl>
                                          <p:spTgt spid="425"/>
                                        </p:tgtEl>
                                      </p:cBhvr>
                                    </p:animEffect>
                                  </p:childTnLst>
                                </p:cTn>
                              </p:par>
                            </p:childTnLst>
                          </p:cTn>
                        </p:par>
                        <p:par>
                          <p:cTn id="26" fill="hold">
                            <p:stCondLst>
                              <p:cond delay="5000"/>
                            </p:stCondLst>
                            <p:childTnLst>
                              <p:par>
                                <p:cTn id="27" presetID="63" presetClass="path" presetSubtype="0" accel="50000" decel="50000" fill="hold" grpId="2" nodeType="afterEffect">
                                  <p:stCondLst>
                                    <p:cond delay="500"/>
                                  </p:stCondLst>
                                  <p:iterate type="lt">
                                    <p:tmPct val="0"/>
                                  </p:iterate>
                                  <p:childTnLst>
                                    <p:animMotion origin="layout" path="M 0.17621 -0.0037 L 0.27083 -0.0037 " pathEditMode="relative" rAng="0" ptsTypes="AA">
                                      <p:cBhvr>
                                        <p:cTn id="28" dur="1000" fill="hold"/>
                                        <p:tgtEl>
                                          <p:spTgt spid="414"/>
                                        </p:tgtEl>
                                        <p:attrNameLst>
                                          <p:attrName>ppt_x</p:attrName>
                                          <p:attrName>ppt_y</p:attrName>
                                        </p:attrNameLst>
                                      </p:cBhvr>
                                      <p:rCtr x="47" y="0"/>
                                    </p:animMotion>
                                  </p:childTnLst>
                                </p:cTn>
                              </p:par>
                            </p:childTnLst>
                          </p:cTn>
                        </p:par>
                        <p:par>
                          <p:cTn id="29" fill="hold">
                            <p:stCondLst>
                              <p:cond delay="6500"/>
                            </p:stCondLst>
                            <p:childTnLst>
                              <p:par>
                                <p:cTn id="30" presetID="22" presetClass="entr" presetSubtype="4" fill="hold" grpId="0" nodeType="afterEffect">
                                  <p:stCondLst>
                                    <p:cond delay="0"/>
                                  </p:stCondLst>
                                  <p:childTnLst>
                                    <p:set>
                                      <p:cBhvr>
                                        <p:cTn id="31" dur="1" fill="hold">
                                          <p:stCondLst>
                                            <p:cond delay="0"/>
                                          </p:stCondLst>
                                        </p:cTn>
                                        <p:tgtEl>
                                          <p:spTgt spid="426"/>
                                        </p:tgtEl>
                                        <p:attrNameLst>
                                          <p:attrName>style.visibility</p:attrName>
                                        </p:attrNameLst>
                                      </p:cBhvr>
                                      <p:to>
                                        <p:strVal val="visible"/>
                                      </p:to>
                                    </p:set>
                                    <p:animEffect transition="in" filter="wipe(down)">
                                      <p:cBhvr>
                                        <p:cTn id="32" dur="500"/>
                                        <p:tgtEl>
                                          <p:spTgt spid="426"/>
                                        </p:tgtEl>
                                      </p:cBhvr>
                                    </p:animEffect>
                                  </p:childTnLst>
                                </p:cTn>
                              </p:par>
                            </p:childTnLst>
                          </p:cTn>
                        </p:par>
                        <p:par>
                          <p:cTn id="33" fill="hold">
                            <p:stCondLst>
                              <p:cond delay="7000"/>
                            </p:stCondLst>
                            <p:childTnLst>
                              <p:par>
                                <p:cTn id="34" presetID="63" presetClass="path" presetSubtype="0" accel="50000" decel="50000" fill="hold" grpId="5" nodeType="afterEffect">
                                  <p:stCondLst>
                                    <p:cond delay="500"/>
                                  </p:stCondLst>
                                  <p:iterate type="lt">
                                    <p:tmPct val="0"/>
                                  </p:iterate>
                                  <p:childTnLst>
                                    <p:animMotion origin="layout" path="M 0.27083 -0.0037 L 0.35747 -0.0037 " pathEditMode="relative" rAng="0" ptsTypes="AA">
                                      <p:cBhvr>
                                        <p:cTn id="35" dur="1000" fill="hold"/>
                                        <p:tgtEl>
                                          <p:spTgt spid="414"/>
                                        </p:tgtEl>
                                        <p:attrNameLst>
                                          <p:attrName>ppt_x</p:attrName>
                                          <p:attrName>ppt_y</p:attrName>
                                        </p:attrNameLst>
                                      </p:cBhvr>
                                      <p:rCtr x="43" y="0"/>
                                    </p:animMotion>
                                  </p:childTnLst>
                                </p:cTn>
                              </p:par>
                            </p:childTnLst>
                          </p:cTn>
                        </p:par>
                        <p:par>
                          <p:cTn id="36" fill="hold">
                            <p:stCondLst>
                              <p:cond delay="8500"/>
                            </p:stCondLst>
                            <p:childTnLst>
                              <p:par>
                                <p:cTn id="37" presetID="22" presetClass="entr" presetSubtype="4" fill="hold" grpId="0" nodeType="afterEffect">
                                  <p:stCondLst>
                                    <p:cond delay="0"/>
                                  </p:stCondLst>
                                  <p:childTnLst>
                                    <p:set>
                                      <p:cBhvr>
                                        <p:cTn id="38" dur="1" fill="hold">
                                          <p:stCondLst>
                                            <p:cond delay="0"/>
                                          </p:stCondLst>
                                        </p:cTn>
                                        <p:tgtEl>
                                          <p:spTgt spid="427"/>
                                        </p:tgtEl>
                                        <p:attrNameLst>
                                          <p:attrName>style.visibility</p:attrName>
                                        </p:attrNameLst>
                                      </p:cBhvr>
                                      <p:to>
                                        <p:strVal val="visible"/>
                                      </p:to>
                                    </p:set>
                                    <p:animEffect transition="in" filter="wipe(down)">
                                      <p:cBhvr>
                                        <p:cTn id="39" dur="500"/>
                                        <p:tgtEl>
                                          <p:spTgt spid="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 grpId="0" animBg="1"/>
      <p:bldP spid="414" grpId="1" animBg="1"/>
      <p:bldP spid="414" grpId="2" animBg="1"/>
      <p:bldP spid="414" grpId="4" animBg="1"/>
      <p:bldP spid="414" grpId="5" animBg="1"/>
      <p:bldP spid="417" grpId="0" animBg="1"/>
      <p:bldP spid="424" grpId="0" animBg="1"/>
      <p:bldP spid="425" grpId="0" animBg="1"/>
      <p:bldP spid="426" grpId="0" animBg="1"/>
      <p:bldP spid="42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a:t>
            </a:r>
            <a:endParaRPr kumimoji="1" lang="ja-JP" altLang="en-US" dirty="0"/>
          </a:p>
        </p:txBody>
      </p:sp>
      <p:sp>
        <p:nvSpPr>
          <p:cNvPr id="3" name="コンテンツ プレースホルダ 2"/>
          <p:cNvSpPr>
            <a:spLocks noGrp="1"/>
          </p:cNvSpPr>
          <p:nvPr>
            <p:ph idx="1"/>
          </p:nvPr>
        </p:nvSpPr>
        <p:spPr>
          <a:xfrm>
            <a:off x="457200" y="857232"/>
            <a:ext cx="8229600" cy="6000768"/>
          </a:xfrm>
        </p:spPr>
        <p:txBody>
          <a:bodyPr>
            <a:noAutofit/>
          </a:bodyPr>
          <a:lstStyle/>
          <a:p>
            <a:r>
              <a:rPr kumimoji="1" lang="ja-JP" altLang="en-US" dirty="0" smtClean="0"/>
              <a:t>概要</a:t>
            </a:r>
            <a:endParaRPr kumimoji="1" lang="en-US" altLang="ja-JP" dirty="0" smtClean="0"/>
          </a:p>
          <a:p>
            <a:pPr lvl="1"/>
            <a:r>
              <a:rPr kumimoji="1" lang="ja-JP" altLang="en-US" dirty="0" smtClean="0"/>
              <a:t>複数コミュニティの分析を行った．</a:t>
            </a:r>
            <a:endParaRPr kumimoji="1" lang="en-US" altLang="ja-JP" dirty="0" smtClean="0"/>
          </a:p>
          <a:p>
            <a:r>
              <a:rPr kumimoji="1" lang="ja-JP" altLang="en-US" dirty="0" smtClean="0"/>
              <a:t>対象データ：</a:t>
            </a:r>
            <a:r>
              <a:rPr kumimoji="1" lang="en-US" altLang="ja-JP" dirty="0" err="1" smtClean="0"/>
              <a:t>PostgreSQL</a:t>
            </a:r>
            <a:endParaRPr kumimoji="1" lang="en-US" altLang="ja-JP" dirty="0" smtClean="0"/>
          </a:p>
          <a:p>
            <a:pPr lvl="1"/>
            <a:r>
              <a:rPr lang="ja-JP" altLang="en-US" dirty="0" smtClean="0"/>
              <a:t>関係データベース管理システム（</a:t>
            </a:r>
            <a:r>
              <a:rPr lang="en-US" altLang="ja-JP" dirty="0" smtClean="0"/>
              <a:t>RDBMS</a:t>
            </a:r>
            <a:r>
              <a:rPr lang="ja-JP" altLang="en-US" dirty="0" smtClean="0"/>
              <a:t>）という点から特に高い信頼性が求めれられる．</a:t>
            </a:r>
            <a:endParaRPr lang="en-US" altLang="ja-JP" dirty="0" smtClean="0"/>
          </a:p>
          <a:p>
            <a:pPr lvl="1"/>
            <a:r>
              <a:rPr lang="ja-JP" altLang="en-US" dirty="0" smtClean="0"/>
              <a:t>開発者・ユーザ・バグ報告者に関する</a:t>
            </a:r>
            <a:r>
              <a:rPr lang="en-US" altLang="ja-JP" dirty="0" smtClean="0"/>
              <a:t>ML</a:t>
            </a:r>
            <a:r>
              <a:rPr lang="ja-JP" altLang="en-US" dirty="0" smtClean="0"/>
              <a:t>（</a:t>
            </a:r>
            <a:r>
              <a:rPr lang="en-US" altLang="ja-JP" dirty="0" smtClean="0"/>
              <a:t>Mailing List</a:t>
            </a:r>
            <a:r>
              <a:rPr lang="ja-JP" altLang="en-US" dirty="0" smtClean="0"/>
              <a:t>）をサブコミュニティとして分析を行った．</a:t>
            </a:r>
            <a:endParaRPr lang="en-US" altLang="ja-JP" dirty="0" smtClean="0"/>
          </a:p>
          <a:p>
            <a:r>
              <a:rPr lang="ja-JP" altLang="en-US" dirty="0" smtClean="0"/>
              <a:t>分析対象コミュニティ</a:t>
            </a:r>
            <a:endParaRPr lang="en-US" altLang="ja-JP" dirty="0" smtClean="0"/>
          </a:p>
          <a:p>
            <a:pPr lvl="1"/>
            <a:r>
              <a:rPr lang="ja-JP" altLang="en-US" dirty="0" smtClean="0"/>
              <a:t>開発者コミュニティ</a:t>
            </a:r>
            <a:endParaRPr lang="en-US" altLang="ja-JP" dirty="0" smtClean="0"/>
          </a:p>
          <a:p>
            <a:pPr lvl="2"/>
            <a:r>
              <a:rPr lang="ja-JP" altLang="en-US" sz="1800" dirty="0" smtClean="0"/>
              <a:t>開発中，リリース後のバグ修正，新規機能についての議論が行われる．</a:t>
            </a:r>
            <a:endParaRPr lang="en-US" altLang="ja-JP" sz="1800" dirty="0" smtClean="0"/>
          </a:p>
          <a:p>
            <a:pPr lvl="1"/>
            <a:r>
              <a:rPr lang="ja-JP" altLang="en-US" dirty="0" smtClean="0"/>
              <a:t>ユーザコミュニティ</a:t>
            </a:r>
            <a:endParaRPr lang="en-US" altLang="ja-JP" dirty="0" smtClean="0"/>
          </a:p>
          <a:p>
            <a:pPr lvl="2"/>
            <a:r>
              <a:rPr lang="ja-JP" altLang="en-US" sz="1800" dirty="0" smtClean="0"/>
              <a:t>導入時のトラブルやバージョン問題について開発者を交えて行われる．</a:t>
            </a:r>
            <a:endParaRPr lang="en-US" altLang="ja-JP" sz="1800" dirty="0" smtClean="0"/>
          </a:p>
          <a:p>
            <a:pPr lvl="1"/>
            <a:r>
              <a:rPr lang="ja-JP" altLang="en-US" dirty="0" smtClean="0"/>
              <a:t>バグ報告者コミュニティ</a:t>
            </a:r>
            <a:endParaRPr lang="en-US" altLang="ja-JP" dirty="0" smtClean="0"/>
          </a:p>
          <a:p>
            <a:pPr lvl="2"/>
            <a:r>
              <a:rPr lang="ja-JP" altLang="en-US" sz="1800" dirty="0" smtClean="0"/>
              <a:t>バグの修正についての議論が行われる．</a:t>
            </a:r>
            <a:endParaRPr lang="en-US" altLang="ja-JP" sz="1800" dirty="0" smtClean="0"/>
          </a:p>
          <a:p>
            <a:pPr lvl="1"/>
            <a:endParaRPr kumimoji="1" lang="en-US" altLang="ja-JP" dirty="0" smtClean="0"/>
          </a:p>
          <a:p>
            <a:pPr lvl="1"/>
            <a:endParaRPr kumimoji="1" lang="en-US" altLang="ja-JP" sz="2800" dirty="0" smtClean="0"/>
          </a:p>
        </p:txBody>
      </p:sp>
      <p:sp>
        <p:nvSpPr>
          <p:cNvPr id="7" name="日付プレースホルダ 6"/>
          <p:cNvSpPr>
            <a:spLocks noGrp="1"/>
          </p:cNvSpPr>
          <p:nvPr>
            <p:ph type="dt" sz="half" idx="10"/>
          </p:nvPr>
        </p:nvSpPr>
        <p:spPr/>
        <p:txBody>
          <a:bodyPr/>
          <a:lstStyle/>
          <a:p>
            <a:r>
              <a:rPr kumimoji="1" lang="en-US" altLang="ja-JP" smtClean="0"/>
              <a:t>2007/11/8</a:t>
            </a:r>
            <a:endParaRPr kumimoji="1" lang="ja-JP" altLang="en-US"/>
          </a:p>
        </p:txBody>
      </p:sp>
      <p:sp>
        <p:nvSpPr>
          <p:cNvPr id="8" name="スライド番号プレースホルダ 7"/>
          <p:cNvSpPr>
            <a:spLocks noGrp="1"/>
          </p:cNvSpPr>
          <p:nvPr>
            <p:ph type="sldNum" sz="quarter" idx="12"/>
          </p:nvPr>
        </p:nvSpPr>
        <p:spPr/>
        <p:txBody>
          <a:bodyPr/>
          <a:lstStyle/>
          <a:p>
            <a:fld id="{DD7415C8-EC32-4BF9-916C-D8938BCE9218}" type="slidenum">
              <a:rPr lang="ja-JP" altLang="en-US" smtClean="0"/>
              <a:pPr/>
              <a:t>11</a:t>
            </a:fld>
            <a:endParaRPr lang="ja-JP" altLang="en-US"/>
          </a:p>
        </p:txBody>
      </p:sp>
      <p:sp>
        <p:nvSpPr>
          <p:cNvPr id="9" name="フッター プレースホルダ 8"/>
          <p:cNvSpPr>
            <a:spLocks noGrp="1"/>
          </p:cNvSpPr>
          <p:nvPr>
            <p:ph type="ftr" sz="quarter" idx="11"/>
          </p:nvPr>
        </p:nvSpPr>
        <p:spPr/>
        <p:txBody>
          <a:bodyPr/>
          <a:lstStyle/>
          <a:p>
            <a:r>
              <a:rPr kumimoji="1" lang="en-US" altLang="ja-JP" smtClean="0"/>
              <a:t>GNWS2007</a:t>
            </a:r>
            <a:endParaRPr kumimoji="1" lang="ja-JP"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分析期間</a:t>
            </a:r>
            <a:endParaRPr kumimoji="1" lang="ja-JP" altLang="en-US" dirty="0"/>
          </a:p>
        </p:txBody>
      </p:sp>
      <p:sp>
        <p:nvSpPr>
          <p:cNvPr id="3" name="コンテンツ プレースホルダ 2"/>
          <p:cNvSpPr>
            <a:spLocks noGrp="1"/>
          </p:cNvSpPr>
          <p:nvPr>
            <p:ph idx="1"/>
          </p:nvPr>
        </p:nvSpPr>
        <p:spPr/>
        <p:txBody>
          <a:bodyPr>
            <a:normAutofit/>
          </a:bodyPr>
          <a:lstStyle/>
          <a:p>
            <a:r>
              <a:rPr lang="en-US" altLang="ja-JP" dirty="0" err="1" smtClean="0"/>
              <a:t>PostgreSQL</a:t>
            </a:r>
            <a:r>
              <a:rPr lang="ja-JP" altLang="en-US" dirty="0" smtClean="0"/>
              <a:t>で</a:t>
            </a:r>
            <a:r>
              <a:rPr lang="en-US" altLang="ja-JP" dirty="0" smtClean="0"/>
              <a:t>ML</a:t>
            </a:r>
            <a:r>
              <a:rPr lang="ja-JP" altLang="en-US" dirty="0" smtClean="0"/>
              <a:t>が設置され始めた，</a:t>
            </a:r>
            <a:r>
              <a:rPr lang="en-US" altLang="ja-JP" dirty="0" smtClean="0"/>
              <a:t>1996</a:t>
            </a:r>
            <a:r>
              <a:rPr lang="ja-JP" altLang="en-US" dirty="0" smtClean="0"/>
              <a:t>年</a:t>
            </a:r>
            <a:r>
              <a:rPr lang="en-US" altLang="ja-JP" dirty="0" smtClean="0"/>
              <a:t>12</a:t>
            </a:r>
            <a:r>
              <a:rPr lang="ja-JP" altLang="en-US" dirty="0" smtClean="0"/>
              <a:t>月からを対象に分析を行った．</a:t>
            </a:r>
            <a:endParaRPr lang="en-US" altLang="ja-JP" dirty="0" smtClean="0"/>
          </a:p>
          <a:p>
            <a:r>
              <a:rPr lang="en-US" altLang="ja-JP" dirty="0" smtClean="0"/>
              <a:t>ML</a:t>
            </a:r>
            <a:r>
              <a:rPr lang="ja-JP" altLang="en-US" dirty="0" smtClean="0"/>
              <a:t>によって設置時期が異なり，まだ設置されていない時期はコミュニティ参加人数を</a:t>
            </a:r>
            <a:r>
              <a:rPr lang="en-US" altLang="ja-JP" dirty="0" smtClean="0"/>
              <a:t>0</a:t>
            </a:r>
            <a:r>
              <a:rPr lang="ja-JP" altLang="en-US" dirty="0" smtClean="0"/>
              <a:t>人として扱った．</a:t>
            </a:r>
            <a:endParaRPr lang="en-US" altLang="ja-JP" dirty="0" smtClean="0"/>
          </a:p>
          <a:p>
            <a:r>
              <a:rPr lang="ja-JP" altLang="en-US" dirty="0" smtClean="0"/>
              <a:t>分析期間中に</a:t>
            </a:r>
            <a:r>
              <a:rPr lang="en-US" altLang="ja-JP" dirty="0" smtClean="0"/>
              <a:t>ver.6.0</a:t>
            </a:r>
            <a:r>
              <a:rPr lang="ja-JP" altLang="en-US" dirty="0" err="1" smtClean="0"/>
              <a:t>，</a:t>
            </a:r>
            <a:r>
              <a:rPr lang="en-US" altLang="ja-JP" dirty="0" smtClean="0"/>
              <a:t>ver.7.0</a:t>
            </a:r>
            <a:r>
              <a:rPr lang="ja-JP" altLang="en-US" dirty="0" err="1" smtClean="0"/>
              <a:t>，</a:t>
            </a:r>
            <a:r>
              <a:rPr lang="en-US" altLang="ja-JP" dirty="0" smtClean="0"/>
              <a:t>ver.8.0β</a:t>
            </a:r>
            <a:r>
              <a:rPr lang="ja-JP" altLang="en-US" dirty="0" err="1" smtClean="0"/>
              <a:t>，</a:t>
            </a:r>
            <a:r>
              <a:rPr lang="en-US" altLang="ja-JP" dirty="0" smtClean="0"/>
              <a:t>ver.8.0</a:t>
            </a:r>
            <a:r>
              <a:rPr lang="ja-JP" altLang="en-US" dirty="0" err="1" smtClean="0"/>
              <a:t>がリ</a:t>
            </a:r>
            <a:r>
              <a:rPr lang="ja-JP" altLang="en-US" dirty="0" smtClean="0"/>
              <a:t>リースされている．</a:t>
            </a:r>
            <a:endParaRPr lang="en-US" altLang="ja-JP" dirty="0" smtClean="0"/>
          </a:p>
        </p:txBody>
      </p:sp>
      <p:sp>
        <p:nvSpPr>
          <p:cNvPr id="20" name="日付プレースホルダ 19"/>
          <p:cNvSpPr>
            <a:spLocks noGrp="1"/>
          </p:cNvSpPr>
          <p:nvPr>
            <p:ph type="dt" sz="half" idx="10"/>
          </p:nvPr>
        </p:nvSpPr>
        <p:spPr/>
        <p:txBody>
          <a:bodyPr/>
          <a:lstStyle/>
          <a:p>
            <a:r>
              <a:rPr kumimoji="1" lang="en-US" altLang="ja-JP" smtClean="0"/>
              <a:t>2007/11/8</a:t>
            </a:r>
            <a:endParaRPr kumimoji="1" lang="ja-JP" altLang="en-US"/>
          </a:p>
        </p:txBody>
      </p:sp>
      <p:sp>
        <p:nvSpPr>
          <p:cNvPr id="21" name="スライド番号プレースホルダ 20"/>
          <p:cNvSpPr>
            <a:spLocks noGrp="1"/>
          </p:cNvSpPr>
          <p:nvPr>
            <p:ph type="sldNum" sz="quarter" idx="12"/>
          </p:nvPr>
        </p:nvSpPr>
        <p:spPr>
          <a:xfrm>
            <a:off x="6553200" y="6357958"/>
            <a:ext cx="2133600" cy="365125"/>
          </a:xfrm>
        </p:spPr>
        <p:txBody>
          <a:bodyPr/>
          <a:lstStyle/>
          <a:p>
            <a:fld id="{DD7415C8-EC32-4BF9-916C-D8938BCE9218}" type="slidenum">
              <a:rPr lang="ja-JP" altLang="en-US" smtClean="0"/>
              <a:pPr/>
              <a:t>12</a:t>
            </a:fld>
            <a:endParaRPr lang="ja-JP" altLang="en-US"/>
          </a:p>
        </p:txBody>
      </p:sp>
      <p:sp>
        <p:nvSpPr>
          <p:cNvPr id="22" name="フッター プレースホルダ 21"/>
          <p:cNvSpPr>
            <a:spLocks noGrp="1"/>
          </p:cNvSpPr>
          <p:nvPr>
            <p:ph type="ftr" sz="quarter" idx="11"/>
          </p:nvPr>
        </p:nvSpPr>
        <p:spPr/>
        <p:txBody>
          <a:bodyPr/>
          <a:lstStyle/>
          <a:p>
            <a:r>
              <a:rPr kumimoji="1" lang="en-US" altLang="ja-JP" smtClean="0"/>
              <a:t>GNWS2007</a:t>
            </a:r>
            <a:endParaRPr kumimoji="1" lang="ja-JP" altLang="en-US"/>
          </a:p>
        </p:txBody>
      </p:sp>
      <p:grpSp>
        <p:nvGrpSpPr>
          <p:cNvPr id="37" name="グループ化 36"/>
          <p:cNvGrpSpPr/>
          <p:nvPr/>
        </p:nvGrpSpPr>
        <p:grpSpPr>
          <a:xfrm>
            <a:off x="2643174" y="3786190"/>
            <a:ext cx="4071966" cy="2571768"/>
            <a:chOff x="2643174" y="3786190"/>
            <a:chExt cx="4071966" cy="2571768"/>
          </a:xfrm>
        </p:grpSpPr>
        <p:sp>
          <p:nvSpPr>
            <p:cNvPr id="24" name="正方形/長方形 23"/>
            <p:cNvSpPr/>
            <p:nvPr/>
          </p:nvSpPr>
          <p:spPr>
            <a:xfrm>
              <a:off x="2643174" y="3786190"/>
              <a:ext cx="3000396"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solidFill>
                    <a:schemeClr val="tx1"/>
                  </a:solidFill>
                </a:rPr>
                <a:t>1997</a:t>
              </a:r>
              <a:r>
                <a:rPr lang="ja-JP" altLang="en-US" dirty="0" smtClean="0">
                  <a:solidFill>
                    <a:schemeClr val="tx1"/>
                  </a:solidFill>
                </a:rPr>
                <a:t>年</a:t>
              </a:r>
              <a:r>
                <a:rPr lang="en-US" altLang="ja-JP" dirty="0" smtClean="0">
                  <a:solidFill>
                    <a:schemeClr val="tx1"/>
                  </a:solidFill>
                </a:rPr>
                <a:t>1</a:t>
              </a:r>
              <a:r>
                <a:rPr lang="ja-JP" altLang="en-US" dirty="0" smtClean="0">
                  <a:solidFill>
                    <a:schemeClr val="tx1"/>
                  </a:solidFill>
                </a:rPr>
                <a:t>月　</a:t>
              </a:r>
              <a:r>
                <a:rPr lang="en-US" altLang="ja-JP" dirty="0" smtClean="0">
                  <a:solidFill>
                    <a:schemeClr val="tx1"/>
                  </a:solidFill>
                </a:rPr>
                <a:t>v</a:t>
              </a:r>
              <a:r>
                <a:rPr kumimoji="1" lang="en-US" altLang="ja-JP" dirty="0" smtClean="0">
                  <a:solidFill>
                    <a:schemeClr val="tx1"/>
                  </a:solidFill>
                </a:rPr>
                <a:t>er6.0</a:t>
              </a:r>
              <a:r>
                <a:rPr kumimoji="1" lang="ja-JP" altLang="en-US" dirty="0" smtClean="0">
                  <a:solidFill>
                    <a:schemeClr val="tx1"/>
                  </a:solidFill>
                </a:rPr>
                <a:t>リリース</a:t>
              </a:r>
              <a:endParaRPr kumimoji="1" lang="ja-JP" altLang="en-US" dirty="0">
                <a:solidFill>
                  <a:schemeClr val="tx1"/>
                </a:solidFill>
              </a:endParaRPr>
            </a:p>
          </p:txBody>
        </p:sp>
        <p:sp>
          <p:nvSpPr>
            <p:cNvPr id="25" name="正方形/長方形 24"/>
            <p:cNvSpPr/>
            <p:nvPr/>
          </p:nvSpPr>
          <p:spPr>
            <a:xfrm>
              <a:off x="2643174" y="4429132"/>
              <a:ext cx="3000396"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solidFill>
                    <a:schemeClr val="tx1"/>
                  </a:solidFill>
                </a:rPr>
                <a:t>2000</a:t>
              </a:r>
              <a:r>
                <a:rPr lang="ja-JP" altLang="en-US" dirty="0" smtClean="0">
                  <a:solidFill>
                    <a:schemeClr val="tx1"/>
                  </a:solidFill>
                </a:rPr>
                <a:t>年</a:t>
              </a:r>
              <a:r>
                <a:rPr lang="en-US" altLang="ja-JP" dirty="0" smtClean="0">
                  <a:solidFill>
                    <a:schemeClr val="tx1"/>
                  </a:solidFill>
                </a:rPr>
                <a:t>5</a:t>
              </a:r>
              <a:r>
                <a:rPr lang="ja-JP" altLang="en-US" dirty="0" smtClean="0">
                  <a:solidFill>
                    <a:schemeClr val="tx1"/>
                  </a:solidFill>
                </a:rPr>
                <a:t>月　</a:t>
              </a:r>
              <a:r>
                <a:rPr lang="en-US" altLang="ja-JP" dirty="0" smtClean="0">
                  <a:solidFill>
                    <a:schemeClr val="tx1"/>
                  </a:solidFill>
                </a:rPr>
                <a:t>v</a:t>
              </a:r>
              <a:r>
                <a:rPr kumimoji="1" lang="en-US" altLang="ja-JP" dirty="0" smtClean="0">
                  <a:solidFill>
                    <a:schemeClr val="tx1"/>
                  </a:solidFill>
                </a:rPr>
                <a:t>er7.0</a:t>
              </a:r>
              <a:r>
                <a:rPr kumimoji="1" lang="ja-JP" altLang="en-US" dirty="0" smtClean="0">
                  <a:solidFill>
                    <a:schemeClr val="tx1"/>
                  </a:solidFill>
                </a:rPr>
                <a:t>リリース</a:t>
              </a:r>
              <a:endParaRPr kumimoji="1" lang="ja-JP" altLang="en-US" dirty="0">
                <a:solidFill>
                  <a:schemeClr val="tx1"/>
                </a:solidFill>
              </a:endParaRPr>
            </a:p>
          </p:txBody>
        </p:sp>
        <p:sp>
          <p:nvSpPr>
            <p:cNvPr id="26" name="正方形/長方形 25"/>
            <p:cNvSpPr/>
            <p:nvPr/>
          </p:nvSpPr>
          <p:spPr>
            <a:xfrm>
              <a:off x="2703461" y="5143512"/>
              <a:ext cx="3000396"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solidFill>
                    <a:schemeClr val="tx1"/>
                  </a:solidFill>
                </a:rPr>
                <a:t>2004</a:t>
              </a:r>
              <a:r>
                <a:rPr lang="ja-JP" altLang="en-US" dirty="0" smtClean="0">
                  <a:solidFill>
                    <a:schemeClr val="tx1"/>
                  </a:solidFill>
                </a:rPr>
                <a:t>年</a:t>
              </a:r>
              <a:r>
                <a:rPr lang="en-US" altLang="ja-JP" dirty="0" smtClean="0">
                  <a:solidFill>
                    <a:schemeClr val="tx1"/>
                  </a:solidFill>
                </a:rPr>
                <a:t>8</a:t>
              </a:r>
              <a:r>
                <a:rPr lang="ja-JP" altLang="en-US" dirty="0" smtClean="0">
                  <a:solidFill>
                    <a:schemeClr val="tx1"/>
                  </a:solidFill>
                </a:rPr>
                <a:t>月　</a:t>
              </a:r>
              <a:r>
                <a:rPr lang="en-US" altLang="ja-JP" dirty="0" smtClean="0">
                  <a:solidFill>
                    <a:schemeClr val="tx1"/>
                  </a:solidFill>
                </a:rPr>
                <a:t>v</a:t>
              </a:r>
              <a:r>
                <a:rPr kumimoji="1" lang="en-US" altLang="ja-JP" dirty="0" smtClean="0">
                  <a:solidFill>
                    <a:schemeClr val="tx1"/>
                  </a:solidFill>
                </a:rPr>
                <a:t>er8.0β</a:t>
              </a:r>
              <a:r>
                <a:rPr kumimoji="1" lang="ja-JP" altLang="en-US" dirty="0" smtClean="0">
                  <a:solidFill>
                    <a:schemeClr val="tx1"/>
                  </a:solidFill>
                </a:rPr>
                <a:t>リリース</a:t>
              </a:r>
              <a:endParaRPr kumimoji="1" lang="ja-JP" altLang="en-US" dirty="0">
                <a:solidFill>
                  <a:schemeClr val="tx1"/>
                </a:solidFill>
              </a:endParaRPr>
            </a:p>
          </p:txBody>
        </p:sp>
        <p:sp>
          <p:nvSpPr>
            <p:cNvPr id="27" name="正方形/長方形 26"/>
            <p:cNvSpPr/>
            <p:nvPr/>
          </p:nvSpPr>
          <p:spPr>
            <a:xfrm>
              <a:off x="2643174" y="5357826"/>
              <a:ext cx="3000396"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solidFill>
                    <a:schemeClr val="tx1"/>
                  </a:solidFill>
                </a:rPr>
                <a:t>2005</a:t>
              </a:r>
              <a:r>
                <a:rPr lang="ja-JP" altLang="en-US" dirty="0" smtClean="0">
                  <a:solidFill>
                    <a:schemeClr val="tx1"/>
                  </a:solidFill>
                </a:rPr>
                <a:t>年</a:t>
              </a:r>
              <a:r>
                <a:rPr lang="en-US" altLang="ja-JP" dirty="0" smtClean="0">
                  <a:solidFill>
                    <a:schemeClr val="tx1"/>
                  </a:solidFill>
                </a:rPr>
                <a:t>1</a:t>
              </a:r>
              <a:r>
                <a:rPr lang="ja-JP" altLang="en-US" dirty="0" smtClean="0">
                  <a:solidFill>
                    <a:schemeClr val="tx1"/>
                  </a:solidFill>
                </a:rPr>
                <a:t>月　</a:t>
              </a:r>
              <a:r>
                <a:rPr lang="en-US" altLang="ja-JP" dirty="0" smtClean="0">
                  <a:solidFill>
                    <a:schemeClr val="tx1"/>
                  </a:solidFill>
                </a:rPr>
                <a:t>v</a:t>
              </a:r>
              <a:r>
                <a:rPr kumimoji="1" lang="en-US" altLang="ja-JP" dirty="0" smtClean="0">
                  <a:solidFill>
                    <a:schemeClr val="tx1"/>
                  </a:solidFill>
                </a:rPr>
                <a:t>er8.0</a:t>
              </a:r>
              <a:r>
                <a:rPr kumimoji="1" lang="ja-JP" altLang="en-US" dirty="0" smtClean="0">
                  <a:solidFill>
                    <a:schemeClr val="tx1"/>
                  </a:solidFill>
                </a:rPr>
                <a:t>リリース</a:t>
              </a:r>
              <a:endParaRPr kumimoji="1" lang="ja-JP" altLang="en-US" dirty="0">
                <a:solidFill>
                  <a:schemeClr val="tx1"/>
                </a:solidFill>
              </a:endParaRPr>
            </a:p>
          </p:txBody>
        </p:sp>
        <p:sp>
          <p:nvSpPr>
            <p:cNvPr id="28" name="右中かっこ 27"/>
            <p:cNvSpPr/>
            <p:nvPr/>
          </p:nvSpPr>
          <p:spPr>
            <a:xfrm>
              <a:off x="5610117" y="3944749"/>
              <a:ext cx="214314" cy="714380"/>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9" name="右中かっこ 28"/>
            <p:cNvSpPr/>
            <p:nvPr/>
          </p:nvSpPr>
          <p:spPr>
            <a:xfrm>
              <a:off x="5643570" y="4714884"/>
              <a:ext cx="142876" cy="857256"/>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0" name="右中かっこ 29"/>
            <p:cNvSpPr/>
            <p:nvPr/>
          </p:nvSpPr>
          <p:spPr>
            <a:xfrm>
              <a:off x="5605585" y="5643578"/>
              <a:ext cx="214314" cy="714380"/>
            </a:xfrm>
            <a:prstGeom prst="righ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1" name="テキスト ボックス 30"/>
            <p:cNvSpPr txBox="1"/>
            <p:nvPr/>
          </p:nvSpPr>
          <p:spPr>
            <a:xfrm>
              <a:off x="3071803" y="4170214"/>
              <a:ext cx="461665" cy="500066"/>
            </a:xfrm>
            <a:prstGeom prst="rect">
              <a:avLst/>
            </a:prstGeom>
            <a:noFill/>
          </p:spPr>
          <p:txBody>
            <a:bodyPr vert="eaVert" wrap="square" rtlCol="0">
              <a:spAutoFit/>
            </a:bodyPr>
            <a:lstStyle/>
            <a:p>
              <a:pPr algn="ctr"/>
              <a:r>
                <a:rPr kumimoji="1" lang="ja-JP" altLang="en-US" dirty="0" smtClean="0"/>
                <a:t>・・・</a:t>
              </a:r>
              <a:endParaRPr kumimoji="1" lang="ja-JP" altLang="en-US" dirty="0"/>
            </a:p>
          </p:txBody>
        </p:sp>
        <p:sp>
          <p:nvSpPr>
            <p:cNvPr id="32" name="テキスト ボックス 31"/>
            <p:cNvSpPr txBox="1"/>
            <p:nvPr/>
          </p:nvSpPr>
          <p:spPr>
            <a:xfrm>
              <a:off x="3071803" y="4853228"/>
              <a:ext cx="461665" cy="500066"/>
            </a:xfrm>
            <a:prstGeom prst="rect">
              <a:avLst/>
            </a:prstGeom>
            <a:noFill/>
          </p:spPr>
          <p:txBody>
            <a:bodyPr vert="eaVert" wrap="square" rtlCol="0">
              <a:spAutoFit/>
            </a:bodyPr>
            <a:lstStyle/>
            <a:p>
              <a:pPr algn="ctr"/>
              <a:r>
                <a:rPr kumimoji="1" lang="ja-JP" altLang="en-US" dirty="0" smtClean="0"/>
                <a:t>・・・</a:t>
              </a:r>
              <a:endParaRPr kumimoji="1" lang="ja-JP" altLang="en-US" dirty="0"/>
            </a:p>
          </p:txBody>
        </p:sp>
        <p:sp>
          <p:nvSpPr>
            <p:cNvPr id="33" name="テキスト ボックス 32"/>
            <p:cNvSpPr txBox="1"/>
            <p:nvPr/>
          </p:nvSpPr>
          <p:spPr>
            <a:xfrm>
              <a:off x="3071803" y="5857892"/>
              <a:ext cx="461665" cy="500066"/>
            </a:xfrm>
            <a:prstGeom prst="rect">
              <a:avLst/>
            </a:prstGeom>
            <a:noFill/>
          </p:spPr>
          <p:txBody>
            <a:bodyPr vert="eaVert" wrap="square" rtlCol="0">
              <a:spAutoFit/>
            </a:bodyPr>
            <a:lstStyle/>
            <a:p>
              <a:pPr algn="ctr"/>
              <a:r>
                <a:rPr kumimoji="1" lang="ja-JP" altLang="en-US" dirty="0" smtClean="0"/>
                <a:t>・・・</a:t>
              </a:r>
              <a:endParaRPr kumimoji="1" lang="ja-JP" altLang="en-US" dirty="0"/>
            </a:p>
          </p:txBody>
        </p:sp>
        <p:sp>
          <p:nvSpPr>
            <p:cNvPr id="34" name="正方形/長方形 33"/>
            <p:cNvSpPr/>
            <p:nvPr/>
          </p:nvSpPr>
          <p:spPr>
            <a:xfrm>
              <a:off x="5643570" y="4038489"/>
              <a:ext cx="1071570"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前期</a:t>
              </a:r>
              <a:endParaRPr kumimoji="1" lang="ja-JP" altLang="en-US" dirty="0">
                <a:solidFill>
                  <a:schemeClr val="tx1"/>
                </a:solidFill>
              </a:endParaRPr>
            </a:p>
          </p:txBody>
        </p:sp>
        <p:sp>
          <p:nvSpPr>
            <p:cNvPr id="35" name="正方形/長方形 34"/>
            <p:cNvSpPr/>
            <p:nvPr/>
          </p:nvSpPr>
          <p:spPr>
            <a:xfrm>
              <a:off x="5643570" y="4857760"/>
              <a:ext cx="1071570"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中</a:t>
              </a:r>
              <a:r>
                <a:rPr kumimoji="1" lang="ja-JP" altLang="en-US" dirty="0" smtClean="0">
                  <a:solidFill>
                    <a:schemeClr val="tx1"/>
                  </a:solidFill>
                </a:rPr>
                <a:t>期</a:t>
              </a:r>
              <a:endParaRPr kumimoji="1" lang="ja-JP" altLang="en-US" dirty="0">
                <a:solidFill>
                  <a:schemeClr val="tx1"/>
                </a:solidFill>
              </a:endParaRPr>
            </a:p>
          </p:txBody>
        </p:sp>
        <p:sp>
          <p:nvSpPr>
            <p:cNvPr id="36" name="正方形/長方形 35"/>
            <p:cNvSpPr/>
            <p:nvPr/>
          </p:nvSpPr>
          <p:spPr>
            <a:xfrm>
              <a:off x="5643570" y="5726167"/>
              <a:ext cx="1071570"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後期</a:t>
              </a:r>
              <a:endParaRPr kumimoji="1" lang="ja-JP" altLang="en-US" dirty="0">
                <a:solidFill>
                  <a:schemeClr val="tx1"/>
                </a:solidFill>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分析結果（前期）</a:t>
            </a:r>
            <a:endParaRPr kumimoji="1" lang="ja-JP" altLang="en-US" dirty="0"/>
          </a:p>
        </p:txBody>
      </p:sp>
      <p:sp>
        <p:nvSpPr>
          <p:cNvPr id="3" name="コンテンツ プレースホルダ 2"/>
          <p:cNvSpPr>
            <a:spLocks noGrp="1"/>
          </p:cNvSpPr>
          <p:nvPr>
            <p:ph idx="1"/>
          </p:nvPr>
        </p:nvSpPr>
        <p:spPr>
          <a:xfrm>
            <a:off x="457200" y="857232"/>
            <a:ext cx="8229600" cy="5500726"/>
          </a:xfrm>
        </p:spPr>
        <p:txBody>
          <a:bodyPr>
            <a:normAutofit/>
          </a:bodyPr>
          <a:lstStyle/>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pPr>
              <a:buNone/>
            </a:pPr>
            <a:endParaRPr kumimoji="1" lang="en-US" altLang="ja-JP" dirty="0" smtClean="0"/>
          </a:p>
          <a:p>
            <a:pPr lvl="8"/>
            <a:endParaRPr kumimoji="1" lang="en-US" altLang="ja-JP" dirty="0" smtClean="0"/>
          </a:p>
          <a:p>
            <a:r>
              <a:rPr kumimoji="1" lang="ja-JP" altLang="en-US" dirty="0" smtClean="0"/>
              <a:t>ユーザコミュニティの参加人数の</a:t>
            </a:r>
            <a:r>
              <a:rPr lang="ja-JP" altLang="en-US" dirty="0" smtClean="0"/>
              <a:t>増加に伴い，開発者コミュニティにおけるコーディネータが増加している．</a:t>
            </a:r>
            <a:endParaRPr kumimoji="1" lang="ja-JP" altLang="en-US" dirty="0"/>
          </a:p>
        </p:txBody>
      </p:sp>
      <p:sp>
        <p:nvSpPr>
          <p:cNvPr id="47" name="日付プレースホルダ 46"/>
          <p:cNvSpPr>
            <a:spLocks noGrp="1"/>
          </p:cNvSpPr>
          <p:nvPr>
            <p:ph type="dt" sz="half" idx="10"/>
          </p:nvPr>
        </p:nvSpPr>
        <p:spPr/>
        <p:txBody>
          <a:bodyPr/>
          <a:lstStyle/>
          <a:p>
            <a:r>
              <a:rPr kumimoji="1" lang="en-US" altLang="ja-JP" smtClean="0"/>
              <a:t>2007/11/8</a:t>
            </a:r>
            <a:endParaRPr kumimoji="1" lang="ja-JP" altLang="en-US"/>
          </a:p>
        </p:txBody>
      </p:sp>
      <p:sp>
        <p:nvSpPr>
          <p:cNvPr id="48" name="スライド番号プレースホルダ 47"/>
          <p:cNvSpPr>
            <a:spLocks noGrp="1"/>
          </p:cNvSpPr>
          <p:nvPr>
            <p:ph type="sldNum" sz="quarter" idx="12"/>
          </p:nvPr>
        </p:nvSpPr>
        <p:spPr/>
        <p:txBody>
          <a:bodyPr/>
          <a:lstStyle/>
          <a:p>
            <a:fld id="{DD7415C8-EC32-4BF9-916C-D8938BCE9218}" type="slidenum">
              <a:rPr lang="ja-JP" altLang="en-US" smtClean="0"/>
              <a:pPr/>
              <a:t>13</a:t>
            </a:fld>
            <a:endParaRPr lang="ja-JP" altLang="en-US"/>
          </a:p>
        </p:txBody>
      </p:sp>
      <p:sp>
        <p:nvSpPr>
          <p:cNvPr id="49" name="フッター プレースホルダ 48"/>
          <p:cNvSpPr>
            <a:spLocks noGrp="1"/>
          </p:cNvSpPr>
          <p:nvPr>
            <p:ph type="ftr" sz="quarter" idx="11"/>
          </p:nvPr>
        </p:nvSpPr>
        <p:spPr/>
        <p:txBody>
          <a:bodyPr/>
          <a:lstStyle/>
          <a:p>
            <a:r>
              <a:rPr kumimoji="1" lang="en-US" altLang="ja-JP" smtClean="0"/>
              <a:t>GNWS2007</a:t>
            </a:r>
            <a:endParaRPr kumimoji="1" lang="ja-JP" altLang="en-US"/>
          </a:p>
        </p:txBody>
      </p:sp>
      <p:grpSp>
        <p:nvGrpSpPr>
          <p:cNvPr id="62" name="グループ化 61"/>
          <p:cNvGrpSpPr/>
          <p:nvPr/>
        </p:nvGrpSpPr>
        <p:grpSpPr>
          <a:xfrm>
            <a:off x="2714612" y="3929066"/>
            <a:ext cx="3786214" cy="714380"/>
            <a:chOff x="736650" y="5357826"/>
            <a:chExt cx="3786214" cy="714380"/>
          </a:xfrm>
        </p:grpSpPr>
        <p:sp>
          <p:nvSpPr>
            <p:cNvPr id="63" name="正方形/長方形 62"/>
            <p:cNvSpPr/>
            <p:nvPr/>
          </p:nvSpPr>
          <p:spPr>
            <a:xfrm>
              <a:off x="736650" y="5429264"/>
              <a:ext cx="3786214" cy="571504"/>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4" name="直線コネクタ 63"/>
            <p:cNvCxnSpPr/>
            <p:nvPr/>
          </p:nvCxnSpPr>
          <p:spPr>
            <a:xfrm>
              <a:off x="2786050" y="5572140"/>
              <a:ext cx="428628" cy="1588"/>
            </a:xfrm>
            <a:prstGeom prst="line">
              <a:avLst/>
            </a:prstGeom>
            <a:ln w="127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a:off x="1000100" y="5572140"/>
              <a:ext cx="428628"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66" name="正方形/長方形 65"/>
            <p:cNvSpPr/>
            <p:nvPr/>
          </p:nvSpPr>
          <p:spPr>
            <a:xfrm>
              <a:off x="1428728" y="5357826"/>
              <a:ext cx="1071570" cy="428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smtClean="0">
                  <a:solidFill>
                    <a:schemeClr val="tx1"/>
                  </a:solidFill>
                </a:rPr>
                <a:t>開発者</a:t>
              </a:r>
              <a:endParaRPr kumimoji="1" lang="ja-JP" altLang="en-US" sz="1600" b="1" dirty="0">
                <a:solidFill>
                  <a:schemeClr val="tx1"/>
                </a:solidFill>
              </a:endParaRPr>
            </a:p>
          </p:txBody>
        </p:sp>
        <p:sp>
          <p:nvSpPr>
            <p:cNvPr id="67" name="正方形/長方形 66"/>
            <p:cNvSpPr/>
            <p:nvPr/>
          </p:nvSpPr>
          <p:spPr>
            <a:xfrm>
              <a:off x="3143240" y="5357826"/>
              <a:ext cx="1071570" cy="428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smtClean="0">
                  <a:solidFill>
                    <a:schemeClr val="tx1"/>
                  </a:solidFill>
                </a:rPr>
                <a:t>ユーザ</a:t>
              </a:r>
              <a:endParaRPr kumimoji="1" lang="ja-JP" altLang="en-US" sz="1600" b="1" dirty="0">
                <a:solidFill>
                  <a:schemeClr val="tx1"/>
                </a:solidFill>
              </a:endParaRPr>
            </a:p>
          </p:txBody>
        </p:sp>
        <p:cxnSp>
          <p:nvCxnSpPr>
            <p:cNvPr id="68" name="直線コネクタ 67"/>
            <p:cNvCxnSpPr/>
            <p:nvPr/>
          </p:nvCxnSpPr>
          <p:spPr>
            <a:xfrm>
              <a:off x="1000100" y="5856304"/>
              <a:ext cx="428628" cy="1588"/>
            </a:xfrm>
            <a:prstGeom prst="line">
              <a:avLst/>
            </a:prstGeom>
            <a:ln w="12700">
              <a:solidFill>
                <a:srgbClr val="00FF00"/>
              </a:solidFill>
            </a:ln>
          </p:spPr>
          <p:style>
            <a:lnRef idx="1">
              <a:schemeClr val="accent1"/>
            </a:lnRef>
            <a:fillRef idx="0">
              <a:schemeClr val="accent1"/>
            </a:fillRef>
            <a:effectRef idx="0">
              <a:schemeClr val="accent1"/>
            </a:effectRef>
            <a:fontRef idx="minor">
              <a:schemeClr val="tx1"/>
            </a:fontRef>
          </p:style>
        </p:cxnSp>
        <p:sp>
          <p:nvSpPr>
            <p:cNvPr id="69" name="正方形/長方形 68"/>
            <p:cNvSpPr/>
            <p:nvPr/>
          </p:nvSpPr>
          <p:spPr>
            <a:xfrm>
              <a:off x="1428728" y="5643578"/>
              <a:ext cx="1500198" cy="428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smtClean="0">
                  <a:solidFill>
                    <a:schemeClr val="tx1"/>
                  </a:solidFill>
                </a:rPr>
                <a:t>バグ報告者</a:t>
              </a:r>
              <a:endParaRPr kumimoji="1" lang="ja-JP" altLang="en-US" b="1" dirty="0">
                <a:solidFill>
                  <a:schemeClr val="tx1"/>
                </a:solidFill>
              </a:endParaRPr>
            </a:p>
          </p:txBody>
        </p:sp>
      </p:grpSp>
      <p:pic>
        <p:nvPicPr>
          <p:cNvPr id="76" name="Picture 46"/>
          <p:cNvPicPr>
            <a:picLocks noChangeAspect="1" noChangeArrowheads="1"/>
          </p:cNvPicPr>
          <p:nvPr/>
        </p:nvPicPr>
        <p:blipFill>
          <a:blip r:embed="rId3"/>
          <a:srcRect/>
          <a:stretch>
            <a:fillRect/>
          </a:stretch>
        </p:blipFill>
        <p:spPr bwMode="auto">
          <a:xfrm>
            <a:off x="5000628" y="774643"/>
            <a:ext cx="4071966" cy="2927154"/>
          </a:xfrm>
          <a:prstGeom prst="rect">
            <a:avLst/>
          </a:prstGeom>
          <a:noFill/>
          <a:ln w="9525">
            <a:noFill/>
            <a:miter lim="800000"/>
            <a:headEnd/>
            <a:tailEnd/>
          </a:ln>
          <a:effectLst/>
        </p:spPr>
      </p:pic>
      <p:pic>
        <p:nvPicPr>
          <p:cNvPr id="77" name="Picture 44"/>
          <p:cNvPicPr>
            <a:picLocks noChangeAspect="1" noChangeArrowheads="1"/>
          </p:cNvPicPr>
          <p:nvPr/>
        </p:nvPicPr>
        <p:blipFill>
          <a:blip r:embed="rId4"/>
          <a:srcRect/>
          <a:stretch>
            <a:fillRect/>
          </a:stretch>
        </p:blipFill>
        <p:spPr bwMode="auto">
          <a:xfrm>
            <a:off x="314282" y="785794"/>
            <a:ext cx="4257718" cy="2906656"/>
          </a:xfrm>
          <a:prstGeom prst="rect">
            <a:avLst/>
          </a:prstGeom>
          <a:noFill/>
          <a:ln w="9525">
            <a:noFill/>
            <a:miter lim="800000"/>
            <a:headEnd/>
            <a:tailEnd/>
          </a:ln>
          <a:effectLst/>
        </p:spPr>
      </p:pic>
      <p:cxnSp>
        <p:nvCxnSpPr>
          <p:cNvPr id="78" name="直線矢印コネクタ 77"/>
          <p:cNvCxnSpPr/>
          <p:nvPr/>
        </p:nvCxnSpPr>
        <p:spPr>
          <a:xfrm rot="5400000" flipH="1" flipV="1">
            <a:off x="857224" y="1285860"/>
            <a:ext cx="1643074" cy="107157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9" name="直線矢印コネクタ 78"/>
          <p:cNvCxnSpPr/>
          <p:nvPr/>
        </p:nvCxnSpPr>
        <p:spPr>
          <a:xfrm rot="5400000" flipH="1" flipV="1">
            <a:off x="5822165" y="1107265"/>
            <a:ext cx="928694" cy="85725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0" name="正方形/長方形 79"/>
          <p:cNvSpPr/>
          <p:nvPr/>
        </p:nvSpPr>
        <p:spPr>
          <a:xfrm>
            <a:off x="-71470" y="1214422"/>
            <a:ext cx="571504" cy="1571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400" dirty="0" smtClean="0">
                <a:solidFill>
                  <a:schemeClr val="tx1"/>
                </a:solidFill>
              </a:rPr>
              <a:t>人　　　数</a:t>
            </a:r>
            <a:endParaRPr kumimoji="1" lang="ja-JP" altLang="en-US" sz="1400" dirty="0">
              <a:solidFill>
                <a:schemeClr val="tx1"/>
              </a:solidFill>
            </a:endParaRPr>
          </a:p>
        </p:txBody>
      </p:sp>
      <p:sp>
        <p:nvSpPr>
          <p:cNvPr id="81" name="正方形/長方形 80"/>
          <p:cNvSpPr/>
          <p:nvPr/>
        </p:nvSpPr>
        <p:spPr>
          <a:xfrm>
            <a:off x="4572000" y="857232"/>
            <a:ext cx="571504" cy="24288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400" dirty="0" smtClean="0">
                <a:solidFill>
                  <a:schemeClr val="tx1"/>
                </a:solidFill>
              </a:rPr>
              <a:t>コーディネータ兼任率</a:t>
            </a:r>
            <a:endParaRPr kumimoji="1" lang="ja-JP" altLang="en-US" sz="1400" dirty="0">
              <a:solidFill>
                <a:schemeClr val="tx1"/>
              </a:solidFill>
            </a:endParaRPr>
          </a:p>
        </p:txBody>
      </p:sp>
      <p:sp>
        <p:nvSpPr>
          <p:cNvPr id="82" name="正方形/長方形 81"/>
          <p:cNvSpPr/>
          <p:nvPr/>
        </p:nvSpPr>
        <p:spPr>
          <a:xfrm>
            <a:off x="1357290" y="3714752"/>
            <a:ext cx="1928826" cy="28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期　　　間</a:t>
            </a:r>
            <a:r>
              <a:rPr kumimoji="1" lang="ja-JP" altLang="en-US" sz="1400" b="1" dirty="0" smtClean="0">
                <a:solidFill>
                  <a:schemeClr val="tx1"/>
                </a:solidFill>
              </a:rPr>
              <a:t>　</a:t>
            </a:r>
            <a:endParaRPr kumimoji="1" lang="ja-JP" altLang="en-US" sz="1400" b="1" dirty="0">
              <a:solidFill>
                <a:schemeClr val="tx1"/>
              </a:solidFill>
            </a:endParaRPr>
          </a:p>
        </p:txBody>
      </p:sp>
      <p:sp>
        <p:nvSpPr>
          <p:cNvPr id="83" name="正方形/長方形 82"/>
          <p:cNvSpPr/>
          <p:nvPr/>
        </p:nvSpPr>
        <p:spPr>
          <a:xfrm>
            <a:off x="6429388" y="3714752"/>
            <a:ext cx="1928826" cy="28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期　　　間</a:t>
            </a:r>
            <a:r>
              <a:rPr kumimoji="1" lang="ja-JP" altLang="en-US" sz="1400" b="1" dirty="0" smtClean="0">
                <a:solidFill>
                  <a:schemeClr val="tx1"/>
                </a:solidFill>
              </a:rPr>
              <a:t>　</a:t>
            </a:r>
            <a:endParaRPr kumimoji="1" lang="ja-JP" altLang="en-US" sz="1400" b="1" dirty="0">
              <a:solidFill>
                <a:schemeClr val="tx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考察（前期）</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ユーザコミュニティでは導入時のトラブルなどの議論を開発者を交えて行っている．</a:t>
            </a:r>
            <a:endParaRPr kumimoji="1" lang="en-US" altLang="ja-JP" dirty="0" smtClean="0"/>
          </a:p>
          <a:p>
            <a:r>
              <a:rPr kumimoji="1" lang="ja-JP" altLang="en-US" dirty="0" smtClean="0"/>
              <a:t>ユーザコミュニティにおいてメッセージを送信するユーザが増加したために，それに応える開発者が増加し，コーディネータ（開発者＆ユーザ）が増加したと考えられます．</a:t>
            </a:r>
            <a:endParaRPr kumimoji="1" lang="en-US" altLang="ja-JP" dirty="0" smtClean="0"/>
          </a:p>
          <a:p>
            <a:endParaRPr kumimoji="1" lang="en-US" altLang="ja-JP" dirty="0" smtClean="0"/>
          </a:p>
          <a:p>
            <a:pPr lvl="1"/>
            <a:endParaRPr kumimoji="1" lang="en-US" altLang="ja-JP" dirty="0" smtClean="0"/>
          </a:p>
          <a:p>
            <a:pPr lvl="1"/>
            <a:endParaRPr kumimoji="1" lang="en-US" altLang="ja-JP" dirty="0" smtClean="0"/>
          </a:p>
        </p:txBody>
      </p:sp>
      <p:sp>
        <p:nvSpPr>
          <p:cNvPr id="7" name="日付プレースホルダ 6"/>
          <p:cNvSpPr>
            <a:spLocks noGrp="1"/>
          </p:cNvSpPr>
          <p:nvPr>
            <p:ph type="dt" sz="half" idx="10"/>
          </p:nvPr>
        </p:nvSpPr>
        <p:spPr/>
        <p:txBody>
          <a:bodyPr/>
          <a:lstStyle/>
          <a:p>
            <a:r>
              <a:rPr kumimoji="1" lang="en-US" altLang="ja-JP" smtClean="0"/>
              <a:t>2007/11/8</a:t>
            </a:r>
            <a:endParaRPr kumimoji="1" lang="ja-JP" altLang="en-US"/>
          </a:p>
        </p:txBody>
      </p:sp>
      <p:sp>
        <p:nvSpPr>
          <p:cNvPr id="8" name="スライド番号プレースホルダ 7"/>
          <p:cNvSpPr>
            <a:spLocks noGrp="1"/>
          </p:cNvSpPr>
          <p:nvPr>
            <p:ph type="sldNum" sz="quarter" idx="12"/>
          </p:nvPr>
        </p:nvSpPr>
        <p:spPr/>
        <p:txBody>
          <a:bodyPr/>
          <a:lstStyle/>
          <a:p>
            <a:fld id="{DD7415C8-EC32-4BF9-916C-D8938BCE9218}" type="slidenum">
              <a:rPr lang="ja-JP" altLang="en-US" smtClean="0"/>
              <a:pPr/>
              <a:t>14</a:t>
            </a:fld>
            <a:endParaRPr lang="ja-JP" altLang="en-US"/>
          </a:p>
        </p:txBody>
      </p:sp>
      <p:sp>
        <p:nvSpPr>
          <p:cNvPr id="9" name="フッター プレースホルダ 8"/>
          <p:cNvSpPr>
            <a:spLocks noGrp="1"/>
          </p:cNvSpPr>
          <p:nvPr>
            <p:ph type="ftr" sz="quarter" idx="11"/>
          </p:nvPr>
        </p:nvSpPr>
        <p:spPr/>
        <p:txBody>
          <a:bodyPr/>
          <a:lstStyle/>
          <a:p>
            <a:r>
              <a:rPr kumimoji="1" lang="en-US" altLang="ja-JP" smtClean="0"/>
              <a:t>GNWS2007</a:t>
            </a:r>
            <a:endParaRPr kumimoji="1" lang="ja-JP" altLang="en-US"/>
          </a:p>
        </p:txBody>
      </p:sp>
      <p:grpSp>
        <p:nvGrpSpPr>
          <p:cNvPr id="11" name="グループ化 10"/>
          <p:cNvGrpSpPr/>
          <p:nvPr/>
        </p:nvGrpSpPr>
        <p:grpSpPr>
          <a:xfrm>
            <a:off x="2428860" y="3714752"/>
            <a:ext cx="6643734" cy="2578554"/>
            <a:chOff x="785786" y="3357562"/>
            <a:chExt cx="7572428" cy="3000396"/>
          </a:xfrm>
          <a:solidFill>
            <a:schemeClr val="bg2"/>
          </a:solidFill>
        </p:grpSpPr>
        <p:sp>
          <p:nvSpPr>
            <p:cNvPr id="12" name="角丸四角形 11"/>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smtClean="0">
                  <a:solidFill>
                    <a:schemeClr val="tx1"/>
                  </a:solidFill>
                </a:rPr>
                <a:t>OSS</a:t>
              </a:r>
              <a:r>
                <a:rPr kumimoji="1" lang="ja-JP" altLang="en-US" sz="2400" dirty="0" smtClean="0">
                  <a:solidFill>
                    <a:schemeClr val="tx1"/>
                  </a:solidFill>
                </a:rPr>
                <a:t>コミュニティ</a:t>
              </a:r>
              <a:endParaRPr kumimoji="1" lang="ja-JP" altLang="en-US" sz="2400" dirty="0">
                <a:solidFill>
                  <a:schemeClr val="tx1"/>
                </a:solidFill>
              </a:endParaRPr>
            </a:p>
          </p:txBody>
        </p:sp>
      </p:grpSp>
      <p:sp>
        <p:nvSpPr>
          <p:cNvPr id="14" name="角丸四角形 13"/>
          <p:cNvSpPr/>
          <p:nvPr/>
        </p:nvSpPr>
        <p:spPr>
          <a:xfrm>
            <a:off x="2786050" y="4065156"/>
            <a:ext cx="3000396" cy="1000132"/>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p:cNvSpPr/>
          <p:nvPr/>
        </p:nvSpPr>
        <p:spPr>
          <a:xfrm>
            <a:off x="3000364" y="4016469"/>
            <a:ext cx="207170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開発者</a:t>
            </a:r>
            <a:r>
              <a:rPr kumimoji="1" lang="ja-JP" altLang="en-US" dirty="0" smtClean="0">
                <a:solidFill>
                  <a:schemeClr val="tx1"/>
                </a:solidFill>
              </a:rPr>
              <a:t>コミュニティ</a:t>
            </a:r>
            <a:endParaRPr kumimoji="1" lang="ja-JP" altLang="en-US" dirty="0">
              <a:solidFill>
                <a:schemeClr val="tx1"/>
              </a:solidFill>
            </a:endParaRPr>
          </a:p>
        </p:txBody>
      </p:sp>
      <p:sp>
        <p:nvSpPr>
          <p:cNvPr id="28" name="角丸四角形 27"/>
          <p:cNvSpPr/>
          <p:nvPr/>
        </p:nvSpPr>
        <p:spPr>
          <a:xfrm>
            <a:off x="5857884" y="4007290"/>
            <a:ext cx="3000396" cy="1006918"/>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p:cNvSpPr/>
          <p:nvPr/>
        </p:nvSpPr>
        <p:spPr>
          <a:xfrm>
            <a:off x="5857884" y="4015234"/>
            <a:ext cx="242889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ユーザコミュニティ</a:t>
            </a:r>
            <a:endParaRPr kumimoji="1" lang="ja-JP" altLang="en-US" dirty="0">
              <a:solidFill>
                <a:schemeClr val="tx1"/>
              </a:solidFill>
            </a:endParaRPr>
          </a:p>
        </p:txBody>
      </p:sp>
      <p:sp>
        <p:nvSpPr>
          <p:cNvPr id="30" name="角丸四角形 29"/>
          <p:cNvSpPr/>
          <p:nvPr/>
        </p:nvSpPr>
        <p:spPr>
          <a:xfrm>
            <a:off x="4339024" y="5143512"/>
            <a:ext cx="3000396" cy="1078356"/>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p:cNvSpPr/>
          <p:nvPr/>
        </p:nvSpPr>
        <p:spPr>
          <a:xfrm>
            <a:off x="4357686" y="5077177"/>
            <a:ext cx="2571768"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バグ報告者</a:t>
            </a:r>
            <a:r>
              <a:rPr kumimoji="1" lang="ja-JP" altLang="en-US" dirty="0" smtClean="0">
                <a:solidFill>
                  <a:schemeClr val="tx1"/>
                </a:solidFill>
              </a:rPr>
              <a:t>コミュニティ</a:t>
            </a:r>
            <a:endParaRPr kumimoji="1" lang="ja-JP" altLang="en-US" dirty="0">
              <a:solidFill>
                <a:schemeClr val="tx1"/>
              </a:solidFill>
            </a:endParaRPr>
          </a:p>
        </p:txBody>
      </p:sp>
      <p:grpSp>
        <p:nvGrpSpPr>
          <p:cNvPr id="32" name="グループ化 31"/>
          <p:cNvGrpSpPr/>
          <p:nvPr/>
        </p:nvGrpSpPr>
        <p:grpSpPr>
          <a:xfrm>
            <a:off x="4618897" y="5449593"/>
            <a:ext cx="291631" cy="479737"/>
            <a:chOff x="-348596" y="4020832"/>
            <a:chExt cx="291631" cy="479737"/>
          </a:xfrm>
          <a:solidFill>
            <a:schemeClr val="bg1">
              <a:lumMod val="75000"/>
            </a:schemeClr>
          </a:solidFill>
        </p:grpSpPr>
        <p:sp>
          <p:nvSpPr>
            <p:cNvPr id="33" name="フローチャート : 論理積ゲート 32"/>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ひし形 33"/>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5" name="グループ化 34"/>
          <p:cNvGrpSpPr/>
          <p:nvPr/>
        </p:nvGrpSpPr>
        <p:grpSpPr>
          <a:xfrm>
            <a:off x="5500694" y="5742131"/>
            <a:ext cx="291631" cy="479737"/>
            <a:chOff x="-348596" y="4020832"/>
            <a:chExt cx="291631" cy="479737"/>
          </a:xfrm>
          <a:solidFill>
            <a:schemeClr val="bg1">
              <a:lumMod val="75000"/>
            </a:schemeClr>
          </a:solidFill>
        </p:grpSpPr>
        <p:sp>
          <p:nvSpPr>
            <p:cNvPr id="36" name="フローチャート : 論理積ゲート 35"/>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ひし形 36"/>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1" name="グループ化 40"/>
          <p:cNvGrpSpPr/>
          <p:nvPr/>
        </p:nvGrpSpPr>
        <p:grpSpPr>
          <a:xfrm>
            <a:off x="6500826" y="5528754"/>
            <a:ext cx="291631" cy="479737"/>
            <a:chOff x="-348596" y="4020832"/>
            <a:chExt cx="291631" cy="479737"/>
          </a:xfrm>
          <a:solidFill>
            <a:schemeClr val="bg1">
              <a:lumMod val="75000"/>
            </a:schemeClr>
          </a:solidFill>
        </p:grpSpPr>
        <p:sp>
          <p:nvSpPr>
            <p:cNvPr id="42" name="フローチャート : 論理積ゲート 41"/>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ひし形 42"/>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4" name="グループ化 43"/>
          <p:cNvGrpSpPr/>
          <p:nvPr/>
        </p:nvGrpSpPr>
        <p:grpSpPr>
          <a:xfrm>
            <a:off x="6215074" y="4398945"/>
            <a:ext cx="285752" cy="380591"/>
            <a:chOff x="3714744" y="3714752"/>
            <a:chExt cx="285752" cy="380591"/>
          </a:xfrm>
          <a:solidFill>
            <a:schemeClr val="bg1">
              <a:lumMod val="75000"/>
            </a:schemeClr>
          </a:solidFill>
        </p:grpSpPr>
        <p:sp>
          <p:nvSpPr>
            <p:cNvPr id="45" name="フローチャート : 論理積ゲート 44"/>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フローチャート : 組合せ 45"/>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7" name="グループ化 46"/>
          <p:cNvGrpSpPr/>
          <p:nvPr/>
        </p:nvGrpSpPr>
        <p:grpSpPr>
          <a:xfrm>
            <a:off x="6858016" y="4548607"/>
            <a:ext cx="285752" cy="380591"/>
            <a:chOff x="3714744" y="3714752"/>
            <a:chExt cx="285752" cy="380591"/>
          </a:xfrm>
          <a:solidFill>
            <a:schemeClr val="bg1">
              <a:lumMod val="75000"/>
            </a:schemeClr>
          </a:solidFill>
        </p:grpSpPr>
        <p:sp>
          <p:nvSpPr>
            <p:cNvPr id="48" name="フローチャート : 論理積ゲート 47"/>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フローチャート : 組合せ 48"/>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0" name="グループ化 49"/>
          <p:cNvGrpSpPr/>
          <p:nvPr/>
        </p:nvGrpSpPr>
        <p:grpSpPr>
          <a:xfrm>
            <a:off x="7500958" y="4398945"/>
            <a:ext cx="285752" cy="380591"/>
            <a:chOff x="3714744" y="3714752"/>
            <a:chExt cx="285752" cy="380591"/>
          </a:xfrm>
          <a:solidFill>
            <a:schemeClr val="bg1">
              <a:lumMod val="75000"/>
            </a:schemeClr>
          </a:solidFill>
        </p:grpSpPr>
        <p:sp>
          <p:nvSpPr>
            <p:cNvPr id="51" name="フローチャート : 論理積ゲート 50"/>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フローチャート : 組合せ 5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3" name="グループ化 52"/>
          <p:cNvGrpSpPr/>
          <p:nvPr/>
        </p:nvGrpSpPr>
        <p:grpSpPr>
          <a:xfrm>
            <a:off x="8143900" y="4620045"/>
            <a:ext cx="285752" cy="380591"/>
            <a:chOff x="3714744" y="3714752"/>
            <a:chExt cx="285752" cy="380591"/>
          </a:xfrm>
          <a:solidFill>
            <a:schemeClr val="bg1">
              <a:lumMod val="75000"/>
            </a:schemeClr>
          </a:solidFill>
        </p:grpSpPr>
        <p:sp>
          <p:nvSpPr>
            <p:cNvPr id="54" name="フローチャート : 論理積ゲート 5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フローチャート : 組合せ 5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6" name="角丸四角形 55"/>
          <p:cNvSpPr/>
          <p:nvPr/>
        </p:nvSpPr>
        <p:spPr>
          <a:xfrm>
            <a:off x="71406" y="3714752"/>
            <a:ext cx="2286016" cy="2571768"/>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7" name="グループ化 56"/>
          <p:cNvGrpSpPr/>
          <p:nvPr/>
        </p:nvGrpSpPr>
        <p:grpSpPr>
          <a:xfrm>
            <a:off x="430114" y="4010555"/>
            <a:ext cx="284234" cy="418577"/>
            <a:chOff x="2643175" y="4000504"/>
            <a:chExt cx="284234" cy="418577"/>
          </a:xfrm>
          <a:solidFill>
            <a:schemeClr val="bg1">
              <a:lumMod val="75000"/>
            </a:schemeClr>
          </a:solidFill>
        </p:grpSpPr>
        <p:sp>
          <p:nvSpPr>
            <p:cNvPr id="58" name="フローチャート : 論理積ゲート 5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円/楕円 5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0" name="グループ化 59"/>
          <p:cNvGrpSpPr/>
          <p:nvPr/>
        </p:nvGrpSpPr>
        <p:grpSpPr>
          <a:xfrm>
            <a:off x="428596" y="4786322"/>
            <a:ext cx="285752" cy="380591"/>
            <a:chOff x="3714744" y="3714752"/>
            <a:chExt cx="285752" cy="380591"/>
          </a:xfrm>
          <a:solidFill>
            <a:schemeClr val="bg1">
              <a:lumMod val="75000"/>
            </a:schemeClr>
          </a:solidFill>
        </p:grpSpPr>
        <p:sp>
          <p:nvSpPr>
            <p:cNvPr id="61" name="フローチャート : 論理積ゲート 60"/>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フローチャート : 組合せ 6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3" name="グループ化 62"/>
          <p:cNvGrpSpPr/>
          <p:nvPr/>
        </p:nvGrpSpPr>
        <p:grpSpPr>
          <a:xfrm>
            <a:off x="437222" y="5449593"/>
            <a:ext cx="291631" cy="479737"/>
            <a:chOff x="-348596" y="4020832"/>
            <a:chExt cx="291631" cy="479737"/>
          </a:xfrm>
          <a:solidFill>
            <a:schemeClr val="bg1">
              <a:lumMod val="75000"/>
            </a:schemeClr>
          </a:solidFill>
        </p:grpSpPr>
        <p:sp>
          <p:nvSpPr>
            <p:cNvPr id="64" name="フローチャート : 論理積ゲート 63"/>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ひし形 64"/>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6" name="正方形/長方形 65"/>
          <p:cNvSpPr/>
          <p:nvPr/>
        </p:nvSpPr>
        <p:spPr>
          <a:xfrm>
            <a:off x="857224" y="4000504"/>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開発者</a:t>
            </a:r>
            <a:endParaRPr kumimoji="1" lang="ja-JP" altLang="en-US" dirty="0">
              <a:solidFill>
                <a:schemeClr val="tx1"/>
              </a:solidFill>
            </a:endParaRPr>
          </a:p>
        </p:txBody>
      </p:sp>
      <p:sp>
        <p:nvSpPr>
          <p:cNvPr id="67" name="正方形/長方形 66"/>
          <p:cNvSpPr/>
          <p:nvPr/>
        </p:nvSpPr>
        <p:spPr>
          <a:xfrm>
            <a:off x="857224" y="4714884"/>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ユーザ</a:t>
            </a:r>
            <a:endParaRPr kumimoji="1" lang="ja-JP" altLang="en-US" dirty="0">
              <a:solidFill>
                <a:schemeClr val="tx1"/>
              </a:solidFill>
            </a:endParaRPr>
          </a:p>
        </p:txBody>
      </p:sp>
      <p:sp>
        <p:nvSpPr>
          <p:cNvPr id="68" name="正方形/長方形 67"/>
          <p:cNvSpPr/>
          <p:nvPr/>
        </p:nvSpPr>
        <p:spPr>
          <a:xfrm>
            <a:off x="804448" y="5429264"/>
            <a:ext cx="1500198"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バグ報告者</a:t>
            </a:r>
            <a:endParaRPr kumimoji="1" lang="ja-JP" altLang="en-US" dirty="0">
              <a:solidFill>
                <a:schemeClr val="tx1"/>
              </a:solidFill>
            </a:endParaRPr>
          </a:p>
        </p:txBody>
      </p:sp>
      <p:grpSp>
        <p:nvGrpSpPr>
          <p:cNvPr id="72" name="グループ化 71"/>
          <p:cNvGrpSpPr/>
          <p:nvPr/>
        </p:nvGrpSpPr>
        <p:grpSpPr>
          <a:xfrm>
            <a:off x="5728634" y="4235230"/>
            <a:ext cx="357190" cy="452029"/>
            <a:chOff x="4572000" y="4286256"/>
            <a:chExt cx="357190" cy="452029"/>
          </a:xfrm>
        </p:grpSpPr>
        <p:sp>
          <p:nvSpPr>
            <p:cNvPr id="73" name="フローチャート: 手作業 72"/>
            <p:cNvSpPr/>
            <p:nvPr/>
          </p:nvSpPr>
          <p:spPr>
            <a:xfrm>
              <a:off x="4572000" y="4286256"/>
              <a:ext cx="357190" cy="214314"/>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フローチャート : 論理積ゲート 73"/>
            <p:cNvSpPr/>
            <p:nvPr/>
          </p:nvSpPr>
          <p:spPr>
            <a:xfrm rot="16200000">
              <a:off x="4640507" y="4477311"/>
              <a:ext cx="237715" cy="284234"/>
            </a:xfrm>
            <a:prstGeom prst="flowChartDelay">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 name="グループ化 17"/>
          <p:cNvGrpSpPr/>
          <p:nvPr/>
        </p:nvGrpSpPr>
        <p:grpSpPr>
          <a:xfrm>
            <a:off x="4430642" y="4500570"/>
            <a:ext cx="284234" cy="418577"/>
            <a:chOff x="2643175" y="4000504"/>
            <a:chExt cx="284234" cy="418577"/>
          </a:xfrm>
          <a:solidFill>
            <a:schemeClr val="bg1">
              <a:lumMod val="75000"/>
            </a:schemeClr>
          </a:solidFill>
        </p:grpSpPr>
        <p:sp>
          <p:nvSpPr>
            <p:cNvPr id="19" name="フローチャート : 論理積ゲート 18"/>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9"/>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8" name="グループ化 77"/>
          <p:cNvGrpSpPr/>
          <p:nvPr/>
        </p:nvGrpSpPr>
        <p:grpSpPr>
          <a:xfrm>
            <a:off x="5611671" y="4573666"/>
            <a:ext cx="357190" cy="452029"/>
            <a:chOff x="4572000" y="4286256"/>
            <a:chExt cx="357190" cy="452029"/>
          </a:xfrm>
        </p:grpSpPr>
        <p:sp>
          <p:nvSpPr>
            <p:cNvPr id="79" name="フローチャート: 手作業 78"/>
            <p:cNvSpPr/>
            <p:nvPr/>
          </p:nvSpPr>
          <p:spPr>
            <a:xfrm>
              <a:off x="4572000" y="4286256"/>
              <a:ext cx="357190" cy="214314"/>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フローチャート : 論理積ゲート 79"/>
            <p:cNvSpPr/>
            <p:nvPr/>
          </p:nvSpPr>
          <p:spPr>
            <a:xfrm rot="16200000">
              <a:off x="4640507" y="4477311"/>
              <a:ext cx="237715" cy="284234"/>
            </a:xfrm>
            <a:prstGeom prst="flowChartDelay">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4" name="グループ化 23"/>
          <p:cNvGrpSpPr/>
          <p:nvPr/>
        </p:nvGrpSpPr>
        <p:grpSpPr>
          <a:xfrm>
            <a:off x="5072066" y="4360959"/>
            <a:ext cx="284234" cy="418577"/>
            <a:chOff x="2643175" y="4000504"/>
            <a:chExt cx="284234" cy="418577"/>
          </a:xfrm>
          <a:solidFill>
            <a:schemeClr val="bg1">
              <a:lumMod val="75000"/>
            </a:schemeClr>
          </a:solidFill>
        </p:grpSpPr>
        <p:sp>
          <p:nvSpPr>
            <p:cNvPr id="25" name="フローチャート : 論理積ゲート 24"/>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円/楕円 25"/>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5" name="グループ化 74"/>
          <p:cNvGrpSpPr/>
          <p:nvPr/>
        </p:nvGrpSpPr>
        <p:grpSpPr>
          <a:xfrm>
            <a:off x="5614664" y="3841013"/>
            <a:ext cx="357190" cy="452029"/>
            <a:chOff x="4572000" y="4286256"/>
            <a:chExt cx="357190" cy="452029"/>
          </a:xfrm>
        </p:grpSpPr>
        <p:sp>
          <p:nvSpPr>
            <p:cNvPr id="76" name="フローチャート: 手作業 75"/>
            <p:cNvSpPr/>
            <p:nvPr/>
          </p:nvSpPr>
          <p:spPr>
            <a:xfrm>
              <a:off x="4572000" y="4286256"/>
              <a:ext cx="357190" cy="214314"/>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フローチャート : 論理積ゲート 76"/>
            <p:cNvSpPr/>
            <p:nvPr/>
          </p:nvSpPr>
          <p:spPr>
            <a:xfrm rot="16200000">
              <a:off x="4640507" y="4477311"/>
              <a:ext cx="237715" cy="284234"/>
            </a:xfrm>
            <a:prstGeom prst="flowChartDelay">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4" name="グループ化 83"/>
          <p:cNvGrpSpPr/>
          <p:nvPr/>
        </p:nvGrpSpPr>
        <p:grpSpPr>
          <a:xfrm>
            <a:off x="3359072" y="4429132"/>
            <a:ext cx="284234" cy="418577"/>
            <a:chOff x="2643175" y="4000504"/>
            <a:chExt cx="284234" cy="418577"/>
          </a:xfrm>
          <a:solidFill>
            <a:schemeClr val="bg1">
              <a:lumMod val="75000"/>
            </a:schemeClr>
          </a:solidFill>
        </p:grpSpPr>
        <p:sp>
          <p:nvSpPr>
            <p:cNvPr id="85" name="フローチャート : 論理積ゲート 84"/>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 name="円/楕円 85"/>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linds(horizontal)">
                                      <p:cBhvr>
                                        <p:cTn id="7" dur="500"/>
                                        <p:tgtEl>
                                          <p:spTgt spid="44"/>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blinds(horizontal)">
                                      <p:cBhvr>
                                        <p:cTn id="11" dur="500"/>
                                        <p:tgtEl>
                                          <p:spTgt spid="53"/>
                                        </p:tgtEl>
                                      </p:cBhvr>
                                    </p:animEffect>
                                  </p:childTnLst>
                                </p:cTn>
                              </p:par>
                            </p:childTnLst>
                          </p:cTn>
                        </p:par>
                        <p:par>
                          <p:cTn id="12" fill="hold">
                            <p:stCondLst>
                              <p:cond delay="1000"/>
                            </p:stCondLst>
                            <p:childTnLst>
                              <p:par>
                                <p:cTn id="13" presetID="56" presetClass="path" presetSubtype="0" accel="50000" decel="50000" fill="hold" nodeType="afterEffect">
                                  <p:stCondLst>
                                    <p:cond delay="0"/>
                                  </p:stCondLst>
                                  <p:childTnLst>
                                    <p:animMotion origin="layout" path="M 1.11111E-6 -4.44444E-6 L 0.06371 -0.07083 " pathEditMode="relative" rAng="0" ptsTypes="AA">
                                      <p:cBhvr>
                                        <p:cTn id="14" dur="2000" fill="hold"/>
                                        <p:tgtEl>
                                          <p:spTgt spid="24"/>
                                        </p:tgtEl>
                                        <p:attrNameLst>
                                          <p:attrName>ppt_x</p:attrName>
                                          <p:attrName>ppt_y</p:attrName>
                                        </p:attrNameLst>
                                      </p:cBhvr>
                                      <p:rCtr x="32" y="-35"/>
                                    </p:animMotion>
                                  </p:childTnLst>
                                </p:cTn>
                              </p:par>
                            </p:childTnLst>
                          </p:cTn>
                        </p:par>
                        <p:par>
                          <p:cTn id="15" fill="hold">
                            <p:stCondLst>
                              <p:cond delay="3000"/>
                            </p:stCondLst>
                            <p:childTnLst>
                              <p:par>
                                <p:cTn id="16" presetID="3" presetClass="entr" presetSubtype="10" fill="hold" nodeType="afterEffect">
                                  <p:stCondLst>
                                    <p:cond delay="0"/>
                                  </p:stCondLst>
                                  <p:childTnLst>
                                    <p:set>
                                      <p:cBhvr>
                                        <p:cTn id="17" dur="1" fill="hold">
                                          <p:stCondLst>
                                            <p:cond delay="0"/>
                                          </p:stCondLst>
                                        </p:cTn>
                                        <p:tgtEl>
                                          <p:spTgt spid="75"/>
                                        </p:tgtEl>
                                        <p:attrNameLst>
                                          <p:attrName>style.visibility</p:attrName>
                                        </p:attrNameLst>
                                      </p:cBhvr>
                                      <p:to>
                                        <p:strVal val="visible"/>
                                      </p:to>
                                    </p:set>
                                    <p:animEffect transition="in" filter="blinds(horizontal)">
                                      <p:cBhvr>
                                        <p:cTn id="18" dur="500"/>
                                        <p:tgtEl>
                                          <p:spTgt spid="75"/>
                                        </p:tgtEl>
                                      </p:cBhvr>
                                    </p:animEffect>
                                  </p:childTnLst>
                                </p:cTn>
                              </p:par>
                            </p:childTnLst>
                          </p:cTn>
                        </p:par>
                        <p:par>
                          <p:cTn id="19" fill="hold">
                            <p:stCondLst>
                              <p:cond delay="3500"/>
                            </p:stCondLst>
                            <p:childTnLst>
                              <p:par>
                                <p:cTn id="20" presetID="49" presetClass="path" presetSubtype="0" accel="50000" decel="50000" fill="hold" nodeType="afterEffect">
                                  <p:stCondLst>
                                    <p:cond delay="0"/>
                                  </p:stCondLst>
                                  <p:childTnLst>
                                    <p:animMotion origin="layout" path="M 0 -4.81481E-6 L 0.13385 0.01366 " pathEditMode="relative" rAng="0" ptsTypes="AA">
                                      <p:cBhvr>
                                        <p:cTn id="21" dur="2000" fill="hold"/>
                                        <p:tgtEl>
                                          <p:spTgt spid="18"/>
                                        </p:tgtEl>
                                        <p:attrNameLst>
                                          <p:attrName>ppt_x</p:attrName>
                                          <p:attrName>ppt_y</p:attrName>
                                        </p:attrNameLst>
                                      </p:cBhvr>
                                      <p:rCtr x="67" y="7"/>
                                    </p:animMotion>
                                  </p:childTnLst>
                                </p:cTn>
                              </p:par>
                            </p:childTnLst>
                          </p:cTn>
                        </p:par>
                        <p:par>
                          <p:cTn id="22" fill="hold">
                            <p:stCondLst>
                              <p:cond delay="5500"/>
                            </p:stCondLst>
                            <p:childTnLst>
                              <p:par>
                                <p:cTn id="23" presetID="3" presetClass="entr" presetSubtype="10" fill="hold" nodeType="after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blinds(horizontal)">
                                      <p:cBhvr>
                                        <p:cTn id="25"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分析結果（中期）</a:t>
            </a:r>
            <a:endParaRPr kumimoji="1" lang="ja-JP" altLang="en-US" dirty="0"/>
          </a:p>
        </p:txBody>
      </p:sp>
      <p:sp>
        <p:nvSpPr>
          <p:cNvPr id="3" name="コンテンツ プレースホルダ 2"/>
          <p:cNvSpPr>
            <a:spLocks noGrp="1"/>
          </p:cNvSpPr>
          <p:nvPr>
            <p:ph idx="1"/>
          </p:nvPr>
        </p:nvSpPr>
        <p:spPr>
          <a:xfrm>
            <a:off x="457200" y="857232"/>
            <a:ext cx="8229600" cy="5857916"/>
          </a:xfrm>
        </p:spPr>
        <p:txBody>
          <a:bodyPr>
            <a:normAutofit/>
          </a:bodyPr>
          <a:lstStyle/>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pPr lvl="4"/>
            <a:endParaRPr lang="en-US" altLang="ja-JP" dirty="0" smtClean="0"/>
          </a:p>
          <a:p>
            <a:r>
              <a:rPr lang="en-US" altLang="ja-JP" dirty="0" smtClean="0"/>
              <a:t>ver.7.0</a:t>
            </a:r>
            <a:r>
              <a:rPr lang="ja-JP" altLang="en-US" dirty="0" err="1" smtClean="0"/>
              <a:t>のリ</a:t>
            </a:r>
            <a:r>
              <a:rPr lang="ja-JP" altLang="en-US" dirty="0" smtClean="0"/>
              <a:t>リース以降，コーディネータ（開発者＆ユーザ）の人数が減少し，コーディネータ（開発者＆ユーザ＆バグ報告者）の人数が増加している．</a:t>
            </a:r>
            <a:endParaRPr kumimoji="1" lang="ja-JP" altLang="en-US" dirty="0"/>
          </a:p>
        </p:txBody>
      </p:sp>
      <p:grpSp>
        <p:nvGrpSpPr>
          <p:cNvPr id="8" name="グループ化 7"/>
          <p:cNvGrpSpPr/>
          <p:nvPr/>
        </p:nvGrpSpPr>
        <p:grpSpPr>
          <a:xfrm>
            <a:off x="5214942" y="1714488"/>
            <a:ext cx="3429024" cy="1071570"/>
            <a:chOff x="5357818" y="5214950"/>
            <a:chExt cx="3429024" cy="1071570"/>
          </a:xfrm>
        </p:grpSpPr>
        <p:sp>
          <p:nvSpPr>
            <p:cNvPr id="9" name="正方形/長方形 8"/>
            <p:cNvSpPr/>
            <p:nvPr/>
          </p:nvSpPr>
          <p:spPr>
            <a:xfrm>
              <a:off x="5357818" y="5214950"/>
              <a:ext cx="3429024" cy="107157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cxnSp>
          <p:nvCxnSpPr>
            <p:cNvPr id="10" name="直線コネクタ 9"/>
            <p:cNvCxnSpPr/>
            <p:nvPr/>
          </p:nvCxnSpPr>
          <p:spPr>
            <a:xfrm>
              <a:off x="5500694" y="5902496"/>
              <a:ext cx="428628" cy="1588"/>
            </a:xfrm>
            <a:prstGeom prst="line">
              <a:avLst/>
            </a:prstGeom>
            <a:ln w="25400">
              <a:solidFill>
                <a:srgbClr val="00FF00"/>
              </a:solidFill>
            </a:ln>
          </p:spPr>
          <p:style>
            <a:lnRef idx="1">
              <a:schemeClr val="accent1"/>
            </a:lnRef>
            <a:fillRef idx="0">
              <a:schemeClr val="accent1"/>
            </a:fillRef>
            <a:effectRef idx="0">
              <a:schemeClr val="accent1"/>
            </a:effectRef>
            <a:fontRef idx="minor">
              <a:schemeClr val="tx1"/>
            </a:fontRef>
          </p:style>
        </p:cxnSp>
        <p:sp>
          <p:nvSpPr>
            <p:cNvPr id="11" name="正方形/長方形 10"/>
            <p:cNvSpPr/>
            <p:nvPr/>
          </p:nvSpPr>
          <p:spPr>
            <a:xfrm>
              <a:off x="5929322" y="6000768"/>
              <a:ext cx="2857520" cy="28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smtClean="0">
                  <a:solidFill>
                    <a:schemeClr val="tx1"/>
                  </a:solidFill>
                </a:rPr>
                <a:t>開発者＆ユーザ＆バグ報告者</a:t>
              </a:r>
              <a:endParaRPr kumimoji="1" lang="ja-JP" altLang="en-US" b="1" dirty="0">
                <a:solidFill>
                  <a:schemeClr val="tx1"/>
                </a:solidFill>
              </a:endParaRPr>
            </a:p>
          </p:txBody>
        </p:sp>
        <p:sp>
          <p:nvSpPr>
            <p:cNvPr id="12" name="正方形/長方形 11"/>
            <p:cNvSpPr/>
            <p:nvPr/>
          </p:nvSpPr>
          <p:spPr>
            <a:xfrm>
              <a:off x="5929322" y="5226101"/>
              <a:ext cx="2857488" cy="28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smtClean="0">
                  <a:solidFill>
                    <a:schemeClr val="tx1"/>
                  </a:solidFill>
                </a:rPr>
                <a:t>開発者＆ユーザ＆</a:t>
              </a:r>
              <a:r>
                <a:rPr kumimoji="1" lang="ja-JP" altLang="en-US" sz="1600" b="1" dirty="0" smtClean="0">
                  <a:solidFill>
                    <a:schemeClr val="bg1"/>
                  </a:solidFill>
                </a:rPr>
                <a:t>バグ報告者</a:t>
              </a:r>
              <a:endParaRPr kumimoji="1" lang="ja-JP" altLang="en-US" b="1" dirty="0">
                <a:solidFill>
                  <a:schemeClr val="bg1"/>
                </a:solidFill>
              </a:endParaRPr>
            </a:p>
          </p:txBody>
        </p:sp>
        <p:sp>
          <p:nvSpPr>
            <p:cNvPr id="13" name="正方形/長方形 12"/>
            <p:cNvSpPr/>
            <p:nvPr/>
          </p:nvSpPr>
          <p:spPr>
            <a:xfrm>
              <a:off x="5929322" y="5500702"/>
              <a:ext cx="2857488" cy="28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smtClean="0">
                  <a:solidFill>
                    <a:schemeClr val="tx1"/>
                  </a:solidFill>
                </a:rPr>
                <a:t>開発者＆</a:t>
              </a:r>
              <a:r>
                <a:rPr kumimoji="1" lang="ja-JP" altLang="en-US" sz="1600" b="1" dirty="0" smtClean="0">
                  <a:solidFill>
                    <a:schemeClr val="bg1"/>
                  </a:solidFill>
                </a:rPr>
                <a:t>ユーザ</a:t>
              </a:r>
              <a:r>
                <a:rPr kumimoji="1" lang="ja-JP" altLang="en-US" sz="1600" b="1" dirty="0" smtClean="0">
                  <a:solidFill>
                    <a:schemeClr val="tx1"/>
                  </a:solidFill>
                </a:rPr>
                <a:t>＆バグ報告者</a:t>
              </a:r>
              <a:endParaRPr kumimoji="1" lang="ja-JP" altLang="en-US" b="1" dirty="0">
                <a:solidFill>
                  <a:schemeClr val="tx1"/>
                </a:solidFill>
              </a:endParaRPr>
            </a:p>
          </p:txBody>
        </p:sp>
        <p:sp>
          <p:nvSpPr>
            <p:cNvPr id="14" name="正方形/長方形 13"/>
            <p:cNvSpPr/>
            <p:nvPr/>
          </p:nvSpPr>
          <p:spPr>
            <a:xfrm>
              <a:off x="5929322" y="5764152"/>
              <a:ext cx="2857520" cy="28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smtClean="0">
                  <a:solidFill>
                    <a:schemeClr val="bg1"/>
                  </a:solidFill>
                </a:rPr>
                <a:t>開発者</a:t>
              </a:r>
              <a:r>
                <a:rPr kumimoji="1" lang="ja-JP" altLang="en-US" sz="1600" b="1" dirty="0" smtClean="0">
                  <a:solidFill>
                    <a:schemeClr val="tx1"/>
                  </a:solidFill>
                </a:rPr>
                <a:t>＆ユーザ＆バグ報告者</a:t>
              </a:r>
              <a:endParaRPr kumimoji="1" lang="ja-JP" altLang="en-US" b="1" dirty="0">
                <a:solidFill>
                  <a:schemeClr val="tx1"/>
                </a:solidFill>
              </a:endParaRPr>
            </a:p>
          </p:txBody>
        </p:sp>
        <p:cxnSp>
          <p:nvCxnSpPr>
            <p:cNvPr id="15" name="直線コネクタ 14"/>
            <p:cNvCxnSpPr/>
            <p:nvPr/>
          </p:nvCxnSpPr>
          <p:spPr>
            <a:xfrm>
              <a:off x="5500694" y="5356238"/>
              <a:ext cx="428628" cy="1588"/>
            </a:xfrm>
            <a:prstGeom prst="line">
              <a:avLst/>
            </a:prstGeom>
            <a:ln w="254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5500694" y="5630839"/>
              <a:ext cx="428628"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5500694" y="6142056"/>
              <a:ext cx="428628" cy="1588"/>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pic>
        <p:nvPicPr>
          <p:cNvPr id="18" name="Picture 45"/>
          <p:cNvPicPr>
            <a:picLocks noChangeAspect="1" noChangeArrowheads="1"/>
          </p:cNvPicPr>
          <p:nvPr/>
        </p:nvPicPr>
        <p:blipFill>
          <a:blip r:embed="rId3"/>
          <a:srcRect/>
          <a:stretch>
            <a:fillRect/>
          </a:stretch>
        </p:blipFill>
        <p:spPr bwMode="auto">
          <a:xfrm>
            <a:off x="787720" y="785794"/>
            <a:ext cx="4070032" cy="2925764"/>
          </a:xfrm>
          <a:prstGeom prst="rect">
            <a:avLst/>
          </a:prstGeom>
          <a:noFill/>
          <a:ln w="9525">
            <a:noFill/>
            <a:miter lim="800000"/>
            <a:headEnd/>
            <a:tailEnd/>
          </a:ln>
          <a:effectLst/>
        </p:spPr>
      </p:pic>
      <p:sp>
        <p:nvSpPr>
          <p:cNvPr id="19" name="正方形/長方形 18"/>
          <p:cNvSpPr/>
          <p:nvPr/>
        </p:nvSpPr>
        <p:spPr>
          <a:xfrm>
            <a:off x="2071670" y="3714752"/>
            <a:ext cx="1928826" cy="28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期　　　間</a:t>
            </a:r>
            <a:r>
              <a:rPr kumimoji="1" lang="ja-JP" altLang="en-US" sz="1400" b="1" dirty="0" smtClean="0">
                <a:solidFill>
                  <a:schemeClr val="tx1"/>
                </a:solidFill>
              </a:rPr>
              <a:t>　</a:t>
            </a:r>
            <a:endParaRPr kumimoji="1" lang="ja-JP" altLang="en-US" sz="1400" b="1" dirty="0">
              <a:solidFill>
                <a:schemeClr val="tx1"/>
              </a:solidFill>
            </a:endParaRPr>
          </a:p>
        </p:txBody>
      </p:sp>
      <p:sp>
        <p:nvSpPr>
          <p:cNvPr id="20" name="正方形/長方形 19"/>
          <p:cNvSpPr/>
          <p:nvPr/>
        </p:nvSpPr>
        <p:spPr>
          <a:xfrm>
            <a:off x="428596" y="1285860"/>
            <a:ext cx="571504" cy="1571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400" dirty="0" smtClean="0">
                <a:solidFill>
                  <a:schemeClr val="tx1"/>
                </a:solidFill>
              </a:rPr>
              <a:t>人　　　数</a:t>
            </a:r>
            <a:endParaRPr kumimoji="1" lang="ja-JP" altLang="en-US" sz="1400" dirty="0">
              <a:solidFill>
                <a:schemeClr val="tx1"/>
              </a:solidFill>
            </a:endParaRPr>
          </a:p>
        </p:txBody>
      </p:sp>
      <p:sp>
        <p:nvSpPr>
          <p:cNvPr id="21" name="日付プレースホルダ 20"/>
          <p:cNvSpPr>
            <a:spLocks noGrp="1"/>
          </p:cNvSpPr>
          <p:nvPr>
            <p:ph type="dt" sz="half" idx="10"/>
          </p:nvPr>
        </p:nvSpPr>
        <p:spPr/>
        <p:txBody>
          <a:bodyPr/>
          <a:lstStyle/>
          <a:p>
            <a:r>
              <a:rPr kumimoji="1" lang="en-US" altLang="ja-JP" smtClean="0"/>
              <a:t>2007/11/8</a:t>
            </a:r>
            <a:endParaRPr kumimoji="1" lang="ja-JP" altLang="en-US"/>
          </a:p>
        </p:txBody>
      </p:sp>
      <p:sp>
        <p:nvSpPr>
          <p:cNvPr id="22" name="スライド番号プレースホルダ 21"/>
          <p:cNvSpPr>
            <a:spLocks noGrp="1"/>
          </p:cNvSpPr>
          <p:nvPr>
            <p:ph type="sldNum" sz="quarter" idx="12"/>
          </p:nvPr>
        </p:nvSpPr>
        <p:spPr/>
        <p:txBody>
          <a:bodyPr/>
          <a:lstStyle/>
          <a:p>
            <a:fld id="{DD7415C8-EC32-4BF9-916C-D8938BCE9218}" type="slidenum">
              <a:rPr lang="ja-JP" altLang="en-US" smtClean="0"/>
              <a:pPr/>
              <a:t>15</a:t>
            </a:fld>
            <a:endParaRPr lang="ja-JP" altLang="en-US"/>
          </a:p>
        </p:txBody>
      </p:sp>
      <p:sp>
        <p:nvSpPr>
          <p:cNvPr id="23" name="フッター プレースホルダ 22"/>
          <p:cNvSpPr>
            <a:spLocks noGrp="1"/>
          </p:cNvSpPr>
          <p:nvPr>
            <p:ph type="ftr" sz="quarter" idx="11"/>
          </p:nvPr>
        </p:nvSpPr>
        <p:spPr/>
        <p:txBody>
          <a:bodyPr/>
          <a:lstStyle/>
          <a:p>
            <a:r>
              <a:rPr kumimoji="1" lang="en-US" altLang="ja-JP" smtClean="0"/>
              <a:t>GNWS2007</a:t>
            </a:r>
            <a:endParaRPr kumimoji="1" lang="ja-JP" altLang="en-US"/>
          </a:p>
        </p:txBody>
      </p:sp>
      <p:cxnSp>
        <p:nvCxnSpPr>
          <p:cNvPr id="25" name="直線矢印コネクタ 24"/>
          <p:cNvCxnSpPr/>
          <p:nvPr/>
        </p:nvCxnSpPr>
        <p:spPr>
          <a:xfrm>
            <a:off x="2571736" y="928670"/>
            <a:ext cx="1571636" cy="71438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flipV="1">
            <a:off x="1928794" y="2428868"/>
            <a:ext cx="2143140" cy="50006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考察（中期）</a:t>
            </a:r>
            <a:endParaRPr kumimoji="1" lang="ja-JP" altLang="en-US" dirty="0"/>
          </a:p>
        </p:txBody>
      </p:sp>
      <p:sp>
        <p:nvSpPr>
          <p:cNvPr id="3" name="コンテンツ プレースホルダ 2"/>
          <p:cNvSpPr>
            <a:spLocks noGrp="1"/>
          </p:cNvSpPr>
          <p:nvPr>
            <p:ph idx="1"/>
          </p:nvPr>
        </p:nvSpPr>
        <p:spPr>
          <a:xfrm>
            <a:off x="457200" y="857232"/>
            <a:ext cx="8229600" cy="6000768"/>
          </a:xfrm>
        </p:spPr>
        <p:txBody>
          <a:bodyPr>
            <a:normAutofit/>
          </a:bodyPr>
          <a:lstStyle/>
          <a:p>
            <a:r>
              <a:rPr lang="ja-JP" altLang="en-US" dirty="0" smtClean="0"/>
              <a:t>コーディネータ（開発者＆ユーザ）がバグ報告者にも参加し始めたため，コーディネータ（開発者＆ユーザ）が減少し，コーディネータ（開発者＆ユーザ＆バグ報告者）が増加したと考えられる．</a:t>
            </a:r>
            <a:endParaRPr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pPr lvl="4"/>
            <a:endParaRPr lang="en-US" altLang="ja-JP" dirty="0" smtClean="0"/>
          </a:p>
          <a:p>
            <a:endParaRPr kumimoji="1" lang="ja-JP" altLang="en-US" dirty="0"/>
          </a:p>
        </p:txBody>
      </p:sp>
      <p:sp>
        <p:nvSpPr>
          <p:cNvPr id="7" name="日付プレースホルダ 6"/>
          <p:cNvSpPr>
            <a:spLocks noGrp="1"/>
          </p:cNvSpPr>
          <p:nvPr>
            <p:ph type="dt" sz="half" idx="10"/>
          </p:nvPr>
        </p:nvSpPr>
        <p:spPr/>
        <p:txBody>
          <a:bodyPr/>
          <a:lstStyle/>
          <a:p>
            <a:r>
              <a:rPr kumimoji="1" lang="en-US" altLang="ja-JP" smtClean="0"/>
              <a:t>2007/11/8</a:t>
            </a:r>
            <a:endParaRPr kumimoji="1" lang="ja-JP" altLang="en-US"/>
          </a:p>
        </p:txBody>
      </p:sp>
      <p:sp>
        <p:nvSpPr>
          <p:cNvPr id="8" name="スライド番号プレースホルダ 7"/>
          <p:cNvSpPr>
            <a:spLocks noGrp="1"/>
          </p:cNvSpPr>
          <p:nvPr>
            <p:ph type="sldNum" sz="quarter" idx="12"/>
          </p:nvPr>
        </p:nvSpPr>
        <p:spPr/>
        <p:txBody>
          <a:bodyPr/>
          <a:lstStyle/>
          <a:p>
            <a:fld id="{DD7415C8-EC32-4BF9-916C-D8938BCE9218}" type="slidenum">
              <a:rPr lang="ja-JP" altLang="en-US" smtClean="0"/>
              <a:pPr/>
              <a:t>16</a:t>
            </a:fld>
            <a:endParaRPr lang="ja-JP" altLang="en-US"/>
          </a:p>
        </p:txBody>
      </p:sp>
      <p:sp>
        <p:nvSpPr>
          <p:cNvPr id="9" name="フッター プレースホルダ 8"/>
          <p:cNvSpPr>
            <a:spLocks noGrp="1"/>
          </p:cNvSpPr>
          <p:nvPr>
            <p:ph type="ftr" sz="quarter" idx="11"/>
          </p:nvPr>
        </p:nvSpPr>
        <p:spPr/>
        <p:txBody>
          <a:bodyPr/>
          <a:lstStyle/>
          <a:p>
            <a:r>
              <a:rPr kumimoji="1" lang="en-US" altLang="ja-JP" smtClean="0"/>
              <a:t>GNWS2007</a:t>
            </a:r>
            <a:endParaRPr kumimoji="1" lang="ja-JP" altLang="en-US"/>
          </a:p>
        </p:txBody>
      </p:sp>
      <p:grpSp>
        <p:nvGrpSpPr>
          <p:cNvPr id="11" name="グループ化 10"/>
          <p:cNvGrpSpPr/>
          <p:nvPr/>
        </p:nvGrpSpPr>
        <p:grpSpPr>
          <a:xfrm>
            <a:off x="2428860" y="3565090"/>
            <a:ext cx="6643734" cy="2578554"/>
            <a:chOff x="785786" y="3357562"/>
            <a:chExt cx="7572428" cy="3000396"/>
          </a:xfrm>
          <a:solidFill>
            <a:schemeClr val="bg2"/>
          </a:solidFill>
        </p:grpSpPr>
        <p:sp>
          <p:nvSpPr>
            <p:cNvPr id="12" name="角丸四角形 11"/>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smtClean="0">
                  <a:solidFill>
                    <a:schemeClr val="tx1"/>
                  </a:solidFill>
                </a:rPr>
                <a:t>OSS</a:t>
              </a:r>
              <a:r>
                <a:rPr kumimoji="1" lang="ja-JP" altLang="en-US" sz="2400" dirty="0" smtClean="0">
                  <a:solidFill>
                    <a:schemeClr val="tx1"/>
                  </a:solidFill>
                </a:rPr>
                <a:t>コミュニティ</a:t>
              </a:r>
              <a:endParaRPr kumimoji="1" lang="ja-JP" altLang="en-US" sz="2400" dirty="0">
                <a:solidFill>
                  <a:schemeClr val="tx1"/>
                </a:solidFill>
              </a:endParaRPr>
            </a:p>
          </p:txBody>
        </p:sp>
      </p:grpSp>
      <p:sp>
        <p:nvSpPr>
          <p:cNvPr id="14" name="角丸四角形 13"/>
          <p:cNvSpPr/>
          <p:nvPr/>
        </p:nvSpPr>
        <p:spPr>
          <a:xfrm>
            <a:off x="2786050" y="3915494"/>
            <a:ext cx="3000396" cy="1000132"/>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5" name="グループ化 14"/>
          <p:cNvGrpSpPr/>
          <p:nvPr/>
        </p:nvGrpSpPr>
        <p:grpSpPr>
          <a:xfrm>
            <a:off x="3787700" y="4201246"/>
            <a:ext cx="284234" cy="418577"/>
            <a:chOff x="2643175" y="4000504"/>
            <a:chExt cx="284234" cy="418577"/>
          </a:xfrm>
          <a:solidFill>
            <a:schemeClr val="bg1">
              <a:lumMod val="75000"/>
            </a:schemeClr>
          </a:solidFill>
        </p:grpSpPr>
        <p:sp>
          <p:nvSpPr>
            <p:cNvPr id="16" name="フローチャート : 論理積ゲート 15"/>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 name="グループ化 17"/>
          <p:cNvGrpSpPr/>
          <p:nvPr/>
        </p:nvGrpSpPr>
        <p:grpSpPr>
          <a:xfrm>
            <a:off x="4430642" y="4350908"/>
            <a:ext cx="284234" cy="418577"/>
            <a:chOff x="2643175" y="4000504"/>
            <a:chExt cx="284234" cy="418577"/>
          </a:xfrm>
          <a:solidFill>
            <a:schemeClr val="bg1">
              <a:lumMod val="75000"/>
            </a:schemeClr>
          </a:solidFill>
        </p:grpSpPr>
        <p:sp>
          <p:nvSpPr>
            <p:cNvPr id="19" name="フローチャート : 論理積ゲート 18"/>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9"/>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1" name="グループ化 20"/>
          <p:cNvGrpSpPr/>
          <p:nvPr/>
        </p:nvGrpSpPr>
        <p:grpSpPr>
          <a:xfrm>
            <a:off x="3143240" y="4279470"/>
            <a:ext cx="284234" cy="418577"/>
            <a:chOff x="2643175" y="4000504"/>
            <a:chExt cx="284234" cy="418577"/>
          </a:xfrm>
          <a:solidFill>
            <a:schemeClr val="bg1">
              <a:lumMod val="75000"/>
            </a:schemeClr>
          </a:solidFill>
        </p:grpSpPr>
        <p:sp>
          <p:nvSpPr>
            <p:cNvPr id="22" name="フローチャート : 論理積ゲート 21"/>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円/楕円 22"/>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4" name="グループ化 23"/>
          <p:cNvGrpSpPr/>
          <p:nvPr/>
        </p:nvGrpSpPr>
        <p:grpSpPr>
          <a:xfrm>
            <a:off x="5072066" y="4211297"/>
            <a:ext cx="284234" cy="418577"/>
            <a:chOff x="2643175" y="4000504"/>
            <a:chExt cx="284234" cy="418577"/>
          </a:xfrm>
          <a:solidFill>
            <a:schemeClr val="bg1">
              <a:lumMod val="75000"/>
            </a:schemeClr>
          </a:solidFill>
        </p:grpSpPr>
        <p:sp>
          <p:nvSpPr>
            <p:cNvPr id="25" name="フローチャート : 論理積ゲート 24"/>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円/楕円 25"/>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7" name="正方形/長方形 26"/>
          <p:cNvSpPr/>
          <p:nvPr/>
        </p:nvSpPr>
        <p:spPr>
          <a:xfrm>
            <a:off x="3000364" y="3866807"/>
            <a:ext cx="207170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開発者</a:t>
            </a:r>
            <a:r>
              <a:rPr kumimoji="1" lang="ja-JP" altLang="en-US" dirty="0" smtClean="0">
                <a:solidFill>
                  <a:schemeClr val="tx1"/>
                </a:solidFill>
              </a:rPr>
              <a:t>コミュニティ</a:t>
            </a:r>
            <a:endParaRPr kumimoji="1" lang="ja-JP" altLang="en-US" dirty="0">
              <a:solidFill>
                <a:schemeClr val="tx1"/>
              </a:solidFill>
            </a:endParaRPr>
          </a:p>
        </p:txBody>
      </p:sp>
      <p:sp>
        <p:nvSpPr>
          <p:cNvPr id="28" name="角丸四角形 27"/>
          <p:cNvSpPr/>
          <p:nvPr/>
        </p:nvSpPr>
        <p:spPr>
          <a:xfrm>
            <a:off x="5857884" y="3915494"/>
            <a:ext cx="3000396" cy="1006918"/>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p:cNvSpPr/>
          <p:nvPr/>
        </p:nvSpPr>
        <p:spPr>
          <a:xfrm>
            <a:off x="5857884" y="3865572"/>
            <a:ext cx="242889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ユーザコミュニティ</a:t>
            </a:r>
            <a:endParaRPr kumimoji="1" lang="ja-JP" altLang="en-US" dirty="0">
              <a:solidFill>
                <a:schemeClr val="tx1"/>
              </a:solidFill>
            </a:endParaRPr>
          </a:p>
        </p:txBody>
      </p:sp>
      <p:sp>
        <p:nvSpPr>
          <p:cNvPr id="30" name="角丸四角形 29"/>
          <p:cNvSpPr/>
          <p:nvPr/>
        </p:nvSpPr>
        <p:spPr>
          <a:xfrm>
            <a:off x="4339024" y="4993850"/>
            <a:ext cx="3000396" cy="1078356"/>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p:cNvSpPr/>
          <p:nvPr/>
        </p:nvSpPr>
        <p:spPr>
          <a:xfrm>
            <a:off x="4357686" y="4927515"/>
            <a:ext cx="2571768"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バグ報告者</a:t>
            </a:r>
            <a:r>
              <a:rPr kumimoji="1" lang="ja-JP" altLang="en-US" dirty="0" smtClean="0">
                <a:solidFill>
                  <a:schemeClr val="tx1"/>
                </a:solidFill>
              </a:rPr>
              <a:t>コミュニティ</a:t>
            </a:r>
            <a:endParaRPr kumimoji="1" lang="ja-JP" altLang="en-US" dirty="0">
              <a:solidFill>
                <a:schemeClr val="tx1"/>
              </a:solidFill>
            </a:endParaRPr>
          </a:p>
        </p:txBody>
      </p:sp>
      <p:grpSp>
        <p:nvGrpSpPr>
          <p:cNvPr id="32" name="グループ化 31"/>
          <p:cNvGrpSpPr/>
          <p:nvPr/>
        </p:nvGrpSpPr>
        <p:grpSpPr>
          <a:xfrm>
            <a:off x="4618897" y="5299931"/>
            <a:ext cx="291631" cy="479737"/>
            <a:chOff x="-348596" y="4020832"/>
            <a:chExt cx="291631" cy="479737"/>
          </a:xfrm>
          <a:solidFill>
            <a:schemeClr val="bg1">
              <a:lumMod val="75000"/>
            </a:schemeClr>
          </a:solidFill>
        </p:grpSpPr>
        <p:sp>
          <p:nvSpPr>
            <p:cNvPr id="33" name="フローチャート : 論理積ゲート 32"/>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ひし形 33"/>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5" name="グループ化 34"/>
          <p:cNvGrpSpPr/>
          <p:nvPr/>
        </p:nvGrpSpPr>
        <p:grpSpPr>
          <a:xfrm>
            <a:off x="5261839" y="5449593"/>
            <a:ext cx="291631" cy="479737"/>
            <a:chOff x="-348596" y="4020832"/>
            <a:chExt cx="291631" cy="479737"/>
          </a:xfrm>
          <a:solidFill>
            <a:schemeClr val="bg1">
              <a:lumMod val="75000"/>
            </a:schemeClr>
          </a:solidFill>
        </p:grpSpPr>
        <p:sp>
          <p:nvSpPr>
            <p:cNvPr id="36" name="フローチャート : 論理積ゲート 35"/>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ひし形 36"/>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8" name="グループ化 37"/>
          <p:cNvGrpSpPr/>
          <p:nvPr/>
        </p:nvGrpSpPr>
        <p:grpSpPr>
          <a:xfrm>
            <a:off x="5919286" y="5299931"/>
            <a:ext cx="291631" cy="479737"/>
            <a:chOff x="-348596" y="4020832"/>
            <a:chExt cx="291631" cy="479737"/>
          </a:xfrm>
          <a:solidFill>
            <a:schemeClr val="bg1">
              <a:lumMod val="75000"/>
            </a:schemeClr>
          </a:solidFill>
        </p:grpSpPr>
        <p:sp>
          <p:nvSpPr>
            <p:cNvPr id="39" name="フローチャート : 論理積ゲート 38"/>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ひし形 39"/>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1" name="グループ化 40"/>
          <p:cNvGrpSpPr/>
          <p:nvPr/>
        </p:nvGrpSpPr>
        <p:grpSpPr>
          <a:xfrm>
            <a:off x="6619161" y="5449593"/>
            <a:ext cx="291631" cy="479737"/>
            <a:chOff x="-348596" y="4020832"/>
            <a:chExt cx="291631" cy="479737"/>
          </a:xfrm>
          <a:solidFill>
            <a:schemeClr val="bg1">
              <a:lumMod val="75000"/>
            </a:schemeClr>
          </a:solidFill>
        </p:grpSpPr>
        <p:sp>
          <p:nvSpPr>
            <p:cNvPr id="42" name="フローチャート : 論理積ゲート 41"/>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ひし形 42"/>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4" name="グループ化 43"/>
          <p:cNvGrpSpPr/>
          <p:nvPr/>
        </p:nvGrpSpPr>
        <p:grpSpPr>
          <a:xfrm>
            <a:off x="6215074" y="4249283"/>
            <a:ext cx="285752" cy="380591"/>
            <a:chOff x="3714744" y="3714752"/>
            <a:chExt cx="285752" cy="380591"/>
          </a:xfrm>
          <a:solidFill>
            <a:schemeClr val="bg1">
              <a:lumMod val="75000"/>
            </a:schemeClr>
          </a:solidFill>
        </p:grpSpPr>
        <p:sp>
          <p:nvSpPr>
            <p:cNvPr id="45" name="フローチャート : 論理積ゲート 44"/>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フローチャート : 組合せ 45"/>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7" name="グループ化 46"/>
          <p:cNvGrpSpPr/>
          <p:nvPr/>
        </p:nvGrpSpPr>
        <p:grpSpPr>
          <a:xfrm>
            <a:off x="6858016" y="4398945"/>
            <a:ext cx="285752" cy="380591"/>
            <a:chOff x="3714744" y="3714752"/>
            <a:chExt cx="285752" cy="380591"/>
          </a:xfrm>
          <a:solidFill>
            <a:schemeClr val="bg1">
              <a:lumMod val="75000"/>
            </a:schemeClr>
          </a:solidFill>
        </p:grpSpPr>
        <p:sp>
          <p:nvSpPr>
            <p:cNvPr id="48" name="フローチャート : 論理積ゲート 47"/>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フローチャート : 組合せ 48"/>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0" name="グループ化 49"/>
          <p:cNvGrpSpPr/>
          <p:nvPr/>
        </p:nvGrpSpPr>
        <p:grpSpPr>
          <a:xfrm>
            <a:off x="7500958" y="4249283"/>
            <a:ext cx="285752" cy="380591"/>
            <a:chOff x="3714744" y="3714752"/>
            <a:chExt cx="285752" cy="380591"/>
          </a:xfrm>
          <a:solidFill>
            <a:schemeClr val="bg1">
              <a:lumMod val="75000"/>
            </a:schemeClr>
          </a:solidFill>
        </p:grpSpPr>
        <p:sp>
          <p:nvSpPr>
            <p:cNvPr id="51" name="フローチャート : 論理積ゲート 50"/>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フローチャート : 組合せ 5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3" name="グループ化 52"/>
          <p:cNvGrpSpPr/>
          <p:nvPr/>
        </p:nvGrpSpPr>
        <p:grpSpPr>
          <a:xfrm>
            <a:off x="8143900" y="4470383"/>
            <a:ext cx="285752" cy="380591"/>
            <a:chOff x="3714744" y="3714752"/>
            <a:chExt cx="285752" cy="380591"/>
          </a:xfrm>
          <a:solidFill>
            <a:schemeClr val="bg1">
              <a:lumMod val="75000"/>
            </a:schemeClr>
          </a:solidFill>
        </p:grpSpPr>
        <p:sp>
          <p:nvSpPr>
            <p:cNvPr id="54" name="フローチャート : 論理積ゲート 5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フローチャート : 組合せ 5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6" name="角丸四角形 55"/>
          <p:cNvSpPr/>
          <p:nvPr/>
        </p:nvSpPr>
        <p:spPr>
          <a:xfrm>
            <a:off x="71406" y="3565090"/>
            <a:ext cx="2286016" cy="2571768"/>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7" name="グループ化 56"/>
          <p:cNvGrpSpPr/>
          <p:nvPr/>
        </p:nvGrpSpPr>
        <p:grpSpPr>
          <a:xfrm>
            <a:off x="430114" y="3860893"/>
            <a:ext cx="284234" cy="418577"/>
            <a:chOff x="2643175" y="4000504"/>
            <a:chExt cx="284234" cy="418577"/>
          </a:xfrm>
          <a:solidFill>
            <a:schemeClr val="bg1">
              <a:lumMod val="75000"/>
            </a:schemeClr>
          </a:solidFill>
        </p:grpSpPr>
        <p:sp>
          <p:nvSpPr>
            <p:cNvPr id="58" name="フローチャート : 論理積ゲート 5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円/楕円 5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0" name="グループ化 59"/>
          <p:cNvGrpSpPr/>
          <p:nvPr/>
        </p:nvGrpSpPr>
        <p:grpSpPr>
          <a:xfrm>
            <a:off x="428596" y="4636660"/>
            <a:ext cx="285752" cy="380591"/>
            <a:chOff x="3714744" y="3714752"/>
            <a:chExt cx="285752" cy="380591"/>
          </a:xfrm>
          <a:solidFill>
            <a:schemeClr val="bg1">
              <a:lumMod val="75000"/>
            </a:schemeClr>
          </a:solidFill>
        </p:grpSpPr>
        <p:sp>
          <p:nvSpPr>
            <p:cNvPr id="61" name="フローチャート : 論理積ゲート 60"/>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フローチャート : 組合せ 6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3" name="グループ化 62"/>
          <p:cNvGrpSpPr/>
          <p:nvPr/>
        </p:nvGrpSpPr>
        <p:grpSpPr>
          <a:xfrm>
            <a:off x="437222" y="5299931"/>
            <a:ext cx="291631" cy="479737"/>
            <a:chOff x="-348596" y="4020832"/>
            <a:chExt cx="291631" cy="479737"/>
          </a:xfrm>
          <a:solidFill>
            <a:schemeClr val="bg1">
              <a:lumMod val="75000"/>
            </a:schemeClr>
          </a:solidFill>
        </p:grpSpPr>
        <p:sp>
          <p:nvSpPr>
            <p:cNvPr id="64" name="フローチャート : 論理積ゲート 63"/>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ひし形 64"/>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6" name="正方形/長方形 65"/>
          <p:cNvSpPr/>
          <p:nvPr/>
        </p:nvSpPr>
        <p:spPr>
          <a:xfrm>
            <a:off x="857224" y="3850842"/>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開発者</a:t>
            </a:r>
            <a:endParaRPr kumimoji="1" lang="ja-JP" altLang="en-US" dirty="0">
              <a:solidFill>
                <a:schemeClr val="tx1"/>
              </a:solidFill>
            </a:endParaRPr>
          </a:p>
        </p:txBody>
      </p:sp>
      <p:sp>
        <p:nvSpPr>
          <p:cNvPr id="67" name="正方形/長方形 66"/>
          <p:cNvSpPr/>
          <p:nvPr/>
        </p:nvSpPr>
        <p:spPr>
          <a:xfrm>
            <a:off x="857224" y="4565222"/>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ユーザ</a:t>
            </a:r>
            <a:endParaRPr kumimoji="1" lang="ja-JP" altLang="en-US" dirty="0">
              <a:solidFill>
                <a:schemeClr val="tx1"/>
              </a:solidFill>
            </a:endParaRPr>
          </a:p>
        </p:txBody>
      </p:sp>
      <p:sp>
        <p:nvSpPr>
          <p:cNvPr id="68" name="正方形/長方形 67"/>
          <p:cNvSpPr/>
          <p:nvPr/>
        </p:nvSpPr>
        <p:spPr>
          <a:xfrm>
            <a:off x="804448" y="5279602"/>
            <a:ext cx="1500198"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バグ報告者</a:t>
            </a:r>
            <a:endParaRPr kumimoji="1" lang="ja-JP" altLang="en-US" dirty="0">
              <a:solidFill>
                <a:schemeClr val="tx1"/>
              </a:solidFill>
            </a:endParaRPr>
          </a:p>
        </p:txBody>
      </p:sp>
      <p:grpSp>
        <p:nvGrpSpPr>
          <p:cNvPr id="97" name="グループ化 96"/>
          <p:cNvGrpSpPr/>
          <p:nvPr/>
        </p:nvGrpSpPr>
        <p:grpSpPr>
          <a:xfrm>
            <a:off x="5572132" y="3714752"/>
            <a:ext cx="357190" cy="452029"/>
            <a:chOff x="4572000" y="4286256"/>
            <a:chExt cx="357190" cy="452029"/>
          </a:xfrm>
        </p:grpSpPr>
        <p:sp>
          <p:nvSpPr>
            <p:cNvPr id="98" name="フローチャート: 手作業 97"/>
            <p:cNvSpPr/>
            <p:nvPr/>
          </p:nvSpPr>
          <p:spPr>
            <a:xfrm>
              <a:off x="4572000" y="4286256"/>
              <a:ext cx="357190" cy="214314"/>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フローチャート : 論理積ゲート 98"/>
            <p:cNvSpPr/>
            <p:nvPr/>
          </p:nvSpPr>
          <p:spPr>
            <a:xfrm rot="16200000">
              <a:off x="4640507" y="4477311"/>
              <a:ext cx="237715" cy="284234"/>
            </a:xfrm>
            <a:prstGeom prst="flowChartDelay">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9" name="グループ化 68"/>
          <p:cNvGrpSpPr/>
          <p:nvPr/>
        </p:nvGrpSpPr>
        <p:grpSpPr>
          <a:xfrm>
            <a:off x="5672476" y="4143380"/>
            <a:ext cx="357190" cy="452029"/>
            <a:chOff x="4572000" y="4286256"/>
            <a:chExt cx="357190" cy="452029"/>
          </a:xfrm>
        </p:grpSpPr>
        <p:sp>
          <p:nvSpPr>
            <p:cNvPr id="70" name="フローチャート: 手作業 69"/>
            <p:cNvSpPr/>
            <p:nvPr/>
          </p:nvSpPr>
          <p:spPr>
            <a:xfrm>
              <a:off x="4572000" y="4286256"/>
              <a:ext cx="357190" cy="214314"/>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フローチャート : 論理積ゲート 70"/>
            <p:cNvSpPr/>
            <p:nvPr/>
          </p:nvSpPr>
          <p:spPr>
            <a:xfrm rot="16200000">
              <a:off x="4640507" y="4477311"/>
              <a:ext cx="237715" cy="284234"/>
            </a:xfrm>
            <a:prstGeom prst="flowChartDelay">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3" name="グループ化 102"/>
          <p:cNvGrpSpPr/>
          <p:nvPr/>
        </p:nvGrpSpPr>
        <p:grpSpPr>
          <a:xfrm>
            <a:off x="5678598" y="4712749"/>
            <a:ext cx="357190" cy="452029"/>
            <a:chOff x="4572000" y="4286256"/>
            <a:chExt cx="357190" cy="452029"/>
          </a:xfrm>
          <a:solidFill>
            <a:schemeClr val="accent6">
              <a:lumMod val="40000"/>
              <a:lumOff val="60000"/>
            </a:schemeClr>
          </a:solidFill>
        </p:grpSpPr>
        <p:sp>
          <p:nvSpPr>
            <p:cNvPr id="104" name="フローチャート: 手作業 103"/>
            <p:cNvSpPr/>
            <p:nvPr/>
          </p:nvSpPr>
          <p:spPr>
            <a:xfrm>
              <a:off x="4572000" y="4286256"/>
              <a:ext cx="357190" cy="214314"/>
            </a:xfrm>
            <a:prstGeom prst="flowChartManualOperation">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5" name="フローチャート : 論理積ゲート 104"/>
            <p:cNvSpPr/>
            <p:nvPr/>
          </p:nvSpPr>
          <p:spPr>
            <a:xfrm rot="16200000">
              <a:off x="4640507" y="4477311"/>
              <a:ext cx="237715" cy="284234"/>
            </a:xfrm>
            <a:prstGeom prst="flowChartDelay">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 name="円/楕円 9"/>
          <p:cNvSpPr/>
          <p:nvPr/>
        </p:nvSpPr>
        <p:spPr>
          <a:xfrm>
            <a:off x="214282" y="1357298"/>
            <a:ext cx="8715436" cy="2000264"/>
          </a:xfrm>
          <a:prstGeom prst="ellipse">
            <a:avLst/>
          </a:prstGeom>
          <a:gradFill flip="none" rotWithShape="1">
            <a:gsLst>
              <a:gs pos="0">
                <a:schemeClr val="accent5">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smtClean="0">
                <a:solidFill>
                  <a:schemeClr val="tx1"/>
                </a:solidFill>
              </a:rPr>
              <a:t>コーディネータ（開発者＆ユーザ＆バグ報告者）により３つのサブコミュニティが協調作業を行い始めているものとして捉えることができる．</a:t>
            </a:r>
            <a:endParaRPr lang="en-US" altLang="ja-JP" sz="2400" dirty="0" smtClean="0">
              <a:solidFill>
                <a:schemeClr val="tx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5E-6 -3.7037E-7 L 0.00121 0.08357 " pathEditMode="relative" rAng="0" ptsTypes="AA">
                                      <p:cBhvr>
                                        <p:cTn id="6" dur="2000" fill="hold"/>
                                        <p:tgtEl>
                                          <p:spTgt spid="69"/>
                                        </p:tgtEl>
                                        <p:attrNameLst>
                                          <p:attrName>ppt_x</p:attrName>
                                          <p:attrName>ppt_y</p:attrName>
                                        </p:attrNameLst>
                                      </p:cBhvr>
                                      <p:rCtr x="1" y="42"/>
                                    </p:animMotion>
                                  </p:childTnLst>
                                </p:cTn>
                              </p:par>
                            </p:childTnLst>
                          </p:cTn>
                        </p:par>
                        <p:par>
                          <p:cTn id="7" fill="hold">
                            <p:stCondLst>
                              <p:cond delay="2000"/>
                            </p:stCondLst>
                            <p:childTnLst>
                              <p:par>
                                <p:cTn id="8" presetID="3" presetClass="entr" presetSubtype="10" fill="hold" nodeType="afterEffect">
                                  <p:stCondLst>
                                    <p:cond delay="0"/>
                                  </p:stCondLst>
                                  <p:childTnLst>
                                    <p:set>
                                      <p:cBhvr>
                                        <p:cTn id="9" dur="1" fill="hold">
                                          <p:stCondLst>
                                            <p:cond delay="0"/>
                                          </p:stCondLst>
                                        </p:cTn>
                                        <p:tgtEl>
                                          <p:spTgt spid="103"/>
                                        </p:tgtEl>
                                        <p:attrNameLst>
                                          <p:attrName>style.visibility</p:attrName>
                                        </p:attrNameLst>
                                      </p:cBhvr>
                                      <p:to>
                                        <p:strVal val="visible"/>
                                      </p:to>
                                    </p:set>
                                    <p:animEffect transition="in" filter="blinds(horizontal)">
                                      <p:cBhvr>
                                        <p:cTn id="10" dur="500"/>
                                        <p:tgtEl>
                                          <p:spTgt spid="103"/>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32"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ox(out)">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分析結果（後期）</a:t>
            </a:r>
            <a:endParaRPr kumimoji="1" lang="ja-JP" altLang="en-US" dirty="0"/>
          </a:p>
        </p:txBody>
      </p:sp>
      <p:sp>
        <p:nvSpPr>
          <p:cNvPr id="3" name="コンテンツ プレースホルダ 2"/>
          <p:cNvSpPr>
            <a:spLocks noGrp="1"/>
          </p:cNvSpPr>
          <p:nvPr>
            <p:ph idx="1"/>
          </p:nvPr>
        </p:nvSpPr>
        <p:spPr>
          <a:xfrm>
            <a:off x="457200" y="857232"/>
            <a:ext cx="8229600" cy="5643602"/>
          </a:xfrm>
        </p:spPr>
        <p:txBody>
          <a:bodyPr/>
          <a:lstStyle/>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r>
              <a:rPr lang="en-US" altLang="ja-JP" dirty="0" smtClean="0"/>
              <a:t>v</a:t>
            </a:r>
            <a:r>
              <a:rPr kumimoji="1" lang="en-US" altLang="ja-JP" dirty="0" smtClean="0"/>
              <a:t>er.8.0</a:t>
            </a:r>
            <a:r>
              <a:rPr kumimoji="1" lang="ja-JP" altLang="en-US" dirty="0" err="1" smtClean="0"/>
              <a:t>のリ</a:t>
            </a:r>
            <a:r>
              <a:rPr kumimoji="1" lang="ja-JP" altLang="en-US" dirty="0" smtClean="0"/>
              <a:t>リース時，バグ報告者コミュニティの参加者が急増している．</a:t>
            </a:r>
            <a:endParaRPr kumimoji="1" lang="en-US" altLang="ja-JP" dirty="0" smtClean="0"/>
          </a:p>
          <a:p>
            <a:r>
              <a:rPr lang="ja-JP" altLang="en-US" dirty="0" smtClean="0"/>
              <a:t>バグ報告者コミュニティにおけるコーディネータの割合が減少している．</a:t>
            </a:r>
            <a:endParaRPr kumimoji="1" lang="ja-JP" altLang="en-US" dirty="0"/>
          </a:p>
        </p:txBody>
      </p:sp>
      <p:pic>
        <p:nvPicPr>
          <p:cNvPr id="7" name="Picture 46"/>
          <p:cNvPicPr>
            <a:picLocks noChangeAspect="1" noChangeArrowheads="1"/>
          </p:cNvPicPr>
          <p:nvPr/>
        </p:nvPicPr>
        <p:blipFill>
          <a:blip r:embed="rId3"/>
          <a:srcRect/>
          <a:stretch>
            <a:fillRect/>
          </a:stretch>
        </p:blipFill>
        <p:spPr bwMode="auto">
          <a:xfrm>
            <a:off x="5000628" y="774643"/>
            <a:ext cx="4071966" cy="2927154"/>
          </a:xfrm>
          <a:prstGeom prst="rect">
            <a:avLst/>
          </a:prstGeom>
          <a:noFill/>
          <a:ln w="9525">
            <a:noFill/>
            <a:miter lim="800000"/>
            <a:headEnd/>
            <a:tailEnd/>
          </a:ln>
          <a:effectLst/>
        </p:spPr>
      </p:pic>
      <p:pic>
        <p:nvPicPr>
          <p:cNvPr id="8" name="Picture 44"/>
          <p:cNvPicPr>
            <a:picLocks noChangeAspect="1" noChangeArrowheads="1"/>
          </p:cNvPicPr>
          <p:nvPr/>
        </p:nvPicPr>
        <p:blipFill>
          <a:blip r:embed="rId4"/>
          <a:srcRect/>
          <a:stretch>
            <a:fillRect/>
          </a:stretch>
        </p:blipFill>
        <p:spPr bwMode="auto">
          <a:xfrm>
            <a:off x="314282" y="785794"/>
            <a:ext cx="4257718" cy="2906656"/>
          </a:xfrm>
          <a:prstGeom prst="rect">
            <a:avLst/>
          </a:prstGeom>
          <a:noFill/>
          <a:ln w="9525">
            <a:noFill/>
            <a:miter lim="800000"/>
            <a:headEnd/>
            <a:tailEnd/>
          </a:ln>
          <a:effectLst/>
        </p:spPr>
      </p:pic>
      <p:grpSp>
        <p:nvGrpSpPr>
          <p:cNvPr id="9" name="グループ化 8"/>
          <p:cNvGrpSpPr/>
          <p:nvPr/>
        </p:nvGrpSpPr>
        <p:grpSpPr>
          <a:xfrm>
            <a:off x="2786050" y="3786190"/>
            <a:ext cx="3786214" cy="714380"/>
            <a:chOff x="736650" y="5357826"/>
            <a:chExt cx="3786214" cy="714380"/>
          </a:xfrm>
        </p:grpSpPr>
        <p:sp>
          <p:nvSpPr>
            <p:cNvPr id="10" name="正方形/長方形 9"/>
            <p:cNvSpPr/>
            <p:nvPr/>
          </p:nvSpPr>
          <p:spPr>
            <a:xfrm>
              <a:off x="736650" y="5429264"/>
              <a:ext cx="3786214" cy="571504"/>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1" name="直線コネクタ 10"/>
            <p:cNvCxnSpPr/>
            <p:nvPr/>
          </p:nvCxnSpPr>
          <p:spPr>
            <a:xfrm>
              <a:off x="2786050" y="5572140"/>
              <a:ext cx="428628" cy="1588"/>
            </a:xfrm>
            <a:prstGeom prst="line">
              <a:avLst/>
            </a:prstGeom>
            <a:ln w="127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a:off x="1000100" y="5572140"/>
              <a:ext cx="428628"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正方形/長方形 12"/>
            <p:cNvSpPr/>
            <p:nvPr/>
          </p:nvSpPr>
          <p:spPr>
            <a:xfrm>
              <a:off x="1428728" y="5357826"/>
              <a:ext cx="1071570" cy="428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smtClean="0">
                  <a:solidFill>
                    <a:schemeClr val="tx1"/>
                  </a:solidFill>
                </a:rPr>
                <a:t>開発者</a:t>
              </a:r>
              <a:endParaRPr kumimoji="1" lang="ja-JP" altLang="en-US" sz="1600" b="1" dirty="0">
                <a:solidFill>
                  <a:schemeClr val="tx1"/>
                </a:solidFill>
              </a:endParaRPr>
            </a:p>
          </p:txBody>
        </p:sp>
        <p:sp>
          <p:nvSpPr>
            <p:cNvPr id="14" name="正方形/長方形 13"/>
            <p:cNvSpPr/>
            <p:nvPr/>
          </p:nvSpPr>
          <p:spPr>
            <a:xfrm>
              <a:off x="3143240" y="5357826"/>
              <a:ext cx="1071570" cy="428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dirty="0" smtClean="0">
                  <a:solidFill>
                    <a:schemeClr val="tx1"/>
                  </a:solidFill>
                </a:rPr>
                <a:t>ユーザ</a:t>
              </a:r>
              <a:endParaRPr kumimoji="1" lang="ja-JP" altLang="en-US" sz="1600" b="1" dirty="0">
                <a:solidFill>
                  <a:schemeClr val="tx1"/>
                </a:solidFill>
              </a:endParaRPr>
            </a:p>
          </p:txBody>
        </p:sp>
        <p:cxnSp>
          <p:nvCxnSpPr>
            <p:cNvPr id="15" name="直線コネクタ 14"/>
            <p:cNvCxnSpPr/>
            <p:nvPr/>
          </p:nvCxnSpPr>
          <p:spPr>
            <a:xfrm>
              <a:off x="1000100" y="5856304"/>
              <a:ext cx="428628" cy="1588"/>
            </a:xfrm>
            <a:prstGeom prst="line">
              <a:avLst/>
            </a:prstGeom>
            <a:ln w="12700">
              <a:solidFill>
                <a:srgbClr val="00FF00"/>
              </a:solidFill>
            </a:ln>
          </p:spPr>
          <p:style>
            <a:lnRef idx="1">
              <a:schemeClr val="accent1"/>
            </a:lnRef>
            <a:fillRef idx="0">
              <a:schemeClr val="accent1"/>
            </a:fillRef>
            <a:effectRef idx="0">
              <a:schemeClr val="accent1"/>
            </a:effectRef>
            <a:fontRef idx="minor">
              <a:schemeClr val="tx1"/>
            </a:fontRef>
          </p:style>
        </p:cxnSp>
        <p:sp>
          <p:nvSpPr>
            <p:cNvPr id="16" name="正方形/長方形 15"/>
            <p:cNvSpPr/>
            <p:nvPr/>
          </p:nvSpPr>
          <p:spPr>
            <a:xfrm>
              <a:off x="1428728" y="5643578"/>
              <a:ext cx="1500198" cy="428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smtClean="0">
                  <a:solidFill>
                    <a:schemeClr val="tx1"/>
                  </a:solidFill>
                </a:rPr>
                <a:t>バグ報告者</a:t>
              </a:r>
              <a:endParaRPr kumimoji="1" lang="ja-JP" altLang="en-US" b="1" dirty="0">
                <a:solidFill>
                  <a:schemeClr val="tx1"/>
                </a:solidFill>
              </a:endParaRPr>
            </a:p>
          </p:txBody>
        </p:sp>
      </p:grpSp>
      <p:sp>
        <p:nvSpPr>
          <p:cNvPr id="17" name="日付プレースホルダ 16"/>
          <p:cNvSpPr>
            <a:spLocks noGrp="1"/>
          </p:cNvSpPr>
          <p:nvPr>
            <p:ph type="dt" sz="half" idx="10"/>
          </p:nvPr>
        </p:nvSpPr>
        <p:spPr/>
        <p:txBody>
          <a:bodyPr/>
          <a:lstStyle/>
          <a:p>
            <a:r>
              <a:rPr kumimoji="1" lang="en-US" altLang="ja-JP" smtClean="0"/>
              <a:t>2007/11/8</a:t>
            </a:r>
            <a:endParaRPr kumimoji="1" lang="ja-JP" altLang="en-US"/>
          </a:p>
        </p:txBody>
      </p:sp>
      <p:sp>
        <p:nvSpPr>
          <p:cNvPr id="18" name="スライド番号プレースホルダ 17"/>
          <p:cNvSpPr>
            <a:spLocks noGrp="1"/>
          </p:cNvSpPr>
          <p:nvPr>
            <p:ph type="sldNum" sz="quarter" idx="12"/>
          </p:nvPr>
        </p:nvSpPr>
        <p:spPr/>
        <p:txBody>
          <a:bodyPr/>
          <a:lstStyle/>
          <a:p>
            <a:fld id="{DD7415C8-EC32-4BF9-916C-D8938BCE9218}" type="slidenum">
              <a:rPr lang="ja-JP" altLang="en-US" smtClean="0"/>
              <a:pPr/>
              <a:t>17</a:t>
            </a:fld>
            <a:endParaRPr lang="ja-JP" altLang="en-US"/>
          </a:p>
        </p:txBody>
      </p:sp>
      <p:sp>
        <p:nvSpPr>
          <p:cNvPr id="19" name="フッター プレースホルダ 18"/>
          <p:cNvSpPr>
            <a:spLocks noGrp="1"/>
          </p:cNvSpPr>
          <p:nvPr>
            <p:ph type="ftr" sz="quarter" idx="11"/>
          </p:nvPr>
        </p:nvSpPr>
        <p:spPr/>
        <p:txBody>
          <a:bodyPr/>
          <a:lstStyle/>
          <a:p>
            <a:r>
              <a:rPr kumimoji="1" lang="en-US" altLang="ja-JP" smtClean="0"/>
              <a:t>GNWS2007</a:t>
            </a:r>
            <a:endParaRPr kumimoji="1" lang="ja-JP" altLang="en-US"/>
          </a:p>
        </p:txBody>
      </p:sp>
      <p:cxnSp>
        <p:nvCxnSpPr>
          <p:cNvPr id="22" name="直線矢印コネクタ 21"/>
          <p:cNvCxnSpPr/>
          <p:nvPr/>
        </p:nvCxnSpPr>
        <p:spPr>
          <a:xfrm rot="5400000" flipH="1" flipV="1">
            <a:off x="2928926" y="2500306"/>
            <a:ext cx="714380" cy="42862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rot="16200000" flipH="1">
            <a:off x="7536677" y="1821645"/>
            <a:ext cx="1000132" cy="35719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正方形/長方形 30"/>
          <p:cNvSpPr/>
          <p:nvPr/>
        </p:nvSpPr>
        <p:spPr>
          <a:xfrm>
            <a:off x="-71470" y="1214422"/>
            <a:ext cx="571504" cy="1571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400" dirty="0" smtClean="0">
                <a:solidFill>
                  <a:schemeClr val="tx1"/>
                </a:solidFill>
              </a:rPr>
              <a:t>人　　　数</a:t>
            </a:r>
            <a:endParaRPr kumimoji="1" lang="ja-JP" altLang="en-US" sz="1400" dirty="0">
              <a:solidFill>
                <a:schemeClr val="tx1"/>
              </a:solidFill>
            </a:endParaRPr>
          </a:p>
        </p:txBody>
      </p:sp>
      <p:sp>
        <p:nvSpPr>
          <p:cNvPr id="32" name="正方形/長方形 31"/>
          <p:cNvSpPr/>
          <p:nvPr/>
        </p:nvSpPr>
        <p:spPr>
          <a:xfrm>
            <a:off x="4572000" y="857232"/>
            <a:ext cx="571504" cy="24288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400" dirty="0" smtClean="0">
                <a:solidFill>
                  <a:schemeClr val="tx1"/>
                </a:solidFill>
              </a:rPr>
              <a:t>コーディネータ兼任率</a:t>
            </a:r>
            <a:endParaRPr kumimoji="1" lang="ja-JP" altLang="en-US" sz="1400" dirty="0">
              <a:solidFill>
                <a:schemeClr val="tx1"/>
              </a:solidFill>
            </a:endParaRPr>
          </a:p>
        </p:txBody>
      </p:sp>
      <p:sp>
        <p:nvSpPr>
          <p:cNvPr id="33" name="正方形/長方形 32"/>
          <p:cNvSpPr/>
          <p:nvPr/>
        </p:nvSpPr>
        <p:spPr>
          <a:xfrm>
            <a:off x="1357290" y="3714752"/>
            <a:ext cx="1928826" cy="28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期　　　間</a:t>
            </a:r>
            <a:r>
              <a:rPr kumimoji="1" lang="ja-JP" altLang="en-US" sz="1400" b="1" dirty="0" smtClean="0">
                <a:solidFill>
                  <a:schemeClr val="tx1"/>
                </a:solidFill>
              </a:rPr>
              <a:t>　</a:t>
            </a:r>
            <a:endParaRPr kumimoji="1" lang="ja-JP" altLang="en-US" sz="1400" b="1" dirty="0">
              <a:solidFill>
                <a:schemeClr val="tx1"/>
              </a:solidFill>
            </a:endParaRPr>
          </a:p>
        </p:txBody>
      </p:sp>
      <p:sp>
        <p:nvSpPr>
          <p:cNvPr id="34" name="正方形/長方形 33"/>
          <p:cNvSpPr/>
          <p:nvPr/>
        </p:nvSpPr>
        <p:spPr>
          <a:xfrm>
            <a:off x="6429388" y="3714752"/>
            <a:ext cx="1928826" cy="28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期　　　間</a:t>
            </a:r>
            <a:r>
              <a:rPr kumimoji="1" lang="ja-JP" altLang="en-US" sz="1400" b="1" dirty="0" smtClean="0">
                <a:solidFill>
                  <a:schemeClr val="tx1"/>
                </a:solidFill>
              </a:rPr>
              <a:t>　</a:t>
            </a:r>
            <a:endParaRPr kumimoji="1" lang="ja-JP" altLang="en-US" sz="1400" b="1" dirty="0">
              <a:solidFill>
                <a:schemeClr val="tx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考察（後期）</a:t>
            </a:r>
            <a:endParaRPr kumimoji="1" lang="ja-JP" altLang="en-US" dirty="0"/>
          </a:p>
        </p:txBody>
      </p:sp>
      <p:sp>
        <p:nvSpPr>
          <p:cNvPr id="3" name="コンテンツ プレースホルダ 2"/>
          <p:cNvSpPr>
            <a:spLocks noGrp="1"/>
          </p:cNvSpPr>
          <p:nvPr>
            <p:ph idx="1"/>
          </p:nvPr>
        </p:nvSpPr>
        <p:spPr>
          <a:xfrm>
            <a:off x="457200" y="857232"/>
            <a:ext cx="8229600" cy="6643734"/>
          </a:xfrm>
        </p:spPr>
        <p:txBody>
          <a:bodyPr>
            <a:normAutofit/>
          </a:bodyPr>
          <a:lstStyle/>
          <a:p>
            <a:r>
              <a:rPr lang="ja-JP" altLang="en-US" dirty="0" smtClean="0"/>
              <a:t>バグ報告者コミュニティのみに参加する者が増加したと考えられる．</a:t>
            </a:r>
            <a:endParaRPr lang="en-US" altLang="ja-JP" dirty="0" smtClean="0"/>
          </a:p>
        </p:txBody>
      </p:sp>
      <p:sp>
        <p:nvSpPr>
          <p:cNvPr id="7" name="日付プレースホルダ 6"/>
          <p:cNvSpPr>
            <a:spLocks noGrp="1"/>
          </p:cNvSpPr>
          <p:nvPr>
            <p:ph type="dt" sz="half" idx="10"/>
          </p:nvPr>
        </p:nvSpPr>
        <p:spPr/>
        <p:txBody>
          <a:bodyPr/>
          <a:lstStyle/>
          <a:p>
            <a:r>
              <a:rPr kumimoji="1" lang="en-US" altLang="ja-JP" smtClean="0"/>
              <a:t>2007/11/8</a:t>
            </a:r>
            <a:endParaRPr kumimoji="1" lang="ja-JP" altLang="en-US"/>
          </a:p>
        </p:txBody>
      </p:sp>
      <p:sp>
        <p:nvSpPr>
          <p:cNvPr id="8" name="スライド番号プレースホルダ 7"/>
          <p:cNvSpPr>
            <a:spLocks noGrp="1"/>
          </p:cNvSpPr>
          <p:nvPr>
            <p:ph type="sldNum" sz="quarter" idx="12"/>
          </p:nvPr>
        </p:nvSpPr>
        <p:spPr/>
        <p:txBody>
          <a:bodyPr/>
          <a:lstStyle/>
          <a:p>
            <a:fld id="{DD7415C8-EC32-4BF9-916C-D8938BCE9218}" type="slidenum">
              <a:rPr lang="ja-JP" altLang="en-US" smtClean="0"/>
              <a:pPr/>
              <a:t>18</a:t>
            </a:fld>
            <a:endParaRPr lang="ja-JP" altLang="en-US"/>
          </a:p>
        </p:txBody>
      </p:sp>
      <p:sp>
        <p:nvSpPr>
          <p:cNvPr id="9" name="フッター プレースホルダ 8"/>
          <p:cNvSpPr>
            <a:spLocks noGrp="1"/>
          </p:cNvSpPr>
          <p:nvPr>
            <p:ph type="ftr" sz="quarter" idx="11"/>
          </p:nvPr>
        </p:nvSpPr>
        <p:spPr/>
        <p:txBody>
          <a:bodyPr/>
          <a:lstStyle/>
          <a:p>
            <a:r>
              <a:rPr kumimoji="1" lang="en-US" altLang="ja-JP" smtClean="0"/>
              <a:t>GNWS2007</a:t>
            </a:r>
            <a:endParaRPr kumimoji="1" lang="ja-JP" altLang="en-US"/>
          </a:p>
        </p:txBody>
      </p:sp>
      <p:grpSp>
        <p:nvGrpSpPr>
          <p:cNvPr id="10" name="グループ化 9"/>
          <p:cNvGrpSpPr/>
          <p:nvPr/>
        </p:nvGrpSpPr>
        <p:grpSpPr>
          <a:xfrm>
            <a:off x="2428860" y="3565090"/>
            <a:ext cx="6643734" cy="2578554"/>
            <a:chOff x="785786" y="3357562"/>
            <a:chExt cx="7572428" cy="3000396"/>
          </a:xfrm>
          <a:solidFill>
            <a:schemeClr val="bg2"/>
          </a:solidFill>
        </p:grpSpPr>
        <p:sp>
          <p:nvSpPr>
            <p:cNvPr id="11" name="角丸四角形 10"/>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smtClean="0">
                  <a:solidFill>
                    <a:schemeClr val="tx1"/>
                  </a:solidFill>
                </a:rPr>
                <a:t>OSS</a:t>
              </a:r>
              <a:r>
                <a:rPr kumimoji="1" lang="ja-JP" altLang="en-US" sz="2400" dirty="0" smtClean="0">
                  <a:solidFill>
                    <a:schemeClr val="tx1"/>
                  </a:solidFill>
                </a:rPr>
                <a:t>コミュニティ</a:t>
              </a:r>
              <a:endParaRPr kumimoji="1" lang="ja-JP" altLang="en-US" sz="2400" dirty="0">
                <a:solidFill>
                  <a:schemeClr val="tx1"/>
                </a:solidFill>
              </a:endParaRPr>
            </a:p>
          </p:txBody>
        </p:sp>
      </p:grpSp>
      <p:sp>
        <p:nvSpPr>
          <p:cNvPr id="13" name="角丸四角形 12"/>
          <p:cNvSpPr/>
          <p:nvPr/>
        </p:nvSpPr>
        <p:spPr>
          <a:xfrm>
            <a:off x="2786050" y="3915494"/>
            <a:ext cx="3000396" cy="1000132"/>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7" name="グループ化 16"/>
          <p:cNvGrpSpPr/>
          <p:nvPr/>
        </p:nvGrpSpPr>
        <p:grpSpPr>
          <a:xfrm>
            <a:off x="4143372" y="4350908"/>
            <a:ext cx="284234" cy="418577"/>
            <a:chOff x="2643175" y="4000504"/>
            <a:chExt cx="284234" cy="418577"/>
          </a:xfrm>
          <a:solidFill>
            <a:schemeClr val="bg1">
              <a:lumMod val="75000"/>
            </a:schemeClr>
          </a:solidFill>
        </p:grpSpPr>
        <p:sp>
          <p:nvSpPr>
            <p:cNvPr id="18" name="フローチャート : 論理積ゲート 1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0" name="グループ化 19"/>
          <p:cNvGrpSpPr/>
          <p:nvPr/>
        </p:nvGrpSpPr>
        <p:grpSpPr>
          <a:xfrm>
            <a:off x="3143240" y="4279470"/>
            <a:ext cx="284234" cy="418577"/>
            <a:chOff x="2643175" y="4000504"/>
            <a:chExt cx="284234" cy="418577"/>
          </a:xfrm>
          <a:solidFill>
            <a:schemeClr val="bg1">
              <a:lumMod val="75000"/>
            </a:schemeClr>
          </a:solidFill>
        </p:grpSpPr>
        <p:sp>
          <p:nvSpPr>
            <p:cNvPr id="21" name="フローチャート : 論理積ゲート 20"/>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円/楕円 21"/>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 name="グループ化 22"/>
          <p:cNvGrpSpPr/>
          <p:nvPr/>
        </p:nvGrpSpPr>
        <p:grpSpPr>
          <a:xfrm>
            <a:off x="5072066" y="4211297"/>
            <a:ext cx="284234" cy="418577"/>
            <a:chOff x="2643175" y="4000504"/>
            <a:chExt cx="284234" cy="418577"/>
          </a:xfrm>
          <a:solidFill>
            <a:schemeClr val="bg1">
              <a:lumMod val="75000"/>
            </a:schemeClr>
          </a:solidFill>
        </p:grpSpPr>
        <p:sp>
          <p:nvSpPr>
            <p:cNvPr id="24" name="フローチャート : 論理積ゲート 2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円/楕円 2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6" name="正方形/長方形 25"/>
          <p:cNvSpPr/>
          <p:nvPr/>
        </p:nvSpPr>
        <p:spPr>
          <a:xfrm>
            <a:off x="3000364" y="3866807"/>
            <a:ext cx="207170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開発者</a:t>
            </a:r>
            <a:r>
              <a:rPr kumimoji="1" lang="ja-JP" altLang="en-US" dirty="0" smtClean="0">
                <a:solidFill>
                  <a:schemeClr val="tx1"/>
                </a:solidFill>
              </a:rPr>
              <a:t>コミュニティ</a:t>
            </a:r>
            <a:endParaRPr kumimoji="1" lang="ja-JP" altLang="en-US" dirty="0">
              <a:solidFill>
                <a:schemeClr val="tx1"/>
              </a:solidFill>
            </a:endParaRPr>
          </a:p>
        </p:txBody>
      </p:sp>
      <p:sp>
        <p:nvSpPr>
          <p:cNvPr id="27" name="角丸四角形 26"/>
          <p:cNvSpPr/>
          <p:nvPr/>
        </p:nvSpPr>
        <p:spPr>
          <a:xfrm>
            <a:off x="5857884" y="3915494"/>
            <a:ext cx="3000396" cy="1006918"/>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p:cNvSpPr/>
          <p:nvPr/>
        </p:nvSpPr>
        <p:spPr>
          <a:xfrm>
            <a:off x="5857884" y="3865572"/>
            <a:ext cx="242889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ユーザコミュニティ</a:t>
            </a:r>
            <a:endParaRPr kumimoji="1" lang="ja-JP" altLang="en-US" dirty="0">
              <a:solidFill>
                <a:schemeClr val="tx1"/>
              </a:solidFill>
            </a:endParaRPr>
          </a:p>
        </p:txBody>
      </p:sp>
      <p:sp>
        <p:nvSpPr>
          <p:cNvPr id="29" name="角丸四角形 28"/>
          <p:cNvSpPr/>
          <p:nvPr/>
        </p:nvSpPr>
        <p:spPr>
          <a:xfrm>
            <a:off x="4339024" y="4993850"/>
            <a:ext cx="3000396" cy="1078356"/>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p:cNvSpPr/>
          <p:nvPr/>
        </p:nvSpPr>
        <p:spPr>
          <a:xfrm>
            <a:off x="4357686" y="4927515"/>
            <a:ext cx="2571768"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バグ報告者</a:t>
            </a:r>
            <a:r>
              <a:rPr kumimoji="1" lang="ja-JP" altLang="en-US" dirty="0" smtClean="0">
                <a:solidFill>
                  <a:schemeClr val="tx1"/>
                </a:solidFill>
              </a:rPr>
              <a:t>コミュニティ</a:t>
            </a:r>
            <a:endParaRPr kumimoji="1" lang="ja-JP" altLang="en-US" dirty="0">
              <a:solidFill>
                <a:schemeClr val="tx1"/>
              </a:solidFill>
            </a:endParaRPr>
          </a:p>
        </p:txBody>
      </p:sp>
      <p:grpSp>
        <p:nvGrpSpPr>
          <p:cNvPr id="31" name="グループ化 30"/>
          <p:cNvGrpSpPr/>
          <p:nvPr/>
        </p:nvGrpSpPr>
        <p:grpSpPr>
          <a:xfrm>
            <a:off x="4618897" y="5299931"/>
            <a:ext cx="291631" cy="479737"/>
            <a:chOff x="-348596" y="4020832"/>
            <a:chExt cx="291631" cy="479737"/>
          </a:xfrm>
          <a:solidFill>
            <a:schemeClr val="bg1">
              <a:lumMod val="75000"/>
            </a:schemeClr>
          </a:solidFill>
        </p:grpSpPr>
        <p:sp>
          <p:nvSpPr>
            <p:cNvPr id="32" name="フローチャート : 論理積ゲート 31"/>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ひし形 32"/>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4" name="グループ化 33"/>
          <p:cNvGrpSpPr/>
          <p:nvPr/>
        </p:nvGrpSpPr>
        <p:grpSpPr>
          <a:xfrm>
            <a:off x="5261839" y="5449593"/>
            <a:ext cx="291631" cy="479737"/>
            <a:chOff x="-348596" y="4020832"/>
            <a:chExt cx="291631" cy="479737"/>
          </a:xfrm>
          <a:solidFill>
            <a:schemeClr val="bg1">
              <a:lumMod val="75000"/>
            </a:schemeClr>
          </a:solidFill>
        </p:grpSpPr>
        <p:sp>
          <p:nvSpPr>
            <p:cNvPr id="35" name="フローチャート : 論理積ゲート 34"/>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ひし形 35"/>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7" name="グループ化 36"/>
          <p:cNvGrpSpPr/>
          <p:nvPr/>
        </p:nvGrpSpPr>
        <p:grpSpPr>
          <a:xfrm>
            <a:off x="5926683" y="5299931"/>
            <a:ext cx="286981" cy="479737"/>
            <a:chOff x="-341199" y="4020832"/>
            <a:chExt cx="286981" cy="479737"/>
          </a:xfrm>
          <a:solidFill>
            <a:schemeClr val="bg1">
              <a:lumMod val="75000"/>
            </a:schemeClr>
          </a:solidFill>
        </p:grpSpPr>
        <p:sp>
          <p:nvSpPr>
            <p:cNvPr id="38" name="フローチャート : 論理積ゲート 3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ひし形 38"/>
            <p:cNvSpPr/>
            <p:nvPr/>
          </p:nvSpPr>
          <p:spPr>
            <a:xfrm>
              <a:off x="-339970"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0" name="グループ化 39"/>
          <p:cNvGrpSpPr/>
          <p:nvPr/>
        </p:nvGrpSpPr>
        <p:grpSpPr>
          <a:xfrm>
            <a:off x="6626558" y="5449593"/>
            <a:ext cx="286981" cy="479737"/>
            <a:chOff x="-341199" y="4020832"/>
            <a:chExt cx="286981" cy="479737"/>
          </a:xfrm>
          <a:solidFill>
            <a:schemeClr val="bg1">
              <a:lumMod val="75000"/>
            </a:schemeClr>
          </a:solidFill>
        </p:grpSpPr>
        <p:sp>
          <p:nvSpPr>
            <p:cNvPr id="41" name="フローチャート : 論理積ゲート 40"/>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ひし形 41"/>
            <p:cNvSpPr/>
            <p:nvPr/>
          </p:nvSpPr>
          <p:spPr>
            <a:xfrm>
              <a:off x="-339970"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3" name="グループ化 42"/>
          <p:cNvGrpSpPr/>
          <p:nvPr/>
        </p:nvGrpSpPr>
        <p:grpSpPr>
          <a:xfrm>
            <a:off x="6215074" y="4249283"/>
            <a:ext cx="285752" cy="380591"/>
            <a:chOff x="3714744" y="3714752"/>
            <a:chExt cx="285752" cy="380591"/>
          </a:xfrm>
          <a:solidFill>
            <a:schemeClr val="bg1">
              <a:lumMod val="75000"/>
            </a:schemeClr>
          </a:solidFill>
        </p:grpSpPr>
        <p:sp>
          <p:nvSpPr>
            <p:cNvPr id="44" name="フローチャート : 論理積ゲート 4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フローチャート : 組合せ 4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9" name="グループ化 48"/>
          <p:cNvGrpSpPr/>
          <p:nvPr/>
        </p:nvGrpSpPr>
        <p:grpSpPr>
          <a:xfrm>
            <a:off x="7143768" y="4334293"/>
            <a:ext cx="285752" cy="380591"/>
            <a:chOff x="3714744" y="3714752"/>
            <a:chExt cx="285752" cy="380591"/>
          </a:xfrm>
          <a:solidFill>
            <a:schemeClr val="bg1">
              <a:lumMod val="75000"/>
            </a:schemeClr>
          </a:solidFill>
        </p:grpSpPr>
        <p:sp>
          <p:nvSpPr>
            <p:cNvPr id="50" name="フローチャート : 論理積ゲート 4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フローチャート : 組合せ 5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2" name="グループ化 51"/>
          <p:cNvGrpSpPr/>
          <p:nvPr/>
        </p:nvGrpSpPr>
        <p:grpSpPr>
          <a:xfrm>
            <a:off x="8143900" y="4470383"/>
            <a:ext cx="285752" cy="380591"/>
            <a:chOff x="3714744" y="3714752"/>
            <a:chExt cx="285752" cy="380591"/>
          </a:xfrm>
          <a:solidFill>
            <a:schemeClr val="bg1">
              <a:lumMod val="75000"/>
            </a:schemeClr>
          </a:solidFill>
        </p:grpSpPr>
        <p:sp>
          <p:nvSpPr>
            <p:cNvPr id="53" name="フローチャート : 論理積ゲート 52"/>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フローチャート : 組合せ 53"/>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5" name="角丸四角形 54"/>
          <p:cNvSpPr/>
          <p:nvPr/>
        </p:nvSpPr>
        <p:spPr>
          <a:xfrm>
            <a:off x="71406" y="3565090"/>
            <a:ext cx="2286016" cy="2571768"/>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6" name="グループ化 55"/>
          <p:cNvGrpSpPr/>
          <p:nvPr/>
        </p:nvGrpSpPr>
        <p:grpSpPr>
          <a:xfrm>
            <a:off x="430114" y="3860893"/>
            <a:ext cx="284234" cy="418577"/>
            <a:chOff x="2643175" y="4000504"/>
            <a:chExt cx="284234" cy="418577"/>
          </a:xfrm>
          <a:solidFill>
            <a:schemeClr val="bg1">
              <a:lumMod val="75000"/>
            </a:schemeClr>
          </a:solidFill>
        </p:grpSpPr>
        <p:sp>
          <p:nvSpPr>
            <p:cNvPr id="57" name="フローチャート : 論理積ゲート 56"/>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円/楕円 57"/>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9" name="グループ化 58"/>
          <p:cNvGrpSpPr/>
          <p:nvPr/>
        </p:nvGrpSpPr>
        <p:grpSpPr>
          <a:xfrm>
            <a:off x="428596" y="4636660"/>
            <a:ext cx="285752" cy="380591"/>
            <a:chOff x="3714744" y="3714752"/>
            <a:chExt cx="285752" cy="380591"/>
          </a:xfrm>
          <a:solidFill>
            <a:schemeClr val="bg1">
              <a:lumMod val="75000"/>
            </a:schemeClr>
          </a:solidFill>
        </p:grpSpPr>
        <p:sp>
          <p:nvSpPr>
            <p:cNvPr id="60" name="フローチャート : 論理積ゲート 5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フローチャート : 組合せ 6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2" name="グループ化 61"/>
          <p:cNvGrpSpPr/>
          <p:nvPr/>
        </p:nvGrpSpPr>
        <p:grpSpPr>
          <a:xfrm>
            <a:off x="437222" y="5299931"/>
            <a:ext cx="291631" cy="479737"/>
            <a:chOff x="-348596" y="4020832"/>
            <a:chExt cx="291631" cy="479737"/>
          </a:xfrm>
          <a:solidFill>
            <a:schemeClr val="bg1">
              <a:lumMod val="75000"/>
            </a:schemeClr>
          </a:solidFill>
        </p:grpSpPr>
        <p:sp>
          <p:nvSpPr>
            <p:cNvPr id="63" name="フローチャート : 論理積ゲート 62"/>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ひし形 63"/>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5" name="正方形/長方形 64"/>
          <p:cNvSpPr/>
          <p:nvPr/>
        </p:nvSpPr>
        <p:spPr>
          <a:xfrm>
            <a:off x="857224" y="3850842"/>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開発者</a:t>
            </a:r>
            <a:endParaRPr kumimoji="1" lang="ja-JP" altLang="en-US" dirty="0">
              <a:solidFill>
                <a:schemeClr val="tx1"/>
              </a:solidFill>
            </a:endParaRPr>
          </a:p>
        </p:txBody>
      </p:sp>
      <p:sp>
        <p:nvSpPr>
          <p:cNvPr id="66" name="正方形/長方形 65"/>
          <p:cNvSpPr/>
          <p:nvPr/>
        </p:nvSpPr>
        <p:spPr>
          <a:xfrm>
            <a:off x="857224" y="4565222"/>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ユーザ</a:t>
            </a:r>
            <a:endParaRPr kumimoji="1" lang="ja-JP" altLang="en-US" dirty="0">
              <a:solidFill>
                <a:schemeClr val="tx1"/>
              </a:solidFill>
            </a:endParaRPr>
          </a:p>
        </p:txBody>
      </p:sp>
      <p:sp>
        <p:nvSpPr>
          <p:cNvPr id="67" name="正方形/長方形 66"/>
          <p:cNvSpPr/>
          <p:nvPr/>
        </p:nvSpPr>
        <p:spPr>
          <a:xfrm>
            <a:off x="804448" y="5279602"/>
            <a:ext cx="1500198"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バグ報告者</a:t>
            </a:r>
            <a:endParaRPr kumimoji="1" lang="ja-JP" altLang="en-US" dirty="0">
              <a:solidFill>
                <a:schemeClr val="tx1"/>
              </a:solidFill>
            </a:endParaRPr>
          </a:p>
        </p:txBody>
      </p:sp>
      <p:grpSp>
        <p:nvGrpSpPr>
          <p:cNvPr id="80" name="グループ化 79"/>
          <p:cNvGrpSpPr/>
          <p:nvPr/>
        </p:nvGrpSpPr>
        <p:grpSpPr>
          <a:xfrm>
            <a:off x="5572132" y="3762789"/>
            <a:ext cx="357190" cy="452029"/>
            <a:chOff x="4572000" y="4286256"/>
            <a:chExt cx="357190" cy="452029"/>
          </a:xfrm>
        </p:grpSpPr>
        <p:sp>
          <p:nvSpPr>
            <p:cNvPr id="81" name="フローチャート: 手作業 80"/>
            <p:cNvSpPr/>
            <p:nvPr/>
          </p:nvSpPr>
          <p:spPr>
            <a:xfrm>
              <a:off x="4572000" y="4286256"/>
              <a:ext cx="357190" cy="214314"/>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2" name="フローチャート : 論理積ゲート 81"/>
            <p:cNvSpPr/>
            <p:nvPr/>
          </p:nvSpPr>
          <p:spPr>
            <a:xfrm rot="16200000">
              <a:off x="4640507" y="4477311"/>
              <a:ext cx="237715" cy="284234"/>
            </a:xfrm>
            <a:prstGeom prst="flowChartDelay">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3" name="グループ化 82"/>
          <p:cNvGrpSpPr/>
          <p:nvPr/>
        </p:nvGrpSpPr>
        <p:grpSpPr>
          <a:xfrm>
            <a:off x="5683109" y="4180784"/>
            <a:ext cx="357190" cy="452029"/>
            <a:chOff x="4572000" y="4286256"/>
            <a:chExt cx="357190" cy="452029"/>
          </a:xfrm>
        </p:grpSpPr>
        <p:sp>
          <p:nvSpPr>
            <p:cNvPr id="84" name="フローチャート: 手作業 83"/>
            <p:cNvSpPr/>
            <p:nvPr/>
          </p:nvSpPr>
          <p:spPr>
            <a:xfrm>
              <a:off x="4572000" y="4286256"/>
              <a:ext cx="357190" cy="214314"/>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フローチャート : 論理積ゲート 84"/>
            <p:cNvSpPr/>
            <p:nvPr/>
          </p:nvSpPr>
          <p:spPr>
            <a:xfrm rot="16200000">
              <a:off x="4640507" y="4477311"/>
              <a:ext cx="237715" cy="284234"/>
            </a:xfrm>
            <a:prstGeom prst="flowChartDelay">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95" name="グループ化 94"/>
          <p:cNvGrpSpPr/>
          <p:nvPr/>
        </p:nvGrpSpPr>
        <p:grpSpPr>
          <a:xfrm>
            <a:off x="4929190" y="4691483"/>
            <a:ext cx="357190" cy="452029"/>
            <a:chOff x="4572000" y="4286256"/>
            <a:chExt cx="357190" cy="452029"/>
          </a:xfrm>
          <a:solidFill>
            <a:schemeClr val="tx2">
              <a:lumMod val="20000"/>
              <a:lumOff val="80000"/>
            </a:schemeClr>
          </a:solidFill>
        </p:grpSpPr>
        <p:sp>
          <p:nvSpPr>
            <p:cNvPr id="96" name="フローチャート: 手作業 95"/>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フローチャート : 論理積ゲート 96"/>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1" name="グループ化 100"/>
          <p:cNvGrpSpPr/>
          <p:nvPr/>
        </p:nvGrpSpPr>
        <p:grpSpPr>
          <a:xfrm>
            <a:off x="6643702" y="4786322"/>
            <a:ext cx="357190" cy="452029"/>
            <a:chOff x="4572000" y="4286256"/>
            <a:chExt cx="357190" cy="452029"/>
          </a:xfrm>
          <a:solidFill>
            <a:srgbClr val="CCFF99"/>
          </a:solidFill>
        </p:grpSpPr>
        <p:sp>
          <p:nvSpPr>
            <p:cNvPr id="102" name="フローチャート: 手作業 101"/>
            <p:cNvSpPr/>
            <p:nvPr/>
          </p:nvSpPr>
          <p:spPr>
            <a:xfrm>
              <a:off x="4572000" y="4286256"/>
              <a:ext cx="357190" cy="214314"/>
            </a:xfrm>
            <a:prstGeom prst="flowChartManualOperation">
              <a:avLst/>
            </a:prstGeom>
            <a:gr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 name="フローチャート : 論理積ゲート 102"/>
            <p:cNvSpPr/>
            <p:nvPr/>
          </p:nvSpPr>
          <p:spPr>
            <a:xfrm rot="16200000">
              <a:off x="4640507" y="4477311"/>
              <a:ext cx="237715" cy="284234"/>
            </a:xfrm>
            <a:prstGeom prst="flowChartDelay">
              <a:avLst/>
            </a:prstGeom>
            <a:gr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4" name="グループ化 103"/>
          <p:cNvGrpSpPr/>
          <p:nvPr/>
        </p:nvGrpSpPr>
        <p:grpSpPr>
          <a:xfrm>
            <a:off x="5643570" y="4762921"/>
            <a:ext cx="357190" cy="452029"/>
            <a:chOff x="4572000" y="4286256"/>
            <a:chExt cx="357190" cy="452029"/>
          </a:xfrm>
          <a:solidFill>
            <a:schemeClr val="accent6">
              <a:lumMod val="40000"/>
              <a:lumOff val="60000"/>
            </a:schemeClr>
          </a:solidFill>
        </p:grpSpPr>
        <p:sp>
          <p:nvSpPr>
            <p:cNvPr id="105" name="フローチャート: 手作業 104"/>
            <p:cNvSpPr/>
            <p:nvPr/>
          </p:nvSpPr>
          <p:spPr>
            <a:xfrm>
              <a:off x="4572000" y="4286256"/>
              <a:ext cx="357190" cy="214314"/>
            </a:xfrm>
            <a:prstGeom prst="flowChartManualOperation">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 name="フローチャート : 論理積ゲート 105"/>
            <p:cNvSpPr/>
            <p:nvPr/>
          </p:nvSpPr>
          <p:spPr>
            <a:xfrm rot="16200000">
              <a:off x="4640507" y="4477311"/>
              <a:ext cx="237715" cy="284234"/>
            </a:xfrm>
            <a:prstGeom prst="flowChartDelay">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7" name="円/楕円 106"/>
          <p:cNvSpPr/>
          <p:nvPr/>
        </p:nvSpPr>
        <p:spPr>
          <a:xfrm>
            <a:off x="357158" y="1928802"/>
            <a:ext cx="8572560" cy="1428760"/>
          </a:xfrm>
          <a:prstGeom prst="ellipse">
            <a:avLst/>
          </a:prstGeom>
          <a:gradFill flip="none" rotWithShape="1">
            <a:gsLst>
              <a:gs pos="0">
                <a:schemeClr val="accent5">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smtClean="0">
                <a:solidFill>
                  <a:schemeClr val="tx1"/>
                </a:solidFill>
              </a:rPr>
              <a:t>新規のバグ報告者が増加したと考えられる．</a:t>
            </a:r>
            <a:endParaRPr lang="en-US" altLang="ja-JP" sz="2400" dirty="0" smtClean="0">
              <a:solidFill>
                <a:schemeClr val="tx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linds(horizontal)">
                                      <p:cBhvr>
                                        <p:cTn id="7" dur="500"/>
                                        <p:tgtEl>
                                          <p:spTgt spid="37"/>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blinds(horizontal)">
                                      <p:cBhvr>
                                        <p:cTn id="11" dur="500"/>
                                        <p:tgtEl>
                                          <p:spTgt spid="31"/>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blinds(horizontal)">
                                      <p:cBhvr>
                                        <p:cTn id="15" dur="500"/>
                                        <p:tgtEl>
                                          <p:spTgt spid="40"/>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32" fill="hold" grpId="0" nodeType="clickEffect">
                                  <p:stCondLst>
                                    <p:cond delay="0"/>
                                  </p:stCondLst>
                                  <p:childTnLst>
                                    <p:set>
                                      <p:cBhvr>
                                        <p:cTn id="19" dur="1" fill="hold">
                                          <p:stCondLst>
                                            <p:cond delay="0"/>
                                          </p:stCondLst>
                                        </p:cTn>
                                        <p:tgtEl>
                                          <p:spTgt spid="107"/>
                                        </p:tgtEl>
                                        <p:attrNameLst>
                                          <p:attrName>style.visibility</p:attrName>
                                        </p:attrNameLst>
                                      </p:cBhvr>
                                      <p:to>
                                        <p:strVal val="visible"/>
                                      </p:to>
                                    </p:set>
                                    <p:animEffect transition="in" filter="box(out)">
                                      <p:cBhvr>
                                        <p:cTn id="20"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考察（後期）</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ver.8.0</a:t>
            </a:r>
            <a:r>
              <a:rPr lang="ja-JP" altLang="en-US" dirty="0" smtClean="0"/>
              <a:t>はテスト版として</a:t>
            </a:r>
            <a:r>
              <a:rPr lang="en-US" altLang="ja-JP" dirty="0" smtClean="0"/>
              <a:t>ver.8.0 β</a:t>
            </a:r>
            <a:r>
              <a:rPr lang="ja-JP" altLang="en-US" dirty="0" smtClean="0"/>
              <a:t>がリリースされているため，バグ報告される量が増加したと考えられる．</a:t>
            </a:r>
            <a:endParaRPr lang="en-US" altLang="ja-JP" dirty="0" smtClean="0"/>
          </a:p>
          <a:p>
            <a:r>
              <a:rPr lang="ja-JP" altLang="en-US" dirty="0" smtClean="0"/>
              <a:t>バグ報告が増加すれば開発者がバグ報告に応えていくことが必要となる．</a:t>
            </a:r>
          </a:p>
        </p:txBody>
      </p:sp>
      <p:sp>
        <p:nvSpPr>
          <p:cNvPr id="4" name="日付プレースホルダ 3"/>
          <p:cNvSpPr>
            <a:spLocks noGrp="1"/>
          </p:cNvSpPr>
          <p:nvPr>
            <p:ph type="dt" sz="half" idx="10"/>
          </p:nvPr>
        </p:nvSpPr>
        <p:spPr/>
        <p:txBody>
          <a:bodyPr/>
          <a:lstStyle/>
          <a:p>
            <a:r>
              <a:rPr kumimoji="1" lang="en-US" altLang="ja-JP" smtClean="0"/>
              <a:t>2007/11/8</a:t>
            </a:r>
            <a:endParaRPr kumimoji="1" lang="ja-JP" altLang="en-US"/>
          </a:p>
        </p:txBody>
      </p:sp>
      <p:sp>
        <p:nvSpPr>
          <p:cNvPr id="5" name="フッター プレースホルダ 4"/>
          <p:cNvSpPr>
            <a:spLocks noGrp="1"/>
          </p:cNvSpPr>
          <p:nvPr>
            <p:ph type="ftr" sz="quarter" idx="11"/>
          </p:nvPr>
        </p:nvSpPr>
        <p:spPr/>
        <p:txBody>
          <a:bodyPr/>
          <a:lstStyle/>
          <a:p>
            <a:r>
              <a:rPr kumimoji="1" lang="en-US" altLang="ja-JP" smtClean="0"/>
              <a:t>GNWS2007</a:t>
            </a:r>
            <a:endParaRPr kumimoji="1" lang="ja-JP" altLang="en-US"/>
          </a:p>
        </p:txBody>
      </p:sp>
      <p:sp>
        <p:nvSpPr>
          <p:cNvPr id="6" name="スライド番号プレースホルダ 5"/>
          <p:cNvSpPr>
            <a:spLocks noGrp="1"/>
          </p:cNvSpPr>
          <p:nvPr>
            <p:ph type="sldNum" sz="quarter" idx="12"/>
          </p:nvPr>
        </p:nvSpPr>
        <p:spPr/>
        <p:txBody>
          <a:bodyPr/>
          <a:lstStyle/>
          <a:p>
            <a:fld id="{DD7415C8-EC32-4BF9-916C-D8938BCE9218}" type="slidenum">
              <a:rPr lang="ja-JP" altLang="en-US" smtClean="0"/>
              <a:pPr/>
              <a:t>19</a:t>
            </a:fld>
            <a:endParaRPr lang="ja-JP" altLang="en-US"/>
          </a:p>
        </p:txBody>
      </p:sp>
      <p:grpSp>
        <p:nvGrpSpPr>
          <p:cNvPr id="7" name="グループ化 6"/>
          <p:cNvGrpSpPr/>
          <p:nvPr/>
        </p:nvGrpSpPr>
        <p:grpSpPr>
          <a:xfrm>
            <a:off x="2428860" y="3565090"/>
            <a:ext cx="6643734" cy="2578554"/>
            <a:chOff x="785786" y="3357562"/>
            <a:chExt cx="7572428" cy="3000396"/>
          </a:xfrm>
          <a:solidFill>
            <a:schemeClr val="bg2"/>
          </a:solidFill>
        </p:grpSpPr>
        <p:sp>
          <p:nvSpPr>
            <p:cNvPr id="8" name="角丸四角形 7"/>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smtClean="0">
                  <a:solidFill>
                    <a:schemeClr val="tx1"/>
                  </a:solidFill>
                </a:rPr>
                <a:t>OSS</a:t>
              </a:r>
              <a:r>
                <a:rPr kumimoji="1" lang="ja-JP" altLang="en-US" sz="2400" dirty="0" smtClean="0">
                  <a:solidFill>
                    <a:schemeClr val="tx1"/>
                  </a:solidFill>
                </a:rPr>
                <a:t>コミュニティ</a:t>
              </a:r>
              <a:endParaRPr kumimoji="1" lang="ja-JP" altLang="en-US" sz="2400" dirty="0">
                <a:solidFill>
                  <a:schemeClr val="tx1"/>
                </a:solidFill>
              </a:endParaRPr>
            </a:p>
          </p:txBody>
        </p:sp>
      </p:grpSp>
      <p:sp>
        <p:nvSpPr>
          <p:cNvPr id="10" name="角丸四角形 9"/>
          <p:cNvSpPr/>
          <p:nvPr/>
        </p:nvSpPr>
        <p:spPr>
          <a:xfrm>
            <a:off x="2786050" y="3915494"/>
            <a:ext cx="3000396" cy="1000132"/>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4" name="グループ化 13"/>
          <p:cNvGrpSpPr/>
          <p:nvPr/>
        </p:nvGrpSpPr>
        <p:grpSpPr>
          <a:xfrm>
            <a:off x="4430642" y="4350908"/>
            <a:ext cx="284234" cy="418577"/>
            <a:chOff x="2643175" y="4000504"/>
            <a:chExt cx="284234" cy="418577"/>
          </a:xfrm>
          <a:solidFill>
            <a:schemeClr val="bg1">
              <a:lumMod val="75000"/>
            </a:schemeClr>
          </a:solidFill>
        </p:grpSpPr>
        <p:sp>
          <p:nvSpPr>
            <p:cNvPr id="15" name="フローチャート : 論理積ゲート 14"/>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 name="グループ化 16"/>
          <p:cNvGrpSpPr/>
          <p:nvPr/>
        </p:nvGrpSpPr>
        <p:grpSpPr>
          <a:xfrm>
            <a:off x="3143240" y="4279470"/>
            <a:ext cx="284234" cy="418577"/>
            <a:chOff x="2643175" y="4000504"/>
            <a:chExt cx="284234" cy="418577"/>
          </a:xfrm>
          <a:solidFill>
            <a:schemeClr val="bg1">
              <a:lumMod val="75000"/>
            </a:schemeClr>
          </a:solidFill>
        </p:grpSpPr>
        <p:sp>
          <p:nvSpPr>
            <p:cNvPr id="18" name="フローチャート : 論理積ゲート 1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3" name="正方形/長方形 22"/>
          <p:cNvSpPr/>
          <p:nvPr/>
        </p:nvSpPr>
        <p:spPr>
          <a:xfrm>
            <a:off x="3000364" y="3866807"/>
            <a:ext cx="207170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開発者</a:t>
            </a:r>
            <a:r>
              <a:rPr kumimoji="1" lang="ja-JP" altLang="en-US" dirty="0" smtClean="0">
                <a:solidFill>
                  <a:schemeClr val="tx1"/>
                </a:solidFill>
              </a:rPr>
              <a:t>コミュニティ</a:t>
            </a:r>
            <a:endParaRPr kumimoji="1" lang="ja-JP" altLang="en-US" dirty="0">
              <a:solidFill>
                <a:schemeClr val="tx1"/>
              </a:solidFill>
            </a:endParaRPr>
          </a:p>
        </p:txBody>
      </p:sp>
      <p:sp>
        <p:nvSpPr>
          <p:cNvPr id="24" name="角丸四角形 23"/>
          <p:cNvSpPr/>
          <p:nvPr/>
        </p:nvSpPr>
        <p:spPr>
          <a:xfrm>
            <a:off x="5857884" y="3915494"/>
            <a:ext cx="3000396" cy="1006918"/>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p:cNvSpPr/>
          <p:nvPr/>
        </p:nvSpPr>
        <p:spPr>
          <a:xfrm>
            <a:off x="5857884" y="3865572"/>
            <a:ext cx="2428892"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ユーザコミュニティ</a:t>
            </a:r>
            <a:endParaRPr kumimoji="1" lang="ja-JP" altLang="en-US" dirty="0">
              <a:solidFill>
                <a:schemeClr val="tx1"/>
              </a:solidFill>
            </a:endParaRPr>
          </a:p>
        </p:txBody>
      </p:sp>
      <p:sp>
        <p:nvSpPr>
          <p:cNvPr id="26" name="角丸四角形 25"/>
          <p:cNvSpPr/>
          <p:nvPr/>
        </p:nvSpPr>
        <p:spPr>
          <a:xfrm>
            <a:off x="4339024" y="4993850"/>
            <a:ext cx="3000396" cy="1078356"/>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p:cNvSpPr/>
          <p:nvPr/>
        </p:nvSpPr>
        <p:spPr>
          <a:xfrm>
            <a:off x="4357686" y="4927515"/>
            <a:ext cx="2571768" cy="423525"/>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バグ報告者</a:t>
            </a:r>
            <a:r>
              <a:rPr kumimoji="1" lang="ja-JP" altLang="en-US" dirty="0" smtClean="0">
                <a:solidFill>
                  <a:schemeClr val="tx1"/>
                </a:solidFill>
              </a:rPr>
              <a:t>コミュニティ</a:t>
            </a:r>
            <a:endParaRPr kumimoji="1" lang="ja-JP" altLang="en-US" dirty="0">
              <a:solidFill>
                <a:schemeClr val="tx1"/>
              </a:solidFill>
            </a:endParaRPr>
          </a:p>
        </p:txBody>
      </p:sp>
      <p:grpSp>
        <p:nvGrpSpPr>
          <p:cNvPr id="28" name="グループ化 27"/>
          <p:cNvGrpSpPr/>
          <p:nvPr/>
        </p:nvGrpSpPr>
        <p:grpSpPr>
          <a:xfrm>
            <a:off x="4618897" y="5299931"/>
            <a:ext cx="291631" cy="479737"/>
            <a:chOff x="-348596" y="4020832"/>
            <a:chExt cx="291631" cy="479737"/>
          </a:xfrm>
          <a:solidFill>
            <a:schemeClr val="bg1">
              <a:lumMod val="75000"/>
            </a:schemeClr>
          </a:solidFill>
        </p:grpSpPr>
        <p:sp>
          <p:nvSpPr>
            <p:cNvPr id="29" name="フローチャート : 論理積ゲート 28"/>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ひし形 29"/>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1" name="グループ化 30"/>
          <p:cNvGrpSpPr/>
          <p:nvPr/>
        </p:nvGrpSpPr>
        <p:grpSpPr>
          <a:xfrm>
            <a:off x="5261839" y="5449593"/>
            <a:ext cx="291631" cy="479737"/>
            <a:chOff x="-348596" y="4020832"/>
            <a:chExt cx="291631" cy="479737"/>
          </a:xfrm>
          <a:solidFill>
            <a:schemeClr val="bg1">
              <a:lumMod val="75000"/>
            </a:schemeClr>
          </a:solidFill>
        </p:grpSpPr>
        <p:sp>
          <p:nvSpPr>
            <p:cNvPr id="32" name="フローチャート : 論理積ゲート 31"/>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ひし形 32"/>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4" name="グループ化 33"/>
          <p:cNvGrpSpPr/>
          <p:nvPr/>
        </p:nvGrpSpPr>
        <p:grpSpPr>
          <a:xfrm>
            <a:off x="5919286" y="5299931"/>
            <a:ext cx="291631" cy="479737"/>
            <a:chOff x="-348596" y="4020832"/>
            <a:chExt cx="291631" cy="479737"/>
          </a:xfrm>
          <a:solidFill>
            <a:schemeClr val="bg1">
              <a:lumMod val="75000"/>
            </a:schemeClr>
          </a:solidFill>
        </p:grpSpPr>
        <p:sp>
          <p:nvSpPr>
            <p:cNvPr id="35" name="フローチャート : 論理積ゲート 34"/>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ひし形 35"/>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7" name="グループ化 36"/>
          <p:cNvGrpSpPr/>
          <p:nvPr/>
        </p:nvGrpSpPr>
        <p:grpSpPr>
          <a:xfrm>
            <a:off x="6619161" y="5449593"/>
            <a:ext cx="291631" cy="479737"/>
            <a:chOff x="-348596" y="4020832"/>
            <a:chExt cx="291631" cy="479737"/>
          </a:xfrm>
          <a:solidFill>
            <a:schemeClr val="bg1">
              <a:lumMod val="75000"/>
            </a:schemeClr>
          </a:solidFill>
        </p:grpSpPr>
        <p:sp>
          <p:nvSpPr>
            <p:cNvPr id="38" name="フローチャート : 論理積ゲート 3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ひし形 38"/>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0" name="グループ化 39"/>
          <p:cNvGrpSpPr/>
          <p:nvPr/>
        </p:nvGrpSpPr>
        <p:grpSpPr>
          <a:xfrm>
            <a:off x="6215074" y="4249283"/>
            <a:ext cx="285752" cy="380591"/>
            <a:chOff x="3714744" y="3714752"/>
            <a:chExt cx="285752" cy="380591"/>
          </a:xfrm>
          <a:solidFill>
            <a:schemeClr val="bg1">
              <a:lumMod val="75000"/>
            </a:schemeClr>
          </a:solidFill>
        </p:grpSpPr>
        <p:sp>
          <p:nvSpPr>
            <p:cNvPr id="41" name="フローチャート : 論理積ゲート 40"/>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フローチャート : 組合せ 4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3" name="グループ化 42"/>
          <p:cNvGrpSpPr/>
          <p:nvPr/>
        </p:nvGrpSpPr>
        <p:grpSpPr>
          <a:xfrm>
            <a:off x="6858016" y="4398945"/>
            <a:ext cx="285752" cy="380591"/>
            <a:chOff x="3714744" y="3714752"/>
            <a:chExt cx="285752" cy="380591"/>
          </a:xfrm>
          <a:solidFill>
            <a:schemeClr val="bg1">
              <a:lumMod val="75000"/>
            </a:schemeClr>
          </a:solidFill>
        </p:grpSpPr>
        <p:sp>
          <p:nvSpPr>
            <p:cNvPr id="44" name="フローチャート : 論理積ゲート 4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フローチャート : 組合せ 4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6" name="グループ化 45"/>
          <p:cNvGrpSpPr/>
          <p:nvPr/>
        </p:nvGrpSpPr>
        <p:grpSpPr>
          <a:xfrm>
            <a:off x="7500958" y="4249283"/>
            <a:ext cx="285752" cy="380591"/>
            <a:chOff x="3714744" y="3714752"/>
            <a:chExt cx="285752" cy="380591"/>
          </a:xfrm>
          <a:solidFill>
            <a:schemeClr val="bg1">
              <a:lumMod val="75000"/>
            </a:schemeClr>
          </a:solidFill>
        </p:grpSpPr>
        <p:sp>
          <p:nvSpPr>
            <p:cNvPr id="47" name="フローチャート : 論理積ゲート 4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フローチャート : 組合せ 4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9" name="グループ化 48"/>
          <p:cNvGrpSpPr/>
          <p:nvPr/>
        </p:nvGrpSpPr>
        <p:grpSpPr>
          <a:xfrm>
            <a:off x="8143900" y="4470383"/>
            <a:ext cx="285752" cy="380591"/>
            <a:chOff x="3714744" y="3714752"/>
            <a:chExt cx="285752" cy="380591"/>
          </a:xfrm>
          <a:solidFill>
            <a:schemeClr val="bg1">
              <a:lumMod val="75000"/>
            </a:schemeClr>
          </a:solidFill>
        </p:grpSpPr>
        <p:sp>
          <p:nvSpPr>
            <p:cNvPr id="50" name="フローチャート : 論理積ゲート 4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フローチャート : 組合せ 5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2" name="角丸四角形 51"/>
          <p:cNvSpPr/>
          <p:nvPr/>
        </p:nvSpPr>
        <p:spPr>
          <a:xfrm>
            <a:off x="71406" y="3565090"/>
            <a:ext cx="2286016" cy="2571768"/>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3" name="グループ化 52"/>
          <p:cNvGrpSpPr/>
          <p:nvPr/>
        </p:nvGrpSpPr>
        <p:grpSpPr>
          <a:xfrm>
            <a:off x="430114" y="3860893"/>
            <a:ext cx="284234" cy="418577"/>
            <a:chOff x="2643175" y="4000504"/>
            <a:chExt cx="284234" cy="418577"/>
          </a:xfrm>
          <a:solidFill>
            <a:schemeClr val="bg1">
              <a:lumMod val="75000"/>
            </a:schemeClr>
          </a:solidFill>
        </p:grpSpPr>
        <p:sp>
          <p:nvSpPr>
            <p:cNvPr id="54" name="フローチャート : 論理積ゲート 5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円/楕円 5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6" name="グループ化 55"/>
          <p:cNvGrpSpPr/>
          <p:nvPr/>
        </p:nvGrpSpPr>
        <p:grpSpPr>
          <a:xfrm>
            <a:off x="428596" y="4636660"/>
            <a:ext cx="285752" cy="380591"/>
            <a:chOff x="3714744" y="3714752"/>
            <a:chExt cx="285752" cy="380591"/>
          </a:xfrm>
          <a:solidFill>
            <a:schemeClr val="bg1">
              <a:lumMod val="75000"/>
            </a:schemeClr>
          </a:solidFill>
        </p:grpSpPr>
        <p:sp>
          <p:nvSpPr>
            <p:cNvPr id="57" name="フローチャート : 論理積ゲート 5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フローチャート : 組合せ 5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9" name="グループ化 58"/>
          <p:cNvGrpSpPr/>
          <p:nvPr/>
        </p:nvGrpSpPr>
        <p:grpSpPr>
          <a:xfrm>
            <a:off x="437222" y="5299931"/>
            <a:ext cx="291631" cy="479737"/>
            <a:chOff x="-348596" y="4020832"/>
            <a:chExt cx="291631" cy="479737"/>
          </a:xfrm>
          <a:solidFill>
            <a:schemeClr val="bg1">
              <a:lumMod val="75000"/>
            </a:schemeClr>
          </a:solidFill>
        </p:grpSpPr>
        <p:sp>
          <p:nvSpPr>
            <p:cNvPr id="60" name="フローチャート : 論理積ゲート 59"/>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ひし形 60"/>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2" name="正方形/長方形 61"/>
          <p:cNvSpPr/>
          <p:nvPr/>
        </p:nvSpPr>
        <p:spPr>
          <a:xfrm>
            <a:off x="857224" y="3850842"/>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開発者</a:t>
            </a:r>
            <a:endParaRPr kumimoji="1" lang="ja-JP" altLang="en-US" dirty="0">
              <a:solidFill>
                <a:schemeClr val="tx1"/>
              </a:solidFill>
            </a:endParaRPr>
          </a:p>
        </p:txBody>
      </p:sp>
      <p:sp>
        <p:nvSpPr>
          <p:cNvPr id="63" name="正方形/長方形 62"/>
          <p:cNvSpPr/>
          <p:nvPr/>
        </p:nvSpPr>
        <p:spPr>
          <a:xfrm>
            <a:off x="857224" y="4565222"/>
            <a:ext cx="1285884"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ユーザ</a:t>
            </a:r>
            <a:endParaRPr kumimoji="1" lang="ja-JP" altLang="en-US" dirty="0">
              <a:solidFill>
                <a:schemeClr val="tx1"/>
              </a:solidFill>
            </a:endParaRPr>
          </a:p>
        </p:txBody>
      </p:sp>
      <p:sp>
        <p:nvSpPr>
          <p:cNvPr id="64" name="正方形/長方形 63"/>
          <p:cNvSpPr/>
          <p:nvPr/>
        </p:nvSpPr>
        <p:spPr>
          <a:xfrm>
            <a:off x="804448" y="5279602"/>
            <a:ext cx="1500198" cy="5000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バグ報告者</a:t>
            </a:r>
            <a:endParaRPr kumimoji="1" lang="ja-JP" altLang="en-US" dirty="0">
              <a:solidFill>
                <a:schemeClr val="tx1"/>
              </a:solidFill>
            </a:endParaRPr>
          </a:p>
        </p:txBody>
      </p:sp>
      <p:grpSp>
        <p:nvGrpSpPr>
          <p:cNvPr id="65" name="グループ化 64"/>
          <p:cNvGrpSpPr/>
          <p:nvPr/>
        </p:nvGrpSpPr>
        <p:grpSpPr>
          <a:xfrm>
            <a:off x="5572132" y="3714752"/>
            <a:ext cx="357190" cy="452029"/>
            <a:chOff x="4572000" y="4286256"/>
            <a:chExt cx="357190" cy="452029"/>
          </a:xfrm>
        </p:grpSpPr>
        <p:sp>
          <p:nvSpPr>
            <p:cNvPr id="66" name="フローチャート: 手作業 65"/>
            <p:cNvSpPr/>
            <p:nvPr/>
          </p:nvSpPr>
          <p:spPr>
            <a:xfrm>
              <a:off x="4572000" y="4286256"/>
              <a:ext cx="357190" cy="214314"/>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フローチャート : 論理積ゲート 66"/>
            <p:cNvSpPr/>
            <p:nvPr/>
          </p:nvSpPr>
          <p:spPr>
            <a:xfrm rot="16200000">
              <a:off x="4640507" y="4477311"/>
              <a:ext cx="237715" cy="284234"/>
            </a:xfrm>
            <a:prstGeom prst="flowChartDelay">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8" name="グループ化 67"/>
          <p:cNvGrpSpPr/>
          <p:nvPr/>
        </p:nvGrpSpPr>
        <p:grpSpPr>
          <a:xfrm>
            <a:off x="5672476" y="4143380"/>
            <a:ext cx="357190" cy="452029"/>
            <a:chOff x="4572000" y="4286256"/>
            <a:chExt cx="357190" cy="452029"/>
          </a:xfrm>
        </p:grpSpPr>
        <p:sp>
          <p:nvSpPr>
            <p:cNvPr id="69" name="フローチャート: 手作業 68"/>
            <p:cNvSpPr/>
            <p:nvPr/>
          </p:nvSpPr>
          <p:spPr>
            <a:xfrm>
              <a:off x="4572000" y="4286256"/>
              <a:ext cx="357190" cy="214314"/>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フローチャート : 論理積ゲート 69"/>
            <p:cNvSpPr/>
            <p:nvPr/>
          </p:nvSpPr>
          <p:spPr>
            <a:xfrm rot="16200000">
              <a:off x="4640507" y="4477311"/>
              <a:ext cx="237715" cy="284234"/>
            </a:xfrm>
            <a:prstGeom prst="flowChartDelay">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1" name="グループ化 70"/>
          <p:cNvGrpSpPr/>
          <p:nvPr/>
        </p:nvGrpSpPr>
        <p:grpSpPr>
          <a:xfrm>
            <a:off x="5683109" y="4712749"/>
            <a:ext cx="357190" cy="452029"/>
            <a:chOff x="4572000" y="4286256"/>
            <a:chExt cx="357190" cy="452029"/>
          </a:xfrm>
          <a:solidFill>
            <a:schemeClr val="accent6">
              <a:lumMod val="40000"/>
              <a:lumOff val="60000"/>
            </a:schemeClr>
          </a:solidFill>
        </p:grpSpPr>
        <p:sp>
          <p:nvSpPr>
            <p:cNvPr id="72" name="フローチャート: 手作業 71"/>
            <p:cNvSpPr/>
            <p:nvPr/>
          </p:nvSpPr>
          <p:spPr>
            <a:xfrm>
              <a:off x="4572000" y="4286256"/>
              <a:ext cx="357190" cy="214314"/>
            </a:xfrm>
            <a:prstGeom prst="flowChartManualOperation">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フローチャート : 論理積ゲート 72"/>
            <p:cNvSpPr/>
            <p:nvPr/>
          </p:nvSpPr>
          <p:spPr>
            <a:xfrm rot="16200000">
              <a:off x="4640507" y="4477311"/>
              <a:ext cx="237715" cy="284234"/>
            </a:xfrm>
            <a:prstGeom prst="flowChartDelay">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0" name="グループ化 19"/>
          <p:cNvGrpSpPr/>
          <p:nvPr/>
        </p:nvGrpSpPr>
        <p:grpSpPr>
          <a:xfrm>
            <a:off x="5072066" y="4211297"/>
            <a:ext cx="284234" cy="418577"/>
            <a:chOff x="2643175" y="4000504"/>
            <a:chExt cx="284234" cy="418577"/>
          </a:xfrm>
          <a:solidFill>
            <a:schemeClr val="bg1">
              <a:lumMod val="75000"/>
            </a:schemeClr>
          </a:solidFill>
        </p:grpSpPr>
        <p:sp>
          <p:nvSpPr>
            <p:cNvPr id="21" name="フローチャート : 論理積ゲート 20"/>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円/楕円 21"/>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5" name="グループ化 74"/>
          <p:cNvGrpSpPr/>
          <p:nvPr/>
        </p:nvGrpSpPr>
        <p:grpSpPr>
          <a:xfrm>
            <a:off x="5111605" y="4622180"/>
            <a:ext cx="357190" cy="452029"/>
            <a:chOff x="4572000" y="4286256"/>
            <a:chExt cx="357190" cy="452029"/>
          </a:xfrm>
          <a:solidFill>
            <a:schemeClr val="tx2">
              <a:lumMod val="20000"/>
              <a:lumOff val="80000"/>
            </a:schemeClr>
          </a:solidFill>
        </p:grpSpPr>
        <p:sp>
          <p:nvSpPr>
            <p:cNvPr id="76" name="フローチャート: 手作業 75"/>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フローチャート : 論理積ゲート 76"/>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1" name="グループ化 10"/>
          <p:cNvGrpSpPr/>
          <p:nvPr/>
        </p:nvGrpSpPr>
        <p:grpSpPr>
          <a:xfrm>
            <a:off x="3787700" y="4201246"/>
            <a:ext cx="284234" cy="418577"/>
            <a:chOff x="2643175" y="4000504"/>
            <a:chExt cx="284234" cy="418577"/>
          </a:xfrm>
          <a:solidFill>
            <a:schemeClr val="bg1">
              <a:lumMod val="75000"/>
            </a:schemeClr>
          </a:solidFill>
        </p:grpSpPr>
        <p:sp>
          <p:nvSpPr>
            <p:cNvPr id="12" name="フローチャート : 論理積ゲート 11"/>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8" name="グループ化 77"/>
          <p:cNvGrpSpPr/>
          <p:nvPr/>
        </p:nvGrpSpPr>
        <p:grpSpPr>
          <a:xfrm>
            <a:off x="4521828" y="4807588"/>
            <a:ext cx="357190" cy="452029"/>
            <a:chOff x="4572000" y="4286256"/>
            <a:chExt cx="357190" cy="452029"/>
          </a:xfrm>
          <a:solidFill>
            <a:schemeClr val="tx2">
              <a:lumMod val="20000"/>
              <a:lumOff val="80000"/>
            </a:schemeClr>
          </a:solidFill>
        </p:grpSpPr>
        <p:sp>
          <p:nvSpPr>
            <p:cNvPr id="79" name="フローチャート: 手作業 78"/>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フローチャート : 論理積ゲート 79"/>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4" name="円/楕円 73"/>
          <p:cNvSpPr/>
          <p:nvPr/>
        </p:nvSpPr>
        <p:spPr>
          <a:xfrm>
            <a:off x="357158" y="1000108"/>
            <a:ext cx="8572560" cy="1928826"/>
          </a:xfrm>
          <a:prstGeom prst="ellipse">
            <a:avLst/>
          </a:prstGeom>
          <a:gradFill flip="none" rotWithShape="1">
            <a:gsLst>
              <a:gs pos="0">
                <a:schemeClr val="accent5">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dirty="0" smtClean="0">
                <a:solidFill>
                  <a:schemeClr val="tx1"/>
                </a:solidFill>
              </a:rPr>
              <a:t>開発者コミュニティとバグ報告者コミュニティを媒介するコーディネータの必要性が高くなるものと考えられる．</a:t>
            </a:r>
            <a:endParaRPr lang="en-US" altLang="ja-JP" sz="2400" dirty="0" smtClean="0">
              <a:solidFill>
                <a:schemeClr val="tx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box(out)">
                                      <p:cBhvr>
                                        <p:cTn id="7" dur="500"/>
                                        <p:tgtEl>
                                          <p:spTgt spid="74"/>
                                        </p:tgtEl>
                                      </p:cBhvr>
                                    </p:animEffect>
                                  </p:childTnLst>
                                </p:cTn>
                              </p:par>
                            </p:childTnLst>
                          </p:cTn>
                        </p:par>
                        <p:par>
                          <p:cTn id="8" fill="hold">
                            <p:stCondLst>
                              <p:cond delay="500"/>
                            </p:stCondLst>
                            <p:childTnLst>
                              <p:par>
                                <p:cTn id="9" presetID="42" presetClass="path" presetSubtype="0" accel="50000" decel="50000" fill="hold" nodeType="afterEffect">
                                  <p:stCondLst>
                                    <p:cond delay="3000"/>
                                  </p:stCondLst>
                                  <p:childTnLst>
                                    <p:animMotion origin="layout" path="M 3.05556E-6 2.96296E-6 L 0.00191 0.08356 " pathEditMode="relative" rAng="0" ptsTypes="AA">
                                      <p:cBhvr>
                                        <p:cTn id="10" dur="2000" fill="hold"/>
                                        <p:tgtEl>
                                          <p:spTgt spid="68"/>
                                        </p:tgtEl>
                                        <p:attrNameLst>
                                          <p:attrName>ppt_x</p:attrName>
                                          <p:attrName>ppt_y</p:attrName>
                                        </p:attrNameLst>
                                      </p:cBhvr>
                                      <p:rCtr x="1" y="42"/>
                                    </p:animMotion>
                                  </p:childTnLst>
                                </p:cTn>
                              </p:par>
                            </p:childTnLst>
                          </p:cTn>
                        </p:par>
                        <p:par>
                          <p:cTn id="11" fill="hold">
                            <p:stCondLst>
                              <p:cond delay="5500"/>
                            </p:stCondLst>
                            <p:childTnLst>
                              <p:par>
                                <p:cTn id="12" presetID="3" presetClass="entr" presetSubtype="10" fill="hold" nodeType="afterEffect">
                                  <p:stCondLst>
                                    <p:cond delay="0"/>
                                  </p:stCondLst>
                                  <p:childTnLst>
                                    <p:set>
                                      <p:cBhvr>
                                        <p:cTn id="13" dur="1" fill="hold">
                                          <p:stCondLst>
                                            <p:cond delay="0"/>
                                          </p:stCondLst>
                                        </p:cTn>
                                        <p:tgtEl>
                                          <p:spTgt spid="71"/>
                                        </p:tgtEl>
                                        <p:attrNameLst>
                                          <p:attrName>style.visibility</p:attrName>
                                        </p:attrNameLst>
                                      </p:cBhvr>
                                      <p:to>
                                        <p:strVal val="visible"/>
                                      </p:to>
                                    </p:set>
                                    <p:animEffect transition="in" filter="blinds(horizontal)">
                                      <p:cBhvr>
                                        <p:cTn id="14" dur="500"/>
                                        <p:tgtEl>
                                          <p:spTgt spid="71"/>
                                        </p:tgtEl>
                                      </p:cBhvr>
                                    </p:animEffect>
                                  </p:childTnLst>
                                </p:cTn>
                              </p:par>
                            </p:childTnLst>
                          </p:cTn>
                        </p:par>
                        <p:par>
                          <p:cTn id="15" fill="hold">
                            <p:stCondLst>
                              <p:cond delay="6000"/>
                            </p:stCondLst>
                            <p:childTnLst>
                              <p:par>
                                <p:cTn id="16" presetID="49" presetClass="path" presetSubtype="0" accel="50000" decel="50000" fill="hold" nodeType="afterEffect">
                                  <p:stCondLst>
                                    <p:cond delay="0"/>
                                  </p:stCondLst>
                                  <p:childTnLst>
                                    <p:animMotion origin="layout" path="M 1.11111E-6 -4.44444E-6 L 0.00868 0.06551 " pathEditMode="relative" rAng="0" ptsTypes="AA">
                                      <p:cBhvr>
                                        <p:cTn id="17" dur="2000" fill="hold"/>
                                        <p:tgtEl>
                                          <p:spTgt spid="20"/>
                                        </p:tgtEl>
                                        <p:attrNameLst>
                                          <p:attrName>ppt_x</p:attrName>
                                          <p:attrName>ppt_y</p:attrName>
                                        </p:attrNameLst>
                                      </p:cBhvr>
                                      <p:rCtr x="4" y="33"/>
                                    </p:animMotion>
                                  </p:childTnLst>
                                </p:cTn>
                              </p:par>
                            </p:childTnLst>
                          </p:cTn>
                        </p:par>
                        <p:par>
                          <p:cTn id="18" fill="hold">
                            <p:stCondLst>
                              <p:cond delay="8000"/>
                            </p:stCondLst>
                            <p:childTnLst>
                              <p:par>
                                <p:cTn id="19" presetID="3" presetClass="entr" presetSubtype="10" fill="hold" nodeType="afterEffect">
                                  <p:stCondLst>
                                    <p:cond delay="0"/>
                                  </p:stCondLst>
                                  <p:childTnLst>
                                    <p:set>
                                      <p:cBhvr>
                                        <p:cTn id="20" dur="1" fill="hold">
                                          <p:stCondLst>
                                            <p:cond delay="0"/>
                                          </p:stCondLst>
                                        </p:cTn>
                                        <p:tgtEl>
                                          <p:spTgt spid="75"/>
                                        </p:tgtEl>
                                        <p:attrNameLst>
                                          <p:attrName>style.visibility</p:attrName>
                                        </p:attrNameLst>
                                      </p:cBhvr>
                                      <p:to>
                                        <p:strVal val="visible"/>
                                      </p:to>
                                    </p:set>
                                    <p:animEffect transition="in" filter="blinds(horizontal)">
                                      <p:cBhvr>
                                        <p:cTn id="21" dur="500"/>
                                        <p:tgtEl>
                                          <p:spTgt spid="75"/>
                                        </p:tgtEl>
                                      </p:cBhvr>
                                    </p:animEffect>
                                  </p:childTnLst>
                                </p:cTn>
                              </p:par>
                            </p:childTnLst>
                          </p:cTn>
                        </p:par>
                        <p:par>
                          <p:cTn id="22" fill="hold">
                            <p:stCondLst>
                              <p:cond delay="8500"/>
                            </p:stCondLst>
                            <p:childTnLst>
                              <p:par>
                                <p:cTn id="23" presetID="49" presetClass="path" presetSubtype="0" accel="50000" decel="50000" fill="hold" nodeType="afterEffect">
                                  <p:stCondLst>
                                    <p:cond delay="0"/>
                                  </p:stCondLst>
                                  <p:childTnLst>
                                    <p:animMotion origin="layout" path="M 5.55556E-7 3.7037E-7 L -0.07552 -0.09861 " pathEditMode="relative" rAng="0" ptsTypes="AA">
                                      <p:cBhvr>
                                        <p:cTn id="24" dur="2000" fill="hold"/>
                                        <p:tgtEl>
                                          <p:spTgt spid="31"/>
                                        </p:tgtEl>
                                        <p:attrNameLst>
                                          <p:attrName>ppt_x</p:attrName>
                                          <p:attrName>ppt_y</p:attrName>
                                        </p:attrNameLst>
                                      </p:cBhvr>
                                      <p:rCtr x="-38" y="-49"/>
                                    </p:animMotion>
                                  </p:childTnLst>
                                </p:cTn>
                              </p:par>
                            </p:childTnLst>
                          </p:cTn>
                        </p:par>
                        <p:par>
                          <p:cTn id="25" fill="hold">
                            <p:stCondLst>
                              <p:cond delay="10500"/>
                            </p:stCondLst>
                            <p:childTnLst>
                              <p:par>
                                <p:cTn id="26" presetID="3" presetClass="entr" presetSubtype="10" fill="hold" nodeType="afterEffect">
                                  <p:stCondLst>
                                    <p:cond delay="0"/>
                                  </p:stCondLst>
                                  <p:childTnLst>
                                    <p:set>
                                      <p:cBhvr>
                                        <p:cTn id="27" dur="1" fill="hold">
                                          <p:stCondLst>
                                            <p:cond delay="0"/>
                                          </p:stCondLst>
                                        </p:cTn>
                                        <p:tgtEl>
                                          <p:spTgt spid="78"/>
                                        </p:tgtEl>
                                        <p:attrNameLst>
                                          <p:attrName>style.visibility</p:attrName>
                                        </p:attrNameLst>
                                      </p:cBhvr>
                                      <p:to>
                                        <p:strVal val="visible"/>
                                      </p:to>
                                    </p:set>
                                    <p:animEffect transition="in" filter="blinds(horizontal)">
                                      <p:cBhvr>
                                        <p:cTn id="28"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まとめ</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３つのサブコミュニティにおける４種類のコーディネータが確認できたが，コーディネータによって人数は大きく異なる．</a:t>
            </a:r>
            <a:endParaRPr kumimoji="1" lang="en-US" altLang="ja-JP" dirty="0" smtClean="0"/>
          </a:p>
          <a:p>
            <a:r>
              <a:rPr lang="ja-JP" altLang="en-US" dirty="0" smtClean="0"/>
              <a:t>（前期）ユーザ数の変動に対応して開発者コミュニティにおけるコーディネータの割合が増加している．</a:t>
            </a:r>
            <a:endParaRPr lang="en-US" altLang="ja-JP" dirty="0" smtClean="0"/>
          </a:p>
        </p:txBody>
      </p:sp>
      <p:sp>
        <p:nvSpPr>
          <p:cNvPr id="7" name="日付プレースホルダ 6"/>
          <p:cNvSpPr>
            <a:spLocks noGrp="1"/>
          </p:cNvSpPr>
          <p:nvPr>
            <p:ph type="dt" sz="half" idx="10"/>
          </p:nvPr>
        </p:nvSpPr>
        <p:spPr/>
        <p:txBody>
          <a:bodyPr/>
          <a:lstStyle/>
          <a:p>
            <a:r>
              <a:rPr kumimoji="1" lang="en-US" altLang="ja-JP" smtClean="0"/>
              <a:t>2007/11/8</a:t>
            </a:r>
            <a:endParaRPr kumimoji="1" lang="ja-JP" altLang="en-US"/>
          </a:p>
        </p:txBody>
      </p:sp>
      <p:sp>
        <p:nvSpPr>
          <p:cNvPr id="8" name="スライド番号プレースホルダ 7"/>
          <p:cNvSpPr>
            <a:spLocks noGrp="1"/>
          </p:cNvSpPr>
          <p:nvPr>
            <p:ph type="sldNum" sz="quarter" idx="12"/>
          </p:nvPr>
        </p:nvSpPr>
        <p:spPr/>
        <p:txBody>
          <a:bodyPr/>
          <a:lstStyle/>
          <a:p>
            <a:fld id="{DD7415C8-EC32-4BF9-916C-D8938BCE9218}" type="slidenum">
              <a:rPr lang="ja-JP" altLang="en-US" smtClean="0"/>
              <a:pPr/>
              <a:t>20</a:t>
            </a:fld>
            <a:endParaRPr lang="ja-JP" altLang="en-US"/>
          </a:p>
        </p:txBody>
      </p:sp>
      <p:sp>
        <p:nvSpPr>
          <p:cNvPr id="9" name="フッター プレースホルダ 8"/>
          <p:cNvSpPr>
            <a:spLocks noGrp="1"/>
          </p:cNvSpPr>
          <p:nvPr>
            <p:ph type="ftr" sz="quarter" idx="11"/>
          </p:nvPr>
        </p:nvSpPr>
        <p:spPr/>
        <p:txBody>
          <a:bodyPr/>
          <a:lstStyle/>
          <a:p>
            <a:r>
              <a:rPr kumimoji="1" lang="en-US" altLang="ja-JP" smtClean="0"/>
              <a:t>GNWS2007</a:t>
            </a:r>
            <a:endParaRPr kumimoji="1" lang="ja-JP" altLang="en-US"/>
          </a:p>
        </p:txBody>
      </p:sp>
      <p:sp>
        <p:nvSpPr>
          <p:cNvPr id="11" name="円/楕円 10"/>
          <p:cNvSpPr/>
          <p:nvPr/>
        </p:nvSpPr>
        <p:spPr>
          <a:xfrm>
            <a:off x="285720" y="3786190"/>
            <a:ext cx="8572560" cy="1928826"/>
          </a:xfrm>
          <a:prstGeom prst="ellipse">
            <a:avLst/>
          </a:prstGeom>
          <a:gradFill flip="none" rotWithShape="1">
            <a:gsLst>
              <a:gs pos="0">
                <a:schemeClr val="accent5">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dirty="0" smtClean="0">
                <a:solidFill>
                  <a:schemeClr val="tx1"/>
                </a:solidFill>
              </a:rPr>
              <a:t>先行研究以外の</a:t>
            </a:r>
            <a:r>
              <a:rPr lang="en-US" altLang="ja-JP" sz="2400" dirty="0" smtClean="0">
                <a:solidFill>
                  <a:schemeClr val="tx1"/>
                </a:solidFill>
              </a:rPr>
              <a:t>OSS</a:t>
            </a:r>
            <a:r>
              <a:rPr lang="ja-JP" altLang="en-US" sz="2400" dirty="0" smtClean="0">
                <a:solidFill>
                  <a:schemeClr val="tx1"/>
                </a:solidFill>
              </a:rPr>
              <a:t>においても，</a:t>
            </a:r>
            <a:r>
              <a:rPr lang="en-US" altLang="ja-JP" sz="2400" dirty="0" smtClean="0">
                <a:solidFill>
                  <a:schemeClr val="tx1"/>
                </a:solidFill>
              </a:rPr>
              <a:t>OSS</a:t>
            </a:r>
            <a:r>
              <a:rPr lang="ja-JP" altLang="en-US" sz="2400" dirty="0" smtClean="0">
                <a:solidFill>
                  <a:schemeClr val="tx1"/>
                </a:solidFill>
              </a:rPr>
              <a:t>開発が継続して行われる要因にコーディネータ（開発者＆ユーザ）が重要な役割を担っている．</a:t>
            </a:r>
            <a:endParaRPr lang="en-US" altLang="ja-JP" sz="2400" dirty="0" smtClean="0">
              <a:solidFill>
                <a:schemeClr val="tx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ox(ou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まとめ</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（中期）３つのサブコミュニティの協調作業を行うコーディネータ（開発者＆ユーザ＆バグ報告者）の人数が増加傾向にある．</a:t>
            </a:r>
            <a:endParaRPr kumimoji="1" lang="en-US" altLang="ja-JP" dirty="0" smtClean="0"/>
          </a:p>
          <a:p>
            <a:r>
              <a:rPr kumimoji="1" lang="ja-JP" altLang="en-US" dirty="0" smtClean="0"/>
              <a:t>（後期）バグ報告者コミュニティの参加人数が増加している．</a:t>
            </a:r>
            <a:endParaRPr kumimoji="1" lang="ja-JP" altLang="en-US" dirty="0"/>
          </a:p>
        </p:txBody>
      </p:sp>
      <p:sp>
        <p:nvSpPr>
          <p:cNvPr id="7" name="日付プレースホルダ 6"/>
          <p:cNvSpPr>
            <a:spLocks noGrp="1"/>
          </p:cNvSpPr>
          <p:nvPr>
            <p:ph type="dt" sz="half" idx="10"/>
          </p:nvPr>
        </p:nvSpPr>
        <p:spPr/>
        <p:txBody>
          <a:bodyPr/>
          <a:lstStyle/>
          <a:p>
            <a:r>
              <a:rPr kumimoji="1" lang="en-US" altLang="ja-JP" smtClean="0"/>
              <a:t>2007/11/8</a:t>
            </a:r>
            <a:endParaRPr kumimoji="1" lang="ja-JP" altLang="en-US"/>
          </a:p>
        </p:txBody>
      </p:sp>
      <p:sp>
        <p:nvSpPr>
          <p:cNvPr id="8" name="スライド番号プレースホルダ 7"/>
          <p:cNvSpPr>
            <a:spLocks noGrp="1"/>
          </p:cNvSpPr>
          <p:nvPr>
            <p:ph type="sldNum" sz="quarter" idx="12"/>
          </p:nvPr>
        </p:nvSpPr>
        <p:spPr/>
        <p:txBody>
          <a:bodyPr/>
          <a:lstStyle/>
          <a:p>
            <a:fld id="{DD7415C8-EC32-4BF9-916C-D8938BCE9218}" type="slidenum">
              <a:rPr lang="ja-JP" altLang="en-US" smtClean="0"/>
              <a:pPr/>
              <a:t>21</a:t>
            </a:fld>
            <a:endParaRPr lang="ja-JP" altLang="en-US"/>
          </a:p>
        </p:txBody>
      </p:sp>
      <p:sp>
        <p:nvSpPr>
          <p:cNvPr id="9" name="フッター プレースホルダ 8"/>
          <p:cNvSpPr>
            <a:spLocks noGrp="1"/>
          </p:cNvSpPr>
          <p:nvPr>
            <p:ph type="ftr" sz="quarter" idx="11"/>
          </p:nvPr>
        </p:nvSpPr>
        <p:spPr/>
        <p:txBody>
          <a:bodyPr/>
          <a:lstStyle/>
          <a:p>
            <a:r>
              <a:rPr kumimoji="1" lang="en-US" altLang="ja-JP" smtClean="0"/>
              <a:t>GNWS2007</a:t>
            </a:r>
            <a:endParaRPr kumimoji="1" lang="ja-JP" altLang="en-US"/>
          </a:p>
        </p:txBody>
      </p:sp>
      <p:sp>
        <p:nvSpPr>
          <p:cNvPr id="12" name="円/楕円 11"/>
          <p:cNvSpPr/>
          <p:nvPr/>
        </p:nvSpPr>
        <p:spPr>
          <a:xfrm>
            <a:off x="142876" y="3286124"/>
            <a:ext cx="8858280" cy="2357454"/>
          </a:xfrm>
          <a:prstGeom prst="ellipse">
            <a:avLst/>
          </a:prstGeom>
          <a:gradFill flip="none" rotWithShape="1">
            <a:gsLst>
              <a:gs pos="0">
                <a:schemeClr val="accent5">
                  <a:lumMod val="20000"/>
                  <a:lumOff val="8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2400" dirty="0" smtClean="0">
                <a:solidFill>
                  <a:schemeClr val="tx1"/>
                </a:solidFill>
              </a:rPr>
              <a:t>OSS</a:t>
            </a:r>
            <a:r>
              <a:rPr lang="ja-JP" altLang="en-US" sz="2400" dirty="0" smtClean="0">
                <a:solidFill>
                  <a:schemeClr val="tx1"/>
                </a:solidFill>
              </a:rPr>
              <a:t>開発を継続して行うために，バグ報告者の活動が必要と見られ， コーディネータ（開発者＆ユーザ＆バグ報告者）を中心に３つのサブコミュニティが協調作業を行っていくことが必要．</a:t>
            </a:r>
            <a:endParaRPr lang="en-US" altLang="ja-JP" sz="2400" dirty="0" smtClean="0">
              <a:solidFill>
                <a:schemeClr val="tx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ou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今後の課題</a:t>
            </a:r>
            <a:endParaRPr kumimoji="1" lang="ja-JP" altLang="en-US" dirty="0"/>
          </a:p>
        </p:txBody>
      </p:sp>
      <p:sp>
        <p:nvSpPr>
          <p:cNvPr id="3" name="コンテンツ プレースホルダ 2"/>
          <p:cNvSpPr>
            <a:spLocks noGrp="1"/>
          </p:cNvSpPr>
          <p:nvPr>
            <p:ph idx="1"/>
          </p:nvPr>
        </p:nvSpPr>
        <p:spPr>
          <a:xfrm>
            <a:off x="457200" y="857232"/>
            <a:ext cx="8229600" cy="6000768"/>
          </a:xfrm>
        </p:spPr>
        <p:txBody>
          <a:bodyPr>
            <a:normAutofit/>
          </a:bodyPr>
          <a:lstStyle/>
          <a:p>
            <a:r>
              <a:rPr kumimoji="1" lang="ja-JP" altLang="en-US" dirty="0" smtClean="0"/>
              <a:t>本研究では参加者がどのサブコミュニティの人物とどれくらいの頻度でコミュニケーションを行ったかを明確にできない．</a:t>
            </a:r>
            <a:endParaRPr kumimoji="1" lang="en-US" altLang="ja-JP" dirty="0" smtClean="0"/>
          </a:p>
          <a:p>
            <a:r>
              <a:rPr lang="ja-JP" altLang="en-US" dirty="0" smtClean="0"/>
              <a:t>コミュニティの参加人数以外の</a:t>
            </a:r>
            <a:r>
              <a:rPr kumimoji="1" lang="ja-JP" altLang="en-US" dirty="0" smtClean="0"/>
              <a:t>統計量についても分析を行う．</a:t>
            </a:r>
            <a:endParaRPr lang="en-US" altLang="ja-JP" dirty="0" smtClean="0"/>
          </a:p>
          <a:p>
            <a:pPr lvl="1"/>
            <a:r>
              <a:rPr kumimoji="1" lang="ja-JP" altLang="en-US" dirty="0" smtClean="0"/>
              <a:t>参加者間のコミュニケーションの頻度をメッセージの</a:t>
            </a:r>
            <a:r>
              <a:rPr lang="ja-JP" altLang="en-US" dirty="0" smtClean="0"/>
              <a:t>送受信回数</a:t>
            </a:r>
            <a:r>
              <a:rPr kumimoji="1" lang="ja-JP" altLang="en-US" dirty="0" smtClean="0"/>
              <a:t>から分析する．</a:t>
            </a:r>
            <a:endParaRPr kumimoji="1" lang="en-US" altLang="ja-JP" dirty="0" smtClean="0"/>
          </a:p>
          <a:p>
            <a:pPr lvl="1"/>
            <a:r>
              <a:rPr lang="ja-JP" altLang="en-US" dirty="0" smtClean="0"/>
              <a:t>サブコミュニティの参加者とコーディネータ間における情報伝達の方向を分析する．</a:t>
            </a:r>
            <a:endParaRPr lang="en-US" altLang="ja-JP" dirty="0" smtClean="0"/>
          </a:p>
          <a:p>
            <a:pPr lvl="1"/>
            <a:r>
              <a:rPr lang="ja-JP" altLang="en-US" dirty="0" smtClean="0"/>
              <a:t>複数のサブコミュニティを有する</a:t>
            </a:r>
            <a:r>
              <a:rPr lang="en-US" altLang="ja-JP" dirty="0" smtClean="0"/>
              <a:t>OSS</a:t>
            </a:r>
            <a:r>
              <a:rPr lang="ja-JP" altLang="en-US" dirty="0" smtClean="0"/>
              <a:t>コミュニティにおける参加者の</a:t>
            </a:r>
            <a:r>
              <a:rPr kumimoji="1" lang="ja-JP" altLang="en-US" dirty="0" smtClean="0"/>
              <a:t>中心性の変化について分析する．</a:t>
            </a:r>
            <a:endParaRPr lang="en-US" altLang="ja-JP" dirty="0" smtClean="0"/>
          </a:p>
          <a:p>
            <a:r>
              <a:rPr lang="ja-JP" altLang="en-US" dirty="0" smtClean="0"/>
              <a:t>コミュニケーションの構造より情報伝達を行っているコーディネータの偏りについて分析する．</a:t>
            </a:r>
            <a:endParaRPr lang="en-US" altLang="ja-JP" dirty="0" smtClean="0"/>
          </a:p>
          <a:p>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2007/11/8</a:t>
            </a:r>
            <a:endParaRPr kumimoji="1" lang="ja-JP" altLang="en-US"/>
          </a:p>
        </p:txBody>
      </p:sp>
      <p:sp>
        <p:nvSpPr>
          <p:cNvPr id="5" name="フッター プレースホルダ 4"/>
          <p:cNvSpPr>
            <a:spLocks noGrp="1"/>
          </p:cNvSpPr>
          <p:nvPr>
            <p:ph type="ftr" sz="quarter" idx="11"/>
          </p:nvPr>
        </p:nvSpPr>
        <p:spPr/>
        <p:txBody>
          <a:bodyPr/>
          <a:lstStyle/>
          <a:p>
            <a:r>
              <a:rPr kumimoji="1" lang="en-US" altLang="ja-JP" dirty="0" smtClean="0"/>
              <a:t>GNWS2007</a:t>
            </a:r>
            <a:endParaRPr kumimoji="1" lang="ja-JP" altLang="en-US" dirty="0"/>
          </a:p>
        </p:txBody>
      </p:sp>
      <p:sp>
        <p:nvSpPr>
          <p:cNvPr id="6" name="スライド番号プレースホルダ 5"/>
          <p:cNvSpPr>
            <a:spLocks noGrp="1"/>
          </p:cNvSpPr>
          <p:nvPr>
            <p:ph type="sldNum" sz="quarter" idx="12"/>
          </p:nvPr>
        </p:nvSpPr>
        <p:spPr/>
        <p:txBody>
          <a:bodyPr/>
          <a:lstStyle/>
          <a:p>
            <a:fld id="{DD7415C8-EC32-4BF9-916C-D8938BCE9218}" type="slidenum">
              <a:rPr lang="ja-JP" altLang="en-US" smtClean="0"/>
              <a:pPr/>
              <a:t>22</a:t>
            </a:fld>
            <a:endParaRPr lang="ja-JP"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 2"/>
          <p:cNvSpPr>
            <a:spLocks noGrp="1"/>
          </p:cNvSpPr>
          <p:nvPr>
            <p:ph idx="1"/>
          </p:nvPr>
        </p:nvSpPr>
        <p:spPr/>
        <p:txBody>
          <a:bodyPr/>
          <a:lstStyle/>
          <a:p>
            <a:r>
              <a:rPr lang="ja-JP" altLang="en-US" dirty="0" smtClean="0"/>
              <a:t>ご静聴ありがとうございました</a:t>
            </a:r>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2007/11/8</a:t>
            </a:r>
            <a:endParaRPr kumimoji="1" lang="ja-JP" altLang="en-US"/>
          </a:p>
        </p:txBody>
      </p:sp>
      <p:sp>
        <p:nvSpPr>
          <p:cNvPr id="5" name="フッター プレースホルダ 4"/>
          <p:cNvSpPr>
            <a:spLocks noGrp="1"/>
          </p:cNvSpPr>
          <p:nvPr>
            <p:ph type="ftr" sz="quarter" idx="11"/>
          </p:nvPr>
        </p:nvSpPr>
        <p:spPr/>
        <p:txBody>
          <a:bodyPr/>
          <a:lstStyle/>
          <a:p>
            <a:r>
              <a:rPr kumimoji="1" lang="en-US" altLang="ja-JP" smtClean="0"/>
              <a:t>GNWS2007</a:t>
            </a:r>
            <a:endParaRPr kumimoji="1" lang="ja-JP" altLang="en-US"/>
          </a:p>
        </p:txBody>
      </p:sp>
      <p:sp>
        <p:nvSpPr>
          <p:cNvPr id="6" name="スライド番号プレースホルダ 5"/>
          <p:cNvSpPr>
            <a:spLocks noGrp="1"/>
          </p:cNvSpPr>
          <p:nvPr>
            <p:ph type="sldNum" sz="quarter" idx="12"/>
          </p:nvPr>
        </p:nvSpPr>
        <p:spPr/>
        <p:txBody>
          <a:bodyPr/>
          <a:lstStyle/>
          <a:p>
            <a:fld id="{DD7415C8-EC32-4BF9-916C-D8938BCE9218}" type="slidenum">
              <a:rPr lang="ja-JP" altLang="en-US" smtClean="0"/>
              <a:pPr/>
              <a:t>23</a:t>
            </a:fld>
            <a:endParaRPr lang="ja-JP" alt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5"/>
          <p:cNvPicPr>
            <a:picLocks noChangeAspect="1" noChangeArrowheads="1"/>
          </p:cNvPicPr>
          <p:nvPr/>
        </p:nvPicPr>
        <p:blipFill>
          <a:blip r:embed="rId2"/>
          <a:srcRect/>
          <a:stretch>
            <a:fillRect/>
          </a:stretch>
        </p:blipFill>
        <p:spPr bwMode="auto">
          <a:xfrm>
            <a:off x="4903788" y="928670"/>
            <a:ext cx="3771900" cy="2711450"/>
          </a:xfrm>
          <a:prstGeom prst="rect">
            <a:avLst/>
          </a:prstGeom>
          <a:noFill/>
          <a:ln w="9525">
            <a:noFill/>
            <a:miter lim="800000"/>
            <a:headEnd/>
            <a:tailEnd/>
          </a:ln>
          <a:effectLst/>
        </p:spPr>
      </p:pic>
      <p:pic>
        <p:nvPicPr>
          <p:cNvPr id="8" name="Picture 44"/>
          <p:cNvPicPr>
            <a:picLocks noChangeAspect="1" noChangeArrowheads="1"/>
          </p:cNvPicPr>
          <p:nvPr/>
        </p:nvPicPr>
        <p:blipFill>
          <a:blip r:embed="rId3"/>
          <a:srcRect/>
          <a:stretch>
            <a:fillRect/>
          </a:stretch>
        </p:blipFill>
        <p:spPr bwMode="auto">
          <a:xfrm>
            <a:off x="755650" y="928670"/>
            <a:ext cx="3771900" cy="2711450"/>
          </a:xfrm>
          <a:prstGeom prst="rect">
            <a:avLst/>
          </a:prstGeom>
          <a:noFill/>
          <a:ln w="9525">
            <a:noFill/>
            <a:miter lim="800000"/>
            <a:headEnd/>
            <a:tailEnd/>
          </a:ln>
          <a:effectLst/>
        </p:spPr>
      </p:pic>
      <p:pic>
        <p:nvPicPr>
          <p:cNvPr id="9" name="Picture 46"/>
          <p:cNvPicPr>
            <a:picLocks noChangeAspect="1" noChangeArrowheads="1"/>
          </p:cNvPicPr>
          <p:nvPr/>
        </p:nvPicPr>
        <p:blipFill>
          <a:blip r:embed="rId4"/>
          <a:srcRect/>
          <a:stretch>
            <a:fillRect/>
          </a:stretch>
        </p:blipFill>
        <p:spPr bwMode="auto">
          <a:xfrm>
            <a:off x="755650" y="3813175"/>
            <a:ext cx="3771900" cy="2711450"/>
          </a:xfrm>
          <a:prstGeom prst="rect">
            <a:avLst/>
          </a:prstGeom>
          <a:noFill/>
          <a:ln w="9525">
            <a:noFill/>
            <a:miter lim="800000"/>
            <a:headEnd/>
            <a:tailEnd/>
          </a:ln>
          <a:effectLst/>
        </p:spPr>
      </p:pic>
      <p:sp>
        <p:nvSpPr>
          <p:cNvPr id="10" name="日付プレースホルダ 9"/>
          <p:cNvSpPr>
            <a:spLocks noGrp="1"/>
          </p:cNvSpPr>
          <p:nvPr>
            <p:ph type="dt" sz="half" idx="10"/>
          </p:nvPr>
        </p:nvSpPr>
        <p:spPr/>
        <p:txBody>
          <a:bodyPr/>
          <a:lstStyle/>
          <a:p>
            <a:r>
              <a:rPr kumimoji="1" lang="en-US" altLang="ja-JP" smtClean="0"/>
              <a:t>2007/11/8</a:t>
            </a:r>
            <a:endParaRPr kumimoji="1" lang="ja-JP" altLang="en-US"/>
          </a:p>
        </p:txBody>
      </p:sp>
      <p:sp>
        <p:nvSpPr>
          <p:cNvPr id="12" name="フッター プレースホルダ 11"/>
          <p:cNvSpPr>
            <a:spLocks noGrp="1"/>
          </p:cNvSpPr>
          <p:nvPr>
            <p:ph type="ftr" sz="quarter" idx="11"/>
          </p:nvPr>
        </p:nvSpPr>
        <p:spPr/>
        <p:txBody>
          <a:bodyPr/>
          <a:lstStyle/>
          <a:p>
            <a:r>
              <a:rPr kumimoji="1" lang="en-US" altLang="ja-JP" smtClean="0"/>
              <a:t>GNWS2007</a:t>
            </a:r>
            <a:endParaRPr kumimoji="1" lang="ja-JP" altLang="en-US"/>
          </a:p>
        </p:txBody>
      </p:sp>
      <p:sp>
        <p:nvSpPr>
          <p:cNvPr id="11" name="スライド番号プレースホルダ 10"/>
          <p:cNvSpPr>
            <a:spLocks noGrp="1"/>
          </p:cNvSpPr>
          <p:nvPr>
            <p:ph type="sldNum" sz="quarter" idx="12"/>
          </p:nvPr>
        </p:nvSpPr>
        <p:spPr/>
        <p:txBody>
          <a:bodyPr/>
          <a:lstStyle/>
          <a:p>
            <a:fld id="{DD7415C8-EC32-4BF9-916C-D8938BCE9218}" type="slidenum">
              <a:rPr lang="ja-JP" altLang="en-US" smtClean="0"/>
              <a:pPr/>
              <a:t>24</a:t>
            </a:fld>
            <a:endParaRPr lang="ja-JP" altLang="en-US"/>
          </a:p>
        </p:txBody>
      </p:sp>
      <p:sp>
        <p:nvSpPr>
          <p:cNvPr id="13" name="タイトル 12"/>
          <p:cNvSpPr>
            <a:spLocks noGrp="1"/>
          </p:cNvSpPr>
          <p:nvPr>
            <p:ph type="title"/>
          </p:nvPr>
        </p:nvSpPr>
        <p:spPr/>
        <p:txBody>
          <a:bodyPr/>
          <a:lstStyle/>
          <a:p>
            <a:r>
              <a:rPr kumimoji="1" lang="ja-JP" altLang="en-US" dirty="0" smtClean="0"/>
              <a:t>統計量グラフ</a:t>
            </a:r>
            <a:endParaRPr kumimoji="1" lang="ja-JP" altLang="en-US" dirty="0"/>
          </a:p>
        </p:txBody>
      </p:sp>
      <p:sp>
        <p:nvSpPr>
          <p:cNvPr id="14" name="正方形/長方形 13"/>
          <p:cNvSpPr/>
          <p:nvPr/>
        </p:nvSpPr>
        <p:spPr>
          <a:xfrm>
            <a:off x="285720" y="1214422"/>
            <a:ext cx="571504" cy="1571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400" dirty="0" smtClean="0">
                <a:solidFill>
                  <a:schemeClr val="tx1"/>
                </a:solidFill>
              </a:rPr>
              <a:t>人　　　数</a:t>
            </a:r>
            <a:endParaRPr kumimoji="1" lang="ja-JP" altLang="en-US" sz="1400" dirty="0">
              <a:solidFill>
                <a:schemeClr val="tx1"/>
              </a:solidFill>
            </a:endParaRPr>
          </a:p>
        </p:txBody>
      </p:sp>
      <p:sp>
        <p:nvSpPr>
          <p:cNvPr id="15" name="正方形/長方形 14"/>
          <p:cNvSpPr/>
          <p:nvPr/>
        </p:nvSpPr>
        <p:spPr>
          <a:xfrm>
            <a:off x="4429124" y="1214422"/>
            <a:ext cx="571504" cy="1571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400" dirty="0" smtClean="0">
                <a:solidFill>
                  <a:schemeClr val="tx1"/>
                </a:solidFill>
              </a:rPr>
              <a:t>人　　　数</a:t>
            </a:r>
            <a:endParaRPr kumimoji="1" lang="ja-JP" altLang="en-US" sz="1400" dirty="0">
              <a:solidFill>
                <a:schemeClr val="tx1"/>
              </a:solidFill>
            </a:endParaRPr>
          </a:p>
        </p:txBody>
      </p:sp>
      <p:sp>
        <p:nvSpPr>
          <p:cNvPr id="16" name="正方形/長方形 15"/>
          <p:cNvSpPr/>
          <p:nvPr/>
        </p:nvSpPr>
        <p:spPr>
          <a:xfrm>
            <a:off x="5929322" y="3643314"/>
            <a:ext cx="1928826" cy="28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期　　　間</a:t>
            </a:r>
            <a:r>
              <a:rPr kumimoji="1" lang="ja-JP" altLang="en-US" sz="1400" b="1" dirty="0" smtClean="0">
                <a:solidFill>
                  <a:schemeClr val="tx1"/>
                </a:solidFill>
              </a:rPr>
              <a:t>　</a:t>
            </a:r>
            <a:endParaRPr kumimoji="1" lang="ja-JP" altLang="en-US" sz="1400" b="1" dirty="0">
              <a:solidFill>
                <a:schemeClr val="tx1"/>
              </a:solidFill>
            </a:endParaRPr>
          </a:p>
        </p:txBody>
      </p:sp>
      <p:sp>
        <p:nvSpPr>
          <p:cNvPr id="17" name="正方形/長方形 16"/>
          <p:cNvSpPr/>
          <p:nvPr/>
        </p:nvSpPr>
        <p:spPr>
          <a:xfrm>
            <a:off x="1785918" y="3643314"/>
            <a:ext cx="1928826" cy="28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期　　　間</a:t>
            </a:r>
            <a:r>
              <a:rPr kumimoji="1" lang="ja-JP" altLang="en-US" sz="1400" b="1" dirty="0" smtClean="0">
                <a:solidFill>
                  <a:schemeClr val="tx1"/>
                </a:solidFill>
              </a:rPr>
              <a:t>　</a:t>
            </a:r>
            <a:endParaRPr kumimoji="1" lang="ja-JP" altLang="en-US" sz="1400" b="1" dirty="0">
              <a:solidFill>
                <a:schemeClr val="tx1"/>
              </a:solidFill>
            </a:endParaRPr>
          </a:p>
        </p:txBody>
      </p:sp>
      <p:sp>
        <p:nvSpPr>
          <p:cNvPr id="18" name="正方形/長方形 17"/>
          <p:cNvSpPr/>
          <p:nvPr/>
        </p:nvSpPr>
        <p:spPr>
          <a:xfrm>
            <a:off x="1785918" y="6500834"/>
            <a:ext cx="1928826" cy="28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期　　　間</a:t>
            </a:r>
            <a:r>
              <a:rPr kumimoji="1" lang="ja-JP" altLang="en-US" sz="1400" b="1" dirty="0" smtClean="0">
                <a:solidFill>
                  <a:schemeClr val="tx1"/>
                </a:solidFill>
              </a:rPr>
              <a:t>　</a:t>
            </a:r>
            <a:endParaRPr kumimoji="1" lang="ja-JP" altLang="en-US" sz="1400" b="1" dirty="0">
              <a:solidFill>
                <a:schemeClr val="tx1"/>
              </a:solidFill>
            </a:endParaRPr>
          </a:p>
        </p:txBody>
      </p:sp>
      <p:sp>
        <p:nvSpPr>
          <p:cNvPr id="19" name="正方形/長方形 18"/>
          <p:cNvSpPr/>
          <p:nvPr/>
        </p:nvSpPr>
        <p:spPr>
          <a:xfrm>
            <a:off x="285720" y="3929066"/>
            <a:ext cx="571504" cy="24288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1400" dirty="0" smtClean="0">
                <a:solidFill>
                  <a:schemeClr val="tx1"/>
                </a:solidFill>
              </a:rPr>
              <a:t>コーディネータ兼任率</a:t>
            </a:r>
            <a:endParaRPr kumimoji="1" lang="ja-JP" altLang="en-US" sz="1400" dirty="0">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r>
              <a:rPr kumimoji="1" lang="en-US" altLang="ja-JP" smtClean="0"/>
              <a:t>2007/11/8</a:t>
            </a:r>
            <a:endParaRPr kumimoji="1" lang="ja-JP" altLang="en-US"/>
          </a:p>
        </p:txBody>
      </p:sp>
      <p:sp>
        <p:nvSpPr>
          <p:cNvPr id="3" name="フッター プレースホルダ 2"/>
          <p:cNvSpPr>
            <a:spLocks noGrp="1"/>
          </p:cNvSpPr>
          <p:nvPr>
            <p:ph type="ftr" sz="quarter" idx="11"/>
          </p:nvPr>
        </p:nvSpPr>
        <p:spPr/>
        <p:txBody>
          <a:bodyPr/>
          <a:lstStyle/>
          <a:p>
            <a:r>
              <a:rPr kumimoji="1" lang="en-US" altLang="ja-JP" smtClean="0"/>
              <a:t>GNWS2007</a:t>
            </a:r>
            <a:endParaRPr kumimoji="1" lang="ja-JP" altLang="en-US"/>
          </a:p>
        </p:txBody>
      </p:sp>
      <p:sp>
        <p:nvSpPr>
          <p:cNvPr id="4" name="スライド番号プレースホルダ 3"/>
          <p:cNvSpPr>
            <a:spLocks noGrp="1"/>
          </p:cNvSpPr>
          <p:nvPr>
            <p:ph type="sldNum" sz="quarter" idx="12"/>
          </p:nvPr>
        </p:nvSpPr>
        <p:spPr/>
        <p:txBody>
          <a:bodyPr/>
          <a:lstStyle/>
          <a:p>
            <a:fld id="{DD7415C8-EC32-4BF9-916C-D8938BCE9218}" type="slidenum">
              <a:rPr lang="ja-JP" altLang="en-US" smtClean="0"/>
              <a:pPr/>
              <a:t>25</a:t>
            </a:fld>
            <a:endParaRPr lang="ja-JP" altLang="en-US"/>
          </a:p>
        </p:txBody>
      </p:sp>
      <p:pic>
        <p:nvPicPr>
          <p:cNvPr id="5" name="Picture 44"/>
          <p:cNvPicPr>
            <a:picLocks noChangeAspect="1" noChangeArrowheads="1"/>
          </p:cNvPicPr>
          <p:nvPr/>
        </p:nvPicPr>
        <p:blipFill>
          <a:blip r:embed="rId2"/>
          <a:srcRect/>
          <a:stretch>
            <a:fillRect/>
          </a:stretch>
        </p:blipFill>
        <p:spPr bwMode="auto">
          <a:xfrm>
            <a:off x="1142976" y="1142984"/>
            <a:ext cx="6858048" cy="4857784"/>
          </a:xfrm>
          <a:prstGeom prst="rect">
            <a:avLst/>
          </a:prstGeom>
          <a:noFill/>
          <a:ln w="9525">
            <a:noFill/>
            <a:miter lim="800000"/>
            <a:headEnd/>
            <a:tailEnd/>
          </a:ln>
          <a:effectLst/>
        </p:spPr>
      </p:pic>
      <p:sp>
        <p:nvSpPr>
          <p:cNvPr id="8" name="タイトル 7"/>
          <p:cNvSpPr>
            <a:spLocks noGrp="1"/>
          </p:cNvSpPr>
          <p:nvPr>
            <p:ph type="title"/>
          </p:nvPr>
        </p:nvSpPr>
        <p:spPr/>
        <p:txBody>
          <a:bodyPr/>
          <a:lstStyle/>
          <a:p>
            <a:r>
              <a:rPr lang="ja-JP" altLang="en-US" dirty="0" smtClean="0"/>
              <a:t>各コミュニティの総参加人数の推移</a:t>
            </a:r>
            <a:endParaRPr kumimoji="1" lang="ja-JP" altLang="en-US" dirty="0"/>
          </a:p>
        </p:txBody>
      </p:sp>
      <p:sp>
        <p:nvSpPr>
          <p:cNvPr id="7" name="正方形/長方形 6"/>
          <p:cNvSpPr/>
          <p:nvPr/>
        </p:nvSpPr>
        <p:spPr>
          <a:xfrm>
            <a:off x="642910" y="2571744"/>
            <a:ext cx="571504" cy="1571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2000" dirty="0" smtClean="0">
                <a:solidFill>
                  <a:schemeClr val="tx1"/>
                </a:solidFill>
              </a:rPr>
              <a:t>人　　　数</a:t>
            </a:r>
            <a:endParaRPr kumimoji="1" lang="ja-JP" altLang="en-US" sz="2000" dirty="0">
              <a:solidFill>
                <a:schemeClr val="tx1"/>
              </a:solidFill>
            </a:endParaRPr>
          </a:p>
        </p:txBody>
      </p:sp>
      <p:sp>
        <p:nvSpPr>
          <p:cNvPr id="9" name="正方形/長方形 8"/>
          <p:cNvSpPr/>
          <p:nvPr/>
        </p:nvSpPr>
        <p:spPr>
          <a:xfrm>
            <a:off x="3643306" y="6072206"/>
            <a:ext cx="1928826" cy="28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solidFill>
                  <a:schemeClr val="tx1"/>
                </a:solidFill>
              </a:rPr>
              <a:t>期　　　間</a:t>
            </a:r>
            <a:r>
              <a:rPr kumimoji="1" lang="ja-JP" altLang="en-US" sz="2000" b="1" dirty="0" smtClean="0">
                <a:solidFill>
                  <a:schemeClr val="tx1"/>
                </a:solidFill>
              </a:rPr>
              <a:t>　</a:t>
            </a:r>
            <a:endParaRPr kumimoji="1" lang="ja-JP" altLang="en-US" sz="2000" b="1" dirty="0">
              <a:solidFill>
                <a:schemeClr val="tx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r>
              <a:rPr kumimoji="1" lang="en-US" altLang="ja-JP" smtClean="0"/>
              <a:t>2007/11/8</a:t>
            </a:r>
            <a:endParaRPr kumimoji="1" lang="ja-JP" altLang="en-US"/>
          </a:p>
        </p:txBody>
      </p:sp>
      <p:sp>
        <p:nvSpPr>
          <p:cNvPr id="3" name="フッター プレースホルダ 2"/>
          <p:cNvSpPr>
            <a:spLocks noGrp="1"/>
          </p:cNvSpPr>
          <p:nvPr>
            <p:ph type="ftr" sz="quarter" idx="11"/>
          </p:nvPr>
        </p:nvSpPr>
        <p:spPr/>
        <p:txBody>
          <a:bodyPr/>
          <a:lstStyle/>
          <a:p>
            <a:r>
              <a:rPr kumimoji="1" lang="en-US" altLang="ja-JP" smtClean="0"/>
              <a:t>GNWS2007</a:t>
            </a:r>
            <a:endParaRPr kumimoji="1" lang="ja-JP" altLang="en-US"/>
          </a:p>
        </p:txBody>
      </p:sp>
      <p:sp>
        <p:nvSpPr>
          <p:cNvPr id="4" name="スライド番号プレースホルダ 3"/>
          <p:cNvSpPr>
            <a:spLocks noGrp="1"/>
          </p:cNvSpPr>
          <p:nvPr>
            <p:ph type="sldNum" sz="quarter" idx="12"/>
          </p:nvPr>
        </p:nvSpPr>
        <p:spPr/>
        <p:txBody>
          <a:bodyPr/>
          <a:lstStyle/>
          <a:p>
            <a:fld id="{DD7415C8-EC32-4BF9-916C-D8938BCE9218}" type="slidenum">
              <a:rPr lang="ja-JP" altLang="en-US" smtClean="0"/>
              <a:pPr/>
              <a:t>26</a:t>
            </a:fld>
            <a:endParaRPr lang="ja-JP" altLang="en-US"/>
          </a:p>
        </p:txBody>
      </p:sp>
      <p:sp>
        <p:nvSpPr>
          <p:cNvPr id="7" name="タイトル 6"/>
          <p:cNvSpPr>
            <a:spLocks noGrp="1"/>
          </p:cNvSpPr>
          <p:nvPr>
            <p:ph type="title"/>
          </p:nvPr>
        </p:nvSpPr>
        <p:spPr/>
        <p:txBody>
          <a:bodyPr/>
          <a:lstStyle/>
          <a:p>
            <a:r>
              <a:rPr kumimoji="1" lang="ja-JP" altLang="en-US" dirty="0" smtClean="0"/>
              <a:t>コーディネータの人数推移</a:t>
            </a:r>
            <a:endParaRPr kumimoji="1" lang="ja-JP" altLang="en-US" dirty="0"/>
          </a:p>
        </p:txBody>
      </p:sp>
      <p:pic>
        <p:nvPicPr>
          <p:cNvPr id="6" name="Picture 45"/>
          <p:cNvPicPr>
            <a:picLocks noChangeAspect="1" noChangeArrowheads="1"/>
          </p:cNvPicPr>
          <p:nvPr/>
        </p:nvPicPr>
        <p:blipFill>
          <a:blip r:embed="rId2"/>
          <a:srcRect/>
          <a:stretch>
            <a:fillRect/>
          </a:stretch>
        </p:blipFill>
        <p:spPr bwMode="auto">
          <a:xfrm>
            <a:off x="1161406" y="1142984"/>
            <a:ext cx="6839618" cy="4878590"/>
          </a:xfrm>
          <a:prstGeom prst="rect">
            <a:avLst/>
          </a:prstGeom>
          <a:noFill/>
          <a:ln w="9525">
            <a:noFill/>
            <a:miter lim="800000"/>
            <a:headEnd/>
            <a:tailEnd/>
          </a:ln>
          <a:effectLst/>
        </p:spPr>
      </p:pic>
      <p:sp>
        <p:nvSpPr>
          <p:cNvPr id="8" name="正方形/長方形 7"/>
          <p:cNvSpPr/>
          <p:nvPr/>
        </p:nvSpPr>
        <p:spPr>
          <a:xfrm>
            <a:off x="642910" y="2571744"/>
            <a:ext cx="571504" cy="1571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2000" dirty="0" smtClean="0">
                <a:solidFill>
                  <a:schemeClr val="tx1"/>
                </a:solidFill>
              </a:rPr>
              <a:t>人　　　数</a:t>
            </a:r>
            <a:endParaRPr kumimoji="1" lang="ja-JP" altLang="en-US" sz="2000" dirty="0">
              <a:solidFill>
                <a:schemeClr val="tx1"/>
              </a:solidFill>
            </a:endParaRPr>
          </a:p>
        </p:txBody>
      </p:sp>
      <p:sp>
        <p:nvSpPr>
          <p:cNvPr id="9" name="正方形/長方形 8"/>
          <p:cNvSpPr/>
          <p:nvPr/>
        </p:nvSpPr>
        <p:spPr>
          <a:xfrm>
            <a:off x="3643306" y="6072206"/>
            <a:ext cx="1928826" cy="28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solidFill>
                  <a:schemeClr val="tx1"/>
                </a:solidFill>
              </a:rPr>
              <a:t>期　　　間</a:t>
            </a:r>
            <a:r>
              <a:rPr kumimoji="1" lang="ja-JP" altLang="en-US" sz="2000" b="1" dirty="0" smtClean="0">
                <a:solidFill>
                  <a:schemeClr val="tx1"/>
                </a:solidFill>
              </a:rPr>
              <a:t>　</a:t>
            </a:r>
            <a:endParaRPr kumimoji="1" lang="ja-JP" altLang="en-US" sz="2000" b="1" dirty="0">
              <a:solidFill>
                <a:schemeClr val="tx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r>
              <a:rPr kumimoji="1" lang="en-US" altLang="ja-JP" smtClean="0"/>
              <a:t>2007/11/8</a:t>
            </a:r>
            <a:endParaRPr kumimoji="1" lang="ja-JP" altLang="en-US"/>
          </a:p>
        </p:txBody>
      </p:sp>
      <p:sp>
        <p:nvSpPr>
          <p:cNvPr id="3" name="フッター プレースホルダ 2"/>
          <p:cNvSpPr>
            <a:spLocks noGrp="1"/>
          </p:cNvSpPr>
          <p:nvPr>
            <p:ph type="ftr" sz="quarter" idx="11"/>
          </p:nvPr>
        </p:nvSpPr>
        <p:spPr/>
        <p:txBody>
          <a:bodyPr/>
          <a:lstStyle/>
          <a:p>
            <a:r>
              <a:rPr kumimoji="1" lang="en-US" altLang="ja-JP" smtClean="0"/>
              <a:t>GNWS2007</a:t>
            </a:r>
            <a:endParaRPr kumimoji="1" lang="ja-JP" altLang="en-US"/>
          </a:p>
        </p:txBody>
      </p:sp>
      <p:sp>
        <p:nvSpPr>
          <p:cNvPr id="4" name="スライド番号プレースホルダ 3"/>
          <p:cNvSpPr>
            <a:spLocks noGrp="1"/>
          </p:cNvSpPr>
          <p:nvPr>
            <p:ph type="sldNum" sz="quarter" idx="12"/>
          </p:nvPr>
        </p:nvSpPr>
        <p:spPr/>
        <p:txBody>
          <a:bodyPr/>
          <a:lstStyle/>
          <a:p>
            <a:fld id="{DD7415C8-EC32-4BF9-916C-D8938BCE9218}" type="slidenum">
              <a:rPr lang="ja-JP" altLang="en-US" smtClean="0"/>
              <a:pPr/>
              <a:t>27</a:t>
            </a:fld>
            <a:endParaRPr lang="ja-JP" altLang="en-US"/>
          </a:p>
        </p:txBody>
      </p:sp>
      <p:sp>
        <p:nvSpPr>
          <p:cNvPr id="6" name="タイトル 5"/>
          <p:cNvSpPr>
            <a:spLocks noGrp="1"/>
          </p:cNvSpPr>
          <p:nvPr>
            <p:ph type="title"/>
          </p:nvPr>
        </p:nvSpPr>
        <p:spPr/>
        <p:txBody>
          <a:bodyPr/>
          <a:lstStyle/>
          <a:p>
            <a:r>
              <a:rPr kumimoji="1" lang="ja-JP" altLang="en-US" dirty="0" smtClean="0"/>
              <a:t>各コミュニティのコーディネータの割合の推移</a:t>
            </a:r>
            <a:endParaRPr kumimoji="1" lang="ja-JP" altLang="en-US" dirty="0"/>
          </a:p>
        </p:txBody>
      </p:sp>
      <p:pic>
        <p:nvPicPr>
          <p:cNvPr id="5" name="Picture 46"/>
          <p:cNvPicPr>
            <a:picLocks noChangeAspect="1" noChangeArrowheads="1"/>
          </p:cNvPicPr>
          <p:nvPr/>
        </p:nvPicPr>
        <p:blipFill>
          <a:blip r:embed="rId2"/>
          <a:srcRect/>
          <a:stretch>
            <a:fillRect/>
          </a:stretch>
        </p:blipFill>
        <p:spPr bwMode="auto">
          <a:xfrm>
            <a:off x="1142976" y="1000107"/>
            <a:ext cx="6873168" cy="5000661"/>
          </a:xfrm>
          <a:prstGeom prst="rect">
            <a:avLst/>
          </a:prstGeom>
          <a:noFill/>
          <a:ln w="9525">
            <a:noFill/>
            <a:miter lim="800000"/>
            <a:headEnd/>
            <a:tailEnd/>
          </a:ln>
          <a:effectLst/>
        </p:spPr>
      </p:pic>
      <p:sp>
        <p:nvSpPr>
          <p:cNvPr id="8" name="正方形/長方形 7"/>
          <p:cNvSpPr/>
          <p:nvPr/>
        </p:nvSpPr>
        <p:spPr>
          <a:xfrm>
            <a:off x="3643306" y="6072206"/>
            <a:ext cx="1928826" cy="2857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solidFill>
                  <a:schemeClr val="tx1"/>
                </a:solidFill>
              </a:rPr>
              <a:t>期　　　間</a:t>
            </a:r>
            <a:r>
              <a:rPr kumimoji="1" lang="ja-JP" altLang="en-US" sz="2000" b="1" dirty="0" smtClean="0">
                <a:solidFill>
                  <a:schemeClr val="tx1"/>
                </a:solidFill>
              </a:rPr>
              <a:t>　</a:t>
            </a:r>
            <a:endParaRPr kumimoji="1" lang="ja-JP" altLang="en-US" sz="2000" b="1" dirty="0">
              <a:solidFill>
                <a:schemeClr val="tx1"/>
              </a:solidFill>
            </a:endParaRPr>
          </a:p>
        </p:txBody>
      </p:sp>
      <p:sp>
        <p:nvSpPr>
          <p:cNvPr id="9" name="正方形/長方形 8"/>
          <p:cNvSpPr/>
          <p:nvPr/>
        </p:nvSpPr>
        <p:spPr>
          <a:xfrm>
            <a:off x="571472" y="2143116"/>
            <a:ext cx="571504" cy="29289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kumimoji="1" lang="ja-JP" altLang="en-US" sz="2000" dirty="0" smtClean="0">
                <a:solidFill>
                  <a:schemeClr val="tx1"/>
                </a:solidFill>
              </a:rPr>
              <a:t>コーディネータ兼任率</a:t>
            </a:r>
            <a:endParaRPr kumimoji="1" lang="ja-JP" altLang="en-US" sz="2000" dirty="0">
              <a:solidFill>
                <a:schemeClr val="tx1"/>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コミュニケーション構造</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メッセージの送信者と返信者とをエッジで結び，送信者と返信者とのコミュニケーション関係を構造化したもの．</a:t>
            </a:r>
            <a:endParaRPr lang="en-US" altLang="ja-JP" dirty="0" smtClean="0"/>
          </a:p>
          <a:p>
            <a:endParaRPr kumimoji="1" lang="ja-JP" altLang="en-US" dirty="0"/>
          </a:p>
        </p:txBody>
      </p:sp>
      <p:cxnSp>
        <p:nvCxnSpPr>
          <p:cNvPr id="7" name="直線コネクタ 6"/>
          <p:cNvCxnSpPr/>
          <p:nvPr/>
        </p:nvCxnSpPr>
        <p:spPr>
          <a:xfrm rot="5400000">
            <a:off x="6622778" y="2908010"/>
            <a:ext cx="184724" cy="4704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 name="グループ化 7"/>
          <p:cNvGrpSpPr/>
          <p:nvPr/>
        </p:nvGrpSpPr>
        <p:grpSpPr>
          <a:xfrm>
            <a:off x="5836960" y="3071810"/>
            <a:ext cx="2256426" cy="2073290"/>
            <a:chOff x="5908398" y="2428868"/>
            <a:chExt cx="2256426" cy="2073290"/>
          </a:xfrm>
        </p:grpSpPr>
        <p:cxnSp>
          <p:nvCxnSpPr>
            <p:cNvPr id="9" name="直線コネクタ 8"/>
            <p:cNvCxnSpPr>
              <a:stCxn id="23" idx="4"/>
              <a:endCxn id="28" idx="0"/>
            </p:cNvCxnSpPr>
            <p:nvPr/>
          </p:nvCxnSpPr>
          <p:spPr>
            <a:xfrm rot="16200000" flipH="1">
              <a:off x="6531629" y="2969569"/>
              <a:ext cx="1152840" cy="7143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a:stCxn id="30" idx="5"/>
              <a:endCxn id="28" idx="1"/>
            </p:cNvCxnSpPr>
            <p:nvPr/>
          </p:nvCxnSpPr>
          <p:spPr>
            <a:xfrm rot="16200000" flipH="1">
              <a:off x="6689300" y="3198678"/>
              <a:ext cx="194556" cy="61335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a:stCxn id="38" idx="4"/>
              <a:endCxn id="30" idx="0"/>
            </p:cNvCxnSpPr>
            <p:nvPr/>
          </p:nvCxnSpPr>
          <p:spPr>
            <a:xfrm rot="5400000">
              <a:off x="6179355" y="2964653"/>
              <a:ext cx="571504" cy="7143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a:stCxn id="29" idx="3"/>
              <a:endCxn id="28" idx="7"/>
            </p:cNvCxnSpPr>
            <p:nvPr/>
          </p:nvCxnSpPr>
          <p:spPr>
            <a:xfrm rot="5400000">
              <a:off x="7367961" y="3234397"/>
              <a:ext cx="194556" cy="54191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a:stCxn id="28" idx="4"/>
              <a:endCxn id="32" idx="0"/>
            </p:cNvCxnSpPr>
            <p:nvPr/>
          </p:nvCxnSpPr>
          <p:spPr>
            <a:xfrm rot="16200000" flipH="1">
              <a:off x="6796410" y="4071942"/>
              <a:ext cx="704548" cy="983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a:stCxn id="32" idx="2"/>
              <a:endCxn id="34" idx="6"/>
            </p:cNvCxnSpPr>
            <p:nvPr/>
          </p:nvCxnSpPr>
          <p:spPr>
            <a:xfrm rot="10800000">
              <a:off x="6429388" y="4500570"/>
              <a:ext cx="652774"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a:stCxn id="30" idx="3"/>
              <a:endCxn id="33" idx="7"/>
            </p:cNvCxnSpPr>
            <p:nvPr/>
          </p:nvCxnSpPr>
          <p:spPr>
            <a:xfrm rot="5400000">
              <a:off x="5765522" y="3550952"/>
              <a:ext cx="756228" cy="4704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a:stCxn id="28" idx="3"/>
              <a:endCxn id="33" idx="6"/>
            </p:cNvCxnSpPr>
            <p:nvPr/>
          </p:nvCxnSpPr>
          <p:spPr>
            <a:xfrm rot="5400000">
              <a:off x="6255709" y="3377273"/>
              <a:ext cx="511158" cy="116393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a:stCxn id="32" idx="6"/>
              <a:endCxn id="35" idx="2"/>
            </p:cNvCxnSpPr>
            <p:nvPr/>
          </p:nvCxnSpPr>
          <p:spPr>
            <a:xfrm flipV="1">
              <a:off x="7225038" y="4286256"/>
              <a:ext cx="847424" cy="21431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a:stCxn id="31" idx="4"/>
              <a:endCxn id="29" idx="0"/>
            </p:cNvCxnSpPr>
            <p:nvPr/>
          </p:nvCxnSpPr>
          <p:spPr>
            <a:xfrm rot="16200000" flipH="1">
              <a:off x="7429520" y="2928934"/>
              <a:ext cx="642942" cy="7143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a:stCxn id="36" idx="1"/>
              <a:endCxn id="29" idx="6"/>
            </p:cNvCxnSpPr>
            <p:nvPr/>
          </p:nvCxnSpPr>
          <p:spPr>
            <a:xfrm rot="16200000" flipV="1">
              <a:off x="7822429" y="3393281"/>
              <a:ext cx="378114" cy="3066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メモ 19"/>
          <p:cNvSpPr/>
          <p:nvPr/>
        </p:nvSpPr>
        <p:spPr>
          <a:xfrm>
            <a:off x="428596" y="3214686"/>
            <a:ext cx="4643470" cy="1785950"/>
          </a:xfrm>
          <a:prstGeom prst="foldedCorner">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21" name="正方形/長方形 20"/>
          <p:cNvSpPr/>
          <p:nvPr/>
        </p:nvSpPr>
        <p:spPr>
          <a:xfrm>
            <a:off x="500034" y="3286124"/>
            <a:ext cx="4643470" cy="6429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b="1" dirty="0" smtClean="0">
                <a:solidFill>
                  <a:schemeClr val="tx1"/>
                </a:solidFill>
              </a:rPr>
              <a:t>From</a:t>
            </a:r>
            <a:r>
              <a:rPr kumimoji="1" lang="ja-JP" altLang="en-US" sz="1600" b="1" dirty="0" smtClean="0">
                <a:solidFill>
                  <a:schemeClr val="tx1"/>
                </a:solidFill>
              </a:rPr>
              <a:t>：</a:t>
            </a:r>
            <a:r>
              <a:rPr kumimoji="1" lang="en-US" altLang="ja-JP" sz="1600" b="1" dirty="0" smtClean="0">
                <a:solidFill>
                  <a:schemeClr val="tx1"/>
                </a:solidFill>
              </a:rPr>
              <a:t>A</a:t>
            </a:r>
            <a:r>
              <a:rPr kumimoji="1" lang="ja-JP" altLang="en-US" sz="1600" b="1" dirty="0" smtClean="0">
                <a:solidFill>
                  <a:schemeClr val="tx1"/>
                </a:solidFill>
              </a:rPr>
              <a:t>　　　</a:t>
            </a:r>
            <a:r>
              <a:rPr lang="en-US" altLang="ja-JP" sz="1600" b="1" dirty="0" smtClean="0">
                <a:solidFill>
                  <a:schemeClr val="tx1"/>
                </a:solidFill>
              </a:rPr>
              <a:t>To:</a:t>
            </a:r>
            <a:r>
              <a:rPr lang="ja-JP" altLang="en-US" sz="1600" b="1" dirty="0" smtClean="0">
                <a:solidFill>
                  <a:schemeClr val="tx1"/>
                </a:solidFill>
              </a:rPr>
              <a:t>バグ報告者コミュニティ</a:t>
            </a:r>
            <a:endParaRPr lang="en-US" altLang="ja-JP" sz="1600" b="1" dirty="0" smtClean="0">
              <a:solidFill>
                <a:schemeClr val="tx1"/>
              </a:solidFill>
            </a:endParaRPr>
          </a:p>
          <a:p>
            <a:r>
              <a:rPr lang="en-US" altLang="ja-JP" sz="1600" b="1" dirty="0" smtClean="0">
                <a:solidFill>
                  <a:schemeClr val="tx1"/>
                </a:solidFill>
              </a:rPr>
              <a:t>Subject</a:t>
            </a:r>
            <a:r>
              <a:rPr lang="ja-JP" altLang="en-US" sz="1600" b="1" dirty="0" smtClean="0">
                <a:solidFill>
                  <a:schemeClr val="tx1"/>
                </a:solidFill>
              </a:rPr>
              <a:t>：バグ報告者コミュニティのみなさんへ</a:t>
            </a:r>
            <a:endParaRPr kumimoji="1" lang="ja-JP" altLang="en-US" sz="1600" b="1" dirty="0">
              <a:solidFill>
                <a:schemeClr val="tx1"/>
              </a:solidFill>
            </a:endParaRPr>
          </a:p>
        </p:txBody>
      </p:sp>
      <p:grpSp>
        <p:nvGrpSpPr>
          <p:cNvPr id="22" name="グループ化 21"/>
          <p:cNvGrpSpPr/>
          <p:nvPr/>
        </p:nvGrpSpPr>
        <p:grpSpPr>
          <a:xfrm>
            <a:off x="6824563" y="2670016"/>
            <a:ext cx="357190" cy="401794"/>
            <a:chOff x="1823903" y="2884330"/>
            <a:chExt cx="357190" cy="401794"/>
          </a:xfrm>
        </p:grpSpPr>
        <p:sp>
          <p:nvSpPr>
            <p:cNvPr id="23" name="円/楕円 22"/>
            <p:cNvSpPr/>
            <p:nvPr/>
          </p:nvSpPr>
          <p:spPr>
            <a:xfrm>
              <a:off x="1928794" y="3143248"/>
              <a:ext cx="142876" cy="142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メモ 23"/>
            <p:cNvSpPr/>
            <p:nvPr/>
          </p:nvSpPr>
          <p:spPr>
            <a:xfrm>
              <a:off x="1823903" y="2884330"/>
              <a:ext cx="357190" cy="285752"/>
            </a:xfrm>
            <a:prstGeom prst="foldedCorne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A</a:t>
              </a:r>
              <a:endParaRPr kumimoji="1" lang="ja-JP" altLang="en-US" dirty="0">
                <a:solidFill>
                  <a:schemeClr val="tx1"/>
                </a:solidFill>
              </a:endParaRPr>
            </a:p>
          </p:txBody>
        </p:sp>
      </p:grpSp>
      <p:sp>
        <p:nvSpPr>
          <p:cNvPr id="25" name="正方形/長方形 24"/>
          <p:cNvSpPr/>
          <p:nvPr/>
        </p:nvSpPr>
        <p:spPr>
          <a:xfrm>
            <a:off x="500034" y="4071942"/>
            <a:ext cx="4643470" cy="6429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600" b="1" dirty="0" smtClean="0">
                <a:solidFill>
                  <a:schemeClr val="tx1"/>
                </a:solidFill>
              </a:rPr>
              <a:t>From</a:t>
            </a:r>
            <a:r>
              <a:rPr kumimoji="1" lang="ja-JP" altLang="en-US" sz="1600" b="1" dirty="0" smtClean="0">
                <a:solidFill>
                  <a:schemeClr val="tx1"/>
                </a:solidFill>
              </a:rPr>
              <a:t>：</a:t>
            </a:r>
            <a:r>
              <a:rPr lang="en-US" altLang="ja-JP" sz="1600" b="1" dirty="0" smtClean="0">
                <a:solidFill>
                  <a:schemeClr val="tx1"/>
                </a:solidFill>
              </a:rPr>
              <a:t>B</a:t>
            </a:r>
            <a:r>
              <a:rPr kumimoji="1" lang="ja-JP" altLang="en-US" sz="1600" b="1" dirty="0" smtClean="0">
                <a:solidFill>
                  <a:schemeClr val="tx1"/>
                </a:solidFill>
              </a:rPr>
              <a:t>　　　</a:t>
            </a:r>
            <a:r>
              <a:rPr lang="en-US" altLang="ja-JP" sz="1600" b="1" dirty="0" err="1" smtClean="0">
                <a:solidFill>
                  <a:schemeClr val="tx1"/>
                </a:solidFill>
              </a:rPr>
              <a:t>To:A</a:t>
            </a:r>
            <a:endParaRPr lang="en-US" altLang="ja-JP" sz="1600" b="1" dirty="0" smtClean="0">
              <a:solidFill>
                <a:schemeClr val="tx1"/>
              </a:solidFill>
            </a:endParaRPr>
          </a:p>
          <a:p>
            <a:r>
              <a:rPr lang="en-US" altLang="ja-JP" sz="1600" b="1" dirty="0" smtClean="0">
                <a:solidFill>
                  <a:schemeClr val="tx1"/>
                </a:solidFill>
              </a:rPr>
              <a:t>Subject</a:t>
            </a:r>
            <a:r>
              <a:rPr lang="ja-JP" altLang="en-US" sz="1600" b="1" dirty="0" smtClean="0">
                <a:solidFill>
                  <a:schemeClr val="tx1"/>
                </a:solidFill>
              </a:rPr>
              <a:t>：</a:t>
            </a:r>
            <a:r>
              <a:rPr lang="en-US" altLang="ja-JP" sz="1600" b="1" dirty="0" smtClean="0">
                <a:solidFill>
                  <a:schemeClr val="tx1"/>
                </a:solidFill>
              </a:rPr>
              <a:t>Re:</a:t>
            </a:r>
            <a:r>
              <a:rPr lang="ja-JP" altLang="en-US" sz="1600" b="1" dirty="0" smtClean="0">
                <a:solidFill>
                  <a:schemeClr val="tx1"/>
                </a:solidFill>
              </a:rPr>
              <a:t>バグ報告者コミュニティのみなさんへ</a:t>
            </a:r>
            <a:endParaRPr kumimoji="1" lang="ja-JP" altLang="en-US" sz="1600" b="1" dirty="0">
              <a:solidFill>
                <a:schemeClr val="tx1"/>
              </a:solidFill>
            </a:endParaRPr>
          </a:p>
        </p:txBody>
      </p:sp>
      <p:grpSp>
        <p:nvGrpSpPr>
          <p:cNvPr id="26" name="グループ化 25"/>
          <p:cNvGrpSpPr/>
          <p:nvPr/>
        </p:nvGrpSpPr>
        <p:grpSpPr>
          <a:xfrm>
            <a:off x="5715008" y="3143248"/>
            <a:ext cx="2500330" cy="2071702"/>
            <a:chOff x="5715008" y="3143248"/>
            <a:chExt cx="2500330" cy="2071702"/>
          </a:xfrm>
        </p:grpSpPr>
        <p:grpSp>
          <p:nvGrpSpPr>
            <p:cNvPr id="27" name="グループ化 87"/>
            <p:cNvGrpSpPr/>
            <p:nvPr/>
          </p:nvGrpSpPr>
          <p:grpSpPr>
            <a:xfrm>
              <a:off x="5715008" y="4357694"/>
              <a:ext cx="2500330" cy="857256"/>
              <a:chOff x="714348" y="4572008"/>
              <a:chExt cx="2500330" cy="857256"/>
            </a:xfrm>
          </p:grpSpPr>
          <p:sp>
            <p:nvSpPr>
              <p:cNvPr id="32" name="円/楕円 31"/>
              <p:cNvSpPr/>
              <p:nvPr/>
            </p:nvSpPr>
            <p:spPr>
              <a:xfrm>
                <a:off x="2010064" y="5286388"/>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円/楕円 32"/>
              <p:cNvSpPr/>
              <p:nvPr/>
            </p:nvSpPr>
            <p:spPr>
              <a:xfrm>
                <a:off x="714348" y="5000636"/>
                <a:ext cx="142876" cy="142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円/楕円 33"/>
              <p:cNvSpPr/>
              <p:nvPr/>
            </p:nvSpPr>
            <p:spPr>
              <a:xfrm>
                <a:off x="1214414" y="5286388"/>
                <a:ext cx="142876" cy="142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円/楕円 34"/>
              <p:cNvSpPr/>
              <p:nvPr/>
            </p:nvSpPr>
            <p:spPr>
              <a:xfrm>
                <a:off x="3000364" y="5072074"/>
                <a:ext cx="142876" cy="142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円/楕円 35"/>
              <p:cNvSpPr/>
              <p:nvPr/>
            </p:nvSpPr>
            <p:spPr>
              <a:xfrm>
                <a:off x="3071802" y="4572008"/>
                <a:ext cx="142876" cy="142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8" name="円/楕円 27"/>
            <p:cNvSpPr/>
            <p:nvPr/>
          </p:nvSpPr>
          <p:spPr>
            <a:xfrm>
              <a:off x="7000892" y="4224650"/>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円/楕円 28"/>
            <p:cNvSpPr/>
            <p:nvPr/>
          </p:nvSpPr>
          <p:spPr>
            <a:xfrm>
              <a:off x="7643834" y="3929066"/>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円/楕円 29"/>
            <p:cNvSpPr/>
            <p:nvPr/>
          </p:nvSpPr>
          <p:spPr>
            <a:xfrm>
              <a:off x="6286512" y="3929066"/>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円/楕円 30"/>
            <p:cNvSpPr/>
            <p:nvPr/>
          </p:nvSpPr>
          <p:spPr>
            <a:xfrm>
              <a:off x="7572396" y="3143248"/>
              <a:ext cx="142876" cy="142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7" name="グループ化 36"/>
          <p:cNvGrpSpPr/>
          <p:nvPr/>
        </p:nvGrpSpPr>
        <p:grpSpPr>
          <a:xfrm>
            <a:off x="6072198" y="3000372"/>
            <a:ext cx="428628" cy="357190"/>
            <a:chOff x="6072198" y="3000372"/>
            <a:chExt cx="428628" cy="357190"/>
          </a:xfrm>
        </p:grpSpPr>
        <p:sp>
          <p:nvSpPr>
            <p:cNvPr id="38" name="円/楕円 37"/>
            <p:cNvSpPr/>
            <p:nvPr/>
          </p:nvSpPr>
          <p:spPr>
            <a:xfrm>
              <a:off x="6357950" y="3214686"/>
              <a:ext cx="142876" cy="142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p:cNvSpPr/>
            <p:nvPr/>
          </p:nvSpPr>
          <p:spPr>
            <a:xfrm>
              <a:off x="6072198" y="3000372"/>
              <a:ext cx="357190" cy="357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B</a:t>
              </a:r>
              <a:endParaRPr kumimoji="1" lang="ja-JP" altLang="en-US" dirty="0">
                <a:solidFill>
                  <a:schemeClr val="tx1"/>
                </a:solidFill>
              </a:endParaRPr>
            </a:p>
          </p:txBody>
        </p:sp>
      </p:grpSp>
      <p:grpSp>
        <p:nvGrpSpPr>
          <p:cNvPr id="40" name="グループ化 39"/>
          <p:cNvGrpSpPr/>
          <p:nvPr/>
        </p:nvGrpSpPr>
        <p:grpSpPr>
          <a:xfrm>
            <a:off x="5929322" y="2285992"/>
            <a:ext cx="2357454" cy="2500330"/>
            <a:chOff x="928662" y="2714620"/>
            <a:chExt cx="2357454" cy="2500330"/>
          </a:xfrm>
        </p:grpSpPr>
        <p:sp>
          <p:nvSpPr>
            <p:cNvPr id="41" name="円/楕円 40"/>
            <p:cNvSpPr/>
            <p:nvPr/>
          </p:nvSpPr>
          <p:spPr>
            <a:xfrm>
              <a:off x="928662" y="3071810"/>
              <a:ext cx="2214578" cy="2143140"/>
            </a:xfrm>
            <a:prstGeom prst="ellipse">
              <a:avLst/>
            </a:prstGeom>
            <a:noFill/>
            <a:ln>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p:cNvSpPr/>
            <p:nvPr/>
          </p:nvSpPr>
          <p:spPr>
            <a:xfrm>
              <a:off x="1071538" y="2714620"/>
              <a:ext cx="2214578" cy="428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smtClean="0">
                  <a:solidFill>
                    <a:schemeClr val="tx1"/>
                  </a:solidFill>
                </a:rPr>
                <a:t>バグ報告者</a:t>
              </a:r>
              <a:r>
                <a:rPr lang="ja-JP" altLang="en-US" sz="1600" dirty="0" smtClean="0">
                  <a:solidFill>
                    <a:schemeClr val="tx1"/>
                  </a:solidFill>
                </a:rPr>
                <a:t>コミュニティ</a:t>
              </a:r>
              <a:endParaRPr kumimoji="1" lang="ja-JP" altLang="en-US" sz="1600" dirty="0">
                <a:solidFill>
                  <a:schemeClr val="tx1"/>
                </a:solidFill>
              </a:endParaRPr>
            </a:p>
          </p:txBody>
        </p:sp>
      </p:grpSp>
      <p:grpSp>
        <p:nvGrpSpPr>
          <p:cNvPr id="43" name="グループ化 42"/>
          <p:cNvGrpSpPr/>
          <p:nvPr/>
        </p:nvGrpSpPr>
        <p:grpSpPr>
          <a:xfrm>
            <a:off x="5286380" y="3571876"/>
            <a:ext cx="3643338" cy="2500330"/>
            <a:chOff x="285720" y="3929066"/>
            <a:chExt cx="3643338" cy="2500330"/>
          </a:xfrm>
        </p:grpSpPr>
        <p:grpSp>
          <p:nvGrpSpPr>
            <p:cNvPr id="44" name="グループ化 82"/>
            <p:cNvGrpSpPr/>
            <p:nvPr/>
          </p:nvGrpSpPr>
          <p:grpSpPr>
            <a:xfrm>
              <a:off x="428596" y="3929066"/>
              <a:ext cx="3286148" cy="2143140"/>
              <a:chOff x="428596" y="3857628"/>
              <a:chExt cx="3286148" cy="2143140"/>
            </a:xfrm>
          </p:grpSpPr>
          <p:sp>
            <p:nvSpPr>
              <p:cNvPr id="47" name="円/楕円 46"/>
              <p:cNvSpPr/>
              <p:nvPr/>
            </p:nvSpPr>
            <p:spPr>
              <a:xfrm>
                <a:off x="1500166" y="3857628"/>
                <a:ext cx="2214578" cy="2143140"/>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円/楕円 47"/>
              <p:cNvSpPr/>
              <p:nvPr/>
            </p:nvSpPr>
            <p:spPr>
              <a:xfrm>
                <a:off x="428596" y="3857628"/>
                <a:ext cx="2214578" cy="214314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5" name="正方形/長方形 44"/>
            <p:cNvSpPr/>
            <p:nvPr/>
          </p:nvSpPr>
          <p:spPr>
            <a:xfrm>
              <a:off x="2071670" y="6072206"/>
              <a:ext cx="1857388" cy="357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smtClean="0">
                  <a:solidFill>
                    <a:schemeClr val="tx1"/>
                  </a:solidFill>
                </a:rPr>
                <a:t>ユーザコミュニティ</a:t>
              </a:r>
              <a:endParaRPr kumimoji="1" lang="ja-JP" altLang="en-US" sz="1600" dirty="0">
                <a:solidFill>
                  <a:schemeClr val="tx1"/>
                </a:solidFill>
              </a:endParaRPr>
            </a:p>
          </p:txBody>
        </p:sp>
        <p:sp>
          <p:nvSpPr>
            <p:cNvPr id="46" name="正方形/長方形 45"/>
            <p:cNvSpPr/>
            <p:nvPr/>
          </p:nvSpPr>
          <p:spPr>
            <a:xfrm>
              <a:off x="285720" y="6072206"/>
              <a:ext cx="1857388" cy="3571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smtClean="0">
                  <a:solidFill>
                    <a:schemeClr val="tx1"/>
                  </a:solidFill>
                </a:rPr>
                <a:t>開発者</a:t>
              </a:r>
              <a:r>
                <a:rPr kumimoji="1" lang="ja-JP" altLang="en-US" sz="1600" dirty="0" smtClean="0">
                  <a:solidFill>
                    <a:schemeClr val="tx1"/>
                  </a:solidFill>
                </a:rPr>
                <a:t>コミュニティ</a:t>
              </a:r>
              <a:endParaRPr kumimoji="1" lang="ja-JP" altLang="en-US" sz="1600" dirty="0">
                <a:solidFill>
                  <a:schemeClr val="tx1"/>
                </a:solidFill>
              </a:endParaRPr>
            </a:p>
          </p:txBody>
        </p:sp>
      </p:grpSp>
      <p:sp>
        <p:nvSpPr>
          <p:cNvPr id="50" name="日付プレースホルダ 49"/>
          <p:cNvSpPr>
            <a:spLocks noGrp="1"/>
          </p:cNvSpPr>
          <p:nvPr>
            <p:ph type="dt" sz="half" idx="10"/>
          </p:nvPr>
        </p:nvSpPr>
        <p:spPr/>
        <p:txBody>
          <a:bodyPr/>
          <a:lstStyle/>
          <a:p>
            <a:r>
              <a:rPr kumimoji="1" lang="en-US" altLang="ja-JP" smtClean="0"/>
              <a:t>2007/11/8</a:t>
            </a:r>
            <a:endParaRPr kumimoji="1" lang="ja-JP" altLang="en-US"/>
          </a:p>
        </p:txBody>
      </p:sp>
      <p:sp>
        <p:nvSpPr>
          <p:cNvPr id="51" name="スライド番号プレースホルダ 50"/>
          <p:cNvSpPr>
            <a:spLocks noGrp="1"/>
          </p:cNvSpPr>
          <p:nvPr>
            <p:ph type="sldNum" sz="quarter" idx="12"/>
          </p:nvPr>
        </p:nvSpPr>
        <p:spPr/>
        <p:txBody>
          <a:bodyPr/>
          <a:lstStyle/>
          <a:p>
            <a:fld id="{DD7415C8-EC32-4BF9-916C-D8938BCE9218}" type="slidenum">
              <a:rPr lang="ja-JP" altLang="en-US" smtClean="0"/>
              <a:pPr/>
              <a:t>28</a:t>
            </a:fld>
            <a:endParaRPr lang="ja-JP" altLang="en-US"/>
          </a:p>
        </p:txBody>
      </p:sp>
      <p:sp>
        <p:nvSpPr>
          <p:cNvPr id="52" name="フッター プレースホルダ 51"/>
          <p:cNvSpPr>
            <a:spLocks noGrp="1"/>
          </p:cNvSpPr>
          <p:nvPr>
            <p:ph type="ftr" sz="quarter" idx="11"/>
          </p:nvPr>
        </p:nvSpPr>
        <p:spPr/>
        <p:txBody>
          <a:bodyPr/>
          <a:lstStyle/>
          <a:p>
            <a:r>
              <a:rPr kumimoji="1" lang="en-US" altLang="ja-JP" smtClean="0"/>
              <a:t>GNWS2007</a:t>
            </a: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2"/>
                                        </p:tgtEl>
                                        <p:attrNameLst>
                                          <p:attrName>style.visibility</p:attrName>
                                        </p:attrNameLst>
                                      </p:cBhvr>
                                      <p:to>
                                        <p:strVal val="visible"/>
                                      </p:to>
                                    </p:set>
                                  </p:childTnLst>
                                </p:cTn>
                              </p:par>
                              <p:par>
                                <p:cTn id="10" presetID="4" presetClass="entr" presetSubtype="32"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box(out)">
                                      <p:cBhvr>
                                        <p:cTn id="12" dur="500"/>
                                        <p:tgtEl>
                                          <p:spTgt spid="40"/>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7"/>
                                        </p:tgtEl>
                                        <p:attrNameLst>
                                          <p:attrName>style.visibility</p:attrName>
                                        </p:attrNameLst>
                                      </p:cBhvr>
                                      <p:to>
                                        <p:strVal val="visible"/>
                                      </p:to>
                                    </p:set>
                                  </p:childTnLst>
                                </p:cTn>
                              </p:par>
                            </p:childTnLst>
                          </p:cTn>
                        </p:par>
                        <p:par>
                          <p:cTn id="20" fill="hold">
                            <p:stCondLst>
                              <p:cond delay="0"/>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left)">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情報伝達を行うコーディネータの偏り</a:t>
            </a:r>
            <a:endParaRPr kumimoji="1" lang="ja-JP" altLang="en-US" dirty="0"/>
          </a:p>
        </p:txBody>
      </p:sp>
      <p:sp>
        <p:nvSpPr>
          <p:cNvPr id="4" name="日付プレースホルダ 3"/>
          <p:cNvSpPr>
            <a:spLocks noGrp="1"/>
          </p:cNvSpPr>
          <p:nvPr>
            <p:ph type="dt" sz="half" idx="10"/>
          </p:nvPr>
        </p:nvSpPr>
        <p:spPr/>
        <p:txBody>
          <a:bodyPr/>
          <a:lstStyle/>
          <a:p>
            <a:r>
              <a:rPr kumimoji="1" lang="en-US" altLang="ja-JP" smtClean="0"/>
              <a:t>2007/11/8</a:t>
            </a:r>
            <a:endParaRPr kumimoji="1" lang="ja-JP" altLang="en-US"/>
          </a:p>
        </p:txBody>
      </p:sp>
      <p:sp>
        <p:nvSpPr>
          <p:cNvPr id="5" name="フッター プレースホルダ 4"/>
          <p:cNvSpPr>
            <a:spLocks noGrp="1"/>
          </p:cNvSpPr>
          <p:nvPr>
            <p:ph type="ftr" sz="quarter" idx="11"/>
          </p:nvPr>
        </p:nvSpPr>
        <p:spPr/>
        <p:txBody>
          <a:bodyPr/>
          <a:lstStyle/>
          <a:p>
            <a:r>
              <a:rPr kumimoji="1" lang="en-US" altLang="ja-JP" smtClean="0"/>
              <a:t>GNWS2007</a:t>
            </a:r>
            <a:endParaRPr kumimoji="1" lang="ja-JP" altLang="en-US"/>
          </a:p>
        </p:txBody>
      </p:sp>
      <p:sp>
        <p:nvSpPr>
          <p:cNvPr id="6" name="スライド番号プレースホルダ 5"/>
          <p:cNvSpPr>
            <a:spLocks noGrp="1"/>
          </p:cNvSpPr>
          <p:nvPr>
            <p:ph type="sldNum" sz="quarter" idx="12"/>
          </p:nvPr>
        </p:nvSpPr>
        <p:spPr/>
        <p:txBody>
          <a:bodyPr/>
          <a:lstStyle/>
          <a:p>
            <a:fld id="{DD7415C8-EC32-4BF9-916C-D8938BCE9218}" type="slidenum">
              <a:rPr lang="ja-JP" altLang="en-US" smtClean="0"/>
              <a:pPr/>
              <a:t>29</a:t>
            </a:fld>
            <a:endParaRPr lang="ja-JP" altLang="en-US"/>
          </a:p>
        </p:txBody>
      </p:sp>
      <p:cxnSp>
        <p:nvCxnSpPr>
          <p:cNvPr id="9" name="直線コネクタ 8"/>
          <p:cNvCxnSpPr>
            <a:stCxn id="21" idx="4"/>
            <a:endCxn id="25" idx="0"/>
          </p:cNvCxnSpPr>
          <p:nvPr/>
        </p:nvCxnSpPr>
        <p:spPr>
          <a:xfrm rot="16200000" flipH="1">
            <a:off x="3918164" y="2814504"/>
            <a:ext cx="1009703" cy="289322"/>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a:stCxn id="27" idx="5"/>
            <a:endCxn id="25" idx="1"/>
          </p:cNvCxnSpPr>
          <p:nvPr/>
        </p:nvCxnSpPr>
        <p:spPr>
          <a:xfrm rot="5400000" flipH="1" flipV="1">
            <a:off x="4104235" y="3226346"/>
            <a:ext cx="115080" cy="652599"/>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a:stCxn id="35" idx="6"/>
            <a:endCxn id="27" idx="3"/>
          </p:cNvCxnSpPr>
          <p:nvPr/>
        </p:nvCxnSpPr>
        <p:spPr>
          <a:xfrm flipV="1">
            <a:off x="2582560" y="3610185"/>
            <a:ext cx="1093717" cy="142514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a:stCxn id="26" idx="3"/>
            <a:endCxn id="25" idx="7"/>
          </p:cNvCxnSpPr>
          <p:nvPr/>
        </p:nvCxnSpPr>
        <p:spPr>
          <a:xfrm rot="5400000">
            <a:off x="4929712" y="2923615"/>
            <a:ext cx="289055" cy="853926"/>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a:stCxn id="25" idx="4"/>
            <a:endCxn id="29" idx="0"/>
          </p:cNvCxnSpPr>
          <p:nvPr/>
        </p:nvCxnSpPr>
        <p:spPr>
          <a:xfrm rot="16200000" flipH="1">
            <a:off x="4178266" y="4065700"/>
            <a:ext cx="967155" cy="188338"/>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a:stCxn id="29" idx="2"/>
            <a:endCxn id="31" idx="6"/>
          </p:cNvCxnSpPr>
          <p:nvPr/>
        </p:nvCxnSpPr>
        <p:spPr>
          <a:xfrm rot="10800000" flipV="1">
            <a:off x="3725573" y="4749583"/>
            <a:ext cx="917870" cy="1000132"/>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a:stCxn id="27" idx="3"/>
            <a:endCxn id="30" idx="7"/>
          </p:cNvCxnSpPr>
          <p:nvPr/>
        </p:nvCxnSpPr>
        <p:spPr>
          <a:xfrm rot="5400000">
            <a:off x="2437884" y="4221957"/>
            <a:ext cx="1850165" cy="62662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a:stCxn id="25" idx="3"/>
            <a:endCxn id="30" idx="6"/>
          </p:cNvCxnSpPr>
          <p:nvPr/>
        </p:nvCxnSpPr>
        <p:spPr>
          <a:xfrm rot="5400000">
            <a:off x="2840250" y="3887579"/>
            <a:ext cx="1890197" cy="1405446"/>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a:stCxn id="29" idx="6"/>
            <a:endCxn id="32" idx="2"/>
          </p:cNvCxnSpPr>
          <p:nvPr/>
        </p:nvCxnSpPr>
        <p:spPr>
          <a:xfrm>
            <a:off x="4868582" y="4749583"/>
            <a:ext cx="1448243" cy="314327"/>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a:stCxn id="28" idx="4"/>
            <a:endCxn id="26" idx="0"/>
          </p:cNvCxnSpPr>
          <p:nvPr/>
        </p:nvCxnSpPr>
        <p:spPr>
          <a:xfrm rot="16200000" flipH="1">
            <a:off x="4906127" y="2350193"/>
            <a:ext cx="1024624" cy="324718"/>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a:stCxn id="33" idx="1"/>
            <a:endCxn id="26" idx="6"/>
          </p:cNvCxnSpPr>
          <p:nvPr/>
        </p:nvCxnSpPr>
        <p:spPr>
          <a:xfrm rot="16200000" flipV="1">
            <a:off x="5520416" y="3303953"/>
            <a:ext cx="1114902" cy="76900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円/楕円 20"/>
          <p:cNvSpPr/>
          <p:nvPr/>
        </p:nvSpPr>
        <p:spPr>
          <a:xfrm>
            <a:off x="4165779" y="2242042"/>
            <a:ext cx="225138" cy="21227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メモ 21"/>
          <p:cNvSpPr/>
          <p:nvPr/>
        </p:nvSpPr>
        <p:spPr>
          <a:xfrm>
            <a:off x="4000496" y="1857364"/>
            <a:ext cx="562845" cy="424546"/>
          </a:xfrm>
          <a:prstGeom prst="foldedCorne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A</a:t>
            </a:r>
            <a:endParaRPr kumimoji="1" lang="ja-JP" altLang="en-US" dirty="0">
              <a:solidFill>
                <a:schemeClr val="tx1"/>
              </a:solidFill>
            </a:endParaRPr>
          </a:p>
        </p:txBody>
      </p:sp>
      <p:sp>
        <p:nvSpPr>
          <p:cNvPr id="29" name="円/楕円 28"/>
          <p:cNvSpPr/>
          <p:nvPr/>
        </p:nvSpPr>
        <p:spPr>
          <a:xfrm>
            <a:off x="4643438" y="4643446"/>
            <a:ext cx="225138" cy="212273"/>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円/楕円 29"/>
          <p:cNvSpPr/>
          <p:nvPr/>
        </p:nvSpPr>
        <p:spPr>
          <a:xfrm>
            <a:off x="2857488" y="5429264"/>
            <a:ext cx="225138" cy="21227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円/楕円 30"/>
          <p:cNvSpPr/>
          <p:nvPr/>
        </p:nvSpPr>
        <p:spPr>
          <a:xfrm>
            <a:off x="3500430" y="5643578"/>
            <a:ext cx="225138" cy="212273"/>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円/楕円 31"/>
          <p:cNvSpPr/>
          <p:nvPr/>
        </p:nvSpPr>
        <p:spPr>
          <a:xfrm>
            <a:off x="6316819" y="4957773"/>
            <a:ext cx="225138" cy="212273"/>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円/楕円 32"/>
          <p:cNvSpPr/>
          <p:nvPr/>
        </p:nvSpPr>
        <p:spPr>
          <a:xfrm>
            <a:off x="6429388" y="4214818"/>
            <a:ext cx="225138" cy="212273"/>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円/楕円 24"/>
          <p:cNvSpPr/>
          <p:nvPr/>
        </p:nvSpPr>
        <p:spPr>
          <a:xfrm>
            <a:off x="4455101" y="3464018"/>
            <a:ext cx="225138" cy="212273"/>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円/楕円 25"/>
          <p:cNvSpPr/>
          <p:nvPr/>
        </p:nvSpPr>
        <p:spPr>
          <a:xfrm>
            <a:off x="5468222" y="3024865"/>
            <a:ext cx="225138" cy="212273"/>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円/楕円 26"/>
          <p:cNvSpPr/>
          <p:nvPr/>
        </p:nvSpPr>
        <p:spPr>
          <a:xfrm>
            <a:off x="3643306" y="3429000"/>
            <a:ext cx="225138" cy="21227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円/楕円 27"/>
          <p:cNvSpPr/>
          <p:nvPr/>
        </p:nvSpPr>
        <p:spPr>
          <a:xfrm>
            <a:off x="5143504" y="1787967"/>
            <a:ext cx="225138" cy="212273"/>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円/楕円 34"/>
          <p:cNvSpPr/>
          <p:nvPr/>
        </p:nvSpPr>
        <p:spPr>
          <a:xfrm>
            <a:off x="2357422" y="4929198"/>
            <a:ext cx="225138" cy="21227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p:cNvSpPr/>
          <p:nvPr/>
        </p:nvSpPr>
        <p:spPr>
          <a:xfrm>
            <a:off x="2000232" y="3286124"/>
            <a:ext cx="562845" cy="5306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solidFill>
                  <a:schemeClr val="tx1"/>
                </a:solidFill>
              </a:rPr>
              <a:t>B</a:t>
            </a:r>
            <a:endParaRPr kumimoji="1" lang="ja-JP" altLang="en-US" dirty="0">
              <a:solidFill>
                <a:schemeClr val="tx1"/>
              </a:solidFill>
            </a:endParaRPr>
          </a:p>
        </p:txBody>
      </p:sp>
      <p:sp>
        <p:nvSpPr>
          <p:cNvPr id="38" name="円/楕円 37"/>
          <p:cNvSpPr/>
          <p:nvPr/>
        </p:nvSpPr>
        <p:spPr>
          <a:xfrm>
            <a:off x="2857488" y="1071567"/>
            <a:ext cx="3556746" cy="3429003"/>
          </a:xfrm>
          <a:prstGeom prst="ellipse">
            <a:avLst/>
          </a:prstGeom>
          <a:noFill/>
          <a:ln>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p:cNvSpPr/>
          <p:nvPr/>
        </p:nvSpPr>
        <p:spPr>
          <a:xfrm>
            <a:off x="4944344" y="814373"/>
            <a:ext cx="3556746" cy="6858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smtClean="0">
                <a:solidFill>
                  <a:schemeClr val="tx1"/>
                </a:solidFill>
              </a:rPr>
              <a:t>バグ報告者</a:t>
            </a:r>
            <a:r>
              <a:rPr lang="ja-JP" altLang="en-US" sz="2000" b="1" dirty="0" smtClean="0">
                <a:solidFill>
                  <a:schemeClr val="tx1"/>
                </a:solidFill>
              </a:rPr>
              <a:t>コミュニティ</a:t>
            </a:r>
            <a:endParaRPr kumimoji="1" lang="ja-JP" altLang="en-US" sz="2000" b="1" dirty="0">
              <a:solidFill>
                <a:schemeClr val="tx1"/>
              </a:solidFill>
            </a:endParaRPr>
          </a:p>
        </p:txBody>
      </p:sp>
      <p:sp>
        <p:nvSpPr>
          <p:cNvPr id="44" name="円/楕円 43"/>
          <p:cNvSpPr/>
          <p:nvPr/>
        </p:nvSpPr>
        <p:spPr>
          <a:xfrm>
            <a:off x="3723402" y="2857496"/>
            <a:ext cx="3533061" cy="3429024"/>
          </a:xfrm>
          <a:prstGeom prst="ellipse">
            <a:avLst/>
          </a:prstGeom>
          <a:noFill/>
          <a:ln>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円/楕円 44"/>
          <p:cNvSpPr/>
          <p:nvPr/>
        </p:nvSpPr>
        <p:spPr>
          <a:xfrm>
            <a:off x="2013857" y="2857496"/>
            <a:ext cx="3533061" cy="3429024"/>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正方形/長方形 41"/>
          <p:cNvSpPr/>
          <p:nvPr/>
        </p:nvSpPr>
        <p:spPr>
          <a:xfrm>
            <a:off x="6252258" y="5715016"/>
            <a:ext cx="2963212"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smtClean="0">
                <a:solidFill>
                  <a:schemeClr val="tx1"/>
                </a:solidFill>
              </a:rPr>
              <a:t>ユーザコミュニティ</a:t>
            </a:r>
            <a:endParaRPr kumimoji="1" lang="ja-JP" altLang="en-US" sz="2000" b="1" dirty="0">
              <a:solidFill>
                <a:schemeClr val="tx1"/>
              </a:solidFill>
            </a:endParaRPr>
          </a:p>
        </p:txBody>
      </p:sp>
      <p:sp>
        <p:nvSpPr>
          <p:cNvPr id="43" name="正方形/長方形 42"/>
          <p:cNvSpPr/>
          <p:nvPr/>
        </p:nvSpPr>
        <p:spPr>
          <a:xfrm>
            <a:off x="108590" y="5715016"/>
            <a:ext cx="2963212" cy="571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smtClean="0">
                <a:solidFill>
                  <a:schemeClr val="tx1"/>
                </a:solidFill>
              </a:rPr>
              <a:t>開発者</a:t>
            </a:r>
            <a:r>
              <a:rPr kumimoji="1" lang="ja-JP" altLang="en-US" sz="2000" b="1" dirty="0" smtClean="0">
                <a:solidFill>
                  <a:schemeClr val="tx1"/>
                </a:solidFill>
              </a:rPr>
              <a:t>コミュニティ</a:t>
            </a:r>
            <a:endParaRPr kumimoji="1" lang="ja-JP" altLang="en-US" sz="2000" b="1" dirty="0">
              <a:solidFill>
                <a:schemeClr val="tx1"/>
              </a:solidFill>
            </a:endParaRPr>
          </a:p>
        </p:txBody>
      </p:sp>
      <p:sp>
        <p:nvSpPr>
          <p:cNvPr id="52" name="円/楕円 51"/>
          <p:cNvSpPr/>
          <p:nvPr/>
        </p:nvSpPr>
        <p:spPr>
          <a:xfrm>
            <a:off x="2285984" y="4286256"/>
            <a:ext cx="225138" cy="21227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円/楕円 52"/>
          <p:cNvSpPr/>
          <p:nvPr/>
        </p:nvSpPr>
        <p:spPr>
          <a:xfrm>
            <a:off x="3286116" y="1857364"/>
            <a:ext cx="225138" cy="21227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円/楕円 53"/>
          <p:cNvSpPr/>
          <p:nvPr/>
        </p:nvSpPr>
        <p:spPr>
          <a:xfrm>
            <a:off x="5715008" y="5357826"/>
            <a:ext cx="225138" cy="212273"/>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円/楕円 57"/>
          <p:cNvSpPr/>
          <p:nvPr/>
        </p:nvSpPr>
        <p:spPr>
          <a:xfrm>
            <a:off x="3214678" y="3143248"/>
            <a:ext cx="225138" cy="212273"/>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p:cNvCxnSpPr>
            <a:stCxn id="52" idx="6"/>
            <a:endCxn id="27" idx="3"/>
          </p:cNvCxnSpPr>
          <p:nvPr/>
        </p:nvCxnSpPr>
        <p:spPr>
          <a:xfrm flipV="1">
            <a:off x="2511122" y="3610186"/>
            <a:ext cx="1165155" cy="78220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直線コネクタ 73"/>
          <p:cNvCxnSpPr>
            <a:stCxn id="21" idx="3"/>
            <a:endCxn id="27" idx="0"/>
          </p:cNvCxnSpPr>
          <p:nvPr/>
        </p:nvCxnSpPr>
        <p:spPr>
          <a:xfrm rot="5400000">
            <a:off x="3474427" y="2704677"/>
            <a:ext cx="1005772" cy="44287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線コネクタ 76"/>
          <p:cNvCxnSpPr>
            <a:stCxn id="58" idx="5"/>
            <a:endCxn id="27" idx="1"/>
          </p:cNvCxnSpPr>
          <p:nvPr/>
        </p:nvCxnSpPr>
        <p:spPr>
          <a:xfrm rot="16200000" flipH="1">
            <a:off x="3473735" y="3257544"/>
            <a:ext cx="135653" cy="26943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a:stCxn id="53" idx="4"/>
            <a:endCxn id="27" idx="0"/>
          </p:cNvCxnSpPr>
          <p:nvPr/>
        </p:nvCxnSpPr>
        <p:spPr>
          <a:xfrm rot="16200000" flipH="1">
            <a:off x="2897599" y="2570723"/>
            <a:ext cx="1359363" cy="35719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 name="タイトル 408"/>
          <p:cNvSpPr>
            <a:spLocks noGrp="1"/>
          </p:cNvSpPr>
          <p:nvPr>
            <p:ph type="title"/>
          </p:nvPr>
        </p:nvSpPr>
        <p:spPr/>
        <p:txBody>
          <a:bodyPr/>
          <a:lstStyle/>
          <a:p>
            <a:r>
              <a:rPr lang="en-US" altLang="ja-JP" dirty="0" smtClean="0"/>
              <a:t>Sliding Time Method</a:t>
            </a:r>
            <a:endParaRPr kumimoji="1" lang="ja-JP" altLang="en-US" dirty="0"/>
          </a:p>
        </p:txBody>
      </p:sp>
      <p:sp>
        <p:nvSpPr>
          <p:cNvPr id="406" name="日付プレースホルダ 405"/>
          <p:cNvSpPr>
            <a:spLocks noGrp="1"/>
          </p:cNvSpPr>
          <p:nvPr>
            <p:ph type="dt" sz="half" idx="10"/>
          </p:nvPr>
        </p:nvSpPr>
        <p:spPr/>
        <p:txBody>
          <a:bodyPr/>
          <a:lstStyle/>
          <a:p>
            <a:r>
              <a:rPr kumimoji="1" lang="en-US" altLang="ja-JP" smtClean="0"/>
              <a:t>2007/11/8</a:t>
            </a:r>
            <a:endParaRPr kumimoji="1" lang="ja-JP" altLang="en-US"/>
          </a:p>
        </p:txBody>
      </p:sp>
      <p:sp>
        <p:nvSpPr>
          <p:cNvPr id="408" name="フッター プレースホルダ 407"/>
          <p:cNvSpPr>
            <a:spLocks noGrp="1"/>
          </p:cNvSpPr>
          <p:nvPr>
            <p:ph type="ftr" sz="quarter" idx="11"/>
          </p:nvPr>
        </p:nvSpPr>
        <p:spPr/>
        <p:txBody>
          <a:bodyPr/>
          <a:lstStyle/>
          <a:p>
            <a:r>
              <a:rPr kumimoji="1" lang="en-US" altLang="ja-JP" smtClean="0"/>
              <a:t>GNWS2007</a:t>
            </a:r>
            <a:endParaRPr kumimoji="1" lang="ja-JP" altLang="en-US"/>
          </a:p>
        </p:txBody>
      </p:sp>
      <p:sp>
        <p:nvSpPr>
          <p:cNvPr id="407" name="スライド番号プレースホルダ 406"/>
          <p:cNvSpPr>
            <a:spLocks noGrp="1"/>
          </p:cNvSpPr>
          <p:nvPr>
            <p:ph type="sldNum" sz="quarter" idx="12"/>
          </p:nvPr>
        </p:nvSpPr>
        <p:spPr/>
        <p:txBody>
          <a:bodyPr/>
          <a:lstStyle/>
          <a:p>
            <a:fld id="{DD7415C8-EC32-4BF9-916C-D8938BCE9218}" type="slidenum">
              <a:rPr lang="ja-JP" altLang="en-US" smtClean="0"/>
              <a:pPr/>
              <a:t>30</a:t>
            </a:fld>
            <a:endParaRPr lang="ja-JP" altLang="en-US"/>
          </a:p>
        </p:txBody>
      </p:sp>
      <p:grpSp>
        <p:nvGrpSpPr>
          <p:cNvPr id="2" name="グループ化 406"/>
          <p:cNvGrpSpPr/>
          <p:nvPr/>
        </p:nvGrpSpPr>
        <p:grpSpPr>
          <a:xfrm>
            <a:off x="2285984" y="1214422"/>
            <a:ext cx="6429420" cy="5000660"/>
            <a:chOff x="3313113" y="1268413"/>
            <a:chExt cx="5795962" cy="4610100"/>
          </a:xfrm>
        </p:grpSpPr>
        <p:grpSp>
          <p:nvGrpSpPr>
            <p:cNvPr id="3" name="Group 15"/>
            <p:cNvGrpSpPr>
              <a:grpSpLocks/>
            </p:cNvGrpSpPr>
            <p:nvPr/>
          </p:nvGrpSpPr>
          <p:grpSpPr bwMode="auto">
            <a:xfrm>
              <a:off x="3382963" y="5246688"/>
              <a:ext cx="4789487" cy="215900"/>
              <a:chOff x="476" y="1706"/>
              <a:chExt cx="3017" cy="136"/>
            </a:xfrm>
          </p:grpSpPr>
          <p:sp>
            <p:nvSpPr>
              <p:cNvPr id="5" name="Line 16"/>
              <p:cNvSpPr>
                <a:spLocks noChangeShapeType="1"/>
              </p:cNvSpPr>
              <p:nvPr/>
            </p:nvSpPr>
            <p:spPr bwMode="auto">
              <a:xfrm>
                <a:off x="476" y="1775"/>
                <a:ext cx="3017" cy="0"/>
              </a:xfrm>
              <a:prstGeom prst="line">
                <a:avLst/>
              </a:prstGeom>
              <a:noFill/>
              <a:ln w="9525">
                <a:solidFill>
                  <a:schemeClr val="tx1"/>
                </a:solidFill>
                <a:round/>
                <a:headEnd/>
                <a:tailEnd type="triangle" w="med" len="med"/>
              </a:ln>
              <a:effectLst/>
            </p:spPr>
            <p:txBody>
              <a:bodyPr/>
              <a:lstStyle/>
              <a:p>
                <a:endParaRPr lang="ja-JP" altLang="en-US"/>
              </a:p>
            </p:txBody>
          </p:sp>
          <p:sp>
            <p:nvSpPr>
              <p:cNvPr id="6" name="Line 17"/>
              <p:cNvSpPr>
                <a:spLocks noChangeShapeType="1"/>
              </p:cNvSpPr>
              <p:nvPr/>
            </p:nvSpPr>
            <p:spPr bwMode="auto">
              <a:xfrm>
                <a:off x="1065" y="1706"/>
                <a:ext cx="0" cy="136"/>
              </a:xfrm>
              <a:prstGeom prst="line">
                <a:avLst/>
              </a:prstGeom>
              <a:noFill/>
              <a:ln w="9525">
                <a:solidFill>
                  <a:schemeClr val="tx1"/>
                </a:solidFill>
                <a:round/>
                <a:headEnd/>
                <a:tailEnd/>
              </a:ln>
              <a:effectLst/>
            </p:spPr>
            <p:txBody>
              <a:bodyPr/>
              <a:lstStyle/>
              <a:p>
                <a:endParaRPr lang="ja-JP" altLang="en-US"/>
              </a:p>
            </p:txBody>
          </p:sp>
          <p:sp>
            <p:nvSpPr>
              <p:cNvPr id="7" name="Line 18"/>
              <p:cNvSpPr>
                <a:spLocks noChangeShapeType="1"/>
              </p:cNvSpPr>
              <p:nvPr/>
            </p:nvSpPr>
            <p:spPr bwMode="auto">
              <a:xfrm>
                <a:off x="1972" y="1706"/>
                <a:ext cx="0" cy="136"/>
              </a:xfrm>
              <a:prstGeom prst="line">
                <a:avLst/>
              </a:prstGeom>
              <a:noFill/>
              <a:ln w="9525">
                <a:solidFill>
                  <a:schemeClr val="tx1"/>
                </a:solidFill>
                <a:round/>
                <a:headEnd/>
                <a:tailEnd/>
              </a:ln>
              <a:effectLst/>
            </p:spPr>
            <p:txBody>
              <a:bodyPr/>
              <a:lstStyle/>
              <a:p>
                <a:endParaRPr lang="ja-JP" altLang="en-US"/>
              </a:p>
            </p:txBody>
          </p:sp>
          <p:sp>
            <p:nvSpPr>
              <p:cNvPr id="8" name="Line 19"/>
              <p:cNvSpPr>
                <a:spLocks noChangeShapeType="1"/>
              </p:cNvSpPr>
              <p:nvPr/>
            </p:nvSpPr>
            <p:spPr bwMode="auto">
              <a:xfrm>
                <a:off x="2880" y="1706"/>
                <a:ext cx="0" cy="136"/>
              </a:xfrm>
              <a:prstGeom prst="line">
                <a:avLst/>
              </a:prstGeom>
              <a:noFill/>
              <a:ln w="9525">
                <a:solidFill>
                  <a:schemeClr val="tx1"/>
                </a:solidFill>
                <a:round/>
                <a:headEnd/>
                <a:tailEnd/>
              </a:ln>
              <a:effectLst/>
            </p:spPr>
            <p:txBody>
              <a:bodyPr/>
              <a:lstStyle/>
              <a:p>
                <a:endParaRPr lang="ja-JP" altLang="en-US"/>
              </a:p>
            </p:txBody>
          </p:sp>
          <p:sp>
            <p:nvSpPr>
              <p:cNvPr id="9" name="Line 20"/>
              <p:cNvSpPr>
                <a:spLocks noChangeShapeType="1"/>
              </p:cNvSpPr>
              <p:nvPr/>
            </p:nvSpPr>
            <p:spPr bwMode="auto">
              <a:xfrm>
                <a:off x="1519" y="1706"/>
                <a:ext cx="0" cy="136"/>
              </a:xfrm>
              <a:prstGeom prst="line">
                <a:avLst/>
              </a:prstGeom>
              <a:noFill/>
              <a:ln w="9525">
                <a:solidFill>
                  <a:schemeClr val="tx1"/>
                </a:solidFill>
                <a:round/>
                <a:headEnd/>
                <a:tailEnd/>
              </a:ln>
              <a:effectLst/>
            </p:spPr>
            <p:txBody>
              <a:bodyPr/>
              <a:lstStyle/>
              <a:p>
                <a:endParaRPr lang="ja-JP" altLang="en-US"/>
              </a:p>
            </p:txBody>
          </p:sp>
          <p:sp>
            <p:nvSpPr>
              <p:cNvPr id="10" name="Line 21"/>
              <p:cNvSpPr>
                <a:spLocks noChangeShapeType="1"/>
              </p:cNvSpPr>
              <p:nvPr/>
            </p:nvSpPr>
            <p:spPr bwMode="auto">
              <a:xfrm>
                <a:off x="2426" y="1706"/>
                <a:ext cx="0" cy="136"/>
              </a:xfrm>
              <a:prstGeom prst="line">
                <a:avLst/>
              </a:prstGeom>
              <a:noFill/>
              <a:ln w="9525">
                <a:solidFill>
                  <a:schemeClr val="tx1"/>
                </a:solidFill>
                <a:round/>
                <a:headEnd/>
                <a:tailEnd/>
              </a:ln>
              <a:effectLst/>
            </p:spPr>
            <p:txBody>
              <a:bodyPr/>
              <a:lstStyle/>
              <a:p>
                <a:endParaRPr lang="ja-JP" altLang="en-US"/>
              </a:p>
            </p:txBody>
          </p:sp>
          <p:sp>
            <p:nvSpPr>
              <p:cNvPr id="11" name="Line 22"/>
              <p:cNvSpPr>
                <a:spLocks noChangeShapeType="1"/>
              </p:cNvSpPr>
              <p:nvPr/>
            </p:nvSpPr>
            <p:spPr bwMode="auto">
              <a:xfrm>
                <a:off x="3334" y="1706"/>
                <a:ext cx="0" cy="136"/>
              </a:xfrm>
              <a:prstGeom prst="line">
                <a:avLst/>
              </a:prstGeom>
              <a:noFill/>
              <a:ln w="9525">
                <a:solidFill>
                  <a:schemeClr val="tx1"/>
                </a:solidFill>
                <a:round/>
                <a:headEnd/>
                <a:tailEnd/>
              </a:ln>
              <a:effectLst/>
            </p:spPr>
            <p:txBody>
              <a:bodyPr/>
              <a:lstStyle/>
              <a:p>
                <a:endParaRPr lang="ja-JP" altLang="en-US"/>
              </a:p>
            </p:txBody>
          </p:sp>
          <p:sp>
            <p:nvSpPr>
              <p:cNvPr id="12" name="Line 23"/>
              <p:cNvSpPr>
                <a:spLocks noChangeShapeType="1"/>
              </p:cNvSpPr>
              <p:nvPr/>
            </p:nvSpPr>
            <p:spPr bwMode="auto">
              <a:xfrm>
                <a:off x="611" y="1706"/>
                <a:ext cx="0" cy="136"/>
              </a:xfrm>
              <a:prstGeom prst="line">
                <a:avLst/>
              </a:prstGeom>
              <a:noFill/>
              <a:ln w="9525">
                <a:solidFill>
                  <a:schemeClr val="tx1"/>
                </a:solidFill>
                <a:round/>
                <a:headEnd/>
                <a:tailEnd/>
              </a:ln>
              <a:effectLst/>
            </p:spPr>
            <p:txBody>
              <a:bodyPr/>
              <a:lstStyle/>
              <a:p>
                <a:endParaRPr lang="ja-JP" altLang="en-US"/>
              </a:p>
            </p:txBody>
          </p:sp>
        </p:grpSp>
        <p:grpSp>
          <p:nvGrpSpPr>
            <p:cNvPr id="4" name="Group 24"/>
            <p:cNvGrpSpPr>
              <a:grpSpLocks/>
            </p:cNvGrpSpPr>
            <p:nvPr/>
          </p:nvGrpSpPr>
          <p:grpSpPr bwMode="auto">
            <a:xfrm>
              <a:off x="3382963" y="1722438"/>
              <a:ext cx="4789487" cy="215900"/>
              <a:chOff x="476" y="663"/>
              <a:chExt cx="3017" cy="136"/>
            </a:xfrm>
          </p:grpSpPr>
          <p:sp>
            <p:nvSpPr>
              <p:cNvPr id="14" name="Line 25"/>
              <p:cNvSpPr>
                <a:spLocks noChangeShapeType="1"/>
              </p:cNvSpPr>
              <p:nvPr/>
            </p:nvSpPr>
            <p:spPr bwMode="auto">
              <a:xfrm>
                <a:off x="476" y="732"/>
                <a:ext cx="3017" cy="0"/>
              </a:xfrm>
              <a:prstGeom prst="line">
                <a:avLst/>
              </a:prstGeom>
              <a:noFill/>
              <a:ln w="9525">
                <a:solidFill>
                  <a:schemeClr val="tx1"/>
                </a:solidFill>
                <a:round/>
                <a:headEnd/>
                <a:tailEnd type="triangle" w="med" len="med"/>
              </a:ln>
              <a:effectLst/>
            </p:spPr>
            <p:txBody>
              <a:bodyPr/>
              <a:lstStyle/>
              <a:p>
                <a:endParaRPr lang="ja-JP" altLang="en-US"/>
              </a:p>
            </p:txBody>
          </p:sp>
          <p:sp>
            <p:nvSpPr>
              <p:cNvPr id="15" name="Line 26"/>
              <p:cNvSpPr>
                <a:spLocks noChangeShapeType="1"/>
              </p:cNvSpPr>
              <p:nvPr/>
            </p:nvSpPr>
            <p:spPr bwMode="auto">
              <a:xfrm>
                <a:off x="1519" y="663"/>
                <a:ext cx="0" cy="136"/>
              </a:xfrm>
              <a:prstGeom prst="line">
                <a:avLst/>
              </a:prstGeom>
              <a:noFill/>
              <a:ln w="9525">
                <a:solidFill>
                  <a:schemeClr val="tx1"/>
                </a:solidFill>
                <a:round/>
                <a:headEnd/>
                <a:tailEnd/>
              </a:ln>
              <a:effectLst/>
            </p:spPr>
            <p:txBody>
              <a:bodyPr/>
              <a:lstStyle/>
              <a:p>
                <a:endParaRPr lang="ja-JP" altLang="en-US"/>
              </a:p>
            </p:txBody>
          </p:sp>
          <p:sp>
            <p:nvSpPr>
              <p:cNvPr id="16" name="Line 27"/>
              <p:cNvSpPr>
                <a:spLocks noChangeShapeType="1"/>
              </p:cNvSpPr>
              <p:nvPr/>
            </p:nvSpPr>
            <p:spPr bwMode="auto">
              <a:xfrm>
                <a:off x="2426" y="663"/>
                <a:ext cx="0" cy="136"/>
              </a:xfrm>
              <a:prstGeom prst="line">
                <a:avLst/>
              </a:prstGeom>
              <a:noFill/>
              <a:ln w="9525">
                <a:solidFill>
                  <a:schemeClr val="tx1"/>
                </a:solidFill>
                <a:round/>
                <a:headEnd/>
                <a:tailEnd/>
              </a:ln>
              <a:effectLst/>
            </p:spPr>
            <p:txBody>
              <a:bodyPr/>
              <a:lstStyle/>
              <a:p>
                <a:endParaRPr lang="ja-JP" altLang="en-US"/>
              </a:p>
            </p:txBody>
          </p:sp>
          <p:sp>
            <p:nvSpPr>
              <p:cNvPr id="17" name="Line 28"/>
              <p:cNvSpPr>
                <a:spLocks noChangeShapeType="1"/>
              </p:cNvSpPr>
              <p:nvPr/>
            </p:nvSpPr>
            <p:spPr bwMode="auto">
              <a:xfrm>
                <a:off x="3334" y="663"/>
                <a:ext cx="0" cy="136"/>
              </a:xfrm>
              <a:prstGeom prst="line">
                <a:avLst/>
              </a:prstGeom>
              <a:noFill/>
              <a:ln w="9525">
                <a:solidFill>
                  <a:schemeClr val="tx1"/>
                </a:solidFill>
                <a:round/>
                <a:headEnd/>
                <a:tailEnd/>
              </a:ln>
              <a:effectLst/>
            </p:spPr>
            <p:txBody>
              <a:bodyPr/>
              <a:lstStyle/>
              <a:p>
                <a:endParaRPr lang="ja-JP" altLang="en-US"/>
              </a:p>
            </p:txBody>
          </p:sp>
          <p:sp>
            <p:nvSpPr>
              <p:cNvPr id="18" name="Line 29"/>
              <p:cNvSpPr>
                <a:spLocks noChangeShapeType="1"/>
              </p:cNvSpPr>
              <p:nvPr/>
            </p:nvSpPr>
            <p:spPr bwMode="auto">
              <a:xfrm>
                <a:off x="611" y="663"/>
                <a:ext cx="0" cy="136"/>
              </a:xfrm>
              <a:prstGeom prst="line">
                <a:avLst/>
              </a:prstGeom>
              <a:noFill/>
              <a:ln w="9525">
                <a:solidFill>
                  <a:schemeClr val="tx1"/>
                </a:solidFill>
                <a:round/>
                <a:headEnd/>
                <a:tailEnd/>
              </a:ln>
              <a:effectLst/>
            </p:spPr>
            <p:txBody>
              <a:bodyPr/>
              <a:lstStyle/>
              <a:p>
                <a:endParaRPr lang="ja-JP" altLang="en-US"/>
              </a:p>
            </p:txBody>
          </p:sp>
        </p:grpSp>
        <p:grpSp>
          <p:nvGrpSpPr>
            <p:cNvPr id="13" name="Group 30"/>
            <p:cNvGrpSpPr>
              <a:grpSpLocks/>
            </p:cNvGrpSpPr>
            <p:nvPr/>
          </p:nvGrpSpPr>
          <p:grpSpPr bwMode="auto">
            <a:xfrm>
              <a:off x="4319588" y="2711450"/>
              <a:ext cx="2881312" cy="215900"/>
              <a:chOff x="1066" y="1298"/>
              <a:chExt cx="1815" cy="136"/>
            </a:xfrm>
          </p:grpSpPr>
          <p:sp>
            <p:nvSpPr>
              <p:cNvPr id="20" name="Line 31"/>
              <p:cNvSpPr>
                <a:spLocks noChangeShapeType="1"/>
              </p:cNvSpPr>
              <p:nvPr/>
            </p:nvSpPr>
            <p:spPr bwMode="auto">
              <a:xfrm>
                <a:off x="1066" y="1367"/>
                <a:ext cx="1814" cy="0"/>
              </a:xfrm>
              <a:prstGeom prst="line">
                <a:avLst/>
              </a:prstGeom>
              <a:noFill/>
              <a:ln w="9525">
                <a:solidFill>
                  <a:schemeClr val="tx1"/>
                </a:solidFill>
                <a:round/>
                <a:headEnd/>
                <a:tailEnd/>
              </a:ln>
              <a:effectLst/>
            </p:spPr>
            <p:txBody>
              <a:bodyPr/>
              <a:lstStyle/>
              <a:p>
                <a:endParaRPr lang="ja-JP" altLang="en-US"/>
              </a:p>
            </p:txBody>
          </p:sp>
          <p:sp>
            <p:nvSpPr>
              <p:cNvPr id="21" name="Line 32"/>
              <p:cNvSpPr>
                <a:spLocks noChangeShapeType="1"/>
              </p:cNvSpPr>
              <p:nvPr/>
            </p:nvSpPr>
            <p:spPr bwMode="auto">
              <a:xfrm>
                <a:off x="1974" y="1298"/>
                <a:ext cx="0" cy="136"/>
              </a:xfrm>
              <a:prstGeom prst="line">
                <a:avLst/>
              </a:prstGeom>
              <a:noFill/>
              <a:ln w="9525">
                <a:solidFill>
                  <a:schemeClr val="tx1"/>
                </a:solidFill>
                <a:round/>
                <a:headEnd/>
                <a:tailEnd/>
              </a:ln>
              <a:effectLst/>
            </p:spPr>
            <p:txBody>
              <a:bodyPr/>
              <a:lstStyle/>
              <a:p>
                <a:endParaRPr lang="ja-JP" altLang="en-US"/>
              </a:p>
            </p:txBody>
          </p:sp>
          <p:sp>
            <p:nvSpPr>
              <p:cNvPr id="22" name="Line 33"/>
              <p:cNvSpPr>
                <a:spLocks noChangeShapeType="1"/>
              </p:cNvSpPr>
              <p:nvPr/>
            </p:nvSpPr>
            <p:spPr bwMode="auto">
              <a:xfrm>
                <a:off x="2881" y="1298"/>
                <a:ext cx="0" cy="136"/>
              </a:xfrm>
              <a:prstGeom prst="line">
                <a:avLst/>
              </a:prstGeom>
              <a:noFill/>
              <a:ln w="9525">
                <a:solidFill>
                  <a:schemeClr val="tx1"/>
                </a:solidFill>
                <a:round/>
                <a:headEnd/>
                <a:tailEnd/>
              </a:ln>
              <a:effectLst/>
            </p:spPr>
            <p:txBody>
              <a:bodyPr/>
              <a:lstStyle/>
              <a:p>
                <a:endParaRPr lang="ja-JP" altLang="en-US"/>
              </a:p>
            </p:txBody>
          </p:sp>
          <p:sp>
            <p:nvSpPr>
              <p:cNvPr id="23" name="Line 34"/>
              <p:cNvSpPr>
                <a:spLocks noChangeShapeType="1"/>
              </p:cNvSpPr>
              <p:nvPr/>
            </p:nvSpPr>
            <p:spPr bwMode="auto">
              <a:xfrm>
                <a:off x="1066" y="1298"/>
                <a:ext cx="0" cy="136"/>
              </a:xfrm>
              <a:prstGeom prst="line">
                <a:avLst/>
              </a:prstGeom>
              <a:noFill/>
              <a:ln w="9525">
                <a:solidFill>
                  <a:schemeClr val="tx1"/>
                </a:solidFill>
                <a:round/>
                <a:headEnd/>
                <a:tailEnd/>
              </a:ln>
              <a:effectLst/>
            </p:spPr>
            <p:txBody>
              <a:bodyPr/>
              <a:lstStyle/>
              <a:p>
                <a:endParaRPr lang="ja-JP" altLang="en-US"/>
              </a:p>
            </p:txBody>
          </p:sp>
        </p:grpSp>
        <p:sp>
          <p:nvSpPr>
            <p:cNvPr id="24" name="Rectangle 272"/>
            <p:cNvSpPr>
              <a:spLocks noChangeArrowheads="1"/>
            </p:cNvSpPr>
            <p:nvPr/>
          </p:nvSpPr>
          <p:spPr bwMode="auto">
            <a:xfrm>
              <a:off x="8234363" y="1703388"/>
              <a:ext cx="782637" cy="212725"/>
            </a:xfrm>
            <a:prstGeom prst="rect">
              <a:avLst/>
            </a:prstGeom>
            <a:noFill/>
            <a:ln w="9525">
              <a:noFill/>
              <a:miter lim="800000"/>
              <a:headEnd/>
              <a:tailEnd/>
            </a:ln>
            <a:effectLst/>
          </p:spPr>
          <p:txBody>
            <a:bodyPr wrap="none" lIns="0" tIns="0" rIns="0" bIns="0" anchor="ctr">
              <a:spAutoFit/>
            </a:bodyPr>
            <a:lstStyle/>
            <a:p>
              <a:r>
                <a:rPr lang="en-US" altLang="ja-JP" sz="1400">
                  <a:solidFill>
                    <a:schemeClr val="tx1"/>
                  </a:solidFill>
                  <a:ea typeface="Cn"/>
                  <a:cs typeface="Cn"/>
                </a:rPr>
                <a:t>Time-line</a:t>
              </a:r>
              <a:r>
                <a:rPr lang="en-US" altLang="ja-JP" sz="1400">
                  <a:solidFill>
                    <a:schemeClr val="tx1"/>
                  </a:solidFill>
                </a:rPr>
                <a:t> </a:t>
              </a:r>
            </a:p>
          </p:txBody>
        </p:sp>
        <p:sp>
          <p:nvSpPr>
            <p:cNvPr id="25" name="Text Box 274"/>
            <p:cNvSpPr txBox="1">
              <a:spLocks noChangeArrowheads="1"/>
            </p:cNvSpPr>
            <p:nvPr/>
          </p:nvSpPr>
          <p:spPr bwMode="auto">
            <a:xfrm>
              <a:off x="3814763" y="5453063"/>
              <a:ext cx="331787"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1</a:t>
              </a:r>
              <a:endParaRPr lang="en-US" altLang="ja-JP" sz="1400">
                <a:solidFill>
                  <a:schemeClr val="tx1"/>
                </a:solidFill>
              </a:endParaRPr>
            </a:p>
          </p:txBody>
        </p:sp>
        <p:sp>
          <p:nvSpPr>
            <p:cNvPr id="26" name="Text Box 275"/>
            <p:cNvSpPr txBox="1">
              <a:spLocks noChangeArrowheads="1"/>
            </p:cNvSpPr>
            <p:nvPr/>
          </p:nvSpPr>
          <p:spPr bwMode="auto">
            <a:xfrm>
              <a:off x="4535488" y="5453063"/>
              <a:ext cx="331787"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2</a:t>
              </a:r>
              <a:endParaRPr lang="en-US" altLang="ja-JP" sz="1400">
                <a:solidFill>
                  <a:schemeClr val="tx1"/>
                </a:solidFill>
              </a:endParaRPr>
            </a:p>
          </p:txBody>
        </p:sp>
        <p:sp>
          <p:nvSpPr>
            <p:cNvPr id="27" name="Text Box 276"/>
            <p:cNvSpPr txBox="1">
              <a:spLocks noChangeArrowheads="1"/>
            </p:cNvSpPr>
            <p:nvPr/>
          </p:nvSpPr>
          <p:spPr bwMode="auto">
            <a:xfrm>
              <a:off x="5254625" y="5453063"/>
              <a:ext cx="331788"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3</a:t>
              </a:r>
              <a:endParaRPr lang="en-US" altLang="ja-JP" sz="1400">
                <a:solidFill>
                  <a:schemeClr val="tx1"/>
                </a:solidFill>
              </a:endParaRPr>
            </a:p>
          </p:txBody>
        </p:sp>
        <p:sp>
          <p:nvSpPr>
            <p:cNvPr id="28" name="Text Box 277"/>
            <p:cNvSpPr txBox="1">
              <a:spLocks noChangeArrowheads="1"/>
            </p:cNvSpPr>
            <p:nvPr/>
          </p:nvSpPr>
          <p:spPr bwMode="auto">
            <a:xfrm>
              <a:off x="5975350" y="5453063"/>
              <a:ext cx="331788"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4</a:t>
              </a:r>
              <a:endParaRPr lang="en-US" altLang="ja-JP" sz="1400">
                <a:solidFill>
                  <a:schemeClr val="tx1"/>
                </a:solidFill>
              </a:endParaRPr>
            </a:p>
          </p:txBody>
        </p:sp>
        <p:sp>
          <p:nvSpPr>
            <p:cNvPr id="29" name="Text Box 278"/>
            <p:cNvSpPr txBox="1">
              <a:spLocks noChangeArrowheads="1"/>
            </p:cNvSpPr>
            <p:nvPr/>
          </p:nvSpPr>
          <p:spPr bwMode="auto">
            <a:xfrm>
              <a:off x="6694488" y="5453063"/>
              <a:ext cx="331787"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5</a:t>
              </a:r>
              <a:endParaRPr lang="en-US" altLang="ja-JP" sz="1400">
                <a:solidFill>
                  <a:schemeClr val="tx1"/>
                </a:solidFill>
              </a:endParaRPr>
            </a:p>
          </p:txBody>
        </p:sp>
        <p:sp>
          <p:nvSpPr>
            <p:cNvPr id="30" name="Text Box 279"/>
            <p:cNvSpPr txBox="1">
              <a:spLocks noChangeArrowheads="1"/>
            </p:cNvSpPr>
            <p:nvPr/>
          </p:nvSpPr>
          <p:spPr bwMode="auto">
            <a:xfrm>
              <a:off x="7415213" y="5453063"/>
              <a:ext cx="331787"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6</a:t>
              </a:r>
              <a:endParaRPr lang="en-US" altLang="ja-JP" sz="1400">
                <a:solidFill>
                  <a:schemeClr val="tx1"/>
                </a:solidFill>
              </a:endParaRPr>
            </a:p>
          </p:txBody>
        </p:sp>
        <p:sp>
          <p:nvSpPr>
            <p:cNvPr id="31" name="Text Box 280"/>
            <p:cNvSpPr txBox="1">
              <a:spLocks noChangeArrowheads="1"/>
            </p:cNvSpPr>
            <p:nvPr/>
          </p:nvSpPr>
          <p:spPr bwMode="auto">
            <a:xfrm>
              <a:off x="4021138" y="1925638"/>
              <a:ext cx="636587"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1 </a:t>
              </a:r>
              <a:r>
                <a:rPr lang="en-US" altLang="ja-JP" sz="1400">
                  <a:solidFill>
                    <a:schemeClr val="tx1"/>
                  </a:solidFill>
                </a:rPr>
                <a:t>+P</a:t>
              </a:r>
              <a:r>
                <a:rPr lang="en-US" altLang="ja-JP" sz="700">
                  <a:solidFill>
                    <a:schemeClr val="tx1"/>
                  </a:solidFill>
                </a:rPr>
                <a:t>2</a:t>
              </a:r>
            </a:p>
          </p:txBody>
        </p:sp>
        <p:sp>
          <p:nvSpPr>
            <p:cNvPr id="32" name="Text Box 281"/>
            <p:cNvSpPr txBox="1">
              <a:spLocks noChangeArrowheads="1"/>
            </p:cNvSpPr>
            <p:nvPr/>
          </p:nvSpPr>
          <p:spPr bwMode="auto">
            <a:xfrm>
              <a:off x="4751388" y="2933700"/>
              <a:ext cx="636587"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2 </a:t>
              </a:r>
              <a:r>
                <a:rPr lang="en-US" altLang="ja-JP" sz="1400">
                  <a:solidFill>
                    <a:schemeClr val="tx1"/>
                  </a:solidFill>
                </a:rPr>
                <a:t>+P</a:t>
              </a:r>
              <a:r>
                <a:rPr lang="en-US" altLang="ja-JP" sz="700">
                  <a:solidFill>
                    <a:schemeClr val="tx1"/>
                  </a:solidFill>
                </a:rPr>
                <a:t>3</a:t>
              </a:r>
            </a:p>
          </p:txBody>
        </p:sp>
        <p:sp>
          <p:nvSpPr>
            <p:cNvPr id="33" name="Text Box 282"/>
            <p:cNvSpPr txBox="1">
              <a:spLocks noChangeArrowheads="1"/>
            </p:cNvSpPr>
            <p:nvPr/>
          </p:nvSpPr>
          <p:spPr bwMode="auto">
            <a:xfrm>
              <a:off x="5461000" y="1925638"/>
              <a:ext cx="636588"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3 </a:t>
              </a:r>
              <a:r>
                <a:rPr lang="en-US" altLang="ja-JP" sz="1400">
                  <a:solidFill>
                    <a:schemeClr val="tx1"/>
                  </a:solidFill>
                </a:rPr>
                <a:t>+P</a:t>
              </a:r>
              <a:r>
                <a:rPr lang="en-US" altLang="ja-JP" sz="700">
                  <a:solidFill>
                    <a:schemeClr val="tx1"/>
                  </a:solidFill>
                </a:rPr>
                <a:t>4</a:t>
              </a:r>
            </a:p>
          </p:txBody>
        </p:sp>
        <p:sp>
          <p:nvSpPr>
            <p:cNvPr id="34" name="Text Box 283"/>
            <p:cNvSpPr txBox="1">
              <a:spLocks noChangeArrowheads="1"/>
            </p:cNvSpPr>
            <p:nvPr/>
          </p:nvSpPr>
          <p:spPr bwMode="auto">
            <a:xfrm>
              <a:off x="6181725" y="2933700"/>
              <a:ext cx="636588"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4 </a:t>
              </a:r>
              <a:r>
                <a:rPr lang="en-US" altLang="ja-JP" sz="1400">
                  <a:solidFill>
                    <a:schemeClr val="tx1"/>
                  </a:solidFill>
                </a:rPr>
                <a:t>+P</a:t>
              </a:r>
              <a:r>
                <a:rPr lang="en-US" altLang="ja-JP" sz="700">
                  <a:solidFill>
                    <a:schemeClr val="tx1"/>
                  </a:solidFill>
                </a:rPr>
                <a:t>5</a:t>
              </a:r>
            </a:p>
          </p:txBody>
        </p:sp>
        <p:sp>
          <p:nvSpPr>
            <p:cNvPr id="35" name="Text Box 284"/>
            <p:cNvSpPr txBox="1">
              <a:spLocks noChangeArrowheads="1"/>
            </p:cNvSpPr>
            <p:nvPr/>
          </p:nvSpPr>
          <p:spPr bwMode="auto">
            <a:xfrm>
              <a:off x="6900863" y="1925638"/>
              <a:ext cx="636587"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5 </a:t>
              </a:r>
              <a:r>
                <a:rPr lang="en-US" altLang="ja-JP" sz="1400">
                  <a:solidFill>
                    <a:schemeClr val="tx1"/>
                  </a:solidFill>
                </a:rPr>
                <a:t>+P</a:t>
              </a:r>
              <a:r>
                <a:rPr lang="en-US" altLang="ja-JP" sz="700">
                  <a:solidFill>
                    <a:schemeClr val="tx1"/>
                  </a:solidFill>
                </a:rPr>
                <a:t>6</a:t>
              </a:r>
            </a:p>
          </p:txBody>
        </p:sp>
        <p:grpSp>
          <p:nvGrpSpPr>
            <p:cNvPr id="19" name="Group 290"/>
            <p:cNvGrpSpPr>
              <a:grpSpLocks/>
            </p:cNvGrpSpPr>
            <p:nvPr/>
          </p:nvGrpSpPr>
          <p:grpSpPr bwMode="auto">
            <a:xfrm>
              <a:off x="3382963" y="3954463"/>
              <a:ext cx="4789487" cy="215900"/>
              <a:chOff x="476" y="663"/>
              <a:chExt cx="3017" cy="136"/>
            </a:xfrm>
          </p:grpSpPr>
          <p:sp>
            <p:nvSpPr>
              <p:cNvPr id="37" name="Line 291"/>
              <p:cNvSpPr>
                <a:spLocks noChangeShapeType="1"/>
              </p:cNvSpPr>
              <p:nvPr/>
            </p:nvSpPr>
            <p:spPr bwMode="auto">
              <a:xfrm>
                <a:off x="476" y="732"/>
                <a:ext cx="3017" cy="0"/>
              </a:xfrm>
              <a:prstGeom prst="line">
                <a:avLst/>
              </a:prstGeom>
              <a:noFill/>
              <a:ln w="9525">
                <a:solidFill>
                  <a:schemeClr val="tx1"/>
                </a:solidFill>
                <a:round/>
                <a:headEnd/>
                <a:tailEnd type="triangle" w="med" len="med"/>
              </a:ln>
              <a:effectLst/>
            </p:spPr>
            <p:txBody>
              <a:bodyPr/>
              <a:lstStyle/>
              <a:p>
                <a:endParaRPr lang="ja-JP" altLang="en-US"/>
              </a:p>
            </p:txBody>
          </p:sp>
          <p:sp>
            <p:nvSpPr>
              <p:cNvPr id="38" name="Line 292"/>
              <p:cNvSpPr>
                <a:spLocks noChangeShapeType="1"/>
              </p:cNvSpPr>
              <p:nvPr/>
            </p:nvSpPr>
            <p:spPr bwMode="auto">
              <a:xfrm>
                <a:off x="1519" y="663"/>
                <a:ext cx="0" cy="136"/>
              </a:xfrm>
              <a:prstGeom prst="line">
                <a:avLst/>
              </a:prstGeom>
              <a:noFill/>
              <a:ln w="9525">
                <a:solidFill>
                  <a:schemeClr val="tx1"/>
                </a:solidFill>
                <a:round/>
                <a:headEnd/>
                <a:tailEnd/>
              </a:ln>
              <a:effectLst/>
            </p:spPr>
            <p:txBody>
              <a:bodyPr/>
              <a:lstStyle/>
              <a:p>
                <a:endParaRPr lang="ja-JP" altLang="en-US"/>
              </a:p>
            </p:txBody>
          </p:sp>
          <p:sp>
            <p:nvSpPr>
              <p:cNvPr id="39" name="Line 293"/>
              <p:cNvSpPr>
                <a:spLocks noChangeShapeType="1"/>
              </p:cNvSpPr>
              <p:nvPr/>
            </p:nvSpPr>
            <p:spPr bwMode="auto">
              <a:xfrm>
                <a:off x="2426" y="663"/>
                <a:ext cx="0" cy="136"/>
              </a:xfrm>
              <a:prstGeom prst="line">
                <a:avLst/>
              </a:prstGeom>
              <a:noFill/>
              <a:ln w="9525">
                <a:solidFill>
                  <a:schemeClr val="tx1"/>
                </a:solidFill>
                <a:round/>
                <a:headEnd/>
                <a:tailEnd/>
              </a:ln>
              <a:effectLst/>
            </p:spPr>
            <p:txBody>
              <a:bodyPr/>
              <a:lstStyle/>
              <a:p>
                <a:endParaRPr lang="ja-JP" altLang="en-US"/>
              </a:p>
            </p:txBody>
          </p:sp>
          <p:sp>
            <p:nvSpPr>
              <p:cNvPr id="40" name="Line 294"/>
              <p:cNvSpPr>
                <a:spLocks noChangeShapeType="1"/>
              </p:cNvSpPr>
              <p:nvPr/>
            </p:nvSpPr>
            <p:spPr bwMode="auto">
              <a:xfrm>
                <a:off x="3334" y="663"/>
                <a:ext cx="0" cy="136"/>
              </a:xfrm>
              <a:prstGeom prst="line">
                <a:avLst/>
              </a:prstGeom>
              <a:noFill/>
              <a:ln w="9525">
                <a:solidFill>
                  <a:schemeClr val="tx1"/>
                </a:solidFill>
                <a:round/>
                <a:headEnd/>
                <a:tailEnd/>
              </a:ln>
              <a:effectLst/>
            </p:spPr>
            <p:txBody>
              <a:bodyPr/>
              <a:lstStyle/>
              <a:p>
                <a:endParaRPr lang="ja-JP" altLang="en-US"/>
              </a:p>
            </p:txBody>
          </p:sp>
          <p:sp>
            <p:nvSpPr>
              <p:cNvPr id="41" name="Line 295"/>
              <p:cNvSpPr>
                <a:spLocks noChangeShapeType="1"/>
              </p:cNvSpPr>
              <p:nvPr/>
            </p:nvSpPr>
            <p:spPr bwMode="auto">
              <a:xfrm>
                <a:off x="611" y="663"/>
                <a:ext cx="0" cy="136"/>
              </a:xfrm>
              <a:prstGeom prst="line">
                <a:avLst/>
              </a:prstGeom>
              <a:noFill/>
              <a:ln w="9525">
                <a:solidFill>
                  <a:schemeClr val="tx1"/>
                </a:solidFill>
                <a:round/>
                <a:headEnd/>
                <a:tailEnd/>
              </a:ln>
              <a:effectLst/>
            </p:spPr>
            <p:txBody>
              <a:bodyPr/>
              <a:lstStyle/>
              <a:p>
                <a:endParaRPr lang="ja-JP" altLang="en-US"/>
              </a:p>
            </p:txBody>
          </p:sp>
        </p:grpSp>
        <p:grpSp>
          <p:nvGrpSpPr>
            <p:cNvPr id="36" name="Group 446"/>
            <p:cNvGrpSpPr>
              <a:grpSpLocks/>
            </p:cNvGrpSpPr>
            <p:nvPr/>
          </p:nvGrpSpPr>
          <p:grpSpPr bwMode="auto">
            <a:xfrm>
              <a:off x="6550025" y="1541463"/>
              <a:ext cx="623888" cy="3709987"/>
              <a:chOff x="4103" y="971"/>
              <a:chExt cx="393" cy="2337"/>
            </a:xfrm>
          </p:grpSpPr>
          <p:sp>
            <p:nvSpPr>
              <p:cNvPr id="43" name="AutoShape 5"/>
              <p:cNvSpPr>
                <a:spLocks noChangeArrowheads="1"/>
              </p:cNvSpPr>
              <p:nvPr/>
            </p:nvSpPr>
            <p:spPr bwMode="auto">
              <a:xfrm>
                <a:off x="4299" y="3148"/>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44" name="AutoShape 10"/>
              <p:cNvSpPr>
                <a:spLocks noChangeArrowheads="1"/>
              </p:cNvSpPr>
              <p:nvPr/>
            </p:nvSpPr>
            <p:spPr bwMode="auto">
              <a:xfrm>
                <a:off x="4317" y="1571"/>
                <a:ext cx="179" cy="160"/>
              </a:xfrm>
              <a:prstGeom prst="roundRect">
                <a:avLst>
                  <a:gd name="adj" fmla="val 16667"/>
                </a:avLst>
              </a:prstGeom>
              <a:solidFill>
                <a:schemeClr val="bg1"/>
              </a:solidFill>
              <a:ln w="19050">
                <a:solidFill>
                  <a:schemeClr val="tx2"/>
                </a:solidFill>
                <a:prstDash val="dash"/>
                <a:round/>
                <a:headEnd/>
                <a:tailEnd/>
              </a:ln>
              <a:effectLst/>
            </p:spPr>
            <p:txBody>
              <a:bodyPr wrap="none" anchor="ctr"/>
              <a:lstStyle/>
              <a:p>
                <a:endParaRPr lang="ja-JP" altLang="en-US"/>
              </a:p>
            </p:txBody>
          </p:sp>
          <p:sp>
            <p:nvSpPr>
              <p:cNvPr id="45" name="Oval 35"/>
              <p:cNvSpPr>
                <a:spLocks noChangeAspect="1" noChangeArrowheads="1"/>
              </p:cNvSpPr>
              <p:nvPr/>
            </p:nvSpPr>
            <p:spPr bwMode="auto">
              <a:xfrm>
                <a:off x="4104"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46" name="Oval 36"/>
              <p:cNvSpPr>
                <a:spLocks noChangeAspect="1" noChangeArrowheads="1"/>
              </p:cNvSpPr>
              <p:nvPr/>
            </p:nvSpPr>
            <p:spPr bwMode="auto">
              <a:xfrm>
                <a:off x="4444"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47" name="Oval 37"/>
              <p:cNvSpPr>
                <a:spLocks noChangeAspect="1" noChangeArrowheads="1"/>
              </p:cNvSpPr>
              <p:nvPr/>
            </p:nvSpPr>
            <p:spPr bwMode="auto">
              <a:xfrm>
                <a:off x="4330"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48" name="Oval 38"/>
              <p:cNvSpPr>
                <a:spLocks noChangeAspect="1" noChangeArrowheads="1"/>
              </p:cNvSpPr>
              <p:nvPr/>
            </p:nvSpPr>
            <p:spPr bwMode="auto">
              <a:xfrm>
                <a:off x="4444" y="106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49" name="AutoShape 39"/>
              <p:cNvCxnSpPr>
                <a:cxnSpLocks noChangeShapeType="1"/>
                <a:stCxn id="47" idx="6"/>
                <a:endCxn id="46" idx="2"/>
              </p:cNvCxnSpPr>
              <p:nvPr/>
            </p:nvCxnSpPr>
            <p:spPr bwMode="auto">
              <a:xfrm>
                <a:off x="4353" y="983"/>
                <a:ext cx="91" cy="0"/>
              </a:xfrm>
              <a:prstGeom prst="straightConnector1">
                <a:avLst/>
              </a:prstGeom>
              <a:noFill/>
              <a:ln w="9525">
                <a:solidFill>
                  <a:schemeClr val="tx1"/>
                </a:solidFill>
                <a:round/>
                <a:headEnd/>
                <a:tailEnd/>
              </a:ln>
              <a:effectLst/>
            </p:spPr>
          </p:cxnSp>
          <p:cxnSp>
            <p:nvCxnSpPr>
              <p:cNvPr id="50" name="AutoShape 40"/>
              <p:cNvCxnSpPr>
                <a:cxnSpLocks noChangeShapeType="1"/>
                <a:stCxn id="47" idx="5"/>
                <a:endCxn id="48" idx="1"/>
              </p:cNvCxnSpPr>
              <p:nvPr/>
            </p:nvCxnSpPr>
            <p:spPr bwMode="auto">
              <a:xfrm>
                <a:off x="4350" y="991"/>
                <a:ext cx="97" cy="74"/>
              </a:xfrm>
              <a:prstGeom prst="straightConnector1">
                <a:avLst/>
              </a:prstGeom>
              <a:noFill/>
              <a:ln w="9525">
                <a:solidFill>
                  <a:schemeClr val="tx1"/>
                </a:solidFill>
                <a:round/>
                <a:headEnd/>
                <a:tailEnd/>
              </a:ln>
              <a:effectLst/>
            </p:spPr>
          </p:cxnSp>
          <p:sp>
            <p:nvSpPr>
              <p:cNvPr id="51" name="Oval 124"/>
              <p:cNvSpPr>
                <a:spLocks noChangeAspect="1" noChangeArrowheads="1"/>
              </p:cNvSpPr>
              <p:nvPr/>
            </p:nvSpPr>
            <p:spPr bwMode="auto">
              <a:xfrm>
                <a:off x="4104"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52" name="Oval 125"/>
              <p:cNvSpPr>
                <a:spLocks noChangeAspect="1" noChangeArrowheads="1"/>
              </p:cNvSpPr>
              <p:nvPr/>
            </p:nvSpPr>
            <p:spPr bwMode="auto">
              <a:xfrm>
                <a:off x="4444"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53" name="Oval 126"/>
              <p:cNvSpPr>
                <a:spLocks noChangeAspect="1" noChangeArrowheads="1"/>
              </p:cNvSpPr>
              <p:nvPr/>
            </p:nvSpPr>
            <p:spPr bwMode="auto">
              <a:xfrm>
                <a:off x="4330"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54" name="Oval 127"/>
              <p:cNvSpPr>
                <a:spLocks noChangeAspect="1" noChangeArrowheads="1"/>
              </p:cNvSpPr>
              <p:nvPr/>
            </p:nvSpPr>
            <p:spPr bwMode="auto">
              <a:xfrm>
                <a:off x="4444" y="3260"/>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55" name="AutoShape 128"/>
              <p:cNvCxnSpPr>
                <a:cxnSpLocks noChangeShapeType="1"/>
                <a:stCxn id="53" idx="6"/>
                <a:endCxn id="52" idx="2"/>
              </p:cNvCxnSpPr>
              <p:nvPr/>
            </p:nvCxnSpPr>
            <p:spPr bwMode="auto">
              <a:xfrm>
                <a:off x="4353" y="3181"/>
                <a:ext cx="91" cy="0"/>
              </a:xfrm>
              <a:prstGeom prst="straightConnector1">
                <a:avLst/>
              </a:prstGeom>
              <a:noFill/>
              <a:ln w="9525">
                <a:solidFill>
                  <a:schemeClr val="tx1"/>
                </a:solidFill>
                <a:round/>
                <a:headEnd/>
                <a:tailEnd/>
              </a:ln>
              <a:effectLst/>
            </p:spPr>
          </p:cxnSp>
          <p:cxnSp>
            <p:nvCxnSpPr>
              <p:cNvPr id="56" name="AutoShape 129"/>
              <p:cNvCxnSpPr>
                <a:cxnSpLocks noChangeShapeType="1"/>
                <a:stCxn id="53" idx="5"/>
                <a:endCxn id="54" idx="1"/>
              </p:cNvCxnSpPr>
              <p:nvPr/>
            </p:nvCxnSpPr>
            <p:spPr bwMode="auto">
              <a:xfrm>
                <a:off x="4350" y="3189"/>
                <a:ext cx="97" cy="74"/>
              </a:xfrm>
              <a:prstGeom prst="straightConnector1">
                <a:avLst/>
              </a:prstGeom>
              <a:noFill/>
              <a:ln w="9525">
                <a:solidFill>
                  <a:schemeClr val="tx1"/>
                </a:solidFill>
                <a:round/>
                <a:headEnd/>
                <a:tailEnd/>
              </a:ln>
              <a:effectLst/>
            </p:spPr>
          </p:cxnSp>
          <p:sp>
            <p:nvSpPr>
              <p:cNvPr id="57" name="Oval 215"/>
              <p:cNvSpPr>
                <a:spLocks noChangeAspect="1" noChangeArrowheads="1"/>
              </p:cNvSpPr>
              <p:nvPr/>
            </p:nvSpPr>
            <p:spPr bwMode="auto">
              <a:xfrm>
                <a:off x="4217"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58" name="Oval 216"/>
              <p:cNvSpPr>
                <a:spLocks noChangeAspect="1" noChangeArrowheads="1"/>
              </p:cNvSpPr>
              <p:nvPr/>
            </p:nvSpPr>
            <p:spPr bwMode="auto">
              <a:xfrm>
                <a:off x="4103"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59" name="AutoShape 217"/>
              <p:cNvCxnSpPr>
                <a:cxnSpLocks noChangeShapeType="1"/>
                <a:stCxn id="58" idx="6"/>
                <a:endCxn id="57" idx="2"/>
              </p:cNvCxnSpPr>
              <p:nvPr/>
            </p:nvCxnSpPr>
            <p:spPr bwMode="auto">
              <a:xfrm>
                <a:off x="4126" y="1606"/>
                <a:ext cx="91" cy="0"/>
              </a:xfrm>
              <a:prstGeom prst="straightConnector1">
                <a:avLst/>
              </a:prstGeom>
              <a:noFill/>
              <a:ln w="9525">
                <a:solidFill>
                  <a:schemeClr val="tx1"/>
                </a:solidFill>
                <a:round/>
                <a:headEnd/>
                <a:tailEnd/>
              </a:ln>
              <a:effectLst/>
            </p:spPr>
          </p:cxnSp>
          <p:sp>
            <p:nvSpPr>
              <p:cNvPr id="60" name="Oval 218"/>
              <p:cNvSpPr>
                <a:spLocks noChangeAspect="1" noChangeArrowheads="1"/>
              </p:cNvSpPr>
              <p:nvPr/>
            </p:nvSpPr>
            <p:spPr bwMode="auto">
              <a:xfrm>
                <a:off x="4445"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61" name="Oval 219"/>
              <p:cNvSpPr>
                <a:spLocks noChangeAspect="1" noChangeArrowheads="1"/>
              </p:cNvSpPr>
              <p:nvPr/>
            </p:nvSpPr>
            <p:spPr bwMode="auto">
              <a:xfrm>
                <a:off x="4331"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62" name="Oval 220"/>
              <p:cNvSpPr>
                <a:spLocks noChangeAspect="1" noChangeArrowheads="1"/>
              </p:cNvSpPr>
              <p:nvPr/>
            </p:nvSpPr>
            <p:spPr bwMode="auto">
              <a:xfrm>
                <a:off x="4445" y="1685"/>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63" name="AutoShape 221"/>
              <p:cNvCxnSpPr>
                <a:cxnSpLocks noChangeShapeType="1"/>
                <a:stCxn id="61" idx="6"/>
                <a:endCxn id="60" idx="2"/>
              </p:cNvCxnSpPr>
              <p:nvPr/>
            </p:nvCxnSpPr>
            <p:spPr bwMode="auto">
              <a:xfrm>
                <a:off x="4354" y="1606"/>
                <a:ext cx="91" cy="0"/>
              </a:xfrm>
              <a:prstGeom prst="straightConnector1">
                <a:avLst/>
              </a:prstGeom>
              <a:noFill/>
              <a:ln w="9525">
                <a:solidFill>
                  <a:schemeClr val="tx1"/>
                </a:solidFill>
                <a:round/>
                <a:headEnd/>
                <a:tailEnd/>
              </a:ln>
              <a:effectLst/>
            </p:spPr>
          </p:cxnSp>
          <p:cxnSp>
            <p:nvCxnSpPr>
              <p:cNvPr id="64" name="AutoShape 222"/>
              <p:cNvCxnSpPr>
                <a:cxnSpLocks noChangeShapeType="1"/>
                <a:stCxn id="61" idx="5"/>
                <a:endCxn id="62" idx="1"/>
              </p:cNvCxnSpPr>
              <p:nvPr/>
            </p:nvCxnSpPr>
            <p:spPr bwMode="auto">
              <a:xfrm>
                <a:off x="4351" y="1614"/>
                <a:ext cx="97" cy="74"/>
              </a:xfrm>
              <a:prstGeom prst="straightConnector1">
                <a:avLst/>
              </a:prstGeom>
              <a:noFill/>
              <a:ln w="9525">
                <a:solidFill>
                  <a:schemeClr val="tx1"/>
                </a:solidFill>
                <a:round/>
                <a:headEnd/>
                <a:tailEnd/>
              </a:ln>
              <a:effectLst/>
            </p:spPr>
          </p:cxnSp>
          <p:sp>
            <p:nvSpPr>
              <p:cNvPr id="65" name="Oval 296"/>
              <p:cNvSpPr>
                <a:spLocks noChangeAspect="1" noChangeArrowheads="1"/>
              </p:cNvSpPr>
              <p:nvPr/>
            </p:nvSpPr>
            <p:spPr bwMode="auto">
              <a:xfrm>
                <a:off x="4104"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66" name="Oval 297"/>
              <p:cNvSpPr>
                <a:spLocks noChangeAspect="1" noChangeArrowheads="1"/>
              </p:cNvSpPr>
              <p:nvPr/>
            </p:nvSpPr>
            <p:spPr bwMode="auto">
              <a:xfrm>
                <a:off x="4444"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67" name="Oval 298"/>
              <p:cNvSpPr>
                <a:spLocks noChangeAspect="1" noChangeArrowheads="1"/>
              </p:cNvSpPr>
              <p:nvPr/>
            </p:nvSpPr>
            <p:spPr bwMode="auto">
              <a:xfrm>
                <a:off x="4330"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68" name="Oval 299"/>
              <p:cNvSpPr>
                <a:spLocks noChangeAspect="1" noChangeArrowheads="1"/>
              </p:cNvSpPr>
              <p:nvPr/>
            </p:nvSpPr>
            <p:spPr bwMode="auto">
              <a:xfrm>
                <a:off x="4444" y="246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69" name="AutoShape 300"/>
              <p:cNvCxnSpPr>
                <a:cxnSpLocks noChangeShapeType="1"/>
                <a:stCxn id="67" idx="6"/>
                <a:endCxn id="66" idx="2"/>
              </p:cNvCxnSpPr>
              <p:nvPr/>
            </p:nvCxnSpPr>
            <p:spPr bwMode="auto">
              <a:xfrm>
                <a:off x="4353" y="2389"/>
                <a:ext cx="91" cy="0"/>
              </a:xfrm>
              <a:prstGeom prst="straightConnector1">
                <a:avLst/>
              </a:prstGeom>
              <a:noFill/>
              <a:ln w="9525">
                <a:solidFill>
                  <a:schemeClr val="tx1"/>
                </a:solidFill>
                <a:round/>
                <a:headEnd/>
                <a:tailEnd/>
              </a:ln>
              <a:effectLst/>
            </p:spPr>
          </p:cxnSp>
          <p:cxnSp>
            <p:nvCxnSpPr>
              <p:cNvPr id="70" name="AutoShape 301"/>
              <p:cNvCxnSpPr>
                <a:cxnSpLocks noChangeShapeType="1"/>
                <a:stCxn id="67" idx="5"/>
                <a:endCxn id="68" idx="1"/>
              </p:cNvCxnSpPr>
              <p:nvPr/>
            </p:nvCxnSpPr>
            <p:spPr bwMode="auto">
              <a:xfrm>
                <a:off x="4350" y="2397"/>
                <a:ext cx="97" cy="74"/>
              </a:xfrm>
              <a:prstGeom prst="straightConnector1">
                <a:avLst/>
              </a:prstGeom>
              <a:noFill/>
              <a:ln w="9525">
                <a:solidFill>
                  <a:schemeClr val="tx1"/>
                </a:solidFill>
                <a:round/>
                <a:headEnd/>
                <a:tailEnd/>
              </a:ln>
              <a:effectLst/>
            </p:spPr>
          </p:cxnSp>
        </p:grpSp>
        <p:grpSp>
          <p:nvGrpSpPr>
            <p:cNvPr id="42" name="Group 443"/>
            <p:cNvGrpSpPr>
              <a:grpSpLocks/>
            </p:cNvGrpSpPr>
            <p:nvPr/>
          </p:nvGrpSpPr>
          <p:grpSpPr bwMode="auto">
            <a:xfrm>
              <a:off x="4389438" y="1495425"/>
              <a:ext cx="612775" cy="3749675"/>
              <a:chOff x="2742" y="942"/>
              <a:chExt cx="386" cy="2362"/>
            </a:xfrm>
          </p:grpSpPr>
          <p:sp>
            <p:nvSpPr>
              <p:cNvPr id="72" name="AutoShape 8"/>
              <p:cNvSpPr>
                <a:spLocks noChangeArrowheads="1"/>
              </p:cNvSpPr>
              <p:nvPr/>
            </p:nvSpPr>
            <p:spPr bwMode="auto">
              <a:xfrm>
                <a:off x="2943" y="3144"/>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73" name="AutoShape 14"/>
              <p:cNvSpPr>
                <a:spLocks noChangeArrowheads="1"/>
              </p:cNvSpPr>
              <p:nvPr/>
            </p:nvSpPr>
            <p:spPr bwMode="auto">
              <a:xfrm>
                <a:off x="2949" y="942"/>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74" name="Oval 77"/>
              <p:cNvSpPr>
                <a:spLocks noChangeAspect="1" noChangeArrowheads="1"/>
              </p:cNvSpPr>
              <p:nvPr/>
            </p:nvSpPr>
            <p:spPr bwMode="auto">
              <a:xfrm>
                <a:off x="3083"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75" name="Oval 78"/>
              <p:cNvSpPr>
                <a:spLocks noChangeAspect="1" noChangeArrowheads="1"/>
              </p:cNvSpPr>
              <p:nvPr/>
            </p:nvSpPr>
            <p:spPr bwMode="auto">
              <a:xfrm>
                <a:off x="2969"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76" name="AutoShape 79"/>
              <p:cNvCxnSpPr>
                <a:cxnSpLocks noChangeShapeType="1"/>
                <a:stCxn id="75" idx="6"/>
                <a:endCxn id="74" idx="2"/>
              </p:cNvCxnSpPr>
              <p:nvPr/>
            </p:nvCxnSpPr>
            <p:spPr bwMode="auto">
              <a:xfrm>
                <a:off x="2992" y="983"/>
                <a:ext cx="91" cy="0"/>
              </a:xfrm>
              <a:prstGeom prst="straightConnector1">
                <a:avLst/>
              </a:prstGeom>
              <a:noFill/>
              <a:ln w="9525">
                <a:solidFill>
                  <a:schemeClr val="tx1"/>
                </a:solidFill>
                <a:round/>
                <a:headEnd/>
                <a:tailEnd/>
              </a:ln>
              <a:effectLst/>
            </p:spPr>
          </p:cxnSp>
          <p:sp>
            <p:nvSpPr>
              <p:cNvPr id="77" name="Oval 80"/>
              <p:cNvSpPr>
                <a:spLocks noChangeAspect="1" noChangeArrowheads="1"/>
              </p:cNvSpPr>
              <p:nvPr/>
            </p:nvSpPr>
            <p:spPr bwMode="auto">
              <a:xfrm>
                <a:off x="3083"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78" name="Oval 81"/>
              <p:cNvSpPr>
                <a:spLocks noChangeAspect="1" noChangeArrowheads="1"/>
              </p:cNvSpPr>
              <p:nvPr/>
            </p:nvSpPr>
            <p:spPr bwMode="auto">
              <a:xfrm>
                <a:off x="2970"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79" name="AutoShape 82"/>
              <p:cNvCxnSpPr>
                <a:cxnSpLocks noChangeShapeType="1"/>
                <a:stCxn id="78" idx="6"/>
                <a:endCxn id="77" idx="2"/>
              </p:cNvCxnSpPr>
              <p:nvPr/>
            </p:nvCxnSpPr>
            <p:spPr bwMode="auto">
              <a:xfrm>
                <a:off x="2993" y="1074"/>
                <a:ext cx="90" cy="0"/>
              </a:xfrm>
              <a:prstGeom prst="straightConnector1">
                <a:avLst/>
              </a:prstGeom>
              <a:noFill/>
              <a:ln w="9525">
                <a:solidFill>
                  <a:schemeClr val="tx1"/>
                </a:solidFill>
                <a:round/>
                <a:headEnd/>
                <a:tailEnd/>
              </a:ln>
              <a:effectLst/>
            </p:spPr>
          </p:cxnSp>
          <p:cxnSp>
            <p:nvCxnSpPr>
              <p:cNvPr id="80" name="AutoShape 83"/>
              <p:cNvCxnSpPr>
                <a:cxnSpLocks noChangeShapeType="1"/>
                <a:stCxn id="75" idx="4"/>
                <a:endCxn id="78" idx="0"/>
              </p:cNvCxnSpPr>
              <p:nvPr/>
            </p:nvCxnSpPr>
            <p:spPr bwMode="auto">
              <a:xfrm>
                <a:off x="2981" y="994"/>
                <a:ext cx="1" cy="68"/>
              </a:xfrm>
              <a:prstGeom prst="straightConnector1">
                <a:avLst/>
              </a:prstGeom>
              <a:noFill/>
              <a:ln w="9525">
                <a:solidFill>
                  <a:schemeClr val="tx1"/>
                </a:solidFill>
                <a:round/>
                <a:headEnd/>
                <a:tailEnd/>
              </a:ln>
              <a:effectLst/>
            </p:spPr>
          </p:cxnSp>
          <p:cxnSp>
            <p:nvCxnSpPr>
              <p:cNvPr id="81" name="AutoShape 84"/>
              <p:cNvCxnSpPr>
                <a:cxnSpLocks noChangeShapeType="1"/>
                <a:stCxn id="74" idx="4"/>
                <a:endCxn id="77" idx="0"/>
              </p:cNvCxnSpPr>
              <p:nvPr/>
            </p:nvCxnSpPr>
            <p:spPr bwMode="auto">
              <a:xfrm>
                <a:off x="3095" y="994"/>
                <a:ext cx="0" cy="68"/>
              </a:xfrm>
              <a:prstGeom prst="straightConnector1">
                <a:avLst/>
              </a:prstGeom>
              <a:noFill/>
              <a:ln w="9525">
                <a:solidFill>
                  <a:schemeClr val="tx1"/>
                </a:solidFill>
                <a:round/>
                <a:headEnd/>
                <a:tailEnd/>
              </a:ln>
              <a:effectLst/>
            </p:spPr>
          </p:cxnSp>
          <p:sp>
            <p:nvSpPr>
              <p:cNvPr id="82" name="Oval 85"/>
              <p:cNvSpPr>
                <a:spLocks noChangeAspect="1" noChangeArrowheads="1"/>
              </p:cNvSpPr>
              <p:nvPr/>
            </p:nvSpPr>
            <p:spPr bwMode="auto">
              <a:xfrm>
                <a:off x="2857"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83" name="Oval 86"/>
              <p:cNvSpPr>
                <a:spLocks noChangeAspect="1" noChangeArrowheads="1"/>
              </p:cNvSpPr>
              <p:nvPr/>
            </p:nvSpPr>
            <p:spPr bwMode="auto">
              <a:xfrm>
                <a:off x="2743"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84" name="AutoShape 87"/>
              <p:cNvCxnSpPr>
                <a:cxnSpLocks noChangeShapeType="1"/>
                <a:stCxn id="83" idx="6"/>
                <a:endCxn id="82" idx="2"/>
              </p:cNvCxnSpPr>
              <p:nvPr/>
            </p:nvCxnSpPr>
            <p:spPr bwMode="auto">
              <a:xfrm>
                <a:off x="2766" y="983"/>
                <a:ext cx="91" cy="0"/>
              </a:xfrm>
              <a:prstGeom prst="straightConnector1">
                <a:avLst/>
              </a:prstGeom>
              <a:noFill/>
              <a:ln w="9525">
                <a:solidFill>
                  <a:schemeClr val="tx1"/>
                </a:solidFill>
                <a:round/>
                <a:headEnd/>
                <a:tailEnd/>
              </a:ln>
              <a:effectLst/>
            </p:spPr>
          </p:cxnSp>
          <p:sp>
            <p:nvSpPr>
              <p:cNvPr id="85" name="Oval 88"/>
              <p:cNvSpPr>
                <a:spLocks noChangeAspect="1" noChangeArrowheads="1"/>
              </p:cNvSpPr>
              <p:nvPr/>
            </p:nvSpPr>
            <p:spPr bwMode="auto">
              <a:xfrm>
                <a:off x="2857" y="106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86" name="Oval 89"/>
              <p:cNvSpPr>
                <a:spLocks noChangeAspect="1" noChangeArrowheads="1"/>
              </p:cNvSpPr>
              <p:nvPr/>
            </p:nvSpPr>
            <p:spPr bwMode="auto">
              <a:xfrm>
                <a:off x="2744"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87" name="AutoShape 90"/>
              <p:cNvCxnSpPr>
                <a:cxnSpLocks noChangeShapeType="1"/>
                <a:stCxn id="86" idx="6"/>
                <a:endCxn id="85" idx="2"/>
              </p:cNvCxnSpPr>
              <p:nvPr/>
            </p:nvCxnSpPr>
            <p:spPr bwMode="auto">
              <a:xfrm>
                <a:off x="2767" y="1074"/>
                <a:ext cx="90" cy="0"/>
              </a:xfrm>
              <a:prstGeom prst="straightConnector1">
                <a:avLst/>
              </a:prstGeom>
              <a:noFill/>
              <a:ln w="9525">
                <a:solidFill>
                  <a:schemeClr val="tx1"/>
                </a:solidFill>
                <a:round/>
                <a:headEnd/>
                <a:tailEnd/>
              </a:ln>
              <a:effectLst/>
            </p:spPr>
          </p:cxnSp>
          <p:cxnSp>
            <p:nvCxnSpPr>
              <p:cNvPr id="88" name="AutoShape 91"/>
              <p:cNvCxnSpPr>
                <a:cxnSpLocks noChangeShapeType="1"/>
                <a:stCxn id="83" idx="4"/>
                <a:endCxn id="86" idx="0"/>
              </p:cNvCxnSpPr>
              <p:nvPr/>
            </p:nvCxnSpPr>
            <p:spPr bwMode="auto">
              <a:xfrm>
                <a:off x="2755" y="994"/>
                <a:ext cx="1" cy="68"/>
              </a:xfrm>
              <a:prstGeom prst="straightConnector1">
                <a:avLst/>
              </a:prstGeom>
              <a:noFill/>
              <a:ln w="9525">
                <a:solidFill>
                  <a:schemeClr val="tx1"/>
                </a:solidFill>
                <a:round/>
                <a:headEnd/>
                <a:tailEnd/>
              </a:ln>
              <a:effectLst/>
            </p:spPr>
          </p:cxnSp>
          <p:cxnSp>
            <p:nvCxnSpPr>
              <p:cNvPr id="89" name="AutoShape 92"/>
              <p:cNvCxnSpPr>
                <a:cxnSpLocks noChangeShapeType="1"/>
                <a:stCxn id="82" idx="4"/>
                <a:endCxn id="85" idx="0"/>
              </p:cNvCxnSpPr>
              <p:nvPr/>
            </p:nvCxnSpPr>
            <p:spPr bwMode="auto">
              <a:xfrm>
                <a:off x="2869" y="994"/>
                <a:ext cx="0" cy="68"/>
              </a:xfrm>
              <a:prstGeom prst="straightConnector1">
                <a:avLst/>
              </a:prstGeom>
              <a:noFill/>
              <a:ln w="9525">
                <a:solidFill>
                  <a:schemeClr val="tx1"/>
                </a:solidFill>
                <a:round/>
                <a:headEnd/>
                <a:tailEnd/>
              </a:ln>
              <a:effectLst/>
            </p:spPr>
          </p:cxnSp>
          <p:sp>
            <p:nvSpPr>
              <p:cNvPr id="90" name="Oval 93"/>
              <p:cNvSpPr>
                <a:spLocks noChangeAspect="1" noChangeArrowheads="1"/>
              </p:cNvSpPr>
              <p:nvPr/>
            </p:nvSpPr>
            <p:spPr bwMode="auto">
              <a:xfrm>
                <a:off x="2743" y="1594"/>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91" name="Oval 94"/>
              <p:cNvSpPr>
                <a:spLocks noChangeAspect="1" noChangeArrowheads="1"/>
              </p:cNvSpPr>
              <p:nvPr/>
            </p:nvSpPr>
            <p:spPr bwMode="auto">
              <a:xfrm>
                <a:off x="2856" y="1594"/>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92" name="AutoShape 95"/>
              <p:cNvCxnSpPr>
                <a:cxnSpLocks noChangeShapeType="1"/>
                <a:stCxn id="90" idx="6"/>
                <a:endCxn id="91" idx="2"/>
              </p:cNvCxnSpPr>
              <p:nvPr/>
            </p:nvCxnSpPr>
            <p:spPr bwMode="auto">
              <a:xfrm>
                <a:off x="2766" y="1606"/>
                <a:ext cx="90" cy="0"/>
              </a:xfrm>
              <a:prstGeom prst="straightConnector1">
                <a:avLst/>
              </a:prstGeom>
              <a:noFill/>
              <a:ln w="9525">
                <a:solidFill>
                  <a:schemeClr val="tx1"/>
                </a:solidFill>
                <a:round/>
                <a:headEnd/>
                <a:tailEnd/>
              </a:ln>
              <a:effectLst/>
            </p:spPr>
          </p:cxnSp>
          <p:sp>
            <p:nvSpPr>
              <p:cNvPr id="93" name="Oval 163"/>
              <p:cNvSpPr>
                <a:spLocks noChangeAspect="1" noChangeArrowheads="1"/>
              </p:cNvSpPr>
              <p:nvPr/>
            </p:nvSpPr>
            <p:spPr bwMode="auto">
              <a:xfrm>
                <a:off x="3084"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94" name="Oval 164"/>
              <p:cNvSpPr>
                <a:spLocks noChangeAspect="1" noChangeArrowheads="1"/>
              </p:cNvSpPr>
              <p:nvPr/>
            </p:nvSpPr>
            <p:spPr bwMode="auto">
              <a:xfrm>
                <a:off x="2970"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95" name="AutoShape 165"/>
              <p:cNvCxnSpPr>
                <a:cxnSpLocks noChangeShapeType="1"/>
                <a:stCxn id="94" idx="6"/>
                <a:endCxn id="93" idx="2"/>
              </p:cNvCxnSpPr>
              <p:nvPr/>
            </p:nvCxnSpPr>
            <p:spPr bwMode="auto">
              <a:xfrm>
                <a:off x="2993" y="1606"/>
                <a:ext cx="91" cy="0"/>
              </a:xfrm>
              <a:prstGeom prst="straightConnector1">
                <a:avLst/>
              </a:prstGeom>
              <a:noFill/>
              <a:ln w="9525">
                <a:solidFill>
                  <a:schemeClr val="tx1"/>
                </a:solidFill>
                <a:round/>
                <a:headEnd/>
                <a:tailEnd/>
              </a:ln>
              <a:effectLst/>
            </p:spPr>
          </p:cxnSp>
          <p:sp>
            <p:nvSpPr>
              <p:cNvPr id="96" name="Oval 166"/>
              <p:cNvSpPr>
                <a:spLocks noChangeAspect="1" noChangeArrowheads="1"/>
              </p:cNvSpPr>
              <p:nvPr/>
            </p:nvSpPr>
            <p:spPr bwMode="auto">
              <a:xfrm>
                <a:off x="3084" y="1685"/>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97" name="Oval 167"/>
              <p:cNvSpPr>
                <a:spLocks noChangeAspect="1" noChangeArrowheads="1"/>
              </p:cNvSpPr>
              <p:nvPr/>
            </p:nvSpPr>
            <p:spPr bwMode="auto">
              <a:xfrm>
                <a:off x="2971" y="1685"/>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98" name="AutoShape 168"/>
              <p:cNvCxnSpPr>
                <a:cxnSpLocks noChangeShapeType="1"/>
                <a:stCxn id="97" idx="6"/>
                <a:endCxn id="96" idx="2"/>
              </p:cNvCxnSpPr>
              <p:nvPr/>
            </p:nvCxnSpPr>
            <p:spPr bwMode="auto">
              <a:xfrm>
                <a:off x="2994" y="1697"/>
                <a:ext cx="90" cy="0"/>
              </a:xfrm>
              <a:prstGeom prst="straightConnector1">
                <a:avLst/>
              </a:prstGeom>
              <a:noFill/>
              <a:ln w="9525">
                <a:solidFill>
                  <a:schemeClr val="tx1"/>
                </a:solidFill>
                <a:round/>
                <a:headEnd/>
                <a:tailEnd/>
              </a:ln>
              <a:effectLst/>
            </p:spPr>
          </p:cxnSp>
          <p:cxnSp>
            <p:nvCxnSpPr>
              <p:cNvPr id="99" name="AutoShape 169"/>
              <p:cNvCxnSpPr>
                <a:cxnSpLocks noChangeShapeType="1"/>
                <a:stCxn id="94" idx="4"/>
                <a:endCxn id="97" idx="0"/>
              </p:cNvCxnSpPr>
              <p:nvPr/>
            </p:nvCxnSpPr>
            <p:spPr bwMode="auto">
              <a:xfrm>
                <a:off x="2982" y="1617"/>
                <a:ext cx="1" cy="68"/>
              </a:xfrm>
              <a:prstGeom prst="straightConnector1">
                <a:avLst/>
              </a:prstGeom>
              <a:noFill/>
              <a:ln w="9525">
                <a:solidFill>
                  <a:schemeClr val="tx1"/>
                </a:solidFill>
                <a:round/>
                <a:headEnd/>
                <a:tailEnd/>
              </a:ln>
              <a:effectLst/>
            </p:spPr>
          </p:cxnSp>
          <p:cxnSp>
            <p:nvCxnSpPr>
              <p:cNvPr id="100" name="AutoShape 170"/>
              <p:cNvCxnSpPr>
                <a:cxnSpLocks noChangeShapeType="1"/>
                <a:stCxn id="93" idx="4"/>
                <a:endCxn id="96" idx="0"/>
              </p:cNvCxnSpPr>
              <p:nvPr/>
            </p:nvCxnSpPr>
            <p:spPr bwMode="auto">
              <a:xfrm>
                <a:off x="3096" y="1617"/>
                <a:ext cx="0" cy="68"/>
              </a:xfrm>
              <a:prstGeom prst="straightConnector1">
                <a:avLst/>
              </a:prstGeom>
              <a:noFill/>
              <a:ln w="9525">
                <a:solidFill>
                  <a:schemeClr val="tx1"/>
                </a:solidFill>
                <a:round/>
                <a:headEnd/>
                <a:tailEnd/>
              </a:ln>
              <a:effectLst/>
            </p:spPr>
          </p:cxnSp>
          <p:sp>
            <p:nvSpPr>
              <p:cNvPr id="101" name="Oval 223"/>
              <p:cNvSpPr>
                <a:spLocks noChangeAspect="1" noChangeArrowheads="1"/>
              </p:cNvSpPr>
              <p:nvPr/>
            </p:nvSpPr>
            <p:spPr bwMode="auto">
              <a:xfrm>
                <a:off x="2742"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02" name="Oval 224"/>
              <p:cNvSpPr>
                <a:spLocks noChangeAspect="1" noChangeArrowheads="1"/>
              </p:cNvSpPr>
              <p:nvPr/>
            </p:nvSpPr>
            <p:spPr bwMode="auto">
              <a:xfrm>
                <a:off x="2855"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03" name="AutoShape 225"/>
              <p:cNvCxnSpPr>
                <a:cxnSpLocks noChangeShapeType="1"/>
                <a:stCxn id="101" idx="6"/>
                <a:endCxn id="102" idx="2"/>
              </p:cNvCxnSpPr>
              <p:nvPr/>
            </p:nvCxnSpPr>
            <p:spPr bwMode="auto">
              <a:xfrm>
                <a:off x="2765" y="3181"/>
                <a:ext cx="90" cy="0"/>
              </a:xfrm>
              <a:prstGeom prst="straightConnector1">
                <a:avLst/>
              </a:prstGeom>
              <a:noFill/>
              <a:ln w="9525">
                <a:solidFill>
                  <a:schemeClr val="tx1"/>
                </a:solidFill>
                <a:round/>
                <a:headEnd/>
                <a:tailEnd/>
              </a:ln>
              <a:effectLst/>
            </p:spPr>
          </p:cxnSp>
          <p:sp>
            <p:nvSpPr>
              <p:cNvPr id="104" name="Oval 226"/>
              <p:cNvSpPr>
                <a:spLocks noChangeAspect="1" noChangeArrowheads="1"/>
              </p:cNvSpPr>
              <p:nvPr/>
            </p:nvSpPr>
            <p:spPr bwMode="auto">
              <a:xfrm>
                <a:off x="3083"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05" name="Oval 227"/>
              <p:cNvSpPr>
                <a:spLocks noChangeAspect="1" noChangeArrowheads="1"/>
              </p:cNvSpPr>
              <p:nvPr/>
            </p:nvSpPr>
            <p:spPr bwMode="auto">
              <a:xfrm>
                <a:off x="2969"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06" name="AutoShape 228"/>
              <p:cNvCxnSpPr>
                <a:cxnSpLocks noChangeShapeType="1"/>
                <a:stCxn id="105" idx="6"/>
                <a:endCxn id="104" idx="2"/>
              </p:cNvCxnSpPr>
              <p:nvPr/>
            </p:nvCxnSpPr>
            <p:spPr bwMode="auto">
              <a:xfrm>
                <a:off x="2992" y="3181"/>
                <a:ext cx="91" cy="0"/>
              </a:xfrm>
              <a:prstGeom prst="straightConnector1">
                <a:avLst/>
              </a:prstGeom>
              <a:noFill/>
              <a:ln w="9525">
                <a:solidFill>
                  <a:schemeClr val="tx1"/>
                </a:solidFill>
                <a:round/>
                <a:headEnd/>
                <a:tailEnd/>
              </a:ln>
              <a:effectLst/>
            </p:spPr>
          </p:cxnSp>
          <p:sp>
            <p:nvSpPr>
              <p:cNvPr id="107" name="Oval 229"/>
              <p:cNvSpPr>
                <a:spLocks noChangeAspect="1" noChangeArrowheads="1"/>
              </p:cNvSpPr>
              <p:nvPr/>
            </p:nvSpPr>
            <p:spPr bwMode="auto">
              <a:xfrm>
                <a:off x="3083" y="3260"/>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08" name="Oval 230"/>
              <p:cNvSpPr>
                <a:spLocks noChangeAspect="1" noChangeArrowheads="1"/>
              </p:cNvSpPr>
              <p:nvPr/>
            </p:nvSpPr>
            <p:spPr bwMode="auto">
              <a:xfrm>
                <a:off x="2970" y="3260"/>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09" name="AutoShape 231"/>
              <p:cNvCxnSpPr>
                <a:cxnSpLocks noChangeShapeType="1"/>
                <a:stCxn id="108" idx="6"/>
                <a:endCxn id="107" idx="2"/>
              </p:cNvCxnSpPr>
              <p:nvPr/>
            </p:nvCxnSpPr>
            <p:spPr bwMode="auto">
              <a:xfrm>
                <a:off x="2993" y="3272"/>
                <a:ext cx="90" cy="0"/>
              </a:xfrm>
              <a:prstGeom prst="straightConnector1">
                <a:avLst/>
              </a:prstGeom>
              <a:noFill/>
              <a:ln w="9525">
                <a:solidFill>
                  <a:schemeClr val="tx1"/>
                </a:solidFill>
                <a:round/>
                <a:headEnd/>
                <a:tailEnd/>
              </a:ln>
              <a:effectLst/>
            </p:spPr>
          </p:cxnSp>
          <p:cxnSp>
            <p:nvCxnSpPr>
              <p:cNvPr id="110" name="AutoShape 232"/>
              <p:cNvCxnSpPr>
                <a:cxnSpLocks noChangeShapeType="1"/>
                <a:stCxn id="105" idx="4"/>
                <a:endCxn id="108" idx="0"/>
              </p:cNvCxnSpPr>
              <p:nvPr/>
            </p:nvCxnSpPr>
            <p:spPr bwMode="auto">
              <a:xfrm>
                <a:off x="2981" y="3192"/>
                <a:ext cx="1" cy="68"/>
              </a:xfrm>
              <a:prstGeom prst="straightConnector1">
                <a:avLst/>
              </a:prstGeom>
              <a:noFill/>
              <a:ln w="9525">
                <a:solidFill>
                  <a:schemeClr val="tx1"/>
                </a:solidFill>
                <a:round/>
                <a:headEnd/>
                <a:tailEnd/>
              </a:ln>
              <a:effectLst/>
            </p:spPr>
          </p:cxnSp>
          <p:cxnSp>
            <p:nvCxnSpPr>
              <p:cNvPr id="111" name="AutoShape 233"/>
              <p:cNvCxnSpPr>
                <a:cxnSpLocks noChangeShapeType="1"/>
                <a:stCxn id="104" idx="4"/>
                <a:endCxn id="107" idx="0"/>
              </p:cNvCxnSpPr>
              <p:nvPr/>
            </p:nvCxnSpPr>
            <p:spPr bwMode="auto">
              <a:xfrm>
                <a:off x="3095" y="3192"/>
                <a:ext cx="0" cy="68"/>
              </a:xfrm>
              <a:prstGeom prst="straightConnector1">
                <a:avLst/>
              </a:prstGeom>
              <a:noFill/>
              <a:ln w="9525">
                <a:solidFill>
                  <a:schemeClr val="tx1"/>
                </a:solidFill>
                <a:round/>
                <a:headEnd/>
                <a:tailEnd/>
              </a:ln>
              <a:effectLst/>
            </p:spPr>
          </p:cxnSp>
          <p:sp>
            <p:nvSpPr>
              <p:cNvPr id="112" name="AutoShape 289"/>
              <p:cNvSpPr>
                <a:spLocks noChangeArrowheads="1"/>
              </p:cNvSpPr>
              <p:nvPr/>
            </p:nvSpPr>
            <p:spPr bwMode="auto">
              <a:xfrm>
                <a:off x="2949" y="2348"/>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113" name="Oval 338"/>
              <p:cNvSpPr>
                <a:spLocks noChangeAspect="1" noChangeArrowheads="1"/>
              </p:cNvSpPr>
              <p:nvPr/>
            </p:nvSpPr>
            <p:spPr bwMode="auto">
              <a:xfrm>
                <a:off x="3083"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14" name="Oval 339"/>
              <p:cNvSpPr>
                <a:spLocks noChangeAspect="1" noChangeArrowheads="1"/>
              </p:cNvSpPr>
              <p:nvPr/>
            </p:nvSpPr>
            <p:spPr bwMode="auto">
              <a:xfrm>
                <a:off x="2969"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15" name="AutoShape 340"/>
              <p:cNvCxnSpPr>
                <a:cxnSpLocks noChangeShapeType="1"/>
                <a:stCxn id="114" idx="6"/>
                <a:endCxn id="113" idx="2"/>
              </p:cNvCxnSpPr>
              <p:nvPr/>
            </p:nvCxnSpPr>
            <p:spPr bwMode="auto">
              <a:xfrm>
                <a:off x="2992" y="2389"/>
                <a:ext cx="91" cy="0"/>
              </a:xfrm>
              <a:prstGeom prst="straightConnector1">
                <a:avLst/>
              </a:prstGeom>
              <a:noFill/>
              <a:ln w="9525">
                <a:solidFill>
                  <a:schemeClr val="tx1"/>
                </a:solidFill>
                <a:round/>
                <a:headEnd/>
                <a:tailEnd/>
              </a:ln>
              <a:effectLst/>
            </p:spPr>
          </p:cxnSp>
          <p:sp>
            <p:nvSpPr>
              <p:cNvPr id="116" name="Oval 341"/>
              <p:cNvSpPr>
                <a:spLocks noChangeAspect="1" noChangeArrowheads="1"/>
              </p:cNvSpPr>
              <p:nvPr/>
            </p:nvSpPr>
            <p:spPr bwMode="auto">
              <a:xfrm>
                <a:off x="3083"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17" name="Oval 342"/>
              <p:cNvSpPr>
                <a:spLocks noChangeAspect="1" noChangeArrowheads="1"/>
              </p:cNvSpPr>
              <p:nvPr/>
            </p:nvSpPr>
            <p:spPr bwMode="auto">
              <a:xfrm>
                <a:off x="2970"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18" name="AutoShape 343"/>
              <p:cNvCxnSpPr>
                <a:cxnSpLocks noChangeShapeType="1"/>
                <a:stCxn id="117" idx="6"/>
                <a:endCxn id="116" idx="2"/>
              </p:cNvCxnSpPr>
              <p:nvPr/>
            </p:nvCxnSpPr>
            <p:spPr bwMode="auto">
              <a:xfrm>
                <a:off x="2993" y="2480"/>
                <a:ext cx="90" cy="0"/>
              </a:xfrm>
              <a:prstGeom prst="straightConnector1">
                <a:avLst/>
              </a:prstGeom>
              <a:noFill/>
              <a:ln w="9525">
                <a:solidFill>
                  <a:schemeClr val="tx1"/>
                </a:solidFill>
                <a:round/>
                <a:headEnd/>
                <a:tailEnd/>
              </a:ln>
              <a:effectLst/>
            </p:spPr>
          </p:cxnSp>
          <p:cxnSp>
            <p:nvCxnSpPr>
              <p:cNvPr id="119" name="AutoShape 344"/>
              <p:cNvCxnSpPr>
                <a:cxnSpLocks noChangeShapeType="1"/>
                <a:stCxn id="114" idx="4"/>
                <a:endCxn id="117" idx="0"/>
              </p:cNvCxnSpPr>
              <p:nvPr/>
            </p:nvCxnSpPr>
            <p:spPr bwMode="auto">
              <a:xfrm>
                <a:off x="2981" y="2400"/>
                <a:ext cx="1" cy="68"/>
              </a:xfrm>
              <a:prstGeom prst="straightConnector1">
                <a:avLst/>
              </a:prstGeom>
              <a:noFill/>
              <a:ln w="9525">
                <a:solidFill>
                  <a:schemeClr val="tx1"/>
                </a:solidFill>
                <a:round/>
                <a:headEnd/>
                <a:tailEnd/>
              </a:ln>
              <a:effectLst/>
            </p:spPr>
          </p:cxnSp>
          <p:cxnSp>
            <p:nvCxnSpPr>
              <p:cNvPr id="120" name="AutoShape 345"/>
              <p:cNvCxnSpPr>
                <a:cxnSpLocks noChangeShapeType="1"/>
                <a:stCxn id="113" idx="4"/>
                <a:endCxn id="116" idx="0"/>
              </p:cNvCxnSpPr>
              <p:nvPr/>
            </p:nvCxnSpPr>
            <p:spPr bwMode="auto">
              <a:xfrm>
                <a:off x="3095" y="2400"/>
                <a:ext cx="0" cy="68"/>
              </a:xfrm>
              <a:prstGeom prst="straightConnector1">
                <a:avLst/>
              </a:prstGeom>
              <a:noFill/>
              <a:ln w="9525">
                <a:solidFill>
                  <a:schemeClr val="tx1"/>
                </a:solidFill>
                <a:round/>
                <a:headEnd/>
                <a:tailEnd/>
              </a:ln>
              <a:effectLst/>
            </p:spPr>
          </p:cxnSp>
          <p:sp>
            <p:nvSpPr>
              <p:cNvPr id="121" name="Oval 346"/>
              <p:cNvSpPr>
                <a:spLocks noChangeAspect="1" noChangeArrowheads="1"/>
              </p:cNvSpPr>
              <p:nvPr/>
            </p:nvSpPr>
            <p:spPr bwMode="auto">
              <a:xfrm>
                <a:off x="2857"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22" name="Oval 347"/>
              <p:cNvSpPr>
                <a:spLocks noChangeAspect="1" noChangeArrowheads="1"/>
              </p:cNvSpPr>
              <p:nvPr/>
            </p:nvSpPr>
            <p:spPr bwMode="auto">
              <a:xfrm>
                <a:off x="2743"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23" name="AutoShape 348"/>
              <p:cNvCxnSpPr>
                <a:cxnSpLocks noChangeShapeType="1"/>
                <a:stCxn id="122" idx="6"/>
                <a:endCxn id="121" idx="2"/>
              </p:cNvCxnSpPr>
              <p:nvPr/>
            </p:nvCxnSpPr>
            <p:spPr bwMode="auto">
              <a:xfrm>
                <a:off x="2766" y="2389"/>
                <a:ext cx="91" cy="0"/>
              </a:xfrm>
              <a:prstGeom prst="straightConnector1">
                <a:avLst/>
              </a:prstGeom>
              <a:noFill/>
              <a:ln w="9525">
                <a:solidFill>
                  <a:schemeClr val="tx1"/>
                </a:solidFill>
                <a:round/>
                <a:headEnd/>
                <a:tailEnd/>
              </a:ln>
              <a:effectLst/>
            </p:spPr>
          </p:cxnSp>
          <p:sp>
            <p:nvSpPr>
              <p:cNvPr id="124" name="Oval 349"/>
              <p:cNvSpPr>
                <a:spLocks noChangeAspect="1" noChangeArrowheads="1"/>
              </p:cNvSpPr>
              <p:nvPr/>
            </p:nvSpPr>
            <p:spPr bwMode="auto">
              <a:xfrm>
                <a:off x="2857" y="246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25" name="Oval 350"/>
              <p:cNvSpPr>
                <a:spLocks noChangeAspect="1" noChangeArrowheads="1"/>
              </p:cNvSpPr>
              <p:nvPr/>
            </p:nvSpPr>
            <p:spPr bwMode="auto">
              <a:xfrm>
                <a:off x="2744"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26" name="AutoShape 351"/>
              <p:cNvCxnSpPr>
                <a:cxnSpLocks noChangeShapeType="1"/>
                <a:stCxn id="125" idx="6"/>
                <a:endCxn id="124" idx="2"/>
              </p:cNvCxnSpPr>
              <p:nvPr/>
            </p:nvCxnSpPr>
            <p:spPr bwMode="auto">
              <a:xfrm>
                <a:off x="2767" y="2480"/>
                <a:ext cx="90" cy="0"/>
              </a:xfrm>
              <a:prstGeom prst="straightConnector1">
                <a:avLst/>
              </a:prstGeom>
              <a:noFill/>
              <a:ln w="9525">
                <a:solidFill>
                  <a:schemeClr val="tx1"/>
                </a:solidFill>
                <a:round/>
                <a:headEnd/>
                <a:tailEnd/>
              </a:ln>
              <a:effectLst/>
            </p:spPr>
          </p:cxnSp>
          <p:cxnSp>
            <p:nvCxnSpPr>
              <p:cNvPr id="127" name="AutoShape 352"/>
              <p:cNvCxnSpPr>
                <a:cxnSpLocks noChangeShapeType="1"/>
                <a:stCxn id="122" idx="4"/>
                <a:endCxn id="125" idx="0"/>
              </p:cNvCxnSpPr>
              <p:nvPr/>
            </p:nvCxnSpPr>
            <p:spPr bwMode="auto">
              <a:xfrm>
                <a:off x="2755" y="2400"/>
                <a:ext cx="1" cy="68"/>
              </a:xfrm>
              <a:prstGeom prst="straightConnector1">
                <a:avLst/>
              </a:prstGeom>
              <a:noFill/>
              <a:ln w="9525">
                <a:solidFill>
                  <a:schemeClr val="tx1"/>
                </a:solidFill>
                <a:round/>
                <a:headEnd/>
                <a:tailEnd/>
              </a:ln>
              <a:effectLst/>
            </p:spPr>
          </p:cxnSp>
          <p:cxnSp>
            <p:nvCxnSpPr>
              <p:cNvPr id="128" name="AutoShape 353"/>
              <p:cNvCxnSpPr>
                <a:cxnSpLocks noChangeShapeType="1"/>
                <a:stCxn id="121" idx="4"/>
                <a:endCxn id="124" idx="0"/>
              </p:cNvCxnSpPr>
              <p:nvPr/>
            </p:nvCxnSpPr>
            <p:spPr bwMode="auto">
              <a:xfrm>
                <a:off x="2869" y="2400"/>
                <a:ext cx="0" cy="68"/>
              </a:xfrm>
              <a:prstGeom prst="straightConnector1">
                <a:avLst/>
              </a:prstGeom>
              <a:noFill/>
              <a:ln w="9525">
                <a:solidFill>
                  <a:schemeClr val="tx1"/>
                </a:solidFill>
                <a:round/>
                <a:headEnd/>
                <a:tailEnd/>
              </a:ln>
              <a:effectLst/>
            </p:spPr>
          </p:cxnSp>
        </p:grpSp>
        <p:grpSp>
          <p:nvGrpSpPr>
            <p:cNvPr id="71" name="Group 448"/>
            <p:cNvGrpSpPr>
              <a:grpSpLocks/>
            </p:cNvGrpSpPr>
            <p:nvPr/>
          </p:nvGrpSpPr>
          <p:grpSpPr bwMode="auto">
            <a:xfrm>
              <a:off x="3668713" y="1541463"/>
              <a:ext cx="606425" cy="3709987"/>
              <a:chOff x="2288" y="971"/>
              <a:chExt cx="382" cy="2337"/>
            </a:xfrm>
          </p:grpSpPr>
          <p:sp>
            <p:nvSpPr>
              <p:cNvPr id="130" name="AutoShape 9"/>
              <p:cNvSpPr>
                <a:spLocks noChangeArrowheads="1"/>
              </p:cNvSpPr>
              <p:nvPr/>
            </p:nvSpPr>
            <p:spPr bwMode="auto">
              <a:xfrm>
                <a:off x="2491" y="3148"/>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131" name="Oval 69"/>
              <p:cNvSpPr>
                <a:spLocks noChangeAspect="1" noChangeArrowheads="1"/>
              </p:cNvSpPr>
              <p:nvPr/>
            </p:nvSpPr>
            <p:spPr bwMode="auto">
              <a:xfrm>
                <a:off x="2404"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32" name="Oval 70"/>
              <p:cNvSpPr>
                <a:spLocks noChangeAspect="1" noChangeArrowheads="1"/>
              </p:cNvSpPr>
              <p:nvPr/>
            </p:nvSpPr>
            <p:spPr bwMode="auto">
              <a:xfrm>
                <a:off x="2290"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33" name="AutoShape 71"/>
              <p:cNvCxnSpPr>
                <a:cxnSpLocks noChangeShapeType="1"/>
                <a:stCxn id="132" idx="6"/>
                <a:endCxn id="131" idx="2"/>
              </p:cNvCxnSpPr>
              <p:nvPr/>
            </p:nvCxnSpPr>
            <p:spPr bwMode="auto">
              <a:xfrm>
                <a:off x="2313" y="983"/>
                <a:ext cx="91" cy="0"/>
              </a:xfrm>
              <a:prstGeom prst="straightConnector1">
                <a:avLst/>
              </a:prstGeom>
              <a:noFill/>
              <a:ln w="9525">
                <a:solidFill>
                  <a:schemeClr val="tx1"/>
                </a:solidFill>
                <a:round/>
                <a:headEnd/>
                <a:tailEnd/>
              </a:ln>
              <a:effectLst/>
            </p:spPr>
          </p:cxnSp>
          <p:sp>
            <p:nvSpPr>
              <p:cNvPr id="134" name="Oval 72"/>
              <p:cNvSpPr>
                <a:spLocks noChangeAspect="1" noChangeArrowheads="1"/>
              </p:cNvSpPr>
              <p:nvPr/>
            </p:nvSpPr>
            <p:spPr bwMode="auto">
              <a:xfrm>
                <a:off x="2630"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35" name="Oval 73"/>
              <p:cNvSpPr>
                <a:spLocks noChangeAspect="1" noChangeArrowheads="1"/>
              </p:cNvSpPr>
              <p:nvPr/>
            </p:nvSpPr>
            <p:spPr bwMode="auto">
              <a:xfrm>
                <a:off x="2516"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36" name="AutoShape 74"/>
              <p:cNvCxnSpPr>
                <a:cxnSpLocks noChangeShapeType="1"/>
                <a:stCxn id="135" idx="6"/>
                <a:endCxn id="134" idx="2"/>
              </p:cNvCxnSpPr>
              <p:nvPr/>
            </p:nvCxnSpPr>
            <p:spPr bwMode="auto">
              <a:xfrm>
                <a:off x="2539" y="983"/>
                <a:ext cx="91" cy="0"/>
              </a:xfrm>
              <a:prstGeom prst="straightConnector1">
                <a:avLst/>
              </a:prstGeom>
              <a:noFill/>
              <a:ln w="9525">
                <a:solidFill>
                  <a:schemeClr val="tx1"/>
                </a:solidFill>
                <a:round/>
                <a:headEnd/>
                <a:tailEnd/>
              </a:ln>
              <a:effectLst/>
            </p:spPr>
          </p:cxnSp>
          <p:sp>
            <p:nvSpPr>
              <p:cNvPr id="137" name="Oval 75"/>
              <p:cNvSpPr>
                <a:spLocks noChangeAspect="1" noChangeArrowheads="1"/>
              </p:cNvSpPr>
              <p:nvPr/>
            </p:nvSpPr>
            <p:spPr bwMode="auto">
              <a:xfrm>
                <a:off x="2517"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38" name="AutoShape 76"/>
              <p:cNvCxnSpPr>
                <a:cxnSpLocks noChangeShapeType="1"/>
                <a:stCxn id="135" idx="4"/>
                <a:endCxn id="137" idx="0"/>
              </p:cNvCxnSpPr>
              <p:nvPr/>
            </p:nvCxnSpPr>
            <p:spPr bwMode="auto">
              <a:xfrm>
                <a:off x="2528" y="994"/>
                <a:ext cx="1" cy="68"/>
              </a:xfrm>
              <a:prstGeom prst="straightConnector1">
                <a:avLst/>
              </a:prstGeom>
              <a:noFill/>
              <a:ln w="9525">
                <a:solidFill>
                  <a:schemeClr val="tx1"/>
                </a:solidFill>
                <a:round/>
                <a:headEnd/>
                <a:tailEnd/>
              </a:ln>
              <a:effectLst/>
            </p:spPr>
          </p:cxnSp>
          <p:sp>
            <p:nvSpPr>
              <p:cNvPr id="139" name="Oval 100"/>
              <p:cNvSpPr>
                <a:spLocks noChangeAspect="1" noChangeArrowheads="1"/>
              </p:cNvSpPr>
              <p:nvPr/>
            </p:nvSpPr>
            <p:spPr bwMode="auto">
              <a:xfrm>
                <a:off x="2403"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40" name="Oval 101"/>
              <p:cNvSpPr>
                <a:spLocks noChangeAspect="1" noChangeArrowheads="1"/>
              </p:cNvSpPr>
              <p:nvPr/>
            </p:nvSpPr>
            <p:spPr bwMode="auto">
              <a:xfrm>
                <a:off x="2289"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41" name="AutoShape 102"/>
              <p:cNvCxnSpPr>
                <a:cxnSpLocks noChangeShapeType="1"/>
                <a:stCxn id="140" idx="6"/>
                <a:endCxn id="139" idx="2"/>
              </p:cNvCxnSpPr>
              <p:nvPr/>
            </p:nvCxnSpPr>
            <p:spPr bwMode="auto">
              <a:xfrm>
                <a:off x="2312" y="983"/>
                <a:ext cx="91" cy="0"/>
              </a:xfrm>
              <a:prstGeom prst="straightConnector1">
                <a:avLst/>
              </a:prstGeom>
              <a:noFill/>
              <a:ln w="9525">
                <a:solidFill>
                  <a:schemeClr val="tx1"/>
                </a:solidFill>
                <a:round/>
                <a:headEnd/>
                <a:tailEnd/>
              </a:ln>
              <a:effectLst/>
            </p:spPr>
          </p:cxnSp>
          <p:sp>
            <p:nvSpPr>
              <p:cNvPr id="142" name="Oval 103"/>
              <p:cNvSpPr>
                <a:spLocks noChangeAspect="1" noChangeArrowheads="1"/>
              </p:cNvSpPr>
              <p:nvPr/>
            </p:nvSpPr>
            <p:spPr bwMode="auto">
              <a:xfrm>
                <a:off x="2629"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43" name="Oval 104"/>
              <p:cNvSpPr>
                <a:spLocks noChangeAspect="1" noChangeArrowheads="1"/>
              </p:cNvSpPr>
              <p:nvPr/>
            </p:nvSpPr>
            <p:spPr bwMode="auto">
              <a:xfrm>
                <a:off x="2515"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44" name="AutoShape 105"/>
              <p:cNvCxnSpPr>
                <a:cxnSpLocks noChangeShapeType="1"/>
                <a:stCxn id="143" idx="6"/>
                <a:endCxn id="142" idx="2"/>
              </p:cNvCxnSpPr>
              <p:nvPr/>
            </p:nvCxnSpPr>
            <p:spPr bwMode="auto">
              <a:xfrm>
                <a:off x="2538" y="983"/>
                <a:ext cx="91" cy="0"/>
              </a:xfrm>
              <a:prstGeom prst="straightConnector1">
                <a:avLst/>
              </a:prstGeom>
              <a:noFill/>
              <a:ln w="9525">
                <a:solidFill>
                  <a:schemeClr val="tx1"/>
                </a:solidFill>
                <a:round/>
                <a:headEnd/>
                <a:tailEnd/>
              </a:ln>
              <a:effectLst/>
            </p:spPr>
          </p:cxnSp>
          <p:sp>
            <p:nvSpPr>
              <p:cNvPr id="145" name="Oval 106"/>
              <p:cNvSpPr>
                <a:spLocks noChangeAspect="1" noChangeArrowheads="1"/>
              </p:cNvSpPr>
              <p:nvPr/>
            </p:nvSpPr>
            <p:spPr bwMode="auto">
              <a:xfrm>
                <a:off x="2516" y="106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46" name="AutoShape 107"/>
              <p:cNvCxnSpPr>
                <a:cxnSpLocks noChangeShapeType="1"/>
                <a:stCxn id="143" idx="4"/>
                <a:endCxn id="145" idx="0"/>
              </p:cNvCxnSpPr>
              <p:nvPr/>
            </p:nvCxnSpPr>
            <p:spPr bwMode="auto">
              <a:xfrm>
                <a:off x="2527" y="994"/>
                <a:ext cx="1" cy="68"/>
              </a:xfrm>
              <a:prstGeom prst="straightConnector1">
                <a:avLst/>
              </a:prstGeom>
              <a:noFill/>
              <a:ln w="9525">
                <a:solidFill>
                  <a:schemeClr val="tx1"/>
                </a:solidFill>
                <a:round/>
                <a:headEnd/>
                <a:tailEnd/>
              </a:ln>
              <a:effectLst/>
            </p:spPr>
          </p:cxnSp>
          <p:sp>
            <p:nvSpPr>
              <p:cNvPr id="147" name="Oval 108"/>
              <p:cNvSpPr>
                <a:spLocks noChangeAspect="1" noChangeArrowheads="1"/>
              </p:cNvSpPr>
              <p:nvPr/>
            </p:nvSpPr>
            <p:spPr bwMode="auto">
              <a:xfrm>
                <a:off x="2403"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48" name="Oval 109"/>
              <p:cNvSpPr>
                <a:spLocks noChangeAspect="1" noChangeArrowheads="1"/>
              </p:cNvSpPr>
              <p:nvPr/>
            </p:nvSpPr>
            <p:spPr bwMode="auto">
              <a:xfrm>
                <a:off x="2289"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49" name="AutoShape 110"/>
              <p:cNvCxnSpPr>
                <a:cxnSpLocks noChangeShapeType="1"/>
                <a:stCxn id="148" idx="6"/>
                <a:endCxn id="147" idx="2"/>
              </p:cNvCxnSpPr>
              <p:nvPr/>
            </p:nvCxnSpPr>
            <p:spPr bwMode="auto">
              <a:xfrm>
                <a:off x="2312" y="3181"/>
                <a:ext cx="91" cy="0"/>
              </a:xfrm>
              <a:prstGeom prst="straightConnector1">
                <a:avLst/>
              </a:prstGeom>
              <a:noFill/>
              <a:ln w="9525">
                <a:solidFill>
                  <a:schemeClr val="tx1"/>
                </a:solidFill>
                <a:round/>
                <a:headEnd/>
                <a:tailEnd/>
              </a:ln>
              <a:effectLst/>
            </p:spPr>
          </p:cxnSp>
          <p:sp>
            <p:nvSpPr>
              <p:cNvPr id="150" name="Oval 111"/>
              <p:cNvSpPr>
                <a:spLocks noChangeAspect="1" noChangeArrowheads="1"/>
              </p:cNvSpPr>
              <p:nvPr/>
            </p:nvSpPr>
            <p:spPr bwMode="auto">
              <a:xfrm>
                <a:off x="2629"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51" name="Oval 112"/>
              <p:cNvSpPr>
                <a:spLocks noChangeAspect="1" noChangeArrowheads="1"/>
              </p:cNvSpPr>
              <p:nvPr/>
            </p:nvSpPr>
            <p:spPr bwMode="auto">
              <a:xfrm>
                <a:off x="2515"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52" name="AutoShape 113"/>
              <p:cNvCxnSpPr>
                <a:cxnSpLocks noChangeShapeType="1"/>
                <a:stCxn id="151" idx="6"/>
                <a:endCxn id="150" idx="2"/>
              </p:cNvCxnSpPr>
              <p:nvPr/>
            </p:nvCxnSpPr>
            <p:spPr bwMode="auto">
              <a:xfrm>
                <a:off x="2538" y="3181"/>
                <a:ext cx="91" cy="0"/>
              </a:xfrm>
              <a:prstGeom prst="straightConnector1">
                <a:avLst/>
              </a:prstGeom>
              <a:noFill/>
              <a:ln w="9525">
                <a:solidFill>
                  <a:schemeClr val="tx1"/>
                </a:solidFill>
                <a:round/>
                <a:headEnd/>
                <a:tailEnd/>
              </a:ln>
              <a:effectLst/>
            </p:spPr>
          </p:cxnSp>
          <p:sp>
            <p:nvSpPr>
              <p:cNvPr id="153" name="Oval 114"/>
              <p:cNvSpPr>
                <a:spLocks noChangeAspect="1" noChangeArrowheads="1"/>
              </p:cNvSpPr>
              <p:nvPr/>
            </p:nvSpPr>
            <p:spPr bwMode="auto">
              <a:xfrm>
                <a:off x="2516" y="3260"/>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54" name="AutoShape 115"/>
              <p:cNvCxnSpPr>
                <a:cxnSpLocks noChangeShapeType="1"/>
                <a:stCxn id="151" idx="4"/>
                <a:endCxn id="153" idx="0"/>
              </p:cNvCxnSpPr>
              <p:nvPr/>
            </p:nvCxnSpPr>
            <p:spPr bwMode="auto">
              <a:xfrm>
                <a:off x="2527" y="3192"/>
                <a:ext cx="1" cy="68"/>
              </a:xfrm>
              <a:prstGeom prst="straightConnector1">
                <a:avLst/>
              </a:prstGeom>
              <a:noFill/>
              <a:ln w="9525">
                <a:solidFill>
                  <a:schemeClr val="tx1"/>
                </a:solidFill>
                <a:round/>
                <a:headEnd/>
                <a:tailEnd/>
              </a:ln>
              <a:effectLst/>
            </p:spPr>
          </p:cxnSp>
          <p:sp>
            <p:nvSpPr>
              <p:cNvPr id="155" name="Oval 116"/>
              <p:cNvSpPr>
                <a:spLocks noChangeAspect="1" noChangeArrowheads="1"/>
              </p:cNvSpPr>
              <p:nvPr/>
            </p:nvSpPr>
            <p:spPr bwMode="auto">
              <a:xfrm>
                <a:off x="2402"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56" name="Oval 117"/>
              <p:cNvSpPr>
                <a:spLocks noChangeAspect="1" noChangeArrowheads="1"/>
              </p:cNvSpPr>
              <p:nvPr/>
            </p:nvSpPr>
            <p:spPr bwMode="auto">
              <a:xfrm>
                <a:off x="2288"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57" name="AutoShape 118"/>
              <p:cNvCxnSpPr>
                <a:cxnSpLocks noChangeShapeType="1"/>
                <a:stCxn id="156" idx="6"/>
                <a:endCxn id="155" idx="2"/>
              </p:cNvCxnSpPr>
              <p:nvPr/>
            </p:nvCxnSpPr>
            <p:spPr bwMode="auto">
              <a:xfrm>
                <a:off x="2311" y="3181"/>
                <a:ext cx="91" cy="0"/>
              </a:xfrm>
              <a:prstGeom prst="straightConnector1">
                <a:avLst/>
              </a:prstGeom>
              <a:noFill/>
              <a:ln w="9525">
                <a:solidFill>
                  <a:schemeClr val="tx1"/>
                </a:solidFill>
                <a:round/>
                <a:headEnd/>
                <a:tailEnd/>
              </a:ln>
              <a:effectLst/>
            </p:spPr>
          </p:cxnSp>
          <p:sp>
            <p:nvSpPr>
              <p:cNvPr id="158" name="Oval 119"/>
              <p:cNvSpPr>
                <a:spLocks noChangeAspect="1" noChangeArrowheads="1"/>
              </p:cNvSpPr>
              <p:nvPr/>
            </p:nvSpPr>
            <p:spPr bwMode="auto">
              <a:xfrm>
                <a:off x="2628"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59" name="Oval 120"/>
              <p:cNvSpPr>
                <a:spLocks noChangeAspect="1" noChangeArrowheads="1"/>
              </p:cNvSpPr>
              <p:nvPr/>
            </p:nvSpPr>
            <p:spPr bwMode="auto">
              <a:xfrm>
                <a:off x="2514"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60" name="AutoShape 121"/>
              <p:cNvCxnSpPr>
                <a:cxnSpLocks noChangeShapeType="1"/>
                <a:stCxn id="159" idx="6"/>
                <a:endCxn id="158" idx="2"/>
              </p:cNvCxnSpPr>
              <p:nvPr/>
            </p:nvCxnSpPr>
            <p:spPr bwMode="auto">
              <a:xfrm>
                <a:off x="2537" y="3181"/>
                <a:ext cx="91" cy="0"/>
              </a:xfrm>
              <a:prstGeom prst="straightConnector1">
                <a:avLst/>
              </a:prstGeom>
              <a:noFill/>
              <a:ln w="9525">
                <a:solidFill>
                  <a:schemeClr val="tx1"/>
                </a:solidFill>
                <a:round/>
                <a:headEnd/>
                <a:tailEnd/>
              </a:ln>
              <a:effectLst/>
            </p:spPr>
          </p:cxnSp>
          <p:sp>
            <p:nvSpPr>
              <p:cNvPr id="161" name="Oval 122"/>
              <p:cNvSpPr>
                <a:spLocks noChangeAspect="1" noChangeArrowheads="1"/>
              </p:cNvSpPr>
              <p:nvPr/>
            </p:nvSpPr>
            <p:spPr bwMode="auto">
              <a:xfrm>
                <a:off x="2515" y="3260"/>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62" name="AutoShape 123"/>
              <p:cNvCxnSpPr>
                <a:cxnSpLocks noChangeShapeType="1"/>
                <a:stCxn id="159" idx="4"/>
                <a:endCxn id="161" idx="0"/>
              </p:cNvCxnSpPr>
              <p:nvPr/>
            </p:nvCxnSpPr>
            <p:spPr bwMode="auto">
              <a:xfrm>
                <a:off x="2526" y="3192"/>
                <a:ext cx="1" cy="68"/>
              </a:xfrm>
              <a:prstGeom prst="straightConnector1">
                <a:avLst/>
              </a:prstGeom>
              <a:noFill/>
              <a:ln w="9525">
                <a:solidFill>
                  <a:schemeClr val="tx1"/>
                </a:solidFill>
                <a:round/>
                <a:headEnd/>
                <a:tailEnd/>
              </a:ln>
              <a:effectLst/>
            </p:spPr>
          </p:cxnSp>
          <p:sp>
            <p:nvSpPr>
              <p:cNvPr id="163" name="Oval 330"/>
              <p:cNvSpPr>
                <a:spLocks noChangeAspect="1" noChangeArrowheads="1"/>
              </p:cNvSpPr>
              <p:nvPr/>
            </p:nvSpPr>
            <p:spPr bwMode="auto">
              <a:xfrm>
                <a:off x="2404"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64" name="Oval 331"/>
              <p:cNvSpPr>
                <a:spLocks noChangeAspect="1" noChangeArrowheads="1"/>
              </p:cNvSpPr>
              <p:nvPr/>
            </p:nvSpPr>
            <p:spPr bwMode="auto">
              <a:xfrm>
                <a:off x="2290"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65" name="AutoShape 332"/>
              <p:cNvCxnSpPr>
                <a:cxnSpLocks noChangeShapeType="1"/>
                <a:stCxn id="164" idx="6"/>
                <a:endCxn id="163" idx="2"/>
              </p:cNvCxnSpPr>
              <p:nvPr/>
            </p:nvCxnSpPr>
            <p:spPr bwMode="auto">
              <a:xfrm>
                <a:off x="2313" y="2389"/>
                <a:ext cx="91" cy="0"/>
              </a:xfrm>
              <a:prstGeom prst="straightConnector1">
                <a:avLst/>
              </a:prstGeom>
              <a:noFill/>
              <a:ln w="9525">
                <a:solidFill>
                  <a:schemeClr val="tx1"/>
                </a:solidFill>
                <a:round/>
                <a:headEnd/>
                <a:tailEnd/>
              </a:ln>
              <a:effectLst/>
            </p:spPr>
          </p:cxnSp>
          <p:sp>
            <p:nvSpPr>
              <p:cNvPr id="166" name="Oval 333"/>
              <p:cNvSpPr>
                <a:spLocks noChangeAspect="1" noChangeArrowheads="1"/>
              </p:cNvSpPr>
              <p:nvPr/>
            </p:nvSpPr>
            <p:spPr bwMode="auto">
              <a:xfrm>
                <a:off x="2630"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67" name="Oval 334"/>
              <p:cNvSpPr>
                <a:spLocks noChangeAspect="1" noChangeArrowheads="1"/>
              </p:cNvSpPr>
              <p:nvPr/>
            </p:nvSpPr>
            <p:spPr bwMode="auto">
              <a:xfrm>
                <a:off x="2516"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68" name="AutoShape 335"/>
              <p:cNvCxnSpPr>
                <a:cxnSpLocks noChangeShapeType="1"/>
                <a:stCxn id="167" idx="6"/>
                <a:endCxn id="166" idx="2"/>
              </p:cNvCxnSpPr>
              <p:nvPr/>
            </p:nvCxnSpPr>
            <p:spPr bwMode="auto">
              <a:xfrm>
                <a:off x="2539" y="2389"/>
                <a:ext cx="91" cy="0"/>
              </a:xfrm>
              <a:prstGeom prst="straightConnector1">
                <a:avLst/>
              </a:prstGeom>
              <a:noFill/>
              <a:ln w="9525">
                <a:solidFill>
                  <a:schemeClr val="tx1"/>
                </a:solidFill>
                <a:round/>
                <a:headEnd/>
                <a:tailEnd/>
              </a:ln>
              <a:effectLst/>
            </p:spPr>
          </p:cxnSp>
          <p:sp>
            <p:nvSpPr>
              <p:cNvPr id="169" name="Oval 336"/>
              <p:cNvSpPr>
                <a:spLocks noChangeAspect="1" noChangeArrowheads="1"/>
              </p:cNvSpPr>
              <p:nvPr/>
            </p:nvSpPr>
            <p:spPr bwMode="auto">
              <a:xfrm>
                <a:off x="2517"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70" name="AutoShape 337"/>
              <p:cNvCxnSpPr>
                <a:cxnSpLocks noChangeShapeType="1"/>
                <a:stCxn id="167" idx="4"/>
                <a:endCxn id="169" idx="0"/>
              </p:cNvCxnSpPr>
              <p:nvPr/>
            </p:nvCxnSpPr>
            <p:spPr bwMode="auto">
              <a:xfrm>
                <a:off x="2528" y="2400"/>
                <a:ext cx="1" cy="68"/>
              </a:xfrm>
              <a:prstGeom prst="straightConnector1">
                <a:avLst/>
              </a:prstGeom>
              <a:noFill/>
              <a:ln w="9525">
                <a:solidFill>
                  <a:schemeClr val="tx1"/>
                </a:solidFill>
                <a:round/>
                <a:headEnd/>
                <a:tailEnd/>
              </a:ln>
              <a:effectLst/>
            </p:spPr>
          </p:cxnSp>
          <p:sp>
            <p:nvSpPr>
              <p:cNvPr id="171" name="Oval 354"/>
              <p:cNvSpPr>
                <a:spLocks noChangeAspect="1" noChangeArrowheads="1"/>
              </p:cNvSpPr>
              <p:nvPr/>
            </p:nvSpPr>
            <p:spPr bwMode="auto">
              <a:xfrm>
                <a:off x="2403"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72" name="Oval 355"/>
              <p:cNvSpPr>
                <a:spLocks noChangeAspect="1" noChangeArrowheads="1"/>
              </p:cNvSpPr>
              <p:nvPr/>
            </p:nvSpPr>
            <p:spPr bwMode="auto">
              <a:xfrm>
                <a:off x="2289"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73" name="AutoShape 356"/>
              <p:cNvCxnSpPr>
                <a:cxnSpLocks noChangeShapeType="1"/>
                <a:stCxn id="172" idx="6"/>
                <a:endCxn id="171" idx="2"/>
              </p:cNvCxnSpPr>
              <p:nvPr/>
            </p:nvCxnSpPr>
            <p:spPr bwMode="auto">
              <a:xfrm>
                <a:off x="2312" y="2389"/>
                <a:ext cx="91" cy="0"/>
              </a:xfrm>
              <a:prstGeom prst="straightConnector1">
                <a:avLst/>
              </a:prstGeom>
              <a:noFill/>
              <a:ln w="9525">
                <a:solidFill>
                  <a:schemeClr val="tx1"/>
                </a:solidFill>
                <a:round/>
                <a:headEnd/>
                <a:tailEnd/>
              </a:ln>
              <a:effectLst/>
            </p:spPr>
          </p:cxnSp>
          <p:sp>
            <p:nvSpPr>
              <p:cNvPr id="174" name="Oval 357"/>
              <p:cNvSpPr>
                <a:spLocks noChangeAspect="1" noChangeArrowheads="1"/>
              </p:cNvSpPr>
              <p:nvPr/>
            </p:nvSpPr>
            <p:spPr bwMode="auto">
              <a:xfrm>
                <a:off x="2629"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75" name="Oval 358"/>
              <p:cNvSpPr>
                <a:spLocks noChangeAspect="1" noChangeArrowheads="1"/>
              </p:cNvSpPr>
              <p:nvPr/>
            </p:nvSpPr>
            <p:spPr bwMode="auto">
              <a:xfrm>
                <a:off x="2515"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76" name="AutoShape 359"/>
              <p:cNvCxnSpPr>
                <a:cxnSpLocks noChangeShapeType="1"/>
                <a:stCxn id="175" idx="6"/>
                <a:endCxn id="174" idx="2"/>
              </p:cNvCxnSpPr>
              <p:nvPr/>
            </p:nvCxnSpPr>
            <p:spPr bwMode="auto">
              <a:xfrm>
                <a:off x="2538" y="2389"/>
                <a:ext cx="91" cy="0"/>
              </a:xfrm>
              <a:prstGeom prst="straightConnector1">
                <a:avLst/>
              </a:prstGeom>
              <a:noFill/>
              <a:ln w="9525">
                <a:solidFill>
                  <a:schemeClr val="tx1"/>
                </a:solidFill>
                <a:round/>
                <a:headEnd/>
                <a:tailEnd/>
              </a:ln>
              <a:effectLst/>
            </p:spPr>
          </p:cxnSp>
          <p:sp>
            <p:nvSpPr>
              <p:cNvPr id="177" name="Oval 360"/>
              <p:cNvSpPr>
                <a:spLocks noChangeAspect="1" noChangeArrowheads="1"/>
              </p:cNvSpPr>
              <p:nvPr/>
            </p:nvSpPr>
            <p:spPr bwMode="auto">
              <a:xfrm>
                <a:off x="2516" y="246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78" name="AutoShape 361"/>
              <p:cNvCxnSpPr>
                <a:cxnSpLocks noChangeShapeType="1"/>
                <a:stCxn id="175" idx="4"/>
                <a:endCxn id="177" idx="0"/>
              </p:cNvCxnSpPr>
              <p:nvPr/>
            </p:nvCxnSpPr>
            <p:spPr bwMode="auto">
              <a:xfrm>
                <a:off x="2527" y="2400"/>
                <a:ext cx="1" cy="68"/>
              </a:xfrm>
              <a:prstGeom prst="straightConnector1">
                <a:avLst/>
              </a:prstGeom>
              <a:noFill/>
              <a:ln w="9525">
                <a:solidFill>
                  <a:schemeClr val="tx1"/>
                </a:solidFill>
                <a:round/>
                <a:headEnd/>
                <a:tailEnd/>
              </a:ln>
              <a:effectLst/>
            </p:spPr>
          </p:cxnSp>
        </p:grpSp>
        <p:grpSp>
          <p:nvGrpSpPr>
            <p:cNvPr id="129" name="Group 444"/>
            <p:cNvGrpSpPr>
              <a:grpSpLocks/>
            </p:cNvGrpSpPr>
            <p:nvPr/>
          </p:nvGrpSpPr>
          <p:grpSpPr bwMode="auto">
            <a:xfrm>
              <a:off x="5108575" y="1541463"/>
              <a:ext cx="606425" cy="3703637"/>
              <a:chOff x="3195" y="971"/>
              <a:chExt cx="382" cy="2333"/>
            </a:xfrm>
          </p:grpSpPr>
          <p:sp>
            <p:nvSpPr>
              <p:cNvPr id="180" name="AutoShape 7"/>
              <p:cNvSpPr>
                <a:spLocks noChangeArrowheads="1"/>
              </p:cNvSpPr>
              <p:nvPr/>
            </p:nvSpPr>
            <p:spPr bwMode="auto">
              <a:xfrm>
                <a:off x="3395" y="3144"/>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181" name="AutoShape 11"/>
              <p:cNvSpPr>
                <a:spLocks noChangeArrowheads="1"/>
              </p:cNvSpPr>
              <p:nvPr/>
            </p:nvSpPr>
            <p:spPr bwMode="auto">
              <a:xfrm>
                <a:off x="3398" y="1395"/>
                <a:ext cx="179" cy="325"/>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182" name="Oval 130"/>
              <p:cNvSpPr>
                <a:spLocks noChangeAspect="1" noChangeArrowheads="1"/>
              </p:cNvSpPr>
              <p:nvPr/>
            </p:nvSpPr>
            <p:spPr bwMode="auto">
              <a:xfrm>
                <a:off x="3312"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83" name="Oval 131"/>
              <p:cNvSpPr>
                <a:spLocks noChangeAspect="1" noChangeArrowheads="1"/>
              </p:cNvSpPr>
              <p:nvPr/>
            </p:nvSpPr>
            <p:spPr bwMode="auto">
              <a:xfrm>
                <a:off x="3198"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84" name="AutoShape 132"/>
              <p:cNvCxnSpPr>
                <a:cxnSpLocks noChangeShapeType="1"/>
                <a:stCxn id="183" idx="6"/>
                <a:endCxn id="182" idx="2"/>
              </p:cNvCxnSpPr>
              <p:nvPr/>
            </p:nvCxnSpPr>
            <p:spPr bwMode="auto">
              <a:xfrm>
                <a:off x="3221" y="983"/>
                <a:ext cx="91" cy="0"/>
              </a:xfrm>
              <a:prstGeom prst="straightConnector1">
                <a:avLst/>
              </a:prstGeom>
              <a:noFill/>
              <a:ln w="9525">
                <a:solidFill>
                  <a:schemeClr val="tx1"/>
                </a:solidFill>
                <a:round/>
                <a:headEnd/>
                <a:tailEnd/>
              </a:ln>
              <a:effectLst/>
            </p:spPr>
          </p:cxnSp>
          <p:sp>
            <p:nvSpPr>
              <p:cNvPr id="185" name="Oval 133"/>
              <p:cNvSpPr>
                <a:spLocks noChangeAspect="1" noChangeArrowheads="1"/>
              </p:cNvSpPr>
              <p:nvPr/>
            </p:nvSpPr>
            <p:spPr bwMode="auto">
              <a:xfrm>
                <a:off x="3199" y="106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86" name="AutoShape 134"/>
              <p:cNvCxnSpPr>
                <a:cxnSpLocks noChangeShapeType="1"/>
                <a:stCxn id="183" idx="4"/>
                <a:endCxn id="185" idx="0"/>
              </p:cNvCxnSpPr>
              <p:nvPr/>
            </p:nvCxnSpPr>
            <p:spPr bwMode="auto">
              <a:xfrm>
                <a:off x="3210" y="994"/>
                <a:ext cx="1" cy="68"/>
              </a:xfrm>
              <a:prstGeom prst="straightConnector1">
                <a:avLst/>
              </a:prstGeom>
              <a:noFill/>
              <a:ln w="9525">
                <a:solidFill>
                  <a:schemeClr val="tx1"/>
                </a:solidFill>
                <a:round/>
                <a:headEnd/>
                <a:tailEnd/>
              </a:ln>
              <a:effectLst/>
            </p:spPr>
          </p:cxnSp>
          <p:sp>
            <p:nvSpPr>
              <p:cNvPr id="187" name="Oval 135"/>
              <p:cNvSpPr>
                <a:spLocks noChangeAspect="1" noChangeArrowheads="1"/>
              </p:cNvSpPr>
              <p:nvPr/>
            </p:nvSpPr>
            <p:spPr bwMode="auto">
              <a:xfrm>
                <a:off x="3311"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188" name="Oval 136"/>
              <p:cNvSpPr>
                <a:spLocks noChangeAspect="1" noChangeArrowheads="1"/>
              </p:cNvSpPr>
              <p:nvPr/>
            </p:nvSpPr>
            <p:spPr bwMode="auto">
              <a:xfrm>
                <a:off x="3197" y="97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89" name="AutoShape 137"/>
              <p:cNvCxnSpPr>
                <a:cxnSpLocks noChangeShapeType="1"/>
                <a:stCxn id="188" idx="6"/>
                <a:endCxn id="187" idx="2"/>
              </p:cNvCxnSpPr>
              <p:nvPr/>
            </p:nvCxnSpPr>
            <p:spPr bwMode="auto">
              <a:xfrm>
                <a:off x="3220" y="983"/>
                <a:ext cx="91" cy="0"/>
              </a:xfrm>
              <a:prstGeom prst="straightConnector1">
                <a:avLst/>
              </a:prstGeom>
              <a:noFill/>
              <a:ln w="9525">
                <a:solidFill>
                  <a:schemeClr val="tx1"/>
                </a:solidFill>
                <a:round/>
                <a:headEnd/>
                <a:tailEnd/>
              </a:ln>
              <a:effectLst/>
            </p:spPr>
          </p:cxnSp>
          <p:sp>
            <p:nvSpPr>
              <p:cNvPr id="190" name="Oval 138"/>
              <p:cNvSpPr>
                <a:spLocks noChangeAspect="1" noChangeArrowheads="1"/>
              </p:cNvSpPr>
              <p:nvPr/>
            </p:nvSpPr>
            <p:spPr bwMode="auto">
              <a:xfrm>
                <a:off x="3198" y="106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191" name="AutoShape 139"/>
              <p:cNvCxnSpPr>
                <a:cxnSpLocks noChangeShapeType="1"/>
                <a:stCxn id="188" idx="4"/>
                <a:endCxn id="190" idx="0"/>
              </p:cNvCxnSpPr>
              <p:nvPr/>
            </p:nvCxnSpPr>
            <p:spPr bwMode="auto">
              <a:xfrm>
                <a:off x="3209" y="994"/>
                <a:ext cx="1" cy="68"/>
              </a:xfrm>
              <a:prstGeom prst="straightConnector1">
                <a:avLst/>
              </a:prstGeom>
              <a:noFill/>
              <a:ln w="9525">
                <a:solidFill>
                  <a:schemeClr val="tx1"/>
                </a:solidFill>
                <a:round/>
                <a:headEnd/>
                <a:tailEnd/>
              </a:ln>
              <a:effectLst/>
            </p:spPr>
          </p:cxnSp>
          <p:cxnSp>
            <p:nvCxnSpPr>
              <p:cNvPr id="192" name="AutoShape 140"/>
              <p:cNvCxnSpPr>
                <a:cxnSpLocks noChangeShapeType="1"/>
                <a:stCxn id="187" idx="3"/>
                <a:endCxn id="190" idx="7"/>
              </p:cNvCxnSpPr>
              <p:nvPr/>
            </p:nvCxnSpPr>
            <p:spPr bwMode="auto">
              <a:xfrm flipH="1">
                <a:off x="3218" y="991"/>
                <a:ext cx="96" cy="74"/>
              </a:xfrm>
              <a:prstGeom prst="straightConnector1">
                <a:avLst/>
              </a:prstGeom>
              <a:noFill/>
              <a:ln w="9525">
                <a:solidFill>
                  <a:schemeClr val="tx1"/>
                </a:solidFill>
                <a:round/>
                <a:headEnd/>
                <a:tailEnd/>
              </a:ln>
              <a:effectLst/>
            </p:spPr>
          </p:cxnSp>
          <p:sp>
            <p:nvSpPr>
              <p:cNvPr id="193" name="Oval 141"/>
              <p:cNvSpPr>
                <a:spLocks noChangeAspect="1" noChangeArrowheads="1"/>
              </p:cNvSpPr>
              <p:nvPr/>
            </p:nvSpPr>
            <p:spPr bwMode="auto">
              <a:xfrm>
                <a:off x="3536"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94" name="Oval 142"/>
              <p:cNvSpPr>
                <a:spLocks noChangeAspect="1" noChangeArrowheads="1"/>
              </p:cNvSpPr>
              <p:nvPr/>
            </p:nvSpPr>
            <p:spPr bwMode="auto">
              <a:xfrm>
                <a:off x="3422"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95" name="AutoShape 143"/>
              <p:cNvCxnSpPr>
                <a:cxnSpLocks noChangeShapeType="1"/>
                <a:stCxn id="194" idx="6"/>
                <a:endCxn id="193" idx="2"/>
              </p:cNvCxnSpPr>
              <p:nvPr/>
            </p:nvCxnSpPr>
            <p:spPr bwMode="auto">
              <a:xfrm>
                <a:off x="3445" y="983"/>
                <a:ext cx="91" cy="0"/>
              </a:xfrm>
              <a:prstGeom prst="straightConnector1">
                <a:avLst/>
              </a:prstGeom>
              <a:noFill/>
              <a:ln w="9525">
                <a:solidFill>
                  <a:schemeClr val="tx1"/>
                </a:solidFill>
                <a:round/>
                <a:headEnd/>
                <a:tailEnd/>
              </a:ln>
              <a:effectLst/>
            </p:spPr>
          </p:cxnSp>
          <p:sp>
            <p:nvSpPr>
              <p:cNvPr id="196" name="Oval 144"/>
              <p:cNvSpPr>
                <a:spLocks noChangeAspect="1" noChangeArrowheads="1"/>
              </p:cNvSpPr>
              <p:nvPr/>
            </p:nvSpPr>
            <p:spPr bwMode="auto">
              <a:xfrm>
                <a:off x="3423"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97" name="AutoShape 145"/>
              <p:cNvCxnSpPr>
                <a:cxnSpLocks noChangeShapeType="1"/>
                <a:stCxn id="194" idx="4"/>
                <a:endCxn id="196" idx="0"/>
              </p:cNvCxnSpPr>
              <p:nvPr/>
            </p:nvCxnSpPr>
            <p:spPr bwMode="auto">
              <a:xfrm>
                <a:off x="3434" y="994"/>
                <a:ext cx="1" cy="68"/>
              </a:xfrm>
              <a:prstGeom prst="straightConnector1">
                <a:avLst/>
              </a:prstGeom>
              <a:noFill/>
              <a:ln w="9525">
                <a:solidFill>
                  <a:schemeClr val="tx1"/>
                </a:solidFill>
                <a:round/>
                <a:headEnd/>
                <a:tailEnd/>
              </a:ln>
              <a:effectLst/>
            </p:spPr>
          </p:cxnSp>
          <p:sp>
            <p:nvSpPr>
              <p:cNvPr id="198" name="Oval 146"/>
              <p:cNvSpPr>
                <a:spLocks noChangeAspect="1" noChangeArrowheads="1"/>
              </p:cNvSpPr>
              <p:nvPr/>
            </p:nvSpPr>
            <p:spPr bwMode="auto">
              <a:xfrm>
                <a:off x="3535"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99" name="Oval 147"/>
              <p:cNvSpPr>
                <a:spLocks noChangeAspect="1" noChangeArrowheads="1"/>
              </p:cNvSpPr>
              <p:nvPr/>
            </p:nvSpPr>
            <p:spPr bwMode="auto">
              <a:xfrm>
                <a:off x="3421"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00" name="AutoShape 148"/>
              <p:cNvCxnSpPr>
                <a:cxnSpLocks noChangeShapeType="1"/>
                <a:stCxn id="199" idx="6"/>
                <a:endCxn id="198" idx="2"/>
              </p:cNvCxnSpPr>
              <p:nvPr/>
            </p:nvCxnSpPr>
            <p:spPr bwMode="auto">
              <a:xfrm>
                <a:off x="3444" y="983"/>
                <a:ext cx="91" cy="0"/>
              </a:xfrm>
              <a:prstGeom prst="straightConnector1">
                <a:avLst/>
              </a:prstGeom>
              <a:noFill/>
              <a:ln w="9525">
                <a:solidFill>
                  <a:schemeClr val="tx1"/>
                </a:solidFill>
                <a:round/>
                <a:headEnd/>
                <a:tailEnd/>
              </a:ln>
              <a:effectLst/>
            </p:spPr>
          </p:cxnSp>
          <p:sp>
            <p:nvSpPr>
              <p:cNvPr id="201" name="Oval 149"/>
              <p:cNvSpPr>
                <a:spLocks noChangeAspect="1" noChangeArrowheads="1"/>
              </p:cNvSpPr>
              <p:nvPr/>
            </p:nvSpPr>
            <p:spPr bwMode="auto">
              <a:xfrm>
                <a:off x="3422"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02" name="AutoShape 150"/>
              <p:cNvCxnSpPr>
                <a:cxnSpLocks noChangeShapeType="1"/>
                <a:stCxn id="199" idx="4"/>
                <a:endCxn id="201" idx="0"/>
              </p:cNvCxnSpPr>
              <p:nvPr/>
            </p:nvCxnSpPr>
            <p:spPr bwMode="auto">
              <a:xfrm>
                <a:off x="3433" y="994"/>
                <a:ext cx="1" cy="68"/>
              </a:xfrm>
              <a:prstGeom prst="straightConnector1">
                <a:avLst/>
              </a:prstGeom>
              <a:noFill/>
              <a:ln w="9525">
                <a:solidFill>
                  <a:schemeClr val="tx1"/>
                </a:solidFill>
                <a:round/>
                <a:headEnd/>
                <a:tailEnd/>
              </a:ln>
              <a:effectLst/>
            </p:spPr>
          </p:cxnSp>
          <p:cxnSp>
            <p:nvCxnSpPr>
              <p:cNvPr id="203" name="AutoShape 151"/>
              <p:cNvCxnSpPr>
                <a:cxnSpLocks noChangeShapeType="1"/>
                <a:stCxn id="198" idx="3"/>
                <a:endCxn id="201" idx="7"/>
              </p:cNvCxnSpPr>
              <p:nvPr/>
            </p:nvCxnSpPr>
            <p:spPr bwMode="auto">
              <a:xfrm flipH="1">
                <a:off x="3442" y="991"/>
                <a:ext cx="96" cy="74"/>
              </a:xfrm>
              <a:prstGeom prst="straightConnector1">
                <a:avLst/>
              </a:prstGeom>
              <a:noFill/>
              <a:ln w="9525">
                <a:solidFill>
                  <a:schemeClr val="tx1"/>
                </a:solidFill>
                <a:round/>
                <a:headEnd/>
                <a:tailEnd/>
              </a:ln>
              <a:effectLst/>
            </p:spPr>
          </p:cxnSp>
          <p:sp>
            <p:nvSpPr>
              <p:cNvPr id="204" name="Oval 171"/>
              <p:cNvSpPr>
                <a:spLocks noChangeAspect="1" noChangeArrowheads="1"/>
              </p:cNvSpPr>
              <p:nvPr/>
            </p:nvSpPr>
            <p:spPr bwMode="auto">
              <a:xfrm>
                <a:off x="3310"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05" name="Oval 172"/>
              <p:cNvSpPr>
                <a:spLocks noChangeAspect="1" noChangeArrowheads="1"/>
              </p:cNvSpPr>
              <p:nvPr/>
            </p:nvSpPr>
            <p:spPr bwMode="auto">
              <a:xfrm>
                <a:off x="3196"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06" name="AutoShape 173"/>
              <p:cNvCxnSpPr>
                <a:cxnSpLocks noChangeShapeType="1"/>
                <a:stCxn id="205" idx="6"/>
                <a:endCxn id="204" idx="2"/>
              </p:cNvCxnSpPr>
              <p:nvPr/>
            </p:nvCxnSpPr>
            <p:spPr bwMode="auto">
              <a:xfrm>
                <a:off x="3219" y="1606"/>
                <a:ext cx="91" cy="0"/>
              </a:xfrm>
              <a:prstGeom prst="straightConnector1">
                <a:avLst/>
              </a:prstGeom>
              <a:noFill/>
              <a:ln w="9525">
                <a:solidFill>
                  <a:schemeClr val="tx1"/>
                </a:solidFill>
                <a:round/>
                <a:headEnd/>
                <a:tailEnd/>
              </a:ln>
              <a:effectLst/>
            </p:spPr>
          </p:cxnSp>
          <p:sp>
            <p:nvSpPr>
              <p:cNvPr id="207" name="Oval 174"/>
              <p:cNvSpPr>
                <a:spLocks noChangeAspect="1" noChangeArrowheads="1"/>
              </p:cNvSpPr>
              <p:nvPr/>
            </p:nvSpPr>
            <p:spPr bwMode="auto">
              <a:xfrm>
                <a:off x="3310" y="1685"/>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08" name="Oval 175"/>
              <p:cNvSpPr>
                <a:spLocks noChangeAspect="1" noChangeArrowheads="1"/>
              </p:cNvSpPr>
              <p:nvPr/>
            </p:nvSpPr>
            <p:spPr bwMode="auto">
              <a:xfrm>
                <a:off x="3197" y="1685"/>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09" name="AutoShape 176"/>
              <p:cNvCxnSpPr>
                <a:cxnSpLocks noChangeShapeType="1"/>
                <a:stCxn id="208" idx="6"/>
                <a:endCxn id="207" idx="2"/>
              </p:cNvCxnSpPr>
              <p:nvPr/>
            </p:nvCxnSpPr>
            <p:spPr bwMode="auto">
              <a:xfrm>
                <a:off x="3220" y="1697"/>
                <a:ext cx="90" cy="0"/>
              </a:xfrm>
              <a:prstGeom prst="straightConnector1">
                <a:avLst/>
              </a:prstGeom>
              <a:noFill/>
              <a:ln w="9525">
                <a:solidFill>
                  <a:schemeClr val="tx1"/>
                </a:solidFill>
                <a:round/>
                <a:headEnd/>
                <a:tailEnd/>
              </a:ln>
              <a:effectLst/>
            </p:spPr>
          </p:cxnSp>
          <p:cxnSp>
            <p:nvCxnSpPr>
              <p:cNvPr id="210" name="AutoShape 177"/>
              <p:cNvCxnSpPr>
                <a:cxnSpLocks noChangeShapeType="1"/>
                <a:stCxn id="205" idx="4"/>
                <a:endCxn id="208" idx="0"/>
              </p:cNvCxnSpPr>
              <p:nvPr/>
            </p:nvCxnSpPr>
            <p:spPr bwMode="auto">
              <a:xfrm>
                <a:off x="3208" y="1617"/>
                <a:ext cx="1" cy="68"/>
              </a:xfrm>
              <a:prstGeom prst="straightConnector1">
                <a:avLst/>
              </a:prstGeom>
              <a:noFill/>
              <a:ln w="9525">
                <a:solidFill>
                  <a:schemeClr val="tx1"/>
                </a:solidFill>
                <a:round/>
                <a:headEnd/>
                <a:tailEnd/>
              </a:ln>
              <a:effectLst/>
            </p:spPr>
          </p:cxnSp>
          <p:cxnSp>
            <p:nvCxnSpPr>
              <p:cNvPr id="211" name="AutoShape 178"/>
              <p:cNvCxnSpPr>
                <a:cxnSpLocks noChangeShapeType="1"/>
                <a:stCxn id="204" idx="4"/>
                <a:endCxn id="207" idx="0"/>
              </p:cNvCxnSpPr>
              <p:nvPr/>
            </p:nvCxnSpPr>
            <p:spPr bwMode="auto">
              <a:xfrm>
                <a:off x="3322" y="1617"/>
                <a:ext cx="0" cy="68"/>
              </a:xfrm>
              <a:prstGeom prst="straightConnector1">
                <a:avLst/>
              </a:prstGeom>
              <a:noFill/>
              <a:ln w="9525">
                <a:solidFill>
                  <a:schemeClr val="tx1"/>
                </a:solidFill>
                <a:round/>
                <a:headEnd/>
                <a:tailEnd/>
              </a:ln>
              <a:effectLst/>
            </p:spPr>
          </p:cxnSp>
          <p:sp>
            <p:nvSpPr>
              <p:cNvPr id="212" name="Oval 179"/>
              <p:cNvSpPr>
                <a:spLocks noChangeAspect="1" noChangeArrowheads="1"/>
              </p:cNvSpPr>
              <p:nvPr/>
            </p:nvSpPr>
            <p:spPr bwMode="auto">
              <a:xfrm>
                <a:off x="3310" y="141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213" name="Oval 180"/>
              <p:cNvSpPr>
                <a:spLocks noChangeAspect="1" noChangeArrowheads="1"/>
              </p:cNvSpPr>
              <p:nvPr/>
            </p:nvSpPr>
            <p:spPr bwMode="auto">
              <a:xfrm>
                <a:off x="3196" y="141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14" name="AutoShape 181"/>
              <p:cNvCxnSpPr>
                <a:cxnSpLocks noChangeShapeType="1"/>
                <a:stCxn id="213" idx="6"/>
                <a:endCxn id="212" idx="2"/>
              </p:cNvCxnSpPr>
              <p:nvPr/>
            </p:nvCxnSpPr>
            <p:spPr bwMode="auto">
              <a:xfrm>
                <a:off x="3219" y="1424"/>
                <a:ext cx="91" cy="0"/>
              </a:xfrm>
              <a:prstGeom prst="straightConnector1">
                <a:avLst/>
              </a:prstGeom>
              <a:noFill/>
              <a:ln w="9525">
                <a:solidFill>
                  <a:schemeClr val="tx1"/>
                </a:solidFill>
                <a:round/>
                <a:headEnd/>
                <a:tailEnd/>
              </a:ln>
              <a:effectLst/>
            </p:spPr>
          </p:cxnSp>
          <p:sp>
            <p:nvSpPr>
              <p:cNvPr id="215" name="Oval 182"/>
              <p:cNvSpPr>
                <a:spLocks noChangeAspect="1" noChangeArrowheads="1"/>
              </p:cNvSpPr>
              <p:nvPr/>
            </p:nvSpPr>
            <p:spPr bwMode="auto">
              <a:xfrm>
                <a:off x="3197" y="1503"/>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16" name="AutoShape 183"/>
              <p:cNvCxnSpPr>
                <a:cxnSpLocks noChangeShapeType="1"/>
                <a:stCxn id="213" idx="4"/>
                <a:endCxn id="215" idx="0"/>
              </p:cNvCxnSpPr>
              <p:nvPr/>
            </p:nvCxnSpPr>
            <p:spPr bwMode="auto">
              <a:xfrm>
                <a:off x="3208" y="1435"/>
                <a:ext cx="1" cy="68"/>
              </a:xfrm>
              <a:prstGeom prst="straightConnector1">
                <a:avLst/>
              </a:prstGeom>
              <a:noFill/>
              <a:ln w="9525">
                <a:solidFill>
                  <a:schemeClr val="tx1"/>
                </a:solidFill>
                <a:round/>
                <a:headEnd/>
                <a:tailEnd/>
              </a:ln>
              <a:effectLst/>
            </p:spPr>
          </p:cxnSp>
          <p:sp>
            <p:nvSpPr>
              <p:cNvPr id="217" name="Oval 184"/>
              <p:cNvSpPr>
                <a:spLocks noChangeAspect="1" noChangeArrowheads="1"/>
              </p:cNvSpPr>
              <p:nvPr/>
            </p:nvSpPr>
            <p:spPr bwMode="auto">
              <a:xfrm>
                <a:off x="3309" y="141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218" name="Oval 185"/>
              <p:cNvSpPr>
                <a:spLocks noChangeAspect="1" noChangeArrowheads="1"/>
              </p:cNvSpPr>
              <p:nvPr/>
            </p:nvSpPr>
            <p:spPr bwMode="auto">
              <a:xfrm>
                <a:off x="3195" y="141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19" name="AutoShape 186"/>
              <p:cNvCxnSpPr>
                <a:cxnSpLocks noChangeShapeType="1"/>
                <a:stCxn id="218" idx="6"/>
                <a:endCxn id="217" idx="2"/>
              </p:cNvCxnSpPr>
              <p:nvPr/>
            </p:nvCxnSpPr>
            <p:spPr bwMode="auto">
              <a:xfrm>
                <a:off x="3218" y="1424"/>
                <a:ext cx="91" cy="0"/>
              </a:xfrm>
              <a:prstGeom prst="straightConnector1">
                <a:avLst/>
              </a:prstGeom>
              <a:noFill/>
              <a:ln w="9525">
                <a:solidFill>
                  <a:schemeClr val="tx1"/>
                </a:solidFill>
                <a:round/>
                <a:headEnd/>
                <a:tailEnd/>
              </a:ln>
              <a:effectLst/>
            </p:spPr>
          </p:cxnSp>
          <p:sp>
            <p:nvSpPr>
              <p:cNvPr id="220" name="Oval 187"/>
              <p:cNvSpPr>
                <a:spLocks noChangeAspect="1" noChangeArrowheads="1"/>
              </p:cNvSpPr>
              <p:nvPr/>
            </p:nvSpPr>
            <p:spPr bwMode="auto">
              <a:xfrm>
                <a:off x="3196" y="1503"/>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21" name="AutoShape 188"/>
              <p:cNvCxnSpPr>
                <a:cxnSpLocks noChangeShapeType="1"/>
                <a:stCxn id="218" idx="4"/>
                <a:endCxn id="220" idx="0"/>
              </p:cNvCxnSpPr>
              <p:nvPr/>
            </p:nvCxnSpPr>
            <p:spPr bwMode="auto">
              <a:xfrm>
                <a:off x="3207" y="1435"/>
                <a:ext cx="1" cy="68"/>
              </a:xfrm>
              <a:prstGeom prst="straightConnector1">
                <a:avLst/>
              </a:prstGeom>
              <a:noFill/>
              <a:ln w="9525">
                <a:solidFill>
                  <a:schemeClr val="tx1"/>
                </a:solidFill>
                <a:round/>
                <a:headEnd/>
                <a:tailEnd/>
              </a:ln>
              <a:effectLst/>
            </p:spPr>
          </p:cxnSp>
          <p:cxnSp>
            <p:nvCxnSpPr>
              <p:cNvPr id="222" name="AutoShape 189"/>
              <p:cNvCxnSpPr>
                <a:cxnSpLocks noChangeShapeType="1"/>
                <a:stCxn id="217" idx="3"/>
                <a:endCxn id="220" idx="7"/>
              </p:cNvCxnSpPr>
              <p:nvPr/>
            </p:nvCxnSpPr>
            <p:spPr bwMode="auto">
              <a:xfrm flipH="1">
                <a:off x="3216" y="1432"/>
                <a:ext cx="96" cy="74"/>
              </a:xfrm>
              <a:prstGeom prst="straightConnector1">
                <a:avLst/>
              </a:prstGeom>
              <a:noFill/>
              <a:ln w="9525">
                <a:solidFill>
                  <a:schemeClr val="tx1"/>
                </a:solidFill>
                <a:round/>
                <a:headEnd/>
                <a:tailEnd/>
              </a:ln>
              <a:effectLst/>
            </p:spPr>
          </p:cxnSp>
          <p:cxnSp>
            <p:nvCxnSpPr>
              <p:cNvPr id="223" name="AutoShape 190"/>
              <p:cNvCxnSpPr>
                <a:cxnSpLocks noChangeShapeType="1"/>
                <a:stCxn id="205" idx="0"/>
                <a:endCxn id="220" idx="4"/>
              </p:cNvCxnSpPr>
              <p:nvPr/>
            </p:nvCxnSpPr>
            <p:spPr bwMode="auto">
              <a:xfrm flipV="1">
                <a:off x="3208" y="1526"/>
                <a:ext cx="0" cy="68"/>
              </a:xfrm>
              <a:prstGeom prst="straightConnector1">
                <a:avLst/>
              </a:prstGeom>
              <a:noFill/>
              <a:ln w="9525">
                <a:solidFill>
                  <a:schemeClr val="tx1"/>
                </a:solidFill>
                <a:round/>
                <a:headEnd/>
                <a:tailEnd/>
              </a:ln>
              <a:effectLst/>
            </p:spPr>
          </p:cxnSp>
          <p:sp>
            <p:nvSpPr>
              <p:cNvPr id="224" name="Oval 191"/>
              <p:cNvSpPr>
                <a:spLocks noChangeAspect="1" noChangeArrowheads="1"/>
              </p:cNvSpPr>
              <p:nvPr/>
            </p:nvSpPr>
            <p:spPr bwMode="auto">
              <a:xfrm>
                <a:off x="3536"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25" name="Oval 192"/>
              <p:cNvSpPr>
                <a:spLocks noChangeAspect="1" noChangeArrowheads="1"/>
              </p:cNvSpPr>
              <p:nvPr/>
            </p:nvSpPr>
            <p:spPr bwMode="auto">
              <a:xfrm>
                <a:off x="3422"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26" name="AutoShape 193"/>
              <p:cNvCxnSpPr>
                <a:cxnSpLocks noChangeShapeType="1"/>
                <a:stCxn id="225" idx="6"/>
                <a:endCxn id="224" idx="2"/>
              </p:cNvCxnSpPr>
              <p:nvPr/>
            </p:nvCxnSpPr>
            <p:spPr bwMode="auto">
              <a:xfrm>
                <a:off x="3445" y="1606"/>
                <a:ext cx="91" cy="0"/>
              </a:xfrm>
              <a:prstGeom prst="straightConnector1">
                <a:avLst/>
              </a:prstGeom>
              <a:noFill/>
              <a:ln w="9525">
                <a:solidFill>
                  <a:schemeClr val="tx1"/>
                </a:solidFill>
                <a:round/>
                <a:headEnd/>
                <a:tailEnd/>
              </a:ln>
              <a:effectLst/>
            </p:spPr>
          </p:cxnSp>
          <p:sp>
            <p:nvSpPr>
              <p:cNvPr id="227" name="Oval 194"/>
              <p:cNvSpPr>
                <a:spLocks noChangeAspect="1" noChangeArrowheads="1"/>
              </p:cNvSpPr>
              <p:nvPr/>
            </p:nvSpPr>
            <p:spPr bwMode="auto">
              <a:xfrm>
                <a:off x="3536" y="1685"/>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28" name="Oval 195"/>
              <p:cNvSpPr>
                <a:spLocks noChangeAspect="1" noChangeArrowheads="1"/>
              </p:cNvSpPr>
              <p:nvPr/>
            </p:nvSpPr>
            <p:spPr bwMode="auto">
              <a:xfrm>
                <a:off x="3423" y="1685"/>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29" name="AutoShape 196"/>
              <p:cNvCxnSpPr>
                <a:cxnSpLocks noChangeShapeType="1"/>
                <a:stCxn id="228" idx="6"/>
                <a:endCxn id="227" idx="2"/>
              </p:cNvCxnSpPr>
              <p:nvPr/>
            </p:nvCxnSpPr>
            <p:spPr bwMode="auto">
              <a:xfrm>
                <a:off x="3446" y="1697"/>
                <a:ext cx="90" cy="0"/>
              </a:xfrm>
              <a:prstGeom prst="straightConnector1">
                <a:avLst/>
              </a:prstGeom>
              <a:noFill/>
              <a:ln w="9525">
                <a:solidFill>
                  <a:schemeClr val="tx1"/>
                </a:solidFill>
                <a:round/>
                <a:headEnd/>
                <a:tailEnd/>
              </a:ln>
              <a:effectLst/>
            </p:spPr>
          </p:cxnSp>
          <p:cxnSp>
            <p:nvCxnSpPr>
              <p:cNvPr id="230" name="AutoShape 197"/>
              <p:cNvCxnSpPr>
                <a:cxnSpLocks noChangeShapeType="1"/>
                <a:stCxn id="225" idx="4"/>
                <a:endCxn id="228" idx="0"/>
              </p:cNvCxnSpPr>
              <p:nvPr/>
            </p:nvCxnSpPr>
            <p:spPr bwMode="auto">
              <a:xfrm>
                <a:off x="3434" y="1617"/>
                <a:ext cx="1" cy="68"/>
              </a:xfrm>
              <a:prstGeom prst="straightConnector1">
                <a:avLst/>
              </a:prstGeom>
              <a:noFill/>
              <a:ln w="9525">
                <a:solidFill>
                  <a:schemeClr val="tx1"/>
                </a:solidFill>
                <a:round/>
                <a:headEnd/>
                <a:tailEnd/>
              </a:ln>
              <a:effectLst/>
            </p:spPr>
          </p:cxnSp>
          <p:cxnSp>
            <p:nvCxnSpPr>
              <p:cNvPr id="231" name="AutoShape 198"/>
              <p:cNvCxnSpPr>
                <a:cxnSpLocks noChangeShapeType="1"/>
                <a:stCxn id="224" idx="4"/>
                <a:endCxn id="227" idx="0"/>
              </p:cNvCxnSpPr>
              <p:nvPr/>
            </p:nvCxnSpPr>
            <p:spPr bwMode="auto">
              <a:xfrm>
                <a:off x="3548" y="1617"/>
                <a:ext cx="0" cy="68"/>
              </a:xfrm>
              <a:prstGeom prst="straightConnector1">
                <a:avLst/>
              </a:prstGeom>
              <a:noFill/>
              <a:ln w="9525">
                <a:solidFill>
                  <a:schemeClr val="tx1"/>
                </a:solidFill>
                <a:round/>
                <a:headEnd/>
                <a:tailEnd/>
              </a:ln>
              <a:effectLst/>
            </p:spPr>
          </p:cxnSp>
          <p:sp>
            <p:nvSpPr>
              <p:cNvPr id="232" name="Oval 199"/>
              <p:cNvSpPr>
                <a:spLocks noChangeAspect="1" noChangeArrowheads="1"/>
              </p:cNvSpPr>
              <p:nvPr/>
            </p:nvSpPr>
            <p:spPr bwMode="auto">
              <a:xfrm>
                <a:off x="3536" y="141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33" name="Oval 200"/>
              <p:cNvSpPr>
                <a:spLocks noChangeAspect="1" noChangeArrowheads="1"/>
              </p:cNvSpPr>
              <p:nvPr/>
            </p:nvSpPr>
            <p:spPr bwMode="auto">
              <a:xfrm>
                <a:off x="3422" y="141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34" name="AutoShape 201"/>
              <p:cNvCxnSpPr>
                <a:cxnSpLocks noChangeShapeType="1"/>
                <a:stCxn id="233" idx="6"/>
                <a:endCxn id="232" idx="2"/>
              </p:cNvCxnSpPr>
              <p:nvPr/>
            </p:nvCxnSpPr>
            <p:spPr bwMode="auto">
              <a:xfrm>
                <a:off x="3445" y="1424"/>
                <a:ext cx="91" cy="0"/>
              </a:xfrm>
              <a:prstGeom prst="straightConnector1">
                <a:avLst/>
              </a:prstGeom>
              <a:noFill/>
              <a:ln w="9525">
                <a:solidFill>
                  <a:schemeClr val="tx1"/>
                </a:solidFill>
                <a:round/>
                <a:headEnd/>
                <a:tailEnd/>
              </a:ln>
              <a:effectLst/>
            </p:spPr>
          </p:cxnSp>
          <p:sp>
            <p:nvSpPr>
              <p:cNvPr id="235" name="Oval 202"/>
              <p:cNvSpPr>
                <a:spLocks noChangeAspect="1" noChangeArrowheads="1"/>
              </p:cNvSpPr>
              <p:nvPr/>
            </p:nvSpPr>
            <p:spPr bwMode="auto">
              <a:xfrm>
                <a:off x="3423" y="1503"/>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36" name="AutoShape 203"/>
              <p:cNvCxnSpPr>
                <a:cxnSpLocks noChangeShapeType="1"/>
                <a:stCxn id="233" idx="4"/>
                <a:endCxn id="235" idx="0"/>
              </p:cNvCxnSpPr>
              <p:nvPr/>
            </p:nvCxnSpPr>
            <p:spPr bwMode="auto">
              <a:xfrm>
                <a:off x="3434" y="1435"/>
                <a:ext cx="1" cy="68"/>
              </a:xfrm>
              <a:prstGeom prst="straightConnector1">
                <a:avLst/>
              </a:prstGeom>
              <a:noFill/>
              <a:ln w="9525">
                <a:solidFill>
                  <a:schemeClr val="tx1"/>
                </a:solidFill>
                <a:round/>
                <a:headEnd/>
                <a:tailEnd/>
              </a:ln>
              <a:effectLst/>
            </p:spPr>
          </p:cxnSp>
          <p:sp>
            <p:nvSpPr>
              <p:cNvPr id="237" name="Oval 204"/>
              <p:cNvSpPr>
                <a:spLocks noChangeAspect="1" noChangeArrowheads="1"/>
              </p:cNvSpPr>
              <p:nvPr/>
            </p:nvSpPr>
            <p:spPr bwMode="auto">
              <a:xfrm>
                <a:off x="3535" y="141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38" name="Oval 205"/>
              <p:cNvSpPr>
                <a:spLocks noChangeAspect="1" noChangeArrowheads="1"/>
              </p:cNvSpPr>
              <p:nvPr/>
            </p:nvSpPr>
            <p:spPr bwMode="auto">
              <a:xfrm>
                <a:off x="3421" y="141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39" name="AutoShape 206"/>
              <p:cNvCxnSpPr>
                <a:cxnSpLocks noChangeShapeType="1"/>
                <a:stCxn id="238" idx="6"/>
                <a:endCxn id="237" idx="2"/>
              </p:cNvCxnSpPr>
              <p:nvPr/>
            </p:nvCxnSpPr>
            <p:spPr bwMode="auto">
              <a:xfrm>
                <a:off x="3444" y="1424"/>
                <a:ext cx="91" cy="0"/>
              </a:xfrm>
              <a:prstGeom prst="straightConnector1">
                <a:avLst/>
              </a:prstGeom>
              <a:noFill/>
              <a:ln w="9525">
                <a:solidFill>
                  <a:schemeClr val="tx1"/>
                </a:solidFill>
                <a:round/>
                <a:headEnd/>
                <a:tailEnd/>
              </a:ln>
              <a:effectLst/>
            </p:spPr>
          </p:cxnSp>
          <p:sp>
            <p:nvSpPr>
              <p:cNvPr id="240" name="Oval 207"/>
              <p:cNvSpPr>
                <a:spLocks noChangeAspect="1" noChangeArrowheads="1"/>
              </p:cNvSpPr>
              <p:nvPr/>
            </p:nvSpPr>
            <p:spPr bwMode="auto">
              <a:xfrm>
                <a:off x="3422" y="1503"/>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41" name="AutoShape 208"/>
              <p:cNvCxnSpPr>
                <a:cxnSpLocks noChangeShapeType="1"/>
                <a:stCxn id="238" idx="4"/>
                <a:endCxn id="240" idx="0"/>
              </p:cNvCxnSpPr>
              <p:nvPr/>
            </p:nvCxnSpPr>
            <p:spPr bwMode="auto">
              <a:xfrm>
                <a:off x="3433" y="1435"/>
                <a:ext cx="1" cy="68"/>
              </a:xfrm>
              <a:prstGeom prst="straightConnector1">
                <a:avLst/>
              </a:prstGeom>
              <a:noFill/>
              <a:ln w="9525">
                <a:solidFill>
                  <a:schemeClr val="tx1"/>
                </a:solidFill>
                <a:round/>
                <a:headEnd/>
                <a:tailEnd/>
              </a:ln>
              <a:effectLst/>
            </p:spPr>
          </p:cxnSp>
          <p:cxnSp>
            <p:nvCxnSpPr>
              <p:cNvPr id="242" name="AutoShape 209"/>
              <p:cNvCxnSpPr>
                <a:cxnSpLocks noChangeShapeType="1"/>
                <a:stCxn id="237" idx="3"/>
                <a:endCxn id="240" idx="7"/>
              </p:cNvCxnSpPr>
              <p:nvPr/>
            </p:nvCxnSpPr>
            <p:spPr bwMode="auto">
              <a:xfrm flipH="1">
                <a:off x="3442" y="1432"/>
                <a:ext cx="96" cy="74"/>
              </a:xfrm>
              <a:prstGeom prst="straightConnector1">
                <a:avLst/>
              </a:prstGeom>
              <a:noFill/>
              <a:ln w="9525">
                <a:solidFill>
                  <a:schemeClr val="tx1"/>
                </a:solidFill>
                <a:round/>
                <a:headEnd/>
                <a:tailEnd/>
              </a:ln>
              <a:effectLst/>
            </p:spPr>
          </p:cxnSp>
          <p:cxnSp>
            <p:nvCxnSpPr>
              <p:cNvPr id="243" name="AutoShape 210"/>
              <p:cNvCxnSpPr>
                <a:cxnSpLocks noChangeShapeType="1"/>
                <a:stCxn id="225" idx="0"/>
                <a:endCxn id="240" idx="4"/>
              </p:cNvCxnSpPr>
              <p:nvPr/>
            </p:nvCxnSpPr>
            <p:spPr bwMode="auto">
              <a:xfrm flipV="1">
                <a:off x="3434" y="1526"/>
                <a:ext cx="0" cy="68"/>
              </a:xfrm>
              <a:prstGeom prst="straightConnector1">
                <a:avLst/>
              </a:prstGeom>
              <a:noFill/>
              <a:ln w="9525">
                <a:solidFill>
                  <a:schemeClr val="tx1"/>
                </a:solidFill>
                <a:round/>
                <a:headEnd/>
                <a:tailEnd/>
              </a:ln>
              <a:effectLst/>
            </p:spPr>
          </p:cxnSp>
          <p:cxnSp>
            <p:nvCxnSpPr>
              <p:cNvPr id="244" name="AutoShape 211"/>
              <p:cNvCxnSpPr>
                <a:cxnSpLocks noChangeShapeType="1"/>
                <a:stCxn id="238" idx="5"/>
                <a:endCxn id="224" idx="1"/>
              </p:cNvCxnSpPr>
              <p:nvPr/>
            </p:nvCxnSpPr>
            <p:spPr bwMode="auto">
              <a:xfrm>
                <a:off x="3441" y="1432"/>
                <a:ext cx="98" cy="165"/>
              </a:xfrm>
              <a:prstGeom prst="straightConnector1">
                <a:avLst/>
              </a:prstGeom>
              <a:noFill/>
              <a:ln w="9525">
                <a:solidFill>
                  <a:schemeClr val="tx1"/>
                </a:solidFill>
                <a:round/>
                <a:headEnd/>
                <a:tailEnd/>
              </a:ln>
              <a:effectLst/>
            </p:spPr>
          </p:cxnSp>
          <p:cxnSp>
            <p:nvCxnSpPr>
              <p:cNvPr id="245" name="AutoShape 212"/>
              <p:cNvCxnSpPr>
                <a:cxnSpLocks noChangeShapeType="1"/>
                <a:stCxn id="237" idx="3"/>
                <a:endCxn id="225" idx="7"/>
              </p:cNvCxnSpPr>
              <p:nvPr/>
            </p:nvCxnSpPr>
            <p:spPr bwMode="auto">
              <a:xfrm flipH="1">
                <a:off x="3442" y="1432"/>
                <a:ext cx="96" cy="165"/>
              </a:xfrm>
              <a:prstGeom prst="straightConnector1">
                <a:avLst/>
              </a:prstGeom>
              <a:noFill/>
              <a:ln w="9525">
                <a:solidFill>
                  <a:schemeClr val="tx1"/>
                </a:solidFill>
                <a:round/>
                <a:headEnd/>
                <a:tailEnd/>
              </a:ln>
              <a:effectLst/>
            </p:spPr>
          </p:cxnSp>
          <p:cxnSp>
            <p:nvCxnSpPr>
              <p:cNvPr id="246" name="AutoShape 213"/>
              <p:cNvCxnSpPr>
                <a:cxnSpLocks noChangeShapeType="1"/>
                <a:stCxn id="238" idx="5"/>
                <a:endCxn id="227" idx="1"/>
              </p:cNvCxnSpPr>
              <p:nvPr/>
            </p:nvCxnSpPr>
            <p:spPr bwMode="auto">
              <a:xfrm>
                <a:off x="3441" y="1432"/>
                <a:ext cx="98" cy="256"/>
              </a:xfrm>
              <a:prstGeom prst="straightConnector1">
                <a:avLst/>
              </a:prstGeom>
              <a:noFill/>
              <a:ln w="9525">
                <a:solidFill>
                  <a:schemeClr val="tx1"/>
                </a:solidFill>
                <a:round/>
                <a:headEnd/>
                <a:tailEnd/>
              </a:ln>
              <a:effectLst/>
            </p:spPr>
          </p:cxnSp>
          <p:cxnSp>
            <p:nvCxnSpPr>
              <p:cNvPr id="247" name="AutoShape 214"/>
              <p:cNvCxnSpPr>
                <a:cxnSpLocks noChangeShapeType="1"/>
                <a:stCxn id="237" idx="4"/>
                <a:endCxn id="224" idx="0"/>
              </p:cNvCxnSpPr>
              <p:nvPr/>
            </p:nvCxnSpPr>
            <p:spPr bwMode="auto">
              <a:xfrm>
                <a:off x="3547" y="1435"/>
                <a:ext cx="1" cy="159"/>
              </a:xfrm>
              <a:prstGeom prst="straightConnector1">
                <a:avLst/>
              </a:prstGeom>
              <a:noFill/>
              <a:ln w="9525">
                <a:solidFill>
                  <a:schemeClr val="tx1"/>
                </a:solidFill>
                <a:round/>
                <a:headEnd/>
                <a:tailEnd/>
              </a:ln>
              <a:effectLst/>
            </p:spPr>
          </p:cxnSp>
          <p:sp>
            <p:nvSpPr>
              <p:cNvPr id="248" name="Oval 234"/>
              <p:cNvSpPr>
                <a:spLocks noChangeAspect="1" noChangeArrowheads="1"/>
              </p:cNvSpPr>
              <p:nvPr/>
            </p:nvSpPr>
            <p:spPr bwMode="auto">
              <a:xfrm>
                <a:off x="3312"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249" name="Oval 235"/>
              <p:cNvSpPr>
                <a:spLocks noChangeAspect="1" noChangeArrowheads="1"/>
              </p:cNvSpPr>
              <p:nvPr/>
            </p:nvSpPr>
            <p:spPr bwMode="auto">
              <a:xfrm>
                <a:off x="3198"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50" name="AutoShape 236"/>
              <p:cNvCxnSpPr>
                <a:cxnSpLocks noChangeShapeType="1"/>
                <a:stCxn id="249" idx="6"/>
                <a:endCxn id="248" idx="2"/>
              </p:cNvCxnSpPr>
              <p:nvPr/>
            </p:nvCxnSpPr>
            <p:spPr bwMode="auto">
              <a:xfrm>
                <a:off x="3221" y="3181"/>
                <a:ext cx="91" cy="0"/>
              </a:xfrm>
              <a:prstGeom prst="straightConnector1">
                <a:avLst/>
              </a:prstGeom>
              <a:noFill/>
              <a:ln w="9525">
                <a:solidFill>
                  <a:schemeClr val="tx1"/>
                </a:solidFill>
                <a:round/>
                <a:headEnd/>
                <a:tailEnd/>
              </a:ln>
              <a:effectLst/>
            </p:spPr>
          </p:cxnSp>
          <p:sp>
            <p:nvSpPr>
              <p:cNvPr id="251" name="Oval 237"/>
              <p:cNvSpPr>
                <a:spLocks noChangeAspect="1" noChangeArrowheads="1"/>
              </p:cNvSpPr>
              <p:nvPr/>
            </p:nvSpPr>
            <p:spPr bwMode="auto">
              <a:xfrm>
                <a:off x="3199" y="3260"/>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52" name="AutoShape 238"/>
              <p:cNvCxnSpPr>
                <a:cxnSpLocks noChangeShapeType="1"/>
                <a:stCxn id="249" idx="4"/>
                <a:endCxn id="251" idx="0"/>
              </p:cNvCxnSpPr>
              <p:nvPr/>
            </p:nvCxnSpPr>
            <p:spPr bwMode="auto">
              <a:xfrm>
                <a:off x="3210" y="3192"/>
                <a:ext cx="1" cy="68"/>
              </a:xfrm>
              <a:prstGeom prst="straightConnector1">
                <a:avLst/>
              </a:prstGeom>
              <a:noFill/>
              <a:ln w="9525">
                <a:solidFill>
                  <a:schemeClr val="tx1"/>
                </a:solidFill>
                <a:round/>
                <a:headEnd/>
                <a:tailEnd/>
              </a:ln>
              <a:effectLst/>
            </p:spPr>
          </p:cxnSp>
          <p:sp>
            <p:nvSpPr>
              <p:cNvPr id="253" name="Oval 239"/>
              <p:cNvSpPr>
                <a:spLocks noChangeAspect="1" noChangeArrowheads="1"/>
              </p:cNvSpPr>
              <p:nvPr/>
            </p:nvSpPr>
            <p:spPr bwMode="auto">
              <a:xfrm>
                <a:off x="3311"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254" name="Oval 240"/>
              <p:cNvSpPr>
                <a:spLocks noChangeAspect="1" noChangeArrowheads="1"/>
              </p:cNvSpPr>
              <p:nvPr/>
            </p:nvSpPr>
            <p:spPr bwMode="auto">
              <a:xfrm>
                <a:off x="3197"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55" name="AutoShape 241"/>
              <p:cNvCxnSpPr>
                <a:cxnSpLocks noChangeShapeType="1"/>
                <a:stCxn id="254" idx="6"/>
                <a:endCxn id="253" idx="2"/>
              </p:cNvCxnSpPr>
              <p:nvPr/>
            </p:nvCxnSpPr>
            <p:spPr bwMode="auto">
              <a:xfrm>
                <a:off x="3220" y="3181"/>
                <a:ext cx="91" cy="0"/>
              </a:xfrm>
              <a:prstGeom prst="straightConnector1">
                <a:avLst/>
              </a:prstGeom>
              <a:noFill/>
              <a:ln w="9525">
                <a:solidFill>
                  <a:schemeClr val="tx1"/>
                </a:solidFill>
                <a:round/>
                <a:headEnd/>
                <a:tailEnd/>
              </a:ln>
              <a:effectLst/>
            </p:spPr>
          </p:cxnSp>
          <p:sp>
            <p:nvSpPr>
              <p:cNvPr id="256" name="Oval 242"/>
              <p:cNvSpPr>
                <a:spLocks noChangeAspect="1" noChangeArrowheads="1"/>
              </p:cNvSpPr>
              <p:nvPr/>
            </p:nvSpPr>
            <p:spPr bwMode="auto">
              <a:xfrm>
                <a:off x="3198" y="3260"/>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57" name="AutoShape 243"/>
              <p:cNvCxnSpPr>
                <a:cxnSpLocks noChangeShapeType="1"/>
                <a:stCxn id="254" idx="4"/>
                <a:endCxn id="256" idx="0"/>
              </p:cNvCxnSpPr>
              <p:nvPr/>
            </p:nvCxnSpPr>
            <p:spPr bwMode="auto">
              <a:xfrm>
                <a:off x="3209" y="3192"/>
                <a:ext cx="1" cy="68"/>
              </a:xfrm>
              <a:prstGeom prst="straightConnector1">
                <a:avLst/>
              </a:prstGeom>
              <a:noFill/>
              <a:ln w="9525">
                <a:solidFill>
                  <a:schemeClr val="tx1"/>
                </a:solidFill>
                <a:round/>
                <a:headEnd/>
                <a:tailEnd/>
              </a:ln>
              <a:effectLst/>
            </p:spPr>
          </p:cxnSp>
          <p:cxnSp>
            <p:nvCxnSpPr>
              <p:cNvPr id="258" name="AutoShape 244"/>
              <p:cNvCxnSpPr>
                <a:cxnSpLocks noChangeShapeType="1"/>
                <a:stCxn id="253" idx="3"/>
                <a:endCxn id="256" idx="7"/>
              </p:cNvCxnSpPr>
              <p:nvPr/>
            </p:nvCxnSpPr>
            <p:spPr bwMode="auto">
              <a:xfrm flipH="1">
                <a:off x="3218" y="3189"/>
                <a:ext cx="96" cy="74"/>
              </a:xfrm>
              <a:prstGeom prst="straightConnector1">
                <a:avLst/>
              </a:prstGeom>
              <a:noFill/>
              <a:ln w="9525">
                <a:solidFill>
                  <a:schemeClr val="tx1"/>
                </a:solidFill>
                <a:round/>
                <a:headEnd/>
                <a:tailEnd/>
              </a:ln>
              <a:effectLst/>
            </p:spPr>
          </p:cxnSp>
          <p:sp>
            <p:nvSpPr>
              <p:cNvPr id="259" name="Oval 245"/>
              <p:cNvSpPr>
                <a:spLocks noChangeAspect="1" noChangeArrowheads="1"/>
              </p:cNvSpPr>
              <p:nvPr/>
            </p:nvSpPr>
            <p:spPr bwMode="auto">
              <a:xfrm>
                <a:off x="3536"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60" name="Oval 246"/>
              <p:cNvSpPr>
                <a:spLocks noChangeAspect="1" noChangeArrowheads="1"/>
              </p:cNvSpPr>
              <p:nvPr/>
            </p:nvSpPr>
            <p:spPr bwMode="auto">
              <a:xfrm>
                <a:off x="3422"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61" name="AutoShape 247"/>
              <p:cNvCxnSpPr>
                <a:cxnSpLocks noChangeShapeType="1"/>
                <a:stCxn id="260" idx="6"/>
                <a:endCxn id="259" idx="2"/>
              </p:cNvCxnSpPr>
              <p:nvPr/>
            </p:nvCxnSpPr>
            <p:spPr bwMode="auto">
              <a:xfrm>
                <a:off x="3445" y="3181"/>
                <a:ext cx="91" cy="0"/>
              </a:xfrm>
              <a:prstGeom prst="straightConnector1">
                <a:avLst/>
              </a:prstGeom>
              <a:noFill/>
              <a:ln w="9525">
                <a:solidFill>
                  <a:schemeClr val="tx1"/>
                </a:solidFill>
                <a:round/>
                <a:headEnd/>
                <a:tailEnd/>
              </a:ln>
              <a:effectLst/>
            </p:spPr>
          </p:cxnSp>
          <p:sp>
            <p:nvSpPr>
              <p:cNvPr id="262" name="Oval 248"/>
              <p:cNvSpPr>
                <a:spLocks noChangeAspect="1" noChangeArrowheads="1"/>
              </p:cNvSpPr>
              <p:nvPr/>
            </p:nvSpPr>
            <p:spPr bwMode="auto">
              <a:xfrm>
                <a:off x="3423" y="3260"/>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63" name="AutoShape 249"/>
              <p:cNvCxnSpPr>
                <a:cxnSpLocks noChangeShapeType="1"/>
                <a:stCxn id="260" idx="4"/>
                <a:endCxn id="262" idx="0"/>
              </p:cNvCxnSpPr>
              <p:nvPr/>
            </p:nvCxnSpPr>
            <p:spPr bwMode="auto">
              <a:xfrm>
                <a:off x="3434" y="3192"/>
                <a:ext cx="1" cy="68"/>
              </a:xfrm>
              <a:prstGeom prst="straightConnector1">
                <a:avLst/>
              </a:prstGeom>
              <a:noFill/>
              <a:ln w="9525">
                <a:solidFill>
                  <a:schemeClr val="tx1"/>
                </a:solidFill>
                <a:round/>
                <a:headEnd/>
                <a:tailEnd/>
              </a:ln>
              <a:effectLst/>
            </p:spPr>
          </p:cxnSp>
          <p:sp>
            <p:nvSpPr>
              <p:cNvPr id="264" name="Oval 250"/>
              <p:cNvSpPr>
                <a:spLocks noChangeAspect="1" noChangeArrowheads="1"/>
              </p:cNvSpPr>
              <p:nvPr/>
            </p:nvSpPr>
            <p:spPr bwMode="auto">
              <a:xfrm>
                <a:off x="3535"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65" name="Oval 251"/>
              <p:cNvSpPr>
                <a:spLocks noChangeAspect="1" noChangeArrowheads="1"/>
              </p:cNvSpPr>
              <p:nvPr/>
            </p:nvSpPr>
            <p:spPr bwMode="auto">
              <a:xfrm>
                <a:off x="3421"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66" name="AutoShape 252"/>
              <p:cNvCxnSpPr>
                <a:cxnSpLocks noChangeShapeType="1"/>
                <a:stCxn id="265" idx="6"/>
                <a:endCxn id="264" idx="2"/>
              </p:cNvCxnSpPr>
              <p:nvPr/>
            </p:nvCxnSpPr>
            <p:spPr bwMode="auto">
              <a:xfrm>
                <a:off x="3444" y="3181"/>
                <a:ext cx="91" cy="0"/>
              </a:xfrm>
              <a:prstGeom prst="straightConnector1">
                <a:avLst/>
              </a:prstGeom>
              <a:noFill/>
              <a:ln w="9525">
                <a:solidFill>
                  <a:schemeClr val="tx1"/>
                </a:solidFill>
                <a:round/>
                <a:headEnd/>
                <a:tailEnd/>
              </a:ln>
              <a:effectLst/>
            </p:spPr>
          </p:cxnSp>
          <p:sp>
            <p:nvSpPr>
              <p:cNvPr id="267" name="Oval 253"/>
              <p:cNvSpPr>
                <a:spLocks noChangeAspect="1" noChangeArrowheads="1"/>
              </p:cNvSpPr>
              <p:nvPr/>
            </p:nvSpPr>
            <p:spPr bwMode="auto">
              <a:xfrm>
                <a:off x="3422" y="3260"/>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68" name="AutoShape 254"/>
              <p:cNvCxnSpPr>
                <a:cxnSpLocks noChangeShapeType="1"/>
                <a:stCxn id="265" idx="4"/>
                <a:endCxn id="267" idx="0"/>
              </p:cNvCxnSpPr>
              <p:nvPr/>
            </p:nvCxnSpPr>
            <p:spPr bwMode="auto">
              <a:xfrm>
                <a:off x="3433" y="3192"/>
                <a:ext cx="1" cy="68"/>
              </a:xfrm>
              <a:prstGeom prst="straightConnector1">
                <a:avLst/>
              </a:prstGeom>
              <a:noFill/>
              <a:ln w="9525">
                <a:solidFill>
                  <a:schemeClr val="tx1"/>
                </a:solidFill>
                <a:round/>
                <a:headEnd/>
                <a:tailEnd/>
              </a:ln>
              <a:effectLst/>
            </p:spPr>
          </p:cxnSp>
          <p:cxnSp>
            <p:nvCxnSpPr>
              <p:cNvPr id="269" name="AutoShape 255"/>
              <p:cNvCxnSpPr>
                <a:cxnSpLocks noChangeShapeType="1"/>
                <a:stCxn id="264" idx="3"/>
                <a:endCxn id="267" idx="7"/>
              </p:cNvCxnSpPr>
              <p:nvPr/>
            </p:nvCxnSpPr>
            <p:spPr bwMode="auto">
              <a:xfrm flipH="1">
                <a:off x="3442" y="3189"/>
                <a:ext cx="96" cy="74"/>
              </a:xfrm>
              <a:prstGeom prst="straightConnector1">
                <a:avLst/>
              </a:prstGeom>
              <a:noFill/>
              <a:ln w="9525">
                <a:solidFill>
                  <a:schemeClr val="tx1"/>
                </a:solidFill>
                <a:round/>
                <a:headEnd/>
                <a:tailEnd/>
              </a:ln>
              <a:effectLst/>
            </p:spPr>
          </p:cxnSp>
          <p:sp>
            <p:nvSpPr>
              <p:cNvPr id="270" name="Oval 362"/>
              <p:cNvSpPr>
                <a:spLocks noChangeAspect="1" noChangeArrowheads="1"/>
              </p:cNvSpPr>
              <p:nvPr/>
            </p:nvSpPr>
            <p:spPr bwMode="auto">
              <a:xfrm>
                <a:off x="3312"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271" name="Oval 363"/>
              <p:cNvSpPr>
                <a:spLocks noChangeAspect="1" noChangeArrowheads="1"/>
              </p:cNvSpPr>
              <p:nvPr/>
            </p:nvSpPr>
            <p:spPr bwMode="auto">
              <a:xfrm>
                <a:off x="3198"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72" name="AutoShape 364"/>
              <p:cNvCxnSpPr>
                <a:cxnSpLocks noChangeShapeType="1"/>
                <a:stCxn id="271" idx="6"/>
                <a:endCxn id="270" idx="2"/>
              </p:cNvCxnSpPr>
              <p:nvPr/>
            </p:nvCxnSpPr>
            <p:spPr bwMode="auto">
              <a:xfrm>
                <a:off x="3221" y="2389"/>
                <a:ext cx="91" cy="0"/>
              </a:xfrm>
              <a:prstGeom prst="straightConnector1">
                <a:avLst/>
              </a:prstGeom>
              <a:noFill/>
              <a:ln w="9525">
                <a:solidFill>
                  <a:schemeClr val="tx1"/>
                </a:solidFill>
                <a:round/>
                <a:headEnd/>
                <a:tailEnd/>
              </a:ln>
              <a:effectLst/>
            </p:spPr>
          </p:cxnSp>
          <p:sp>
            <p:nvSpPr>
              <p:cNvPr id="273" name="Oval 365"/>
              <p:cNvSpPr>
                <a:spLocks noChangeAspect="1" noChangeArrowheads="1"/>
              </p:cNvSpPr>
              <p:nvPr/>
            </p:nvSpPr>
            <p:spPr bwMode="auto">
              <a:xfrm>
                <a:off x="3199" y="246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74" name="AutoShape 366"/>
              <p:cNvCxnSpPr>
                <a:cxnSpLocks noChangeShapeType="1"/>
                <a:stCxn id="271" idx="4"/>
                <a:endCxn id="273" idx="0"/>
              </p:cNvCxnSpPr>
              <p:nvPr/>
            </p:nvCxnSpPr>
            <p:spPr bwMode="auto">
              <a:xfrm>
                <a:off x="3210" y="2400"/>
                <a:ext cx="1" cy="68"/>
              </a:xfrm>
              <a:prstGeom prst="straightConnector1">
                <a:avLst/>
              </a:prstGeom>
              <a:noFill/>
              <a:ln w="9525">
                <a:solidFill>
                  <a:schemeClr val="tx1"/>
                </a:solidFill>
                <a:round/>
                <a:headEnd/>
                <a:tailEnd/>
              </a:ln>
              <a:effectLst/>
            </p:spPr>
          </p:cxnSp>
          <p:sp>
            <p:nvSpPr>
              <p:cNvPr id="275" name="Oval 367"/>
              <p:cNvSpPr>
                <a:spLocks noChangeAspect="1" noChangeArrowheads="1"/>
              </p:cNvSpPr>
              <p:nvPr/>
            </p:nvSpPr>
            <p:spPr bwMode="auto">
              <a:xfrm>
                <a:off x="3311"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276" name="Oval 368"/>
              <p:cNvSpPr>
                <a:spLocks noChangeAspect="1" noChangeArrowheads="1"/>
              </p:cNvSpPr>
              <p:nvPr/>
            </p:nvSpPr>
            <p:spPr bwMode="auto">
              <a:xfrm>
                <a:off x="3197" y="237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77" name="AutoShape 369"/>
              <p:cNvCxnSpPr>
                <a:cxnSpLocks noChangeShapeType="1"/>
                <a:stCxn id="276" idx="6"/>
                <a:endCxn id="275" idx="2"/>
              </p:cNvCxnSpPr>
              <p:nvPr/>
            </p:nvCxnSpPr>
            <p:spPr bwMode="auto">
              <a:xfrm>
                <a:off x="3220" y="2389"/>
                <a:ext cx="91" cy="0"/>
              </a:xfrm>
              <a:prstGeom prst="straightConnector1">
                <a:avLst/>
              </a:prstGeom>
              <a:noFill/>
              <a:ln w="9525">
                <a:solidFill>
                  <a:schemeClr val="tx1"/>
                </a:solidFill>
                <a:round/>
                <a:headEnd/>
                <a:tailEnd/>
              </a:ln>
              <a:effectLst/>
            </p:spPr>
          </p:cxnSp>
          <p:sp>
            <p:nvSpPr>
              <p:cNvPr id="278" name="Oval 370"/>
              <p:cNvSpPr>
                <a:spLocks noChangeAspect="1" noChangeArrowheads="1"/>
              </p:cNvSpPr>
              <p:nvPr/>
            </p:nvSpPr>
            <p:spPr bwMode="auto">
              <a:xfrm>
                <a:off x="3198" y="246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279" name="AutoShape 371"/>
              <p:cNvCxnSpPr>
                <a:cxnSpLocks noChangeShapeType="1"/>
                <a:stCxn id="276" idx="4"/>
                <a:endCxn id="278" idx="0"/>
              </p:cNvCxnSpPr>
              <p:nvPr/>
            </p:nvCxnSpPr>
            <p:spPr bwMode="auto">
              <a:xfrm>
                <a:off x="3209" y="2400"/>
                <a:ext cx="1" cy="68"/>
              </a:xfrm>
              <a:prstGeom prst="straightConnector1">
                <a:avLst/>
              </a:prstGeom>
              <a:noFill/>
              <a:ln w="9525">
                <a:solidFill>
                  <a:schemeClr val="tx1"/>
                </a:solidFill>
                <a:round/>
                <a:headEnd/>
                <a:tailEnd/>
              </a:ln>
              <a:effectLst/>
            </p:spPr>
          </p:cxnSp>
          <p:cxnSp>
            <p:nvCxnSpPr>
              <p:cNvPr id="280" name="AutoShape 372"/>
              <p:cNvCxnSpPr>
                <a:cxnSpLocks noChangeShapeType="1"/>
                <a:stCxn id="275" idx="3"/>
                <a:endCxn id="278" idx="7"/>
              </p:cNvCxnSpPr>
              <p:nvPr/>
            </p:nvCxnSpPr>
            <p:spPr bwMode="auto">
              <a:xfrm flipH="1">
                <a:off x="3218" y="2397"/>
                <a:ext cx="96" cy="74"/>
              </a:xfrm>
              <a:prstGeom prst="straightConnector1">
                <a:avLst/>
              </a:prstGeom>
              <a:noFill/>
              <a:ln w="9525">
                <a:solidFill>
                  <a:schemeClr val="tx1"/>
                </a:solidFill>
                <a:round/>
                <a:headEnd/>
                <a:tailEnd/>
              </a:ln>
              <a:effectLst/>
            </p:spPr>
          </p:cxnSp>
          <p:sp>
            <p:nvSpPr>
              <p:cNvPr id="281" name="Oval 373"/>
              <p:cNvSpPr>
                <a:spLocks noChangeAspect="1" noChangeArrowheads="1"/>
              </p:cNvSpPr>
              <p:nvPr/>
            </p:nvSpPr>
            <p:spPr bwMode="auto">
              <a:xfrm>
                <a:off x="3536"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82" name="Oval 374"/>
              <p:cNvSpPr>
                <a:spLocks noChangeAspect="1" noChangeArrowheads="1"/>
              </p:cNvSpPr>
              <p:nvPr/>
            </p:nvSpPr>
            <p:spPr bwMode="auto">
              <a:xfrm>
                <a:off x="3422"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83" name="AutoShape 375"/>
              <p:cNvCxnSpPr>
                <a:cxnSpLocks noChangeShapeType="1"/>
                <a:stCxn id="282" idx="6"/>
                <a:endCxn id="281" idx="2"/>
              </p:cNvCxnSpPr>
              <p:nvPr/>
            </p:nvCxnSpPr>
            <p:spPr bwMode="auto">
              <a:xfrm>
                <a:off x="3445" y="2389"/>
                <a:ext cx="91" cy="0"/>
              </a:xfrm>
              <a:prstGeom prst="straightConnector1">
                <a:avLst/>
              </a:prstGeom>
              <a:noFill/>
              <a:ln w="9525">
                <a:solidFill>
                  <a:schemeClr val="tx1"/>
                </a:solidFill>
                <a:round/>
                <a:headEnd/>
                <a:tailEnd/>
              </a:ln>
              <a:effectLst/>
            </p:spPr>
          </p:cxnSp>
          <p:sp>
            <p:nvSpPr>
              <p:cNvPr id="284" name="Oval 376"/>
              <p:cNvSpPr>
                <a:spLocks noChangeAspect="1" noChangeArrowheads="1"/>
              </p:cNvSpPr>
              <p:nvPr/>
            </p:nvSpPr>
            <p:spPr bwMode="auto">
              <a:xfrm>
                <a:off x="3423"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85" name="AutoShape 377"/>
              <p:cNvCxnSpPr>
                <a:cxnSpLocks noChangeShapeType="1"/>
                <a:stCxn id="282" idx="4"/>
                <a:endCxn id="284" idx="0"/>
              </p:cNvCxnSpPr>
              <p:nvPr/>
            </p:nvCxnSpPr>
            <p:spPr bwMode="auto">
              <a:xfrm>
                <a:off x="3434" y="2400"/>
                <a:ext cx="1" cy="68"/>
              </a:xfrm>
              <a:prstGeom prst="straightConnector1">
                <a:avLst/>
              </a:prstGeom>
              <a:noFill/>
              <a:ln w="9525">
                <a:solidFill>
                  <a:schemeClr val="tx1"/>
                </a:solidFill>
                <a:round/>
                <a:headEnd/>
                <a:tailEnd/>
              </a:ln>
              <a:effectLst/>
            </p:spPr>
          </p:cxnSp>
          <p:sp>
            <p:nvSpPr>
              <p:cNvPr id="286" name="Oval 378"/>
              <p:cNvSpPr>
                <a:spLocks noChangeAspect="1" noChangeArrowheads="1"/>
              </p:cNvSpPr>
              <p:nvPr/>
            </p:nvSpPr>
            <p:spPr bwMode="auto">
              <a:xfrm>
                <a:off x="3535"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87" name="Oval 379"/>
              <p:cNvSpPr>
                <a:spLocks noChangeAspect="1" noChangeArrowheads="1"/>
              </p:cNvSpPr>
              <p:nvPr/>
            </p:nvSpPr>
            <p:spPr bwMode="auto">
              <a:xfrm>
                <a:off x="3421"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88" name="AutoShape 380"/>
              <p:cNvCxnSpPr>
                <a:cxnSpLocks noChangeShapeType="1"/>
                <a:stCxn id="287" idx="6"/>
                <a:endCxn id="286" idx="2"/>
              </p:cNvCxnSpPr>
              <p:nvPr/>
            </p:nvCxnSpPr>
            <p:spPr bwMode="auto">
              <a:xfrm>
                <a:off x="3444" y="2389"/>
                <a:ext cx="91" cy="0"/>
              </a:xfrm>
              <a:prstGeom prst="straightConnector1">
                <a:avLst/>
              </a:prstGeom>
              <a:noFill/>
              <a:ln w="9525">
                <a:solidFill>
                  <a:schemeClr val="tx1"/>
                </a:solidFill>
                <a:round/>
                <a:headEnd/>
                <a:tailEnd/>
              </a:ln>
              <a:effectLst/>
            </p:spPr>
          </p:cxnSp>
          <p:sp>
            <p:nvSpPr>
              <p:cNvPr id="289" name="Oval 381"/>
              <p:cNvSpPr>
                <a:spLocks noChangeAspect="1" noChangeArrowheads="1"/>
              </p:cNvSpPr>
              <p:nvPr/>
            </p:nvSpPr>
            <p:spPr bwMode="auto">
              <a:xfrm>
                <a:off x="3422"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90" name="AutoShape 382"/>
              <p:cNvCxnSpPr>
                <a:cxnSpLocks noChangeShapeType="1"/>
                <a:stCxn id="287" idx="4"/>
                <a:endCxn id="289" idx="0"/>
              </p:cNvCxnSpPr>
              <p:nvPr/>
            </p:nvCxnSpPr>
            <p:spPr bwMode="auto">
              <a:xfrm>
                <a:off x="3433" y="2400"/>
                <a:ext cx="1" cy="68"/>
              </a:xfrm>
              <a:prstGeom prst="straightConnector1">
                <a:avLst/>
              </a:prstGeom>
              <a:noFill/>
              <a:ln w="9525">
                <a:solidFill>
                  <a:schemeClr val="tx1"/>
                </a:solidFill>
                <a:round/>
                <a:headEnd/>
                <a:tailEnd/>
              </a:ln>
              <a:effectLst/>
            </p:spPr>
          </p:cxnSp>
          <p:cxnSp>
            <p:nvCxnSpPr>
              <p:cNvPr id="291" name="AutoShape 383"/>
              <p:cNvCxnSpPr>
                <a:cxnSpLocks noChangeShapeType="1"/>
                <a:stCxn id="286" idx="3"/>
                <a:endCxn id="289" idx="7"/>
              </p:cNvCxnSpPr>
              <p:nvPr/>
            </p:nvCxnSpPr>
            <p:spPr bwMode="auto">
              <a:xfrm flipH="1">
                <a:off x="3442" y="2397"/>
                <a:ext cx="96" cy="74"/>
              </a:xfrm>
              <a:prstGeom prst="straightConnector1">
                <a:avLst/>
              </a:prstGeom>
              <a:noFill/>
              <a:ln w="9525">
                <a:solidFill>
                  <a:schemeClr val="tx1"/>
                </a:solidFill>
                <a:round/>
                <a:headEnd/>
                <a:tailEnd/>
              </a:ln>
              <a:effectLst/>
            </p:spPr>
          </p:cxnSp>
        </p:grpSp>
        <p:grpSp>
          <p:nvGrpSpPr>
            <p:cNvPr id="179" name="Group 445"/>
            <p:cNvGrpSpPr>
              <a:grpSpLocks/>
            </p:cNvGrpSpPr>
            <p:nvPr/>
          </p:nvGrpSpPr>
          <p:grpSpPr bwMode="auto">
            <a:xfrm>
              <a:off x="5829300" y="1501775"/>
              <a:ext cx="612775" cy="3749675"/>
              <a:chOff x="3649" y="946"/>
              <a:chExt cx="386" cy="2362"/>
            </a:xfrm>
          </p:grpSpPr>
          <p:sp>
            <p:nvSpPr>
              <p:cNvPr id="293" name="AutoShape 6"/>
              <p:cNvSpPr>
                <a:spLocks noChangeArrowheads="1"/>
              </p:cNvSpPr>
              <p:nvPr/>
            </p:nvSpPr>
            <p:spPr bwMode="auto">
              <a:xfrm>
                <a:off x="3851" y="3148"/>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294" name="AutoShape 13"/>
              <p:cNvSpPr>
                <a:spLocks noChangeArrowheads="1"/>
              </p:cNvSpPr>
              <p:nvPr/>
            </p:nvSpPr>
            <p:spPr bwMode="auto">
              <a:xfrm>
                <a:off x="3856" y="946"/>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295" name="Oval 62"/>
              <p:cNvSpPr>
                <a:spLocks noChangeAspect="1" noChangeArrowheads="1"/>
              </p:cNvSpPr>
              <p:nvPr/>
            </p:nvSpPr>
            <p:spPr bwMode="auto">
              <a:xfrm>
                <a:off x="3763"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296" name="Oval 63"/>
              <p:cNvSpPr>
                <a:spLocks noChangeAspect="1" noChangeArrowheads="1"/>
              </p:cNvSpPr>
              <p:nvPr/>
            </p:nvSpPr>
            <p:spPr bwMode="auto">
              <a:xfrm>
                <a:off x="3649"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97" name="AutoShape 64"/>
              <p:cNvCxnSpPr>
                <a:cxnSpLocks noChangeShapeType="1"/>
                <a:stCxn id="296" idx="6"/>
                <a:endCxn id="295" idx="2"/>
              </p:cNvCxnSpPr>
              <p:nvPr/>
            </p:nvCxnSpPr>
            <p:spPr bwMode="auto">
              <a:xfrm>
                <a:off x="3672" y="983"/>
                <a:ext cx="91" cy="0"/>
              </a:xfrm>
              <a:prstGeom prst="straightConnector1">
                <a:avLst/>
              </a:prstGeom>
              <a:noFill/>
              <a:ln w="9525">
                <a:solidFill>
                  <a:schemeClr val="tx1"/>
                </a:solidFill>
                <a:round/>
                <a:headEnd/>
                <a:tailEnd/>
              </a:ln>
              <a:effectLst/>
            </p:spPr>
          </p:cxnSp>
          <p:sp>
            <p:nvSpPr>
              <p:cNvPr id="298" name="Oval 65"/>
              <p:cNvSpPr>
                <a:spLocks noChangeAspect="1" noChangeArrowheads="1"/>
              </p:cNvSpPr>
              <p:nvPr/>
            </p:nvSpPr>
            <p:spPr bwMode="auto">
              <a:xfrm>
                <a:off x="3763" y="106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299" name="Oval 66"/>
              <p:cNvSpPr>
                <a:spLocks noChangeAspect="1" noChangeArrowheads="1"/>
              </p:cNvSpPr>
              <p:nvPr/>
            </p:nvSpPr>
            <p:spPr bwMode="auto">
              <a:xfrm>
                <a:off x="3650"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00" name="AutoShape 67"/>
              <p:cNvCxnSpPr>
                <a:cxnSpLocks noChangeShapeType="1"/>
                <a:stCxn id="296" idx="5"/>
                <a:endCxn id="298" idx="1"/>
              </p:cNvCxnSpPr>
              <p:nvPr/>
            </p:nvCxnSpPr>
            <p:spPr bwMode="auto">
              <a:xfrm>
                <a:off x="3669" y="991"/>
                <a:ext cx="97" cy="74"/>
              </a:xfrm>
              <a:prstGeom prst="straightConnector1">
                <a:avLst/>
              </a:prstGeom>
              <a:noFill/>
              <a:ln w="9525">
                <a:solidFill>
                  <a:schemeClr val="tx1"/>
                </a:solidFill>
                <a:round/>
                <a:headEnd/>
                <a:tailEnd/>
              </a:ln>
              <a:effectLst/>
            </p:spPr>
          </p:cxnSp>
          <p:cxnSp>
            <p:nvCxnSpPr>
              <p:cNvPr id="301" name="AutoShape 68"/>
              <p:cNvCxnSpPr>
                <a:cxnSpLocks noChangeShapeType="1"/>
                <a:stCxn id="299" idx="7"/>
                <a:endCxn id="295" idx="3"/>
              </p:cNvCxnSpPr>
              <p:nvPr/>
            </p:nvCxnSpPr>
            <p:spPr bwMode="auto">
              <a:xfrm flipV="1">
                <a:off x="3670" y="991"/>
                <a:ext cx="96" cy="74"/>
              </a:xfrm>
              <a:prstGeom prst="straightConnector1">
                <a:avLst/>
              </a:prstGeom>
              <a:noFill/>
              <a:ln w="9525">
                <a:solidFill>
                  <a:schemeClr val="tx1"/>
                </a:solidFill>
                <a:round/>
                <a:headEnd/>
                <a:tailEnd/>
              </a:ln>
              <a:effectLst/>
            </p:spPr>
          </p:cxnSp>
          <p:sp>
            <p:nvSpPr>
              <p:cNvPr id="302" name="Oval 96"/>
              <p:cNvSpPr>
                <a:spLocks noChangeAspect="1" noChangeArrowheads="1"/>
              </p:cNvSpPr>
              <p:nvPr/>
            </p:nvSpPr>
            <p:spPr bwMode="auto">
              <a:xfrm>
                <a:off x="3650" y="1594"/>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03" name="Oval 97"/>
              <p:cNvSpPr>
                <a:spLocks noChangeAspect="1" noChangeArrowheads="1"/>
              </p:cNvSpPr>
              <p:nvPr/>
            </p:nvSpPr>
            <p:spPr bwMode="auto">
              <a:xfrm>
                <a:off x="3990" y="1594"/>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04" name="Oval 98"/>
              <p:cNvSpPr>
                <a:spLocks noChangeAspect="1" noChangeArrowheads="1"/>
              </p:cNvSpPr>
              <p:nvPr/>
            </p:nvSpPr>
            <p:spPr bwMode="auto">
              <a:xfrm>
                <a:off x="3876" y="1594"/>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05" name="AutoShape 99"/>
              <p:cNvCxnSpPr>
                <a:cxnSpLocks noChangeShapeType="1"/>
                <a:stCxn id="304" idx="6"/>
                <a:endCxn id="303" idx="2"/>
              </p:cNvCxnSpPr>
              <p:nvPr/>
            </p:nvCxnSpPr>
            <p:spPr bwMode="auto">
              <a:xfrm>
                <a:off x="3899" y="1606"/>
                <a:ext cx="91" cy="0"/>
              </a:xfrm>
              <a:prstGeom prst="straightConnector1">
                <a:avLst/>
              </a:prstGeom>
              <a:noFill/>
              <a:ln w="9525">
                <a:solidFill>
                  <a:schemeClr val="tx1"/>
                </a:solidFill>
                <a:round/>
                <a:headEnd/>
                <a:tailEnd/>
              </a:ln>
              <a:effectLst/>
            </p:spPr>
          </p:cxnSp>
          <p:cxnSp>
            <p:nvCxnSpPr>
              <p:cNvPr id="306" name="AutoShape 152"/>
              <p:cNvCxnSpPr>
                <a:cxnSpLocks noChangeShapeType="1"/>
                <a:stCxn id="296" idx="4"/>
                <a:endCxn id="299" idx="0"/>
              </p:cNvCxnSpPr>
              <p:nvPr/>
            </p:nvCxnSpPr>
            <p:spPr bwMode="auto">
              <a:xfrm>
                <a:off x="3661" y="994"/>
                <a:ext cx="1" cy="68"/>
              </a:xfrm>
              <a:prstGeom prst="straightConnector1">
                <a:avLst/>
              </a:prstGeom>
              <a:noFill/>
              <a:ln w="9525">
                <a:solidFill>
                  <a:schemeClr val="tx1"/>
                </a:solidFill>
                <a:round/>
                <a:headEnd/>
                <a:tailEnd/>
              </a:ln>
              <a:effectLst/>
            </p:spPr>
          </p:cxnSp>
          <p:sp>
            <p:nvSpPr>
              <p:cNvPr id="307" name="Oval 153"/>
              <p:cNvSpPr>
                <a:spLocks noChangeAspect="1" noChangeArrowheads="1"/>
              </p:cNvSpPr>
              <p:nvPr/>
            </p:nvSpPr>
            <p:spPr bwMode="auto">
              <a:xfrm>
                <a:off x="3990"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08" name="Oval 154"/>
              <p:cNvSpPr>
                <a:spLocks noChangeAspect="1" noChangeArrowheads="1"/>
              </p:cNvSpPr>
              <p:nvPr/>
            </p:nvSpPr>
            <p:spPr bwMode="auto">
              <a:xfrm>
                <a:off x="3876"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09" name="AutoShape 155"/>
              <p:cNvCxnSpPr>
                <a:cxnSpLocks noChangeShapeType="1"/>
                <a:stCxn id="308" idx="6"/>
                <a:endCxn id="307" idx="2"/>
              </p:cNvCxnSpPr>
              <p:nvPr/>
            </p:nvCxnSpPr>
            <p:spPr bwMode="auto">
              <a:xfrm>
                <a:off x="3899" y="983"/>
                <a:ext cx="91" cy="0"/>
              </a:xfrm>
              <a:prstGeom prst="straightConnector1">
                <a:avLst/>
              </a:prstGeom>
              <a:noFill/>
              <a:ln w="9525">
                <a:solidFill>
                  <a:schemeClr val="tx1"/>
                </a:solidFill>
                <a:round/>
                <a:headEnd/>
                <a:tailEnd/>
              </a:ln>
              <a:effectLst/>
            </p:spPr>
          </p:cxnSp>
          <p:sp>
            <p:nvSpPr>
              <p:cNvPr id="310" name="Oval 156"/>
              <p:cNvSpPr>
                <a:spLocks noChangeAspect="1" noChangeArrowheads="1"/>
              </p:cNvSpPr>
              <p:nvPr/>
            </p:nvSpPr>
            <p:spPr bwMode="auto">
              <a:xfrm>
                <a:off x="3990"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11" name="Oval 157"/>
              <p:cNvSpPr>
                <a:spLocks noChangeAspect="1" noChangeArrowheads="1"/>
              </p:cNvSpPr>
              <p:nvPr/>
            </p:nvSpPr>
            <p:spPr bwMode="auto">
              <a:xfrm>
                <a:off x="3877"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12" name="AutoShape 158"/>
              <p:cNvCxnSpPr>
                <a:cxnSpLocks noChangeShapeType="1"/>
                <a:stCxn id="308" idx="5"/>
                <a:endCxn id="310" idx="1"/>
              </p:cNvCxnSpPr>
              <p:nvPr/>
            </p:nvCxnSpPr>
            <p:spPr bwMode="auto">
              <a:xfrm>
                <a:off x="3896" y="991"/>
                <a:ext cx="97" cy="74"/>
              </a:xfrm>
              <a:prstGeom prst="straightConnector1">
                <a:avLst/>
              </a:prstGeom>
              <a:noFill/>
              <a:ln w="9525">
                <a:solidFill>
                  <a:schemeClr val="tx1"/>
                </a:solidFill>
                <a:round/>
                <a:headEnd/>
                <a:tailEnd/>
              </a:ln>
              <a:effectLst/>
            </p:spPr>
          </p:cxnSp>
          <p:cxnSp>
            <p:nvCxnSpPr>
              <p:cNvPr id="313" name="AutoShape 159"/>
              <p:cNvCxnSpPr>
                <a:cxnSpLocks noChangeShapeType="1"/>
                <a:stCxn id="311" idx="7"/>
                <a:endCxn id="307" idx="3"/>
              </p:cNvCxnSpPr>
              <p:nvPr/>
            </p:nvCxnSpPr>
            <p:spPr bwMode="auto">
              <a:xfrm flipV="1">
                <a:off x="3897" y="991"/>
                <a:ext cx="96" cy="74"/>
              </a:xfrm>
              <a:prstGeom prst="straightConnector1">
                <a:avLst/>
              </a:prstGeom>
              <a:noFill/>
              <a:ln w="9525">
                <a:solidFill>
                  <a:schemeClr val="tx1"/>
                </a:solidFill>
                <a:round/>
                <a:headEnd/>
                <a:tailEnd/>
              </a:ln>
              <a:effectLst/>
            </p:spPr>
          </p:cxnSp>
          <p:cxnSp>
            <p:nvCxnSpPr>
              <p:cNvPr id="314" name="AutoShape 160"/>
              <p:cNvCxnSpPr>
                <a:cxnSpLocks noChangeShapeType="1"/>
                <a:stCxn id="308" idx="4"/>
                <a:endCxn id="311" idx="0"/>
              </p:cNvCxnSpPr>
              <p:nvPr/>
            </p:nvCxnSpPr>
            <p:spPr bwMode="auto">
              <a:xfrm>
                <a:off x="3888" y="994"/>
                <a:ext cx="1" cy="68"/>
              </a:xfrm>
              <a:prstGeom prst="straightConnector1">
                <a:avLst/>
              </a:prstGeom>
              <a:noFill/>
              <a:ln w="9525">
                <a:solidFill>
                  <a:schemeClr val="tx1"/>
                </a:solidFill>
                <a:round/>
                <a:headEnd/>
                <a:tailEnd/>
              </a:ln>
              <a:effectLst/>
            </p:spPr>
          </p:cxnSp>
          <p:cxnSp>
            <p:nvCxnSpPr>
              <p:cNvPr id="315" name="AutoShape 161"/>
              <p:cNvCxnSpPr>
                <a:cxnSpLocks noChangeShapeType="1"/>
                <a:stCxn id="311" idx="6"/>
                <a:endCxn id="310" idx="2"/>
              </p:cNvCxnSpPr>
              <p:nvPr/>
            </p:nvCxnSpPr>
            <p:spPr bwMode="auto">
              <a:xfrm>
                <a:off x="3900" y="1074"/>
                <a:ext cx="90" cy="0"/>
              </a:xfrm>
              <a:prstGeom prst="straightConnector1">
                <a:avLst/>
              </a:prstGeom>
              <a:noFill/>
              <a:ln w="9525">
                <a:solidFill>
                  <a:schemeClr val="tx1"/>
                </a:solidFill>
                <a:round/>
                <a:headEnd/>
                <a:tailEnd/>
              </a:ln>
              <a:effectLst/>
            </p:spPr>
          </p:cxnSp>
          <p:sp>
            <p:nvSpPr>
              <p:cNvPr id="316" name="Oval 256"/>
              <p:cNvSpPr>
                <a:spLocks noChangeAspect="1" noChangeArrowheads="1"/>
              </p:cNvSpPr>
              <p:nvPr/>
            </p:nvSpPr>
            <p:spPr bwMode="auto">
              <a:xfrm>
                <a:off x="3650"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17" name="Oval 257"/>
              <p:cNvSpPr>
                <a:spLocks noChangeAspect="1" noChangeArrowheads="1"/>
              </p:cNvSpPr>
              <p:nvPr/>
            </p:nvSpPr>
            <p:spPr bwMode="auto">
              <a:xfrm>
                <a:off x="3990"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18" name="Oval 258"/>
              <p:cNvSpPr>
                <a:spLocks noChangeAspect="1" noChangeArrowheads="1"/>
              </p:cNvSpPr>
              <p:nvPr/>
            </p:nvSpPr>
            <p:spPr bwMode="auto">
              <a:xfrm>
                <a:off x="3876" y="316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19" name="AutoShape 259"/>
              <p:cNvCxnSpPr>
                <a:cxnSpLocks noChangeShapeType="1"/>
                <a:stCxn id="318" idx="6"/>
                <a:endCxn id="317" idx="2"/>
              </p:cNvCxnSpPr>
              <p:nvPr/>
            </p:nvCxnSpPr>
            <p:spPr bwMode="auto">
              <a:xfrm>
                <a:off x="3899" y="3181"/>
                <a:ext cx="91" cy="0"/>
              </a:xfrm>
              <a:prstGeom prst="straightConnector1">
                <a:avLst/>
              </a:prstGeom>
              <a:noFill/>
              <a:ln w="9525">
                <a:solidFill>
                  <a:schemeClr val="tx1"/>
                </a:solidFill>
                <a:round/>
                <a:headEnd/>
                <a:tailEnd/>
              </a:ln>
              <a:effectLst/>
            </p:spPr>
          </p:cxnSp>
          <p:sp>
            <p:nvSpPr>
              <p:cNvPr id="320" name="AutoShape 288"/>
              <p:cNvSpPr>
                <a:spLocks noChangeArrowheads="1"/>
              </p:cNvSpPr>
              <p:nvPr/>
            </p:nvSpPr>
            <p:spPr bwMode="auto">
              <a:xfrm>
                <a:off x="3856" y="2352"/>
                <a:ext cx="179" cy="160"/>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321" name="Oval 323"/>
              <p:cNvSpPr>
                <a:spLocks noChangeAspect="1" noChangeArrowheads="1"/>
              </p:cNvSpPr>
              <p:nvPr/>
            </p:nvSpPr>
            <p:spPr bwMode="auto">
              <a:xfrm>
                <a:off x="3763"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22" name="Oval 324"/>
              <p:cNvSpPr>
                <a:spLocks noChangeAspect="1" noChangeArrowheads="1"/>
              </p:cNvSpPr>
              <p:nvPr/>
            </p:nvSpPr>
            <p:spPr bwMode="auto">
              <a:xfrm>
                <a:off x="3649"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23" name="AutoShape 325"/>
              <p:cNvCxnSpPr>
                <a:cxnSpLocks noChangeShapeType="1"/>
                <a:stCxn id="322" idx="6"/>
                <a:endCxn id="321" idx="2"/>
              </p:cNvCxnSpPr>
              <p:nvPr/>
            </p:nvCxnSpPr>
            <p:spPr bwMode="auto">
              <a:xfrm>
                <a:off x="3672" y="2389"/>
                <a:ext cx="91" cy="0"/>
              </a:xfrm>
              <a:prstGeom prst="straightConnector1">
                <a:avLst/>
              </a:prstGeom>
              <a:noFill/>
              <a:ln w="9525">
                <a:solidFill>
                  <a:schemeClr val="tx1"/>
                </a:solidFill>
                <a:round/>
                <a:headEnd/>
                <a:tailEnd/>
              </a:ln>
              <a:effectLst/>
            </p:spPr>
          </p:cxnSp>
          <p:sp>
            <p:nvSpPr>
              <p:cNvPr id="324" name="Oval 326"/>
              <p:cNvSpPr>
                <a:spLocks noChangeAspect="1" noChangeArrowheads="1"/>
              </p:cNvSpPr>
              <p:nvPr/>
            </p:nvSpPr>
            <p:spPr bwMode="auto">
              <a:xfrm>
                <a:off x="3763" y="246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25" name="Oval 327"/>
              <p:cNvSpPr>
                <a:spLocks noChangeAspect="1" noChangeArrowheads="1"/>
              </p:cNvSpPr>
              <p:nvPr/>
            </p:nvSpPr>
            <p:spPr bwMode="auto">
              <a:xfrm>
                <a:off x="3650"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26" name="AutoShape 328"/>
              <p:cNvCxnSpPr>
                <a:cxnSpLocks noChangeShapeType="1"/>
                <a:stCxn id="322" idx="5"/>
                <a:endCxn id="324" idx="1"/>
              </p:cNvCxnSpPr>
              <p:nvPr/>
            </p:nvCxnSpPr>
            <p:spPr bwMode="auto">
              <a:xfrm>
                <a:off x="3669" y="2397"/>
                <a:ext cx="97" cy="74"/>
              </a:xfrm>
              <a:prstGeom prst="straightConnector1">
                <a:avLst/>
              </a:prstGeom>
              <a:noFill/>
              <a:ln w="9525">
                <a:solidFill>
                  <a:schemeClr val="tx1"/>
                </a:solidFill>
                <a:round/>
                <a:headEnd/>
                <a:tailEnd/>
              </a:ln>
              <a:effectLst/>
            </p:spPr>
          </p:cxnSp>
          <p:cxnSp>
            <p:nvCxnSpPr>
              <p:cNvPr id="327" name="AutoShape 329"/>
              <p:cNvCxnSpPr>
                <a:cxnSpLocks noChangeShapeType="1"/>
                <a:stCxn id="325" idx="7"/>
                <a:endCxn id="321" idx="3"/>
              </p:cNvCxnSpPr>
              <p:nvPr/>
            </p:nvCxnSpPr>
            <p:spPr bwMode="auto">
              <a:xfrm flipV="1">
                <a:off x="3670" y="2397"/>
                <a:ext cx="96" cy="74"/>
              </a:xfrm>
              <a:prstGeom prst="straightConnector1">
                <a:avLst/>
              </a:prstGeom>
              <a:noFill/>
              <a:ln w="9525">
                <a:solidFill>
                  <a:schemeClr val="tx1"/>
                </a:solidFill>
                <a:round/>
                <a:headEnd/>
                <a:tailEnd/>
              </a:ln>
              <a:effectLst/>
            </p:spPr>
          </p:cxnSp>
          <p:cxnSp>
            <p:nvCxnSpPr>
              <p:cNvPr id="328" name="AutoShape 384"/>
              <p:cNvCxnSpPr>
                <a:cxnSpLocks noChangeShapeType="1"/>
                <a:stCxn id="322" idx="4"/>
                <a:endCxn id="325" idx="0"/>
              </p:cNvCxnSpPr>
              <p:nvPr/>
            </p:nvCxnSpPr>
            <p:spPr bwMode="auto">
              <a:xfrm>
                <a:off x="3661" y="2400"/>
                <a:ext cx="1" cy="68"/>
              </a:xfrm>
              <a:prstGeom prst="straightConnector1">
                <a:avLst/>
              </a:prstGeom>
              <a:noFill/>
              <a:ln w="9525">
                <a:solidFill>
                  <a:schemeClr val="tx1"/>
                </a:solidFill>
                <a:round/>
                <a:headEnd/>
                <a:tailEnd/>
              </a:ln>
              <a:effectLst/>
            </p:spPr>
          </p:cxnSp>
          <p:sp>
            <p:nvSpPr>
              <p:cNvPr id="329" name="Oval 385"/>
              <p:cNvSpPr>
                <a:spLocks noChangeAspect="1" noChangeArrowheads="1"/>
              </p:cNvSpPr>
              <p:nvPr/>
            </p:nvSpPr>
            <p:spPr bwMode="auto">
              <a:xfrm>
                <a:off x="3990"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30" name="Oval 386"/>
              <p:cNvSpPr>
                <a:spLocks noChangeAspect="1" noChangeArrowheads="1"/>
              </p:cNvSpPr>
              <p:nvPr/>
            </p:nvSpPr>
            <p:spPr bwMode="auto">
              <a:xfrm>
                <a:off x="3876"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31" name="AutoShape 387"/>
              <p:cNvCxnSpPr>
                <a:cxnSpLocks noChangeShapeType="1"/>
                <a:stCxn id="330" idx="6"/>
                <a:endCxn id="329" idx="2"/>
              </p:cNvCxnSpPr>
              <p:nvPr/>
            </p:nvCxnSpPr>
            <p:spPr bwMode="auto">
              <a:xfrm>
                <a:off x="3899" y="2389"/>
                <a:ext cx="91" cy="0"/>
              </a:xfrm>
              <a:prstGeom prst="straightConnector1">
                <a:avLst/>
              </a:prstGeom>
              <a:noFill/>
              <a:ln w="9525">
                <a:solidFill>
                  <a:schemeClr val="tx1"/>
                </a:solidFill>
                <a:round/>
                <a:headEnd/>
                <a:tailEnd/>
              </a:ln>
              <a:effectLst/>
            </p:spPr>
          </p:cxnSp>
          <p:sp>
            <p:nvSpPr>
              <p:cNvPr id="332" name="Oval 388"/>
              <p:cNvSpPr>
                <a:spLocks noChangeAspect="1" noChangeArrowheads="1"/>
              </p:cNvSpPr>
              <p:nvPr/>
            </p:nvSpPr>
            <p:spPr bwMode="auto">
              <a:xfrm>
                <a:off x="3990"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33" name="Oval 389"/>
              <p:cNvSpPr>
                <a:spLocks noChangeAspect="1" noChangeArrowheads="1"/>
              </p:cNvSpPr>
              <p:nvPr/>
            </p:nvSpPr>
            <p:spPr bwMode="auto">
              <a:xfrm>
                <a:off x="3877"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34" name="AutoShape 390"/>
              <p:cNvCxnSpPr>
                <a:cxnSpLocks noChangeShapeType="1"/>
                <a:stCxn id="330" idx="5"/>
                <a:endCxn id="332" idx="1"/>
              </p:cNvCxnSpPr>
              <p:nvPr/>
            </p:nvCxnSpPr>
            <p:spPr bwMode="auto">
              <a:xfrm>
                <a:off x="3896" y="2397"/>
                <a:ext cx="97" cy="74"/>
              </a:xfrm>
              <a:prstGeom prst="straightConnector1">
                <a:avLst/>
              </a:prstGeom>
              <a:noFill/>
              <a:ln w="9525">
                <a:solidFill>
                  <a:schemeClr val="tx1"/>
                </a:solidFill>
                <a:round/>
                <a:headEnd/>
                <a:tailEnd/>
              </a:ln>
              <a:effectLst/>
            </p:spPr>
          </p:cxnSp>
          <p:cxnSp>
            <p:nvCxnSpPr>
              <p:cNvPr id="335" name="AutoShape 391"/>
              <p:cNvCxnSpPr>
                <a:cxnSpLocks noChangeShapeType="1"/>
                <a:stCxn id="333" idx="7"/>
                <a:endCxn id="329" idx="3"/>
              </p:cNvCxnSpPr>
              <p:nvPr/>
            </p:nvCxnSpPr>
            <p:spPr bwMode="auto">
              <a:xfrm flipV="1">
                <a:off x="3897" y="2397"/>
                <a:ext cx="96" cy="74"/>
              </a:xfrm>
              <a:prstGeom prst="straightConnector1">
                <a:avLst/>
              </a:prstGeom>
              <a:noFill/>
              <a:ln w="9525">
                <a:solidFill>
                  <a:schemeClr val="tx1"/>
                </a:solidFill>
                <a:round/>
                <a:headEnd/>
                <a:tailEnd/>
              </a:ln>
              <a:effectLst/>
            </p:spPr>
          </p:cxnSp>
          <p:cxnSp>
            <p:nvCxnSpPr>
              <p:cNvPr id="336" name="AutoShape 392"/>
              <p:cNvCxnSpPr>
                <a:cxnSpLocks noChangeShapeType="1"/>
                <a:stCxn id="330" idx="4"/>
                <a:endCxn id="333" idx="0"/>
              </p:cNvCxnSpPr>
              <p:nvPr/>
            </p:nvCxnSpPr>
            <p:spPr bwMode="auto">
              <a:xfrm>
                <a:off x="3888" y="2400"/>
                <a:ext cx="1" cy="68"/>
              </a:xfrm>
              <a:prstGeom prst="straightConnector1">
                <a:avLst/>
              </a:prstGeom>
              <a:noFill/>
              <a:ln w="9525">
                <a:solidFill>
                  <a:schemeClr val="tx1"/>
                </a:solidFill>
                <a:round/>
                <a:headEnd/>
                <a:tailEnd/>
              </a:ln>
              <a:effectLst/>
            </p:spPr>
          </p:cxnSp>
          <p:cxnSp>
            <p:nvCxnSpPr>
              <p:cNvPr id="337" name="AutoShape 393"/>
              <p:cNvCxnSpPr>
                <a:cxnSpLocks noChangeShapeType="1"/>
                <a:stCxn id="333" idx="6"/>
                <a:endCxn id="332" idx="2"/>
              </p:cNvCxnSpPr>
              <p:nvPr/>
            </p:nvCxnSpPr>
            <p:spPr bwMode="auto">
              <a:xfrm>
                <a:off x="3900" y="2480"/>
                <a:ext cx="90" cy="0"/>
              </a:xfrm>
              <a:prstGeom prst="straightConnector1">
                <a:avLst/>
              </a:prstGeom>
              <a:noFill/>
              <a:ln w="9525">
                <a:solidFill>
                  <a:schemeClr val="tx1"/>
                </a:solidFill>
                <a:round/>
                <a:headEnd/>
                <a:tailEnd/>
              </a:ln>
              <a:effectLst/>
            </p:spPr>
          </p:cxnSp>
        </p:grpSp>
        <p:grpSp>
          <p:nvGrpSpPr>
            <p:cNvPr id="292" name="Group 447"/>
            <p:cNvGrpSpPr>
              <a:grpSpLocks/>
            </p:cNvGrpSpPr>
            <p:nvPr/>
          </p:nvGrpSpPr>
          <p:grpSpPr bwMode="auto">
            <a:xfrm>
              <a:off x="7269163" y="1362075"/>
              <a:ext cx="611187" cy="3902075"/>
              <a:chOff x="4556" y="858"/>
              <a:chExt cx="385" cy="2458"/>
            </a:xfrm>
          </p:grpSpPr>
          <p:sp>
            <p:nvSpPr>
              <p:cNvPr id="339" name="AutoShape 4"/>
              <p:cNvSpPr>
                <a:spLocks noChangeArrowheads="1"/>
              </p:cNvSpPr>
              <p:nvPr/>
            </p:nvSpPr>
            <p:spPr bwMode="auto">
              <a:xfrm>
                <a:off x="4751" y="3064"/>
                <a:ext cx="179" cy="252"/>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340" name="AutoShape 12"/>
              <p:cNvSpPr>
                <a:spLocks noChangeArrowheads="1"/>
              </p:cNvSpPr>
              <p:nvPr/>
            </p:nvSpPr>
            <p:spPr bwMode="auto">
              <a:xfrm>
                <a:off x="4762" y="858"/>
                <a:ext cx="179" cy="247"/>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341" name="Oval 41"/>
              <p:cNvSpPr>
                <a:spLocks noChangeAspect="1" noChangeArrowheads="1"/>
              </p:cNvSpPr>
              <p:nvPr/>
            </p:nvSpPr>
            <p:spPr bwMode="auto">
              <a:xfrm>
                <a:off x="4670"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42" name="Oval 42"/>
              <p:cNvSpPr>
                <a:spLocks noChangeAspect="1" noChangeArrowheads="1"/>
              </p:cNvSpPr>
              <p:nvPr/>
            </p:nvSpPr>
            <p:spPr bwMode="auto">
              <a:xfrm>
                <a:off x="4556"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43" name="Oval 43"/>
              <p:cNvSpPr>
                <a:spLocks noChangeAspect="1" noChangeArrowheads="1"/>
              </p:cNvSpPr>
              <p:nvPr/>
            </p:nvSpPr>
            <p:spPr bwMode="auto">
              <a:xfrm>
                <a:off x="4670"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44" name="AutoShape 44"/>
              <p:cNvCxnSpPr>
                <a:cxnSpLocks noChangeShapeType="1"/>
                <a:stCxn id="342" idx="6"/>
                <a:endCxn id="341" idx="2"/>
              </p:cNvCxnSpPr>
              <p:nvPr/>
            </p:nvCxnSpPr>
            <p:spPr bwMode="auto">
              <a:xfrm>
                <a:off x="4579" y="983"/>
                <a:ext cx="91" cy="0"/>
              </a:xfrm>
              <a:prstGeom prst="straightConnector1">
                <a:avLst/>
              </a:prstGeom>
              <a:noFill/>
              <a:ln w="9525">
                <a:solidFill>
                  <a:schemeClr val="tx1"/>
                </a:solidFill>
                <a:round/>
                <a:headEnd/>
                <a:tailEnd/>
              </a:ln>
              <a:effectLst/>
            </p:spPr>
          </p:cxnSp>
          <p:cxnSp>
            <p:nvCxnSpPr>
              <p:cNvPr id="345" name="AutoShape 45"/>
              <p:cNvCxnSpPr>
                <a:cxnSpLocks noChangeShapeType="1"/>
                <a:stCxn id="342" idx="5"/>
                <a:endCxn id="343" idx="1"/>
              </p:cNvCxnSpPr>
              <p:nvPr/>
            </p:nvCxnSpPr>
            <p:spPr bwMode="auto">
              <a:xfrm>
                <a:off x="4576" y="991"/>
                <a:ext cx="97" cy="74"/>
              </a:xfrm>
              <a:prstGeom prst="straightConnector1">
                <a:avLst/>
              </a:prstGeom>
              <a:noFill/>
              <a:ln w="9525">
                <a:solidFill>
                  <a:schemeClr val="tx1"/>
                </a:solidFill>
                <a:round/>
                <a:headEnd/>
                <a:tailEnd/>
              </a:ln>
              <a:effectLst/>
            </p:spPr>
          </p:cxnSp>
          <p:sp>
            <p:nvSpPr>
              <p:cNvPr id="346" name="Oval 46"/>
              <p:cNvSpPr>
                <a:spLocks noChangeAspect="1" noChangeArrowheads="1"/>
              </p:cNvSpPr>
              <p:nvPr/>
            </p:nvSpPr>
            <p:spPr bwMode="auto">
              <a:xfrm>
                <a:off x="4557" y="88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47" name="Oval 47"/>
              <p:cNvSpPr>
                <a:spLocks noChangeAspect="1" noChangeArrowheads="1"/>
              </p:cNvSpPr>
              <p:nvPr/>
            </p:nvSpPr>
            <p:spPr bwMode="auto">
              <a:xfrm>
                <a:off x="4557" y="1062"/>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348" name="AutoShape 48"/>
              <p:cNvCxnSpPr>
                <a:cxnSpLocks noChangeShapeType="1"/>
                <a:stCxn id="346" idx="4"/>
                <a:endCxn id="342" idx="0"/>
              </p:cNvCxnSpPr>
              <p:nvPr/>
            </p:nvCxnSpPr>
            <p:spPr bwMode="auto">
              <a:xfrm flipH="1">
                <a:off x="4568" y="904"/>
                <a:ext cx="1" cy="67"/>
              </a:xfrm>
              <a:prstGeom prst="straightConnector1">
                <a:avLst/>
              </a:prstGeom>
              <a:noFill/>
              <a:ln w="9525">
                <a:solidFill>
                  <a:schemeClr val="tx1"/>
                </a:solidFill>
                <a:round/>
                <a:headEnd/>
                <a:tailEnd/>
              </a:ln>
              <a:effectLst/>
            </p:spPr>
          </p:cxnSp>
          <p:cxnSp>
            <p:nvCxnSpPr>
              <p:cNvPr id="349" name="AutoShape 49"/>
              <p:cNvCxnSpPr>
                <a:cxnSpLocks noChangeShapeType="1"/>
                <a:stCxn id="342" idx="4"/>
                <a:endCxn id="347" idx="0"/>
              </p:cNvCxnSpPr>
              <p:nvPr/>
            </p:nvCxnSpPr>
            <p:spPr bwMode="auto">
              <a:xfrm>
                <a:off x="4568" y="994"/>
                <a:ext cx="1" cy="68"/>
              </a:xfrm>
              <a:prstGeom prst="straightConnector1">
                <a:avLst/>
              </a:prstGeom>
              <a:noFill/>
              <a:ln w="9525">
                <a:solidFill>
                  <a:schemeClr val="tx1"/>
                </a:solidFill>
                <a:round/>
                <a:headEnd/>
                <a:tailEnd/>
              </a:ln>
              <a:effectLst/>
            </p:spPr>
          </p:cxnSp>
          <p:sp>
            <p:nvSpPr>
              <p:cNvPr id="350" name="Oval 50"/>
              <p:cNvSpPr>
                <a:spLocks noChangeAspect="1" noChangeArrowheads="1"/>
              </p:cNvSpPr>
              <p:nvPr/>
            </p:nvSpPr>
            <p:spPr bwMode="auto">
              <a:xfrm>
                <a:off x="4897"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51" name="Oval 51"/>
              <p:cNvSpPr>
                <a:spLocks noChangeAspect="1" noChangeArrowheads="1"/>
              </p:cNvSpPr>
              <p:nvPr/>
            </p:nvSpPr>
            <p:spPr bwMode="auto">
              <a:xfrm>
                <a:off x="4783" y="97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52" name="Oval 52"/>
              <p:cNvSpPr>
                <a:spLocks noChangeAspect="1" noChangeArrowheads="1"/>
              </p:cNvSpPr>
              <p:nvPr/>
            </p:nvSpPr>
            <p:spPr bwMode="auto">
              <a:xfrm>
                <a:off x="4897"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53" name="AutoShape 53"/>
              <p:cNvCxnSpPr>
                <a:cxnSpLocks noChangeShapeType="1"/>
                <a:stCxn id="351" idx="6"/>
                <a:endCxn id="350" idx="2"/>
              </p:cNvCxnSpPr>
              <p:nvPr/>
            </p:nvCxnSpPr>
            <p:spPr bwMode="auto">
              <a:xfrm>
                <a:off x="4806" y="983"/>
                <a:ext cx="91" cy="0"/>
              </a:xfrm>
              <a:prstGeom prst="straightConnector1">
                <a:avLst/>
              </a:prstGeom>
              <a:noFill/>
              <a:ln w="9525">
                <a:solidFill>
                  <a:schemeClr val="tx1"/>
                </a:solidFill>
                <a:round/>
                <a:headEnd/>
                <a:tailEnd/>
              </a:ln>
              <a:effectLst/>
            </p:spPr>
          </p:cxnSp>
          <p:cxnSp>
            <p:nvCxnSpPr>
              <p:cNvPr id="354" name="AutoShape 54"/>
              <p:cNvCxnSpPr>
                <a:cxnSpLocks noChangeShapeType="1"/>
                <a:stCxn id="351" idx="5"/>
                <a:endCxn id="352" idx="1"/>
              </p:cNvCxnSpPr>
              <p:nvPr/>
            </p:nvCxnSpPr>
            <p:spPr bwMode="auto">
              <a:xfrm>
                <a:off x="4803" y="991"/>
                <a:ext cx="97" cy="74"/>
              </a:xfrm>
              <a:prstGeom prst="straightConnector1">
                <a:avLst/>
              </a:prstGeom>
              <a:noFill/>
              <a:ln w="9525">
                <a:solidFill>
                  <a:schemeClr val="tx1"/>
                </a:solidFill>
                <a:round/>
                <a:headEnd/>
                <a:tailEnd/>
              </a:ln>
              <a:effectLst/>
            </p:spPr>
          </p:cxnSp>
          <p:sp>
            <p:nvSpPr>
              <p:cNvPr id="355" name="Oval 55"/>
              <p:cNvSpPr>
                <a:spLocks noChangeAspect="1" noChangeArrowheads="1"/>
              </p:cNvSpPr>
              <p:nvPr/>
            </p:nvSpPr>
            <p:spPr bwMode="auto">
              <a:xfrm>
                <a:off x="4784" y="881"/>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56" name="Oval 56"/>
              <p:cNvSpPr>
                <a:spLocks noChangeAspect="1" noChangeArrowheads="1"/>
              </p:cNvSpPr>
              <p:nvPr/>
            </p:nvSpPr>
            <p:spPr bwMode="auto">
              <a:xfrm>
                <a:off x="4784" y="1062"/>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57" name="AutoShape 57"/>
              <p:cNvCxnSpPr>
                <a:cxnSpLocks noChangeShapeType="1"/>
                <a:stCxn id="355" idx="4"/>
                <a:endCxn id="351" idx="0"/>
              </p:cNvCxnSpPr>
              <p:nvPr/>
            </p:nvCxnSpPr>
            <p:spPr bwMode="auto">
              <a:xfrm flipH="1">
                <a:off x="4795" y="904"/>
                <a:ext cx="1" cy="67"/>
              </a:xfrm>
              <a:prstGeom prst="straightConnector1">
                <a:avLst/>
              </a:prstGeom>
              <a:noFill/>
              <a:ln w="9525">
                <a:solidFill>
                  <a:schemeClr val="tx1"/>
                </a:solidFill>
                <a:round/>
                <a:headEnd/>
                <a:tailEnd/>
              </a:ln>
              <a:effectLst/>
            </p:spPr>
          </p:cxnSp>
          <p:cxnSp>
            <p:nvCxnSpPr>
              <p:cNvPr id="358" name="AutoShape 58"/>
              <p:cNvCxnSpPr>
                <a:cxnSpLocks noChangeShapeType="1"/>
                <a:stCxn id="351" idx="4"/>
                <a:endCxn id="356" idx="0"/>
              </p:cNvCxnSpPr>
              <p:nvPr/>
            </p:nvCxnSpPr>
            <p:spPr bwMode="auto">
              <a:xfrm>
                <a:off x="4795" y="994"/>
                <a:ext cx="1" cy="68"/>
              </a:xfrm>
              <a:prstGeom prst="straightConnector1">
                <a:avLst/>
              </a:prstGeom>
              <a:noFill/>
              <a:ln w="9525">
                <a:solidFill>
                  <a:schemeClr val="tx1"/>
                </a:solidFill>
                <a:round/>
                <a:headEnd/>
                <a:tailEnd/>
              </a:ln>
              <a:effectLst/>
            </p:spPr>
          </p:cxnSp>
          <p:sp>
            <p:nvSpPr>
              <p:cNvPr id="359" name="Oval 59"/>
              <p:cNvSpPr>
                <a:spLocks noChangeAspect="1" noChangeArrowheads="1"/>
              </p:cNvSpPr>
              <p:nvPr/>
            </p:nvSpPr>
            <p:spPr bwMode="auto">
              <a:xfrm>
                <a:off x="4897" y="881"/>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360" name="AutoShape 60"/>
              <p:cNvCxnSpPr>
                <a:cxnSpLocks noChangeShapeType="1"/>
                <a:stCxn id="359" idx="3"/>
                <a:endCxn id="351" idx="7"/>
              </p:cNvCxnSpPr>
              <p:nvPr/>
            </p:nvCxnSpPr>
            <p:spPr bwMode="auto">
              <a:xfrm flipH="1">
                <a:off x="4803" y="901"/>
                <a:ext cx="97" cy="73"/>
              </a:xfrm>
              <a:prstGeom prst="straightConnector1">
                <a:avLst/>
              </a:prstGeom>
              <a:noFill/>
              <a:ln w="9525">
                <a:solidFill>
                  <a:schemeClr val="tx1"/>
                </a:solidFill>
                <a:round/>
                <a:headEnd/>
                <a:tailEnd/>
              </a:ln>
              <a:effectLst/>
            </p:spPr>
          </p:cxnSp>
          <p:cxnSp>
            <p:nvCxnSpPr>
              <p:cNvPr id="361" name="AutoShape 61"/>
              <p:cNvCxnSpPr>
                <a:cxnSpLocks noChangeShapeType="1"/>
                <a:stCxn id="350" idx="3"/>
                <a:endCxn id="356" idx="7"/>
              </p:cNvCxnSpPr>
              <p:nvPr/>
            </p:nvCxnSpPr>
            <p:spPr bwMode="auto">
              <a:xfrm flipH="1">
                <a:off x="4804" y="991"/>
                <a:ext cx="96" cy="74"/>
              </a:xfrm>
              <a:prstGeom prst="straightConnector1">
                <a:avLst/>
              </a:prstGeom>
              <a:noFill/>
              <a:ln w="9525">
                <a:solidFill>
                  <a:schemeClr val="tx1"/>
                </a:solidFill>
                <a:round/>
                <a:headEnd/>
                <a:tailEnd/>
              </a:ln>
              <a:effectLst/>
            </p:spPr>
          </p:cxnSp>
          <p:cxnSp>
            <p:nvCxnSpPr>
              <p:cNvPr id="362" name="AutoShape 162"/>
              <p:cNvCxnSpPr>
                <a:cxnSpLocks noChangeShapeType="1"/>
                <a:stCxn id="355" idx="5"/>
                <a:endCxn id="352" idx="1"/>
              </p:cNvCxnSpPr>
              <p:nvPr/>
            </p:nvCxnSpPr>
            <p:spPr bwMode="auto">
              <a:xfrm>
                <a:off x="4804" y="901"/>
                <a:ext cx="96" cy="164"/>
              </a:xfrm>
              <a:prstGeom prst="straightConnector1">
                <a:avLst/>
              </a:prstGeom>
              <a:noFill/>
              <a:ln w="9525">
                <a:solidFill>
                  <a:schemeClr val="tx1"/>
                </a:solidFill>
                <a:round/>
                <a:headEnd/>
                <a:tailEnd/>
              </a:ln>
              <a:effectLst/>
            </p:spPr>
          </p:cxnSp>
          <p:sp>
            <p:nvSpPr>
              <p:cNvPr id="363" name="Oval 260"/>
              <p:cNvSpPr>
                <a:spLocks noChangeAspect="1" noChangeArrowheads="1"/>
              </p:cNvSpPr>
              <p:nvPr/>
            </p:nvSpPr>
            <p:spPr bwMode="auto">
              <a:xfrm>
                <a:off x="4557" y="316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64" name="Oval 261"/>
              <p:cNvSpPr>
                <a:spLocks noChangeAspect="1" noChangeArrowheads="1"/>
              </p:cNvSpPr>
              <p:nvPr/>
            </p:nvSpPr>
            <p:spPr bwMode="auto">
              <a:xfrm>
                <a:off x="4558" y="307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65" name="Oval 262"/>
              <p:cNvSpPr>
                <a:spLocks noChangeAspect="1" noChangeArrowheads="1"/>
              </p:cNvSpPr>
              <p:nvPr/>
            </p:nvSpPr>
            <p:spPr bwMode="auto">
              <a:xfrm>
                <a:off x="4558" y="325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366" name="AutoShape 263"/>
              <p:cNvCxnSpPr>
                <a:cxnSpLocks noChangeShapeType="1"/>
                <a:stCxn id="364" idx="4"/>
                <a:endCxn id="363" idx="0"/>
              </p:cNvCxnSpPr>
              <p:nvPr/>
            </p:nvCxnSpPr>
            <p:spPr bwMode="auto">
              <a:xfrm flipH="1">
                <a:off x="4569" y="3101"/>
                <a:ext cx="1" cy="67"/>
              </a:xfrm>
              <a:prstGeom prst="straightConnector1">
                <a:avLst/>
              </a:prstGeom>
              <a:noFill/>
              <a:ln w="9525">
                <a:solidFill>
                  <a:schemeClr val="tx1"/>
                </a:solidFill>
                <a:round/>
                <a:headEnd/>
                <a:tailEnd/>
              </a:ln>
              <a:effectLst/>
            </p:spPr>
          </p:cxnSp>
          <p:cxnSp>
            <p:nvCxnSpPr>
              <p:cNvPr id="367" name="AutoShape 264"/>
              <p:cNvCxnSpPr>
                <a:cxnSpLocks noChangeShapeType="1"/>
                <a:stCxn id="363" idx="4"/>
                <a:endCxn id="365" idx="0"/>
              </p:cNvCxnSpPr>
              <p:nvPr/>
            </p:nvCxnSpPr>
            <p:spPr bwMode="auto">
              <a:xfrm>
                <a:off x="4569" y="3191"/>
                <a:ext cx="1" cy="68"/>
              </a:xfrm>
              <a:prstGeom prst="straightConnector1">
                <a:avLst/>
              </a:prstGeom>
              <a:noFill/>
              <a:ln w="9525">
                <a:solidFill>
                  <a:schemeClr val="tx1"/>
                </a:solidFill>
                <a:round/>
                <a:headEnd/>
                <a:tailEnd/>
              </a:ln>
              <a:effectLst/>
            </p:spPr>
          </p:cxnSp>
          <p:sp>
            <p:nvSpPr>
              <p:cNvPr id="368" name="Oval 265"/>
              <p:cNvSpPr>
                <a:spLocks noChangeAspect="1" noChangeArrowheads="1"/>
              </p:cNvSpPr>
              <p:nvPr/>
            </p:nvSpPr>
            <p:spPr bwMode="auto">
              <a:xfrm>
                <a:off x="4784" y="31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69" name="Oval 266"/>
              <p:cNvSpPr>
                <a:spLocks noChangeAspect="1" noChangeArrowheads="1"/>
              </p:cNvSpPr>
              <p:nvPr/>
            </p:nvSpPr>
            <p:spPr bwMode="auto">
              <a:xfrm>
                <a:off x="4785" y="307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70" name="Oval 267"/>
              <p:cNvSpPr>
                <a:spLocks noChangeAspect="1" noChangeArrowheads="1"/>
              </p:cNvSpPr>
              <p:nvPr/>
            </p:nvSpPr>
            <p:spPr bwMode="auto">
              <a:xfrm>
                <a:off x="4785" y="3259"/>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71" name="AutoShape 268"/>
              <p:cNvCxnSpPr>
                <a:cxnSpLocks noChangeShapeType="1"/>
                <a:stCxn id="369" idx="4"/>
                <a:endCxn id="368" idx="0"/>
              </p:cNvCxnSpPr>
              <p:nvPr/>
            </p:nvCxnSpPr>
            <p:spPr bwMode="auto">
              <a:xfrm flipH="1">
                <a:off x="4796" y="3101"/>
                <a:ext cx="1" cy="67"/>
              </a:xfrm>
              <a:prstGeom prst="straightConnector1">
                <a:avLst/>
              </a:prstGeom>
              <a:noFill/>
              <a:ln w="9525">
                <a:solidFill>
                  <a:schemeClr val="tx1"/>
                </a:solidFill>
                <a:round/>
                <a:headEnd/>
                <a:tailEnd/>
              </a:ln>
              <a:effectLst/>
            </p:spPr>
          </p:cxnSp>
          <p:cxnSp>
            <p:nvCxnSpPr>
              <p:cNvPr id="372" name="AutoShape 269"/>
              <p:cNvCxnSpPr>
                <a:cxnSpLocks noChangeShapeType="1"/>
                <a:stCxn id="368" idx="4"/>
                <a:endCxn id="370" idx="0"/>
              </p:cNvCxnSpPr>
              <p:nvPr/>
            </p:nvCxnSpPr>
            <p:spPr bwMode="auto">
              <a:xfrm>
                <a:off x="4796" y="3191"/>
                <a:ext cx="1" cy="68"/>
              </a:xfrm>
              <a:prstGeom prst="straightConnector1">
                <a:avLst/>
              </a:prstGeom>
              <a:noFill/>
              <a:ln w="9525">
                <a:solidFill>
                  <a:schemeClr val="tx1"/>
                </a:solidFill>
                <a:round/>
                <a:headEnd/>
                <a:tailEnd/>
              </a:ln>
              <a:effectLst/>
            </p:spPr>
          </p:cxnSp>
          <p:sp>
            <p:nvSpPr>
              <p:cNvPr id="373" name="Oval 270"/>
              <p:cNvSpPr>
                <a:spLocks noChangeAspect="1" noChangeArrowheads="1"/>
              </p:cNvSpPr>
              <p:nvPr/>
            </p:nvSpPr>
            <p:spPr bwMode="auto">
              <a:xfrm>
                <a:off x="4897" y="3169"/>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374" name="AutoShape 271"/>
              <p:cNvCxnSpPr>
                <a:cxnSpLocks noChangeShapeType="1"/>
                <a:stCxn id="368" idx="6"/>
                <a:endCxn id="373" idx="2"/>
              </p:cNvCxnSpPr>
              <p:nvPr/>
            </p:nvCxnSpPr>
            <p:spPr bwMode="auto">
              <a:xfrm>
                <a:off x="4807" y="3180"/>
                <a:ext cx="90" cy="1"/>
              </a:xfrm>
              <a:prstGeom prst="straightConnector1">
                <a:avLst/>
              </a:prstGeom>
              <a:noFill/>
              <a:ln w="9525">
                <a:solidFill>
                  <a:schemeClr val="tx1"/>
                </a:solidFill>
                <a:round/>
                <a:headEnd/>
                <a:tailEnd/>
              </a:ln>
              <a:effectLst/>
            </p:spPr>
          </p:cxnSp>
          <p:sp>
            <p:nvSpPr>
              <p:cNvPr id="375" name="AutoShape 287"/>
              <p:cNvSpPr>
                <a:spLocks noChangeArrowheads="1"/>
              </p:cNvSpPr>
              <p:nvPr/>
            </p:nvSpPr>
            <p:spPr bwMode="auto">
              <a:xfrm>
                <a:off x="4762" y="2264"/>
                <a:ext cx="179" cy="247"/>
              </a:xfrm>
              <a:prstGeom prst="roundRect">
                <a:avLst>
                  <a:gd name="adj" fmla="val 16667"/>
                </a:avLst>
              </a:prstGeom>
              <a:solidFill>
                <a:schemeClr val="bg1"/>
              </a:solidFill>
              <a:ln w="19050">
                <a:solidFill>
                  <a:srgbClr val="FF0000"/>
                </a:solidFill>
                <a:prstDash val="dash"/>
                <a:round/>
                <a:headEnd/>
                <a:tailEnd/>
              </a:ln>
              <a:effectLst/>
            </p:spPr>
            <p:txBody>
              <a:bodyPr wrap="none" anchor="ctr"/>
              <a:lstStyle/>
              <a:p>
                <a:endParaRPr lang="ja-JP" altLang="en-US"/>
              </a:p>
            </p:txBody>
          </p:sp>
          <p:sp>
            <p:nvSpPr>
              <p:cNvPr id="376" name="Oval 302"/>
              <p:cNvSpPr>
                <a:spLocks noChangeAspect="1" noChangeArrowheads="1"/>
              </p:cNvSpPr>
              <p:nvPr/>
            </p:nvSpPr>
            <p:spPr bwMode="auto">
              <a:xfrm>
                <a:off x="4670"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77" name="Oval 303"/>
              <p:cNvSpPr>
                <a:spLocks noChangeAspect="1" noChangeArrowheads="1"/>
              </p:cNvSpPr>
              <p:nvPr/>
            </p:nvSpPr>
            <p:spPr bwMode="auto">
              <a:xfrm>
                <a:off x="4556"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78" name="Oval 304"/>
              <p:cNvSpPr>
                <a:spLocks noChangeAspect="1" noChangeArrowheads="1"/>
              </p:cNvSpPr>
              <p:nvPr/>
            </p:nvSpPr>
            <p:spPr bwMode="auto">
              <a:xfrm>
                <a:off x="4670"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79" name="AutoShape 305"/>
              <p:cNvCxnSpPr>
                <a:cxnSpLocks noChangeShapeType="1"/>
                <a:stCxn id="377" idx="6"/>
                <a:endCxn id="376" idx="2"/>
              </p:cNvCxnSpPr>
              <p:nvPr/>
            </p:nvCxnSpPr>
            <p:spPr bwMode="auto">
              <a:xfrm>
                <a:off x="4579" y="2389"/>
                <a:ext cx="91" cy="0"/>
              </a:xfrm>
              <a:prstGeom prst="straightConnector1">
                <a:avLst/>
              </a:prstGeom>
              <a:noFill/>
              <a:ln w="9525">
                <a:solidFill>
                  <a:schemeClr val="tx1"/>
                </a:solidFill>
                <a:round/>
                <a:headEnd/>
                <a:tailEnd/>
              </a:ln>
              <a:effectLst/>
            </p:spPr>
          </p:cxnSp>
          <p:cxnSp>
            <p:nvCxnSpPr>
              <p:cNvPr id="380" name="AutoShape 306"/>
              <p:cNvCxnSpPr>
                <a:cxnSpLocks noChangeShapeType="1"/>
                <a:stCxn id="377" idx="5"/>
                <a:endCxn id="378" idx="1"/>
              </p:cNvCxnSpPr>
              <p:nvPr/>
            </p:nvCxnSpPr>
            <p:spPr bwMode="auto">
              <a:xfrm>
                <a:off x="4576" y="2397"/>
                <a:ext cx="97" cy="74"/>
              </a:xfrm>
              <a:prstGeom prst="straightConnector1">
                <a:avLst/>
              </a:prstGeom>
              <a:noFill/>
              <a:ln w="9525">
                <a:solidFill>
                  <a:schemeClr val="tx1"/>
                </a:solidFill>
                <a:round/>
                <a:headEnd/>
                <a:tailEnd/>
              </a:ln>
              <a:effectLst/>
            </p:spPr>
          </p:cxnSp>
          <p:sp>
            <p:nvSpPr>
              <p:cNvPr id="381" name="Oval 307"/>
              <p:cNvSpPr>
                <a:spLocks noChangeAspect="1" noChangeArrowheads="1"/>
              </p:cNvSpPr>
              <p:nvPr/>
            </p:nvSpPr>
            <p:spPr bwMode="auto">
              <a:xfrm>
                <a:off x="4557" y="228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sp>
            <p:nvSpPr>
              <p:cNvPr id="382" name="Oval 308"/>
              <p:cNvSpPr>
                <a:spLocks noChangeAspect="1" noChangeArrowheads="1"/>
              </p:cNvSpPr>
              <p:nvPr/>
            </p:nvSpPr>
            <p:spPr bwMode="auto">
              <a:xfrm>
                <a:off x="4557" y="2468"/>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383" name="AutoShape 309"/>
              <p:cNvCxnSpPr>
                <a:cxnSpLocks noChangeShapeType="1"/>
                <a:stCxn id="381" idx="4"/>
                <a:endCxn id="377" idx="0"/>
              </p:cNvCxnSpPr>
              <p:nvPr/>
            </p:nvCxnSpPr>
            <p:spPr bwMode="auto">
              <a:xfrm flipH="1">
                <a:off x="4568" y="2310"/>
                <a:ext cx="1" cy="67"/>
              </a:xfrm>
              <a:prstGeom prst="straightConnector1">
                <a:avLst/>
              </a:prstGeom>
              <a:noFill/>
              <a:ln w="9525">
                <a:solidFill>
                  <a:schemeClr val="tx1"/>
                </a:solidFill>
                <a:round/>
                <a:headEnd/>
                <a:tailEnd/>
              </a:ln>
              <a:effectLst/>
            </p:spPr>
          </p:cxnSp>
          <p:cxnSp>
            <p:nvCxnSpPr>
              <p:cNvPr id="384" name="AutoShape 310"/>
              <p:cNvCxnSpPr>
                <a:cxnSpLocks noChangeShapeType="1"/>
                <a:stCxn id="377" idx="4"/>
                <a:endCxn id="382" idx="0"/>
              </p:cNvCxnSpPr>
              <p:nvPr/>
            </p:nvCxnSpPr>
            <p:spPr bwMode="auto">
              <a:xfrm>
                <a:off x="4568" y="2400"/>
                <a:ext cx="1" cy="68"/>
              </a:xfrm>
              <a:prstGeom prst="straightConnector1">
                <a:avLst/>
              </a:prstGeom>
              <a:noFill/>
              <a:ln w="9525">
                <a:solidFill>
                  <a:schemeClr val="tx1"/>
                </a:solidFill>
                <a:round/>
                <a:headEnd/>
                <a:tailEnd/>
              </a:ln>
              <a:effectLst/>
            </p:spPr>
          </p:cxnSp>
          <p:sp>
            <p:nvSpPr>
              <p:cNvPr id="385" name="Oval 311"/>
              <p:cNvSpPr>
                <a:spLocks noChangeAspect="1" noChangeArrowheads="1"/>
              </p:cNvSpPr>
              <p:nvPr/>
            </p:nvSpPr>
            <p:spPr bwMode="auto">
              <a:xfrm>
                <a:off x="4897"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86" name="Oval 312"/>
              <p:cNvSpPr>
                <a:spLocks noChangeAspect="1" noChangeArrowheads="1"/>
              </p:cNvSpPr>
              <p:nvPr/>
            </p:nvSpPr>
            <p:spPr bwMode="auto">
              <a:xfrm>
                <a:off x="4783" y="237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87" name="Oval 313"/>
              <p:cNvSpPr>
                <a:spLocks noChangeAspect="1" noChangeArrowheads="1"/>
              </p:cNvSpPr>
              <p:nvPr/>
            </p:nvSpPr>
            <p:spPr bwMode="auto">
              <a:xfrm>
                <a:off x="4897"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88" name="AutoShape 314"/>
              <p:cNvCxnSpPr>
                <a:cxnSpLocks noChangeShapeType="1"/>
                <a:stCxn id="386" idx="6"/>
                <a:endCxn id="385" idx="2"/>
              </p:cNvCxnSpPr>
              <p:nvPr/>
            </p:nvCxnSpPr>
            <p:spPr bwMode="auto">
              <a:xfrm>
                <a:off x="4806" y="2389"/>
                <a:ext cx="91" cy="0"/>
              </a:xfrm>
              <a:prstGeom prst="straightConnector1">
                <a:avLst/>
              </a:prstGeom>
              <a:noFill/>
              <a:ln w="9525">
                <a:solidFill>
                  <a:schemeClr val="tx1"/>
                </a:solidFill>
                <a:round/>
                <a:headEnd/>
                <a:tailEnd/>
              </a:ln>
              <a:effectLst/>
            </p:spPr>
          </p:cxnSp>
          <p:cxnSp>
            <p:nvCxnSpPr>
              <p:cNvPr id="389" name="AutoShape 315"/>
              <p:cNvCxnSpPr>
                <a:cxnSpLocks noChangeShapeType="1"/>
                <a:stCxn id="386" idx="5"/>
                <a:endCxn id="387" idx="1"/>
              </p:cNvCxnSpPr>
              <p:nvPr/>
            </p:nvCxnSpPr>
            <p:spPr bwMode="auto">
              <a:xfrm>
                <a:off x="4803" y="2397"/>
                <a:ext cx="97" cy="74"/>
              </a:xfrm>
              <a:prstGeom prst="straightConnector1">
                <a:avLst/>
              </a:prstGeom>
              <a:noFill/>
              <a:ln w="9525">
                <a:solidFill>
                  <a:schemeClr val="tx1"/>
                </a:solidFill>
                <a:round/>
                <a:headEnd/>
                <a:tailEnd/>
              </a:ln>
              <a:effectLst/>
            </p:spPr>
          </p:cxnSp>
          <p:sp>
            <p:nvSpPr>
              <p:cNvPr id="390" name="Oval 316"/>
              <p:cNvSpPr>
                <a:spLocks noChangeAspect="1" noChangeArrowheads="1"/>
              </p:cNvSpPr>
              <p:nvPr/>
            </p:nvSpPr>
            <p:spPr bwMode="auto">
              <a:xfrm>
                <a:off x="4784" y="2287"/>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391" name="Oval 317"/>
              <p:cNvSpPr>
                <a:spLocks noChangeAspect="1" noChangeArrowheads="1"/>
              </p:cNvSpPr>
              <p:nvPr/>
            </p:nvSpPr>
            <p:spPr bwMode="auto">
              <a:xfrm>
                <a:off x="4784" y="2468"/>
                <a:ext cx="23" cy="23"/>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392" name="AutoShape 318"/>
              <p:cNvCxnSpPr>
                <a:cxnSpLocks noChangeShapeType="1"/>
                <a:stCxn id="390" idx="4"/>
                <a:endCxn id="386" idx="0"/>
              </p:cNvCxnSpPr>
              <p:nvPr/>
            </p:nvCxnSpPr>
            <p:spPr bwMode="auto">
              <a:xfrm flipH="1">
                <a:off x="4795" y="2310"/>
                <a:ext cx="1" cy="67"/>
              </a:xfrm>
              <a:prstGeom prst="straightConnector1">
                <a:avLst/>
              </a:prstGeom>
              <a:noFill/>
              <a:ln w="9525">
                <a:solidFill>
                  <a:schemeClr val="tx1"/>
                </a:solidFill>
                <a:round/>
                <a:headEnd/>
                <a:tailEnd/>
              </a:ln>
              <a:effectLst/>
            </p:spPr>
          </p:cxnSp>
          <p:cxnSp>
            <p:nvCxnSpPr>
              <p:cNvPr id="393" name="AutoShape 319"/>
              <p:cNvCxnSpPr>
                <a:cxnSpLocks noChangeShapeType="1"/>
                <a:stCxn id="386" idx="4"/>
                <a:endCxn id="391" idx="0"/>
              </p:cNvCxnSpPr>
              <p:nvPr/>
            </p:nvCxnSpPr>
            <p:spPr bwMode="auto">
              <a:xfrm>
                <a:off x="4795" y="2400"/>
                <a:ext cx="1" cy="68"/>
              </a:xfrm>
              <a:prstGeom prst="straightConnector1">
                <a:avLst/>
              </a:prstGeom>
              <a:noFill/>
              <a:ln w="9525">
                <a:solidFill>
                  <a:schemeClr val="tx1"/>
                </a:solidFill>
                <a:round/>
                <a:headEnd/>
                <a:tailEnd/>
              </a:ln>
              <a:effectLst/>
            </p:spPr>
          </p:cxnSp>
          <p:sp>
            <p:nvSpPr>
              <p:cNvPr id="394" name="Oval 320"/>
              <p:cNvSpPr>
                <a:spLocks noChangeAspect="1" noChangeArrowheads="1"/>
              </p:cNvSpPr>
              <p:nvPr/>
            </p:nvSpPr>
            <p:spPr bwMode="auto">
              <a:xfrm>
                <a:off x="4897" y="2287"/>
                <a:ext cx="23" cy="23"/>
              </a:xfrm>
              <a:prstGeom prst="ellipse">
                <a:avLst/>
              </a:prstGeom>
              <a:solidFill>
                <a:schemeClr val="tx1"/>
              </a:solidFill>
              <a:ln w="9525">
                <a:solidFill>
                  <a:schemeClr val="tx1"/>
                </a:solidFill>
                <a:round/>
                <a:headEnd/>
                <a:tailEnd/>
              </a:ln>
              <a:effectLst/>
            </p:spPr>
            <p:txBody>
              <a:bodyPr wrap="none" anchor="ctr"/>
              <a:lstStyle/>
              <a:p>
                <a:endParaRPr lang="ja-JP" altLang="en-US"/>
              </a:p>
            </p:txBody>
          </p:sp>
          <p:cxnSp>
            <p:nvCxnSpPr>
              <p:cNvPr id="395" name="AutoShape 321"/>
              <p:cNvCxnSpPr>
                <a:cxnSpLocks noChangeShapeType="1"/>
                <a:stCxn id="394" idx="3"/>
                <a:endCxn id="386" idx="7"/>
              </p:cNvCxnSpPr>
              <p:nvPr/>
            </p:nvCxnSpPr>
            <p:spPr bwMode="auto">
              <a:xfrm flipH="1">
                <a:off x="4803" y="2307"/>
                <a:ext cx="97" cy="73"/>
              </a:xfrm>
              <a:prstGeom prst="straightConnector1">
                <a:avLst/>
              </a:prstGeom>
              <a:noFill/>
              <a:ln w="9525">
                <a:solidFill>
                  <a:schemeClr val="tx1"/>
                </a:solidFill>
                <a:round/>
                <a:headEnd/>
                <a:tailEnd/>
              </a:ln>
              <a:effectLst/>
            </p:spPr>
          </p:cxnSp>
          <p:cxnSp>
            <p:nvCxnSpPr>
              <p:cNvPr id="396" name="AutoShape 322"/>
              <p:cNvCxnSpPr>
                <a:cxnSpLocks noChangeShapeType="1"/>
                <a:stCxn id="385" idx="3"/>
                <a:endCxn id="391" idx="7"/>
              </p:cNvCxnSpPr>
              <p:nvPr/>
            </p:nvCxnSpPr>
            <p:spPr bwMode="auto">
              <a:xfrm flipH="1">
                <a:off x="4804" y="2397"/>
                <a:ext cx="96" cy="74"/>
              </a:xfrm>
              <a:prstGeom prst="straightConnector1">
                <a:avLst/>
              </a:prstGeom>
              <a:noFill/>
              <a:ln w="9525">
                <a:solidFill>
                  <a:schemeClr val="tx1"/>
                </a:solidFill>
                <a:round/>
                <a:headEnd/>
                <a:tailEnd/>
              </a:ln>
              <a:effectLst/>
            </p:spPr>
          </p:cxnSp>
          <p:cxnSp>
            <p:nvCxnSpPr>
              <p:cNvPr id="397" name="AutoShape 394"/>
              <p:cNvCxnSpPr>
                <a:cxnSpLocks noChangeShapeType="1"/>
                <a:stCxn id="390" idx="5"/>
                <a:endCxn id="387" idx="1"/>
              </p:cNvCxnSpPr>
              <p:nvPr/>
            </p:nvCxnSpPr>
            <p:spPr bwMode="auto">
              <a:xfrm>
                <a:off x="4804" y="2307"/>
                <a:ext cx="96" cy="164"/>
              </a:xfrm>
              <a:prstGeom prst="straightConnector1">
                <a:avLst/>
              </a:prstGeom>
              <a:noFill/>
              <a:ln w="9525">
                <a:solidFill>
                  <a:schemeClr val="tx1"/>
                </a:solidFill>
                <a:round/>
                <a:headEnd/>
                <a:tailEnd/>
              </a:ln>
              <a:effectLst/>
            </p:spPr>
          </p:cxnSp>
        </p:grpSp>
        <p:sp>
          <p:nvSpPr>
            <p:cNvPr id="398" name="Text Box 396"/>
            <p:cNvSpPr txBox="1">
              <a:spLocks noChangeArrowheads="1"/>
            </p:cNvSpPr>
            <p:nvPr/>
          </p:nvSpPr>
          <p:spPr bwMode="auto">
            <a:xfrm>
              <a:off x="4021138" y="4157663"/>
              <a:ext cx="636587" cy="304800"/>
            </a:xfrm>
            <a:prstGeom prst="rect">
              <a:avLst/>
            </a:prstGeom>
            <a:noFill/>
            <a:ln w="9525">
              <a:noFill/>
              <a:miter lim="800000"/>
              <a:headEnd/>
              <a:tailEnd/>
            </a:ln>
            <a:effectLst/>
          </p:spPr>
          <p:txBody>
            <a:bodyPr wrap="none">
              <a:spAutoFit/>
            </a:bodyPr>
            <a:lstStyle/>
            <a:p>
              <a:r>
                <a:rPr lang="en-US" altLang="ja-JP" sz="1400" dirty="0">
                  <a:solidFill>
                    <a:schemeClr val="tx1"/>
                  </a:solidFill>
                </a:rPr>
                <a:t>P</a:t>
              </a:r>
              <a:r>
                <a:rPr lang="en-US" altLang="ja-JP" sz="700" dirty="0">
                  <a:solidFill>
                    <a:schemeClr val="tx1"/>
                  </a:solidFill>
                </a:rPr>
                <a:t>1 </a:t>
              </a:r>
              <a:r>
                <a:rPr lang="en-US" altLang="ja-JP" sz="1400" dirty="0">
                  <a:solidFill>
                    <a:schemeClr val="tx1"/>
                  </a:solidFill>
                </a:rPr>
                <a:t>+P</a:t>
              </a:r>
              <a:r>
                <a:rPr lang="en-US" altLang="ja-JP" sz="700" dirty="0">
                  <a:solidFill>
                    <a:schemeClr val="tx1"/>
                  </a:solidFill>
                </a:rPr>
                <a:t>2</a:t>
              </a:r>
            </a:p>
          </p:txBody>
        </p:sp>
        <p:sp>
          <p:nvSpPr>
            <p:cNvPr id="399" name="Text Box 397"/>
            <p:cNvSpPr txBox="1">
              <a:spLocks noChangeArrowheads="1"/>
            </p:cNvSpPr>
            <p:nvPr/>
          </p:nvSpPr>
          <p:spPr bwMode="auto">
            <a:xfrm>
              <a:off x="5461000" y="4157663"/>
              <a:ext cx="636588"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3 </a:t>
              </a:r>
              <a:r>
                <a:rPr lang="en-US" altLang="ja-JP" sz="1400">
                  <a:solidFill>
                    <a:schemeClr val="tx1"/>
                  </a:solidFill>
                </a:rPr>
                <a:t>+P</a:t>
              </a:r>
              <a:r>
                <a:rPr lang="en-US" altLang="ja-JP" sz="700">
                  <a:solidFill>
                    <a:schemeClr val="tx1"/>
                  </a:solidFill>
                </a:rPr>
                <a:t>4</a:t>
              </a:r>
            </a:p>
          </p:txBody>
        </p:sp>
        <p:sp>
          <p:nvSpPr>
            <p:cNvPr id="400" name="Text Box 398"/>
            <p:cNvSpPr txBox="1">
              <a:spLocks noChangeArrowheads="1"/>
            </p:cNvSpPr>
            <p:nvPr/>
          </p:nvSpPr>
          <p:spPr bwMode="auto">
            <a:xfrm>
              <a:off x="6900863" y="4157663"/>
              <a:ext cx="636587" cy="304800"/>
            </a:xfrm>
            <a:prstGeom prst="rect">
              <a:avLst/>
            </a:prstGeom>
            <a:noFill/>
            <a:ln w="9525">
              <a:noFill/>
              <a:miter lim="800000"/>
              <a:headEnd/>
              <a:tailEnd/>
            </a:ln>
            <a:effectLst/>
          </p:spPr>
          <p:txBody>
            <a:bodyPr wrap="none">
              <a:spAutoFit/>
            </a:bodyPr>
            <a:lstStyle/>
            <a:p>
              <a:r>
                <a:rPr lang="en-US" altLang="ja-JP" sz="1400">
                  <a:solidFill>
                    <a:schemeClr val="tx1"/>
                  </a:solidFill>
                </a:rPr>
                <a:t>P</a:t>
              </a:r>
              <a:r>
                <a:rPr lang="en-US" altLang="ja-JP" sz="700">
                  <a:solidFill>
                    <a:schemeClr val="tx1"/>
                  </a:solidFill>
                </a:rPr>
                <a:t>5 </a:t>
              </a:r>
              <a:r>
                <a:rPr lang="en-US" altLang="ja-JP" sz="1400">
                  <a:solidFill>
                    <a:schemeClr val="tx1"/>
                  </a:solidFill>
                </a:rPr>
                <a:t>+P</a:t>
              </a:r>
              <a:r>
                <a:rPr lang="en-US" altLang="ja-JP" sz="700">
                  <a:solidFill>
                    <a:schemeClr val="tx1"/>
                  </a:solidFill>
                </a:rPr>
                <a:t>6</a:t>
              </a:r>
            </a:p>
          </p:txBody>
        </p:sp>
        <p:sp>
          <p:nvSpPr>
            <p:cNvPr id="401" name="Rectangle 400"/>
            <p:cNvSpPr>
              <a:spLocks noChangeArrowheads="1"/>
            </p:cNvSpPr>
            <p:nvPr/>
          </p:nvSpPr>
          <p:spPr bwMode="auto">
            <a:xfrm>
              <a:off x="8208963" y="3932238"/>
              <a:ext cx="782637" cy="212725"/>
            </a:xfrm>
            <a:prstGeom prst="rect">
              <a:avLst/>
            </a:prstGeom>
            <a:noFill/>
            <a:ln w="9525">
              <a:noFill/>
              <a:miter lim="800000"/>
              <a:headEnd/>
              <a:tailEnd/>
            </a:ln>
            <a:effectLst/>
          </p:spPr>
          <p:txBody>
            <a:bodyPr wrap="none" lIns="0" tIns="0" rIns="0" bIns="0" anchor="ctr">
              <a:spAutoFit/>
            </a:bodyPr>
            <a:lstStyle/>
            <a:p>
              <a:r>
                <a:rPr lang="en-US" altLang="ja-JP" sz="1400">
                  <a:solidFill>
                    <a:schemeClr val="tx1"/>
                  </a:solidFill>
                  <a:ea typeface="Cn"/>
                  <a:cs typeface="Cn"/>
                </a:rPr>
                <a:t>Time-line</a:t>
              </a:r>
              <a:r>
                <a:rPr lang="en-US" altLang="ja-JP" sz="1400">
                  <a:solidFill>
                    <a:schemeClr val="tx1"/>
                  </a:solidFill>
                </a:rPr>
                <a:t> </a:t>
              </a:r>
            </a:p>
          </p:txBody>
        </p:sp>
        <p:sp>
          <p:nvSpPr>
            <p:cNvPr id="402" name="Rectangle 401"/>
            <p:cNvSpPr>
              <a:spLocks noChangeArrowheads="1"/>
            </p:cNvSpPr>
            <p:nvPr/>
          </p:nvSpPr>
          <p:spPr bwMode="auto">
            <a:xfrm>
              <a:off x="8208963" y="5229225"/>
              <a:ext cx="782637" cy="212725"/>
            </a:xfrm>
            <a:prstGeom prst="rect">
              <a:avLst/>
            </a:prstGeom>
            <a:noFill/>
            <a:ln w="9525">
              <a:noFill/>
              <a:miter lim="800000"/>
              <a:headEnd/>
              <a:tailEnd/>
            </a:ln>
            <a:effectLst/>
          </p:spPr>
          <p:txBody>
            <a:bodyPr wrap="none" lIns="0" tIns="0" rIns="0" bIns="0" anchor="ctr">
              <a:spAutoFit/>
            </a:bodyPr>
            <a:lstStyle/>
            <a:p>
              <a:r>
                <a:rPr lang="en-US" altLang="ja-JP" sz="1400">
                  <a:solidFill>
                    <a:schemeClr val="tx1"/>
                  </a:solidFill>
                  <a:ea typeface="Cn"/>
                  <a:cs typeface="Cn"/>
                </a:rPr>
                <a:t>Time-line</a:t>
              </a:r>
              <a:r>
                <a:rPr lang="en-US" altLang="ja-JP" sz="1400">
                  <a:solidFill>
                    <a:schemeClr val="tx1"/>
                  </a:solidFill>
                </a:rPr>
                <a:t> </a:t>
              </a:r>
            </a:p>
          </p:txBody>
        </p:sp>
        <p:sp>
          <p:nvSpPr>
            <p:cNvPr id="403" name="AutoShape 413"/>
            <p:cNvSpPr>
              <a:spLocks noChangeArrowheads="1"/>
            </p:cNvSpPr>
            <p:nvPr/>
          </p:nvSpPr>
          <p:spPr bwMode="auto">
            <a:xfrm>
              <a:off x="3313113" y="1268413"/>
              <a:ext cx="5795962" cy="2016125"/>
            </a:xfrm>
            <a:prstGeom prst="roundRect">
              <a:avLst>
                <a:gd name="adj" fmla="val 16667"/>
              </a:avLst>
            </a:prstGeom>
            <a:noFill/>
            <a:ln w="9525" algn="ctr">
              <a:solidFill>
                <a:srgbClr val="333399"/>
              </a:solidFill>
              <a:round/>
              <a:headEnd/>
              <a:tailEnd/>
            </a:ln>
            <a:effectLst/>
          </p:spPr>
          <p:txBody>
            <a:bodyPr wrap="none" lIns="0" tIns="0" rIns="0" bIns="0" anchor="ctr"/>
            <a:lstStyle/>
            <a:p>
              <a:endParaRPr lang="ja-JP" altLang="en-US"/>
            </a:p>
          </p:txBody>
        </p:sp>
        <p:sp>
          <p:nvSpPr>
            <p:cNvPr id="404" name="AutoShape 414"/>
            <p:cNvSpPr>
              <a:spLocks noChangeArrowheads="1"/>
            </p:cNvSpPr>
            <p:nvPr/>
          </p:nvSpPr>
          <p:spPr bwMode="auto">
            <a:xfrm>
              <a:off x="3313113" y="3500438"/>
              <a:ext cx="5795962" cy="1081087"/>
            </a:xfrm>
            <a:prstGeom prst="roundRect">
              <a:avLst>
                <a:gd name="adj" fmla="val 16667"/>
              </a:avLst>
            </a:prstGeom>
            <a:noFill/>
            <a:ln w="9525" algn="ctr">
              <a:solidFill>
                <a:srgbClr val="333399"/>
              </a:solidFill>
              <a:round/>
              <a:headEnd/>
              <a:tailEnd/>
            </a:ln>
            <a:effectLst/>
          </p:spPr>
          <p:txBody>
            <a:bodyPr wrap="none" lIns="0" tIns="0" rIns="0" bIns="0" anchor="ctr"/>
            <a:lstStyle/>
            <a:p>
              <a:endParaRPr lang="ja-JP" altLang="en-US"/>
            </a:p>
          </p:txBody>
        </p:sp>
        <p:sp>
          <p:nvSpPr>
            <p:cNvPr id="405" name="AutoShape 415"/>
            <p:cNvSpPr>
              <a:spLocks noChangeArrowheads="1"/>
            </p:cNvSpPr>
            <p:nvPr/>
          </p:nvSpPr>
          <p:spPr bwMode="auto">
            <a:xfrm>
              <a:off x="3313113" y="4797425"/>
              <a:ext cx="5795962" cy="1081088"/>
            </a:xfrm>
            <a:prstGeom prst="roundRect">
              <a:avLst>
                <a:gd name="adj" fmla="val 16667"/>
              </a:avLst>
            </a:prstGeom>
            <a:noFill/>
            <a:ln w="9525" algn="ctr">
              <a:solidFill>
                <a:srgbClr val="333399"/>
              </a:solidFill>
              <a:round/>
              <a:headEnd/>
              <a:tailEnd/>
            </a:ln>
            <a:effectLst/>
          </p:spPr>
          <p:txBody>
            <a:bodyPr wrap="none" lIns="0" tIns="0" rIns="0" bIns="0" anchor="ctr"/>
            <a:lstStyle/>
            <a:p>
              <a:endParaRPr lang="ja-JP" altLang="en-US"/>
            </a:p>
          </p:txBody>
        </p:sp>
      </p:grpSp>
      <p:grpSp>
        <p:nvGrpSpPr>
          <p:cNvPr id="428" name="グループ化 427"/>
          <p:cNvGrpSpPr/>
          <p:nvPr/>
        </p:nvGrpSpPr>
        <p:grpSpPr>
          <a:xfrm>
            <a:off x="142844" y="2857496"/>
            <a:ext cx="1857388" cy="1714512"/>
            <a:chOff x="142844" y="2714620"/>
            <a:chExt cx="1857388" cy="1714512"/>
          </a:xfrm>
        </p:grpSpPr>
        <p:sp>
          <p:nvSpPr>
            <p:cNvPr id="411" name="角丸四角形 410"/>
            <p:cNvSpPr/>
            <p:nvPr/>
          </p:nvSpPr>
          <p:spPr>
            <a:xfrm>
              <a:off x="142844" y="2714620"/>
              <a:ext cx="1857388" cy="1714512"/>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4" name="円/楕円 423"/>
            <p:cNvSpPr/>
            <p:nvPr/>
          </p:nvSpPr>
          <p:spPr>
            <a:xfrm>
              <a:off x="428596" y="3286124"/>
              <a:ext cx="142876" cy="14287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5" name="正方形/長方形 424"/>
            <p:cNvSpPr/>
            <p:nvPr/>
          </p:nvSpPr>
          <p:spPr>
            <a:xfrm>
              <a:off x="714348" y="3143248"/>
              <a:ext cx="1143008" cy="428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参加者</a:t>
              </a:r>
              <a:endParaRPr kumimoji="1" lang="ja-JP" altLang="en-US" dirty="0">
                <a:solidFill>
                  <a:schemeClr val="tx1"/>
                </a:solidFill>
              </a:endParaRPr>
            </a:p>
          </p:txBody>
        </p:sp>
        <p:sp>
          <p:nvSpPr>
            <p:cNvPr id="426" name="円/楕円 425"/>
            <p:cNvSpPr/>
            <p:nvPr/>
          </p:nvSpPr>
          <p:spPr>
            <a:xfrm>
              <a:off x="428596" y="3786190"/>
              <a:ext cx="142876" cy="14287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7" name="正方形/長方形 426"/>
            <p:cNvSpPr/>
            <p:nvPr/>
          </p:nvSpPr>
          <p:spPr>
            <a:xfrm>
              <a:off x="642910" y="3643314"/>
              <a:ext cx="1357322" cy="4286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新規参加者</a:t>
              </a:r>
              <a:endParaRPr kumimoji="1" lang="ja-JP" altLang="en-US" dirty="0">
                <a:solidFill>
                  <a:schemeClr val="tx1"/>
                </a:solidFill>
              </a:endParaRPr>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質問</a:t>
            </a:r>
            <a:endParaRPr kumimoji="1" lang="ja-JP" altLang="en-US" dirty="0"/>
          </a:p>
        </p:txBody>
      </p:sp>
      <p:sp>
        <p:nvSpPr>
          <p:cNvPr id="3" name="コンテンツ プレースホルダ 2"/>
          <p:cNvSpPr>
            <a:spLocks noGrp="1"/>
          </p:cNvSpPr>
          <p:nvPr>
            <p:ph idx="1"/>
          </p:nvPr>
        </p:nvSpPr>
        <p:spPr/>
        <p:txBody>
          <a:bodyPr/>
          <a:lstStyle/>
          <a:p>
            <a:endParaRPr kumimoji="1" lang="ja-JP" altLang="en-US" dirty="0"/>
          </a:p>
        </p:txBody>
      </p:sp>
      <p:sp>
        <p:nvSpPr>
          <p:cNvPr id="19" name="日付プレースホルダ 18"/>
          <p:cNvSpPr>
            <a:spLocks noGrp="1"/>
          </p:cNvSpPr>
          <p:nvPr>
            <p:ph type="dt" sz="half" idx="10"/>
          </p:nvPr>
        </p:nvSpPr>
        <p:spPr/>
        <p:txBody>
          <a:bodyPr/>
          <a:lstStyle/>
          <a:p>
            <a:r>
              <a:rPr kumimoji="1" lang="en-US" altLang="ja-JP" smtClean="0"/>
              <a:t>2007/11/8</a:t>
            </a:r>
            <a:endParaRPr kumimoji="1" lang="ja-JP" altLang="en-US"/>
          </a:p>
        </p:txBody>
      </p:sp>
      <p:sp>
        <p:nvSpPr>
          <p:cNvPr id="20" name="スライド番号プレースホルダ 19"/>
          <p:cNvSpPr>
            <a:spLocks noGrp="1"/>
          </p:cNvSpPr>
          <p:nvPr>
            <p:ph type="sldNum" sz="quarter" idx="12"/>
          </p:nvPr>
        </p:nvSpPr>
        <p:spPr/>
        <p:txBody>
          <a:bodyPr/>
          <a:lstStyle/>
          <a:p>
            <a:fld id="{DD7415C8-EC32-4BF9-916C-D8938BCE9218}" type="slidenum">
              <a:rPr lang="ja-JP" altLang="en-US" smtClean="0"/>
              <a:pPr/>
              <a:t>31</a:t>
            </a:fld>
            <a:endParaRPr lang="ja-JP" altLang="en-US"/>
          </a:p>
        </p:txBody>
      </p:sp>
      <p:sp>
        <p:nvSpPr>
          <p:cNvPr id="21" name="フッター プレースホルダ 20"/>
          <p:cNvSpPr>
            <a:spLocks noGrp="1"/>
          </p:cNvSpPr>
          <p:nvPr>
            <p:ph type="ftr" sz="quarter" idx="11"/>
          </p:nvPr>
        </p:nvSpPr>
        <p:spPr/>
        <p:txBody>
          <a:bodyPr/>
          <a:lstStyle/>
          <a:p>
            <a:r>
              <a:rPr kumimoji="1" lang="en-US" altLang="ja-JP" smtClean="0"/>
              <a:t>GNWS2007</a:t>
            </a:r>
            <a:endParaRPr kumimoji="1" lang="ja-JP" altLang="en-US"/>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60.4"/>
</p:tagLst>
</file>

<file path=ppt/tags/tag2.xml><?xml version="1.0" encoding="utf-8"?>
<p:tagLst xmlns:a="http://schemas.openxmlformats.org/drawingml/2006/main" xmlns:r="http://schemas.openxmlformats.org/officeDocument/2006/relationships" xmlns:p="http://schemas.openxmlformats.org/presentationml/2006/main">
  <p:tag name="TIMING" val="|32.5"/>
</p:tagLst>
</file>

<file path=ppt/tags/tag3.xml><?xml version="1.0" encoding="utf-8"?>
<p:tagLst xmlns:a="http://schemas.openxmlformats.org/drawingml/2006/main" xmlns:r="http://schemas.openxmlformats.org/officeDocument/2006/relationships" xmlns:p="http://schemas.openxmlformats.org/presentationml/2006/main">
  <p:tag name="TIMING" val="|0.2"/>
</p:tagLst>
</file>

<file path=ppt/tags/tag4.xml><?xml version="1.0" encoding="utf-8"?>
<p:tagLst xmlns:a="http://schemas.openxmlformats.org/drawingml/2006/main" xmlns:r="http://schemas.openxmlformats.org/officeDocument/2006/relationships" xmlns:p="http://schemas.openxmlformats.org/presentationml/2006/main">
  <p:tag name="TIMING" val="|59.9"/>
</p:tagLst>
</file>

<file path=ppt/tags/tag5.xml><?xml version="1.0" encoding="utf-8"?>
<p:tagLst xmlns:a="http://schemas.openxmlformats.org/drawingml/2006/main" xmlns:r="http://schemas.openxmlformats.org/officeDocument/2006/relationships" xmlns:p="http://schemas.openxmlformats.org/presentationml/2006/main">
  <p:tag name="TIMING" val="|22.9|6.4|5|5.6"/>
</p:tagLst>
</file>

<file path=ppt/tags/tag6.xml><?xml version="1.0" encoding="utf-8"?>
<p:tagLst xmlns:a="http://schemas.openxmlformats.org/drawingml/2006/main" xmlns:r="http://schemas.openxmlformats.org/officeDocument/2006/relationships" xmlns:p="http://schemas.openxmlformats.org/presentationml/2006/main">
  <p:tag name="TIMING" val="|44.7|9"/>
</p:tagLst>
</file>

<file path=ppt/tags/tag7.xml><?xml version="1.0" encoding="utf-8"?>
<p:tagLst xmlns:a="http://schemas.openxmlformats.org/drawingml/2006/main" xmlns:r="http://schemas.openxmlformats.org/officeDocument/2006/relationships" xmlns:p="http://schemas.openxmlformats.org/presentationml/2006/main">
  <p:tag name="TIMING" val="|28.7"/>
</p:tagLst>
</file>

<file path=ppt/tags/tag8.xml><?xml version="1.0" encoding="utf-8"?>
<p:tagLst xmlns:a="http://schemas.openxmlformats.org/drawingml/2006/main" xmlns:r="http://schemas.openxmlformats.org/officeDocument/2006/relationships" xmlns:p="http://schemas.openxmlformats.org/presentationml/2006/main">
  <p:tag name="TIMING" val="|35.1|5.3"/>
</p:tagLst>
</file>

<file path=ppt/tags/tag9.xml><?xml version="1.0" encoding="utf-8"?>
<p:tagLst xmlns:a="http://schemas.openxmlformats.org/drawingml/2006/main" xmlns:r="http://schemas.openxmlformats.org/officeDocument/2006/relationships" xmlns:p="http://schemas.openxmlformats.org/presentationml/2006/main">
  <p:tag name="TIMING" val="|13.8|14.9"/>
</p:tagLst>
</file>

<file path=ppt/tags/tag10.xml><?xml version="1.0" encoding="utf-8"?>
<p:tagLst xmlns:a="http://schemas.openxmlformats.org/drawingml/2006/main" xmlns:r="http://schemas.openxmlformats.org/officeDocument/2006/relationships" xmlns:p="http://schemas.openxmlformats.org/presentationml/2006/main">
  <p:tag name="TIMING" val="|10|3.1"/>
</p:tagLst>
</file>

<file path=ppt/tags/tag11.xml><?xml version="1.0" encoding="utf-8"?>
<p:tagLst xmlns:a="http://schemas.openxmlformats.org/drawingml/2006/main" xmlns:r="http://schemas.openxmlformats.org/officeDocument/2006/relationships" xmlns:p="http://schemas.openxmlformats.org/presentationml/2006/main">
  <p:tag name="TIMING" val="|19.3"/>
</p:tagLst>
</file>

<file path=ppt/tags/tag12.xml><?xml version="1.0" encoding="utf-8"?>
<p:tagLst xmlns:a="http://schemas.openxmlformats.org/drawingml/2006/main" xmlns:r="http://schemas.openxmlformats.org/officeDocument/2006/relationships" xmlns:p="http://schemas.openxmlformats.org/presentationml/2006/main">
  <p:tag name="TIMING" val="|21"/>
</p:tagLst>
</file>

<file path=ppt/tags/tag13.xml><?xml version="1.0" encoding="utf-8"?>
<p:tagLst xmlns:a="http://schemas.openxmlformats.org/drawingml/2006/main" xmlns:r="http://schemas.openxmlformats.org/officeDocument/2006/relationships" xmlns:p="http://schemas.openxmlformats.org/presentationml/2006/main">
  <p:tag name="TIMING" val="|20.2"/>
</p:tagLst>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a:solidFill>
            <a:schemeClr val="tx1">
              <a:lumMod val="50000"/>
              <a:lumOff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12163</TotalTime>
  <Words>2359</Words>
  <Application>Microsoft Office PowerPoint</Application>
  <PresentationFormat>画面に合わせる (4:3)</PresentationFormat>
  <Paragraphs>455</Paragraphs>
  <Slides>31</Slides>
  <Notes>21</Notes>
  <HiddenSlides>1</HiddenSlides>
  <MMClips>0</MMClips>
  <ScaleCrop>false</ScaleCrop>
  <HeadingPairs>
    <vt:vector size="4" baseType="variant">
      <vt:variant>
        <vt:lpstr>テーマ</vt:lpstr>
      </vt:variant>
      <vt:variant>
        <vt:i4>1</vt:i4>
      </vt:variant>
      <vt:variant>
        <vt:lpstr>スライド タイトル</vt:lpstr>
      </vt:variant>
      <vt:variant>
        <vt:i4>31</vt:i4>
      </vt:variant>
    </vt:vector>
  </HeadingPairs>
  <TitlesOfParts>
    <vt:vector size="32" baseType="lpstr">
      <vt:lpstr>Office テーマ</vt:lpstr>
      <vt:lpstr>複数サブコミュニティを有する OSSコミュニティにおけるコーディネータの分析</vt:lpstr>
      <vt:lpstr>背景</vt:lpstr>
      <vt:lpstr>先行研究</vt:lpstr>
      <vt:lpstr>先行研究（考え中）</vt:lpstr>
      <vt:lpstr>OSSコミュニティ</vt:lpstr>
      <vt:lpstr>コーディネータ</vt:lpstr>
      <vt:lpstr>目的とアプローチ</vt:lpstr>
      <vt:lpstr>STEP1：コーディネータの分類</vt:lpstr>
      <vt:lpstr>STEP2：分析（統計量）</vt:lpstr>
      <vt:lpstr>Step2：分析（Sliding Time Method）</vt:lpstr>
      <vt:lpstr>ケーススタディ</vt:lpstr>
      <vt:lpstr>分析期間</vt:lpstr>
      <vt:lpstr>分析結果（前期）</vt:lpstr>
      <vt:lpstr>考察（前期）</vt:lpstr>
      <vt:lpstr>分析結果（中期）</vt:lpstr>
      <vt:lpstr>考察（中期）</vt:lpstr>
      <vt:lpstr>分析結果（後期）</vt:lpstr>
      <vt:lpstr>考察（後期）</vt:lpstr>
      <vt:lpstr>考察（後期）</vt:lpstr>
      <vt:lpstr>まとめ</vt:lpstr>
      <vt:lpstr>まとめ</vt:lpstr>
      <vt:lpstr>今後の課題</vt:lpstr>
      <vt:lpstr>スライド 23</vt:lpstr>
      <vt:lpstr>統計量グラフ</vt:lpstr>
      <vt:lpstr>各コミュニティの総参加人数の推移</vt:lpstr>
      <vt:lpstr>コーディネータの人数推移</vt:lpstr>
      <vt:lpstr>各コミュニティのコーディネータの割合の推移</vt:lpstr>
      <vt:lpstr>コミュニケーション構造</vt:lpstr>
      <vt:lpstr>情報伝達を行うコーディネータの偏り</vt:lpstr>
      <vt:lpstr>Sliding Time Method</vt:lpstr>
      <vt:lpstr>質問</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akinori-i</dc:creator>
  <cp:lastModifiedBy>akinori-i</cp:lastModifiedBy>
  <cp:revision>537</cp:revision>
  <dcterms:created xsi:type="dcterms:W3CDTF">2007-10-09T08:50:36Z</dcterms:created>
  <dcterms:modified xsi:type="dcterms:W3CDTF">2007-11-05T03:26:37Z</dcterms:modified>
</cp:coreProperties>
</file>