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57" r:id="rId3"/>
    <p:sldId id="258" r:id="rId4"/>
    <p:sldId id="259" r:id="rId5"/>
    <p:sldId id="260" r:id="rId6"/>
    <p:sldId id="261" r:id="rId7"/>
    <p:sldId id="262" r:id="rId8"/>
    <p:sldId id="263" r:id="rId9"/>
    <p:sldId id="265" r:id="rId10"/>
    <p:sldId id="264" r:id="rId11"/>
    <p:sldId id="266" r:id="rId12"/>
    <p:sldId id="267" r:id="rId13"/>
    <p:sldId id="268" r:id="rId14"/>
    <p:sldId id="269" r:id="rId15"/>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8" d="100"/>
          <a:sy n="78" d="100"/>
        </p:scale>
        <p:origin x="-294"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23" name="正方形/長方形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正方形/長方形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正方形/長方形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正方形/長方形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正方形/長方形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角丸四角形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角丸四角形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正方形/長方形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正方形/長方形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正方形/長方形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正方形/長方形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タイトル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ja-JP" altLang="en-US" smtClean="0"/>
              <a:t>マスタ タイトルの書式設定</a:t>
            </a:r>
            <a:endParaRPr kumimoji="0" lang="en-US"/>
          </a:p>
        </p:txBody>
      </p:sp>
      <p:sp>
        <p:nvSpPr>
          <p:cNvPr id="9" name="サブタイトル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ja-JP" altLang="en-US" smtClean="0"/>
              <a:t>マスタ サブタイトルの書式設定</a:t>
            </a:r>
            <a:endParaRPr kumimoji="0" lang="en-US"/>
          </a:p>
        </p:txBody>
      </p:sp>
      <p:sp>
        <p:nvSpPr>
          <p:cNvPr id="28" name="日付プレースホルダ 27"/>
          <p:cNvSpPr>
            <a:spLocks noGrp="1"/>
          </p:cNvSpPr>
          <p:nvPr>
            <p:ph type="dt" sz="half" idx="10"/>
          </p:nvPr>
        </p:nvSpPr>
        <p:spPr>
          <a:xfrm>
            <a:off x="6705600" y="4206240"/>
            <a:ext cx="960120" cy="457200"/>
          </a:xfrm>
        </p:spPr>
        <p:txBody>
          <a:bodyPr/>
          <a:lstStyle/>
          <a:p>
            <a:fld id="{E8ED7B09-84C0-49BE-9659-1D4ABED8B893}" type="datetimeFigureOut">
              <a:rPr kumimoji="1" lang="ja-JP" altLang="en-US" smtClean="0"/>
              <a:pPr/>
              <a:t>2013/11/29</a:t>
            </a:fld>
            <a:endParaRPr kumimoji="1" lang="ja-JP" altLang="en-US"/>
          </a:p>
        </p:txBody>
      </p:sp>
      <p:sp>
        <p:nvSpPr>
          <p:cNvPr id="17" name="フッター プレースホルダ 16"/>
          <p:cNvSpPr>
            <a:spLocks noGrp="1"/>
          </p:cNvSpPr>
          <p:nvPr>
            <p:ph type="ftr" sz="quarter" idx="11"/>
          </p:nvPr>
        </p:nvSpPr>
        <p:spPr>
          <a:xfrm>
            <a:off x="5410200" y="4205288"/>
            <a:ext cx="1295400" cy="457200"/>
          </a:xfrm>
        </p:spPr>
        <p:txBody>
          <a:bodyPr/>
          <a:lstStyle/>
          <a:p>
            <a:endParaRPr kumimoji="1" lang="ja-JP" altLang="en-US"/>
          </a:p>
        </p:txBody>
      </p:sp>
      <p:sp>
        <p:nvSpPr>
          <p:cNvPr id="29" name="スライド番号プレースホルダ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6D17CDBE-8310-47C1-A404-B681EF0C121B}" type="slidenum">
              <a:rPr kumimoji="1" lang="ja-JP" altLang="en-US" smtClean="0"/>
              <a:pPr/>
              <a:t>&lt;#&gt;</a:t>
            </a:fld>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smtClean="0"/>
              <a:t>マスタ タイトルの書式設定</a:t>
            </a:r>
            <a:endParaRPr kumimoji="0" lang="en-US"/>
          </a:p>
        </p:txBody>
      </p:sp>
      <p:sp>
        <p:nvSpPr>
          <p:cNvPr id="3" name="コンテンツ プレースホルダ 2"/>
          <p:cNvSpPr>
            <a:spLocks noGrp="1"/>
          </p:cNvSpPr>
          <p:nvPr>
            <p:ph idx="1"/>
          </p:nvPr>
        </p:nvSpPr>
        <p:spPr/>
        <p:txBody>
          <a:body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 3"/>
          <p:cNvSpPr>
            <a:spLocks noGrp="1"/>
          </p:cNvSpPr>
          <p:nvPr>
            <p:ph type="dt" sz="half" idx="10"/>
          </p:nvPr>
        </p:nvSpPr>
        <p:spPr/>
        <p:txBody>
          <a:bodyPr/>
          <a:lstStyle/>
          <a:p>
            <a:fld id="{E8ED7B09-84C0-49BE-9659-1D4ABED8B893}" type="datetimeFigureOut">
              <a:rPr kumimoji="1" lang="ja-JP" altLang="en-US" smtClean="0"/>
              <a:pPr/>
              <a:t>2013/11/29</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6D17CDBE-8310-47C1-A404-B681EF0C121B}" type="slidenum">
              <a:rPr kumimoji="1" lang="ja-JP" altLang="en-US" smtClean="0"/>
              <a:pPr/>
              <a:t>&lt;#&gt;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ja-JP" altLang="en-US" smtClean="0"/>
              <a:t>マスタ タイトルの書式設定</a:t>
            </a:r>
            <a:endParaRPr kumimoji="0" lang="en-US"/>
          </a:p>
        </p:txBody>
      </p:sp>
      <p:sp>
        <p:nvSpPr>
          <p:cNvPr id="3" name="テキスト プレースホルダ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ja-JP" altLang="en-US" smtClean="0"/>
              <a:t>マスタ テキストの書式設定</a:t>
            </a:r>
          </a:p>
        </p:txBody>
      </p:sp>
      <p:sp>
        <p:nvSpPr>
          <p:cNvPr id="4" name="日付プレースホルダ 3"/>
          <p:cNvSpPr>
            <a:spLocks noGrp="1"/>
          </p:cNvSpPr>
          <p:nvPr>
            <p:ph type="dt" sz="half" idx="10"/>
          </p:nvPr>
        </p:nvSpPr>
        <p:spPr/>
        <p:txBody>
          <a:bodyPr/>
          <a:lstStyle/>
          <a:p>
            <a:fld id="{E8ED7B09-84C0-49BE-9659-1D4ABED8B893}" type="datetimeFigureOut">
              <a:rPr kumimoji="1" lang="ja-JP" altLang="en-US" smtClean="0"/>
              <a:pPr/>
              <a:t>2013/11/29</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6D17CDBE-8310-47C1-A404-B681EF0C121B}" type="slidenum">
              <a:rPr kumimoji="1" lang="ja-JP" altLang="en-US" smtClean="0"/>
              <a:pPr/>
              <a:t>&lt;#&gt;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smtClean="0"/>
              <a:t>マスタ タイトルの書式設定</a:t>
            </a:r>
            <a:endParaRPr kumimoji="0" lang="en-US"/>
          </a:p>
        </p:txBody>
      </p:sp>
      <p:sp>
        <p:nvSpPr>
          <p:cNvPr id="3" name="コンテンツ プレースホルダ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コンテンツ プレースホルダ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5" name="日付プレースホルダ 4"/>
          <p:cNvSpPr>
            <a:spLocks noGrp="1"/>
          </p:cNvSpPr>
          <p:nvPr>
            <p:ph type="dt" sz="half" idx="10"/>
          </p:nvPr>
        </p:nvSpPr>
        <p:spPr/>
        <p:txBody>
          <a:bodyPr/>
          <a:lstStyle/>
          <a:p>
            <a:fld id="{E8ED7B09-84C0-49BE-9659-1D4ABED8B893}" type="datetimeFigureOut">
              <a:rPr kumimoji="1" lang="ja-JP" altLang="en-US" smtClean="0"/>
              <a:pPr/>
              <a:t>2013/11/29</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6D17CDBE-8310-47C1-A404-B681EF0C121B}" type="slidenum">
              <a:rPr kumimoji="1" lang="ja-JP" altLang="en-US" smtClean="0"/>
              <a:pPr/>
              <a:t>&lt;#&gt;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381000" y="1143000"/>
            <a:ext cx="8382000" cy="1069848"/>
          </a:xfrm>
        </p:spPr>
        <p:txBody>
          <a:bodyPr anchor="ctr"/>
          <a:lstStyle>
            <a:lvl1pPr>
              <a:defRPr sz="4000" b="0" i="0" cap="none" baseline="0"/>
            </a:lvl1pPr>
          </a:lstStyle>
          <a:p>
            <a:r>
              <a:rPr kumimoji="0" lang="ja-JP" altLang="en-US" smtClean="0"/>
              <a:t>マスタ タイトルの書式設定</a:t>
            </a:r>
            <a:endParaRPr kumimoji="0" lang="en-US"/>
          </a:p>
        </p:txBody>
      </p:sp>
      <p:sp>
        <p:nvSpPr>
          <p:cNvPr id="3" name="テキスト プレースホルダ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ja-JP" altLang="en-US" smtClean="0"/>
              <a:t>マスタ テキストの書式設定</a:t>
            </a:r>
          </a:p>
        </p:txBody>
      </p:sp>
      <p:sp>
        <p:nvSpPr>
          <p:cNvPr id="4" name="テキスト プレースホルダ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ja-JP" altLang="en-US" smtClean="0"/>
              <a:t>マスタ テキストの書式設定</a:t>
            </a:r>
          </a:p>
        </p:txBody>
      </p:sp>
      <p:sp>
        <p:nvSpPr>
          <p:cNvPr id="5" name="コンテンツ プレースホルダ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6" name="コンテンツ プレースホルダ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26" name="日付プレースホルダ 25"/>
          <p:cNvSpPr>
            <a:spLocks noGrp="1"/>
          </p:cNvSpPr>
          <p:nvPr>
            <p:ph type="dt" sz="half" idx="10"/>
          </p:nvPr>
        </p:nvSpPr>
        <p:spPr/>
        <p:txBody>
          <a:bodyPr rtlCol="0"/>
          <a:lstStyle/>
          <a:p>
            <a:fld id="{E8ED7B09-84C0-49BE-9659-1D4ABED8B893}" type="datetimeFigureOut">
              <a:rPr kumimoji="1" lang="ja-JP" altLang="en-US" smtClean="0"/>
              <a:pPr/>
              <a:t>2013/11/29</a:t>
            </a:fld>
            <a:endParaRPr kumimoji="1" lang="ja-JP" altLang="en-US"/>
          </a:p>
        </p:txBody>
      </p:sp>
      <p:sp>
        <p:nvSpPr>
          <p:cNvPr id="27" name="スライド番号プレースホルダ 26"/>
          <p:cNvSpPr>
            <a:spLocks noGrp="1"/>
          </p:cNvSpPr>
          <p:nvPr>
            <p:ph type="sldNum" sz="quarter" idx="11"/>
          </p:nvPr>
        </p:nvSpPr>
        <p:spPr/>
        <p:txBody>
          <a:bodyPr rtlCol="0"/>
          <a:lstStyle/>
          <a:p>
            <a:fld id="{6D17CDBE-8310-47C1-A404-B681EF0C121B}" type="slidenum">
              <a:rPr kumimoji="1" lang="ja-JP" altLang="en-US" smtClean="0"/>
              <a:pPr/>
              <a:t>&lt;#&gt;</a:t>
            </a:fld>
            <a:endParaRPr kumimoji="1" lang="ja-JP" altLang="en-US"/>
          </a:p>
        </p:txBody>
      </p:sp>
      <p:sp>
        <p:nvSpPr>
          <p:cNvPr id="28" name="フッター プレースホルダ 27"/>
          <p:cNvSpPr>
            <a:spLocks noGrp="1"/>
          </p:cNvSpPr>
          <p:nvPr>
            <p:ph type="ftr" sz="quarter" idx="12"/>
          </p:nvPr>
        </p:nvSpPr>
        <p:spPr/>
        <p:txBody>
          <a:bodyPr rtlCol="0"/>
          <a:lstStyle/>
          <a:p>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ja-JP" altLang="en-US" smtClean="0"/>
              <a:t>マスタ タイトルの書式設定</a:t>
            </a:r>
            <a:endParaRPr kumimoji="0" lang="en-US"/>
          </a:p>
        </p:txBody>
      </p:sp>
      <p:sp>
        <p:nvSpPr>
          <p:cNvPr id="3" name="日付プレースホルダ 2"/>
          <p:cNvSpPr>
            <a:spLocks noGrp="1"/>
          </p:cNvSpPr>
          <p:nvPr>
            <p:ph type="dt" sz="half" idx="10"/>
          </p:nvPr>
        </p:nvSpPr>
        <p:spPr>
          <a:xfrm>
            <a:off x="6583680" y="612648"/>
            <a:ext cx="957264" cy="457200"/>
          </a:xfrm>
        </p:spPr>
        <p:txBody>
          <a:bodyPr/>
          <a:lstStyle/>
          <a:p>
            <a:fld id="{E8ED7B09-84C0-49BE-9659-1D4ABED8B893}" type="datetimeFigureOut">
              <a:rPr kumimoji="1" lang="ja-JP" altLang="en-US" smtClean="0"/>
              <a:pPr/>
              <a:t>2013/11/29</a:t>
            </a:fld>
            <a:endParaRPr kumimoji="1" lang="ja-JP" altLang="en-US"/>
          </a:p>
        </p:txBody>
      </p:sp>
      <p:sp>
        <p:nvSpPr>
          <p:cNvPr id="4" name="フッター プレースホルダ 3"/>
          <p:cNvSpPr>
            <a:spLocks noGrp="1"/>
          </p:cNvSpPr>
          <p:nvPr>
            <p:ph type="ftr" sz="quarter" idx="11"/>
          </p:nvPr>
        </p:nvSpPr>
        <p:spPr>
          <a:xfrm>
            <a:off x="5257800" y="612648"/>
            <a:ext cx="1325880" cy="457200"/>
          </a:xfrm>
        </p:spPr>
        <p:txBody>
          <a:bodyPr/>
          <a:lstStyle/>
          <a:p>
            <a:endParaRPr kumimoji="1" lang="ja-JP" altLang="en-US"/>
          </a:p>
        </p:txBody>
      </p:sp>
      <p:sp>
        <p:nvSpPr>
          <p:cNvPr id="5" name="スライド番号プレースホルダ 4"/>
          <p:cNvSpPr>
            <a:spLocks noGrp="1"/>
          </p:cNvSpPr>
          <p:nvPr>
            <p:ph type="sldNum" sz="quarter" idx="12"/>
          </p:nvPr>
        </p:nvSpPr>
        <p:spPr>
          <a:xfrm>
            <a:off x="8174736" y="2272"/>
            <a:ext cx="762000" cy="365760"/>
          </a:xfrm>
        </p:spPr>
        <p:txBody>
          <a:bodyPr/>
          <a:lstStyle/>
          <a:p>
            <a:fld id="{6D17CDBE-8310-47C1-A404-B681EF0C121B}" type="slidenum">
              <a:rPr kumimoji="1" lang="ja-JP" altLang="en-US" smtClean="0"/>
              <a:pPr/>
              <a:t>&lt;#&gt;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E8ED7B09-84C0-49BE-9659-1D4ABED8B893}" type="datetimeFigureOut">
              <a:rPr kumimoji="1" lang="ja-JP" altLang="en-US" smtClean="0"/>
              <a:pPr/>
              <a:t>2013/11/29</a:t>
            </a:fld>
            <a:endParaRPr kumimoji="1" lang="ja-JP" altLang="en-US"/>
          </a:p>
        </p:txBody>
      </p:sp>
      <p:sp>
        <p:nvSpPr>
          <p:cNvPr id="3" name="フッター プレースホルダ 2"/>
          <p:cNvSpPr>
            <a:spLocks noGrp="1"/>
          </p:cNvSpPr>
          <p:nvPr>
            <p:ph type="ftr" sz="quarter" idx="11"/>
          </p:nvPr>
        </p:nvSpPr>
        <p:spPr/>
        <p:txBody>
          <a:bodyPr/>
          <a:lstStyle/>
          <a:p>
            <a:endParaRPr kumimoji="1" lang="ja-JP" altLang="en-US"/>
          </a:p>
        </p:txBody>
      </p:sp>
      <p:sp>
        <p:nvSpPr>
          <p:cNvPr id="4" name="スライド番号プレースホルダ 3"/>
          <p:cNvSpPr>
            <a:spLocks noGrp="1"/>
          </p:cNvSpPr>
          <p:nvPr>
            <p:ph type="sldNum" sz="quarter" idx="12"/>
          </p:nvPr>
        </p:nvSpPr>
        <p:spPr/>
        <p:txBody>
          <a:bodyPr/>
          <a:lstStyle/>
          <a:p>
            <a:fld id="{6D17CDBE-8310-47C1-A404-B681EF0C121B}" type="slidenum">
              <a:rPr kumimoji="1" lang="ja-JP" altLang="en-US" smtClean="0"/>
              <a:pPr/>
              <a:t>&lt;#&gt;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5353496" y="1101970"/>
            <a:ext cx="3383280" cy="877824"/>
          </a:xfrm>
        </p:spPr>
        <p:txBody>
          <a:bodyPr anchor="b"/>
          <a:lstStyle>
            <a:lvl1pPr algn="l">
              <a:buNone/>
              <a:defRPr sz="1800" b="1"/>
            </a:lvl1pPr>
          </a:lstStyle>
          <a:p>
            <a:r>
              <a:rPr kumimoji="0" lang="ja-JP" altLang="en-US" smtClean="0"/>
              <a:t>マスタ タイトルの書式設定</a:t>
            </a:r>
            <a:endParaRPr kumimoji="0" lang="en-US"/>
          </a:p>
        </p:txBody>
      </p:sp>
      <p:sp>
        <p:nvSpPr>
          <p:cNvPr id="3" name="テキスト プレースホルダ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ja-JP" altLang="en-US" smtClean="0"/>
              <a:t>マスタ テキストの書式設定</a:t>
            </a:r>
          </a:p>
        </p:txBody>
      </p:sp>
      <p:sp>
        <p:nvSpPr>
          <p:cNvPr id="4" name="コンテンツ プレースホルダ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5" name="日付プレースホルダ 4"/>
          <p:cNvSpPr>
            <a:spLocks noGrp="1"/>
          </p:cNvSpPr>
          <p:nvPr>
            <p:ph type="dt" sz="half" idx="10"/>
          </p:nvPr>
        </p:nvSpPr>
        <p:spPr/>
        <p:txBody>
          <a:bodyPr/>
          <a:lstStyle/>
          <a:p>
            <a:fld id="{E8ED7B09-84C0-49BE-9659-1D4ABED8B893}" type="datetimeFigureOut">
              <a:rPr kumimoji="1" lang="ja-JP" altLang="en-US" smtClean="0"/>
              <a:pPr/>
              <a:t>2013/11/29</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6D17CDBE-8310-47C1-A404-B681EF0C121B}" type="slidenum">
              <a:rPr kumimoji="1" lang="ja-JP" altLang="en-US" smtClean="0"/>
              <a:pPr/>
              <a:t>&lt;#&gt;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ja-JP" altLang="en-US" smtClean="0"/>
              <a:t>マスタ タイトルの書式設定</a:t>
            </a:r>
            <a:endParaRPr kumimoji="0" lang="en-US"/>
          </a:p>
        </p:txBody>
      </p:sp>
      <p:sp>
        <p:nvSpPr>
          <p:cNvPr id="3" name="図プレースホルダ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ja-JP" altLang="en-US" smtClean="0"/>
              <a:t>アイコンをクリックして図を追加</a:t>
            </a:r>
            <a:endParaRPr kumimoji="0" lang="en-US" dirty="0"/>
          </a:p>
        </p:txBody>
      </p:sp>
      <p:sp>
        <p:nvSpPr>
          <p:cNvPr id="4" name="テキスト プレースホルダ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ja-JP" altLang="en-US" smtClean="0"/>
              <a:t>マスタ テキストの書式設定</a:t>
            </a:r>
          </a:p>
        </p:txBody>
      </p:sp>
      <p:sp>
        <p:nvSpPr>
          <p:cNvPr id="5" name="日付プレースホルダ 4"/>
          <p:cNvSpPr>
            <a:spLocks noGrp="1"/>
          </p:cNvSpPr>
          <p:nvPr>
            <p:ph type="dt" sz="half" idx="10"/>
          </p:nvPr>
        </p:nvSpPr>
        <p:spPr/>
        <p:txBody>
          <a:bodyPr/>
          <a:lstStyle/>
          <a:p>
            <a:fld id="{E8ED7B09-84C0-49BE-9659-1D4ABED8B893}" type="datetimeFigureOut">
              <a:rPr kumimoji="1" lang="ja-JP" altLang="en-US" smtClean="0"/>
              <a:pPr/>
              <a:t>2013/11/29</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6D17CDBE-8310-47C1-A404-B681EF0C121B}" type="slidenum">
              <a:rPr kumimoji="1" lang="ja-JP" altLang="en-US" smtClean="0"/>
              <a:pPr/>
              <a:t>&lt;#&gt;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smtClean="0"/>
              <a:t>マスタ タイトルの書式設定</a:t>
            </a:r>
            <a:endParaRPr kumimoji="0" lang="en-US"/>
          </a:p>
        </p:txBody>
      </p:sp>
      <p:sp>
        <p:nvSpPr>
          <p:cNvPr id="3" name="縦書きテキスト プレースホルダ 2"/>
          <p:cNvSpPr>
            <a:spLocks noGrp="1"/>
          </p:cNvSpPr>
          <p:nvPr>
            <p:ph type="body" orient="vert" idx="1"/>
          </p:nvPr>
        </p:nvSpPr>
        <p:spPr/>
        <p:txBody>
          <a:bodyPr vert="eaVert"/>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 3"/>
          <p:cNvSpPr>
            <a:spLocks noGrp="1"/>
          </p:cNvSpPr>
          <p:nvPr>
            <p:ph type="dt" sz="half" idx="10"/>
          </p:nvPr>
        </p:nvSpPr>
        <p:spPr/>
        <p:txBody>
          <a:bodyPr/>
          <a:lstStyle/>
          <a:p>
            <a:fld id="{E8ED7B09-84C0-49BE-9659-1D4ABED8B893}" type="datetimeFigureOut">
              <a:rPr kumimoji="1" lang="ja-JP" altLang="en-US" smtClean="0"/>
              <a:pPr/>
              <a:t>2013/11/29</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6D17CDBE-8310-47C1-A404-B681EF0C121B}" type="slidenum">
              <a:rPr kumimoji="1" lang="ja-JP" altLang="en-US" smtClean="0"/>
              <a:pPr/>
              <a:t>&lt;#&gt;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781800" y="1143000"/>
            <a:ext cx="1905000" cy="5486400"/>
          </a:xfrm>
        </p:spPr>
        <p:txBody>
          <a:bodyPr vert="eaVert"/>
          <a:lstStyle/>
          <a:p>
            <a:r>
              <a:rPr kumimoji="0" lang="ja-JP" altLang="en-US" smtClean="0"/>
              <a:t>マスタ タイトルの書式設定</a:t>
            </a:r>
            <a:endParaRPr kumimoji="0" lang="en-US"/>
          </a:p>
        </p:txBody>
      </p:sp>
      <p:sp>
        <p:nvSpPr>
          <p:cNvPr id="3" name="縦書きテキスト プレースホルダ 2"/>
          <p:cNvSpPr>
            <a:spLocks noGrp="1"/>
          </p:cNvSpPr>
          <p:nvPr>
            <p:ph type="body" orient="vert" idx="1"/>
          </p:nvPr>
        </p:nvSpPr>
        <p:spPr>
          <a:xfrm>
            <a:off x="457200" y="1143000"/>
            <a:ext cx="6248400" cy="5486400"/>
          </a:xfrm>
        </p:spPr>
        <p:txBody>
          <a:bodyPr vert="eaVert"/>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 3"/>
          <p:cNvSpPr>
            <a:spLocks noGrp="1"/>
          </p:cNvSpPr>
          <p:nvPr>
            <p:ph type="dt" sz="half" idx="10"/>
          </p:nvPr>
        </p:nvSpPr>
        <p:spPr/>
        <p:txBody>
          <a:bodyPr/>
          <a:lstStyle/>
          <a:p>
            <a:fld id="{E8ED7B09-84C0-49BE-9659-1D4ABED8B893}" type="datetimeFigureOut">
              <a:rPr kumimoji="1" lang="ja-JP" altLang="en-US" smtClean="0"/>
              <a:pPr/>
              <a:t>2013/11/29</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6D17CDBE-8310-47C1-A404-B681EF0C121B}" type="slidenum">
              <a:rPr kumimoji="1" lang="ja-JP" altLang="en-US" smtClean="0"/>
              <a:pPr/>
              <a:t>&lt;#&gt;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正方形/長方形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正方形/長方形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正方形/長方形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正方形/長方形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正方形/長方形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角丸四角形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角丸四角形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正方形/長方形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正方形/長方形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正方形/長方形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正方形/長方形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正方形/長方形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正方形/長方形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タイトル プレースホルダ 21"/>
          <p:cNvSpPr>
            <a:spLocks noGrp="1"/>
          </p:cNvSpPr>
          <p:nvPr>
            <p:ph type="title"/>
          </p:nvPr>
        </p:nvSpPr>
        <p:spPr>
          <a:xfrm>
            <a:off x="457200" y="1143000"/>
            <a:ext cx="8229600" cy="1066800"/>
          </a:xfrm>
          <a:prstGeom prst="rect">
            <a:avLst/>
          </a:prstGeom>
        </p:spPr>
        <p:txBody>
          <a:bodyPr vert="horz" anchor="ctr">
            <a:normAutofit/>
          </a:bodyPr>
          <a:lstStyle/>
          <a:p>
            <a:r>
              <a:rPr kumimoji="0" lang="ja-JP" altLang="en-US" smtClean="0"/>
              <a:t>マスタ タイトルの書式設定</a:t>
            </a:r>
            <a:endParaRPr kumimoji="0" lang="en-US"/>
          </a:p>
        </p:txBody>
      </p:sp>
      <p:sp>
        <p:nvSpPr>
          <p:cNvPr id="13" name="テキスト プレースホルダ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ja-JP" altLang="en-US" smtClean="0"/>
              <a:t>マスタ テキストの書式設定</a:t>
            </a:r>
          </a:p>
          <a:p>
            <a:pPr lvl="1" eaLnBrk="1" latinLnBrk="0" hangingPunct="1"/>
            <a:r>
              <a:rPr kumimoji="0" lang="ja-JP" altLang="en-US" smtClean="0"/>
              <a:t>第 </a:t>
            </a:r>
            <a:r>
              <a:rPr kumimoji="0" lang="en-US" altLang="ja-JP" smtClean="0"/>
              <a:t>2 </a:t>
            </a:r>
            <a:r>
              <a:rPr kumimoji="0" lang="ja-JP" altLang="en-US" smtClean="0"/>
              <a:t>レベル</a:t>
            </a:r>
          </a:p>
          <a:p>
            <a:pPr lvl="2" eaLnBrk="1" latinLnBrk="0" hangingPunct="1"/>
            <a:r>
              <a:rPr kumimoji="0" lang="ja-JP" altLang="en-US" smtClean="0"/>
              <a:t>第 </a:t>
            </a:r>
            <a:r>
              <a:rPr kumimoji="0" lang="en-US" altLang="ja-JP" smtClean="0"/>
              <a:t>3 </a:t>
            </a:r>
            <a:r>
              <a:rPr kumimoji="0" lang="ja-JP" altLang="en-US" smtClean="0"/>
              <a:t>レベル</a:t>
            </a:r>
          </a:p>
          <a:p>
            <a:pPr lvl="3" eaLnBrk="1" latinLnBrk="0" hangingPunct="1"/>
            <a:r>
              <a:rPr kumimoji="0" lang="ja-JP" altLang="en-US" smtClean="0"/>
              <a:t>第 </a:t>
            </a:r>
            <a:r>
              <a:rPr kumimoji="0" lang="en-US" altLang="ja-JP" smtClean="0"/>
              <a:t>4 </a:t>
            </a:r>
            <a:r>
              <a:rPr kumimoji="0" lang="ja-JP" altLang="en-US" smtClean="0"/>
              <a:t>レベル</a:t>
            </a:r>
          </a:p>
          <a:p>
            <a:pPr lvl="4" eaLnBrk="1" latinLnBrk="0" hangingPunct="1"/>
            <a:r>
              <a:rPr kumimoji="0" lang="ja-JP" altLang="en-US" smtClean="0"/>
              <a:t>第 </a:t>
            </a:r>
            <a:r>
              <a:rPr kumimoji="0" lang="en-US" altLang="ja-JP" smtClean="0"/>
              <a:t>5 </a:t>
            </a:r>
            <a:r>
              <a:rPr kumimoji="0" lang="ja-JP" altLang="en-US" smtClean="0"/>
              <a:t>レベル</a:t>
            </a:r>
            <a:endParaRPr kumimoji="0" lang="en-US"/>
          </a:p>
        </p:txBody>
      </p:sp>
      <p:sp>
        <p:nvSpPr>
          <p:cNvPr id="14" name="日付プレースホルダ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E8ED7B09-84C0-49BE-9659-1D4ABED8B893}" type="datetimeFigureOut">
              <a:rPr kumimoji="1" lang="ja-JP" altLang="en-US" smtClean="0"/>
              <a:pPr/>
              <a:t>2013/11/29</a:t>
            </a:fld>
            <a:endParaRPr kumimoji="1" lang="ja-JP" altLang="en-US"/>
          </a:p>
        </p:txBody>
      </p:sp>
      <p:sp>
        <p:nvSpPr>
          <p:cNvPr id="3" name="フッター プレースホルダ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kumimoji="1" lang="ja-JP" altLang="en-US"/>
          </a:p>
        </p:txBody>
      </p:sp>
      <p:sp>
        <p:nvSpPr>
          <p:cNvPr id="23" name="スライド番号プレースホルダ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6D17CDBE-8310-47C1-A404-B681EF0C121B}" type="slidenum">
              <a:rPr kumimoji="1" lang="ja-JP" altLang="en-US" smtClean="0"/>
              <a:pPr/>
              <a:t>&lt;#&gt;</a:t>
            </a:fld>
            <a:endParaRPr kumimoji="1" lang="ja-JP" alt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1"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1"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1"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1"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1"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1"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1"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1"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1"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1" sz="1400" kern="1200" baseline="0">
          <a:solidFill>
            <a:schemeClr val="accent3"/>
          </a:solidFill>
          <a:latin typeface="+mn-lt"/>
          <a:ea typeface="+mn-ea"/>
          <a:cs typeface="+mn-cs"/>
        </a:defRPr>
      </a:lvl9pPr>
    </p:bodyStyle>
    <p:otherStyle>
      <a:lvl1pPr marL="0" algn="l" rtl="0" eaLnBrk="1" latinLnBrk="0" hangingPunct="1">
        <a:defRPr kumimoji="1" kern="1200">
          <a:solidFill>
            <a:schemeClr val="tx1"/>
          </a:solidFill>
          <a:latin typeface="+mn-lt"/>
          <a:ea typeface="+mn-ea"/>
          <a:cs typeface="+mn-cs"/>
        </a:defRPr>
      </a:lvl1pPr>
      <a:lvl2pPr marL="457200" algn="l" rtl="0" eaLnBrk="1" latinLnBrk="0" hangingPunct="1">
        <a:defRPr kumimoji="1" kern="1200">
          <a:solidFill>
            <a:schemeClr val="tx1"/>
          </a:solidFill>
          <a:latin typeface="+mn-lt"/>
          <a:ea typeface="+mn-ea"/>
          <a:cs typeface="+mn-cs"/>
        </a:defRPr>
      </a:lvl2pPr>
      <a:lvl3pPr marL="914400" algn="l" rtl="0" eaLnBrk="1" latinLnBrk="0" hangingPunct="1">
        <a:defRPr kumimoji="1" kern="1200">
          <a:solidFill>
            <a:schemeClr val="tx1"/>
          </a:solidFill>
          <a:latin typeface="+mn-lt"/>
          <a:ea typeface="+mn-ea"/>
          <a:cs typeface="+mn-cs"/>
        </a:defRPr>
      </a:lvl3pPr>
      <a:lvl4pPr marL="1371600" algn="l" rtl="0" eaLnBrk="1" latinLnBrk="0" hangingPunct="1">
        <a:defRPr kumimoji="1" kern="1200">
          <a:solidFill>
            <a:schemeClr val="tx1"/>
          </a:solidFill>
          <a:latin typeface="+mn-lt"/>
          <a:ea typeface="+mn-ea"/>
          <a:cs typeface="+mn-cs"/>
        </a:defRPr>
      </a:lvl4pPr>
      <a:lvl5pPr marL="1828800" algn="l" rtl="0" eaLnBrk="1" latinLnBrk="0" hangingPunct="1">
        <a:defRPr kumimoji="1" kern="1200">
          <a:solidFill>
            <a:schemeClr val="tx1"/>
          </a:solidFill>
          <a:latin typeface="+mn-lt"/>
          <a:ea typeface="+mn-ea"/>
          <a:cs typeface="+mn-cs"/>
        </a:defRPr>
      </a:lvl5pPr>
      <a:lvl6pPr marL="2286000" algn="l" rtl="0" eaLnBrk="1" latinLnBrk="0" hangingPunct="1">
        <a:defRPr kumimoji="1" kern="1200">
          <a:solidFill>
            <a:schemeClr val="tx1"/>
          </a:solidFill>
          <a:latin typeface="+mn-lt"/>
          <a:ea typeface="+mn-ea"/>
          <a:cs typeface="+mn-cs"/>
        </a:defRPr>
      </a:lvl6pPr>
      <a:lvl7pPr marL="2743200" algn="l" rtl="0" eaLnBrk="1" latinLnBrk="0" hangingPunct="1">
        <a:defRPr kumimoji="1" kern="1200">
          <a:solidFill>
            <a:schemeClr val="tx1"/>
          </a:solidFill>
          <a:latin typeface="+mn-lt"/>
          <a:ea typeface="+mn-ea"/>
          <a:cs typeface="+mn-cs"/>
        </a:defRPr>
      </a:lvl7pPr>
      <a:lvl8pPr marL="3200400" algn="l" rtl="0" eaLnBrk="1" latinLnBrk="0" hangingPunct="1">
        <a:defRPr kumimoji="1" kern="1200">
          <a:solidFill>
            <a:schemeClr val="tx1"/>
          </a:solidFill>
          <a:latin typeface="+mn-lt"/>
          <a:ea typeface="+mn-ea"/>
          <a:cs typeface="+mn-cs"/>
        </a:defRPr>
      </a:lvl8pPr>
      <a:lvl9pPr marL="3657600" algn="l" rtl="0" eaLnBrk="1" latinLnBrk="0" hangingPunct="1">
        <a:defRPr kumimoji="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1331640" y="1772816"/>
            <a:ext cx="6858000" cy="990600"/>
          </a:xfrm>
        </p:spPr>
        <p:txBody>
          <a:bodyPr>
            <a:normAutofit/>
          </a:bodyPr>
          <a:lstStyle/>
          <a:p>
            <a:r>
              <a:rPr kumimoji="1" lang="ja-JP" altLang="en-US" dirty="0" smtClean="0"/>
              <a:t>２つの平均値の差の検定</a:t>
            </a:r>
            <a:endParaRPr kumimoji="1" lang="ja-JP" altLang="en-US" dirty="0"/>
          </a:p>
        </p:txBody>
      </p:sp>
      <p:sp>
        <p:nvSpPr>
          <p:cNvPr id="3" name="サブタイトル 2"/>
          <p:cNvSpPr>
            <a:spLocks noGrp="1"/>
          </p:cNvSpPr>
          <p:nvPr>
            <p:ph type="subTitle" idx="1"/>
          </p:nvPr>
        </p:nvSpPr>
        <p:spPr>
          <a:xfrm>
            <a:off x="467544" y="3861048"/>
            <a:ext cx="4953000" cy="1752600"/>
          </a:xfrm>
        </p:spPr>
        <p:txBody>
          <a:bodyPr/>
          <a:lstStyle/>
          <a:p>
            <a:r>
              <a:rPr kumimoji="1" lang="en-US" altLang="ja-JP" dirty="0" smtClean="0"/>
              <a:t>60161053  </a:t>
            </a:r>
            <a:r>
              <a:rPr kumimoji="1" lang="ja-JP" altLang="en-US" dirty="0" smtClean="0"/>
              <a:t>前田欣耶</a:t>
            </a:r>
            <a:endParaRPr kumimoji="1" lang="ja-JP" alt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資料</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t>医薬研究者の視点からみた道具としての統計学</a:t>
            </a:r>
            <a:endParaRPr kumimoji="1" lang="en-US" altLang="ja-JP" dirty="0" smtClean="0"/>
          </a:p>
          <a:p>
            <a:endParaRPr lang="en-US" altLang="ja-JP" dirty="0" smtClean="0"/>
          </a:p>
          <a:p>
            <a:endParaRPr kumimoji="1" lang="en-US" altLang="ja-JP" dirty="0" smtClean="0"/>
          </a:p>
          <a:p>
            <a:pPr>
              <a:buNone/>
            </a:pPr>
            <a:r>
              <a:rPr lang="ja-JP" altLang="en-US" dirty="0" smtClean="0"/>
              <a:t> ・</a:t>
            </a:r>
            <a:r>
              <a:rPr lang="en-US" altLang="ja-JP" dirty="0" smtClean="0"/>
              <a:t>9</a:t>
            </a:r>
            <a:r>
              <a:rPr lang="ja-JP" altLang="en-US" dirty="0" smtClean="0"/>
              <a:t>章「２つの平均値の差の検定」</a:t>
            </a:r>
            <a:endParaRPr kumimoji="1" lang="ja-JP" altLang="en-US" dirty="0"/>
          </a:p>
        </p:txBody>
      </p:sp>
      <p:pic>
        <p:nvPicPr>
          <p:cNvPr id="4" name="図 3" descr="道具.png"/>
          <p:cNvPicPr>
            <a:picLocks noChangeAspect="1"/>
          </p:cNvPicPr>
          <p:nvPr/>
        </p:nvPicPr>
        <p:blipFill>
          <a:blip r:embed="rId2" cstate="print"/>
          <a:stretch>
            <a:fillRect/>
          </a:stretch>
        </p:blipFill>
        <p:spPr>
          <a:xfrm>
            <a:off x="6444208" y="3140968"/>
            <a:ext cx="2026093" cy="2810386"/>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目次</a:t>
            </a:r>
            <a:endParaRPr kumimoji="1" lang="ja-JP" altLang="en-US" dirty="0"/>
          </a:p>
        </p:txBody>
      </p:sp>
      <p:sp>
        <p:nvSpPr>
          <p:cNvPr id="3" name="コンテンツ プレースホルダ 2"/>
          <p:cNvSpPr>
            <a:spLocks noGrp="1"/>
          </p:cNvSpPr>
          <p:nvPr>
            <p:ph idx="1"/>
          </p:nvPr>
        </p:nvSpPr>
        <p:spPr/>
        <p:txBody>
          <a:bodyPr/>
          <a:lstStyle/>
          <a:p>
            <a:pPr>
              <a:buNone/>
            </a:pPr>
            <a:r>
              <a:rPr lang="ja-JP" altLang="en-US" dirty="0" smtClean="0"/>
              <a:t>１、</a:t>
            </a:r>
            <a:r>
              <a:rPr lang="en-US" altLang="ja-JP" dirty="0" smtClean="0"/>
              <a:t>t</a:t>
            </a:r>
            <a:r>
              <a:rPr lang="ja-JP" altLang="en-US" dirty="0" smtClean="0"/>
              <a:t>検定とは</a:t>
            </a:r>
            <a:r>
              <a:rPr lang="ja-JP" altLang="en-US" dirty="0" smtClean="0"/>
              <a:t>？</a:t>
            </a:r>
            <a:endParaRPr lang="en-US" altLang="ja-JP" dirty="0" smtClean="0"/>
          </a:p>
          <a:p>
            <a:pPr>
              <a:buNone/>
            </a:pPr>
            <a:endParaRPr lang="en-US" altLang="ja-JP" dirty="0" smtClean="0"/>
          </a:p>
          <a:p>
            <a:pPr>
              <a:buNone/>
            </a:pPr>
            <a:r>
              <a:rPr lang="ja-JP" altLang="en-US" dirty="0" smtClean="0"/>
              <a:t>２、対応のない</a:t>
            </a:r>
            <a:r>
              <a:rPr lang="en-US" altLang="ja-JP" dirty="0" smtClean="0"/>
              <a:t>t</a:t>
            </a:r>
            <a:r>
              <a:rPr lang="ja-JP" altLang="en-US" dirty="0" smtClean="0"/>
              <a:t>検定</a:t>
            </a:r>
            <a:endParaRPr lang="en-US" altLang="ja-JP" dirty="0" smtClean="0"/>
          </a:p>
          <a:p>
            <a:pPr>
              <a:buNone/>
            </a:pPr>
            <a:endParaRPr lang="en-US" altLang="ja-JP" dirty="0" smtClean="0"/>
          </a:p>
          <a:p>
            <a:pPr>
              <a:buNone/>
            </a:pPr>
            <a:r>
              <a:rPr kumimoji="1" lang="ja-JP" altLang="en-US" dirty="0" smtClean="0"/>
              <a:t>３、</a:t>
            </a:r>
            <a:r>
              <a:rPr lang="ja-JP" altLang="en-US" dirty="0" smtClean="0"/>
              <a:t>対応のある</a:t>
            </a:r>
            <a:r>
              <a:rPr lang="en-US" altLang="ja-JP" dirty="0" smtClean="0"/>
              <a:t>t</a:t>
            </a:r>
            <a:r>
              <a:rPr lang="ja-JP" altLang="en-US" dirty="0" smtClean="0"/>
              <a:t>検定</a:t>
            </a:r>
            <a:endParaRPr lang="en-US" altLang="ja-JP" dirty="0" smtClean="0"/>
          </a:p>
          <a:p>
            <a:pPr>
              <a:buNone/>
            </a:pPr>
            <a:endParaRPr lang="en-US" altLang="ja-JP" dirty="0" smtClean="0"/>
          </a:p>
          <a:p>
            <a:pPr>
              <a:buNone/>
            </a:pPr>
            <a:r>
              <a:rPr lang="ja-JP" altLang="en-US" dirty="0" smtClean="0"/>
              <a:t>４、まとめ</a:t>
            </a:r>
            <a:endParaRPr lang="en-US" altLang="ja-JP"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１、</a:t>
            </a:r>
            <a:r>
              <a:rPr kumimoji="1" lang="en-US" altLang="ja-JP" dirty="0" smtClean="0"/>
              <a:t>t</a:t>
            </a:r>
            <a:r>
              <a:rPr kumimoji="1" lang="ja-JP" altLang="en-US" dirty="0" smtClean="0"/>
              <a:t>検定とは？</a:t>
            </a:r>
            <a:endParaRPr kumimoji="1" lang="ja-JP" altLang="en-US" dirty="0"/>
          </a:p>
        </p:txBody>
      </p:sp>
      <p:sp>
        <p:nvSpPr>
          <p:cNvPr id="3" name="コンテンツ プレースホルダ 2"/>
          <p:cNvSpPr>
            <a:spLocks noGrp="1"/>
          </p:cNvSpPr>
          <p:nvPr>
            <p:ph idx="1"/>
          </p:nvPr>
        </p:nvSpPr>
        <p:spPr/>
        <p:txBody>
          <a:bodyPr/>
          <a:lstStyle/>
          <a:p>
            <a:endParaRPr kumimoji="1" lang="en-US" altLang="ja-JP" dirty="0" smtClean="0"/>
          </a:p>
          <a:p>
            <a:endParaRPr lang="en-US" altLang="ja-JP" dirty="0" smtClean="0"/>
          </a:p>
          <a:p>
            <a:pPr>
              <a:buNone/>
            </a:pPr>
            <a:r>
              <a:rPr lang="ja-JP" altLang="en-US" dirty="0" smtClean="0"/>
              <a:t>   </a:t>
            </a:r>
            <a:r>
              <a:rPr kumimoji="1" lang="ja-JP" altLang="en-US" dirty="0" smtClean="0"/>
              <a:t>ある母集団からの標本を２つ抽出したとき、</a:t>
            </a:r>
            <a:r>
              <a:rPr lang="ja-JP" altLang="en-US" dirty="0" smtClean="0"/>
              <a:t>二つの標本の平均の差が偶然誤差の範囲内にあるかどうかを調べるための検定</a:t>
            </a:r>
            <a:endParaRPr kumimoji="1" lang="en-US" altLang="ja-JP"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smtClean="0"/>
              <a:t>２、対応のない</a:t>
            </a:r>
            <a:r>
              <a:rPr lang="en-US" altLang="ja-JP" dirty="0" smtClean="0"/>
              <a:t>t</a:t>
            </a:r>
            <a:r>
              <a:rPr lang="ja-JP" altLang="en-US" dirty="0" smtClean="0"/>
              <a:t>検定</a:t>
            </a:r>
            <a:r>
              <a:rPr lang="en-US" altLang="ja-JP" dirty="0" smtClean="0"/>
              <a:t/>
            </a:r>
            <a:br>
              <a:rPr lang="en-US" altLang="ja-JP" dirty="0" smtClean="0"/>
            </a:b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t>二つの標本に対応のない</a:t>
            </a:r>
            <a:r>
              <a:rPr kumimoji="1" lang="en-US" altLang="ja-JP" dirty="0" smtClean="0"/>
              <a:t>t</a:t>
            </a:r>
            <a:r>
              <a:rPr kumimoji="1" lang="ja-JP" altLang="en-US" dirty="0" smtClean="0"/>
              <a:t>検定には２種類ある</a:t>
            </a:r>
            <a:endParaRPr kumimoji="1" lang="en-US" altLang="ja-JP" dirty="0" smtClean="0"/>
          </a:p>
          <a:p>
            <a:endParaRPr lang="en-US" altLang="ja-JP" dirty="0" smtClean="0"/>
          </a:p>
          <a:p>
            <a:pPr>
              <a:buNone/>
            </a:pPr>
            <a:r>
              <a:rPr kumimoji="1" lang="ja-JP" altLang="en-US" dirty="0" smtClean="0"/>
              <a:t>　</a:t>
            </a:r>
            <a:r>
              <a:rPr lang="ja-JP" altLang="en-US" dirty="0" smtClean="0"/>
              <a:t>・</a:t>
            </a:r>
            <a:r>
              <a:rPr kumimoji="1" lang="ja-JP" altLang="en-US" dirty="0" smtClean="0"/>
              <a:t>等分散</a:t>
            </a:r>
            <a:r>
              <a:rPr kumimoji="1" lang="ja-JP" altLang="en-US" dirty="0" smtClean="0"/>
              <a:t>を仮定した、対応のない</a:t>
            </a:r>
            <a:r>
              <a:rPr kumimoji="1" lang="en-US" altLang="ja-JP" dirty="0" smtClean="0"/>
              <a:t>t</a:t>
            </a:r>
            <a:r>
              <a:rPr kumimoji="1" lang="ja-JP" altLang="en-US" dirty="0" smtClean="0"/>
              <a:t>検定</a:t>
            </a:r>
            <a:endParaRPr kumimoji="1" lang="en-US" altLang="ja-JP" dirty="0" smtClean="0"/>
          </a:p>
          <a:p>
            <a:pPr>
              <a:buNone/>
            </a:pPr>
            <a:endParaRPr lang="en-US" altLang="ja-JP" dirty="0" smtClean="0"/>
          </a:p>
          <a:p>
            <a:pPr>
              <a:buNone/>
            </a:pPr>
            <a:r>
              <a:rPr kumimoji="1" lang="ja-JP" altLang="en-US" dirty="0" smtClean="0"/>
              <a:t>　</a:t>
            </a:r>
            <a:r>
              <a:rPr lang="ja-JP" altLang="en-US" dirty="0" smtClean="0"/>
              <a:t>・</a:t>
            </a:r>
            <a:r>
              <a:rPr kumimoji="1" lang="ja-JP" altLang="en-US" dirty="0" smtClean="0"/>
              <a:t>等分散</a:t>
            </a:r>
            <a:r>
              <a:rPr kumimoji="1" lang="ja-JP" altLang="en-US" dirty="0" smtClean="0"/>
              <a:t>を仮定しない、対応のない</a:t>
            </a:r>
            <a:r>
              <a:rPr kumimoji="1" lang="en-US" altLang="ja-JP" dirty="0" smtClean="0"/>
              <a:t>t</a:t>
            </a:r>
            <a:r>
              <a:rPr kumimoji="1" lang="ja-JP" altLang="en-US" dirty="0" smtClean="0"/>
              <a:t>検定</a:t>
            </a:r>
            <a:endParaRPr kumimoji="1" lang="en-US" altLang="ja-JP"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sz="3600" dirty="0" smtClean="0"/>
              <a:t>２、対応のない</a:t>
            </a:r>
            <a:r>
              <a:rPr lang="en-US" altLang="ja-JP" sz="3600" dirty="0" smtClean="0"/>
              <a:t>t</a:t>
            </a:r>
            <a:r>
              <a:rPr lang="ja-JP" altLang="en-US" sz="3600" dirty="0" smtClean="0"/>
              <a:t>検定</a:t>
            </a:r>
            <a:endParaRPr kumimoji="1" lang="ja-JP" altLang="en-US" sz="3300" dirty="0"/>
          </a:p>
        </p:txBody>
      </p:sp>
      <p:sp>
        <p:nvSpPr>
          <p:cNvPr id="3" name="コンテンツ プレースホルダ 2"/>
          <p:cNvSpPr>
            <a:spLocks noGrp="1"/>
          </p:cNvSpPr>
          <p:nvPr>
            <p:ph idx="1"/>
          </p:nvPr>
        </p:nvSpPr>
        <p:spPr/>
        <p:txBody>
          <a:bodyPr/>
          <a:lstStyle/>
          <a:p>
            <a:r>
              <a:rPr kumimoji="1" lang="ja-JP" altLang="en-US" dirty="0" smtClean="0"/>
              <a:t>条件</a:t>
            </a:r>
            <a:endParaRPr kumimoji="1" lang="en-US" altLang="ja-JP" dirty="0" smtClean="0"/>
          </a:p>
          <a:p>
            <a:pPr>
              <a:buNone/>
            </a:pPr>
            <a:r>
              <a:rPr lang="ja-JP" altLang="en-US" dirty="0" smtClean="0"/>
              <a:t>　１、標本は母集団から無作為抽出される</a:t>
            </a:r>
            <a:endParaRPr lang="en-US" altLang="ja-JP" dirty="0" smtClean="0"/>
          </a:p>
          <a:p>
            <a:pPr>
              <a:buNone/>
            </a:pPr>
            <a:r>
              <a:rPr kumimoji="1" lang="ja-JP" altLang="en-US" dirty="0" smtClean="0"/>
              <a:t>　２、母集団は正規分布に従う</a:t>
            </a:r>
            <a:endParaRPr kumimoji="1" lang="en-US" altLang="ja-JP" dirty="0" smtClean="0"/>
          </a:p>
          <a:p>
            <a:pPr>
              <a:buNone/>
            </a:pPr>
            <a:r>
              <a:rPr lang="ja-JP" altLang="en-US" dirty="0" smtClean="0"/>
              <a:t>　３、標本が互いに独立している</a:t>
            </a:r>
            <a:endParaRPr lang="en-US" altLang="ja-JP" dirty="0" smtClean="0"/>
          </a:p>
          <a:p>
            <a:pPr>
              <a:buNone/>
            </a:pPr>
            <a:r>
              <a:rPr kumimoji="1" lang="ja-JP" altLang="en-US" dirty="0" smtClean="0"/>
              <a:t>　４、二つの</a:t>
            </a:r>
            <a:r>
              <a:rPr lang="ja-JP" altLang="en-US" dirty="0" smtClean="0"/>
              <a:t>母分散は等しい</a:t>
            </a:r>
            <a:endParaRPr lang="en-US" altLang="ja-JP" dirty="0" smtClean="0"/>
          </a:p>
          <a:p>
            <a:pPr>
              <a:buNone/>
            </a:pPr>
            <a:endParaRPr lang="en-US" altLang="ja-JP"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67544" y="620688"/>
            <a:ext cx="8229600" cy="1066800"/>
          </a:xfrm>
        </p:spPr>
        <p:txBody>
          <a:bodyPr>
            <a:normAutofit/>
          </a:bodyPr>
          <a:lstStyle/>
          <a:p>
            <a:r>
              <a:rPr lang="ja-JP" altLang="en-US" sz="3600" dirty="0" smtClean="0"/>
              <a:t>２、対応のない</a:t>
            </a:r>
            <a:r>
              <a:rPr lang="en-US" altLang="ja-JP" sz="3600" dirty="0" smtClean="0"/>
              <a:t>t</a:t>
            </a:r>
            <a:r>
              <a:rPr lang="ja-JP" altLang="en-US" sz="3600" dirty="0" smtClean="0"/>
              <a:t>検定</a:t>
            </a:r>
            <a:endParaRPr kumimoji="1" lang="ja-JP" altLang="en-US" sz="3300" dirty="0"/>
          </a:p>
        </p:txBody>
      </p:sp>
      <p:sp>
        <p:nvSpPr>
          <p:cNvPr id="3" name="コンテンツ プレースホルダ 2"/>
          <p:cNvSpPr>
            <a:spLocks noGrp="1"/>
          </p:cNvSpPr>
          <p:nvPr>
            <p:ph idx="1"/>
          </p:nvPr>
        </p:nvSpPr>
        <p:spPr>
          <a:xfrm>
            <a:off x="4644008" y="1556792"/>
            <a:ext cx="4320480" cy="4968552"/>
          </a:xfrm>
        </p:spPr>
        <p:txBody>
          <a:bodyPr>
            <a:normAutofit lnSpcReduction="10000"/>
          </a:bodyPr>
          <a:lstStyle/>
          <a:p>
            <a:r>
              <a:rPr kumimoji="1" lang="ja-JP" altLang="en-US" sz="1800" dirty="0" smtClean="0"/>
              <a:t>等分散の検定</a:t>
            </a:r>
            <a:r>
              <a:rPr kumimoji="1" lang="en-US" altLang="ja-JP" sz="1800" dirty="0" smtClean="0"/>
              <a:t>(F</a:t>
            </a:r>
            <a:r>
              <a:rPr kumimoji="1" lang="ja-JP" altLang="en-US" sz="1800" dirty="0" smtClean="0"/>
              <a:t>検定</a:t>
            </a:r>
            <a:r>
              <a:rPr kumimoji="1" lang="en-US" altLang="ja-JP" sz="1800" dirty="0" smtClean="0"/>
              <a:t>)</a:t>
            </a:r>
          </a:p>
          <a:p>
            <a:endParaRPr lang="en-US" altLang="ja-JP" sz="1800" dirty="0" smtClean="0"/>
          </a:p>
          <a:p>
            <a:pPr>
              <a:buNone/>
            </a:pPr>
            <a:r>
              <a:rPr lang="ja-JP" altLang="en-US" sz="1800" dirty="0" smtClean="0"/>
              <a:t>１、標本分散の比</a:t>
            </a:r>
            <a:r>
              <a:rPr lang="en-US" altLang="ja-JP" sz="1800" dirty="0" smtClean="0"/>
              <a:t>(F</a:t>
            </a:r>
            <a:r>
              <a:rPr lang="ja-JP" altLang="en-US" sz="1800" dirty="0" smtClean="0"/>
              <a:t>値</a:t>
            </a:r>
            <a:r>
              <a:rPr lang="en-US" altLang="ja-JP" sz="1800" dirty="0" smtClean="0"/>
              <a:t>)</a:t>
            </a:r>
          </a:p>
          <a:p>
            <a:pPr>
              <a:buNone/>
            </a:pPr>
            <a:r>
              <a:rPr kumimoji="1" lang="en-US" altLang="ja-JP" sz="1800" dirty="0" smtClean="0"/>
              <a:t>         F = SD1^2/</a:t>
            </a:r>
            <a:r>
              <a:rPr lang="en-US" altLang="ja-JP" sz="1800" dirty="0" smtClean="0"/>
              <a:t> SD2^2</a:t>
            </a:r>
          </a:p>
          <a:p>
            <a:pPr>
              <a:buNone/>
            </a:pPr>
            <a:r>
              <a:rPr lang="ja-JP" altLang="en-US" sz="1800" dirty="0" smtClean="0"/>
              <a:t>　　　</a:t>
            </a:r>
            <a:r>
              <a:rPr kumimoji="1" lang="en-US" altLang="ja-JP" sz="1800" dirty="0" smtClean="0"/>
              <a:t>= 0.50^2/</a:t>
            </a:r>
            <a:r>
              <a:rPr lang="en-US" altLang="ja-JP" sz="1800" dirty="0" smtClean="0"/>
              <a:t> 0.40^2</a:t>
            </a:r>
          </a:p>
          <a:p>
            <a:pPr>
              <a:buNone/>
            </a:pPr>
            <a:r>
              <a:rPr kumimoji="1" lang="ja-JP" altLang="en-US" sz="1800" dirty="0" smtClean="0"/>
              <a:t>　　    </a:t>
            </a:r>
            <a:r>
              <a:rPr kumimoji="1" lang="en-US" altLang="ja-JP" sz="1800" dirty="0" smtClean="0"/>
              <a:t>= 1.583</a:t>
            </a:r>
          </a:p>
          <a:p>
            <a:pPr>
              <a:buNone/>
            </a:pPr>
            <a:endParaRPr kumimoji="1" lang="en-US" altLang="ja-JP" sz="1800" dirty="0" smtClean="0"/>
          </a:p>
          <a:p>
            <a:pPr>
              <a:buNone/>
            </a:pPr>
            <a:r>
              <a:rPr kumimoji="1" lang="ja-JP" altLang="en-US" sz="1800" dirty="0" smtClean="0"/>
              <a:t>２、自由度を求める</a:t>
            </a:r>
            <a:endParaRPr kumimoji="1" lang="en-US" altLang="ja-JP" sz="1800" dirty="0" smtClean="0"/>
          </a:p>
          <a:p>
            <a:pPr>
              <a:buNone/>
            </a:pPr>
            <a:r>
              <a:rPr lang="ja-JP" altLang="en-US" sz="1800" dirty="0" smtClean="0"/>
              <a:t>　　自由度 </a:t>
            </a:r>
            <a:r>
              <a:rPr lang="en-US" altLang="ja-JP" sz="1800" dirty="0" smtClean="0"/>
              <a:t>= n-1</a:t>
            </a:r>
          </a:p>
          <a:p>
            <a:pPr>
              <a:buNone/>
            </a:pPr>
            <a:r>
              <a:rPr kumimoji="1" lang="ja-JP" altLang="en-US" sz="1800" dirty="0" smtClean="0"/>
              <a:t>　　第一自由度 </a:t>
            </a:r>
            <a:r>
              <a:rPr kumimoji="1" lang="en-US" altLang="ja-JP" sz="1800" dirty="0" smtClean="0"/>
              <a:t>= 10-1 = 9</a:t>
            </a:r>
          </a:p>
          <a:p>
            <a:pPr>
              <a:buNone/>
            </a:pPr>
            <a:r>
              <a:rPr lang="ja-JP" altLang="en-US" sz="1800" dirty="0" smtClean="0"/>
              <a:t>　　第二自由度 </a:t>
            </a:r>
            <a:r>
              <a:rPr lang="en-US" altLang="ja-JP" sz="1800" dirty="0" smtClean="0"/>
              <a:t>= 9-1 = 8</a:t>
            </a:r>
          </a:p>
          <a:p>
            <a:pPr>
              <a:buNone/>
            </a:pPr>
            <a:endParaRPr lang="en-US" altLang="ja-JP" sz="1800" dirty="0" smtClean="0"/>
          </a:p>
          <a:p>
            <a:pPr>
              <a:buNone/>
            </a:pPr>
            <a:r>
              <a:rPr lang="ja-JP" altLang="en-US" sz="1800" dirty="0" smtClean="0"/>
              <a:t>３、</a:t>
            </a:r>
            <a:r>
              <a:rPr lang="en-US" altLang="ja-JP" sz="1800" dirty="0" smtClean="0"/>
              <a:t>F</a:t>
            </a:r>
            <a:r>
              <a:rPr lang="ja-JP" altLang="en-US" sz="1800" dirty="0" smtClean="0"/>
              <a:t>値に対応する確率</a:t>
            </a:r>
            <a:r>
              <a:rPr lang="en-US" altLang="ja-JP" sz="1800" dirty="0" smtClean="0"/>
              <a:t>(P)</a:t>
            </a:r>
            <a:r>
              <a:rPr lang="ja-JP" altLang="en-US" sz="1800" dirty="0" smtClean="0"/>
              <a:t>が有意水準より小さいか確かめる</a:t>
            </a:r>
            <a:endParaRPr lang="en-US" altLang="ja-JP" sz="1800" dirty="0" smtClean="0"/>
          </a:p>
          <a:p>
            <a:pPr>
              <a:buNone/>
            </a:pPr>
            <a:r>
              <a:rPr kumimoji="1" lang="ja-JP" altLang="en-US" sz="1800" dirty="0" smtClean="0"/>
              <a:t>　　</a:t>
            </a:r>
            <a:r>
              <a:rPr kumimoji="1" lang="en-US" altLang="ja-JP" sz="1800" dirty="0" smtClean="0"/>
              <a:t>P = FDIST(1.583, 9,  8) = 0.264&gt;0.05</a:t>
            </a:r>
          </a:p>
        </p:txBody>
      </p:sp>
      <p:graphicFrame>
        <p:nvGraphicFramePr>
          <p:cNvPr id="5" name="表 4"/>
          <p:cNvGraphicFramePr>
            <a:graphicFrameLocks noGrp="1"/>
          </p:cNvGraphicFramePr>
          <p:nvPr/>
        </p:nvGraphicFramePr>
        <p:xfrm>
          <a:off x="323528" y="1556792"/>
          <a:ext cx="4272136" cy="5120640"/>
        </p:xfrm>
        <a:graphic>
          <a:graphicData uri="http://schemas.openxmlformats.org/drawingml/2006/table">
            <a:tbl>
              <a:tblPr firstRow="1" bandRow="1">
                <a:tableStyleId>{5C22544A-7EE6-4342-B048-85BDC9FD1C3A}</a:tableStyleId>
              </a:tblPr>
              <a:tblGrid>
                <a:gridCol w="2136068"/>
                <a:gridCol w="2136068"/>
              </a:tblGrid>
              <a:tr h="333709">
                <a:tc>
                  <a:txBody>
                    <a:bodyPr/>
                    <a:lstStyle/>
                    <a:p>
                      <a:r>
                        <a:rPr kumimoji="1" lang="en-US" altLang="ja-JP" dirty="0" smtClean="0"/>
                        <a:t>a</a:t>
                      </a:r>
                      <a:r>
                        <a:rPr kumimoji="1" lang="ja-JP" altLang="en-US" dirty="0" smtClean="0"/>
                        <a:t>郡</a:t>
                      </a:r>
                      <a:endParaRPr kumimoji="1" lang="ja-JP" altLang="en-US" dirty="0"/>
                    </a:p>
                  </a:txBody>
                  <a:tcPr/>
                </a:tc>
                <a:tc>
                  <a:txBody>
                    <a:bodyPr/>
                    <a:lstStyle/>
                    <a:p>
                      <a:r>
                        <a:rPr kumimoji="1" lang="en-US" altLang="ja-JP" dirty="0" smtClean="0"/>
                        <a:t>b</a:t>
                      </a:r>
                      <a:r>
                        <a:rPr kumimoji="1" lang="ja-JP" altLang="en-US" dirty="0" smtClean="0"/>
                        <a:t>郡</a:t>
                      </a:r>
                      <a:endParaRPr kumimoji="1" lang="ja-JP" altLang="en-US" dirty="0"/>
                    </a:p>
                  </a:txBody>
                  <a:tcPr/>
                </a:tc>
              </a:tr>
              <a:tr h="333709">
                <a:tc>
                  <a:txBody>
                    <a:bodyPr/>
                    <a:lstStyle/>
                    <a:p>
                      <a:r>
                        <a:rPr kumimoji="1" lang="en-US" altLang="ja-JP" dirty="0" smtClean="0"/>
                        <a:t>3.6</a:t>
                      </a:r>
                      <a:endParaRPr kumimoji="1" lang="ja-JP" altLang="en-US" dirty="0"/>
                    </a:p>
                  </a:txBody>
                  <a:tcPr/>
                </a:tc>
                <a:tc>
                  <a:txBody>
                    <a:bodyPr/>
                    <a:lstStyle/>
                    <a:p>
                      <a:r>
                        <a:rPr kumimoji="1" lang="en-US" altLang="ja-JP" dirty="0" smtClean="0"/>
                        <a:t>4.8</a:t>
                      </a:r>
                      <a:endParaRPr kumimoji="1" lang="ja-JP" altLang="en-US" dirty="0"/>
                    </a:p>
                  </a:txBody>
                  <a:tcPr/>
                </a:tc>
              </a:tr>
              <a:tr h="333709">
                <a:tc>
                  <a:txBody>
                    <a:bodyPr/>
                    <a:lstStyle/>
                    <a:p>
                      <a:r>
                        <a:rPr kumimoji="1" lang="en-US" altLang="ja-JP" dirty="0" smtClean="0"/>
                        <a:t>4.3</a:t>
                      </a:r>
                      <a:endParaRPr kumimoji="1" lang="ja-JP" altLang="en-US" dirty="0"/>
                    </a:p>
                  </a:txBody>
                  <a:tcPr/>
                </a:tc>
                <a:tc>
                  <a:txBody>
                    <a:bodyPr/>
                    <a:lstStyle/>
                    <a:p>
                      <a:r>
                        <a:rPr kumimoji="1" lang="en-US" altLang="ja-JP" dirty="0" smtClean="0"/>
                        <a:t>4.4</a:t>
                      </a:r>
                      <a:endParaRPr kumimoji="1" lang="ja-JP" altLang="en-US" dirty="0"/>
                    </a:p>
                  </a:txBody>
                  <a:tcPr/>
                </a:tc>
              </a:tr>
              <a:tr h="333709">
                <a:tc>
                  <a:txBody>
                    <a:bodyPr/>
                    <a:lstStyle/>
                    <a:p>
                      <a:r>
                        <a:rPr kumimoji="1" lang="en-US" altLang="ja-JP" dirty="0" smtClean="0"/>
                        <a:t>3.8</a:t>
                      </a:r>
                      <a:endParaRPr kumimoji="1" lang="ja-JP" altLang="en-US" dirty="0"/>
                    </a:p>
                  </a:txBody>
                  <a:tcPr/>
                </a:tc>
                <a:tc>
                  <a:txBody>
                    <a:bodyPr/>
                    <a:lstStyle/>
                    <a:p>
                      <a:r>
                        <a:rPr kumimoji="1" lang="en-US" altLang="ja-JP" dirty="0" smtClean="0"/>
                        <a:t>3.7</a:t>
                      </a:r>
                      <a:endParaRPr kumimoji="1" lang="ja-JP" altLang="en-US" dirty="0"/>
                    </a:p>
                  </a:txBody>
                  <a:tcPr/>
                </a:tc>
              </a:tr>
              <a:tr h="333709">
                <a:tc>
                  <a:txBody>
                    <a:bodyPr/>
                    <a:lstStyle/>
                    <a:p>
                      <a:r>
                        <a:rPr kumimoji="1" lang="en-US" altLang="ja-JP" dirty="0" smtClean="0"/>
                        <a:t>3.5</a:t>
                      </a:r>
                      <a:endParaRPr kumimoji="1" lang="ja-JP" altLang="en-US" dirty="0"/>
                    </a:p>
                  </a:txBody>
                  <a:tcPr/>
                </a:tc>
                <a:tc>
                  <a:txBody>
                    <a:bodyPr/>
                    <a:lstStyle/>
                    <a:p>
                      <a:r>
                        <a:rPr kumimoji="1" lang="en-US" altLang="ja-JP" dirty="0" smtClean="0"/>
                        <a:t>4.5</a:t>
                      </a:r>
                      <a:endParaRPr kumimoji="1" lang="ja-JP" altLang="en-US" dirty="0"/>
                    </a:p>
                  </a:txBody>
                  <a:tcPr/>
                </a:tc>
              </a:tr>
              <a:tr h="333709">
                <a:tc>
                  <a:txBody>
                    <a:bodyPr/>
                    <a:lstStyle/>
                    <a:p>
                      <a:r>
                        <a:rPr kumimoji="1" lang="en-US" altLang="ja-JP" dirty="0" smtClean="0"/>
                        <a:t>4.7</a:t>
                      </a:r>
                      <a:endParaRPr kumimoji="1" lang="ja-JP" altLang="en-US" dirty="0"/>
                    </a:p>
                  </a:txBody>
                  <a:tcPr/>
                </a:tc>
                <a:tc>
                  <a:txBody>
                    <a:bodyPr/>
                    <a:lstStyle/>
                    <a:p>
                      <a:r>
                        <a:rPr kumimoji="1" lang="en-US" altLang="ja-JP" dirty="0" smtClean="0"/>
                        <a:t>4.7</a:t>
                      </a:r>
                      <a:endParaRPr kumimoji="1" lang="ja-JP" altLang="en-US" dirty="0"/>
                    </a:p>
                  </a:txBody>
                  <a:tcPr/>
                </a:tc>
              </a:tr>
              <a:tr h="333709">
                <a:tc>
                  <a:txBody>
                    <a:bodyPr/>
                    <a:lstStyle/>
                    <a:p>
                      <a:r>
                        <a:rPr kumimoji="1" lang="en-US" altLang="ja-JP" dirty="0" smtClean="0"/>
                        <a:t>3.8</a:t>
                      </a:r>
                      <a:endParaRPr kumimoji="1" lang="ja-JP" altLang="en-US" dirty="0"/>
                    </a:p>
                  </a:txBody>
                  <a:tcPr/>
                </a:tc>
                <a:tc>
                  <a:txBody>
                    <a:bodyPr/>
                    <a:lstStyle/>
                    <a:p>
                      <a:r>
                        <a:rPr kumimoji="1" lang="en-US" altLang="ja-JP" dirty="0" smtClean="0"/>
                        <a:t>5.0</a:t>
                      </a:r>
                      <a:endParaRPr kumimoji="1" lang="ja-JP" altLang="en-US" dirty="0"/>
                    </a:p>
                  </a:txBody>
                  <a:tcPr/>
                </a:tc>
              </a:tr>
              <a:tr h="333709">
                <a:tc>
                  <a:txBody>
                    <a:bodyPr/>
                    <a:lstStyle/>
                    <a:p>
                      <a:r>
                        <a:rPr kumimoji="1" lang="en-US" altLang="ja-JP" dirty="0" smtClean="0"/>
                        <a:t>3.5</a:t>
                      </a:r>
                      <a:endParaRPr kumimoji="1" lang="ja-JP" altLang="en-US" dirty="0"/>
                    </a:p>
                  </a:txBody>
                  <a:tcPr/>
                </a:tc>
                <a:tc>
                  <a:txBody>
                    <a:bodyPr/>
                    <a:lstStyle/>
                    <a:p>
                      <a:r>
                        <a:rPr kumimoji="1" lang="en-US" altLang="ja-JP" dirty="0" smtClean="0"/>
                        <a:t>4.5</a:t>
                      </a:r>
                      <a:endParaRPr kumimoji="1" lang="ja-JP" altLang="en-US" dirty="0"/>
                    </a:p>
                  </a:txBody>
                  <a:tcPr/>
                </a:tc>
              </a:tr>
              <a:tr h="333709">
                <a:tc>
                  <a:txBody>
                    <a:bodyPr/>
                    <a:lstStyle/>
                    <a:p>
                      <a:r>
                        <a:rPr kumimoji="1" lang="en-US" altLang="ja-JP" dirty="0" smtClean="0"/>
                        <a:t>4.8</a:t>
                      </a:r>
                      <a:endParaRPr kumimoji="1" lang="ja-JP" altLang="en-US" dirty="0"/>
                    </a:p>
                  </a:txBody>
                  <a:tcPr/>
                </a:tc>
                <a:tc>
                  <a:txBody>
                    <a:bodyPr/>
                    <a:lstStyle/>
                    <a:p>
                      <a:r>
                        <a:rPr kumimoji="1" lang="en-US" altLang="ja-JP" dirty="0" smtClean="0"/>
                        <a:t>4.8</a:t>
                      </a:r>
                      <a:endParaRPr kumimoji="1" lang="ja-JP" altLang="en-US" dirty="0"/>
                    </a:p>
                  </a:txBody>
                  <a:tcPr/>
                </a:tc>
              </a:tr>
              <a:tr h="333709">
                <a:tc>
                  <a:txBody>
                    <a:bodyPr/>
                    <a:lstStyle/>
                    <a:p>
                      <a:r>
                        <a:rPr kumimoji="1" lang="en-US" altLang="ja-JP" dirty="0" smtClean="0"/>
                        <a:t>4.4</a:t>
                      </a:r>
                      <a:endParaRPr kumimoji="1" lang="ja-JP" altLang="en-US" dirty="0"/>
                    </a:p>
                  </a:txBody>
                  <a:tcPr/>
                </a:tc>
                <a:tc>
                  <a:txBody>
                    <a:bodyPr/>
                    <a:lstStyle/>
                    <a:p>
                      <a:r>
                        <a:rPr kumimoji="1" lang="en-US" altLang="ja-JP" dirty="0" smtClean="0"/>
                        <a:t>4.1</a:t>
                      </a:r>
                      <a:endParaRPr kumimoji="1" lang="ja-JP" altLang="en-US" dirty="0"/>
                    </a:p>
                  </a:txBody>
                  <a:tcPr/>
                </a:tc>
              </a:tr>
              <a:tr h="333709">
                <a:tc>
                  <a:txBody>
                    <a:bodyPr/>
                    <a:lstStyle/>
                    <a:p>
                      <a:r>
                        <a:rPr kumimoji="1" lang="en-US" altLang="ja-JP" dirty="0" smtClean="0"/>
                        <a:t>3.6</a:t>
                      </a:r>
                      <a:endParaRPr kumimoji="1" lang="ja-JP" altLang="en-US" dirty="0"/>
                    </a:p>
                  </a:txBody>
                  <a:tcPr/>
                </a:tc>
                <a:tc>
                  <a:txBody>
                    <a:bodyPr/>
                    <a:lstStyle/>
                    <a:p>
                      <a:endParaRPr kumimoji="1" lang="ja-JP" altLang="en-US" dirty="0"/>
                    </a:p>
                  </a:txBody>
                  <a:tcPr/>
                </a:tc>
              </a:tr>
              <a:tr h="333709">
                <a:tc>
                  <a:txBody>
                    <a:bodyPr/>
                    <a:lstStyle/>
                    <a:p>
                      <a:r>
                        <a:rPr kumimoji="1" lang="en-US" altLang="ja-JP" dirty="0" smtClean="0"/>
                        <a:t>n1</a:t>
                      </a:r>
                      <a:r>
                        <a:rPr kumimoji="1" lang="en-US" altLang="ja-JP" baseline="0" dirty="0" smtClean="0"/>
                        <a:t> = 10</a:t>
                      </a:r>
                      <a:endParaRPr kumimoji="1" lang="ja-JP" altLang="en-US" dirty="0"/>
                    </a:p>
                  </a:txBody>
                  <a:tcPr/>
                </a:tc>
                <a:tc>
                  <a:txBody>
                    <a:bodyPr/>
                    <a:lstStyle/>
                    <a:p>
                      <a:r>
                        <a:rPr kumimoji="1" lang="en-US" altLang="ja-JP" dirty="0" smtClean="0"/>
                        <a:t>n2 = 9</a:t>
                      </a:r>
                      <a:endParaRPr kumimoji="1" lang="ja-JP" altLang="en-US" dirty="0"/>
                    </a:p>
                  </a:txBody>
                  <a:tcPr/>
                </a:tc>
              </a:tr>
              <a:tr h="333709">
                <a:tc>
                  <a:txBody>
                    <a:bodyPr/>
                    <a:lstStyle/>
                    <a:p>
                      <a:r>
                        <a:rPr kumimoji="1" lang="en-US" altLang="ja-JP" u="none" dirty="0" smtClean="0"/>
                        <a:t>X1 = 4.0</a:t>
                      </a:r>
                      <a:endParaRPr kumimoji="1" lang="ja-JP" altLang="en-US" u="none" dirty="0"/>
                    </a:p>
                  </a:txBody>
                  <a:tcPr/>
                </a:tc>
                <a:tc>
                  <a:txBody>
                    <a:bodyPr/>
                    <a:lstStyle/>
                    <a:p>
                      <a:r>
                        <a:rPr kumimoji="1" lang="en-US" altLang="ja-JP" dirty="0" smtClean="0"/>
                        <a:t>X2 = 4.5</a:t>
                      </a:r>
                      <a:endParaRPr kumimoji="1" lang="ja-JP" altLang="en-US" dirty="0"/>
                    </a:p>
                  </a:txBody>
                  <a:tcPr/>
                </a:tc>
              </a:tr>
              <a:tr h="333709">
                <a:tc>
                  <a:txBody>
                    <a:bodyPr/>
                    <a:lstStyle/>
                    <a:p>
                      <a:r>
                        <a:rPr kumimoji="1" lang="en-US" altLang="ja-JP" dirty="0" smtClean="0"/>
                        <a:t>SD1 = 0.503</a:t>
                      </a:r>
                      <a:endParaRPr kumimoji="1" lang="ja-JP" altLang="en-US" dirty="0"/>
                    </a:p>
                  </a:txBody>
                  <a:tcPr/>
                </a:tc>
                <a:tc>
                  <a:txBody>
                    <a:bodyPr/>
                    <a:lstStyle/>
                    <a:p>
                      <a:r>
                        <a:rPr kumimoji="1" lang="en-US" altLang="ja-JP" dirty="0" smtClean="0"/>
                        <a:t>SD2 = 0.4</a:t>
                      </a:r>
                      <a:endParaRPr kumimoji="1" lang="ja-JP" altLang="en-US" dirty="0"/>
                    </a:p>
                  </a:txBody>
                  <a:tcPr/>
                </a:tc>
              </a:tr>
            </a:tbl>
          </a:graphicData>
        </a:graphic>
      </p:graphicFrame>
      <p:cxnSp>
        <p:nvCxnSpPr>
          <p:cNvPr id="7" name="直線コネクタ 6"/>
          <p:cNvCxnSpPr/>
          <p:nvPr/>
        </p:nvCxnSpPr>
        <p:spPr>
          <a:xfrm>
            <a:off x="395536" y="6021288"/>
            <a:ext cx="28803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直線コネクタ 8"/>
          <p:cNvCxnSpPr/>
          <p:nvPr/>
        </p:nvCxnSpPr>
        <p:spPr>
          <a:xfrm>
            <a:off x="2483768" y="6021288"/>
            <a:ext cx="28803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直線コネクタ 11"/>
          <p:cNvCxnSpPr/>
          <p:nvPr/>
        </p:nvCxnSpPr>
        <p:spPr>
          <a:xfrm>
            <a:off x="5580112" y="6381328"/>
            <a:ext cx="14401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テキスト ボックス 13"/>
          <p:cNvSpPr txBox="1"/>
          <p:nvPr/>
        </p:nvSpPr>
        <p:spPr>
          <a:xfrm flipH="1">
            <a:off x="4644008" y="6334780"/>
            <a:ext cx="4499992" cy="523220"/>
          </a:xfrm>
          <a:prstGeom prst="rect">
            <a:avLst/>
          </a:prstGeom>
          <a:noFill/>
        </p:spPr>
        <p:txBody>
          <a:bodyPr wrap="square" rtlCol="0">
            <a:spAutoFit/>
          </a:bodyPr>
          <a:lstStyle/>
          <a:p>
            <a:r>
              <a:rPr lang="en-US" altLang="ja-JP" sz="1400" dirty="0" smtClean="0"/>
              <a:t>n:</a:t>
            </a:r>
            <a:r>
              <a:rPr lang="ja-JP" altLang="en-US" sz="1400" dirty="0" smtClean="0"/>
              <a:t>標本数　</a:t>
            </a:r>
            <a:r>
              <a:rPr lang="en-US" altLang="ja-JP" sz="1400" dirty="0" smtClean="0"/>
              <a:t>X:</a:t>
            </a:r>
            <a:r>
              <a:rPr lang="ja-JP" altLang="en-US" sz="1400" dirty="0" smtClean="0"/>
              <a:t>平均　</a:t>
            </a:r>
            <a:r>
              <a:rPr lang="en-US" altLang="ja-JP" sz="1400" dirty="0" smtClean="0"/>
              <a:t>SD:</a:t>
            </a:r>
            <a:r>
              <a:rPr lang="ja-JP" altLang="en-US" sz="1400" dirty="0" smtClean="0"/>
              <a:t>標本分散　有意水準</a:t>
            </a:r>
            <a:r>
              <a:rPr lang="en-US" altLang="ja-JP" sz="1400" dirty="0" smtClean="0"/>
              <a:t>:5%</a:t>
            </a:r>
          </a:p>
          <a:p>
            <a:r>
              <a:rPr kumimoji="1" lang="ja-JP" altLang="en-US" sz="1400" dirty="0" smtClean="0"/>
              <a:t>両側検定</a:t>
            </a:r>
            <a:endParaRPr kumimoji="1" lang="ja-JP" altLang="en-US" sz="14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 2"/>
          <p:cNvSpPr>
            <a:spLocks noGrp="1"/>
          </p:cNvSpPr>
          <p:nvPr>
            <p:ph idx="1"/>
          </p:nvPr>
        </p:nvSpPr>
        <p:spPr>
          <a:xfrm>
            <a:off x="4644008" y="692696"/>
            <a:ext cx="4269160" cy="5976664"/>
          </a:xfrm>
        </p:spPr>
        <p:txBody>
          <a:bodyPr>
            <a:normAutofit/>
          </a:bodyPr>
          <a:lstStyle/>
          <a:p>
            <a:r>
              <a:rPr lang="ja-JP" altLang="en-US" sz="1600" dirty="0" smtClean="0"/>
              <a:t>等分散が仮定できたので、二つの平均値に差があるかどうかを調べる</a:t>
            </a:r>
            <a:endParaRPr lang="en-US" altLang="ja-JP" sz="1600" dirty="0" smtClean="0"/>
          </a:p>
          <a:p>
            <a:endParaRPr lang="en-US" altLang="ja-JP" sz="1600" dirty="0" smtClean="0"/>
          </a:p>
          <a:p>
            <a:pPr>
              <a:buNone/>
            </a:pPr>
            <a:r>
              <a:rPr kumimoji="1" lang="ja-JP" altLang="en-US" sz="1600" dirty="0" smtClean="0"/>
              <a:t>１、標準誤差</a:t>
            </a:r>
            <a:r>
              <a:rPr kumimoji="1" lang="en-US" altLang="ja-JP" sz="1600" dirty="0" smtClean="0"/>
              <a:t>(</a:t>
            </a:r>
            <a:r>
              <a:rPr kumimoji="1" lang="en-US" altLang="ja-JP" sz="1600" dirty="0" err="1" smtClean="0"/>
              <a:t>SEMd</a:t>
            </a:r>
            <a:r>
              <a:rPr kumimoji="1" lang="en-US" altLang="ja-JP" sz="1600" dirty="0" smtClean="0"/>
              <a:t>)</a:t>
            </a:r>
            <a:r>
              <a:rPr kumimoji="1" lang="ja-JP" altLang="en-US" sz="1600" dirty="0" smtClean="0"/>
              <a:t>を求める</a:t>
            </a:r>
            <a:endParaRPr kumimoji="1" lang="en-US" altLang="ja-JP" sz="1600" dirty="0" smtClean="0"/>
          </a:p>
          <a:p>
            <a:pPr>
              <a:buNone/>
            </a:pPr>
            <a:r>
              <a:rPr lang="ja-JP" altLang="en-US" sz="1600" dirty="0" smtClean="0"/>
              <a:t>　　</a:t>
            </a:r>
            <a:r>
              <a:rPr lang="en-US" altLang="ja-JP" sz="1600" dirty="0" err="1" smtClean="0"/>
              <a:t>SEMd</a:t>
            </a:r>
            <a:r>
              <a:rPr lang="en-US" altLang="ja-JP" sz="1600" dirty="0" smtClean="0"/>
              <a:t> = </a:t>
            </a:r>
            <a:r>
              <a:rPr lang="ja-JP" altLang="en-US" sz="1600" dirty="0" smtClean="0"/>
              <a:t>√</a:t>
            </a:r>
            <a:r>
              <a:rPr lang="en-US" altLang="ja-JP" sz="1600" dirty="0" smtClean="0"/>
              <a:t>[{(n1-1)*SD1^2+ (n1-1)*SD1^2}/(n1+n2-2)]*(1/n1+1/n2)</a:t>
            </a:r>
          </a:p>
          <a:p>
            <a:pPr>
              <a:buNone/>
            </a:pPr>
            <a:r>
              <a:rPr kumimoji="1" lang="ja-JP" altLang="en-US" sz="1600" dirty="0" smtClean="0"/>
              <a:t>　　　　    </a:t>
            </a:r>
            <a:r>
              <a:rPr kumimoji="1" lang="en-US" altLang="ja-JP" sz="1600" dirty="0" smtClean="0"/>
              <a:t>= 0.210</a:t>
            </a:r>
          </a:p>
          <a:p>
            <a:pPr>
              <a:buNone/>
            </a:pPr>
            <a:endParaRPr lang="en-US" altLang="ja-JP" sz="1600" dirty="0" smtClean="0"/>
          </a:p>
          <a:p>
            <a:pPr>
              <a:buNone/>
            </a:pPr>
            <a:r>
              <a:rPr lang="ja-JP" altLang="en-US" sz="1600" dirty="0" smtClean="0"/>
              <a:t>２、</a:t>
            </a:r>
            <a:r>
              <a:rPr lang="en-US" altLang="ja-JP" sz="1600" dirty="0" smtClean="0"/>
              <a:t>t</a:t>
            </a:r>
            <a:r>
              <a:rPr lang="ja-JP" altLang="en-US" sz="1600" dirty="0" smtClean="0"/>
              <a:t>値を求める</a:t>
            </a:r>
            <a:endParaRPr lang="en-US" altLang="ja-JP" sz="1600" dirty="0" smtClean="0"/>
          </a:p>
          <a:p>
            <a:pPr>
              <a:buNone/>
            </a:pPr>
            <a:r>
              <a:rPr kumimoji="1" lang="ja-JP" altLang="en-US" sz="1600" dirty="0" smtClean="0"/>
              <a:t>　　</a:t>
            </a:r>
            <a:r>
              <a:rPr kumimoji="1" lang="en-US" altLang="ja-JP" sz="1600" dirty="0" smtClean="0"/>
              <a:t>t = (X1-X2)/</a:t>
            </a:r>
            <a:r>
              <a:rPr lang="en-US" altLang="ja-JP" sz="1600" dirty="0" smtClean="0"/>
              <a:t> </a:t>
            </a:r>
            <a:r>
              <a:rPr lang="en-US" altLang="ja-JP" sz="1600" dirty="0" err="1" smtClean="0"/>
              <a:t>SEMd</a:t>
            </a:r>
            <a:r>
              <a:rPr lang="en-US" altLang="ja-JP" sz="1600" dirty="0" smtClean="0"/>
              <a:t> </a:t>
            </a:r>
          </a:p>
          <a:p>
            <a:pPr>
              <a:buNone/>
            </a:pPr>
            <a:r>
              <a:rPr kumimoji="1" lang="en-US" altLang="ja-JP" sz="1600" dirty="0" smtClean="0"/>
              <a:t>  </a:t>
            </a:r>
            <a:r>
              <a:rPr kumimoji="1" lang="ja-JP" altLang="en-US" sz="1600" dirty="0" smtClean="0"/>
              <a:t>　　</a:t>
            </a:r>
            <a:r>
              <a:rPr lang="en-US" altLang="ja-JP" sz="1600" dirty="0" smtClean="0"/>
              <a:t>= -2.378</a:t>
            </a:r>
          </a:p>
          <a:p>
            <a:pPr>
              <a:buNone/>
            </a:pPr>
            <a:endParaRPr kumimoji="1" lang="en-US" altLang="ja-JP" sz="1600" dirty="0" smtClean="0"/>
          </a:p>
          <a:p>
            <a:pPr>
              <a:buNone/>
            </a:pPr>
            <a:r>
              <a:rPr lang="ja-JP" altLang="en-US" sz="1600" dirty="0" smtClean="0"/>
              <a:t>３、自由度</a:t>
            </a:r>
            <a:r>
              <a:rPr lang="en-US" altLang="ja-JP" sz="1600" dirty="0" smtClean="0"/>
              <a:t>(</a:t>
            </a:r>
            <a:r>
              <a:rPr lang="en-US" altLang="ja-JP" sz="1600" dirty="0" err="1" smtClean="0"/>
              <a:t>df</a:t>
            </a:r>
            <a:r>
              <a:rPr lang="en-US" altLang="ja-JP" sz="1600" dirty="0" smtClean="0"/>
              <a:t>)</a:t>
            </a:r>
            <a:r>
              <a:rPr lang="ja-JP" altLang="en-US" sz="1600" dirty="0" smtClean="0"/>
              <a:t>を求める</a:t>
            </a:r>
            <a:endParaRPr lang="en-US" altLang="ja-JP" sz="1600" dirty="0" smtClean="0"/>
          </a:p>
          <a:p>
            <a:pPr>
              <a:buNone/>
            </a:pPr>
            <a:r>
              <a:rPr kumimoji="1" lang="ja-JP" altLang="en-US" sz="1600" dirty="0" smtClean="0"/>
              <a:t>　　</a:t>
            </a:r>
            <a:r>
              <a:rPr kumimoji="1" lang="en-US" altLang="ja-JP" sz="1600" dirty="0" err="1" smtClean="0"/>
              <a:t>df</a:t>
            </a:r>
            <a:r>
              <a:rPr kumimoji="1" lang="en-US" altLang="ja-JP" sz="1600" dirty="0" smtClean="0"/>
              <a:t> = n1+n2-2</a:t>
            </a:r>
          </a:p>
          <a:p>
            <a:pPr>
              <a:buNone/>
            </a:pPr>
            <a:r>
              <a:rPr lang="ja-JP" altLang="en-US" sz="1600" dirty="0" smtClean="0"/>
              <a:t>　　     </a:t>
            </a:r>
            <a:r>
              <a:rPr lang="en-US" altLang="ja-JP" sz="1600" dirty="0" smtClean="0"/>
              <a:t>= 17</a:t>
            </a:r>
          </a:p>
          <a:p>
            <a:pPr>
              <a:buNone/>
            </a:pPr>
            <a:endParaRPr kumimoji="1" lang="en-US" altLang="ja-JP" sz="1600" dirty="0" smtClean="0"/>
          </a:p>
          <a:p>
            <a:pPr>
              <a:buNone/>
            </a:pPr>
            <a:r>
              <a:rPr lang="ja-JP" altLang="en-US" sz="1600" dirty="0" smtClean="0"/>
              <a:t>４、</a:t>
            </a:r>
            <a:r>
              <a:rPr lang="en-US" altLang="ja-JP" sz="1600" dirty="0" smtClean="0"/>
              <a:t> t</a:t>
            </a:r>
            <a:r>
              <a:rPr lang="ja-JP" altLang="en-US" sz="1600" dirty="0" smtClean="0"/>
              <a:t>値の絶対値に対応する確率</a:t>
            </a:r>
            <a:r>
              <a:rPr lang="en-US" altLang="ja-JP" sz="1600" dirty="0" smtClean="0"/>
              <a:t>(P)</a:t>
            </a:r>
            <a:r>
              <a:rPr lang="ja-JP" altLang="en-US" sz="1600" dirty="0" smtClean="0"/>
              <a:t>が有意水準より小さいか確かめる</a:t>
            </a:r>
            <a:endParaRPr lang="en-US" altLang="ja-JP" sz="1600" dirty="0" smtClean="0"/>
          </a:p>
          <a:p>
            <a:pPr>
              <a:buNone/>
            </a:pPr>
            <a:r>
              <a:rPr lang="ja-JP" altLang="en-US" sz="1600" dirty="0" smtClean="0"/>
              <a:t>　　</a:t>
            </a:r>
            <a:r>
              <a:rPr lang="en-US" altLang="ja-JP" sz="1600" dirty="0" smtClean="0"/>
              <a:t>P = TDIST(2.378, 17, 2) = 0.029 </a:t>
            </a:r>
            <a:r>
              <a:rPr lang="en-US" altLang="ja-JP" sz="1600" dirty="0" smtClean="0"/>
              <a:t>&lt; 0.05</a:t>
            </a:r>
            <a:endParaRPr kumimoji="1" lang="en-US" altLang="ja-JP" sz="1600" dirty="0" smtClean="0"/>
          </a:p>
        </p:txBody>
      </p:sp>
      <p:graphicFrame>
        <p:nvGraphicFramePr>
          <p:cNvPr id="5" name="表 4"/>
          <p:cNvGraphicFramePr>
            <a:graphicFrameLocks noGrp="1"/>
          </p:cNvGraphicFramePr>
          <p:nvPr/>
        </p:nvGraphicFramePr>
        <p:xfrm>
          <a:off x="323528" y="1556792"/>
          <a:ext cx="4272136" cy="5120640"/>
        </p:xfrm>
        <a:graphic>
          <a:graphicData uri="http://schemas.openxmlformats.org/drawingml/2006/table">
            <a:tbl>
              <a:tblPr firstRow="1" bandRow="1">
                <a:tableStyleId>{5C22544A-7EE6-4342-B048-85BDC9FD1C3A}</a:tableStyleId>
              </a:tblPr>
              <a:tblGrid>
                <a:gridCol w="2136068"/>
                <a:gridCol w="2136068"/>
              </a:tblGrid>
              <a:tr h="333709">
                <a:tc>
                  <a:txBody>
                    <a:bodyPr/>
                    <a:lstStyle/>
                    <a:p>
                      <a:r>
                        <a:rPr kumimoji="1" lang="en-US" altLang="ja-JP" dirty="0" smtClean="0"/>
                        <a:t>a</a:t>
                      </a:r>
                      <a:r>
                        <a:rPr kumimoji="1" lang="ja-JP" altLang="en-US" dirty="0" smtClean="0"/>
                        <a:t>郡</a:t>
                      </a:r>
                      <a:endParaRPr kumimoji="1" lang="ja-JP" altLang="en-US" dirty="0"/>
                    </a:p>
                  </a:txBody>
                  <a:tcPr/>
                </a:tc>
                <a:tc>
                  <a:txBody>
                    <a:bodyPr/>
                    <a:lstStyle/>
                    <a:p>
                      <a:r>
                        <a:rPr kumimoji="1" lang="en-US" altLang="ja-JP" dirty="0" smtClean="0"/>
                        <a:t>b</a:t>
                      </a:r>
                      <a:r>
                        <a:rPr kumimoji="1" lang="ja-JP" altLang="en-US" dirty="0" smtClean="0"/>
                        <a:t>郡</a:t>
                      </a:r>
                      <a:endParaRPr kumimoji="1" lang="ja-JP" altLang="en-US" dirty="0"/>
                    </a:p>
                  </a:txBody>
                  <a:tcPr/>
                </a:tc>
              </a:tr>
              <a:tr h="333709">
                <a:tc>
                  <a:txBody>
                    <a:bodyPr/>
                    <a:lstStyle/>
                    <a:p>
                      <a:r>
                        <a:rPr kumimoji="1" lang="en-US" altLang="ja-JP" dirty="0" smtClean="0"/>
                        <a:t>3.6</a:t>
                      </a:r>
                      <a:endParaRPr kumimoji="1" lang="ja-JP" altLang="en-US" dirty="0"/>
                    </a:p>
                  </a:txBody>
                  <a:tcPr/>
                </a:tc>
                <a:tc>
                  <a:txBody>
                    <a:bodyPr/>
                    <a:lstStyle/>
                    <a:p>
                      <a:r>
                        <a:rPr kumimoji="1" lang="en-US" altLang="ja-JP" dirty="0" smtClean="0"/>
                        <a:t>4.8</a:t>
                      </a:r>
                      <a:endParaRPr kumimoji="1" lang="ja-JP" altLang="en-US" dirty="0"/>
                    </a:p>
                  </a:txBody>
                  <a:tcPr/>
                </a:tc>
              </a:tr>
              <a:tr h="333709">
                <a:tc>
                  <a:txBody>
                    <a:bodyPr/>
                    <a:lstStyle/>
                    <a:p>
                      <a:r>
                        <a:rPr kumimoji="1" lang="en-US" altLang="ja-JP" dirty="0" smtClean="0"/>
                        <a:t>4.3</a:t>
                      </a:r>
                      <a:endParaRPr kumimoji="1" lang="ja-JP" altLang="en-US" dirty="0"/>
                    </a:p>
                  </a:txBody>
                  <a:tcPr/>
                </a:tc>
                <a:tc>
                  <a:txBody>
                    <a:bodyPr/>
                    <a:lstStyle/>
                    <a:p>
                      <a:r>
                        <a:rPr kumimoji="1" lang="en-US" altLang="ja-JP" dirty="0" smtClean="0"/>
                        <a:t>4.4</a:t>
                      </a:r>
                      <a:endParaRPr kumimoji="1" lang="ja-JP" altLang="en-US" dirty="0"/>
                    </a:p>
                  </a:txBody>
                  <a:tcPr/>
                </a:tc>
              </a:tr>
              <a:tr h="333709">
                <a:tc>
                  <a:txBody>
                    <a:bodyPr/>
                    <a:lstStyle/>
                    <a:p>
                      <a:r>
                        <a:rPr kumimoji="1" lang="en-US" altLang="ja-JP" dirty="0" smtClean="0"/>
                        <a:t>3.8</a:t>
                      </a:r>
                      <a:endParaRPr kumimoji="1" lang="ja-JP" altLang="en-US" dirty="0"/>
                    </a:p>
                  </a:txBody>
                  <a:tcPr/>
                </a:tc>
                <a:tc>
                  <a:txBody>
                    <a:bodyPr/>
                    <a:lstStyle/>
                    <a:p>
                      <a:r>
                        <a:rPr kumimoji="1" lang="en-US" altLang="ja-JP" dirty="0" smtClean="0"/>
                        <a:t>3.7</a:t>
                      </a:r>
                      <a:endParaRPr kumimoji="1" lang="ja-JP" altLang="en-US" dirty="0"/>
                    </a:p>
                  </a:txBody>
                  <a:tcPr/>
                </a:tc>
              </a:tr>
              <a:tr h="333709">
                <a:tc>
                  <a:txBody>
                    <a:bodyPr/>
                    <a:lstStyle/>
                    <a:p>
                      <a:r>
                        <a:rPr kumimoji="1" lang="en-US" altLang="ja-JP" dirty="0" smtClean="0"/>
                        <a:t>3.5</a:t>
                      </a:r>
                      <a:endParaRPr kumimoji="1" lang="ja-JP" altLang="en-US" dirty="0"/>
                    </a:p>
                  </a:txBody>
                  <a:tcPr/>
                </a:tc>
                <a:tc>
                  <a:txBody>
                    <a:bodyPr/>
                    <a:lstStyle/>
                    <a:p>
                      <a:r>
                        <a:rPr kumimoji="1" lang="en-US" altLang="ja-JP" dirty="0" smtClean="0"/>
                        <a:t>4.5</a:t>
                      </a:r>
                      <a:endParaRPr kumimoji="1" lang="ja-JP" altLang="en-US" dirty="0"/>
                    </a:p>
                  </a:txBody>
                  <a:tcPr/>
                </a:tc>
              </a:tr>
              <a:tr h="333709">
                <a:tc>
                  <a:txBody>
                    <a:bodyPr/>
                    <a:lstStyle/>
                    <a:p>
                      <a:r>
                        <a:rPr kumimoji="1" lang="en-US" altLang="ja-JP" dirty="0" smtClean="0"/>
                        <a:t>4.7</a:t>
                      </a:r>
                      <a:endParaRPr kumimoji="1" lang="ja-JP" altLang="en-US" dirty="0"/>
                    </a:p>
                  </a:txBody>
                  <a:tcPr/>
                </a:tc>
                <a:tc>
                  <a:txBody>
                    <a:bodyPr/>
                    <a:lstStyle/>
                    <a:p>
                      <a:r>
                        <a:rPr kumimoji="1" lang="en-US" altLang="ja-JP" dirty="0" smtClean="0"/>
                        <a:t>4.7</a:t>
                      </a:r>
                      <a:endParaRPr kumimoji="1" lang="ja-JP" altLang="en-US" dirty="0"/>
                    </a:p>
                  </a:txBody>
                  <a:tcPr/>
                </a:tc>
              </a:tr>
              <a:tr h="333709">
                <a:tc>
                  <a:txBody>
                    <a:bodyPr/>
                    <a:lstStyle/>
                    <a:p>
                      <a:r>
                        <a:rPr kumimoji="1" lang="en-US" altLang="ja-JP" dirty="0" smtClean="0"/>
                        <a:t>3.8</a:t>
                      </a:r>
                      <a:endParaRPr kumimoji="1" lang="ja-JP" altLang="en-US" dirty="0"/>
                    </a:p>
                  </a:txBody>
                  <a:tcPr/>
                </a:tc>
                <a:tc>
                  <a:txBody>
                    <a:bodyPr/>
                    <a:lstStyle/>
                    <a:p>
                      <a:r>
                        <a:rPr kumimoji="1" lang="en-US" altLang="ja-JP" dirty="0" smtClean="0"/>
                        <a:t>5.0</a:t>
                      </a:r>
                      <a:endParaRPr kumimoji="1" lang="ja-JP" altLang="en-US" dirty="0"/>
                    </a:p>
                  </a:txBody>
                  <a:tcPr/>
                </a:tc>
              </a:tr>
              <a:tr h="333709">
                <a:tc>
                  <a:txBody>
                    <a:bodyPr/>
                    <a:lstStyle/>
                    <a:p>
                      <a:r>
                        <a:rPr kumimoji="1" lang="en-US" altLang="ja-JP" dirty="0" smtClean="0"/>
                        <a:t>3.5</a:t>
                      </a:r>
                      <a:endParaRPr kumimoji="1" lang="ja-JP" altLang="en-US" dirty="0"/>
                    </a:p>
                  </a:txBody>
                  <a:tcPr/>
                </a:tc>
                <a:tc>
                  <a:txBody>
                    <a:bodyPr/>
                    <a:lstStyle/>
                    <a:p>
                      <a:r>
                        <a:rPr kumimoji="1" lang="en-US" altLang="ja-JP" dirty="0" smtClean="0"/>
                        <a:t>4.5</a:t>
                      </a:r>
                      <a:endParaRPr kumimoji="1" lang="ja-JP" altLang="en-US" dirty="0"/>
                    </a:p>
                  </a:txBody>
                  <a:tcPr/>
                </a:tc>
              </a:tr>
              <a:tr h="333709">
                <a:tc>
                  <a:txBody>
                    <a:bodyPr/>
                    <a:lstStyle/>
                    <a:p>
                      <a:r>
                        <a:rPr kumimoji="1" lang="en-US" altLang="ja-JP" dirty="0" smtClean="0"/>
                        <a:t>4.8</a:t>
                      </a:r>
                      <a:endParaRPr kumimoji="1" lang="ja-JP" altLang="en-US" dirty="0"/>
                    </a:p>
                  </a:txBody>
                  <a:tcPr/>
                </a:tc>
                <a:tc>
                  <a:txBody>
                    <a:bodyPr/>
                    <a:lstStyle/>
                    <a:p>
                      <a:r>
                        <a:rPr kumimoji="1" lang="en-US" altLang="ja-JP" dirty="0" smtClean="0"/>
                        <a:t>4.8</a:t>
                      </a:r>
                      <a:endParaRPr kumimoji="1" lang="ja-JP" altLang="en-US" dirty="0"/>
                    </a:p>
                  </a:txBody>
                  <a:tcPr/>
                </a:tc>
              </a:tr>
              <a:tr h="333709">
                <a:tc>
                  <a:txBody>
                    <a:bodyPr/>
                    <a:lstStyle/>
                    <a:p>
                      <a:r>
                        <a:rPr kumimoji="1" lang="en-US" altLang="ja-JP" dirty="0" smtClean="0"/>
                        <a:t>4.4</a:t>
                      </a:r>
                      <a:endParaRPr kumimoji="1" lang="ja-JP" altLang="en-US" dirty="0"/>
                    </a:p>
                  </a:txBody>
                  <a:tcPr/>
                </a:tc>
                <a:tc>
                  <a:txBody>
                    <a:bodyPr/>
                    <a:lstStyle/>
                    <a:p>
                      <a:r>
                        <a:rPr kumimoji="1" lang="en-US" altLang="ja-JP" dirty="0" smtClean="0"/>
                        <a:t>4.1</a:t>
                      </a:r>
                      <a:endParaRPr kumimoji="1" lang="ja-JP" altLang="en-US" dirty="0"/>
                    </a:p>
                  </a:txBody>
                  <a:tcPr/>
                </a:tc>
              </a:tr>
              <a:tr h="333709">
                <a:tc>
                  <a:txBody>
                    <a:bodyPr/>
                    <a:lstStyle/>
                    <a:p>
                      <a:r>
                        <a:rPr kumimoji="1" lang="en-US" altLang="ja-JP" dirty="0" smtClean="0"/>
                        <a:t>3.6</a:t>
                      </a:r>
                      <a:endParaRPr kumimoji="1" lang="ja-JP" altLang="en-US" dirty="0"/>
                    </a:p>
                  </a:txBody>
                  <a:tcPr/>
                </a:tc>
                <a:tc>
                  <a:txBody>
                    <a:bodyPr/>
                    <a:lstStyle/>
                    <a:p>
                      <a:endParaRPr kumimoji="1" lang="ja-JP" altLang="en-US" dirty="0"/>
                    </a:p>
                  </a:txBody>
                  <a:tcPr/>
                </a:tc>
              </a:tr>
              <a:tr h="333709">
                <a:tc>
                  <a:txBody>
                    <a:bodyPr/>
                    <a:lstStyle/>
                    <a:p>
                      <a:r>
                        <a:rPr kumimoji="1" lang="en-US" altLang="ja-JP" dirty="0" smtClean="0"/>
                        <a:t>n1</a:t>
                      </a:r>
                      <a:r>
                        <a:rPr kumimoji="1" lang="en-US" altLang="ja-JP" baseline="0" dirty="0" smtClean="0"/>
                        <a:t> = 10</a:t>
                      </a:r>
                      <a:endParaRPr kumimoji="1" lang="ja-JP" altLang="en-US" dirty="0"/>
                    </a:p>
                  </a:txBody>
                  <a:tcPr/>
                </a:tc>
                <a:tc>
                  <a:txBody>
                    <a:bodyPr/>
                    <a:lstStyle/>
                    <a:p>
                      <a:r>
                        <a:rPr kumimoji="1" lang="en-US" altLang="ja-JP" dirty="0" smtClean="0"/>
                        <a:t>n2 = 9</a:t>
                      </a:r>
                      <a:endParaRPr kumimoji="1" lang="ja-JP" altLang="en-US" dirty="0"/>
                    </a:p>
                  </a:txBody>
                  <a:tcPr/>
                </a:tc>
              </a:tr>
              <a:tr h="333709">
                <a:tc>
                  <a:txBody>
                    <a:bodyPr/>
                    <a:lstStyle/>
                    <a:p>
                      <a:r>
                        <a:rPr kumimoji="1" lang="en-US" altLang="ja-JP" u="none" dirty="0" smtClean="0"/>
                        <a:t>X1 = 4.0</a:t>
                      </a:r>
                      <a:endParaRPr kumimoji="1" lang="ja-JP" altLang="en-US" u="none" dirty="0"/>
                    </a:p>
                  </a:txBody>
                  <a:tcPr/>
                </a:tc>
                <a:tc>
                  <a:txBody>
                    <a:bodyPr/>
                    <a:lstStyle/>
                    <a:p>
                      <a:r>
                        <a:rPr kumimoji="1" lang="en-US" altLang="ja-JP" dirty="0" smtClean="0"/>
                        <a:t>X2 = 4.5</a:t>
                      </a:r>
                      <a:endParaRPr kumimoji="1" lang="ja-JP" altLang="en-US" dirty="0"/>
                    </a:p>
                  </a:txBody>
                  <a:tcPr/>
                </a:tc>
              </a:tr>
              <a:tr h="333709">
                <a:tc>
                  <a:txBody>
                    <a:bodyPr/>
                    <a:lstStyle/>
                    <a:p>
                      <a:r>
                        <a:rPr kumimoji="1" lang="en-US" altLang="ja-JP" dirty="0" smtClean="0"/>
                        <a:t>SD1 = 0.503</a:t>
                      </a:r>
                      <a:endParaRPr kumimoji="1" lang="ja-JP" altLang="en-US" dirty="0"/>
                    </a:p>
                  </a:txBody>
                  <a:tcPr/>
                </a:tc>
                <a:tc>
                  <a:txBody>
                    <a:bodyPr/>
                    <a:lstStyle/>
                    <a:p>
                      <a:r>
                        <a:rPr kumimoji="1" lang="en-US" altLang="ja-JP" dirty="0" smtClean="0"/>
                        <a:t>SD2 = 0.4</a:t>
                      </a:r>
                      <a:endParaRPr kumimoji="1" lang="ja-JP" altLang="en-US" dirty="0"/>
                    </a:p>
                  </a:txBody>
                  <a:tcPr/>
                </a:tc>
              </a:tr>
            </a:tbl>
          </a:graphicData>
        </a:graphic>
      </p:graphicFrame>
      <p:cxnSp>
        <p:nvCxnSpPr>
          <p:cNvPr id="6" name="直線コネクタ 5"/>
          <p:cNvCxnSpPr/>
          <p:nvPr/>
        </p:nvCxnSpPr>
        <p:spPr>
          <a:xfrm>
            <a:off x="395536" y="6021288"/>
            <a:ext cx="28803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直線コネクタ 6"/>
          <p:cNvCxnSpPr/>
          <p:nvPr/>
        </p:nvCxnSpPr>
        <p:spPr>
          <a:xfrm>
            <a:off x="2483768" y="6021288"/>
            <a:ext cx="28803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直線コネクタ 7"/>
          <p:cNvCxnSpPr/>
          <p:nvPr/>
        </p:nvCxnSpPr>
        <p:spPr>
          <a:xfrm>
            <a:off x="5652120" y="3501008"/>
            <a:ext cx="28803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直線コネクタ 8"/>
          <p:cNvCxnSpPr/>
          <p:nvPr/>
        </p:nvCxnSpPr>
        <p:spPr>
          <a:xfrm>
            <a:off x="6012160" y="3501008"/>
            <a:ext cx="28803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テキスト ボックス 10"/>
          <p:cNvSpPr txBox="1"/>
          <p:nvPr/>
        </p:nvSpPr>
        <p:spPr>
          <a:xfrm flipH="1">
            <a:off x="4644008" y="6334780"/>
            <a:ext cx="4499992" cy="523220"/>
          </a:xfrm>
          <a:prstGeom prst="rect">
            <a:avLst/>
          </a:prstGeom>
          <a:noFill/>
        </p:spPr>
        <p:txBody>
          <a:bodyPr wrap="square" rtlCol="0">
            <a:spAutoFit/>
          </a:bodyPr>
          <a:lstStyle/>
          <a:p>
            <a:r>
              <a:rPr lang="en-US" altLang="ja-JP" sz="1400" dirty="0" smtClean="0"/>
              <a:t>n:</a:t>
            </a:r>
            <a:r>
              <a:rPr lang="ja-JP" altLang="en-US" sz="1400" dirty="0" smtClean="0"/>
              <a:t>標本数　</a:t>
            </a:r>
            <a:r>
              <a:rPr lang="en-US" altLang="ja-JP" sz="1400" dirty="0" smtClean="0"/>
              <a:t>X:</a:t>
            </a:r>
            <a:r>
              <a:rPr lang="ja-JP" altLang="en-US" sz="1400" dirty="0" smtClean="0"/>
              <a:t>平均　</a:t>
            </a:r>
            <a:r>
              <a:rPr lang="en-US" altLang="ja-JP" sz="1400" dirty="0" smtClean="0"/>
              <a:t>SD:</a:t>
            </a:r>
            <a:r>
              <a:rPr lang="ja-JP" altLang="en-US" sz="1400" dirty="0" smtClean="0"/>
              <a:t>標本分散　有意水準</a:t>
            </a:r>
            <a:r>
              <a:rPr lang="en-US" altLang="ja-JP" sz="1400" dirty="0" smtClean="0"/>
              <a:t>:5%</a:t>
            </a:r>
          </a:p>
          <a:p>
            <a:r>
              <a:rPr kumimoji="1" lang="ja-JP" altLang="en-US" sz="1400" dirty="0" smtClean="0"/>
              <a:t>両側検定</a:t>
            </a:r>
            <a:endParaRPr kumimoji="1" lang="ja-JP" altLang="en-US" sz="1400" dirty="0"/>
          </a:p>
        </p:txBody>
      </p:sp>
      <p:cxnSp>
        <p:nvCxnSpPr>
          <p:cNvPr id="12" name="直線コネクタ 11"/>
          <p:cNvCxnSpPr/>
          <p:nvPr/>
        </p:nvCxnSpPr>
        <p:spPr>
          <a:xfrm>
            <a:off x="5580112" y="6381328"/>
            <a:ext cx="14401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テキスト ボックス 9"/>
          <p:cNvSpPr txBox="1"/>
          <p:nvPr/>
        </p:nvSpPr>
        <p:spPr>
          <a:xfrm>
            <a:off x="5580112" y="6021288"/>
            <a:ext cx="2088232" cy="369332"/>
          </a:xfrm>
          <a:prstGeom prst="rect">
            <a:avLst/>
          </a:prstGeom>
          <a:noFill/>
        </p:spPr>
        <p:txBody>
          <a:bodyPr wrap="square" rtlCol="0">
            <a:spAutoFit/>
          </a:bodyPr>
          <a:lstStyle/>
          <a:p>
            <a:r>
              <a:rPr lang="ja-JP" altLang="en-US" dirty="0" smtClean="0">
                <a:solidFill>
                  <a:srgbClr val="FF0000"/>
                </a:solidFill>
              </a:rPr>
              <a:t>差</a:t>
            </a:r>
            <a:r>
              <a:rPr lang="ja-JP" altLang="en-US" dirty="0" smtClean="0">
                <a:solidFill>
                  <a:srgbClr val="FF0000"/>
                </a:solidFill>
              </a:rPr>
              <a:t>があるといえる</a:t>
            </a:r>
            <a:endParaRPr kumimoji="1" lang="ja-JP" altLang="en-US"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67544" y="188640"/>
            <a:ext cx="8229600" cy="1066800"/>
          </a:xfrm>
        </p:spPr>
        <p:txBody>
          <a:bodyPr/>
          <a:lstStyle/>
          <a:p>
            <a:r>
              <a:rPr lang="ja-JP" altLang="en-US" dirty="0" smtClean="0"/>
              <a:t>２、対応のない</a:t>
            </a:r>
            <a:r>
              <a:rPr lang="en-US" altLang="ja-JP" dirty="0" smtClean="0"/>
              <a:t>t</a:t>
            </a:r>
            <a:r>
              <a:rPr lang="ja-JP" altLang="en-US" dirty="0" smtClean="0"/>
              <a:t>検定</a:t>
            </a:r>
            <a:endParaRPr kumimoji="1" lang="ja-JP" altLang="en-US" dirty="0"/>
          </a:p>
        </p:txBody>
      </p:sp>
      <p:sp>
        <p:nvSpPr>
          <p:cNvPr id="3" name="コンテンツ プレースホルダ 2"/>
          <p:cNvSpPr>
            <a:spLocks noGrp="1"/>
          </p:cNvSpPr>
          <p:nvPr>
            <p:ph idx="1"/>
          </p:nvPr>
        </p:nvSpPr>
        <p:spPr>
          <a:xfrm>
            <a:off x="4644008" y="1052736"/>
            <a:ext cx="4320480" cy="5184576"/>
          </a:xfrm>
        </p:spPr>
        <p:txBody>
          <a:bodyPr>
            <a:normAutofit/>
          </a:bodyPr>
          <a:lstStyle/>
          <a:p>
            <a:r>
              <a:rPr kumimoji="1" lang="ja-JP" altLang="en-US" sz="1800" dirty="0" smtClean="0"/>
              <a:t>二つの平均値の差の信頼区間</a:t>
            </a:r>
            <a:endParaRPr kumimoji="1" lang="en-US" altLang="ja-JP" sz="1800" dirty="0" smtClean="0"/>
          </a:p>
          <a:p>
            <a:pPr>
              <a:buNone/>
            </a:pPr>
            <a:r>
              <a:rPr lang="ja-JP" altLang="en-US" sz="1800" dirty="0" smtClean="0"/>
              <a:t>　</a:t>
            </a:r>
            <a:r>
              <a:rPr lang="ja-JP" altLang="en-US" sz="1800" dirty="0" smtClean="0"/>
              <a:t>二つの平均値の検定に際しては、二つの平均値の差の信頼区間も同時に求めることができる</a:t>
            </a:r>
            <a:endParaRPr lang="en-US" altLang="ja-JP" sz="1800" dirty="0" smtClean="0"/>
          </a:p>
          <a:p>
            <a:pPr>
              <a:buNone/>
            </a:pPr>
            <a:endParaRPr lang="en-US" altLang="ja-JP" sz="1800" dirty="0" smtClean="0"/>
          </a:p>
          <a:p>
            <a:pPr>
              <a:buNone/>
            </a:pPr>
            <a:r>
              <a:rPr lang="en-US" altLang="ja-JP" sz="1800" dirty="0" smtClean="0"/>
              <a:t>|X1-X2|-t(α/2,df)*</a:t>
            </a:r>
            <a:r>
              <a:rPr lang="en-US" altLang="ja-JP" sz="1800" dirty="0" err="1" smtClean="0"/>
              <a:t>SEMd</a:t>
            </a:r>
            <a:r>
              <a:rPr lang="en-US" altLang="ja-JP" sz="1800" dirty="0" smtClean="0"/>
              <a:t>&lt;μ1-μ2&lt;</a:t>
            </a:r>
            <a:r>
              <a:rPr lang="en-US" altLang="ja-JP" sz="1800" dirty="0" smtClean="0"/>
              <a:t>|</a:t>
            </a:r>
            <a:r>
              <a:rPr lang="en-US" altLang="ja-JP" sz="1800" dirty="0" smtClean="0"/>
              <a:t>X1-X2|+t(α/2,df</a:t>
            </a:r>
            <a:r>
              <a:rPr lang="en-US" altLang="ja-JP" sz="1800" dirty="0" smtClean="0"/>
              <a:t>)*</a:t>
            </a:r>
            <a:r>
              <a:rPr lang="en-US" altLang="ja-JP" sz="1800" dirty="0" err="1" smtClean="0"/>
              <a:t>SEMd</a:t>
            </a:r>
            <a:endParaRPr lang="en-US" altLang="ja-JP" sz="1800" dirty="0" smtClean="0"/>
          </a:p>
          <a:p>
            <a:pPr>
              <a:buNone/>
            </a:pPr>
            <a:endParaRPr kumimoji="1" lang="en-US" altLang="ja-JP" sz="1800" dirty="0" smtClean="0"/>
          </a:p>
          <a:p>
            <a:pPr>
              <a:buNone/>
            </a:pPr>
            <a:endParaRPr lang="en-US" altLang="ja-JP" sz="1800" dirty="0" smtClean="0"/>
          </a:p>
          <a:p>
            <a:pPr>
              <a:buNone/>
            </a:pPr>
            <a:endParaRPr kumimoji="1" lang="en-US" altLang="ja-JP" sz="1800" dirty="0" smtClean="0"/>
          </a:p>
          <a:p>
            <a:pPr>
              <a:buNone/>
            </a:pPr>
            <a:r>
              <a:rPr lang="en-US" altLang="ja-JP" sz="1800" dirty="0" smtClean="0"/>
              <a:t>0.056&lt;μ1-μ2&lt;0.944</a:t>
            </a:r>
          </a:p>
          <a:p>
            <a:pPr>
              <a:buNone/>
            </a:pPr>
            <a:endParaRPr kumimoji="1" lang="en-US" altLang="ja-JP" sz="1800" dirty="0" smtClean="0"/>
          </a:p>
          <a:p>
            <a:pPr>
              <a:buNone/>
            </a:pPr>
            <a:r>
              <a:rPr lang="ja-JP" altLang="en-US" sz="1800" dirty="0" smtClean="0"/>
              <a:t>二つの平均値の差の</a:t>
            </a:r>
            <a:r>
              <a:rPr lang="en-US" altLang="ja-JP" sz="1800" dirty="0" smtClean="0"/>
              <a:t>95%</a:t>
            </a:r>
            <a:r>
              <a:rPr lang="ja-JP" altLang="en-US" sz="1800" dirty="0" smtClean="0"/>
              <a:t>信頼区間は</a:t>
            </a:r>
            <a:endParaRPr lang="en-US" altLang="ja-JP" sz="1800" dirty="0" smtClean="0"/>
          </a:p>
          <a:p>
            <a:pPr>
              <a:buNone/>
            </a:pPr>
            <a:r>
              <a:rPr kumimoji="1" lang="en-US" altLang="ja-JP" sz="1800" dirty="0" smtClean="0"/>
              <a:t>(0.056mEq/l, 0.094</a:t>
            </a:r>
            <a:r>
              <a:rPr lang="en-US" altLang="ja-JP" sz="1800" dirty="0" smtClean="0"/>
              <a:t>mEq/l,</a:t>
            </a:r>
            <a:r>
              <a:rPr kumimoji="1" lang="en-US" altLang="ja-JP" sz="1800" dirty="0" smtClean="0"/>
              <a:t>)</a:t>
            </a:r>
            <a:endParaRPr kumimoji="1" lang="ja-JP" altLang="en-US" sz="1800" dirty="0"/>
          </a:p>
        </p:txBody>
      </p:sp>
      <p:graphicFrame>
        <p:nvGraphicFramePr>
          <p:cNvPr id="4" name="表 3"/>
          <p:cNvGraphicFramePr>
            <a:graphicFrameLocks noGrp="1"/>
          </p:cNvGraphicFramePr>
          <p:nvPr/>
        </p:nvGraphicFramePr>
        <p:xfrm>
          <a:off x="323528" y="1556792"/>
          <a:ext cx="4272136" cy="5120640"/>
        </p:xfrm>
        <a:graphic>
          <a:graphicData uri="http://schemas.openxmlformats.org/drawingml/2006/table">
            <a:tbl>
              <a:tblPr firstRow="1" bandRow="1">
                <a:tableStyleId>{5C22544A-7EE6-4342-B048-85BDC9FD1C3A}</a:tableStyleId>
              </a:tblPr>
              <a:tblGrid>
                <a:gridCol w="2136068"/>
                <a:gridCol w="2136068"/>
              </a:tblGrid>
              <a:tr h="333709">
                <a:tc>
                  <a:txBody>
                    <a:bodyPr/>
                    <a:lstStyle/>
                    <a:p>
                      <a:r>
                        <a:rPr kumimoji="1" lang="en-US" altLang="ja-JP" dirty="0" smtClean="0"/>
                        <a:t>a</a:t>
                      </a:r>
                      <a:r>
                        <a:rPr kumimoji="1" lang="ja-JP" altLang="en-US" dirty="0" smtClean="0"/>
                        <a:t>郡</a:t>
                      </a:r>
                      <a:endParaRPr kumimoji="1" lang="ja-JP" altLang="en-US" dirty="0"/>
                    </a:p>
                  </a:txBody>
                  <a:tcPr/>
                </a:tc>
                <a:tc>
                  <a:txBody>
                    <a:bodyPr/>
                    <a:lstStyle/>
                    <a:p>
                      <a:r>
                        <a:rPr kumimoji="1" lang="en-US" altLang="ja-JP" dirty="0" smtClean="0"/>
                        <a:t>b</a:t>
                      </a:r>
                      <a:r>
                        <a:rPr kumimoji="1" lang="ja-JP" altLang="en-US" dirty="0" smtClean="0"/>
                        <a:t>郡</a:t>
                      </a:r>
                      <a:endParaRPr kumimoji="1" lang="ja-JP" altLang="en-US" dirty="0"/>
                    </a:p>
                  </a:txBody>
                  <a:tcPr/>
                </a:tc>
              </a:tr>
              <a:tr h="333709">
                <a:tc>
                  <a:txBody>
                    <a:bodyPr/>
                    <a:lstStyle/>
                    <a:p>
                      <a:r>
                        <a:rPr kumimoji="1" lang="en-US" altLang="ja-JP" dirty="0" smtClean="0"/>
                        <a:t>3.6</a:t>
                      </a:r>
                      <a:endParaRPr kumimoji="1" lang="ja-JP" altLang="en-US" dirty="0"/>
                    </a:p>
                  </a:txBody>
                  <a:tcPr/>
                </a:tc>
                <a:tc>
                  <a:txBody>
                    <a:bodyPr/>
                    <a:lstStyle/>
                    <a:p>
                      <a:r>
                        <a:rPr kumimoji="1" lang="en-US" altLang="ja-JP" dirty="0" smtClean="0"/>
                        <a:t>4.8</a:t>
                      </a:r>
                      <a:endParaRPr kumimoji="1" lang="ja-JP" altLang="en-US" dirty="0"/>
                    </a:p>
                  </a:txBody>
                  <a:tcPr/>
                </a:tc>
              </a:tr>
              <a:tr h="333709">
                <a:tc>
                  <a:txBody>
                    <a:bodyPr/>
                    <a:lstStyle/>
                    <a:p>
                      <a:r>
                        <a:rPr kumimoji="1" lang="en-US" altLang="ja-JP" dirty="0" smtClean="0"/>
                        <a:t>4.3</a:t>
                      </a:r>
                      <a:endParaRPr kumimoji="1" lang="ja-JP" altLang="en-US" dirty="0"/>
                    </a:p>
                  </a:txBody>
                  <a:tcPr/>
                </a:tc>
                <a:tc>
                  <a:txBody>
                    <a:bodyPr/>
                    <a:lstStyle/>
                    <a:p>
                      <a:r>
                        <a:rPr kumimoji="1" lang="en-US" altLang="ja-JP" dirty="0" smtClean="0"/>
                        <a:t>4.4</a:t>
                      </a:r>
                      <a:endParaRPr kumimoji="1" lang="ja-JP" altLang="en-US" dirty="0"/>
                    </a:p>
                  </a:txBody>
                  <a:tcPr/>
                </a:tc>
              </a:tr>
              <a:tr h="333709">
                <a:tc>
                  <a:txBody>
                    <a:bodyPr/>
                    <a:lstStyle/>
                    <a:p>
                      <a:r>
                        <a:rPr kumimoji="1" lang="en-US" altLang="ja-JP" dirty="0" smtClean="0"/>
                        <a:t>3.8</a:t>
                      </a:r>
                      <a:endParaRPr kumimoji="1" lang="ja-JP" altLang="en-US" dirty="0"/>
                    </a:p>
                  </a:txBody>
                  <a:tcPr/>
                </a:tc>
                <a:tc>
                  <a:txBody>
                    <a:bodyPr/>
                    <a:lstStyle/>
                    <a:p>
                      <a:r>
                        <a:rPr kumimoji="1" lang="en-US" altLang="ja-JP" dirty="0" smtClean="0"/>
                        <a:t>3.7</a:t>
                      </a:r>
                      <a:endParaRPr kumimoji="1" lang="ja-JP" altLang="en-US" dirty="0"/>
                    </a:p>
                  </a:txBody>
                  <a:tcPr/>
                </a:tc>
              </a:tr>
              <a:tr h="333709">
                <a:tc>
                  <a:txBody>
                    <a:bodyPr/>
                    <a:lstStyle/>
                    <a:p>
                      <a:r>
                        <a:rPr kumimoji="1" lang="en-US" altLang="ja-JP" dirty="0" smtClean="0"/>
                        <a:t>3.5</a:t>
                      </a:r>
                      <a:endParaRPr kumimoji="1" lang="ja-JP" altLang="en-US" dirty="0"/>
                    </a:p>
                  </a:txBody>
                  <a:tcPr/>
                </a:tc>
                <a:tc>
                  <a:txBody>
                    <a:bodyPr/>
                    <a:lstStyle/>
                    <a:p>
                      <a:r>
                        <a:rPr kumimoji="1" lang="en-US" altLang="ja-JP" dirty="0" smtClean="0"/>
                        <a:t>4.5</a:t>
                      </a:r>
                      <a:endParaRPr kumimoji="1" lang="ja-JP" altLang="en-US" dirty="0"/>
                    </a:p>
                  </a:txBody>
                  <a:tcPr/>
                </a:tc>
              </a:tr>
              <a:tr h="333709">
                <a:tc>
                  <a:txBody>
                    <a:bodyPr/>
                    <a:lstStyle/>
                    <a:p>
                      <a:r>
                        <a:rPr kumimoji="1" lang="en-US" altLang="ja-JP" dirty="0" smtClean="0"/>
                        <a:t>4.7</a:t>
                      </a:r>
                      <a:endParaRPr kumimoji="1" lang="ja-JP" altLang="en-US" dirty="0"/>
                    </a:p>
                  </a:txBody>
                  <a:tcPr/>
                </a:tc>
                <a:tc>
                  <a:txBody>
                    <a:bodyPr/>
                    <a:lstStyle/>
                    <a:p>
                      <a:r>
                        <a:rPr kumimoji="1" lang="en-US" altLang="ja-JP" dirty="0" smtClean="0"/>
                        <a:t>4.7</a:t>
                      </a:r>
                      <a:endParaRPr kumimoji="1" lang="ja-JP" altLang="en-US" dirty="0"/>
                    </a:p>
                  </a:txBody>
                  <a:tcPr/>
                </a:tc>
              </a:tr>
              <a:tr h="333709">
                <a:tc>
                  <a:txBody>
                    <a:bodyPr/>
                    <a:lstStyle/>
                    <a:p>
                      <a:r>
                        <a:rPr kumimoji="1" lang="en-US" altLang="ja-JP" dirty="0" smtClean="0"/>
                        <a:t>3.8</a:t>
                      </a:r>
                      <a:endParaRPr kumimoji="1" lang="ja-JP" altLang="en-US" dirty="0"/>
                    </a:p>
                  </a:txBody>
                  <a:tcPr/>
                </a:tc>
                <a:tc>
                  <a:txBody>
                    <a:bodyPr/>
                    <a:lstStyle/>
                    <a:p>
                      <a:r>
                        <a:rPr kumimoji="1" lang="en-US" altLang="ja-JP" dirty="0" smtClean="0"/>
                        <a:t>5.0</a:t>
                      </a:r>
                      <a:endParaRPr kumimoji="1" lang="ja-JP" altLang="en-US" dirty="0"/>
                    </a:p>
                  </a:txBody>
                  <a:tcPr/>
                </a:tc>
              </a:tr>
              <a:tr h="333709">
                <a:tc>
                  <a:txBody>
                    <a:bodyPr/>
                    <a:lstStyle/>
                    <a:p>
                      <a:r>
                        <a:rPr kumimoji="1" lang="en-US" altLang="ja-JP" dirty="0" smtClean="0"/>
                        <a:t>3.5</a:t>
                      </a:r>
                      <a:endParaRPr kumimoji="1" lang="ja-JP" altLang="en-US" dirty="0"/>
                    </a:p>
                  </a:txBody>
                  <a:tcPr/>
                </a:tc>
                <a:tc>
                  <a:txBody>
                    <a:bodyPr/>
                    <a:lstStyle/>
                    <a:p>
                      <a:r>
                        <a:rPr kumimoji="1" lang="en-US" altLang="ja-JP" dirty="0" smtClean="0"/>
                        <a:t>4.5</a:t>
                      </a:r>
                      <a:endParaRPr kumimoji="1" lang="ja-JP" altLang="en-US" dirty="0"/>
                    </a:p>
                  </a:txBody>
                  <a:tcPr/>
                </a:tc>
              </a:tr>
              <a:tr h="333709">
                <a:tc>
                  <a:txBody>
                    <a:bodyPr/>
                    <a:lstStyle/>
                    <a:p>
                      <a:r>
                        <a:rPr kumimoji="1" lang="en-US" altLang="ja-JP" dirty="0" smtClean="0"/>
                        <a:t>4.8</a:t>
                      </a:r>
                      <a:endParaRPr kumimoji="1" lang="ja-JP" altLang="en-US" dirty="0"/>
                    </a:p>
                  </a:txBody>
                  <a:tcPr/>
                </a:tc>
                <a:tc>
                  <a:txBody>
                    <a:bodyPr/>
                    <a:lstStyle/>
                    <a:p>
                      <a:r>
                        <a:rPr kumimoji="1" lang="en-US" altLang="ja-JP" dirty="0" smtClean="0"/>
                        <a:t>4.8</a:t>
                      </a:r>
                      <a:endParaRPr kumimoji="1" lang="ja-JP" altLang="en-US" dirty="0"/>
                    </a:p>
                  </a:txBody>
                  <a:tcPr/>
                </a:tc>
              </a:tr>
              <a:tr h="333709">
                <a:tc>
                  <a:txBody>
                    <a:bodyPr/>
                    <a:lstStyle/>
                    <a:p>
                      <a:r>
                        <a:rPr kumimoji="1" lang="en-US" altLang="ja-JP" dirty="0" smtClean="0"/>
                        <a:t>4.4</a:t>
                      </a:r>
                      <a:endParaRPr kumimoji="1" lang="ja-JP" altLang="en-US" dirty="0"/>
                    </a:p>
                  </a:txBody>
                  <a:tcPr/>
                </a:tc>
                <a:tc>
                  <a:txBody>
                    <a:bodyPr/>
                    <a:lstStyle/>
                    <a:p>
                      <a:r>
                        <a:rPr kumimoji="1" lang="en-US" altLang="ja-JP" dirty="0" smtClean="0"/>
                        <a:t>4.1</a:t>
                      </a:r>
                      <a:endParaRPr kumimoji="1" lang="ja-JP" altLang="en-US" dirty="0"/>
                    </a:p>
                  </a:txBody>
                  <a:tcPr/>
                </a:tc>
              </a:tr>
              <a:tr h="333709">
                <a:tc>
                  <a:txBody>
                    <a:bodyPr/>
                    <a:lstStyle/>
                    <a:p>
                      <a:r>
                        <a:rPr kumimoji="1" lang="en-US" altLang="ja-JP" dirty="0" smtClean="0"/>
                        <a:t>3.6</a:t>
                      </a:r>
                      <a:endParaRPr kumimoji="1" lang="ja-JP" altLang="en-US" dirty="0"/>
                    </a:p>
                  </a:txBody>
                  <a:tcPr/>
                </a:tc>
                <a:tc>
                  <a:txBody>
                    <a:bodyPr/>
                    <a:lstStyle/>
                    <a:p>
                      <a:endParaRPr kumimoji="1" lang="ja-JP" altLang="en-US" dirty="0"/>
                    </a:p>
                  </a:txBody>
                  <a:tcPr/>
                </a:tc>
              </a:tr>
              <a:tr h="333709">
                <a:tc>
                  <a:txBody>
                    <a:bodyPr/>
                    <a:lstStyle/>
                    <a:p>
                      <a:r>
                        <a:rPr kumimoji="1" lang="en-US" altLang="ja-JP" dirty="0" smtClean="0"/>
                        <a:t>n1</a:t>
                      </a:r>
                      <a:r>
                        <a:rPr kumimoji="1" lang="en-US" altLang="ja-JP" baseline="0" dirty="0" smtClean="0"/>
                        <a:t> = 10</a:t>
                      </a:r>
                      <a:endParaRPr kumimoji="1" lang="ja-JP" altLang="en-US" dirty="0"/>
                    </a:p>
                  </a:txBody>
                  <a:tcPr/>
                </a:tc>
                <a:tc>
                  <a:txBody>
                    <a:bodyPr/>
                    <a:lstStyle/>
                    <a:p>
                      <a:r>
                        <a:rPr kumimoji="1" lang="en-US" altLang="ja-JP" dirty="0" smtClean="0"/>
                        <a:t>n2 = 9</a:t>
                      </a:r>
                      <a:endParaRPr kumimoji="1" lang="ja-JP" altLang="en-US" dirty="0"/>
                    </a:p>
                  </a:txBody>
                  <a:tcPr/>
                </a:tc>
              </a:tr>
              <a:tr h="333709">
                <a:tc>
                  <a:txBody>
                    <a:bodyPr/>
                    <a:lstStyle/>
                    <a:p>
                      <a:r>
                        <a:rPr kumimoji="1" lang="en-US" altLang="ja-JP" u="none" dirty="0" smtClean="0"/>
                        <a:t>X1 = 4.0</a:t>
                      </a:r>
                      <a:endParaRPr kumimoji="1" lang="ja-JP" altLang="en-US" u="none" dirty="0"/>
                    </a:p>
                  </a:txBody>
                  <a:tcPr/>
                </a:tc>
                <a:tc>
                  <a:txBody>
                    <a:bodyPr/>
                    <a:lstStyle/>
                    <a:p>
                      <a:r>
                        <a:rPr kumimoji="1" lang="en-US" altLang="ja-JP" dirty="0" smtClean="0"/>
                        <a:t>X2 = 4.5</a:t>
                      </a:r>
                      <a:endParaRPr kumimoji="1" lang="ja-JP" altLang="en-US" dirty="0"/>
                    </a:p>
                  </a:txBody>
                  <a:tcPr/>
                </a:tc>
              </a:tr>
              <a:tr h="333709">
                <a:tc>
                  <a:txBody>
                    <a:bodyPr/>
                    <a:lstStyle/>
                    <a:p>
                      <a:r>
                        <a:rPr kumimoji="1" lang="en-US" altLang="ja-JP" dirty="0" smtClean="0"/>
                        <a:t>SD1 = 0.503</a:t>
                      </a:r>
                      <a:endParaRPr kumimoji="1" lang="ja-JP" altLang="en-US" dirty="0"/>
                    </a:p>
                  </a:txBody>
                  <a:tcPr/>
                </a:tc>
                <a:tc>
                  <a:txBody>
                    <a:bodyPr/>
                    <a:lstStyle/>
                    <a:p>
                      <a:r>
                        <a:rPr kumimoji="1" lang="en-US" altLang="ja-JP" dirty="0" smtClean="0"/>
                        <a:t>SD2 = 0.4</a:t>
                      </a:r>
                      <a:endParaRPr kumimoji="1" lang="ja-JP" altLang="en-US" dirty="0"/>
                    </a:p>
                  </a:txBody>
                  <a:tcPr/>
                </a:tc>
              </a:tr>
            </a:tbl>
          </a:graphicData>
        </a:graphic>
      </p:graphicFrame>
      <p:cxnSp>
        <p:nvCxnSpPr>
          <p:cNvPr id="5" name="直線コネクタ 4"/>
          <p:cNvCxnSpPr/>
          <p:nvPr/>
        </p:nvCxnSpPr>
        <p:spPr>
          <a:xfrm>
            <a:off x="395536" y="6021288"/>
            <a:ext cx="28803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直線コネクタ 5"/>
          <p:cNvCxnSpPr/>
          <p:nvPr/>
        </p:nvCxnSpPr>
        <p:spPr>
          <a:xfrm>
            <a:off x="2483768" y="6021288"/>
            <a:ext cx="28803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テキスト ボックス 6"/>
          <p:cNvSpPr txBox="1"/>
          <p:nvPr/>
        </p:nvSpPr>
        <p:spPr>
          <a:xfrm flipH="1">
            <a:off x="4644008" y="6334780"/>
            <a:ext cx="4499992" cy="523220"/>
          </a:xfrm>
          <a:prstGeom prst="rect">
            <a:avLst/>
          </a:prstGeom>
          <a:noFill/>
        </p:spPr>
        <p:txBody>
          <a:bodyPr wrap="square" rtlCol="0">
            <a:spAutoFit/>
          </a:bodyPr>
          <a:lstStyle/>
          <a:p>
            <a:r>
              <a:rPr lang="en-US" altLang="ja-JP" sz="1400" dirty="0" smtClean="0"/>
              <a:t>n:</a:t>
            </a:r>
            <a:r>
              <a:rPr lang="ja-JP" altLang="en-US" sz="1400" dirty="0" smtClean="0"/>
              <a:t>標本数　</a:t>
            </a:r>
            <a:r>
              <a:rPr lang="en-US" altLang="ja-JP" sz="1400" dirty="0" smtClean="0"/>
              <a:t>X:</a:t>
            </a:r>
            <a:r>
              <a:rPr lang="ja-JP" altLang="en-US" sz="1400" dirty="0" smtClean="0"/>
              <a:t>平均　</a:t>
            </a:r>
            <a:r>
              <a:rPr lang="en-US" altLang="ja-JP" sz="1400" dirty="0" smtClean="0"/>
              <a:t>SD:</a:t>
            </a:r>
            <a:r>
              <a:rPr lang="ja-JP" altLang="en-US" sz="1400" dirty="0" smtClean="0"/>
              <a:t>標本分散　有意水準</a:t>
            </a:r>
            <a:r>
              <a:rPr lang="en-US" altLang="ja-JP" sz="1400" dirty="0" smtClean="0"/>
              <a:t>:5%</a:t>
            </a:r>
          </a:p>
          <a:p>
            <a:r>
              <a:rPr kumimoji="1" lang="ja-JP" altLang="en-US" sz="1400" dirty="0" smtClean="0"/>
              <a:t>両側検定</a:t>
            </a:r>
            <a:endParaRPr kumimoji="1" lang="ja-JP" altLang="en-US" sz="1400" dirty="0"/>
          </a:p>
        </p:txBody>
      </p:sp>
      <p:cxnSp>
        <p:nvCxnSpPr>
          <p:cNvPr id="9" name="直線矢印コネクタ 8"/>
          <p:cNvCxnSpPr/>
          <p:nvPr/>
        </p:nvCxnSpPr>
        <p:spPr>
          <a:xfrm>
            <a:off x="6084168" y="3140968"/>
            <a:ext cx="0" cy="36004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0" name="テキスト ボックス 9"/>
          <p:cNvSpPr txBox="1"/>
          <p:nvPr/>
        </p:nvSpPr>
        <p:spPr>
          <a:xfrm>
            <a:off x="5508104" y="3573016"/>
            <a:ext cx="1224136" cy="369332"/>
          </a:xfrm>
          <a:prstGeom prst="rect">
            <a:avLst/>
          </a:prstGeom>
          <a:noFill/>
        </p:spPr>
        <p:txBody>
          <a:bodyPr wrap="square" rtlCol="0">
            <a:spAutoFit/>
          </a:bodyPr>
          <a:lstStyle/>
          <a:p>
            <a:endParaRPr kumimoji="1" lang="ja-JP" altLang="en-US" dirty="0"/>
          </a:p>
        </p:txBody>
      </p:sp>
      <p:sp>
        <p:nvSpPr>
          <p:cNvPr id="11" name="テキスト ボックス 10"/>
          <p:cNvSpPr txBox="1"/>
          <p:nvPr/>
        </p:nvSpPr>
        <p:spPr>
          <a:xfrm>
            <a:off x="5580112" y="3501008"/>
            <a:ext cx="2952328" cy="369332"/>
          </a:xfrm>
          <a:prstGeom prst="rect">
            <a:avLst/>
          </a:prstGeom>
          <a:noFill/>
        </p:spPr>
        <p:txBody>
          <a:bodyPr wrap="square" rtlCol="0">
            <a:spAutoFit/>
          </a:bodyPr>
          <a:lstStyle/>
          <a:p>
            <a:r>
              <a:rPr kumimoji="1" lang="en-US" altLang="ja-JP" dirty="0" smtClean="0"/>
              <a:t>TINV(α,</a:t>
            </a:r>
            <a:r>
              <a:rPr kumimoji="1" lang="ja-JP" altLang="en-US" dirty="0" smtClean="0"/>
              <a:t>自由度</a:t>
            </a:r>
            <a:r>
              <a:rPr kumimoji="1" lang="en-US" altLang="ja-JP" dirty="0" smtClean="0"/>
              <a:t>)</a:t>
            </a:r>
            <a:endParaRPr kumimoji="1" lang="ja-JP" altLang="en-US" dirty="0"/>
          </a:p>
        </p:txBody>
      </p:sp>
      <p:cxnSp>
        <p:nvCxnSpPr>
          <p:cNvPr id="12" name="直線コネクタ 11"/>
          <p:cNvCxnSpPr/>
          <p:nvPr/>
        </p:nvCxnSpPr>
        <p:spPr>
          <a:xfrm>
            <a:off x="4860032" y="2564904"/>
            <a:ext cx="28803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直線コネクタ 12"/>
          <p:cNvCxnSpPr/>
          <p:nvPr/>
        </p:nvCxnSpPr>
        <p:spPr>
          <a:xfrm>
            <a:off x="5292080" y="2564904"/>
            <a:ext cx="28803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直線コネクタ 13"/>
          <p:cNvCxnSpPr/>
          <p:nvPr/>
        </p:nvCxnSpPr>
        <p:spPr>
          <a:xfrm>
            <a:off x="8316416" y="2564904"/>
            <a:ext cx="28803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直線コネクタ 14"/>
          <p:cNvCxnSpPr/>
          <p:nvPr/>
        </p:nvCxnSpPr>
        <p:spPr>
          <a:xfrm>
            <a:off x="5076056" y="2924944"/>
            <a:ext cx="28803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３、対応のある</a:t>
            </a:r>
            <a:r>
              <a:rPr lang="en-US" altLang="ja-JP" dirty="0" smtClean="0"/>
              <a:t>t</a:t>
            </a:r>
            <a:r>
              <a:rPr lang="ja-JP" altLang="en-US" dirty="0" smtClean="0"/>
              <a:t>検定</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t>条件</a:t>
            </a:r>
            <a:endParaRPr lang="en-US" altLang="ja-JP" dirty="0" smtClean="0"/>
          </a:p>
          <a:p>
            <a:pPr>
              <a:buNone/>
            </a:pPr>
            <a:r>
              <a:rPr lang="ja-JP" altLang="en-US" dirty="0" smtClean="0"/>
              <a:t>　１、</a:t>
            </a:r>
            <a:r>
              <a:rPr lang="ja-JP" altLang="en-US" dirty="0" smtClean="0"/>
              <a:t>標本</a:t>
            </a:r>
            <a:r>
              <a:rPr lang="ja-JP" altLang="en-US" dirty="0" smtClean="0"/>
              <a:t>何らかの形</a:t>
            </a:r>
            <a:r>
              <a:rPr lang="ja-JP" altLang="en-US" dirty="0" smtClean="0"/>
              <a:t>で対になっている</a:t>
            </a:r>
            <a:endParaRPr lang="en-US" altLang="ja-JP" dirty="0" smtClean="0"/>
          </a:p>
          <a:p>
            <a:pPr>
              <a:buNone/>
            </a:pPr>
            <a:r>
              <a:rPr lang="ja-JP" altLang="en-US" dirty="0" smtClean="0"/>
              <a:t>　２</a:t>
            </a:r>
            <a:r>
              <a:rPr lang="ja-JP" altLang="en-US" dirty="0" smtClean="0"/>
              <a:t>、対になった標本は母集団から無作為に抽出されている</a:t>
            </a:r>
            <a:endParaRPr lang="en-US" altLang="ja-JP" dirty="0" smtClean="0"/>
          </a:p>
          <a:p>
            <a:pPr>
              <a:buNone/>
            </a:pPr>
            <a:r>
              <a:rPr lang="ja-JP" altLang="en-US" dirty="0" smtClean="0"/>
              <a:t>　３</a:t>
            </a:r>
            <a:r>
              <a:rPr lang="ja-JP" altLang="en-US" dirty="0" smtClean="0"/>
              <a:t>、対になった標本の差が近似的に正規分布に従う</a:t>
            </a:r>
            <a:endParaRPr kumimoji="1" lang="ja-JP" alt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67544" y="188640"/>
            <a:ext cx="8229600" cy="1066800"/>
          </a:xfrm>
        </p:spPr>
        <p:txBody>
          <a:bodyPr/>
          <a:lstStyle/>
          <a:p>
            <a:r>
              <a:rPr lang="ja-JP" altLang="en-US" dirty="0" smtClean="0"/>
              <a:t>３、対応のある</a:t>
            </a:r>
            <a:r>
              <a:rPr lang="en-US" altLang="ja-JP" dirty="0" smtClean="0"/>
              <a:t>t</a:t>
            </a:r>
            <a:r>
              <a:rPr lang="ja-JP" altLang="en-US" dirty="0" smtClean="0"/>
              <a:t>検定</a:t>
            </a:r>
            <a:endParaRPr kumimoji="1" lang="ja-JP" altLang="en-US" dirty="0"/>
          </a:p>
        </p:txBody>
      </p:sp>
      <p:graphicFrame>
        <p:nvGraphicFramePr>
          <p:cNvPr id="4" name="コンテンツ プレースホルダ 3"/>
          <p:cNvGraphicFramePr>
            <a:graphicFrameLocks noGrp="1"/>
          </p:cNvGraphicFramePr>
          <p:nvPr>
            <p:ph idx="1"/>
          </p:nvPr>
        </p:nvGraphicFramePr>
        <p:xfrm>
          <a:off x="179512" y="1124744"/>
          <a:ext cx="4402832" cy="5613010"/>
        </p:xfrm>
        <a:graphic>
          <a:graphicData uri="http://schemas.openxmlformats.org/drawingml/2006/table">
            <a:tbl>
              <a:tblPr firstRow="1" bandRow="1">
                <a:tableStyleId>{5C22544A-7EE6-4342-B048-85BDC9FD1C3A}</a:tableStyleId>
              </a:tblPr>
              <a:tblGrid>
                <a:gridCol w="1100708"/>
                <a:gridCol w="1100708"/>
                <a:gridCol w="1100708"/>
                <a:gridCol w="1100708"/>
              </a:tblGrid>
              <a:tr h="431770">
                <a:tc>
                  <a:txBody>
                    <a:bodyPr/>
                    <a:lstStyle/>
                    <a:p>
                      <a:r>
                        <a:rPr kumimoji="1" lang="ja-JP" altLang="en-US" dirty="0" smtClean="0"/>
                        <a:t>被験者</a:t>
                      </a:r>
                      <a:endParaRPr kumimoji="1" lang="ja-JP" altLang="en-US" dirty="0"/>
                    </a:p>
                  </a:txBody>
                  <a:tcPr/>
                </a:tc>
                <a:tc>
                  <a:txBody>
                    <a:bodyPr/>
                    <a:lstStyle/>
                    <a:p>
                      <a:r>
                        <a:rPr kumimoji="1" lang="ja-JP" altLang="en-US" dirty="0" smtClean="0"/>
                        <a:t>投与前</a:t>
                      </a:r>
                      <a:endParaRPr kumimoji="1" lang="ja-JP" altLang="en-US" dirty="0"/>
                    </a:p>
                  </a:txBody>
                  <a:tcPr/>
                </a:tc>
                <a:tc>
                  <a:txBody>
                    <a:bodyPr/>
                    <a:lstStyle/>
                    <a:p>
                      <a:r>
                        <a:rPr kumimoji="1" lang="ja-JP" altLang="en-US" dirty="0" smtClean="0"/>
                        <a:t>投与後</a:t>
                      </a:r>
                      <a:endParaRPr kumimoji="1" lang="ja-JP" altLang="en-US" dirty="0"/>
                    </a:p>
                  </a:txBody>
                  <a:tcPr/>
                </a:tc>
                <a:tc>
                  <a:txBody>
                    <a:bodyPr/>
                    <a:lstStyle/>
                    <a:p>
                      <a:r>
                        <a:rPr kumimoji="1" lang="ja-JP" altLang="en-US" dirty="0" smtClean="0"/>
                        <a:t>差</a:t>
                      </a:r>
                      <a:r>
                        <a:rPr kumimoji="1" lang="en-US" altLang="ja-JP" dirty="0" smtClean="0"/>
                        <a:t>(</a:t>
                      </a:r>
                      <a:r>
                        <a:rPr kumimoji="1" lang="en-US" altLang="ja-JP" dirty="0" err="1" smtClean="0"/>
                        <a:t>di</a:t>
                      </a:r>
                      <a:r>
                        <a:rPr kumimoji="1" lang="en-US" altLang="ja-JP" dirty="0" smtClean="0"/>
                        <a:t>)</a:t>
                      </a:r>
                      <a:endParaRPr kumimoji="1" lang="ja-JP" altLang="en-US" dirty="0"/>
                    </a:p>
                  </a:txBody>
                  <a:tcPr/>
                </a:tc>
              </a:tr>
              <a:tr h="431770">
                <a:tc>
                  <a:txBody>
                    <a:bodyPr/>
                    <a:lstStyle/>
                    <a:p>
                      <a:r>
                        <a:rPr kumimoji="1" lang="en-US" altLang="ja-JP" dirty="0" smtClean="0"/>
                        <a:t>1</a:t>
                      </a:r>
                      <a:endParaRPr kumimoji="1" lang="ja-JP" altLang="en-US" dirty="0"/>
                    </a:p>
                  </a:txBody>
                  <a:tcPr/>
                </a:tc>
                <a:tc>
                  <a:txBody>
                    <a:bodyPr/>
                    <a:lstStyle/>
                    <a:p>
                      <a:r>
                        <a:rPr kumimoji="1" lang="en-US" altLang="ja-JP" dirty="0" smtClean="0"/>
                        <a:t>3.6</a:t>
                      </a:r>
                      <a:endParaRPr kumimoji="1" lang="ja-JP" altLang="en-US" dirty="0"/>
                    </a:p>
                  </a:txBody>
                  <a:tcPr/>
                </a:tc>
                <a:tc>
                  <a:txBody>
                    <a:bodyPr/>
                    <a:lstStyle/>
                    <a:p>
                      <a:r>
                        <a:rPr kumimoji="1" lang="en-US" altLang="ja-JP" dirty="0" smtClean="0"/>
                        <a:t>4.8</a:t>
                      </a:r>
                      <a:endParaRPr kumimoji="1" lang="ja-JP" altLang="en-US" dirty="0"/>
                    </a:p>
                  </a:txBody>
                  <a:tcPr/>
                </a:tc>
                <a:tc>
                  <a:txBody>
                    <a:bodyPr/>
                    <a:lstStyle/>
                    <a:p>
                      <a:r>
                        <a:rPr kumimoji="1" lang="en-US" altLang="ja-JP" dirty="0" smtClean="0"/>
                        <a:t>1.2</a:t>
                      </a:r>
                      <a:endParaRPr kumimoji="1" lang="ja-JP" altLang="en-US" dirty="0"/>
                    </a:p>
                  </a:txBody>
                  <a:tcPr/>
                </a:tc>
              </a:tr>
              <a:tr h="431770">
                <a:tc>
                  <a:txBody>
                    <a:bodyPr/>
                    <a:lstStyle/>
                    <a:p>
                      <a:r>
                        <a:rPr kumimoji="1" lang="en-US" altLang="ja-JP" dirty="0" smtClean="0"/>
                        <a:t>2</a:t>
                      </a:r>
                      <a:endParaRPr kumimoji="1" lang="ja-JP" altLang="en-US" dirty="0"/>
                    </a:p>
                  </a:txBody>
                  <a:tcPr/>
                </a:tc>
                <a:tc>
                  <a:txBody>
                    <a:bodyPr/>
                    <a:lstStyle/>
                    <a:p>
                      <a:r>
                        <a:rPr kumimoji="1" lang="en-US" altLang="ja-JP" dirty="0" smtClean="0"/>
                        <a:t>4.3</a:t>
                      </a:r>
                      <a:endParaRPr kumimoji="1" lang="ja-JP" altLang="en-US" dirty="0"/>
                    </a:p>
                  </a:txBody>
                  <a:tcPr/>
                </a:tc>
                <a:tc>
                  <a:txBody>
                    <a:bodyPr/>
                    <a:lstStyle/>
                    <a:p>
                      <a:r>
                        <a:rPr kumimoji="1" lang="en-US" altLang="ja-JP" dirty="0" smtClean="0"/>
                        <a:t>4.4</a:t>
                      </a:r>
                      <a:endParaRPr kumimoji="1" lang="ja-JP" altLang="en-US" dirty="0"/>
                    </a:p>
                  </a:txBody>
                  <a:tcPr/>
                </a:tc>
                <a:tc>
                  <a:txBody>
                    <a:bodyPr/>
                    <a:lstStyle/>
                    <a:p>
                      <a:r>
                        <a:rPr kumimoji="1" lang="en-US" altLang="ja-JP" dirty="0" smtClean="0"/>
                        <a:t>0.1</a:t>
                      </a:r>
                      <a:endParaRPr kumimoji="1" lang="ja-JP" altLang="en-US" dirty="0"/>
                    </a:p>
                  </a:txBody>
                  <a:tcPr/>
                </a:tc>
              </a:tr>
              <a:tr h="431770">
                <a:tc>
                  <a:txBody>
                    <a:bodyPr/>
                    <a:lstStyle/>
                    <a:p>
                      <a:r>
                        <a:rPr kumimoji="1" lang="en-US" altLang="ja-JP" dirty="0" smtClean="0"/>
                        <a:t>3</a:t>
                      </a:r>
                      <a:endParaRPr kumimoji="1" lang="ja-JP" altLang="en-US" dirty="0"/>
                    </a:p>
                  </a:txBody>
                  <a:tcPr/>
                </a:tc>
                <a:tc>
                  <a:txBody>
                    <a:bodyPr/>
                    <a:lstStyle/>
                    <a:p>
                      <a:r>
                        <a:rPr kumimoji="1" lang="en-US" altLang="ja-JP" dirty="0" smtClean="0"/>
                        <a:t>3.8</a:t>
                      </a:r>
                      <a:endParaRPr kumimoji="1" lang="ja-JP" altLang="en-US" dirty="0"/>
                    </a:p>
                  </a:txBody>
                  <a:tcPr/>
                </a:tc>
                <a:tc>
                  <a:txBody>
                    <a:bodyPr/>
                    <a:lstStyle/>
                    <a:p>
                      <a:r>
                        <a:rPr kumimoji="1" lang="en-US" altLang="ja-JP" dirty="0" smtClean="0"/>
                        <a:t>3.7</a:t>
                      </a:r>
                      <a:endParaRPr kumimoji="1" lang="ja-JP" altLang="en-US" dirty="0"/>
                    </a:p>
                  </a:txBody>
                  <a:tcPr/>
                </a:tc>
                <a:tc>
                  <a:txBody>
                    <a:bodyPr/>
                    <a:lstStyle/>
                    <a:p>
                      <a:r>
                        <a:rPr kumimoji="1" lang="en-US" altLang="ja-JP" dirty="0" smtClean="0"/>
                        <a:t>-0.1</a:t>
                      </a:r>
                      <a:endParaRPr kumimoji="1" lang="ja-JP" altLang="en-US" dirty="0"/>
                    </a:p>
                  </a:txBody>
                  <a:tcPr/>
                </a:tc>
              </a:tr>
              <a:tr h="431770">
                <a:tc>
                  <a:txBody>
                    <a:bodyPr/>
                    <a:lstStyle/>
                    <a:p>
                      <a:r>
                        <a:rPr kumimoji="1" lang="en-US" altLang="ja-JP" dirty="0" smtClean="0"/>
                        <a:t>4</a:t>
                      </a:r>
                      <a:endParaRPr kumimoji="1" lang="ja-JP" altLang="en-US" dirty="0"/>
                    </a:p>
                  </a:txBody>
                  <a:tcPr/>
                </a:tc>
                <a:tc>
                  <a:txBody>
                    <a:bodyPr/>
                    <a:lstStyle/>
                    <a:p>
                      <a:r>
                        <a:rPr kumimoji="1" lang="en-US" altLang="ja-JP" dirty="0" smtClean="0"/>
                        <a:t>4.5</a:t>
                      </a:r>
                      <a:endParaRPr kumimoji="1" lang="ja-JP" altLang="en-US" dirty="0"/>
                    </a:p>
                  </a:txBody>
                  <a:tcPr/>
                </a:tc>
                <a:tc>
                  <a:txBody>
                    <a:bodyPr/>
                    <a:lstStyle/>
                    <a:p>
                      <a:r>
                        <a:rPr kumimoji="1" lang="en-US" altLang="ja-JP" dirty="0" smtClean="0"/>
                        <a:t>5.0</a:t>
                      </a:r>
                      <a:endParaRPr kumimoji="1" lang="ja-JP" altLang="en-US" dirty="0"/>
                    </a:p>
                  </a:txBody>
                  <a:tcPr/>
                </a:tc>
                <a:tc>
                  <a:txBody>
                    <a:bodyPr/>
                    <a:lstStyle/>
                    <a:p>
                      <a:r>
                        <a:rPr kumimoji="1" lang="en-US" altLang="ja-JP" dirty="0" smtClean="0"/>
                        <a:t>0.5</a:t>
                      </a:r>
                      <a:endParaRPr kumimoji="1" lang="ja-JP" altLang="en-US" dirty="0"/>
                    </a:p>
                  </a:txBody>
                  <a:tcPr/>
                </a:tc>
              </a:tr>
              <a:tr h="431770">
                <a:tc>
                  <a:txBody>
                    <a:bodyPr/>
                    <a:lstStyle/>
                    <a:p>
                      <a:r>
                        <a:rPr kumimoji="1" lang="en-US" altLang="ja-JP" dirty="0" smtClean="0"/>
                        <a:t>5</a:t>
                      </a:r>
                      <a:endParaRPr kumimoji="1" lang="ja-JP" altLang="en-US" dirty="0"/>
                    </a:p>
                  </a:txBody>
                  <a:tcPr/>
                </a:tc>
                <a:tc>
                  <a:txBody>
                    <a:bodyPr/>
                    <a:lstStyle/>
                    <a:p>
                      <a:r>
                        <a:rPr kumimoji="1" lang="en-US" altLang="ja-JP" dirty="0" smtClean="0"/>
                        <a:t>4.2</a:t>
                      </a:r>
                      <a:endParaRPr kumimoji="1" lang="ja-JP" altLang="en-US" dirty="0"/>
                    </a:p>
                  </a:txBody>
                  <a:tcPr/>
                </a:tc>
                <a:tc>
                  <a:txBody>
                    <a:bodyPr/>
                    <a:lstStyle/>
                    <a:p>
                      <a:r>
                        <a:rPr kumimoji="1" lang="en-US" altLang="ja-JP" dirty="0" smtClean="0"/>
                        <a:t>4.9</a:t>
                      </a:r>
                      <a:endParaRPr kumimoji="1" lang="ja-JP" altLang="en-US" dirty="0"/>
                    </a:p>
                  </a:txBody>
                  <a:tcPr/>
                </a:tc>
                <a:tc>
                  <a:txBody>
                    <a:bodyPr/>
                    <a:lstStyle/>
                    <a:p>
                      <a:r>
                        <a:rPr kumimoji="1" lang="en-US" altLang="ja-JP" dirty="0" smtClean="0"/>
                        <a:t>0.7</a:t>
                      </a:r>
                      <a:endParaRPr kumimoji="1" lang="ja-JP" altLang="en-US" dirty="0"/>
                    </a:p>
                  </a:txBody>
                  <a:tcPr/>
                </a:tc>
              </a:tr>
              <a:tr h="431770">
                <a:tc>
                  <a:txBody>
                    <a:bodyPr/>
                    <a:lstStyle/>
                    <a:p>
                      <a:r>
                        <a:rPr kumimoji="1" lang="en-US" altLang="ja-JP" dirty="0" smtClean="0"/>
                        <a:t>6</a:t>
                      </a:r>
                      <a:endParaRPr kumimoji="1" lang="ja-JP" altLang="en-US" dirty="0"/>
                    </a:p>
                  </a:txBody>
                  <a:tcPr/>
                </a:tc>
                <a:tc>
                  <a:txBody>
                    <a:bodyPr/>
                    <a:lstStyle/>
                    <a:p>
                      <a:r>
                        <a:rPr kumimoji="1" lang="en-US" altLang="ja-JP" dirty="0" smtClean="0"/>
                        <a:t>4.2</a:t>
                      </a:r>
                      <a:endParaRPr kumimoji="1" lang="ja-JP" altLang="en-US" dirty="0"/>
                    </a:p>
                  </a:txBody>
                  <a:tcPr/>
                </a:tc>
                <a:tc>
                  <a:txBody>
                    <a:bodyPr/>
                    <a:lstStyle/>
                    <a:p>
                      <a:r>
                        <a:rPr kumimoji="1" lang="en-US" altLang="ja-JP" dirty="0" smtClean="0"/>
                        <a:t>5.1</a:t>
                      </a:r>
                      <a:endParaRPr kumimoji="1" lang="ja-JP" altLang="en-US" dirty="0"/>
                    </a:p>
                  </a:txBody>
                  <a:tcPr/>
                </a:tc>
                <a:tc>
                  <a:txBody>
                    <a:bodyPr/>
                    <a:lstStyle/>
                    <a:p>
                      <a:r>
                        <a:rPr kumimoji="1" lang="en-US" altLang="ja-JP" dirty="0" smtClean="0"/>
                        <a:t>0.9</a:t>
                      </a:r>
                      <a:endParaRPr kumimoji="1" lang="ja-JP" altLang="en-US" dirty="0"/>
                    </a:p>
                  </a:txBody>
                  <a:tcPr/>
                </a:tc>
              </a:tr>
              <a:tr h="431770">
                <a:tc>
                  <a:txBody>
                    <a:bodyPr/>
                    <a:lstStyle/>
                    <a:p>
                      <a:r>
                        <a:rPr kumimoji="1" lang="en-US" altLang="ja-JP" dirty="0" smtClean="0"/>
                        <a:t>7</a:t>
                      </a:r>
                      <a:endParaRPr kumimoji="1" lang="ja-JP" altLang="en-US" dirty="0"/>
                    </a:p>
                  </a:txBody>
                  <a:tcPr/>
                </a:tc>
                <a:tc>
                  <a:txBody>
                    <a:bodyPr/>
                    <a:lstStyle/>
                    <a:p>
                      <a:r>
                        <a:rPr kumimoji="1" lang="en-US" altLang="ja-JP" dirty="0" smtClean="0"/>
                        <a:t>3.5</a:t>
                      </a:r>
                      <a:endParaRPr kumimoji="1" lang="ja-JP" altLang="en-US" dirty="0"/>
                    </a:p>
                  </a:txBody>
                  <a:tcPr/>
                </a:tc>
                <a:tc>
                  <a:txBody>
                    <a:bodyPr/>
                    <a:lstStyle/>
                    <a:p>
                      <a:r>
                        <a:rPr kumimoji="1" lang="en-US" altLang="ja-JP" dirty="0" smtClean="0"/>
                        <a:t>4.5</a:t>
                      </a:r>
                      <a:endParaRPr kumimoji="1" lang="ja-JP" altLang="en-US" dirty="0"/>
                    </a:p>
                  </a:txBody>
                  <a:tcPr/>
                </a:tc>
                <a:tc>
                  <a:txBody>
                    <a:bodyPr/>
                    <a:lstStyle/>
                    <a:p>
                      <a:r>
                        <a:rPr kumimoji="1" lang="en-US" altLang="ja-JP" dirty="0" smtClean="0"/>
                        <a:t>1.0</a:t>
                      </a:r>
                      <a:endParaRPr kumimoji="1" lang="ja-JP" altLang="en-US" dirty="0"/>
                    </a:p>
                  </a:txBody>
                  <a:tcPr/>
                </a:tc>
              </a:tr>
              <a:tr h="431770">
                <a:tc>
                  <a:txBody>
                    <a:bodyPr/>
                    <a:lstStyle/>
                    <a:p>
                      <a:r>
                        <a:rPr kumimoji="1" lang="en-US" altLang="ja-JP" dirty="0" smtClean="0"/>
                        <a:t>8</a:t>
                      </a:r>
                      <a:endParaRPr kumimoji="1" lang="ja-JP" altLang="en-US" dirty="0"/>
                    </a:p>
                  </a:txBody>
                  <a:tcPr/>
                </a:tc>
                <a:tc>
                  <a:txBody>
                    <a:bodyPr/>
                    <a:lstStyle/>
                    <a:p>
                      <a:r>
                        <a:rPr kumimoji="1" lang="en-US" altLang="ja-JP" dirty="0" smtClean="0"/>
                        <a:t>4.8</a:t>
                      </a:r>
                      <a:endParaRPr kumimoji="1" lang="ja-JP" altLang="en-US" dirty="0"/>
                    </a:p>
                  </a:txBody>
                  <a:tcPr/>
                </a:tc>
                <a:tc>
                  <a:txBody>
                    <a:bodyPr/>
                    <a:lstStyle/>
                    <a:p>
                      <a:r>
                        <a:rPr kumimoji="1" lang="en-US" altLang="ja-JP" dirty="0" smtClean="0"/>
                        <a:t>4.9</a:t>
                      </a:r>
                      <a:endParaRPr kumimoji="1" lang="ja-JP" altLang="en-US" dirty="0"/>
                    </a:p>
                  </a:txBody>
                  <a:tcPr/>
                </a:tc>
                <a:tc>
                  <a:txBody>
                    <a:bodyPr/>
                    <a:lstStyle/>
                    <a:p>
                      <a:r>
                        <a:rPr kumimoji="1" lang="en-US" altLang="ja-JP" dirty="0" smtClean="0"/>
                        <a:t>0.1</a:t>
                      </a:r>
                      <a:endParaRPr kumimoji="1" lang="ja-JP" altLang="en-US" dirty="0"/>
                    </a:p>
                  </a:txBody>
                  <a:tcPr/>
                </a:tc>
              </a:tr>
              <a:tr h="431770">
                <a:tc>
                  <a:txBody>
                    <a:bodyPr/>
                    <a:lstStyle/>
                    <a:p>
                      <a:r>
                        <a:rPr kumimoji="1" lang="en-US" altLang="ja-JP" dirty="0" smtClean="0"/>
                        <a:t>9</a:t>
                      </a:r>
                      <a:endParaRPr kumimoji="1" lang="ja-JP" altLang="en-US" dirty="0"/>
                    </a:p>
                  </a:txBody>
                  <a:tcPr/>
                </a:tc>
                <a:tc>
                  <a:txBody>
                    <a:bodyPr/>
                    <a:lstStyle/>
                    <a:p>
                      <a:r>
                        <a:rPr kumimoji="1" lang="en-US" altLang="ja-JP" dirty="0" smtClean="0"/>
                        <a:t>4.4</a:t>
                      </a:r>
                      <a:endParaRPr kumimoji="1" lang="ja-JP" altLang="en-US" dirty="0"/>
                    </a:p>
                  </a:txBody>
                  <a:tcPr/>
                </a:tc>
                <a:tc>
                  <a:txBody>
                    <a:bodyPr/>
                    <a:lstStyle/>
                    <a:p>
                      <a:r>
                        <a:rPr kumimoji="1" lang="en-US" altLang="ja-JP" dirty="0" smtClean="0"/>
                        <a:t>4.2</a:t>
                      </a:r>
                      <a:endParaRPr kumimoji="1" lang="ja-JP" altLang="en-US" dirty="0"/>
                    </a:p>
                  </a:txBody>
                  <a:tcPr/>
                </a:tc>
                <a:tc>
                  <a:txBody>
                    <a:bodyPr/>
                    <a:lstStyle/>
                    <a:p>
                      <a:r>
                        <a:rPr kumimoji="1" lang="en-US" altLang="ja-JP" dirty="0" smtClean="0"/>
                        <a:t>-0.2</a:t>
                      </a:r>
                      <a:endParaRPr kumimoji="1" lang="ja-JP" altLang="en-US" dirty="0"/>
                    </a:p>
                  </a:txBody>
                  <a:tcPr/>
                </a:tc>
              </a:tr>
              <a:tr h="431770">
                <a:tc>
                  <a:txBody>
                    <a:bodyPr/>
                    <a:lstStyle/>
                    <a:p>
                      <a:r>
                        <a:rPr kumimoji="1" lang="en-US" altLang="ja-JP" dirty="0" smtClean="0"/>
                        <a:t>10</a:t>
                      </a:r>
                      <a:endParaRPr kumimoji="1" lang="ja-JP" altLang="en-US" dirty="0"/>
                    </a:p>
                  </a:txBody>
                  <a:tcPr/>
                </a:tc>
                <a:tc>
                  <a:txBody>
                    <a:bodyPr/>
                    <a:lstStyle/>
                    <a:p>
                      <a:r>
                        <a:rPr kumimoji="1" lang="en-US" altLang="ja-JP" dirty="0" smtClean="0"/>
                        <a:t>3.9</a:t>
                      </a:r>
                      <a:endParaRPr kumimoji="1" lang="ja-JP" altLang="en-US" dirty="0"/>
                    </a:p>
                  </a:txBody>
                  <a:tcPr/>
                </a:tc>
                <a:tc>
                  <a:txBody>
                    <a:bodyPr/>
                    <a:lstStyle/>
                    <a:p>
                      <a:r>
                        <a:rPr kumimoji="1" lang="en-US" altLang="ja-JP" dirty="0" smtClean="0"/>
                        <a:t>4.7</a:t>
                      </a:r>
                      <a:endParaRPr kumimoji="1" lang="ja-JP" altLang="en-US" dirty="0"/>
                    </a:p>
                  </a:txBody>
                  <a:tcPr/>
                </a:tc>
                <a:tc>
                  <a:txBody>
                    <a:bodyPr/>
                    <a:lstStyle/>
                    <a:p>
                      <a:r>
                        <a:rPr kumimoji="1" lang="en-US" altLang="ja-JP" dirty="0" smtClean="0"/>
                        <a:t>0.8</a:t>
                      </a:r>
                      <a:endParaRPr kumimoji="1" lang="ja-JP" altLang="en-US" dirty="0"/>
                    </a:p>
                  </a:txBody>
                  <a:tcPr/>
                </a:tc>
              </a:tr>
              <a:tr h="431770">
                <a:tc>
                  <a:txBody>
                    <a:bodyPr/>
                    <a:lstStyle/>
                    <a:p>
                      <a:endParaRPr kumimoji="1" lang="ja-JP" altLang="en-US" dirty="0"/>
                    </a:p>
                  </a:txBody>
                  <a:tcPr/>
                </a:tc>
                <a:tc>
                  <a:txBody>
                    <a:bodyPr/>
                    <a:lstStyle/>
                    <a:p>
                      <a:endParaRPr kumimoji="1" lang="ja-JP" altLang="en-US" dirty="0"/>
                    </a:p>
                  </a:txBody>
                  <a:tcPr/>
                </a:tc>
                <a:tc>
                  <a:txBody>
                    <a:bodyPr/>
                    <a:lstStyle/>
                    <a:p>
                      <a:endParaRPr kumimoji="1" lang="ja-JP" altLang="en-US" dirty="0"/>
                    </a:p>
                  </a:txBody>
                  <a:tcPr/>
                </a:tc>
                <a:tc>
                  <a:txBody>
                    <a:bodyPr/>
                    <a:lstStyle/>
                    <a:p>
                      <a:r>
                        <a:rPr kumimoji="1" lang="en-US" altLang="ja-JP" dirty="0" smtClean="0"/>
                        <a:t>d=0.5</a:t>
                      </a:r>
                      <a:endParaRPr kumimoji="1" lang="ja-JP" altLang="en-US" dirty="0"/>
                    </a:p>
                  </a:txBody>
                  <a:tcPr/>
                </a:tc>
              </a:tr>
              <a:tr h="431770">
                <a:tc>
                  <a:txBody>
                    <a:bodyPr/>
                    <a:lstStyle/>
                    <a:p>
                      <a:endParaRPr kumimoji="1" lang="ja-JP" altLang="en-US" dirty="0"/>
                    </a:p>
                  </a:txBody>
                  <a:tcPr/>
                </a:tc>
                <a:tc>
                  <a:txBody>
                    <a:bodyPr/>
                    <a:lstStyle/>
                    <a:p>
                      <a:endParaRPr kumimoji="1" lang="ja-JP" altLang="en-US" dirty="0"/>
                    </a:p>
                  </a:txBody>
                  <a:tcPr/>
                </a:tc>
                <a:tc>
                  <a:txBody>
                    <a:bodyPr/>
                    <a:lstStyle/>
                    <a:p>
                      <a:endParaRPr kumimoji="1" lang="ja-JP" altLang="en-US" dirty="0"/>
                    </a:p>
                  </a:txBody>
                  <a:tcPr/>
                </a:tc>
                <a:tc>
                  <a:txBody>
                    <a:bodyPr/>
                    <a:lstStyle/>
                    <a:p>
                      <a:r>
                        <a:rPr kumimoji="1" lang="en-US" altLang="ja-JP" sz="1400" dirty="0" err="1" smtClean="0"/>
                        <a:t>SDd</a:t>
                      </a:r>
                      <a:r>
                        <a:rPr kumimoji="1" lang="en-US" altLang="ja-JP" sz="1400" dirty="0" smtClean="0"/>
                        <a:t>=0.494</a:t>
                      </a:r>
                      <a:endParaRPr kumimoji="1" lang="ja-JP" altLang="en-US" sz="1400" dirty="0"/>
                    </a:p>
                  </a:txBody>
                  <a:tcPr/>
                </a:tc>
              </a:tr>
            </a:tbl>
          </a:graphicData>
        </a:graphic>
      </p:graphicFrame>
      <p:cxnSp>
        <p:nvCxnSpPr>
          <p:cNvPr id="5" name="直線コネクタ 4"/>
          <p:cNvCxnSpPr/>
          <p:nvPr/>
        </p:nvCxnSpPr>
        <p:spPr>
          <a:xfrm>
            <a:off x="3563888" y="5949280"/>
            <a:ext cx="14401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コンテンツ プレースホルダ 2"/>
          <p:cNvSpPr txBox="1">
            <a:spLocks/>
          </p:cNvSpPr>
          <p:nvPr/>
        </p:nvSpPr>
        <p:spPr>
          <a:xfrm>
            <a:off x="4644008" y="1052736"/>
            <a:ext cx="4320480" cy="5184576"/>
          </a:xfrm>
          <a:prstGeom prst="rect">
            <a:avLst/>
          </a:prstGeom>
        </p:spPr>
        <p:txBody>
          <a:bodyPr vert="horz">
            <a:normAutofit/>
          </a:bodyPr>
          <a:lstStyle/>
          <a:p>
            <a:pPr marL="365760" marR="0" lvl="0" indent="-256032" algn="l" defTabSz="914400" rtl="0" eaLnBrk="1" fontAlgn="auto" latinLnBrk="0" hangingPunct="1">
              <a:lnSpc>
                <a:spcPct val="100000"/>
              </a:lnSpc>
              <a:spcBef>
                <a:spcPts val="300"/>
              </a:spcBef>
              <a:spcAft>
                <a:spcPts val="0"/>
              </a:spcAft>
              <a:buClr>
                <a:schemeClr val="accent3"/>
              </a:buClr>
              <a:buSzTx/>
              <a:buFont typeface="Georgia"/>
              <a:buChar char="•"/>
              <a:tabLst/>
              <a:defRPr/>
            </a:pPr>
            <a:endParaRPr kumimoji="1" lang="ja-JP" altLang="en-US" sz="1800" b="0" i="0" u="none" strike="noStrike" kern="1200" cap="none" spc="0" normalizeH="0" baseline="0" noProof="0" dirty="0">
              <a:ln>
                <a:noFill/>
              </a:ln>
              <a:solidFill>
                <a:schemeClr val="tx1"/>
              </a:solidFill>
              <a:effectLst/>
              <a:uLnTx/>
              <a:uFillTx/>
              <a:latin typeface="+mn-lt"/>
              <a:ea typeface="+mn-ea"/>
              <a:cs typeface="+mn-cs"/>
            </a:endParaRPr>
          </a:p>
        </p:txBody>
      </p:sp>
      <p:sp>
        <p:nvSpPr>
          <p:cNvPr id="8" name="コンテンツ プレースホルダ 2"/>
          <p:cNvSpPr txBox="1">
            <a:spLocks/>
          </p:cNvSpPr>
          <p:nvPr/>
        </p:nvSpPr>
        <p:spPr>
          <a:xfrm>
            <a:off x="4796408" y="1205136"/>
            <a:ext cx="4320480" cy="5184576"/>
          </a:xfrm>
          <a:prstGeom prst="rect">
            <a:avLst/>
          </a:prstGeom>
        </p:spPr>
        <p:txBody>
          <a:bodyPr vert="horz">
            <a:normAutofit/>
          </a:bodyPr>
          <a:lstStyle/>
          <a:p>
            <a:pPr marL="365760" marR="0" lvl="0" indent="-256032" algn="l" defTabSz="914400" rtl="0" eaLnBrk="1" fontAlgn="auto" latinLnBrk="0" hangingPunct="1">
              <a:lnSpc>
                <a:spcPct val="100000"/>
              </a:lnSpc>
              <a:spcBef>
                <a:spcPts val="300"/>
              </a:spcBef>
              <a:spcAft>
                <a:spcPts val="0"/>
              </a:spcAft>
              <a:buClr>
                <a:schemeClr val="accent3"/>
              </a:buClr>
              <a:buSzTx/>
              <a:tabLst/>
              <a:defRPr/>
            </a:pPr>
            <a:r>
              <a:rPr lang="ja-JP" altLang="en-US" noProof="0" dirty="0" smtClean="0"/>
              <a:t>１、</a:t>
            </a:r>
            <a:r>
              <a:rPr lang="en-US" altLang="ja-JP" noProof="0" dirty="0" smtClean="0"/>
              <a:t>t</a:t>
            </a:r>
            <a:r>
              <a:rPr lang="ja-JP" altLang="en-US" noProof="0" dirty="0" smtClean="0"/>
              <a:t>値を求める</a:t>
            </a:r>
            <a:r>
              <a:rPr lang="en-US" altLang="ja-JP" noProof="0" dirty="0" smtClean="0"/>
              <a:t>(</a:t>
            </a:r>
            <a:r>
              <a:rPr lang="en-US" altLang="ja-JP" noProof="0" dirty="0" err="1" smtClean="0"/>
              <a:t>SDd</a:t>
            </a:r>
            <a:r>
              <a:rPr lang="en-US" altLang="ja-JP" noProof="0" dirty="0" smtClean="0"/>
              <a:t>:</a:t>
            </a:r>
            <a:r>
              <a:rPr lang="ja-JP" altLang="en-US" noProof="0" dirty="0" smtClean="0"/>
              <a:t>差の標準偏差　</a:t>
            </a:r>
            <a:r>
              <a:rPr lang="en-US" altLang="ja-JP" dirty="0" smtClean="0"/>
              <a:t>δ:</a:t>
            </a:r>
            <a:r>
              <a:rPr lang="ja-JP" altLang="en-US" noProof="0" dirty="0" smtClean="0"/>
              <a:t>差の母集団の平均値</a:t>
            </a:r>
            <a:r>
              <a:rPr lang="en-US" altLang="ja-JP" noProof="0" dirty="0" smtClean="0"/>
              <a:t>)</a:t>
            </a:r>
          </a:p>
          <a:p>
            <a:pPr marL="365760" marR="0" lvl="0" indent="-256032" algn="l" defTabSz="914400" rtl="0" eaLnBrk="1" fontAlgn="auto" latinLnBrk="0" hangingPunct="1">
              <a:lnSpc>
                <a:spcPct val="100000"/>
              </a:lnSpc>
              <a:spcBef>
                <a:spcPts val="300"/>
              </a:spcBef>
              <a:spcAft>
                <a:spcPts val="0"/>
              </a:spcAft>
              <a:buClr>
                <a:schemeClr val="accent3"/>
              </a:buClr>
              <a:buSzTx/>
              <a:tabLst/>
              <a:defRPr/>
            </a:pPr>
            <a:r>
              <a:rPr kumimoji="1" lang="ja-JP" altLang="en-US" sz="1800" b="0" i="0" u="none" strike="noStrike" kern="1200" cap="none" spc="0" normalizeH="0" baseline="0" dirty="0" smtClean="0">
                <a:ln>
                  <a:noFill/>
                </a:ln>
                <a:solidFill>
                  <a:schemeClr val="tx1"/>
                </a:solidFill>
                <a:effectLst/>
                <a:uLnTx/>
                <a:uFillTx/>
                <a:latin typeface="+mn-lt"/>
                <a:ea typeface="+mn-ea"/>
                <a:cs typeface="+mn-cs"/>
              </a:rPr>
              <a:t>　</a:t>
            </a:r>
            <a:r>
              <a:rPr kumimoji="1" lang="ja-JP" altLang="en-US" sz="1800" b="0" i="0" u="none" strike="noStrike" kern="1200" cap="none" spc="0" normalizeH="0" baseline="0" dirty="0" smtClean="0">
                <a:ln>
                  <a:noFill/>
                </a:ln>
                <a:solidFill>
                  <a:schemeClr val="tx1"/>
                </a:solidFill>
                <a:effectLst/>
                <a:uLnTx/>
                <a:uFillTx/>
                <a:latin typeface="+mn-lt"/>
                <a:ea typeface="+mn-ea"/>
                <a:cs typeface="+mn-cs"/>
              </a:rPr>
              <a:t>　</a:t>
            </a:r>
            <a:r>
              <a:rPr kumimoji="1" lang="en-US" altLang="ja-JP" sz="1800" b="0" i="0" u="none" strike="noStrike" kern="1200" cap="none" spc="0" normalizeH="0" baseline="0" dirty="0" smtClean="0">
                <a:ln>
                  <a:noFill/>
                </a:ln>
                <a:solidFill>
                  <a:schemeClr val="tx1"/>
                </a:solidFill>
                <a:effectLst/>
                <a:uLnTx/>
                <a:uFillTx/>
                <a:latin typeface="+mn-lt"/>
                <a:ea typeface="+mn-ea"/>
                <a:cs typeface="+mn-cs"/>
              </a:rPr>
              <a:t>t=(d-δ/</a:t>
            </a:r>
            <a:r>
              <a:rPr kumimoji="1" lang="en-US" altLang="ja-JP" sz="1800" b="0" i="0" u="none" strike="noStrike" kern="1200" cap="none" spc="0" normalizeH="0" baseline="0" dirty="0" err="1" smtClean="0">
                <a:ln>
                  <a:noFill/>
                </a:ln>
                <a:solidFill>
                  <a:schemeClr val="tx1"/>
                </a:solidFill>
                <a:effectLst/>
                <a:uLnTx/>
                <a:uFillTx/>
                <a:latin typeface="+mn-lt"/>
                <a:ea typeface="+mn-ea"/>
                <a:cs typeface="+mn-cs"/>
              </a:rPr>
              <a:t>SDd</a:t>
            </a:r>
            <a:r>
              <a:rPr kumimoji="1" lang="en-US" altLang="ja-JP" sz="1800" b="0" i="0" u="none" strike="noStrike" kern="1200" cap="none" spc="0" normalizeH="0" baseline="0" dirty="0" smtClean="0">
                <a:ln>
                  <a:noFill/>
                </a:ln>
                <a:solidFill>
                  <a:schemeClr val="tx1"/>
                </a:solidFill>
                <a:effectLst/>
                <a:uLnTx/>
                <a:uFillTx/>
                <a:latin typeface="+mn-lt"/>
                <a:ea typeface="+mn-ea"/>
                <a:cs typeface="+mn-cs"/>
              </a:rPr>
              <a:t>)/</a:t>
            </a:r>
            <a:r>
              <a:rPr kumimoji="1" lang="ja-JP" altLang="en-US" sz="1800" b="0" i="0" u="none" strike="noStrike" kern="1200" cap="none" spc="0" normalizeH="0" baseline="0" dirty="0" smtClean="0">
                <a:ln>
                  <a:noFill/>
                </a:ln>
                <a:solidFill>
                  <a:schemeClr val="tx1"/>
                </a:solidFill>
                <a:effectLst/>
                <a:uLnTx/>
                <a:uFillTx/>
                <a:latin typeface="+mn-lt"/>
                <a:ea typeface="+mn-ea"/>
                <a:cs typeface="+mn-cs"/>
              </a:rPr>
              <a:t>√</a:t>
            </a:r>
            <a:r>
              <a:rPr kumimoji="1" lang="en-US" altLang="ja-JP" sz="1800" b="0" i="0" u="none" strike="noStrike" kern="1200" cap="none" spc="0" normalizeH="0" baseline="0" dirty="0" smtClean="0">
                <a:ln>
                  <a:noFill/>
                </a:ln>
                <a:solidFill>
                  <a:schemeClr val="tx1"/>
                </a:solidFill>
                <a:effectLst/>
                <a:uLnTx/>
                <a:uFillTx/>
                <a:latin typeface="+mn-lt"/>
                <a:ea typeface="+mn-ea"/>
                <a:cs typeface="+mn-cs"/>
              </a:rPr>
              <a:t>n</a:t>
            </a:r>
          </a:p>
          <a:p>
            <a:pPr marL="365760" marR="0" lvl="0" indent="-256032" algn="l" defTabSz="914400" rtl="0" eaLnBrk="1" fontAlgn="auto" latinLnBrk="0" hangingPunct="1">
              <a:lnSpc>
                <a:spcPct val="100000"/>
              </a:lnSpc>
              <a:spcBef>
                <a:spcPts val="300"/>
              </a:spcBef>
              <a:spcAft>
                <a:spcPts val="0"/>
              </a:spcAft>
              <a:buClr>
                <a:schemeClr val="accent3"/>
              </a:buClr>
              <a:buSzTx/>
              <a:tabLst/>
              <a:defRPr/>
            </a:pPr>
            <a:r>
              <a:rPr lang="ja-JP" altLang="en-US" noProof="0" dirty="0" smtClean="0"/>
              <a:t>　</a:t>
            </a:r>
            <a:r>
              <a:rPr lang="ja-JP" altLang="en-US" noProof="0" dirty="0" smtClean="0"/>
              <a:t>　  </a:t>
            </a:r>
            <a:r>
              <a:rPr lang="en-US" altLang="ja-JP" noProof="0" dirty="0" smtClean="0"/>
              <a:t>=3.198</a:t>
            </a:r>
          </a:p>
          <a:p>
            <a:pPr marL="365760" marR="0" lvl="0" indent="-256032" algn="l" defTabSz="914400" rtl="0" eaLnBrk="1" fontAlgn="auto" latinLnBrk="0" hangingPunct="1">
              <a:lnSpc>
                <a:spcPct val="100000"/>
              </a:lnSpc>
              <a:spcBef>
                <a:spcPts val="300"/>
              </a:spcBef>
              <a:spcAft>
                <a:spcPts val="0"/>
              </a:spcAft>
              <a:buClr>
                <a:schemeClr val="accent3"/>
              </a:buClr>
              <a:buSzTx/>
              <a:tabLst/>
              <a:defRPr/>
            </a:pPr>
            <a:endParaRPr kumimoji="1" lang="en-US" altLang="ja-JP" sz="1800" b="0" i="0" u="none" strike="noStrike" kern="1200" cap="none" spc="0" normalizeH="0" baseline="0" dirty="0" smtClean="0">
              <a:ln>
                <a:noFill/>
              </a:ln>
              <a:solidFill>
                <a:schemeClr val="tx1"/>
              </a:solidFill>
              <a:effectLst/>
              <a:uLnTx/>
              <a:uFillTx/>
              <a:latin typeface="+mn-lt"/>
              <a:ea typeface="+mn-ea"/>
              <a:cs typeface="+mn-cs"/>
            </a:endParaRPr>
          </a:p>
          <a:p>
            <a:pPr marL="365760" marR="0" lvl="0" indent="-256032" algn="l" defTabSz="914400" rtl="0" eaLnBrk="1" fontAlgn="auto" latinLnBrk="0" hangingPunct="1">
              <a:lnSpc>
                <a:spcPct val="100000"/>
              </a:lnSpc>
              <a:spcBef>
                <a:spcPts val="300"/>
              </a:spcBef>
              <a:spcAft>
                <a:spcPts val="0"/>
              </a:spcAft>
              <a:buClr>
                <a:schemeClr val="accent3"/>
              </a:buClr>
              <a:buSzTx/>
              <a:tabLst/>
              <a:defRPr/>
            </a:pPr>
            <a:r>
              <a:rPr lang="ja-JP" altLang="en-US" noProof="0" dirty="0" smtClean="0"/>
              <a:t>２、自由度</a:t>
            </a:r>
            <a:r>
              <a:rPr lang="en-US" altLang="ja-JP" noProof="0" dirty="0" smtClean="0"/>
              <a:t>(</a:t>
            </a:r>
            <a:r>
              <a:rPr lang="en-US" altLang="ja-JP" noProof="0" dirty="0" err="1" smtClean="0"/>
              <a:t>df</a:t>
            </a:r>
            <a:r>
              <a:rPr lang="en-US" altLang="ja-JP" noProof="0" dirty="0" smtClean="0"/>
              <a:t>)</a:t>
            </a:r>
            <a:r>
              <a:rPr lang="ja-JP" altLang="en-US" noProof="0" dirty="0" smtClean="0"/>
              <a:t>を求める</a:t>
            </a:r>
            <a:endParaRPr lang="en-US" altLang="ja-JP" noProof="0" dirty="0" smtClean="0"/>
          </a:p>
          <a:p>
            <a:pPr marL="365760" marR="0" lvl="0" indent="-256032" algn="l" defTabSz="914400" rtl="0" eaLnBrk="1" fontAlgn="auto" latinLnBrk="0" hangingPunct="1">
              <a:lnSpc>
                <a:spcPct val="100000"/>
              </a:lnSpc>
              <a:spcBef>
                <a:spcPts val="300"/>
              </a:spcBef>
              <a:spcAft>
                <a:spcPts val="0"/>
              </a:spcAft>
              <a:buClr>
                <a:schemeClr val="accent3"/>
              </a:buClr>
              <a:buSzTx/>
              <a:tabLst/>
              <a:defRPr/>
            </a:pPr>
            <a:r>
              <a:rPr kumimoji="1" lang="ja-JP" altLang="en-US" sz="1800" b="0" i="0" u="none" strike="noStrike" kern="1200" cap="none" spc="0" normalizeH="0" baseline="0" dirty="0" smtClean="0">
                <a:ln>
                  <a:noFill/>
                </a:ln>
                <a:solidFill>
                  <a:schemeClr val="tx1"/>
                </a:solidFill>
                <a:effectLst/>
                <a:uLnTx/>
                <a:uFillTx/>
                <a:latin typeface="+mn-lt"/>
                <a:ea typeface="+mn-ea"/>
                <a:cs typeface="+mn-cs"/>
              </a:rPr>
              <a:t>　</a:t>
            </a:r>
            <a:r>
              <a:rPr kumimoji="1" lang="ja-JP" altLang="en-US" sz="1800" b="0" i="0" u="none" strike="noStrike" kern="1200" cap="none" spc="0" normalizeH="0" baseline="0" dirty="0" smtClean="0">
                <a:ln>
                  <a:noFill/>
                </a:ln>
                <a:solidFill>
                  <a:schemeClr val="tx1"/>
                </a:solidFill>
                <a:effectLst/>
                <a:uLnTx/>
                <a:uFillTx/>
                <a:latin typeface="+mn-lt"/>
                <a:ea typeface="+mn-ea"/>
                <a:cs typeface="+mn-cs"/>
              </a:rPr>
              <a:t>　</a:t>
            </a:r>
            <a:r>
              <a:rPr kumimoji="1" lang="en-US" altLang="ja-JP" sz="1800" b="0" i="0" u="none" strike="noStrike" kern="1200" cap="none" spc="0" normalizeH="0" baseline="0" dirty="0" err="1" smtClean="0">
                <a:ln>
                  <a:noFill/>
                </a:ln>
                <a:solidFill>
                  <a:schemeClr val="tx1"/>
                </a:solidFill>
                <a:effectLst/>
                <a:uLnTx/>
                <a:uFillTx/>
                <a:latin typeface="+mn-lt"/>
                <a:ea typeface="+mn-ea"/>
                <a:cs typeface="+mn-cs"/>
              </a:rPr>
              <a:t>df</a:t>
            </a:r>
            <a:r>
              <a:rPr kumimoji="1" lang="en-US" altLang="ja-JP" sz="1800" b="0" i="0" u="none" strike="noStrike" kern="1200" cap="none" spc="0" normalizeH="0" baseline="0" dirty="0" smtClean="0">
                <a:ln>
                  <a:noFill/>
                </a:ln>
                <a:solidFill>
                  <a:schemeClr val="tx1"/>
                </a:solidFill>
                <a:effectLst/>
                <a:uLnTx/>
                <a:uFillTx/>
                <a:latin typeface="+mn-lt"/>
                <a:ea typeface="+mn-ea"/>
                <a:cs typeface="+mn-cs"/>
              </a:rPr>
              <a:t>=n-1</a:t>
            </a:r>
          </a:p>
          <a:p>
            <a:pPr marL="365760" marR="0" lvl="0" indent="-256032" algn="l" defTabSz="914400" rtl="0" eaLnBrk="1" fontAlgn="auto" latinLnBrk="0" hangingPunct="1">
              <a:lnSpc>
                <a:spcPct val="100000"/>
              </a:lnSpc>
              <a:spcBef>
                <a:spcPts val="300"/>
              </a:spcBef>
              <a:spcAft>
                <a:spcPts val="0"/>
              </a:spcAft>
              <a:buClr>
                <a:schemeClr val="accent3"/>
              </a:buClr>
              <a:buSzTx/>
              <a:tabLst/>
              <a:defRPr/>
            </a:pPr>
            <a:r>
              <a:rPr lang="ja-JP" altLang="en-US" noProof="0" dirty="0" smtClean="0"/>
              <a:t>　</a:t>
            </a:r>
            <a:r>
              <a:rPr lang="ja-JP" altLang="en-US" noProof="0" dirty="0" smtClean="0"/>
              <a:t>　   </a:t>
            </a:r>
            <a:r>
              <a:rPr lang="en-US" altLang="ja-JP" dirty="0" smtClean="0"/>
              <a:t> </a:t>
            </a:r>
            <a:r>
              <a:rPr lang="en-US" altLang="ja-JP" dirty="0" smtClean="0"/>
              <a:t>= 10-1=9</a:t>
            </a:r>
          </a:p>
          <a:p>
            <a:pPr marL="365760" marR="0" lvl="0" indent="-256032" algn="l" defTabSz="914400" rtl="0" eaLnBrk="1" fontAlgn="auto" latinLnBrk="0" hangingPunct="1">
              <a:lnSpc>
                <a:spcPct val="100000"/>
              </a:lnSpc>
              <a:spcBef>
                <a:spcPts val="300"/>
              </a:spcBef>
              <a:spcAft>
                <a:spcPts val="0"/>
              </a:spcAft>
              <a:buClr>
                <a:schemeClr val="accent3"/>
              </a:buClr>
              <a:buSzTx/>
              <a:tabLst/>
              <a:defRPr/>
            </a:pPr>
            <a:endParaRPr kumimoji="1" lang="en-US" altLang="ja-JP" sz="1800" b="0" i="0" u="none" strike="noStrike" kern="1200" cap="none" spc="0" normalizeH="0" baseline="0" noProof="0" dirty="0" smtClean="0">
              <a:ln>
                <a:noFill/>
              </a:ln>
              <a:solidFill>
                <a:schemeClr val="tx1"/>
              </a:solidFill>
              <a:effectLst/>
              <a:uLnTx/>
              <a:uFillTx/>
              <a:latin typeface="+mn-lt"/>
              <a:ea typeface="+mn-ea"/>
              <a:cs typeface="+mn-cs"/>
            </a:endParaRPr>
          </a:p>
          <a:p>
            <a:pPr marL="365760" lvl="0" indent="-256032">
              <a:spcBef>
                <a:spcPts val="300"/>
              </a:spcBef>
              <a:buClr>
                <a:schemeClr val="accent3"/>
              </a:buClr>
            </a:pPr>
            <a:r>
              <a:rPr lang="ja-JP" altLang="en-US" dirty="0" smtClean="0"/>
              <a:t>３、</a:t>
            </a:r>
            <a:r>
              <a:rPr lang="en-US" altLang="ja-JP" dirty="0" smtClean="0"/>
              <a:t> t</a:t>
            </a:r>
            <a:r>
              <a:rPr lang="ja-JP" altLang="en-US" dirty="0" smtClean="0"/>
              <a:t>値に</a:t>
            </a:r>
            <a:r>
              <a:rPr lang="ja-JP" altLang="en-US" dirty="0" smtClean="0"/>
              <a:t>対応する確率</a:t>
            </a:r>
            <a:r>
              <a:rPr lang="en-US" altLang="ja-JP" dirty="0" smtClean="0"/>
              <a:t>(P)</a:t>
            </a:r>
            <a:r>
              <a:rPr lang="ja-JP" altLang="en-US" dirty="0" smtClean="0"/>
              <a:t>が有意水準より小さいか</a:t>
            </a:r>
            <a:r>
              <a:rPr lang="ja-JP" altLang="en-US" dirty="0" smtClean="0"/>
              <a:t>確かめる</a:t>
            </a:r>
            <a:endParaRPr lang="en-US" altLang="ja-JP" dirty="0" smtClean="0"/>
          </a:p>
          <a:p>
            <a:pPr marL="365760" lvl="0" indent="-256032">
              <a:spcBef>
                <a:spcPts val="300"/>
              </a:spcBef>
              <a:buClr>
                <a:schemeClr val="accent3"/>
              </a:buClr>
            </a:pPr>
            <a:r>
              <a:rPr lang="en-US" altLang="ja-JP" dirty="0" smtClean="0"/>
              <a:t>	 </a:t>
            </a:r>
            <a:r>
              <a:rPr lang="en-US" altLang="ja-JP" dirty="0" smtClean="0"/>
              <a:t>   p=TDIST(3.198,9,2)</a:t>
            </a:r>
          </a:p>
          <a:p>
            <a:pPr marL="365760" lvl="0" indent="-256032">
              <a:spcBef>
                <a:spcPts val="300"/>
              </a:spcBef>
              <a:buClr>
                <a:schemeClr val="accent3"/>
              </a:buClr>
            </a:pPr>
            <a:r>
              <a:rPr lang="en-US" altLang="ja-JP" dirty="0" smtClean="0"/>
              <a:t> </a:t>
            </a:r>
            <a:r>
              <a:rPr lang="en-US" altLang="ja-JP" dirty="0" smtClean="0"/>
              <a:t>          =0.011&lt;0.05</a:t>
            </a:r>
            <a:endParaRPr lang="en-US" altLang="ja-JP" dirty="0" smtClean="0"/>
          </a:p>
        </p:txBody>
      </p:sp>
      <p:sp>
        <p:nvSpPr>
          <p:cNvPr id="9" name="テキスト ボックス 8"/>
          <p:cNvSpPr txBox="1"/>
          <p:nvPr/>
        </p:nvSpPr>
        <p:spPr>
          <a:xfrm>
            <a:off x="5508104" y="5373216"/>
            <a:ext cx="2088232" cy="369332"/>
          </a:xfrm>
          <a:prstGeom prst="rect">
            <a:avLst/>
          </a:prstGeom>
          <a:noFill/>
        </p:spPr>
        <p:txBody>
          <a:bodyPr wrap="square" rtlCol="0">
            <a:spAutoFit/>
          </a:bodyPr>
          <a:lstStyle/>
          <a:p>
            <a:r>
              <a:rPr lang="ja-JP" altLang="en-US" dirty="0" smtClean="0">
                <a:solidFill>
                  <a:srgbClr val="FF0000"/>
                </a:solidFill>
              </a:rPr>
              <a:t>差</a:t>
            </a:r>
            <a:r>
              <a:rPr lang="ja-JP" altLang="en-US" dirty="0" smtClean="0">
                <a:solidFill>
                  <a:srgbClr val="FF0000"/>
                </a:solidFill>
              </a:rPr>
              <a:t>があるといえる</a:t>
            </a:r>
            <a:endParaRPr kumimoji="1" lang="ja-JP" altLang="en-US" dirty="0">
              <a:solidFill>
                <a:srgbClr val="FF0000"/>
              </a:solidFill>
            </a:endParaRPr>
          </a:p>
        </p:txBody>
      </p:sp>
      <p:cxnSp>
        <p:nvCxnSpPr>
          <p:cNvPr id="10" name="直線コネクタ 9"/>
          <p:cNvCxnSpPr/>
          <p:nvPr/>
        </p:nvCxnSpPr>
        <p:spPr>
          <a:xfrm>
            <a:off x="5796136" y="1844824"/>
            <a:ext cx="14401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67544" y="260648"/>
            <a:ext cx="8229600" cy="1066800"/>
          </a:xfrm>
        </p:spPr>
        <p:txBody>
          <a:bodyPr/>
          <a:lstStyle/>
          <a:p>
            <a:r>
              <a:rPr lang="ja-JP" altLang="en-US" dirty="0" smtClean="0"/>
              <a:t>３、対応のある</a:t>
            </a:r>
            <a:r>
              <a:rPr lang="en-US" altLang="ja-JP" dirty="0" smtClean="0"/>
              <a:t>t</a:t>
            </a:r>
            <a:r>
              <a:rPr lang="ja-JP" altLang="en-US" dirty="0" smtClean="0"/>
              <a:t>検定</a:t>
            </a:r>
            <a:endParaRPr kumimoji="1" lang="ja-JP" altLang="en-US" dirty="0"/>
          </a:p>
        </p:txBody>
      </p:sp>
      <p:sp>
        <p:nvSpPr>
          <p:cNvPr id="3" name="コンテンツ プレースホルダ 2"/>
          <p:cNvSpPr>
            <a:spLocks noGrp="1"/>
          </p:cNvSpPr>
          <p:nvPr>
            <p:ph idx="1"/>
          </p:nvPr>
        </p:nvSpPr>
        <p:spPr>
          <a:xfrm>
            <a:off x="4716016" y="1124744"/>
            <a:ext cx="4248472" cy="5449792"/>
          </a:xfrm>
        </p:spPr>
        <p:txBody>
          <a:bodyPr>
            <a:normAutofit/>
          </a:bodyPr>
          <a:lstStyle/>
          <a:p>
            <a:r>
              <a:rPr lang="ja-JP" altLang="en-US" sz="1800" dirty="0" smtClean="0"/>
              <a:t>二つの平均値の差の信頼</a:t>
            </a:r>
            <a:r>
              <a:rPr lang="ja-JP" altLang="en-US" sz="1800" dirty="0" smtClean="0"/>
              <a:t>区間</a:t>
            </a:r>
            <a:endParaRPr lang="en-US" altLang="ja-JP" sz="1800" dirty="0" smtClean="0"/>
          </a:p>
          <a:p>
            <a:endParaRPr lang="en-US" altLang="ja-JP" sz="1800" dirty="0" smtClean="0"/>
          </a:p>
          <a:p>
            <a:pPr>
              <a:buNone/>
            </a:pPr>
            <a:r>
              <a:rPr lang="en-US" altLang="ja-JP" sz="1400" dirty="0" smtClean="0"/>
              <a:t>d-t(α/2,df</a:t>
            </a:r>
            <a:r>
              <a:rPr lang="en-US" altLang="ja-JP" sz="1400" dirty="0" smtClean="0"/>
              <a:t>)*</a:t>
            </a:r>
            <a:r>
              <a:rPr lang="en-US" altLang="ja-JP" sz="1400" dirty="0" err="1" smtClean="0"/>
              <a:t>SDd</a:t>
            </a:r>
            <a:r>
              <a:rPr lang="en-US" altLang="ja-JP" sz="1400" dirty="0" smtClean="0"/>
              <a:t>/</a:t>
            </a:r>
            <a:r>
              <a:rPr lang="ja-JP" altLang="en-US" sz="1400" dirty="0" smtClean="0"/>
              <a:t>√</a:t>
            </a:r>
            <a:r>
              <a:rPr lang="en-US" altLang="ja-JP" sz="1400" dirty="0" smtClean="0"/>
              <a:t>n&lt;δ&lt;</a:t>
            </a:r>
            <a:r>
              <a:rPr lang="en-US" altLang="ja-JP" sz="1400" dirty="0" err="1" smtClean="0"/>
              <a:t>d+t</a:t>
            </a:r>
            <a:r>
              <a:rPr lang="en-US" altLang="ja-JP" sz="1400" dirty="0" smtClean="0"/>
              <a:t>(α/2,df)*</a:t>
            </a:r>
            <a:r>
              <a:rPr lang="en-US" altLang="ja-JP" sz="1400" dirty="0" err="1" smtClean="0"/>
              <a:t>SDd</a:t>
            </a:r>
            <a:r>
              <a:rPr lang="en-US" altLang="ja-JP" sz="1400" dirty="0" smtClean="0"/>
              <a:t>/</a:t>
            </a:r>
            <a:r>
              <a:rPr lang="ja-JP" altLang="en-US" sz="1400" dirty="0" smtClean="0"/>
              <a:t>√</a:t>
            </a:r>
            <a:r>
              <a:rPr lang="en-US" altLang="ja-JP" sz="1400" dirty="0" smtClean="0"/>
              <a:t>n</a:t>
            </a:r>
          </a:p>
          <a:p>
            <a:pPr>
              <a:buNone/>
            </a:pPr>
            <a:endParaRPr lang="en-US" altLang="ja-JP" sz="1400" dirty="0" smtClean="0"/>
          </a:p>
          <a:p>
            <a:pPr>
              <a:buNone/>
            </a:pPr>
            <a:endParaRPr lang="en-US" altLang="ja-JP" sz="1400" dirty="0" smtClean="0"/>
          </a:p>
          <a:p>
            <a:pPr>
              <a:buNone/>
            </a:pPr>
            <a:endParaRPr lang="en-US" altLang="ja-JP" sz="1400" dirty="0" smtClean="0"/>
          </a:p>
          <a:p>
            <a:pPr>
              <a:buNone/>
            </a:pPr>
            <a:endParaRPr lang="en-US" altLang="ja-JP" sz="1400" dirty="0" smtClean="0"/>
          </a:p>
          <a:p>
            <a:pPr>
              <a:buNone/>
            </a:pPr>
            <a:r>
              <a:rPr lang="en-US" altLang="ja-JP" sz="1800" dirty="0" smtClean="0"/>
              <a:t>0.147&lt;δ&lt;0.853</a:t>
            </a:r>
          </a:p>
          <a:p>
            <a:pPr>
              <a:buNone/>
            </a:pPr>
            <a:endParaRPr lang="en-US" altLang="ja-JP" sz="1800" dirty="0" smtClean="0"/>
          </a:p>
          <a:p>
            <a:pPr>
              <a:buNone/>
            </a:pPr>
            <a:r>
              <a:rPr lang="ja-JP" altLang="en-US" sz="1800" dirty="0" smtClean="0"/>
              <a:t>二つの平均値の差の</a:t>
            </a:r>
            <a:r>
              <a:rPr lang="en-US" altLang="ja-JP" sz="1800" dirty="0" smtClean="0"/>
              <a:t>95%</a:t>
            </a:r>
            <a:r>
              <a:rPr lang="ja-JP" altLang="en-US" sz="1800" dirty="0" smtClean="0"/>
              <a:t>信頼区間は</a:t>
            </a:r>
            <a:endParaRPr lang="en-US" altLang="ja-JP" sz="1800" dirty="0" smtClean="0"/>
          </a:p>
          <a:p>
            <a:pPr>
              <a:buNone/>
            </a:pPr>
            <a:r>
              <a:rPr lang="en-US" altLang="ja-JP" sz="1800" dirty="0" smtClean="0"/>
              <a:t>(0</a:t>
            </a:r>
            <a:r>
              <a:rPr lang="en-US" altLang="ja-JP" sz="1800" dirty="0" smtClean="0"/>
              <a:t>.</a:t>
            </a:r>
            <a:r>
              <a:rPr lang="en-US" altLang="ja-JP" sz="1800" dirty="0" smtClean="0"/>
              <a:t> 147</a:t>
            </a:r>
            <a:r>
              <a:rPr lang="en-US" altLang="ja-JP" sz="1800" dirty="0" smtClean="0"/>
              <a:t>mEq/l</a:t>
            </a:r>
            <a:r>
              <a:rPr lang="en-US" altLang="ja-JP" sz="1800" dirty="0" smtClean="0"/>
              <a:t>, 0</a:t>
            </a:r>
            <a:r>
              <a:rPr lang="en-US" altLang="ja-JP" sz="1800" dirty="0" smtClean="0"/>
              <a:t>.</a:t>
            </a:r>
            <a:r>
              <a:rPr lang="en-US" altLang="ja-JP" sz="1800" dirty="0" smtClean="0"/>
              <a:t> 853</a:t>
            </a:r>
            <a:r>
              <a:rPr lang="en-US" altLang="ja-JP" sz="1800" dirty="0" smtClean="0"/>
              <a:t>mEq/l</a:t>
            </a:r>
            <a:r>
              <a:rPr lang="en-US" altLang="ja-JP" sz="1800" dirty="0" smtClean="0"/>
              <a:t>,)</a:t>
            </a:r>
            <a:endParaRPr lang="ja-JP" altLang="en-US" sz="1800" dirty="0" smtClean="0"/>
          </a:p>
          <a:p>
            <a:pPr>
              <a:buNone/>
            </a:pPr>
            <a:endParaRPr lang="en-US" altLang="ja-JP" sz="1800" dirty="0" smtClean="0"/>
          </a:p>
          <a:p>
            <a:endParaRPr lang="en-US" altLang="ja-JP" sz="1800" dirty="0" smtClean="0"/>
          </a:p>
        </p:txBody>
      </p:sp>
      <p:graphicFrame>
        <p:nvGraphicFramePr>
          <p:cNvPr id="4" name="コンテンツ プレースホルダ 3"/>
          <p:cNvGraphicFramePr>
            <a:graphicFrameLocks/>
          </p:cNvGraphicFramePr>
          <p:nvPr/>
        </p:nvGraphicFramePr>
        <p:xfrm>
          <a:off x="179512" y="1124744"/>
          <a:ext cx="4402832" cy="5613010"/>
        </p:xfrm>
        <a:graphic>
          <a:graphicData uri="http://schemas.openxmlformats.org/drawingml/2006/table">
            <a:tbl>
              <a:tblPr firstRow="1" bandRow="1">
                <a:tableStyleId>{5C22544A-7EE6-4342-B048-85BDC9FD1C3A}</a:tableStyleId>
              </a:tblPr>
              <a:tblGrid>
                <a:gridCol w="1100708"/>
                <a:gridCol w="1100708"/>
                <a:gridCol w="1100708"/>
                <a:gridCol w="1100708"/>
              </a:tblGrid>
              <a:tr h="431770">
                <a:tc>
                  <a:txBody>
                    <a:bodyPr/>
                    <a:lstStyle/>
                    <a:p>
                      <a:r>
                        <a:rPr kumimoji="1" lang="ja-JP" altLang="en-US" dirty="0" smtClean="0"/>
                        <a:t>被験者</a:t>
                      </a:r>
                      <a:endParaRPr kumimoji="1" lang="ja-JP" altLang="en-US" dirty="0"/>
                    </a:p>
                  </a:txBody>
                  <a:tcPr/>
                </a:tc>
                <a:tc>
                  <a:txBody>
                    <a:bodyPr/>
                    <a:lstStyle/>
                    <a:p>
                      <a:r>
                        <a:rPr kumimoji="1" lang="ja-JP" altLang="en-US" dirty="0" smtClean="0"/>
                        <a:t>投与前</a:t>
                      </a:r>
                      <a:endParaRPr kumimoji="1" lang="ja-JP" altLang="en-US" dirty="0"/>
                    </a:p>
                  </a:txBody>
                  <a:tcPr/>
                </a:tc>
                <a:tc>
                  <a:txBody>
                    <a:bodyPr/>
                    <a:lstStyle/>
                    <a:p>
                      <a:r>
                        <a:rPr kumimoji="1" lang="ja-JP" altLang="en-US" dirty="0" smtClean="0"/>
                        <a:t>投与後</a:t>
                      </a:r>
                      <a:endParaRPr kumimoji="1" lang="ja-JP" altLang="en-US" dirty="0"/>
                    </a:p>
                  </a:txBody>
                  <a:tcPr/>
                </a:tc>
                <a:tc>
                  <a:txBody>
                    <a:bodyPr/>
                    <a:lstStyle/>
                    <a:p>
                      <a:r>
                        <a:rPr kumimoji="1" lang="ja-JP" altLang="en-US" dirty="0" smtClean="0"/>
                        <a:t>差</a:t>
                      </a:r>
                      <a:r>
                        <a:rPr kumimoji="1" lang="en-US" altLang="ja-JP" dirty="0" smtClean="0"/>
                        <a:t>(</a:t>
                      </a:r>
                      <a:r>
                        <a:rPr kumimoji="1" lang="en-US" altLang="ja-JP" dirty="0" err="1" smtClean="0"/>
                        <a:t>di</a:t>
                      </a:r>
                      <a:r>
                        <a:rPr kumimoji="1" lang="en-US" altLang="ja-JP" dirty="0" smtClean="0"/>
                        <a:t>)</a:t>
                      </a:r>
                      <a:endParaRPr kumimoji="1" lang="ja-JP" altLang="en-US" dirty="0"/>
                    </a:p>
                  </a:txBody>
                  <a:tcPr/>
                </a:tc>
              </a:tr>
              <a:tr h="431770">
                <a:tc>
                  <a:txBody>
                    <a:bodyPr/>
                    <a:lstStyle/>
                    <a:p>
                      <a:r>
                        <a:rPr kumimoji="1" lang="en-US" altLang="ja-JP" dirty="0" smtClean="0"/>
                        <a:t>1</a:t>
                      </a:r>
                      <a:endParaRPr kumimoji="1" lang="ja-JP" altLang="en-US" dirty="0"/>
                    </a:p>
                  </a:txBody>
                  <a:tcPr/>
                </a:tc>
                <a:tc>
                  <a:txBody>
                    <a:bodyPr/>
                    <a:lstStyle/>
                    <a:p>
                      <a:r>
                        <a:rPr kumimoji="1" lang="en-US" altLang="ja-JP" dirty="0" smtClean="0"/>
                        <a:t>3.6</a:t>
                      </a:r>
                      <a:endParaRPr kumimoji="1" lang="ja-JP" altLang="en-US" dirty="0"/>
                    </a:p>
                  </a:txBody>
                  <a:tcPr/>
                </a:tc>
                <a:tc>
                  <a:txBody>
                    <a:bodyPr/>
                    <a:lstStyle/>
                    <a:p>
                      <a:r>
                        <a:rPr kumimoji="1" lang="en-US" altLang="ja-JP" dirty="0" smtClean="0"/>
                        <a:t>4.8</a:t>
                      </a:r>
                      <a:endParaRPr kumimoji="1" lang="ja-JP" altLang="en-US" dirty="0"/>
                    </a:p>
                  </a:txBody>
                  <a:tcPr/>
                </a:tc>
                <a:tc>
                  <a:txBody>
                    <a:bodyPr/>
                    <a:lstStyle/>
                    <a:p>
                      <a:r>
                        <a:rPr kumimoji="1" lang="en-US" altLang="ja-JP" dirty="0" smtClean="0"/>
                        <a:t>1.2</a:t>
                      </a:r>
                      <a:endParaRPr kumimoji="1" lang="ja-JP" altLang="en-US" dirty="0"/>
                    </a:p>
                  </a:txBody>
                  <a:tcPr/>
                </a:tc>
              </a:tr>
              <a:tr h="431770">
                <a:tc>
                  <a:txBody>
                    <a:bodyPr/>
                    <a:lstStyle/>
                    <a:p>
                      <a:r>
                        <a:rPr kumimoji="1" lang="en-US" altLang="ja-JP" dirty="0" smtClean="0"/>
                        <a:t>2</a:t>
                      </a:r>
                      <a:endParaRPr kumimoji="1" lang="ja-JP" altLang="en-US" dirty="0"/>
                    </a:p>
                  </a:txBody>
                  <a:tcPr/>
                </a:tc>
                <a:tc>
                  <a:txBody>
                    <a:bodyPr/>
                    <a:lstStyle/>
                    <a:p>
                      <a:r>
                        <a:rPr kumimoji="1" lang="en-US" altLang="ja-JP" dirty="0" smtClean="0"/>
                        <a:t>4.3</a:t>
                      </a:r>
                      <a:endParaRPr kumimoji="1" lang="ja-JP" altLang="en-US" dirty="0"/>
                    </a:p>
                  </a:txBody>
                  <a:tcPr/>
                </a:tc>
                <a:tc>
                  <a:txBody>
                    <a:bodyPr/>
                    <a:lstStyle/>
                    <a:p>
                      <a:r>
                        <a:rPr kumimoji="1" lang="en-US" altLang="ja-JP" dirty="0" smtClean="0"/>
                        <a:t>4.4</a:t>
                      </a:r>
                      <a:endParaRPr kumimoji="1" lang="ja-JP" altLang="en-US" dirty="0"/>
                    </a:p>
                  </a:txBody>
                  <a:tcPr/>
                </a:tc>
                <a:tc>
                  <a:txBody>
                    <a:bodyPr/>
                    <a:lstStyle/>
                    <a:p>
                      <a:r>
                        <a:rPr kumimoji="1" lang="en-US" altLang="ja-JP" dirty="0" smtClean="0"/>
                        <a:t>0.1</a:t>
                      </a:r>
                      <a:endParaRPr kumimoji="1" lang="ja-JP" altLang="en-US" dirty="0"/>
                    </a:p>
                  </a:txBody>
                  <a:tcPr/>
                </a:tc>
              </a:tr>
              <a:tr h="431770">
                <a:tc>
                  <a:txBody>
                    <a:bodyPr/>
                    <a:lstStyle/>
                    <a:p>
                      <a:r>
                        <a:rPr kumimoji="1" lang="en-US" altLang="ja-JP" dirty="0" smtClean="0"/>
                        <a:t>3</a:t>
                      </a:r>
                      <a:endParaRPr kumimoji="1" lang="ja-JP" altLang="en-US" dirty="0"/>
                    </a:p>
                  </a:txBody>
                  <a:tcPr/>
                </a:tc>
                <a:tc>
                  <a:txBody>
                    <a:bodyPr/>
                    <a:lstStyle/>
                    <a:p>
                      <a:r>
                        <a:rPr kumimoji="1" lang="en-US" altLang="ja-JP" dirty="0" smtClean="0"/>
                        <a:t>3.8</a:t>
                      </a:r>
                      <a:endParaRPr kumimoji="1" lang="ja-JP" altLang="en-US" dirty="0"/>
                    </a:p>
                  </a:txBody>
                  <a:tcPr/>
                </a:tc>
                <a:tc>
                  <a:txBody>
                    <a:bodyPr/>
                    <a:lstStyle/>
                    <a:p>
                      <a:r>
                        <a:rPr kumimoji="1" lang="en-US" altLang="ja-JP" dirty="0" smtClean="0"/>
                        <a:t>3.7</a:t>
                      </a:r>
                      <a:endParaRPr kumimoji="1" lang="ja-JP" altLang="en-US" dirty="0"/>
                    </a:p>
                  </a:txBody>
                  <a:tcPr/>
                </a:tc>
                <a:tc>
                  <a:txBody>
                    <a:bodyPr/>
                    <a:lstStyle/>
                    <a:p>
                      <a:r>
                        <a:rPr kumimoji="1" lang="en-US" altLang="ja-JP" dirty="0" smtClean="0"/>
                        <a:t>-0.1</a:t>
                      </a:r>
                      <a:endParaRPr kumimoji="1" lang="ja-JP" altLang="en-US" dirty="0"/>
                    </a:p>
                  </a:txBody>
                  <a:tcPr/>
                </a:tc>
              </a:tr>
              <a:tr h="431770">
                <a:tc>
                  <a:txBody>
                    <a:bodyPr/>
                    <a:lstStyle/>
                    <a:p>
                      <a:r>
                        <a:rPr kumimoji="1" lang="en-US" altLang="ja-JP" dirty="0" smtClean="0"/>
                        <a:t>4</a:t>
                      </a:r>
                      <a:endParaRPr kumimoji="1" lang="ja-JP" altLang="en-US" dirty="0"/>
                    </a:p>
                  </a:txBody>
                  <a:tcPr/>
                </a:tc>
                <a:tc>
                  <a:txBody>
                    <a:bodyPr/>
                    <a:lstStyle/>
                    <a:p>
                      <a:r>
                        <a:rPr kumimoji="1" lang="en-US" altLang="ja-JP" dirty="0" smtClean="0"/>
                        <a:t>4.5</a:t>
                      </a:r>
                      <a:endParaRPr kumimoji="1" lang="ja-JP" altLang="en-US" dirty="0"/>
                    </a:p>
                  </a:txBody>
                  <a:tcPr/>
                </a:tc>
                <a:tc>
                  <a:txBody>
                    <a:bodyPr/>
                    <a:lstStyle/>
                    <a:p>
                      <a:r>
                        <a:rPr kumimoji="1" lang="en-US" altLang="ja-JP" dirty="0" smtClean="0"/>
                        <a:t>5.0</a:t>
                      </a:r>
                      <a:endParaRPr kumimoji="1" lang="ja-JP" altLang="en-US" dirty="0"/>
                    </a:p>
                  </a:txBody>
                  <a:tcPr/>
                </a:tc>
                <a:tc>
                  <a:txBody>
                    <a:bodyPr/>
                    <a:lstStyle/>
                    <a:p>
                      <a:r>
                        <a:rPr kumimoji="1" lang="en-US" altLang="ja-JP" dirty="0" smtClean="0"/>
                        <a:t>0.5</a:t>
                      </a:r>
                      <a:endParaRPr kumimoji="1" lang="ja-JP" altLang="en-US" dirty="0"/>
                    </a:p>
                  </a:txBody>
                  <a:tcPr/>
                </a:tc>
              </a:tr>
              <a:tr h="431770">
                <a:tc>
                  <a:txBody>
                    <a:bodyPr/>
                    <a:lstStyle/>
                    <a:p>
                      <a:r>
                        <a:rPr kumimoji="1" lang="en-US" altLang="ja-JP" dirty="0" smtClean="0"/>
                        <a:t>5</a:t>
                      </a:r>
                      <a:endParaRPr kumimoji="1" lang="ja-JP" altLang="en-US" dirty="0"/>
                    </a:p>
                  </a:txBody>
                  <a:tcPr/>
                </a:tc>
                <a:tc>
                  <a:txBody>
                    <a:bodyPr/>
                    <a:lstStyle/>
                    <a:p>
                      <a:r>
                        <a:rPr kumimoji="1" lang="en-US" altLang="ja-JP" dirty="0" smtClean="0"/>
                        <a:t>4.2</a:t>
                      </a:r>
                      <a:endParaRPr kumimoji="1" lang="ja-JP" altLang="en-US" dirty="0"/>
                    </a:p>
                  </a:txBody>
                  <a:tcPr/>
                </a:tc>
                <a:tc>
                  <a:txBody>
                    <a:bodyPr/>
                    <a:lstStyle/>
                    <a:p>
                      <a:r>
                        <a:rPr kumimoji="1" lang="en-US" altLang="ja-JP" dirty="0" smtClean="0"/>
                        <a:t>4.9</a:t>
                      </a:r>
                      <a:endParaRPr kumimoji="1" lang="ja-JP" altLang="en-US" dirty="0"/>
                    </a:p>
                  </a:txBody>
                  <a:tcPr/>
                </a:tc>
                <a:tc>
                  <a:txBody>
                    <a:bodyPr/>
                    <a:lstStyle/>
                    <a:p>
                      <a:r>
                        <a:rPr kumimoji="1" lang="en-US" altLang="ja-JP" dirty="0" smtClean="0"/>
                        <a:t>0.7</a:t>
                      </a:r>
                      <a:endParaRPr kumimoji="1" lang="ja-JP" altLang="en-US" dirty="0"/>
                    </a:p>
                  </a:txBody>
                  <a:tcPr/>
                </a:tc>
              </a:tr>
              <a:tr h="431770">
                <a:tc>
                  <a:txBody>
                    <a:bodyPr/>
                    <a:lstStyle/>
                    <a:p>
                      <a:r>
                        <a:rPr kumimoji="1" lang="en-US" altLang="ja-JP" dirty="0" smtClean="0"/>
                        <a:t>6</a:t>
                      </a:r>
                      <a:endParaRPr kumimoji="1" lang="ja-JP" altLang="en-US" dirty="0"/>
                    </a:p>
                  </a:txBody>
                  <a:tcPr/>
                </a:tc>
                <a:tc>
                  <a:txBody>
                    <a:bodyPr/>
                    <a:lstStyle/>
                    <a:p>
                      <a:r>
                        <a:rPr kumimoji="1" lang="en-US" altLang="ja-JP" dirty="0" smtClean="0"/>
                        <a:t>4.2</a:t>
                      </a:r>
                      <a:endParaRPr kumimoji="1" lang="ja-JP" altLang="en-US" dirty="0"/>
                    </a:p>
                  </a:txBody>
                  <a:tcPr/>
                </a:tc>
                <a:tc>
                  <a:txBody>
                    <a:bodyPr/>
                    <a:lstStyle/>
                    <a:p>
                      <a:r>
                        <a:rPr kumimoji="1" lang="en-US" altLang="ja-JP" dirty="0" smtClean="0"/>
                        <a:t>5.1</a:t>
                      </a:r>
                      <a:endParaRPr kumimoji="1" lang="ja-JP" altLang="en-US" dirty="0"/>
                    </a:p>
                  </a:txBody>
                  <a:tcPr/>
                </a:tc>
                <a:tc>
                  <a:txBody>
                    <a:bodyPr/>
                    <a:lstStyle/>
                    <a:p>
                      <a:r>
                        <a:rPr kumimoji="1" lang="en-US" altLang="ja-JP" dirty="0" smtClean="0"/>
                        <a:t>0.9</a:t>
                      </a:r>
                      <a:endParaRPr kumimoji="1" lang="ja-JP" altLang="en-US" dirty="0"/>
                    </a:p>
                  </a:txBody>
                  <a:tcPr/>
                </a:tc>
              </a:tr>
              <a:tr h="431770">
                <a:tc>
                  <a:txBody>
                    <a:bodyPr/>
                    <a:lstStyle/>
                    <a:p>
                      <a:r>
                        <a:rPr kumimoji="1" lang="en-US" altLang="ja-JP" dirty="0" smtClean="0"/>
                        <a:t>7</a:t>
                      </a:r>
                      <a:endParaRPr kumimoji="1" lang="ja-JP" altLang="en-US" dirty="0"/>
                    </a:p>
                  </a:txBody>
                  <a:tcPr/>
                </a:tc>
                <a:tc>
                  <a:txBody>
                    <a:bodyPr/>
                    <a:lstStyle/>
                    <a:p>
                      <a:r>
                        <a:rPr kumimoji="1" lang="en-US" altLang="ja-JP" dirty="0" smtClean="0"/>
                        <a:t>3.5</a:t>
                      </a:r>
                      <a:endParaRPr kumimoji="1" lang="ja-JP" altLang="en-US" dirty="0"/>
                    </a:p>
                  </a:txBody>
                  <a:tcPr/>
                </a:tc>
                <a:tc>
                  <a:txBody>
                    <a:bodyPr/>
                    <a:lstStyle/>
                    <a:p>
                      <a:r>
                        <a:rPr kumimoji="1" lang="en-US" altLang="ja-JP" dirty="0" smtClean="0"/>
                        <a:t>4.5</a:t>
                      </a:r>
                      <a:endParaRPr kumimoji="1" lang="ja-JP" altLang="en-US" dirty="0"/>
                    </a:p>
                  </a:txBody>
                  <a:tcPr/>
                </a:tc>
                <a:tc>
                  <a:txBody>
                    <a:bodyPr/>
                    <a:lstStyle/>
                    <a:p>
                      <a:r>
                        <a:rPr kumimoji="1" lang="en-US" altLang="ja-JP" dirty="0" smtClean="0"/>
                        <a:t>1.0</a:t>
                      </a:r>
                      <a:endParaRPr kumimoji="1" lang="ja-JP" altLang="en-US" dirty="0"/>
                    </a:p>
                  </a:txBody>
                  <a:tcPr/>
                </a:tc>
              </a:tr>
              <a:tr h="431770">
                <a:tc>
                  <a:txBody>
                    <a:bodyPr/>
                    <a:lstStyle/>
                    <a:p>
                      <a:r>
                        <a:rPr kumimoji="1" lang="en-US" altLang="ja-JP" dirty="0" smtClean="0"/>
                        <a:t>8</a:t>
                      </a:r>
                      <a:endParaRPr kumimoji="1" lang="ja-JP" altLang="en-US" dirty="0"/>
                    </a:p>
                  </a:txBody>
                  <a:tcPr/>
                </a:tc>
                <a:tc>
                  <a:txBody>
                    <a:bodyPr/>
                    <a:lstStyle/>
                    <a:p>
                      <a:r>
                        <a:rPr kumimoji="1" lang="en-US" altLang="ja-JP" dirty="0" smtClean="0"/>
                        <a:t>4.8</a:t>
                      </a:r>
                      <a:endParaRPr kumimoji="1" lang="ja-JP" altLang="en-US" dirty="0"/>
                    </a:p>
                  </a:txBody>
                  <a:tcPr/>
                </a:tc>
                <a:tc>
                  <a:txBody>
                    <a:bodyPr/>
                    <a:lstStyle/>
                    <a:p>
                      <a:r>
                        <a:rPr kumimoji="1" lang="en-US" altLang="ja-JP" dirty="0" smtClean="0"/>
                        <a:t>4.9</a:t>
                      </a:r>
                      <a:endParaRPr kumimoji="1" lang="ja-JP" altLang="en-US" dirty="0"/>
                    </a:p>
                  </a:txBody>
                  <a:tcPr/>
                </a:tc>
                <a:tc>
                  <a:txBody>
                    <a:bodyPr/>
                    <a:lstStyle/>
                    <a:p>
                      <a:r>
                        <a:rPr kumimoji="1" lang="en-US" altLang="ja-JP" dirty="0" smtClean="0"/>
                        <a:t>0.1</a:t>
                      </a:r>
                      <a:endParaRPr kumimoji="1" lang="ja-JP" altLang="en-US" dirty="0"/>
                    </a:p>
                  </a:txBody>
                  <a:tcPr/>
                </a:tc>
              </a:tr>
              <a:tr h="431770">
                <a:tc>
                  <a:txBody>
                    <a:bodyPr/>
                    <a:lstStyle/>
                    <a:p>
                      <a:r>
                        <a:rPr kumimoji="1" lang="en-US" altLang="ja-JP" dirty="0" smtClean="0"/>
                        <a:t>9</a:t>
                      </a:r>
                      <a:endParaRPr kumimoji="1" lang="ja-JP" altLang="en-US" dirty="0"/>
                    </a:p>
                  </a:txBody>
                  <a:tcPr/>
                </a:tc>
                <a:tc>
                  <a:txBody>
                    <a:bodyPr/>
                    <a:lstStyle/>
                    <a:p>
                      <a:r>
                        <a:rPr kumimoji="1" lang="en-US" altLang="ja-JP" dirty="0" smtClean="0"/>
                        <a:t>4.4</a:t>
                      </a:r>
                      <a:endParaRPr kumimoji="1" lang="ja-JP" altLang="en-US" dirty="0"/>
                    </a:p>
                  </a:txBody>
                  <a:tcPr/>
                </a:tc>
                <a:tc>
                  <a:txBody>
                    <a:bodyPr/>
                    <a:lstStyle/>
                    <a:p>
                      <a:r>
                        <a:rPr kumimoji="1" lang="en-US" altLang="ja-JP" dirty="0" smtClean="0"/>
                        <a:t>4.2</a:t>
                      </a:r>
                      <a:endParaRPr kumimoji="1" lang="ja-JP" altLang="en-US" dirty="0"/>
                    </a:p>
                  </a:txBody>
                  <a:tcPr/>
                </a:tc>
                <a:tc>
                  <a:txBody>
                    <a:bodyPr/>
                    <a:lstStyle/>
                    <a:p>
                      <a:r>
                        <a:rPr kumimoji="1" lang="en-US" altLang="ja-JP" dirty="0" smtClean="0"/>
                        <a:t>-0.2</a:t>
                      </a:r>
                      <a:endParaRPr kumimoji="1" lang="ja-JP" altLang="en-US" dirty="0"/>
                    </a:p>
                  </a:txBody>
                  <a:tcPr/>
                </a:tc>
              </a:tr>
              <a:tr h="431770">
                <a:tc>
                  <a:txBody>
                    <a:bodyPr/>
                    <a:lstStyle/>
                    <a:p>
                      <a:r>
                        <a:rPr kumimoji="1" lang="en-US" altLang="ja-JP" dirty="0" smtClean="0"/>
                        <a:t>10</a:t>
                      </a:r>
                      <a:endParaRPr kumimoji="1" lang="ja-JP" altLang="en-US" dirty="0"/>
                    </a:p>
                  </a:txBody>
                  <a:tcPr/>
                </a:tc>
                <a:tc>
                  <a:txBody>
                    <a:bodyPr/>
                    <a:lstStyle/>
                    <a:p>
                      <a:r>
                        <a:rPr kumimoji="1" lang="en-US" altLang="ja-JP" dirty="0" smtClean="0"/>
                        <a:t>3.9</a:t>
                      </a:r>
                      <a:endParaRPr kumimoji="1" lang="ja-JP" altLang="en-US" dirty="0"/>
                    </a:p>
                  </a:txBody>
                  <a:tcPr/>
                </a:tc>
                <a:tc>
                  <a:txBody>
                    <a:bodyPr/>
                    <a:lstStyle/>
                    <a:p>
                      <a:r>
                        <a:rPr kumimoji="1" lang="en-US" altLang="ja-JP" dirty="0" smtClean="0"/>
                        <a:t>4.7</a:t>
                      </a:r>
                      <a:endParaRPr kumimoji="1" lang="ja-JP" altLang="en-US" dirty="0"/>
                    </a:p>
                  </a:txBody>
                  <a:tcPr/>
                </a:tc>
                <a:tc>
                  <a:txBody>
                    <a:bodyPr/>
                    <a:lstStyle/>
                    <a:p>
                      <a:r>
                        <a:rPr kumimoji="1" lang="en-US" altLang="ja-JP" dirty="0" smtClean="0"/>
                        <a:t>0.8</a:t>
                      </a:r>
                      <a:endParaRPr kumimoji="1" lang="ja-JP" altLang="en-US" dirty="0"/>
                    </a:p>
                  </a:txBody>
                  <a:tcPr/>
                </a:tc>
              </a:tr>
              <a:tr h="431770">
                <a:tc>
                  <a:txBody>
                    <a:bodyPr/>
                    <a:lstStyle/>
                    <a:p>
                      <a:endParaRPr kumimoji="1" lang="ja-JP" altLang="en-US" dirty="0"/>
                    </a:p>
                  </a:txBody>
                  <a:tcPr/>
                </a:tc>
                <a:tc>
                  <a:txBody>
                    <a:bodyPr/>
                    <a:lstStyle/>
                    <a:p>
                      <a:endParaRPr kumimoji="1" lang="ja-JP" altLang="en-US" dirty="0"/>
                    </a:p>
                  </a:txBody>
                  <a:tcPr/>
                </a:tc>
                <a:tc>
                  <a:txBody>
                    <a:bodyPr/>
                    <a:lstStyle/>
                    <a:p>
                      <a:endParaRPr kumimoji="1" lang="ja-JP" altLang="en-US" dirty="0"/>
                    </a:p>
                  </a:txBody>
                  <a:tcPr/>
                </a:tc>
                <a:tc>
                  <a:txBody>
                    <a:bodyPr/>
                    <a:lstStyle/>
                    <a:p>
                      <a:r>
                        <a:rPr kumimoji="1" lang="en-US" altLang="ja-JP" dirty="0" smtClean="0"/>
                        <a:t>d=0.5</a:t>
                      </a:r>
                      <a:endParaRPr kumimoji="1" lang="ja-JP" altLang="en-US" dirty="0"/>
                    </a:p>
                  </a:txBody>
                  <a:tcPr/>
                </a:tc>
              </a:tr>
              <a:tr h="431770">
                <a:tc>
                  <a:txBody>
                    <a:bodyPr/>
                    <a:lstStyle/>
                    <a:p>
                      <a:endParaRPr kumimoji="1" lang="ja-JP" altLang="en-US" dirty="0"/>
                    </a:p>
                  </a:txBody>
                  <a:tcPr/>
                </a:tc>
                <a:tc>
                  <a:txBody>
                    <a:bodyPr/>
                    <a:lstStyle/>
                    <a:p>
                      <a:endParaRPr kumimoji="1" lang="ja-JP" altLang="en-US" dirty="0"/>
                    </a:p>
                  </a:txBody>
                  <a:tcPr/>
                </a:tc>
                <a:tc>
                  <a:txBody>
                    <a:bodyPr/>
                    <a:lstStyle/>
                    <a:p>
                      <a:endParaRPr kumimoji="1" lang="ja-JP" altLang="en-US" dirty="0"/>
                    </a:p>
                  </a:txBody>
                  <a:tcPr/>
                </a:tc>
                <a:tc>
                  <a:txBody>
                    <a:bodyPr/>
                    <a:lstStyle/>
                    <a:p>
                      <a:r>
                        <a:rPr kumimoji="1" lang="en-US" altLang="ja-JP" sz="1400" dirty="0" err="1" smtClean="0"/>
                        <a:t>SDd</a:t>
                      </a:r>
                      <a:r>
                        <a:rPr kumimoji="1" lang="en-US" altLang="ja-JP" sz="1400" dirty="0" smtClean="0"/>
                        <a:t>=0.494</a:t>
                      </a:r>
                      <a:endParaRPr kumimoji="1" lang="ja-JP" altLang="en-US" sz="1400" dirty="0"/>
                    </a:p>
                  </a:txBody>
                  <a:tcPr/>
                </a:tc>
              </a:tr>
            </a:tbl>
          </a:graphicData>
        </a:graphic>
      </p:graphicFrame>
      <p:cxnSp>
        <p:nvCxnSpPr>
          <p:cNvPr id="5" name="直線コネクタ 4"/>
          <p:cNvCxnSpPr/>
          <p:nvPr/>
        </p:nvCxnSpPr>
        <p:spPr>
          <a:xfrm>
            <a:off x="3563888" y="5949280"/>
            <a:ext cx="14401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直線コネクタ 5"/>
          <p:cNvCxnSpPr/>
          <p:nvPr/>
        </p:nvCxnSpPr>
        <p:spPr>
          <a:xfrm>
            <a:off x="4932040" y="1772816"/>
            <a:ext cx="7200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直線コネクタ 8"/>
          <p:cNvCxnSpPr/>
          <p:nvPr/>
        </p:nvCxnSpPr>
        <p:spPr>
          <a:xfrm>
            <a:off x="6876256" y="1772816"/>
            <a:ext cx="7200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直線矢印コネクタ 9"/>
          <p:cNvCxnSpPr/>
          <p:nvPr/>
        </p:nvCxnSpPr>
        <p:spPr>
          <a:xfrm>
            <a:off x="5508104" y="1988840"/>
            <a:ext cx="0" cy="36004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1" name="テキスト ボックス 10"/>
          <p:cNvSpPr txBox="1"/>
          <p:nvPr/>
        </p:nvSpPr>
        <p:spPr>
          <a:xfrm>
            <a:off x="5004048" y="2348880"/>
            <a:ext cx="2952328" cy="369332"/>
          </a:xfrm>
          <a:prstGeom prst="rect">
            <a:avLst/>
          </a:prstGeom>
          <a:noFill/>
        </p:spPr>
        <p:txBody>
          <a:bodyPr wrap="square" rtlCol="0">
            <a:spAutoFit/>
          </a:bodyPr>
          <a:lstStyle/>
          <a:p>
            <a:r>
              <a:rPr kumimoji="1" lang="en-US" altLang="ja-JP" dirty="0" smtClean="0"/>
              <a:t>TINV(α,</a:t>
            </a:r>
            <a:r>
              <a:rPr kumimoji="1" lang="ja-JP" altLang="en-US" dirty="0" smtClean="0"/>
              <a:t>自由度</a:t>
            </a:r>
            <a:r>
              <a:rPr kumimoji="1" lang="en-US" altLang="ja-JP" dirty="0" smtClean="0"/>
              <a:t>)</a:t>
            </a:r>
            <a:endParaRPr kumimoji="1" lang="ja-JP" alt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４、まとめ</a:t>
            </a:r>
            <a:endParaRPr kumimoji="1" lang="ja-JP" altLang="en-US" dirty="0"/>
          </a:p>
        </p:txBody>
      </p:sp>
      <p:sp>
        <p:nvSpPr>
          <p:cNvPr id="3" name="コンテンツ プレースホルダ 2"/>
          <p:cNvSpPr>
            <a:spLocks noGrp="1"/>
          </p:cNvSpPr>
          <p:nvPr>
            <p:ph idx="1"/>
          </p:nvPr>
        </p:nvSpPr>
        <p:spPr/>
        <p:txBody>
          <a:bodyPr/>
          <a:lstStyle/>
          <a:p>
            <a:pPr>
              <a:buNone/>
            </a:pPr>
            <a:endParaRPr kumimoji="1" lang="en-US" altLang="ja-JP" dirty="0" smtClean="0"/>
          </a:p>
          <a:p>
            <a:pPr>
              <a:buNone/>
            </a:pPr>
            <a:r>
              <a:rPr kumimoji="1" lang="ja-JP" altLang="en-US" dirty="0" smtClean="0"/>
              <a:t>・二つの標本に対応があるかないか</a:t>
            </a:r>
            <a:r>
              <a:rPr kumimoji="1" lang="en-US" altLang="ja-JP" dirty="0" smtClean="0"/>
              <a:t>(</a:t>
            </a:r>
            <a:r>
              <a:rPr kumimoji="1" lang="ja-JP" altLang="en-US" dirty="0" smtClean="0"/>
              <a:t>同じ</a:t>
            </a:r>
            <a:r>
              <a:rPr lang="ja-JP" altLang="en-US" dirty="0" smtClean="0"/>
              <a:t>母集団</a:t>
            </a:r>
            <a:r>
              <a:rPr lang="ja-JP" altLang="en-US" dirty="0" smtClean="0"/>
              <a:t>から抽出しているかどうか</a:t>
            </a:r>
            <a:r>
              <a:rPr kumimoji="1" lang="en-US" altLang="ja-JP" dirty="0" smtClean="0"/>
              <a:t>)</a:t>
            </a:r>
            <a:r>
              <a:rPr kumimoji="1" lang="ja-JP" altLang="en-US" dirty="0" smtClean="0"/>
              <a:t>で計算方法が変わってくる</a:t>
            </a:r>
            <a:endParaRPr kumimoji="1" lang="en-US" altLang="ja-JP" dirty="0" smtClean="0"/>
          </a:p>
          <a:p>
            <a:pPr>
              <a:buNone/>
            </a:pPr>
            <a:endParaRPr lang="en-US" altLang="ja-JP" dirty="0" smtClean="0"/>
          </a:p>
          <a:p>
            <a:pPr>
              <a:buNone/>
            </a:pPr>
            <a:r>
              <a:rPr kumimoji="1" lang="ja-JP" altLang="en-US" dirty="0" smtClean="0"/>
              <a:t>・</a:t>
            </a:r>
            <a:r>
              <a:rPr kumimoji="1" lang="en-US" altLang="ja-JP" dirty="0" smtClean="0"/>
              <a:t>t</a:t>
            </a:r>
            <a:r>
              <a:rPr kumimoji="1" lang="ja-JP" altLang="en-US" dirty="0" smtClean="0"/>
              <a:t>検定を行う際は、同時に信頼区間も求めることができる</a:t>
            </a:r>
            <a:endParaRPr kumimoji="1" lang="ja-JP" alt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登場した関数について</a:t>
            </a:r>
            <a:endParaRPr kumimoji="1" lang="ja-JP" altLang="en-US" dirty="0"/>
          </a:p>
        </p:txBody>
      </p:sp>
      <p:sp>
        <p:nvSpPr>
          <p:cNvPr id="3" name="コンテンツ プレースホルダ 2"/>
          <p:cNvSpPr>
            <a:spLocks noGrp="1"/>
          </p:cNvSpPr>
          <p:nvPr>
            <p:ph idx="1"/>
          </p:nvPr>
        </p:nvSpPr>
        <p:spPr/>
        <p:txBody>
          <a:bodyPr/>
          <a:lstStyle/>
          <a:p>
            <a:pPr>
              <a:buNone/>
            </a:pPr>
            <a:r>
              <a:rPr kumimoji="1" lang="ja-JP" altLang="en-US" dirty="0" smtClean="0"/>
              <a:t>・</a:t>
            </a:r>
            <a:r>
              <a:rPr kumimoji="1" lang="en-US" altLang="ja-JP" dirty="0" smtClean="0"/>
              <a:t>FDIST(F</a:t>
            </a:r>
            <a:r>
              <a:rPr kumimoji="1" lang="ja-JP" altLang="en-US" dirty="0" smtClean="0"/>
              <a:t>値</a:t>
            </a:r>
            <a:r>
              <a:rPr kumimoji="1" lang="en-US" altLang="ja-JP" dirty="0" smtClean="0"/>
              <a:t>, </a:t>
            </a:r>
            <a:r>
              <a:rPr kumimoji="1" lang="ja-JP" altLang="en-US" dirty="0" smtClean="0"/>
              <a:t>自由度１</a:t>
            </a:r>
            <a:r>
              <a:rPr kumimoji="1" lang="en-US" altLang="ja-JP" dirty="0" smtClean="0"/>
              <a:t>, </a:t>
            </a:r>
            <a:r>
              <a:rPr kumimoji="1" lang="ja-JP" altLang="en-US" dirty="0" smtClean="0"/>
              <a:t>自由度２</a:t>
            </a:r>
            <a:r>
              <a:rPr kumimoji="1" lang="en-US" altLang="ja-JP" dirty="0" smtClean="0"/>
              <a:t>)</a:t>
            </a:r>
            <a:endParaRPr lang="en-US" altLang="ja-JP" dirty="0" smtClean="0"/>
          </a:p>
          <a:p>
            <a:pPr>
              <a:buNone/>
            </a:pPr>
            <a:r>
              <a:rPr lang="ja-JP" altLang="en-US" dirty="0" smtClean="0"/>
              <a:t>　</a:t>
            </a:r>
            <a:r>
              <a:rPr lang="en-US" altLang="ja-JP" dirty="0" smtClean="0"/>
              <a:t>F</a:t>
            </a:r>
            <a:r>
              <a:rPr lang="ja-JP" altLang="en-US" dirty="0" smtClean="0"/>
              <a:t>分布の確立関数の</a:t>
            </a:r>
            <a:r>
              <a:rPr lang="ja-JP" altLang="en-US" dirty="0" smtClean="0"/>
              <a:t>値が返ってくる</a:t>
            </a:r>
            <a:endParaRPr lang="en-US" altLang="ja-JP" dirty="0" smtClean="0"/>
          </a:p>
          <a:p>
            <a:pPr>
              <a:buNone/>
            </a:pPr>
            <a:endParaRPr kumimoji="1" lang="en-US" altLang="ja-JP" dirty="0" smtClean="0"/>
          </a:p>
          <a:p>
            <a:pPr>
              <a:buNone/>
            </a:pPr>
            <a:r>
              <a:rPr kumimoji="1" lang="ja-JP" altLang="en-US" dirty="0" smtClean="0"/>
              <a:t>・</a:t>
            </a:r>
            <a:r>
              <a:rPr lang="en-US" altLang="ja-JP" dirty="0" smtClean="0"/>
              <a:t>TDIST(t</a:t>
            </a:r>
            <a:r>
              <a:rPr lang="ja-JP" altLang="en-US" dirty="0" smtClean="0"/>
              <a:t>値の絶対値</a:t>
            </a:r>
            <a:r>
              <a:rPr lang="en-US" altLang="ja-JP" dirty="0" smtClean="0"/>
              <a:t>, </a:t>
            </a:r>
            <a:r>
              <a:rPr lang="ja-JP" altLang="en-US" dirty="0" smtClean="0"/>
              <a:t>自由度</a:t>
            </a:r>
            <a:r>
              <a:rPr lang="en-US" altLang="ja-JP" dirty="0" smtClean="0"/>
              <a:t>, x)</a:t>
            </a:r>
          </a:p>
          <a:p>
            <a:pPr>
              <a:buNone/>
            </a:pPr>
            <a:r>
              <a:rPr kumimoji="1" lang="en-US" altLang="ja-JP" dirty="0" smtClean="0"/>
              <a:t> </a:t>
            </a:r>
            <a:r>
              <a:rPr kumimoji="1" lang="en-US" altLang="ja-JP" dirty="0" smtClean="0"/>
              <a:t>    x:</a:t>
            </a:r>
            <a:r>
              <a:rPr kumimoji="1" lang="ja-JP" altLang="en-US" dirty="0" smtClean="0"/>
              <a:t>両側検定→２、片側検定→１</a:t>
            </a:r>
            <a:endParaRPr kumimoji="1" lang="en-US" altLang="ja-JP" dirty="0" smtClean="0"/>
          </a:p>
          <a:p>
            <a:pPr>
              <a:buNone/>
            </a:pPr>
            <a:r>
              <a:rPr lang="en-US" altLang="ja-JP" dirty="0" smtClean="0"/>
              <a:t> </a:t>
            </a:r>
            <a:r>
              <a:rPr lang="en-US" altLang="ja-JP" dirty="0" smtClean="0"/>
              <a:t>    </a:t>
            </a:r>
            <a:r>
              <a:rPr lang="en-US" altLang="ja-JP" dirty="0" smtClean="0"/>
              <a:t>t</a:t>
            </a:r>
            <a:r>
              <a:rPr lang="ja-JP" altLang="en-US" dirty="0" smtClean="0"/>
              <a:t>分布の</a:t>
            </a:r>
            <a:r>
              <a:rPr lang="ja-JP" altLang="en-US" dirty="0" smtClean="0"/>
              <a:t>確立関数の値が返ってくる</a:t>
            </a:r>
            <a:endParaRPr lang="en-US" altLang="ja-JP" dirty="0" smtClean="0"/>
          </a:p>
          <a:p>
            <a:pPr>
              <a:buNone/>
            </a:pPr>
            <a:endParaRPr kumimoji="1" lang="en-US" altLang="ja-JP" dirty="0" smtClean="0"/>
          </a:p>
          <a:p>
            <a:pPr>
              <a:buNone/>
            </a:pPr>
            <a:r>
              <a:rPr lang="ja-JP" altLang="en-US" dirty="0" smtClean="0"/>
              <a:t>・</a:t>
            </a:r>
            <a:r>
              <a:rPr lang="en-US" altLang="ja-JP" dirty="0" smtClean="0"/>
              <a:t>TINV(α,</a:t>
            </a:r>
            <a:r>
              <a:rPr lang="ja-JP" altLang="en-US" dirty="0" smtClean="0"/>
              <a:t>自由度</a:t>
            </a:r>
            <a:r>
              <a:rPr lang="en-US" altLang="ja-JP" dirty="0" smtClean="0"/>
              <a:t>)</a:t>
            </a:r>
          </a:p>
          <a:p>
            <a:pPr>
              <a:buNone/>
            </a:pPr>
            <a:r>
              <a:rPr lang="ja-JP" altLang="en-US" dirty="0" smtClean="0"/>
              <a:t>　</a:t>
            </a:r>
            <a:r>
              <a:rPr lang="en-US" altLang="ja-JP" dirty="0" smtClean="0"/>
              <a:t>t</a:t>
            </a:r>
            <a:r>
              <a:rPr lang="ja-JP" altLang="en-US" dirty="0" smtClean="0"/>
              <a:t>分布の逆関数の</a:t>
            </a:r>
            <a:r>
              <a:rPr lang="ja-JP" altLang="en-US" dirty="0" smtClean="0"/>
              <a:t>値が返ってくる</a:t>
            </a:r>
            <a:endParaRPr lang="ja-JP" altLang="en-US" dirty="0" smtClean="0"/>
          </a:p>
          <a:p>
            <a:pPr>
              <a:buNone/>
            </a:pPr>
            <a:endParaRPr kumimoji="1" lang="ja-JP" alt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アーバン">
  <a:themeElements>
    <a:clrScheme name="アーバン">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アーバン">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アーバン">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482</TotalTime>
  <Words>589</Words>
  <Application>Microsoft Office PowerPoint</Application>
  <PresentationFormat>画面に合わせる (4:3)</PresentationFormat>
  <Paragraphs>301</Paragraphs>
  <Slides>14</Slides>
  <Notes>0</Notes>
  <HiddenSlides>0</HiddenSlides>
  <MMClips>0</MMClips>
  <ScaleCrop>false</ScaleCrop>
  <HeadingPairs>
    <vt:vector size="4" baseType="variant">
      <vt:variant>
        <vt:lpstr>テーマ</vt:lpstr>
      </vt:variant>
      <vt:variant>
        <vt:i4>1</vt:i4>
      </vt:variant>
      <vt:variant>
        <vt:lpstr>スライド タイトル</vt:lpstr>
      </vt:variant>
      <vt:variant>
        <vt:i4>14</vt:i4>
      </vt:variant>
    </vt:vector>
  </HeadingPairs>
  <TitlesOfParts>
    <vt:vector size="15" baseType="lpstr">
      <vt:lpstr>アーバン</vt:lpstr>
      <vt:lpstr>２つの平均値の差の検定</vt:lpstr>
      <vt:lpstr>資料</vt:lpstr>
      <vt:lpstr>目次</vt:lpstr>
      <vt:lpstr>１、t検定とは？</vt:lpstr>
      <vt:lpstr>２、対応のないt検定 </vt:lpstr>
      <vt:lpstr>２、対応のないt検定</vt:lpstr>
      <vt:lpstr>２、対応のないt検定</vt:lpstr>
      <vt:lpstr>スライド 8</vt:lpstr>
      <vt:lpstr>２、対応のないt検定</vt:lpstr>
      <vt:lpstr>３、対応のあるt検定</vt:lpstr>
      <vt:lpstr>３、対応のあるt検定</vt:lpstr>
      <vt:lpstr>３、対応のあるt検定</vt:lpstr>
      <vt:lpstr>４、まとめ</vt:lpstr>
      <vt:lpstr>登場した関数について</vt:lpstr>
    </vt:vector>
  </TitlesOfParts>
  <Company>FJ-USER</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２つの平均値の差の検定</dc:title>
  <dc:creator>USER</dc:creator>
  <cp:lastModifiedBy>USER</cp:lastModifiedBy>
  <cp:revision>48</cp:revision>
  <dcterms:created xsi:type="dcterms:W3CDTF">2013-11-28T08:59:45Z</dcterms:created>
  <dcterms:modified xsi:type="dcterms:W3CDTF">2013-11-29T03:37:36Z</dcterms:modified>
</cp:coreProperties>
</file>