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9" r:id="rId14"/>
    <p:sldId id="268" r:id="rId15"/>
    <p:sldId id="270" r:id="rId16"/>
    <p:sldId id="272" r:id="rId17"/>
    <p:sldId id="273" r:id="rId18"/>
    <p:sldId id="271" r:id="rId19"/>
    <p:sldId id="274" r:id="rId20"/>
    <p:sldId id="27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森岡　勇介" initials="森岡　勇介" lastIdx="1" clrIdx="0">
    <p:extLst>
      <p:ext uri="{19B8F6BF-5375-455C-9EA6-DF929625EA0E}">
        <p15:presenceInfo xmlns:p15="http://schemas.microsoft.com/office/powerpoint/2012/main" userId="森岡　勇介"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53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7" d="100"/>
          <a:sy n="67" d="100"/>
        </p:scale>
        <p:origin x="12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D32FFF-C327-4A7A-8905-3524D026EE20}" type="datetimeFigureOut">
              <a:rPr kumimoji="1" lang="ja-JP" altLang="en-US" smtClean="0"/>
              <a:t>2019/12/19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D9FC08-7E73-4D3C-ABED-312EAE332FC0}" type="slidenum">
              <a:rPr kumimoji="1" lang="ja-JP" altLang="en-US" smtClean="0"/>
              <a:t>‹#›</a:t>
            </a:fld>
            <a:endParaRPr kumimoji="1" lang="ja-JP" altLang="en-US"/>
          </a:p>
        </p:txBody>
      </p:sp>
    </p:spTree>
    <p:extLst>
      <p:ext uri="{BB962C8B-B14F-4D97-AF65-F5344CB8AC3E}">
        <p14:creationId xmlns:p14="http://schemas.microsoft.com/office/powerpoint/2010/main" val="261281418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A1EF259-0F51-4593-8925-70A0C1DD4383}" type="datetime1">
              <a:rPr kumimoji="1" lang="ja-JP" altLang="en-US" smtClean="0"/>
              <a:t>2019/12/19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2783128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BA38EF3-2016-43A2-AB44-56A9C5953FC3}" type="datetime1">
              <a:rPr kumimoji="1" lang="ja-JP" altLang="en-US" smtClean="0"/>
              <a:t>2019/12/19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3618059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F48BCBD-D0F3-45A7-A3C5-EBC93DA3A279}" type="datetime1">
              <a:rPr kumimoji="1" lang="ja-JP" altLang="en-US" smtClean="0"/>
              <a:t>2019/12/19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197282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ABC58FF-528C-4265-AA88-3DDC69F35310}" type="datetime1">
              <a:rPr kumimoji="1" lang="ja-JP" altLang="en-US" smtClean="0"/>
              <a:t>2019/12/19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327051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666F280-A3D9-4809-92DD-D03FD5900F80}" type="datetime1">
              <a:rPr kumimoji="1" lang="ja-JP" altLang="en-US" smtClean="0"/>
              <a:t>2019/12/19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1045708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EEF5E8F-B14F-47CF-A3B4-A9D837A58B6D}" type="datetime1">
              <a:rPr kumimoji="1" lang="ja-JP" altLang="en-US" smtClean="0"/>
              <a:t>2019/12/19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3232023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9646A3-7970-4E00-9294-33BB82966987}" type="datetime1">
              <a:rPr kumimoji="1" lang="ja-JP" altLang="en-US" smtClean="0"/>
              <a:t>2019/12/19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1443318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3CE290B-415B-4185-A221-1811E77B0754}" type="datetime1">
              <a:rPr kumimoji="1" lang="ja-JP" altLang="en-US" smtClean="0"/>
              <a:t>2019/12/19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374546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1BA5042-4DC0-48BC-9459-EF638B6F092A}" type="datetime1">
              <a:rPr kumimoji="1" lang="ja-JP" altLang="en-US" smtClean="0"/>
              <a:t>2019/12/19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1615541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4C49654-5963-497F-BE55-334B6252B162}" type="datetime1">
              <a:rPr kumimoji="1" lang="ja-JP" altLang="en-US" smtClean="0"/>
              <a:t>2019/12/19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291235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1C0F0B1-CD3A-4FD8-AD11-5DCD6C75EA2C}" type="datetime1">
              <a:rPr kumimoji="1" lang="ja-JP" altLang="en-US" smtClean="0"/>
              <a:t>2019/12/19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2540831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2B9119-C6C3-4234-A907-74560AA72436}" type="datetime1">
              <a:rPr kumimoji="1" lang="ja-JP" altLang="en-US" smtClean="0"/>
              <a:t>2019/12/19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59FED7-E11E-4BBB-A55B-D5F47BD35106}" type="slidenum">
              <a:rPr kumimoji="1" lang="ja-JP" altLang="en-US" smtClean="0"/>
              <a:t>‹#›</a:t>
            </a:fld>
            <a:endParaRPr kumimoji="1" lang="ja-JP" altLang="en-US"/>
          </a:p>
        </p:txBody>
      </p:sp>
    </p:spTree>
    <p:extLst>
      <p:ext uri="{BB962C8B-B14F-4D97-AF65-F5344CB8AC3E}">
        <p14:creationId xmlns:p14="http://schemas.microsoft.com/office/powerpoint/2010/main" val="176690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9C8391-A9C3-4196-BE2D-86625C5F86E8}"/>
              </a:ext>
            </a:extLst>
          </p:cNvPr>
          <p:cNvSpPr>
            <a:spLocks noGrp="1"/>
          </p:cNvSpPr>
          <p:nvPr>
            <p:ph type="ctrTitle"/>
          </p:nvPr>
        </p:nvSpPr>
        <p:spPr/>
        <p:txBody>
          <a:bodyPr>
            <a:normAutofit fontScale="90000"/>
          </a:bodyPr>
          <a:lstStyle/>
          <a:p>
            <a:r>
              <a:rPr kumimoji="1" lang="en-US" altLang="ja-JP" dirty="0"/>
              <a:t>Automated</a:t>
            </a:r>
            <a:r>
              <a:rPr kumimoji="1" lang="ja-JP" altLang="en-US" dirty="0"/>
              <a:t> </a:t>
            </a:r>
            <a:r>
              <a:rPr kumimoji="1" lang="en-US" altLang="ja-JP" dirty="0"/>
              <a:t>Static</a:t>
            </a:r>
            <a:r>
              <a:rPr kumimoji="1" lang="ja-JP" altLang="en-US" dirty="0"/>
              <a:t> </a:t>
            </a:r>
            <a:r>
              <a:rPr kumimoji="1" lang="en-US" altLang="ja-JP" dirty="0"/>
              <a:t>Analysis</a:t>
            </a:r>
            <a:br>
              <a:rPr lang="en-US" altLang="ja-JP" dirty="0"/>
            </a:br>
            <a:r>
              <a:rPr lang="en-US" altLang="ja-JP" dirty="0"/>
              <a:t>of Unit Test Code</a:t>
            </a:r>
            <a:endParaRPr kumimoji="1" lang="ja-JP" altLang="en-US" dirty="0"/>
          </a:p>
        </p:txBody>
      </p:sp>
      <p:sp>
        <p:nvSpPr>
          <p:cNvPr id="3" name="字幕 2">
            <a:extLst>
              <a:ext uri="{FF2B5EF4-FFF2-40B4-BE49-F238E27FC236}">
                <a16:creationId xmlns:a16="http://schemas.microsoft.com/office/drawing/2014/main" id="{6B8EF5ED-2B89-4145-81AB-60B5E735C706}"/>
              </a:ext>
            </a:extLst>
          </p:cNvPr>
          <p:cNvSpPr>
            <a:spLocks noGrp="1"/>
          </p:cNvSpPr>
          <p:nvPr>
            <p:ph type="subTitle" idx="1"/>
          </p:nvPr>
        </p:nvSpPr>
        <p:spPr/>
        <p:txBody>
          <a:bodyPr/>
          <a:lstStyle/>
          <a:p>
            <a:r>
              <a:rPr kumimoji="1" lang="en-US" altLang="ja-JP" dirty="0"/>
              <a:t>Rudolf </a:t>
            </a:r>
            <a:r>
              <a:rPr kumimoji="1" lang="en-US" altLang="ja-JP" dirty="0" err="1"/>
              <a:t>Ramler</a:t>
            </a:r>
            <a:r>
              <a:rPr kumimoji="1" lang="en-US" altLang="ja-JP" dirty="0"/>
              <a:t>, Michael Moser and Josef Pichler</a:t>
            </a:r>
          </a:p>
          <a:p>
            <a:pPr marL="342900" indent="-342900">
              <a:buAutoNum type="arabicPlain" startAt="2016"/>
            </a:pPr>
            <a:r>
              <a:rPr lang="en-US" altLang="ja-JP" dirty="0"/>
              <a:t>   IEEE   25 ~ 28page</a:t>
            </a:r>
          </a:p>
          <a:p>
            <a:pPr marL="342900" indent="-342900">
              <a:buAutoNum type="arabicPlain" startAt="2016"/>
            </a:pPr>
            <a:endParaRPr lang="en-US" altLang="ja-JP" dirty="0"/>
          </a:p>
        </p:txBody>
      </p:sp>
      <p:sp>
        <p:nvSpPr>
          <p:cNvPr id="4" name="スライド番号プレースホルダー 3">
            <a:extLst>
              <a:ext uri="{FF2B5EF4-FFF2-40B4-BE49-F238E27FC236}">
                <a16:creationId xmlns:a16="http://schemas.microsoft.com/office/drawing/2014/main" id="{3ADAB98E-DD0C-4D0A-AC48-6EE38DA6341A}"/>
              </a:ext>
            </a:extLst>
          </p:cNvPr>
          <p:cNvSpPr>
            <a:spLocks noGrp="1"/>
          </p:cNvSpPr>
          <p:nvPr>
            <p:ph type="sldNum" sz="quarter" idx="12"/>
          </p:nvPr>
        </p:nvSpPr>
        <p:spPr/>
        <p:txBody>
          <a:bodyPr/>
          <a:lstStyle/>
          <a:p>
            <a:fld id="{8B59FED7-E11E-4BBB-A55B-D5F47BD35106}" type="slidenum">
              <a:rPr kumimoji="1" lang="ja-JP" altLang="en-US" smtClean="0"/>
              <a:t>1</a:t>
            </a:fld>
            <a:endParaRPr kumimoji="1" lang="ja-JP" altLang="en-US"/>
          </a:p>
        </p:txBody>
      </p:sp>
    </p:spTree>
    <p:extLst>
      <p:ext uri="{BB962C8B-B14F-4D97-AF65-F5344CB8AC3E}">
        <p14:creationId xmlns:p14="http://schemas.microsoft.com/office/powerpoint/2010/main" val="3756129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41AFAA-740B-463C-828A-AD6C033EBD6C}"/>
              </a:ext>
            </a:extLst>
          </p:cNvPr>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a:extLst>
              <a:ext uri="{FF2B5EF4-FFF2-40B4-BE49-F238E27FC236}">
                <a16:creationId xmlns:a16="http://schemas.microsoft.com/office/drawing/2014/main" id="{24169782-65AC-4287-97E0-B3FF19856ADF}"/>
              </a:ext>
            </a:extLst>
          </p:cNvPr>
          <p:cNvSpPr>
            <a:spLocks noGrp="1"/>
          </p:cNvSpPr>
          <p:nvPr>
            <p:ph idx="1"/>
          </p:nvPr>
        </p:nvSpPr>
        <p:spPr>
          <a:xfrm>
            <a:off x="628650" y="1652786"/>
            <a:ext cx="8427668" cy="4537597"/>
          </a:xfrm>
        </p:spPr>
        <p:txBody>
          <a:bodyPr>
            <a:normAutofit/>
          </a:bodyPr>
          <a:lstStyle/>
          <a:p>
            <a:pPr marL="0" indent="0">
              <a:buNone/>
            </a:pPr>
            <a:endParaRPr lang="en-US" altLang="ja-JP" sz="3200" dirty="0"/>
          </a:p>
          <a:p>
            <a:r>
              <a:rPr lang="ja-JP" altLang="en-US" sz="3200" dirty="0"/>
              <a:t>テストコードは製品のコードとともに進化</a:t>
            </a:r>
            <a:endParaRPr lang="en-US" altLang="ja-JP" sz="3200" dirty="0"/>
          </a:p>
          <a:p>
            <a:endParaRPr lang="en-US" altLang="ja-JP" sz="3200" dirty="0"/>
          </a:p>
          <a:p>
            <a:r>
              <a:rPr lang="ja-JP" altLang="en-US" sz="3200" dirty="0"/>
              <a:t>テストコードにも障害は含まれる</a:t>
            </a:r>
            <a:endParaRPr lang="en-US" altLang="ja-JP" sz="3200" dirty="0"/>
          </a:p>
          <a:p>
            <a:endParaRPr lang="en-US" altLang="ja-JP" sz="3200" dirty="0"/>
          </a:p>
          <a:p>
            <a:r>
              <a:rPr lang="ja-JP" altLang="en-US" sz="3200" dirty="0"/>
              <a:t>自動化された単体テストは広く使用されているソフトウェア品質保証手段</a:t>
            </a:r>
            <a:endParaRPr lang="en-US" altLang="ja-JP" sz="3200" dirty="0"/>
          </a:p>
          <a:p>
            <a:pPr marL="0" indent="0">
              <a:buNone/>
            </a:pPr>
            <a:r>
              <a:rPr lang="ja-JP" altLang="en-US" sz="3200" dirty="0"/>
              <a:t>　</a:t>
            </a:r>
            <a:endParaRPr lang="en-US" altLang="ja-JP" sz="3200" dirty="0"/>
          </a:p>
        </p:txBody>
      </p:sp>
      <p:sp>
        <p:nvSpPr>
          <p:cNvPr id="4" name="スライド番号プレースホルダー 3">
            <a:extLst>
              <a:ext uri="{FF2B5EF4-FFF2-40B4-BE49-F238E27FC236}">
                <a16:creationId xmlns:a16="http://schemas.microsoft.com/office/drawing/2014/main" id="{BB636231-64C9-43AE-9D74-FA99DA8DB430}"/>
              </a:ext>
            </a:extLst>
          </p:cNvPr>
          <p:cNvSpPr>
            <a:spLocks noGrp="1"/>
          </p:cNvSpPr>
          <p:nvPr>
            <p:ph type="sldNum" sz="quarter" idx="12"/>
          </p:nvPr>
        </p:nvSpPr>
        <p:spPr/>
        <p:txBody>
          <a:bodyPr/>
          <a:lstStyle/>
          <a:p>
            <a:fld id="{8B59FED7-E11E-4BBB-A55B-D5F47BD35106}" type="slidenum">
              <a:rPr kumimoji="1" lang="ja-JP" altLang="en-US" smtClean="0"/>
              <a:t>2</a:t>
            </a:fld>
            <a:endParaRPr kumimoji="1" lang="ja-JP" altLang="en-US"/>
          </a:p>
        </p:txBody>
      </p:sp>
    </p:spTree>
    <p:extLst>
      <p:ext uri="{BB962C8B-B14F-4D97-AF65-F5344CB8AC3E}">
        <p14:creationId xmlns:p14="http://schemas.microsoft.com/office/powerpoint/2010/main" val="451456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97B22B-B484-48B4-AE44-E9E532E3DBC6}"/>
              </a:ext>
            </a:extLst>
          </p:cNvPr>
          <p:cNvSpPr>
            <a:spLocks noGrp="1"/>
          </p:cNvSpPr>
          <p:nvPr>
            <p:ph type="title"/>
          </p:nvPr>
        </p:nvSpPr>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1A9A97EF-788B-4C37-BD06-54FBE1A0B2E3}"/>
              </a:ext>
            </a:extLst>
          </p:cNvPr>
          <p:cNvSpPr>
            <a:spLocks noGrp="1"/>
          </p:cNvSpPr>
          <p:nvPr>
            <p:ph idx="1"/>
          </p:nvPr>
        </p:nvSpPr>
        <p:spPr>
          <a:xfrm>
            <a:off x="628650" y="1627734"/>
            <a:ext cx="7886700" cy="4351338"/>
          </a:xfrm>
        </p:spPr>
        <p:txBody>
          <a:bodyPr>
            <a:normAutofit/>
          </a:bodyPr>
          <a:lstStyle/>
          <a:p>
            <a:endParaRPr kumimoji="1" lang="en-US" altLang="ja-JP" sz="3200" dirty="0"/>
          </a:p>
          <a:p>
            <a:r>
              <a:rPr lang="ja-JP" altLang="en-US" sz="3200" dirty="0"/>
              <a:t>テストコードは現在軽く扱われている</a:t>
            </a:r>
            <a:endParaRPr kumimoji="1" lang="en-US" altLang="ja-JP" sz="3200" dirty="0"/>
          </a:p>
          <a:p>
            <a:endParaRPr lang="en-US" altLang="ja-JP" sz="3200" dirty="0"/>
          </a:p>
          <a:p>
            <a:r>
              <a:rPr kumimoji="1" lang="ja-JP" altLang="en-US" sz="3200" dirty="0"/>
              <a:t>ソフトウェアシステムの継続的な開発，メンテナンスフェーズを通して</a:t>
            </a:r>
            <a:r>
              <a:rPr kumimoji="1" lang="ja-JP" altLang="en-US" sz="3200" dirty="0">
                <a:solidFill>
                  <a:srgbClr val="FF0000"/>
                </a:solidFill>
              </a:rPr>
              <a:t>テストコードも絶えず適合，および維持</a:t>
            </a:r>
            <a:r>
              <a:rPr kumimoji="1" lang="ja-JP" altLang="en-US" sz="3200" dirty="0"/>
              <a:t>する必要がある</a:t>
            </a:r>
            <a:endParaRPr kumimoji="1" lang="en-US" altLang="ja-JP" sz="3200" dirty="0"/>
          </a:p>
          <a:p>
            <a:pPr marL="0" indent="0">
              <a:buNone/>
            </a:pPr>
            <a:endParaRPr kumimoji="1" lang="ja-JP" altLang="en-US" sz="3200" dirty="0"/>
          </a:p>
        </p:txBody>
      </p:sp>
      <p:sp>
        <p:nvSpPr>
          <p:cNvPr id="4" name="スライド番号プレースホルダー 3">
            <a:extLst>
              <a:ext uri="{FF2B5EF4-FFF2-40B4-BE49-F238E27FC236}">
                <a16:creationId xmlns:a16="http://schemas.microsoft.com/office/drawing/2014/main" id="{970CF4C9-0556-45EE-9576-A4A385C6F352}"/>
              </a:ext>
            </a:extLst>
          </p:cNvPr>
          <p:cNvSpPr>
            <a:spLocks noGrp="1"/>
          </p:cNvSpPr>
          <p:nvPr>
            <p:ph type="sldNum" sz="quarter" idx="12"/>
          </p:nvPr>
        </p:nvSpPr>
        <p:spPr/>
        <p:txBody>
          <a:bodyPr/>
          <a:lstStyle/>
          <a:p>
            <a:fld id="{8B59FED7-E11E-4BBB-A55B-D5F47BD35106}" type="slidenum">
              <a:rPr kumimoji="1" lang="ja-JP" altLang="en-US" smtClean="0"/>
              <a:t>3</a:t>
            </a:fld>
            <a:endParaRPr kumimoji="1" lang="ja-JP" altLang="en-US"/>
          </a:p>
        </p:txBody>
      </p:sp>
    </p:spTree>
    <p:extLst>
      <p:ext uri="{BB962C8B-B14F-4D97-AF65-F5344CB8AC3E}">
        <p14:creationId xmlns:p14="http://schemas.microsoft.com/office/powerpoint/2010/main" val="1230542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D0A024-F630-422A-A69D-BC65DBC3C1F5}"/>
              </a:ext>
            </a:extLst>
          </p:cNvPr>
          <p:cNvSpPr>
            <a:spLocks noGrp="1"/>
          </p:cNvSpPr>
          <p:nvPr>
            <p:ph type="title"/>
          </p:nvPr>
        </p:nvSpPr>
        <p:spPr/>
        <p:txBody>
          <a:bodyPr/>
          <a:lstStyle/>
          <a:p>
            <a:r>
              <a:rPr kumimoji="1" lang="ja-JP" altLang="en-US" dirty="0"/>
              <a:t>目的</a:t>
            </a:r>
          </a:p>
        </p:txBody>
      </p:sp>
      <p:sp>
        <p:nvSpPr>
          <p:cNvPr id="3" name="コンテンツ プレースホルダー 2">
            <a:extLst>
              <a:ext uri="{FF2B5EF4-FFF2-40B4-BE49-F238E27FC236}">
                <a16:creationId xmlns:a16="http://schemas.microsoft.com/office/drawing/2014/main" id="{AFB72351-0813-4FD9-9672-0AD0E509C5A0}"/>
              </a:ext>
            </a:extLst>
          </p:cNvPr>
          <p:cNvSpPr>
            <a:spLocks noGrp="1"/>
          </p:cNvSpPr>
          <p:nvPr>
            <p:ph idx="1"/>
          </p:nvPr>
        </p:nvSpPr>
        <p:spPr/>
        <p:txBody>
          <a:bodyPr>
            <a:normAutofit/>
          </a:bodyPr>
          <a:lstStyle/>
          <a:p>
            <a:endParaRPr kumimoji="1" lang="en-US" altLang="ja-JP" sz="3200" dirty="0"/>
          </a:p>
          <a:p>
            <a:endParaRPr lang="en-US" altLang="ja-JP" sz="3200" dirty="0"/>
          </a:p>
          <a:p>
            <a:r>
              <a:rPr kumimoji="1" lang="ja-JP" altLang="en-US" sz="3200" dirty="0"/>
              <a:t>単体テストコードの品質を分析および改善するための支援として，</a:t>
            </a:r>
            <a:r>
              <a:rPr kumimoji="1" lang="ja-JP" altLang="en-US" sz="3200" dirty="0">
                <a:solidFill>
                  <a:srgbClr val="FF0000"/>
                </a:solidFill>
              </a:rPr>
              <a:t>自動静的分析</a:t>
            </a:r>
            <a:r>
              <a:rPr kumimoji="1" lang="ja-JP" altLang="en-US" sz="3200" dirty="0"/>
              <a:t>のアプリケーションについての報告</a:t>
            </a:r>
          </a:p>
        </p:txBody>
      </p:sp>
      <p:sp>
        <p:nvSpPr>
          <p:cNvPr id="4" name="スライド番号プレースホルダー 3">
            <a:extLst>
              <a:ext uri="{FF2B5EF4-FFF2-40B4-BE49-F238E27FC236}">
                <a16:creationId xmlns:a16="http://schemas.microsoft.com/office/drawing/2014/main" id="{54968A1B-6C35-4D74-B1EC-D9A6BFF9ABBA}"/>
              </a:ext>
            </a:extLst>
          </p:cNvPr>
          <p:cNvSpPr>
            <a:spLocks noGrp="1"/>
          </p:cNvSpPr>
          <p:nvPr>
            <p:ph type="sldNum" sz="quarter" idx="12"/>
          </p:nvPr>
        </p:nvSpPr>
        <p:spPr/>
        <p:txBody>
          <a:bodyPr/>
          <a:lstStyle/>
          <a:p>
            <a:fld id="{8B59FED7-E11E-4BBB-A55B-D5F47BD35106}" type="slidenum">
              <a:rPr kumimoji="1" lang="ja-JP" altLang="en-US" smtClean="0"/>
              <a:t>4</a:t>
            </a:fld>
            <a:endParaRPr kumimoji="1" lang="ja-JP" altLang="en-US"/>
          </a:p>
        </p:txBody>
      </p:sp>
    </p:spTree>
    <p:extLst>
      <p:ext uri="{BB962C8B-B14F-4D97-AF65-F5344CB8AC3E}">
        <p14:creationId xmlns:p14="http://schemas.microsoft.com/office/powerpoint/2010/main" val="3801560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738BFE-4D54-4599-8B62-D92F3D5ACDB4}"/>
              </a:ext>
            </a:extLst>
          </p:cNvPr>
          <p:cNvSpPr>
            <a:spLocks noGrp="1"/>
          </p:cNvSpPr>
          <p:nvPr>
            <p:ph type="title"/>
          </p:nvPr>
        </p:nvSpPr>
        <p:spPr/>
        <p:txBody>
          <a:bodyPr/>
          <a:lstStyle/>
          <a:p>
            <a:r>
              <a:rPr kumimoji="1" lang="ja-JP" altLang="en-US" dirty="0"/>
              <a:t>分析方法</a:t>
            </a:r>
          </a:p>
        </p:txBody>
      </p:sp>
      <p:sp>
        <p:nvSpPr>
          <p:cNvPr id="3" name="コンテンツ プレースホルダー 2">
            <a:extLst>
              <a:ext uri="{FF2B5EF4-FFF2-40B4-BE49-F238E27FC236}">
                <a16:creationId xmlns:a16="http://schemas.microsoft.com/office/drawing/2014/main" id="{1BB5CD88-EA91-45C8-9AB5-4243B2EFCC29}"/>
              </a:ext>
            </a:extLst>
          </p:cNvPr>
          <p:cNvSpPr>
            <a:spLocks noGrp="1"/>
          </p:cNvSpPr>
          <p:nvPr>
            <p:ph idx="1"/>
          </p:nvPr>
        </p:nvSpPr>
        <p:spPr>
          <a:xfrm>
            <a:off x="628650" y="1215025"/>
            <a:ext cx="7886700" cy="5141326"/>
          </a:xfrm>
        </p:spPr>
        <p:txBody>
          <a:bodyPr>
            <a:normAutofit/>
          </a:bodyPr>
          <a:lstStyle/>
          <a:p>
            <a:endParaRPr kumimoji="1" lang="en-US" altLang="ja-JP" dirty="0"/>
          </a:p>
          <a:p>
            <a:r>
              <a:rPr lang="ja-JP" altLang="en-US" dirty="0"/>
              <a:t>分析の対象は</a:t>
            </a:r>
            <a:r>
              <a:rPr lang="en-US" altLang="ja-JP" dirty="0"/>
              <a:t>JUnit</a:t>
            </a:r>
            <a:r>
              <a:rPr lang="ja-JP" altLang="en-US" dirty="0"/>
              <a:t>（テストフレームワーク）</a:t>
            </a:r>
            <a:endParaRPr lang="en-US" altLang="ja-JP" dirty="0"/>
          </a:p>
          <a:p>
            <a:endParaRPr lang="en-US" altLang="ja-JP" dirty="0"/>
          </a:p>
          <a:p>
            <a:r>
              <a:rPr lang="ja-JP" altLang="en-US" dirty="0"/>
              <a:t>静的分析を実施</a:t>
            </a:r>
            <a:endParaRPr lang="en-US" altLang="ja-JP" dirty="0"/>
          </a:p>
          <a:p>
            <a:endParaRPr kumimoji="1" lang="en-US" altLang="ja-JP" dirty="0"/>
          </a:p>
          <a:p>
            <a:r>
              <a:rPr kumimoji="1" lang="ja-JP" altLang="en-US" dirty="0"/>
              <a:t>よく発生する問題を４種類の問題領域に区別</a:t>
            </a:r>
            <a:endParaRPr lang="en-US" altLang="ja-JP" dirty="0"/>
          </a:p>
          <a:p>
            <a:pPr marL="0" indent="0">
              <a:buNone/>
            </a:pPr>
            <a:r>
              <a:rPr lang="en-US" altLang="ja-JP" dirty="0"/>
              <a:t>	(a)  </a:t>
            </a:r>
            <a:r>
              <a:rPr lang="en-US" altLang="ja-JP" dirty="0" err="1"/>
              <a:t>xUnit</a:t>
            </a:r>
            <a:r>
              <a:rPr lang="ja-JP" altLang="en-US" dirty="0"/>
              <a:t>テストフレームワークの使用</a:t>
            </a:r>
            <a:endParaRPr lang="en-US" altLang="ja-JP" dirty="0"/>
          </a:p>
          <a:p>
            <a:pPr marL="0" indent="0">
              <a:buNone/>
            </a:pPr>
            <a:r>
              <a:rPr lang="en-US" altLang="ja-JP" dirty="0"/>
              <a:t>	</a:t>
            </a:r>
            <a:r>
              <a:rPr kumimoji="1" lang="en-US" altLang="ja-JP" dirty="0"/>
              <a:t>(b)  </a:t>
            </a:r>
            <a:r>
              <a:rPr kumimoji="1" lang="ja-JP" altLang="en-US" dirty="0"/>
              <a:t>ユニットテストの実装</a:t>
            </a:r>
            <a:endParaRPr kumimoji="1" lang="en-US" altLang="ja-JP" dirty="0"/>
          </a:p>
          <a:p>
            <a:pPr marL="0" indent="0">
              <a:buNone/>
            </a:pPr>
            <a:r>
              <a:rPr lang="en-US" altLang="ja-JP" dirty="0"/>
              <a:t>	(c)  </a:t>
            </a:r>
            <a:r>
              <a:rPr lang="ja-JP" altLang="en-US" dirty="0"/>
              <a:t>テストスイートのメンテナンス</a:t>
            </a:r>
            <a:endParaRPr lang="en-US" altLang="ja-JP" dirty="0"/>
          </a:p>
          <a:p>
            <a:pPr marL="0" indent="0">
              <a:buNone/>
            </a:pPr>
            <a:r>
              <a:rPr kumimoji="1" lang="en-US" altLang="ja-JP" dirty="0"/>
              <a:t>	(d)  SUT</a:t>
            </a:r>
            <a:r>
              <a:rPr kumimoji="1" lang="ja-JP" altLang="en-US" dirty="0"/>
              <a:t>のテストの容易性</a:t>
            </a:r>
            <a:endParaRPr kumimoji="1" lang="en-US" altLang="ja-JP" dirty="0"/>
          </a:p>
          <a:p>
            <a:pPr marL="0" indent="0">
              <a:buNone/>
            </a:pP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3A325888-B0D4-4B59-90D8-75E981B29F02}"/>
              </a:ext>
            </a:extLst>
          </p:cNvPr>
          <p:cNvSpPr>
            <a:spLocks noGrp="1"/>
          </p:cNvSpPr>
          <p:nvPr>
            <p:ph type="sldNum" sz="quarter" idx="12"/>
          </p:nvPr>
        </p:nvSpPr>
        <p:spPr/>
        <p:txBody>
          <a:bodyPr/>
          <a:lstStyle/>
          <a:p>
            <a:fld id="{8B59FED7-E11E-4BBB-A55B-D5F47BD35106}" type="slidenum">
              <a:rPr kumimoji="1" lang="ja-JP" altLang="en-US" smtClean="0"/>
              <a:t>5</a:t>
            </a:fld>
            <a:endParaRPr kumimoji="1" lang="ja-JP" altLang="en-US"/>
          </a:p>
        </p:txBody>
      </p:sp>
    </p:spTree>
    <p:extLst>
      <p:ext uri="{BB962C8B-B14F-4D97-AF65-F5344CB8AC3E}">
        <p14:creationId xmlns:p14="http://schemas.microsoft.com/office/powerpoint/2010/main" val="412890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D4D2D3-96E5-4DC1-BDF4-5040790829F9}"/>
              </a:ext>
            </a:extLst>
          </p:cNvPr>
          <p:cNvSpPr>
            <a:spLocks noGrp="1"/>
          </p:cNvSpPr>
          <p:nvPr>
            <p:ph type="title"/>
          </p:nvPr>
        </p:nvSpPr>
        <p:spPr/>
        <p:txBody>
          <a:bodyPr>
            <a:normAutofit/>
          </a:bodyPr>
          <a:lstStyle/>
          <a:p>
            <a:r>
              <a:rPr kumimoji="1" lang="en-US" altLang="ja-JP" sz="3600" dirty="0"/>
              <a:t>(a)</a:t>
            </a:r>
            <a:r>
              <a:rPr kumimoji="1" lang="ja-JP" altLang="en-US" sz="3600" dirty="0"/>
              <a:t>　</a:t>
            </a:r>
            <a:r>
              <a:rPr kumimoji="1" lang="en-US" altLang="ja-JP" sz="3600" dirty="0" err="1"/>
              <a:t>xUnit</a:t>
            </a:r>
            <a:r>
              <a:rPr kumimoji="1" lang="ja-JP" altLang="en-US" sz="3600" dirty="0"/>
              <a:t>テストフレームワークの</a:t>
            </a:r>
            <a:br>
              <a:rPr kumimoji="1" lang="en-US" altLang="ja-JP" sz="3600" dirty="0"/>
            </a:br>
            <a:r>
              <a:rPr kumimoji="1" lang="ja-JP" altLang="en-US" sz="3600" dirty="0"/>
              <a:t>　　使用</a:t>
            </a:r>
          </a:p>
        </p:txBody>
      </p:sp>
      <p:sp>
        <p:nvSpPr>
          <p:cNvPr id="3" name="コンテンツ プレースホルダー 2">
            <a:extLst>
              <a:ext uri="{FF2B5EF4-FFF2-40B4-BE49-F238E27FC236}">
                <a16:creationId xmlns:a16="http://schemas.microsoft.com/office/drawing/2014/main" id="{BCAB6FA6-750C-4BFE-8DA0-EC22D751E223}"/>
              </a:ext>
            </a:extLst>
          </p:cNvPr>
          <p:cNvSpPr>
            <a:spLocks noGrp="1"/>
          </p:cNvSpPr>
          <p:nvPr>
            <p:ph idx="1"/>
          </p:nvPr>
        </p:nvSpPr>
        <p:spPr>
          <a:xfrm>
            <a:off x="628649" y="1825625"/>
            <a:ext cx="8377565" cy="4351338"/>
          </a:xfrm>
        </p:spPr>
        <p:txBody>
          <a:bodyPr/>
          <a:lstStyle/>
          <a:p>
            <a:endParaRPr kumimoji="1" lang="en-US" altLang="ja-JP" dirty="0"/>
          </a:p>
          <a:p>
            <a:r>
              <a:rPr lang="ja-JP" altLang="en-US" dirty="0"/>
              <a:t>テストフレームワークの変化に伴い，新たなライブラリやモックフレームワークを導入することが必要</a:t>
            </a:r>
            <a:endParaRPr lang="en-US" altLang="ja-JP" dirty="0"/>
          </a:p>
          <a:p>
            <a:endParaRPr kumimoji="1" lang="en-US" altLang="ja-JP" dirty="0"/>
          </a:p>
          <a:p>
            <a:r>
              <a:rPr lang="ja-JP" altLang="en-US" dirty="0">
                <a:solidFill>
                  <a:srgbClr val="FF0000"/>
                </a:solidFill>
              </a:rPr>
              <a:t>インターフェースの複雑さや要領を得ない説明文</a:t>
            </a:r>
            <a:r>
              <a:rPr lang="ja-JP" altLang="en-US" dirty="0"/>
              <a:t>によって混乱や問題が発生</a:t>
            </a:r>
            <a:endParaRPr kumimoji="1" lang="ja-JP" altLang="en-US" dirty="0"/>
          </a:p>
        </p:txBody>
      </p:sp>
      <p:sp>
        <p:nvSpPr>
          <p:cNvPr id="4" name="スライド番号プレースホルダー 3">
            <a:extLst>
              <a:ext uri="{FF2B5EF4-FFF2-40B4-BE49-F238E27FC236}">
                <a16:creationId xmlns:a16="http://schemas.microsoft.com/office/drawing/2014/main" id="{67AF0ACC-311D-4334-B73F-918331A49892}"/>
              </a:ext>
            </a:extLst>
          </p:cNvPr>
          <p:cNvSpPr>
            <a:spLocks noGrp="1"/>
          </p:cNvSpPr>
          <p:nvPr>
            <p:ph type="sldNum" sz="quarter" idx="12"/>
          </p:nvPr>
        </p:nvSpPr>
        <p:spPr/>
        <p:txBody>
          <a:bodyPr/>
          <a:lstStyle/>
          <a:p>
            <a:fld id="{8B59FED7-E11E-4BBB-A55B-D5F47BD35106}" type="slidenum">
              <a:rPr kumimoji="1" lang="ja-JP" altLang="en-US" smtClean="0"/>
              <a:t>6</a:t>
            </a:fld>
            <a:endParaRPr kumimoji="1" lang="ja-JP" altLang="en-US"/>
          </a:p>
        </p:txBody>
      </p:sp>
    </p:spTree>
    <p:extLst>
      <p:ext uri="{BB962C8B-B14F-4D97-AF65-F5344CB8AC3E}">
        <p14:creationId xmlns:p14="http://schemas.microsoft.com/office/powerpoint/2010/main" val="3055399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61C765-783F-48B2-A301-FBE45B090544}"/>
              </a:ext>
            </a:extLst>
          </p:cNvPr>
          <p:cNvSpPr>
            <a:spLocks noGrp="1"/>
          </p:cNvSpPr>
          <p:nvPr>
            <p:ph type="title"/>
          </p:nvPr>
        </p:nvSpPr>
        <p:spPr/>
        <p:txBody>
          <a:bodyPr/>
          <a:lstStyle/>
          <a:p>
            <a:r>
              <a:rPr kumimoji="1" lang="en-US" altLang="ja-JP" dirty="0"/>
              <a:t>(b)</a:t>
            </a:r>
            <a:r>
              <a:rPr kumimoji="1" lang="ja-JP" altLang="en-US" dirty="0"/>
              <a:t>　ユニットテストの実装</a:t>
            </a:r>
          </a:p>
        </p:txBody>
      </p:sp>
      <p:sp>
        <p:nvSpPr>
          <p:cNvPr id="3" name="コンテンツ プレースホルダー 2">
            <a:extLst>
              <a:ext uri="{FF2B5EF4-FFF2-40B4-BE49-F238E27FC236}">
                <a16:creationId xmlns:a16="http://schemas.microsoft.com/office/drawing/2014/main" id="{637AB409-4EF2-4055-8DCE-A21E941B3225}"/>
              </a:ext>
            </a:extLst>
          </p:cNvPr>
          <p:cNvSpPr>
            <a:spLocks noGrp="1"/>
          </p:cNvSpPr>
          <p:nvPr>
            <p:ph idx="1"/>
          </p:nvPr>
        </p:nvSpPr>
        <p:spPr>
          <a:xfrm>
            <a:off x="628650" y="1627734"/>
            <a:ext cx="7886700" cy="4351338"/>
          </a:xfrm>
        </p:spPr>
        <p:txBody>
          <a:bodyPr/>
          <a:lstStyle/>
          <a:p>
            <a:endParaRPr kumimoji="1" lang="en-US" altLang="ja-JP" dirty="0"/>
          </a:p>
          <a:p>
            <a:r>
              <a:rPr kumimoji="1" lang="ja-JP" altLang="en-US" dirty="0"/>
              <a:t>そもそもユニットテストの有効性は実際の動作と予想される動作の逸脱を検出する</a:t>
            </a:r>
            <a:r>
              <a:rPr lang="ja-JP" altLang="en-US" dirty="0"/>
              <a:t>ので，</a:t>
            </a:r>
            <a:r>
              <a:rPr kumimoji="1" lang="ja-JP" altLang="en-US" dirty="0">
                <a:solidFill>
                  <a:srgbClr val="FF0000"/>
                </a:solidFill>
              </a:rPr>
              <a:t>誤ったテスト設計</a:t>
            </a:r>
            <a:r>
              <a:rPr kumimoji="1" lang="ja-JP" altLang="en-US" dirty="0"/>
              <a:t>，論理テストを</a:t>
            </a:r>
            <a:r>
              <a:rPr kumimoji="1" lang="ja-JP" altLang="en-US" dirty="0">
                <a:solidFill>
                  <a:srgbClr val="FF0000"/>
                </a:solidFill>
              </a:rPr>
              <a:t>誤ったテスト実装</a:t>
            </a:r>
            <a:r>
              <a:rPr kumimoji="1" lang="ja-JP" altLang="en-US" dirty="0"/>
              <a:t>に転送</a:t>
            </a:r>
            <a:endParaRPr kumimoji="1" lang="en-US" altLang="ja-JP" dirty="0"/>
          </a:p>
          <a:p>
            <a:endParaRPr lang="en-US" altLang="ja-JP" dirty="0"/>
          </a:p>
          <a:p>
            <a:r>
              <a:rPr kumimoji="1" lang="ja-JP" altLang="en-US" dirty="0"/>
              <a:t>戻り値のアサートの欠落が最も頻繁に発生する問題</a:t>
            </a:r>
          </a:p>
        </p:txBody>
      </p:sp>
      <p:sp>
        <p:nvSpPr>
          <p:cNvPr id="5" name="コンテンツ プレースホルダー 2">
            <a:extLst>
              <a:ext uri="{FF2B5EF4-FFF2-40B4-BE49-F238E27FC236}">
                <a16:creationId xmlns:a16="http://schemas.microsoft.com/office/drawing/2014/main" id="{5F9476CE-27AB-4D74-81E3-039822C2A509}"/>
              </a:ext>
            </a:extLst>
          </p:cNvPr>
          <p:cNvSpPr txBox="1">
            <a:spLocks/>
          </p:cNvSpPr>
          <p:nvPr/>
        </p:nvSpPr>
        <p:spPr>
          <a:xfrm>
            <a:off x="628649" y="1825625"/>
            <a:ext cx="837756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dirty="0"/>
          </a:p>
          <a:p>
            <a:endParaRPr lang="en-US" altLang="ja-JP" dirty="0"/>
          </a:p>
        </p:txBody>
      </p:sp>
      <p:sp>
        <p:nvSpPr>
          <p:cNvPr id="6" name="コンテンツ プレースホルダー 2">
            <a:extLst>
              <a:ext uri="{FF2B5EF4-FFF2-40B4-BE49-F238E27FC236}">
                <a16:creationId xmlns:a16="http://schemas.microsoft.com/office/drawing/2014/main" id="{C050735E-07BF-4462-9E8D-1D6C784BE919}"/>
              </a:ext>
            </a:extLst>
          </p:cNvPr>
          <p:cNvSpPr txBox="1">
            <a:spLocks/>
          </p:cNvSpPr>
          <p:nvPr/>
        </p:nvSpPr>
        <p:spPr>
          <a:xfrm>
            <a:off x="628648" y="1825625"/>
            <a:ext cx="837756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dirty="0"/>
          </a:p>
        </p:txBody>
      </p:sp>
      <p:sp>
        <p:nvSpPr>
          <p:cNvPr id="7" name="スライド番号プレースホルダー 6">
            <a:extLst>
              <a:ext uri="{FF2B5EF4-FFF2-40B4-BE49-F238E27FC236}">
                <a16:creationId xmlns:a16="http://schemas.microsoft.com/office/drawing/2014/main" id="{D264175C-8833-4405-9AA3-D54DBE0F887C}"/>
              </a:ext>
            </a:extLst>
          </p:cNvPr>
          <p:cNvSpPr>
            <a:spLocks noGrp="1"/>
          </p:cNvSpPr>
          <p:nvPr>
            <p:ph type="sldNum" sz="quarter" idx="12"/>
          </p:nvPr>
        </p:nvSpPr>
        <p:spPr/>
        <p:txBody>
          <a:bodyPr/>
          <a:lstStyle/>
          <a:p>
            <a:fld id="{8B59FED7-E11E-4BBB-A55B-D5F47BD35106}" type="slidenum">
              <a:rPr kumimoji="1" lang="ja-JP" altLang="en-US" smtClean="0"/>
              <a:t>7</a:t>
            </a:fld>
            <a:endParaRPr kumimoji="1" lang="ja-JP" altLang="en-US"/>
          </a:p>
        </p:txBody>
      </p:sp>
    </p:spTree>
    <p:extLst>
      <p:ext uri="{BB962C8B-B14F-4D97-AF65-F5344CB8AC3E}">
        <p14:creationId xmlns:p14="http://schemas.microsoft.com/office/powerpoint/2010/main" val="3534176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61C765-783F-48B2-A301-FBE45B090544}"/>
              </a:ext>
            </a:extLst>
          </p:cNvPr>
          <p:cNvSpPr>
            <a:spLocks noGrp="1"/>
          </p:cNvSpPr>
          <p:nvPr>
            <p:ph type="title"/>
          </p:nvPr>
        </p:nvSpPr>
        <p:spPr/>
        <p:txBody>
          <a:bodyPr/>
          <a:lstStyle/>
          <a:p>
            <a:r>
              <a:rPr kumimoji="1" lang="en-US" altLang="ja-JP" dirty="0"/>
              <a:t>(b)</a:t>
            </a:r>
            <a:r>
              <a:rPr kumimoji="1" lang="ja-JP" altLang="en-US" dirty="0"/>
              <a:t>　ユニットテストの実装</a:t>
            </a:r>
          </a:p>
        </p:txBody>
      </p:sp>
      <p:sp>
        <p:nvSpPr>
          <p:cNvPr id="3" name="コンテンツ プレースホルダー 2">
            <a:extLst>
              <a:ext uri="{FF2B5EF4-FFF2-40B4-BE49-F238E27FC236}">
                <a16:creationId xmlns:a16="http://schemas.microsoft.com/office/drawing/2014/main" id="{637AB409-4EF2-4055-8DCE-A21E941B3225}"/>
              </a:ext>
            </a:extLst>
          </p:cNvPr>
          <p:cNvSpPr>
            <a:spLocks noGrp="1"/>
          </p:cNvSpPr>
          <p:nvPr>
            <p:ph idx="1"/>
          </p:nvPr>
        </p:nvSpPr>
        <p:spPr>
          <a:xfrm>
            <a:off x="628650" y="1627734"/>
            <a:ext cx="7886700" cy="4351338"/>
          </a:xfrm>
        </p:spPr>
        <p:txBody>
          <a:bodyPr/>
          <a:lstStyle/>
          <a:p>
            <a:endParaRPr kumimoji="1" lang="en-US" altLang="ja-JP" dirty="0"/>
          </a:p>
          <a:p>
            <a:endParaRPr lang="en-US" altLang="ja-JP" dirty="0"/>
          </a:p>
          <a:p>
            <a:r>
              <a:rPr kumimoji="1" lang="ja-JP" altLang="en-US" dirty="0"/>
              <a:t>チェックが多すぎると，</a:t>
            </a:r>
            <a:r>
              <a:rPr kumimoji="1" lang="ja-JP" altLang="en-US" dirty="0">
                <a:solidFill>
                  <a:srgbClr val="FF0000"/>
                </a:solidFill>
              </a:rPr>
              <a:t>実行環境にわずかな変更</a:t>
            </a:r>
            <a:r>
              <a:rPr kumimoji="1" lang="ja-JP" altLang="en-US" dirty="0"/>
              <a:t>があることによってテストが失敗したり，異なる順序で実行すると失敗したりする</a:t>
            </a:r>
          </a:p>
        </p:txBody>
      </p:sp>
      <p:sp>
        <p:nvSpPr>
          <p:cNvPr id="5" name="コンテンツ プレースホルダー 2">
            <a:extLst>
              <a:ext uri="{FF2B5EF4-FFF2-40B4-BE49-F238E27FC236}">
                <a16:creationId xmlns:a16="http://schemas.microsoft.com/office/drawing/2014/main" id="{5F9476CE-27AB-4D74-81E3-039822C2A509}"/>
              </a:ext>
            </a:extLst>
          </p:cNvPr>
          <p:cNvSpPr txBox="1">
            <a:spLocks/>
          </p:cNvSpPr>
          <p:nvPr/>
        </p:nvSpPr>
        <p:spPr>
          <a:xfrm>
            <a:off x="628649" y="1825625"/>
            <a:ext cx="837756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dirty="0"/>
          </a:p>
          <a:p>
            <a:endParaRPr lang="en-US" altLang="ja-JP" dirty="0"/>
          </a:p>
        </p:txBody>
      </p:sp>
      <p:sp>
        <p:nvSpPr>
          <p:cNvPr id="6" name="コンテンツ プレースホルダー 2">
            <a:extLst>
              <a:ext uri="{FF2B5EF4-FFF2-40B4-BE49-F238E27FC236}">
                <a16:creationId xmlns:a16="http://schemas.microsoft.com/office/drawing/2014/main" id="{C050735E-07BF-4462-9E8D-1D6C784BE919}"/>
              </a:ext>
            </a:extLst>
          </p:cNvPr>
          <p:cNvSpPr txBox="1">
            <a:spLocks/>
          </p:cNvSpPr>
          <p:nvPr/>
        </p:nvSpPr>
        <p:spPr>
          <a:xfrm>
            <a:off x="628648" y="1825625"/>
            <a:ext cx="837756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B96F5639-F8D1-49B4-94D1-0AA9892F8A10}"/>
              </a:ext>
            </a:extLst>
          </p:cNvPr>
          <p:cNvSpPr>
            <a:spLocks noGrp="1"/>
          </p:cNvSpPr>
          <p:nvPr>
            <p:ph type="sldNum" sz="quarter" idx="12"/>
          </p:nvPr>
        </p:nvSpPr>
        <p:spPr/>
        <p:txBody>
          <a:bodyPr/>
          <a:lstStyle/>
          <a:p>
            <a:fld id="{8B59FED7-E11E-4BBB-A55B-D5F47BD35106}" type="slidenum">
              <a:rPr kumimoji="1" lang="ja-JP" altLang="en-US" smtClean="0"/>
              <a:t>8</a:t>
            </a:fld>
            <a:endParaRPr kumimoji="1" lang="ja-JP" altLang="en-US"/>
          </a:p>
        </p:txBody>
      </p:sp>
    </p:spTree>
    <p:extLst>
      <p:ext uri="{BB962C8B-B14F-4D97-AF65-F5344CB8AC3E}">
        <p14:creationId xmlns:p14="http://schemas.microsoft.com/office/powerpoint/2010/main" val="2113646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2DD38C-0B2B-4CEA-AEF4-C28A2DA07965}"/>
              </a:ext>
            </a:extLst>
          </p:cNvPr>
          <p:cNvSpPr>
            <a:spLocks noGrp="1"/>
          </p:cNvSpPr>
          <p:nvPr>
            <p:ph type="title"/>
          </p:nvPr>
        </p:nvSpPr>
        <p:spPr/>
        <p:txBody>
          <a:bodyPr/>
          <a:lstStyle/>
          <a:p>
            <a:r>
              <a:rPr lang="en-US" altLang="ja-JP" dirty="0"/>
              <a:t>(c)</a:t>
            </a:r>
            <a:r>
              <a:rPr kumimoji="1" lang="ja-JP" altLang="en-US" dirty="0"/>
              <a:t>テストスイート</a:t>
            </a:r>
          </a:p>
        </p:txBody>
      </p:sp>
      <p:sp>
        <p:nvSpPr>
          <p:cNvPr id="3" name="コンテンツ プレースホルダー 2">
            <a:extLst>
              <a:ext uri="{FF2B5EF4-FFF2-40B4-BE49-F238E27FC236}">
                <a16:creationId xmlns:a16="http://schemas.microsoft.com/office/drawing/2014/main" id="{D5226D90-9A92-43B7-BC00-AF2B5B95D300}"/>
              </a:ext>
            </a:extLst>
          </p:cNvPr>
          <p:cNvSpPr>
            <a:spLocks noGrp="1"/>
          </p:cNvSpPr>
          <p:nvPr>
            <p:ph idx="1"/>
          </p:nvPr>
        </p:nvSpPr>
        <p:spPr/>
        <p:txBody>
          <a:bodyPr/>
          <a:lstStyle/>
          <a:p>
            <a:endParaRPr kumimoji="1" lang="en-US" altLang="ja-JP" dirty="0"/>
          </a:p>
          <a:p>
            <a:r>
              <a:rPr lang="ja-JP" altLang="en-US" dirty="0"/>
              <a:t>テスト中のシステムの変更が「迅速な修正」の場合，テストコードを</a:t>
            </a:r>
            <a:r>
              <a:rPr lang="ja-JP" altLang="en-US" dirty="0">
                <a:solidFill>
                  <a:srgbClr val="FF0000"/>
                </a:solidFill>
              </a:rPr>
              <a:t>メンテナンスする作業は余分で無意味</a:t>
            </a:r>
            <a:r>
              <a:rPr lang="ja-JP" altLang="en-US" dirty="0"/>
              <a:t>な負担とみなされる</a:t>
            </a:r>
            <a:endParaRPr lang="en-US" altLang="ja-JP" dirty="0"/>
          </a:p>
          <a:p>
            <a:endParaRPr lang="en-US" altLang="ja-JP" dirty="0"/>
          </a:p>
          <a:p>
            <a:r>
              <a:rPr lang="ja-JP" altLang="en-US" dirty="0"/>
              <a:t>自動テストは上記のようにメンテナンスがなされないことが原因で</a:t>
            </a:r>
            <a:r>
              <a:rPr lang="ja-JP" altLang="en-US" dirty="0">
                <a:solidFill>
                  <a:srgbClr val="FF0000"/>
                </a:solidFill>
              </a:rPr>
              <a:t>一貫性がなく理解しにくい状態</a:t>
            </a:r>
            <a:r>
              <a:rPr lang="ja-JP" altLang="en-US" dirty="0"/>
              <a:t>になり，最終的に放棄される</a:t>
            </a:r>
            <a:endParaRPr lang="en-US" altLang="ja-JP" dirty="0"/>
          </a:p>
          <a:p>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FEFF3AD4-EA07-4FBA-9E56-B9824CE5147C}"/>
              </a:ext>
            </a:extLst>
          </p:cNvPr>
          <p:cNvSpPr>
            <a:spLocks noGrp="1"/>
          </p:cNvSpPr>
          <p:nvPr>
            <p:ph type="sldNum" sz="quarter" idx="12"/>
          </p:nvPr>
        </p:nvSpPr>
        <p:spPr/>
        <p:txBody>
          <a:bodyPr/>
          <a:lstStyle/>
          <a:p>
            <a:fld id="{8B59FED7-E11E-4BBB-A55B-D5F47BD35106}" type="slidenum">
              <a:rPr kumimoji="1" lang="ja-JP" altLang="en-US" smtClean="0"/>
              <a:t>9</a:t>
            </a:fld>
            <a:endParaRPr kumimoji="1" lang="ja-JP" altLang="en-US"/>
          </a:p>
        </p:txBody>
      </p:sp>
    </p:spTree>
    <p:extLst>
      <p:ext uri="{BB962C8B-B14F-4D97-AF65-F5344CB8AC3E}">
        <p14:creationId xmlns:p14="http://schemas.microsoft.com/office/powerpoint/2010/main" val="3318435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6B284F1-4291-49B3-AEA9-01C8F059F7BE}"/>
              </a:ext>
            </a:extLst>
          </p:cNvPr>
          <p:cNvSpPr>
            <a:spLocks noGrp="1"/>
          </p:cNvSpPr>
          <p:nvPr>
            <p:ph type="title"/>
          </p:nvPr>
        </p:nvSpPr>
        <p:spPr/>
        <p:txBody>
          <a:bodyPr/>
          <a:lstStyle/>
          <a:p>
            <a:r>
              <a:rPr kumimoji="1" lang="en-US" altLang="ja-JP" dirty="0"/>
              <a:t>(d)SUT</a:t>
            </a:r>
            <a:r>
              <a:rPr kumimoji="1" lang="ja-JP" altLang="en-US" dirty="0"/>
              <a:t>のテストの容易性に関連する問題</a:t>
            </a:r>
          </a:p>
        </p:txBody>
      </p:sp>
      <p:sp>
        <p:nvSpPr>
          <p:cNvPr id="3" name="コンテンツ プレースホルダー 2">
            <a:extLst>
              <a:ext uri="{FF2B5EF4-FFF2-40B4-BE49-F238E27FC236}">
                <a16:creationId xmlns:a16="http://schemas.microsoft.com/office/drawing/2014/main" id="{4A3D4FFC-2CA6-4441-A24E-549161D2D3F3}"/>
              </a:ext>
            </a:extLst>
          </p:cNvPr>
          <p:cNvSpPr>
            <a:spLocks noGrp="1"/>
          </p:cNvSpPr>
          <p:nvPr>
            <p:ph idx="1"/>
          </p:nvPr>
        </p:nvSpPr>
        <p:spPr/>
        <p:txBody>
          <a:bodyPr/>
          <a:lstStyle/>
          <a:p>
            <a:endParaRPr kumimoji="1" lang="en-US" altLang="ja-JP" dirty="0"/>
          </a:p>
          <a:p>
            <a:endParaRPr lang="en-US" altLang="ja-JP" dirty="0"/>
          </a:p>
          <a:p>
            <a:r>
              <a:rPr kumimoji="1" lang="ja-JP" altLang="en-US" dirty="0"/>
              <a:t>外部依存関係の存在が挙げられる</a:t>
            </a:r>
            <a:endParaRPr kumimoji="1" lang="en-US" altLang="ja-JP" dirty="0"/>
          </a:p>
          <a:p>
            <a:endParaRPr lang="en-US" altLang="ja-JP" dirty="0"/>
          </a:p>
          <a:p>
            <a:r>
              <a:rPr kumimoji="1" lang="ja-JP" altLang="en-US" dirty="0"/>
              <a:t>実際の動作はテストで制御できないサービスの影響をうける</a:t>
            </a:r>
          </a:p>
        </p:txBody>
      </p:sp>
      <p:sp>
        <p:nvSpPr>
          <p:cNvPr id="4" name="スライド番号プレースホルダー 3">
            <a:extLst>
              <a:ext uri="{FF2B5EF4-FFF2-40B4-BE49-F238E27FC236}">
                <a16:creationId xmlns:a16="http://schemas.microsoft.com/office/drawing/2014/main" id="{F188A715-9639-4604-AED0-222E0F46B6F1}"/>
              </a:ext>
            </a:extLst>
          </p:cNvPr>
          <p:cNvSpPr>
            <a:spLocks noGrp="1"/>
          </p:cNvSpPr>
          <p:nvPr>
            <p:ph type="sldNum" sz="quarter" idx="12"/>
          </p:nvPr>
        </p:nvSpPr>
        <p:spPr/>
        <p:txBody>
          <a:bodyPr/>
          <a:lstStyle/>
          <a:p>
            <a:fld id="{8B59FED7-E11E-4BBB-A55B-D5F47BD35106}" type="slidenum">
              <a:rPr kumimoji="1" lang="ja-JP" altLang="en-US" smtClean="0"/>
              <a:t>10</a:t>
            </a:fld>
            <a:endParaRPr kumimoji="1" lang="ja-JP" altLang="en-US"/>
          </a:p>
        </p:txBody>
      </p:sp>
    </p:spTree>
    <p:extLst>
      <p:ext uri="{BB962C8B-B14F-4D97-AF65-F5344CB8AC3E}">
        <p14:creationId xmlns:p14="http://schemas.microsoft.com/office/powerpoint/2010/main" val="603080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7CA7FD-5E63-457C-8A31-B737AF2CF2FA}"/>
              </a:ext>
            </a:extLst>
          </p:cNvPr>
          <p:cNvSpPr>
            <a:spLocks noGrp="1"/>
          </p:cNvSpPr>
          <p:nvPr>
            <p:ph type="title"/>
          </p:nvPr>
        </p:nvSpPr>
        <p:spPr/>
        <p:txBody>
          <a:bodyPr/>
          <a:lstStyle/>
          <a:p>
            <a:r>
              <a:rPr kumimoji="1" lang="ja-JP" altLang="en-US" dirty="0"/>
              <a:t>静的分析</a:t>
            </a:r>
          </a:p>
        </p:txBody>
      </p:sp>
      <p:sp>
        <p:nvSpPr>
          <p:cNvPr id="3" name="コンテンツ プレースホルダー 2">
            <a:extLst>
              <a:ext uri="{FF2B5EF4-FFF2-40B4-BE49-F238E27FC236}">
                <a16:creationId xmlns:a16="http://schemas.microsoft.com/office/drawing/2014/main" id="{739F524E-E85F-4A9E-A064-AAD0781C9BE5}"/>
              </a:ext>
            </a:extLst>
          </p:cNvPr>
          <p:cNvSpPr>
            <a:spLocks noGrp="1"/>
          </p:cNvSpPr>
          <p:nvPr>
            <p:ph idx="1"/>
          </p:nvPr>
        </p:nvSpPr>
        <p:spPr/>
        <p:txBody>
          <a:bodyPr/>
          <a:lstStyle/>
          <a:p>
            <a:r>
              <a:rPr lang="ja-JP" altLang="en-US" dirty="0"/>
              <a:t>静的分析は</a:t>
            </a:r>
            <a:r>
              <a:rPr lang="ja-JP" altLang="en-US" dirty="0">
                <a:solidFill>
                  <a:srgbClr val="FF0000"/>
                </a:solidFill>
              </a:rPr>
              <a:t>コーディング規約と標準の遵守</a:t>
            </a:r>
            <a:r>
              <a:rPr lang="ja-JP" altLang="en-US" dirty="0"/>
              <a:t>をチェックするプロセスを自動化</a:t>
            </a:r>
            <a:endParaRPr lang="en-US" altLang="ja-JP" dirty="0"/>
          </a:p>
          <a:p>
            <a:endParaRPr lang="en-US" altLang="ja-JP" dirty="0"/>
          </a:p>
          <a:p>
            <a:r>
              <a:rPr lang="en-US" altLang="ja-JP" dirty="0"/>
              <a:t>PMD</a:t>
            </a:r>
            <a:r>
              <a:rPr lang="ja-JP" altLang="en-US" dirty="0"/>
              <a:t>を利用したが</a:t>
            </a:r>
            <a:r>
              <a:rPr lang="en-US" altLang="ja-JP" dirty="0"/>
              <a:t>42</a:t>
            </a:r>
            <a:r>
              <a:rPr lang="ja-JP" altLang="en-US" dirty="0"/>
              <a:t>の追加ルールを実装</a:t>
            </a:r>
            <a:endParaRPr lang="en-US" altLang="ja-JP" dirty="0"/>
          </a:p>
          <a:p>
            <a:endParaRPr lang="en-US" altLang="ja-JP" dirty="0"/>
          </a:p>
          <a:p>
            <a:r>
              <a:rPr lang="ja-JP" altLang="en-US" dirty="0"/>
              <a:t>よくテストされている</a:t>
            </a:r>
            <a:r>
              <a:rPr lang="en-US" altLang="ja-JP" dirty="0"/>
              <a:t>JFreeChart5</a:t>
            </a:r>
            <a:r>
              <a:rPr lang="ja-JP" altLang="en-US" dirty="0"/>
              <a:t>が対象</a:t>
            </a:r>
            <a:endParaRPr lang="en-US" altLang="ja-JP" dirty="0"/>
          </a:p>
          <a:p>
            <a:endParaRPr lang="en-US" altLang="ja-JP" dirty="0"/>
          </a:p>
          <a:p>
            <a:r>
              <a:rPr lang="ja-JP" altLang="en-US" dirty="0"/>
              <a:t>対象の中の</a:t>
            </a:r>
            <a:r>
              <a:rPr lang="en-US" altLang="ja-JP" dirty="0" err="1"/>
              <a:t>org.jfree.chart.junit</a:t>
            </a:r>
            <a:r>
              <a:rPr lang="ja-JP" altLang="en-US" dirty="0"/>
              <a:t>パッケージの</a:t>
            </a:r>
            <a:r>
              <a:rPr lang="en-US" altLang="ja-JP" dirty="0"/>
              <a:t>28</a:t>
            </a:r>
            <a:r>
              <a:rPr lang="ja-JP" altLang="en-US" dirty="0"/>
              <a:t>個のテストクラスに実施</a:t>
            </a:r>
            <a:endParaRPr lang="en-US" altLang="ja-JP" dirty="0"/>
          </a:p>
        </p:txBody>
      </p:sp>
      <p:sp>
        <p:nvSpPr>
          <p:cNvPr id="4" name="スライド番号プレースホルダー 3">
            <a:extLst>
              <a:ext uri="{FF2B5EF4-FFF2-40B4-BE49-F238E27FC236}">
                <a16:creationId xmlns:a16="http://schemas.microsoft.com/office/drawing/2014/main" id="{2939E04A-2534-4A60-AFB2-04A5B8E43936}"/>
              </a:ext>
            </a:extLst>
          </p:cNvPr>
          <p:cNvSpPr>
            <a:spLocks noGrp="1"/>
          </p:cNvSpPr>
          <p:nvPr>
            <p:ph type="sldNum" sz="quarter" idx="12"/>
          </p:nvPr>
        </p:nvSpPr>
        <p:spPr/>
        <p:txBody>
          <a:bodyPr/>
          <a:lstStyle/>
          <a:p>
            <a:fld id="{8B59FED7-E11E-4BBB-A55B-D5F47BD35106}" type="slidenum">
              <a:rPr kumimoji="1" lang="ja-JP" altLang="en-US" smtClean="0"/>
              <a:t>11</a:t>
            </a:fld>
            <a:endParaRPr kumimoji="1" lang="ja-JP" altLang="en-US"/>
          </a:p>
        </p:txBody>
      </p:sp>
    </p:spTree>
    <p:extLst>
      <p:ext uri="{BB962C8B-B14F-4D97-AF65-F5344CB8AC3E}">
        <p14:creationId xmlns:p14="http://schemas.microsoft.com/office/powerpoint/2010/main" val="2964120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D31908-CFC3-4C1D-AE52-F131D7DAA03B}"/>
              </a:ext>
            </a:extLst>
          </p:cNvPr>
          <p:cNvSpPr>
            <a:spLocks noGrp="1"/>
          </p:cNvSpPr>
          <p:nvPr>
            <p:ph type="title"/>
          </p:nvPr>
        </p:nvSpPr>
        <p:spPr/>
        <p:txBody>
          <a:bodyPr/>
          <a:lstStyle/>
          <a:p>
            <a:r>
              <a:rPr kumimoji="1" lang="en-US" altLang="ja-JP" dirty="0"/>
              <a:t>PMD</a:t>
            </a:r>
            <a:r>
              <a:rPr kumimoji="1" lang="ja-JP" altLang="en-US" dirty="0"/>
              <a:t>の追加ルール</a:t>
            </a:r>
          </a:p>
        </p:txBody>
      </p:sp>
      <p:sp>
        <p:nvSpPr>
          <p:cNvPr id="3" name="コンテンツ プレースホルダー 2">
            <a:extLst>
              <a:ext uri="{FF2B5EF4-FFF2-40B4-BE49-F238E27FC236}">
                <a16:creationId xmlns:a16="http://schemas.microsoft.com/office/drawing/2014/main" id="{C96F5EED-FCF3-4A66-A3E2-73EC90FAA12C}"/>
              </a:ext>
            </a:extLst>
          </p:cNvPr>
          <p:cNvSpPr>
            <a:spLocks noGrp="1"/>
          </p:cNvSpPr>
          <p:nvPr>
            <p:ph idx="1"/>
          </p:nvPr>
        </p:nvSpPr>
        <p:spPr/>
        <p:txBody>
          <a:bodyPr/>
          <a:lstStyle/>
          <a:p>
            <a:r>
              <a:rPr lang="en-US" altLang="ja-JP" dirty="0"/>
              <a:t>PMD</a:t>
            </a:r>
            <a:r>
              <a:rPr lang="ja-JP" altLang="en-US" dirty="0" err="1"/>
              <a:t>には</a:t>
            </a:r>
            <a:r>
              <a:rPr lang="en-US" altLang="ja-JP" dirty="0"/>
              <a:t>300</a:t>
            </a:r>
            <a:r>
              <a:rPr lang="ja-JP" altLang="en-US" dirty="0"/>
              <a:t>を超えるルールが備わっている</a:t>
            </a:r>
            <a:endParaRPr lang="en-US" altLang="ja-JP" dirty="0"/>
          </a:p>
          <a:p>
            <a:endParaRPr kumimoji="1" lang="en-US" altLang="ja-JP" dirty="0"/>
          </a:p>
          <a:p>
            <a:endParaRPr lang="en-US" altLang="ja-JP" dirty="0"/>
          </a:p>
          <a:p>
            <a:r>
              <a:rPr kumimoji="1" lang="ja-JP" altLang="en-US" dirty="0"/>
              <a:t>今回の目的の問題領域に関するものが少ない</a:t>
            </a:r>
            <a:endParaRPr kumimoji="1" lang="en-US" altLang="ja-JP" dirty="0"/>
          </a:p>
          <a:p>
            <a:endParaRPr lang="en-US" altLang="ja-JP" dirty="0"/>
          </a:p>
          <a:p>
            <a:endParaRPr kumimoji="1" lang="en-US" altLang="ja-JP" dirty="0"/>
          </a:p>
          <a:p>
            <a:r>
              <a:rPr lang="ja-JP" altLang="en-US" dirty="0"/>
              <a:t>それぞれの問題に合わせた追加ルールを計</a:t>
            </a:r>
            <a:r>
              <a:rPr lang="en-US" altLang="ja-JP" dirty="0"/>
              <a:t>42</a:t>
            </a:r>
            <a:r>
              <a:rPr lang="ja-JP" altLang="en-US" dirty="0"/>
              <a:t>個追加</a:t>
            </a:r>
            <a:endParaRPr kumimoji="1" lang="ja-JP" altLang="en-US" dirty="0"/>
          </a:p>
        </p:txBody>
      </p:sp>
      <p:sp>
        <p:nvSpPr>
          <p:cNvPr id="4" name="スライド番号プレースホルダー 3">
            <a:extLst>
              <a:ext uri="{FF2B5EF4-FFF2-40B4-BE49-F238E27FC236}">
                <a16:creationId xmlns:a16="http://schemas.microsoft.com/office/drawing/2014/main" id="{304B1588-27A9-4AF3-B98E-69898BA8DA1F}"/>
              </a:ext>
            </a:extLst>
          </p:cNvPr>
          <p:cNvSpPr>
            <a:spLocks noGrp="1"/>
          </p:cNvSpPr>
          <p:nvPr>
            <p:ph type="sldNum" sz="quarter" idx="12"/>
          </p:nvPr>
        </p:nvSpPr>
        <p:spPr/>
        <p:txBody>
          <a:bodyPr/>
          <a:lstStyle/>
          <a:p>
            <a:fld id="{8B59FED7-E11E-4BBB-A55B-D5F47BD35106}" type="slidenum">
              <a:rPr kumimoji="1" lang="ja-JP" altLang="en-US" smtClean="0"/>
              <a:t>12</a:t>
            </a:fld>
            <a:endParaRPr kumimoji="1" lang="ja-JP" altLang="en-US"/>
          </a:p>
        </p:txBody>
      </p:sp>
    </p:spTree>
    <p:extLst>
      <p:ext uri="{BB962C8B-B14F-4D97-AF65-F5344CB8AC3E}">
        <p14:creationId xmlns:p14="http://schemas.microsoft.com/office/powerpoint/2010/main" val="2990441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CFE34A7-3475-4883-9DAB-0F1006DE809E}"/>
              </a:ext>
            </a:extLst>
          </p:cNvPr>
          <p:cNvSpPr>
            <a:spLocks noGrp="1"/>
          </p:cNvSpPr>
          <p:nvPr>
            <p:ph idx="1"/>
          </p:nvPr>
        </p:nvSpPr>
        <p:spPr/>
        <p:txBody>
          <a:bodyPr/>
          <a:lstStyle/>
          <a:p>
            <a:r>
              <a:rPr lang="ja-JP" altLang="en-US" dirty="0"/>
              <a:t>アサートステイトメントに関するもの</a:t>
            </a:r>
            <a:r>
              <a:rPr lang="en-US" altLang="ja-JP" dirty="0"/>
              <a:t>(15</a:t>
            </a:r>
            <a:r>
              <a:rPr lang="ja-JP" altLang="en-US" dirty="0"/>
              <a:t>個</a:t>
            </a:r>
            <a:r>
              <a:rPr lang="en-US" altLang="ja-JP" dirty="0"/>
              <a:t>)</a:t>
            </a:r>
          </a:p>
          <a:p>
            <a:r>
              <a:rPr kumimoji="1" lang="ja-JP" altLang="en-US" dirty="0"/>
              <a:t>命名規則に関するもの</a:t>
            </a:r>
            <a:r>
              <a:rPr lang="en-US" altLang="ja-JP" dirty="0"/>
              <a:t>(</a:t>
            </a:r>
            <a:r>
              <a:rPr kumimoji="1" lang="ja-JP" altLang="en-US" dirty="0"/>
              <a:t>８個</a:t>
            </a:r>
            <a:r>
              <a:rPr kumimoji="1" lang="en-US" altLang="ja-JP" dirty="0"/>
              <a:t>)</a:t>
            </a:r>
          </a:p>
          <a:p>
            <a:r>
              <a:rPr lang="ja-JP" altLang="en-US" dirty="0"/>
              <a:t>テストケースのロジックに関連するもの</a:t>
            </a:r>
            <a:r>
              <a:rPr lang="en-US" altLang="ja-JP" dirty="0"/>
              <a:t>(6</a:t>
            </a:r>
            <a:r>
              <a:rPr lang="ja-JP" altLang="en-US" dirty="0"/>
              <a:t>個</a:t>
            </a:r>
            <a:r>
              <a:rPr lang="en-US" altLang="ja-JP" dirty="0"/>
              <a:t>)</a:t>
            </a:r>
          </a:p>
          <a:p>
            <a:r>
              <a:rPr kumimoji="1" lang="ja-JP" altLang="en-US" dirty="0"/>
              <a:t>セットアップティアダウンルーチンの実装に関連するもの</a:t>
            </a:r>
            <a:r>
              <a:rPr kumimoji="1" lang="en-US" altLang="ja-JP" dirty="0"/>
              <a:t>(8</a:t>
            </a:r>
            <a:r>
              <a:rPr kumimoji="1" lang="ja-JP" altLang="en-US" dirty="0"/>
              <a:t>個</a:t>
            </a:r>
            <a:r>
              <a:rPr kumimoji="1" lang="en-US" altLang="ja-JP" dirty="0"/>
              <a:t>)</a:t>
            </a:r>
          </a:p>
          <a:p>
            <a:r>
              <a:rPr lang="ja-JP" altLang="en-US" dirty="0"/>
              <a:t>その他</a:t>
            </a:r>
            <a:r>
              <a:rPr lang="en-US" altLang="ja-JP" dirty="0"/>
              <a:t>(5)</a:t>
            </a:r>
            <a:endParaRPr kumimoji="1" lang="ja-JP" altLang="en-US" dirty="0"/>
          </a:p>
        </p:txBody>
      </p:sp>
      <p:sp>
        <p:nvSpPr>
          <p:cNvPr id="4" name="スライド番号プレースホルダー 3">
            <a:extLst>
              <a:ext uri="{FF2B5EF4-FFF2-40B4-BE49-F238E27FC236}">
                <a16:creationId xmlns:a16="http://schemas.microsoft.com/office/drawing/2014/main" id="{05B423AA-7AFA-4711-B2B1-B2B36A99A465}"/>
              </a:ext>
            </a:extLst>
          </p:cNvPr>
          <p:cNvSpPr>
            <a:spLocks noGrp="1"/>
          </p:cNvSpPr>
          <p:nvPr>
            <p:ph type="sldNum" sz="quarter" idx="12"/>
          </p:nvPr>
        </p:nvSpPr>
        <p:spPr/>
        <p:txBody>
          <a:bodyPr/>
          <a:lstStyle/>
          <a:p>
            <a:fld id="{8B59FED7-E11E-4BBB-A55B-D5F47BD35106}" type="slidenum">
              <a:rPr kumimoji="1" lang="ja-JP" altLang="en-US" smtClean="0"/>
              <a:t>13</a:t>
            </a:fld>
            <a:endParaRPr kumimoji="1" lang="ja-JP" altLang="en-US"/>
          </a:p>
        </p:txBody>
      </p:sp>
      <p:sp>
        <p:nvSpPr>
          <p:cNvPr id="5" name="タイトル 1">
            <a:extLst>
              <a:ext uri="{FF2B5EF4-FFF2-40B4-BE49-F238E27FC236}">
                <a16:creationId xmlns:a16="http://schemas.microsoft.com/office/drawing/2014/main" id="{86C5E3F9-03EE-4319-820D-7BD9919C6C07}"/>
              </a:ext>
            </a:extLst>
          </p:cNvPr>
          <p:cNvSpPr>
            <a:spLocks noGrp="1"/>
          </p:cNvSpPr>
          <p:nvPr>
            <p:ph type="title"/>
          </p:nvPr>
        </p:nvSpPr>
        <p:spPr>
          <a:xfrm>
            <a:off x="628650" y="365125"/>
            <a:ext cx="7886700" cy="1325563"/>
          </a:xfrm>
        </p:spPr>
        <p:txBody>
          <a:bodyPr/>
          <a:lstStyle/>
          <a:p>
            <a:r>
              <a:rPr kumimoji="1" lang="en-US" altLang="ja-JP" dirty="0"/>
              <a:t>PMD</a:t>
            </a:r>
            <a:r>
              <a:rPr kumimoji="1" lang="ja-JP" altLang="en-US" dirty="0"/>
              <a:t>の追加ルールの内訳</a:t>
            </a:r>
          </a:p>
        </p:txBody>
      </p:sp>
    </p:spTree>
    <p:extLst>
      <p:ext uri="{BB962C8B-B14F-4D97-AF65-F5344CB8AC3E}">
        <p14:creationId xmlns:p14="http://schemas.microsoft.com/office/powerpoint/2010/main" val="2776564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A4A6B5-A23F-435E-8E8B-94A4447BEB8B}"/>
              </a:ext>
            </a:extLst>
          </p:cNvPr>
          <p:cNvSpPr>
            <a:spLocks noGrp="1"/>
          </p:cNvSpPr>
          <p:nvPr>
            <p:ph type="title"/>
          </p:nvPr>
        </p:nvSpPr>
        <p:spPr/>
        <p:txBody>
          <a:bodyPr/>
          <a:lstStyle/>
          <a:p>
            <a:r>
              <a:rPr kumimoji="1" lang="ja-JP" altLang="en-US" dirty="0"/>
              <a:t>実験結果・考察</a:t>
            </a:r>
            <a:r>
              <a:rPr kumimoji="1" lang="en-US" altLang="ja-JP" dirty="0"/>
              <a:t>(1)</a:t>
            </a:r>
            <a:endParaRPr kumimoji="1" lang="ja-JP" altLang="en-US" dirty="0"/>
          </a:p>
        </p:txBody>
      </p:sp>
      <p:sp>
        <p:nvSpPr>
          <p:cNvPr id="3" name="コンテンツ プレースホルダー 2">
            <a:extLst>
              <a:ext uri="{FF2B5EF4-FFF2-40B4-BE49-F238E27FC236}">
                <a16:creationId xmlns:a16="http://schemas.microsoft.com/office/drawing/2014/main" id="{FD46DAB3-BC67-4E4B-BB96-DF41AB0D6EDE}"/>
              </a:ext>
            </a:extLst>
          </p:cNvPr>
          <p:cNvSpPr>
            <a:spLocks noGrp="1"/>
          </p:cNvSpPr>
          <p:nvPr>
            <p:ph idx="1"/>
          </p:nvPr>
        </p:nvSpPr>
        <p:spPr>
          <a:xfrm>
            <a:off x="628650" y="1941209"/>
            <a:ext cx="7886700" cy="3845815"/>
          </a:xfrm>
        </p:spPr>
        <p:txBody>
          <a:bodyPr/>
          <a:lstStyle/>
          <a:p>
            <a:r>
              <a:rPr kumimoji="1" lang="ja-JP" altLang="en-US" dirty="0"/>
              <a:t>追加した</a:t>
            </a:r>
            <a:r>
              <a:rPr kumimoji="1" lang="en-US" altLang="ja-JP" dirty="0"/>
              <a:t>42</a:t>
            </a:r>
            <a:r>
              <a:rPr kumimoji="1" lang="ja-JP" altLang="en-US" dirty="0"/>
              <a:t>のルールによって検出された違反が合計で</a:t>
            </a:r>
            <a:r>
              <a:rPr kumimoji="1" lang="en-US" altLang="ja-JP" dirty="0"/>
              <a:t>982</a:t>
            </a:r>
            <a:r>
              <a:rPr kumimoji="1" lang="ja-JP" altLang="en-US" dirty="0"/>
              <a:t>個</a:t>
            </a:r>
            <a:endParaRPr kumimoji="1" lang="en-US" altLang="ja-JP" dirty="0"/>
          </a:p>
          <a:p>
            <a:endParaRPr lang="en-US" altLang="ja-JP" dirty="0"/>
          </a:p>
          <a:p>
            <a:r>
              <a:rPr lang="ja-JP" altLang="en-US" dirty="0"/>
              <a:t>検出された違反はアサートステイトメントに関連するものが</a:t>
            </a:r>
            <a:r>
              <a:rPr lang="en-US" altLang="ja-JP" dirty="0"/>
              <a:t>57</a:t>
            </a:r>
            <a:r>
              <a:rPr lang="ja-JP" altLang="en-US" dirty="0"/>
              <a:t>％（</a:t>
            </a:r>
            <a:r>
              <a:rPr lang="en-US" altLang="ja-JP" dirty="0"/>
              <a:t>559</a:t>
            </a:r>
            <a:r>
              <a:rPr lang="ja-JP" altLang="en-US" dirty="0"/>
              <a:t>個）を占める</a:t>
            </a:r>
            <a:endParaRPr lang="en-US" altLang="ja-JP" dirty="0"/>
          </a:p>
          <a:p>
            <a:endParaRPr kumimoji="1" lang="en-US" altLang="ja-JP" dirty="0"/>
          </a:p>
          <a:p>
            <a:r>
              <a:rPr lang="ja-JP" altLang="en-US" dirty="0"/>
              <a:t>アサーションが正しく行われていないと確認された</a:t>
            </a:r>
            <a:endParaRPr kumimoji="1" lang="en-US" altLang="ja-JP" dirty="0"/>
          </a:p>
        </p:txBody>
      </p:sp>
      <p:sp>
        <p:nvSpPr>
          <p:cNvPr id="4" name="スライド番号プレースホルダー 3">
            <a:extLst>
              <a:ext uri="{FF2B5EF4-FFF2-40B4-BE49-F238E27FC236}">
                <a16:creationId xmlns:a16="http://schemas.microsoft.com/office/drawing/2014/main" id="{C1C8AEC8-7F96-4918-A22A-5AD1BEDB002B}"/>
              </a:ext>
            </a:extLst>
          </p:cNvPr>
          <p:cNvSpPr>
            <a:spLocks noGrp="1"/>
          </p:cNvSpPr>
          <p:nvPr>
            <p:ph type="sldNum" sz="quarter" idx="12"/>
          </p:nvPr>
        </p:nvSpPr>
        <p:spPr/>
        <p:txBody>
          <a:bodyPr/>
          <a:lstStyle/>
          <a:p>
            <a:fld id="{8B59FED7-E11E-4BBB-A55B-D5F47BD35106}" type="slidenum">
              <a:rPr kumimoji="1" lang="ja-JP" altLang="en-US" smtClean="0"/>
              <a:t>14</a:t>
            </a:fld>
            <a:endParaRPr kumimoji="1" lang="ja-JP" altLang="en-US"/>
          </a:p>
        </p:txBody>
      </p:sp>
    </p:spTree>
    <p:extLst>
      <p:ext uri="{BB962C8B-B14F-4D97-AF65-F5344CB8AC3E}">
        <p14:creationId xmlns:p14="http://schemas.microsoft.com/office/powerpoint/2010/main" val="3575211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29095D-2DA8-4070-B170-65D95510A534}"/>
              </a:ext>
            </a:extLst>
          </p:cNvPr>
          <p:cNvSpPr>
            <a:spLocks noGrp="1"/>
          </p:cNvSpPr>
          <p:nvPr>
            <p:ph type="title"/>
          </p:nvPr>
        </p:nvSpPr>
        <p:spPr/>
        <p:txBody>
          <a:bodyPr/>
          <a:lstStyle/>
          <a:p>
            <a:r>
              <a:rPr kumimoji="1" lang="ja-JP" altLang="en-US" dirty="0"/>
              <a:t>実験結果・考察</a:t>
            </a:r>
            <a:r>
              <a:rPr kumimoji="1" lang="en-US" altLang="ja-JP" dirty="0"/>
              <a:t>(2)</a:t>
            </a:r>
            <a:endParaRPr kumimoji="1" lang="ja-JP" altLang="en-US" dirty="0"/>
          </a:p>
        </p:txBody>
      </p:sp>
      <p:sp>
        <p:nvSpPr>
          <p:cNvPr id="3" name="コンテンツ プレースホルダー 2">
            <a:extLst>
              <a:ext uri="{FF2B5EF4-FFF2-40B4-BE49-F238E27FC236}">
                <a16:creationId xmlns:a16="http://schemas.microsoft.com/office/drawing/2014/main" id="{6DEF1538-16EF-459D-AFB6-5456E7CB29EE}"/>
              </a:ext>
            </a:extLst>
          </p:cNvPr>
          <p:cNvSpPr>
            <a:spLocks noGrp="1"/>
          </p:cNvSpPr>
          <p:nvPr>
            <p:ph idx="1"/>
          </p:nvPr>
        </p:nvSpPr>
        <p:spPr>
          <a:xfrm>
            <a:off x="628650" y="1847851"/>
            <a:ext cx="7886700" cy="4351338"/>
          </a:xfrm>
        </p:spPr>
        <p:txBody>
          <a:bodyPr/>
          <a:lstStyle/>
          <a:p>
            <a:r>
              <a:rPr kumimoji="1" lang="ja-JP" altLang="en-US" dirty="0"/>
              <a:t>アサートがメッセージを提供するかどうかをチェックするルールがあり，分析されたテストでは提供していなかった</a:t>
            </a:r>
            <a:endParaRPr kumimoji="1" lang="en-US" altLang="ja-JP" dirty="0"/>
          </a:p>
          <a:p>
            <a:endParaRPr lang="en-US" altLang="ja-JP" dirty="0"/>
          </a:p>
          <a:p>
            <a:r>
              <a:rPr kumimoji="1" lang="ja-JP" altLang="en-US" dirty="0"/>
              <a:t>このルールで</a:t>
            </a:r>
            <a:r>
              <a:rPr kumimoji="1" lang="en-US" altLang="ja-JP" dirty="0"/>
              <a:t>280</a:t>
            </a:r>
            <a:r>
              <a:rPr kumimoji="1" lang="ja-JP" altLang="en-US" dirty="0"/>
              <a:t>の違反を示した</a:t>
            </a:r>
            <a:endParaRPr lang="en-US" altLang="ja-JP" dirty="0"/>
          </a:p>
          <a:p>
            <a:endParaRPr kumimoji="1" lang="en-US" altLang="ja-JP" dirty="0"/>
          </a:p>
          <a:p>
            <a:r>
              <a:rPr lang="ja-JP" altLang="en-US" dirty="0"/>
              <a:t>優先度の低い違反であるといえるので「推奨」と位置付ける必要がある</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ED22A7A5-B2CE-46B4-82A5-9D86FC504BF7}"/>
              </a:ext>
            </a:extLst>
          </p:cNvPr>
          <p:cNvSpPr>
            <a:spLocks noGrp="1"/>
          </p:cNvSpPr>
          <p:nvPr>
            <p:ph type="sldNum" sz="quarter" idx="12"/>
          </p:nvPr>
        </p:nvSpPr>
        <p:spPr/>
        <p:txBody>
          <a:bodyPr/>
          <a:lstStyle/>
          <a:p>
            <a:fld id="{8B59FED7-E11E-4BBB-A55B-D5F47BD35106}" type="slidenum">
              <a:rPr kumimoji="1" lang="ja-JP" altLang="en-US" smtClean="0"/>
              <a:t>15</a:t>
            </a:fld>
            <a:endParaRPr kumimoji="1" lang="ja-JP" altLang="en-US"/>
          </a:p>
        </p:txBody>
      </p:sp>
    </p:spTree>
    <p:extLst>
      <p:ext uri="{BB962C8B-B14F-4D97-AF65-F5344CB8AC3E}">
        <p14:creationId xmlns:p14="http://schemas.microsoft.com/office/powerpoint/2010/main" val="3812781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29095D-2DA8-4070-B170-65D95510A534}"/>
              </a:ext>
            </a:extLst>
          </p:cNvPr>
          <p:cNvSpPr>
            <a:spLocks noGrp="1"/>
          </p:cNvSpPr>
          <p:nvPr>
            <p:ph type="title"/>
          </p:nvPr>
        </p:nvSpPr>
        <p:spPr/>
        <p:txBody>
          <a:bodyPr/>
          <a:lstStyle/>
          <a:p>
            <a:r>
              <a:rPr kumimoji="1" lang="ja-JP" altLang="en-US" dirty="0"/>
              <a:t>実験結果・考察</a:t>
            </a:r>
            <a:r>
              <a:rPr kumimoji="1" lang="en-US" altLang="ja-JP" dirty="0"/>
              <a:t>(3)</a:t>
            </a:r>
            <a:endParaRPr kumimoji="1" lang="ja-JP" altLang="en-US" dirty="0"/>
          </a:p>
        </p:txBody>
      </p:sp>
      <p:sp>
        <p:nvSpPr>
          <p:cNvPr id="3" name="コンテンツ プレースホルダー 2">
            <a:extLst>
              <a:ext uri="{FF2B5EF4-FFF2-40B4-BE49-F238E27FC236}">
                <a16:creationId xmlns:a16="http://schemas.microsoft.com/office/drawing/2014/main" id="{6DEF1538-16EF-459D-AFB6-5456E7CB29EE}"/>
              </a:ext>
            </a:extLst>
          </p:cNvPr>
          <p:cNvSpPr>
            <a:spLocks noGrp="1"/>
          </p:cNvSpPr>
          <p:nvPr>
            <p:ph idx="1"/>
          </p:nvPr>
        </p:nvSpPr>
        <p:spPr>
          <a:xfrm>
            <a:off x="628650" y="2141536"/>
            <a:ext cx="7886700" cy="4351338"/>
          </a:xfrm>
        </p:spPr>
        <p:txBody>
          <a:bodyPr/>
          <a:lstStyle/>
          <a:p>
            <a:r>
              <a:rPr kumimoji="1" lang="ja-JP" altLang="en-US" dirty="0"/>
              <a:t>命名規則では</a:t>
            </a:r>
            <a:r>
              <a:rPr kumimoji="1" lang="en-US" altLang="ja-JP" dirty="0"/>
              <a:t>292</a:t>
            </a:r>
            <a:r>
              <a:rPr kumimoji="1" lang="ja-JP" altLang="en-US" dirty="0"/>
              <a:t>の違反が見つかった</a:t>
            </a:r>
            <a:endParaRPr kumimoji="1" lang="en-US" altLang="ja-JP" dirty="0"/>
          </a:p>
          <a:p>
            <a:endParaRPr lang="en-US" altLang="ja-JP" dirty="0"/>
          </a:p>
          <a:p>
            <a:r>
              <a:rPr kumimoji="1" lang="ja-JP" altLang="en-US" dirty="0"/>
              <a:t>標準とわずかに異なる規則を使用していた（テストクラスには最後に</a:t>
            </a:r>
            <a:r>
              <a:rPr kumimoji="1" lang="ja-JP" altLang="en-US" dirty="0" err="1"/>
              <a:t>ｓ</a:t>
            </a:r>
            <a:r>
              <a:rPr kumimoji="1" lang="ja-JP" altLang="en-US" dirty="0"/>
              <a:t>をつける等）</a:t>
            </a:r>
            <a:endParaRPr kumimoji="1" lang="en-US" altLang="ja-JP" dirty="0"/>
          </a:p>
          <a:p>
            <a:endParaRPr lang="en-US" altLang="ja-JP" dirty="0"/>
          </a:p>
          <a:p>
            <a:r>
              <a:rPr lang="ja-JP" altLang="en-US" dirty="0"/>
              <a:t>これによって違反とはいえないものまで違反となっていたと考えられる</a:t>
            </a:r>
            <a:endParaRPr lang="en-US" altLang="ja-JP" dirty="0"/>
          </a:p>
          <a:p>
            <a:endParaRPr kumimoji="1" lang="en-US" altLang="ja-JP" dirty="0"/>
          </a:p>
          <a:p>
            <a:endParaRPr lang="en-US" altLang="ja-JP" dirty="0"/>
          </a:p>
          <a:p>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ED22A7A5-B2CE-46B4-82A5-9D86FC504BF7}"/>
              </a:ext>
            </a:extLst>
          </p:cNvPr>
          <p:cNvSpPr>
            <a:spLocks noGrp="1"/>
          </p:cNvSpPr>
          <p:nvPr>
            <p:ph type="sldNum" sz="quarter" idx="12"/>
          </p:nvPr>
        </p:nvSpPr>
        <p:spPr/>
        <p:txBody>
          <a:bodyPr/>
          <a:lstStyle/>
          <a:p>
            <a:fld id="{8B59FED7-E11E-4BBB-A55B-D5F47BD35106}" type="slidenum">
              <a:rPr kumimoji="1" lang="ja-JP" altLang="en-US" smtClean="0"/>
              <a:t>16</a:t>
            </a:fld>
            <a:endParaRPr kumimoji="1" lang="ja-JP" altLang="en-US"/>
          </a:p>
        </p:txBody>
      </p:sp>
    </p:spTree>
    <p:extLst>
      <p:ext uri="{BB962C8B-B14F-4D97-AF65-F5344CB8AC3E}">
        <p14:creationId xmlns:p14="http://schemas.microsoft.com/office/powerpoint/2010/main" val="734384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30BD37-CF41-4D32-A9E8-B875FAE3D564}"/>
              </a:ext>
            </a:extLst>
          </p:cNvPr>
          <p:cNvSpPr>
            <a:spLocks noGrp="1"/>
          </p:cNvSpPr>
          <p:nvPr>
            <p:ph type="title"/>
          </p:nvPr>
        </p:nvSpPr>
        <p:spPr/>
        <p:txBody>
          <a:bodyPr/>
          <a:lstStyle/>
          <a:p>
            <a:r>
              <a:rPr kumimoji="1" lang="ja-JP" altLang="en-US" dirty="0"/>
              <a:t>実験結果・考察</a:t>
            </a:r>
            <a:r>
              <a:rPr kumimoji="1" lang="en-US" altLang="ja-JP" dirty="0"/>
              <a:t>(4)</a:t>
            </a:r>
            <a:endParaRPr kumimoji="1" lang="ja-JP" altLang="en-US" dirty="0"/>
          </a:p>
        </p:txBody>
      </p:sp>
      <p:sp>
        <p:nvSpPr>
          <p:cNvPr id="3" name="コンテンツ プレースホルダー 2">
            <a:extLst>
              <a:ext uri="{FF2B5EF4-FFF2-40B4-BE49-F238E27FC236}">
                <a16:creationId xmlns:a16="http://schemas.microsoft.com/office/drawing/2014/main" id="{56B7F8C1-2503-452F-8E2F-287CD5D3648C}"/>
              </a:ext>
            </a:extLst>
          </p:cNvPr>
          <p:cNvSpPr>
            <a:spLocks noGrp="1"/>
          </p:cNvSpPr>
          <p:nvPr>
            <p:ph idx="1"/>
          </p:nvPr>
        </p:nvSpPr>
        <p:spPr>
          <a:xfrm>
            <a:off x="628650" y="1825625"/>
            <a:ext cx="8314934" cy="4351338"/>
          </a:xfrm>
        </p:spPr>
        <p:txBody>
          <a:bodyPr/>
          <a:lstStyle/>
          <a:p>
            <a:endParaRPr kumimoji="1" lang="en-US" altLang="ja-JP" dirty="0"/>
          </a:p>
          <a:p>
            <a:r>
              <a:rPr lang="ja-JP" altLang="en-US" dirty="0"/>
              <a:t>残りの違反の多くは実際の問題を示している</a:t>
            </a:r>
            <a:endParaRPr lang="en-US" altLang="ja-JP" dirty="0"/>
          </a:p>
          <a:p>
            <a:endParaRPr kumimoji="1" lang="en-US" altLang="ja-JP" dirty="0"/>
          </a:p>
          <a:p>
            <a:r>
              <a:rPr kumimoji="1" lang="ja-JP" altLang="en-US" dirty="0"/>
              <a:t>追加したルールで検出したい問題とは</a:t>
            </a:r>
            <a:r>
              <a:rPr kumimoji="1" lang="ja-JP" altLang="en-US" dirty="0">
                <a:solidFill>
                  <a:srgbClr val="FF0000"/>
                </a:solidFill>
              </a:rPr>
              <a:t>異なる問題</a:t>
            </a:r>
            <a:r>
              <a:rPr kumimoji="1" lang="ja-JP" altLang="en-US" dirty="0"/>
              <a:t>に関連する違反を発見</a:t>
            </a:r>
            <a:endParaRPr kumimoji="1" lang="en-US" altLang="ja-JP" dirty="0"/>
          </a:p>
          <a:p>
            <a:endParaRPr lang="en-US" altLang="ja-JP" dirty="0"/>
          </a:p>
          <a:p>
            <a:r>
              <a:rPr kumimoji="1" lang="ja-JP" altLang="en-US" dirty="0"/>
              <a:t>今回の実験とは関係のない違反が結果に含まれている</a:t>
            </a:r>
          </a:p>
        </p:txBody>
      </p:sp>
      <p:sp>
        <p:nvSpPr>
          <p:cNvPr id="4" name="スライド番号プレースホルダー 3">
            <a:extLst>
              <a:ext uri="{FF2B5EF4-FFF2-40B4-BE49-F238E27FC236}">
                <a16:creationId xmlns:a16="http://schemas.microsoft.com/office/drawing/2014/main" id="{188BD4C1-BB1A-4289-927F-B0B24AD47A93}"/>
              </a:ext>
            </a:extLst>
          </p:cNvPr>
          <p:cNvSpPr>
            <a:spLocks noGrp="1"/>
          </p:cNvSpPr>
          <p:nvPr>
            <p:ph type="sldNum" sz="quarter" idx="12"/>
          </p:nvPr>
        </p:nvSpPr>
        <p:spPr/>
        <p:txBody>
          <a:bodyPr/>
          <a:lstStyle/>
          <a:p>
            <a:fld id="{8B59FED7-E11E-4BBB-A55B-D5F47BD35106}" type="slidenum">
              <a:rPr kumimoji="1" lang="ja-JP" altLang="en-US" smtClean="0"/>
              <a:t>17</a:t>
            </a:fld>
            <a:endParaRPr kumimoji="1" lang="ja-JP" altLang="en-US"/>
          </a:p>
        </p:txBody>
      </p:sp>
    </p:spTree>
    <p:extLst>
      <p:ext uri="{BB962C8B-B14F-4D97-AF65-F5344CB8AC3E}">
        <p14:creationId xmlns:p14="http://schemas.microsoft.com/office/powerpoint/2010/main" val="2099782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4CF6AA-5A7A-4D33-8585-BDCEBA6DB35A}"/>
              </a:ext>
            </a:extLst>
          </p:cNvPr>
          <p:cNvSpPr>
            <a:spLocks noGrp="1"/>
          </p:cNvSpPr>
          <p:nvPr>
            <p:ph type="title"/>
          </p:nvPr>
        </p:nvSpPr>
        <p:spPr/>
        <p:txBody>
          <a:bodyPr/>
          <a:lstStyle/>
          <a:p>
            <a:r>
              <a:rPr lang="ja-JP" altLang="en-US" dirty="0"/>
              <a:t>まとめ</a:t>
            </a:r>
            <a:endParaRPr kumimoji="1" lang="ja-JP" altLang="en-US" dirty="0"/>
          </a:p>
        </p:txBody>
      </p:sp>
      <p:sp>
        <p:nvSpPr>
          <p:cNvPr id="3" name="コンテンツ プレースホルダー 2">
            <a:extLst>
              <a:ext uri="{FF2B5EF4-FFF2-40B4-BE49-F238E27FC236}">
                <a16:creationId xmlns:a16="http://schemas.microsoft.com/office/drawing/2014/main" id="{302A134A-0F1A-49E6-A1DE-95E514972AB6}"/>
              </a:ext>
            </a:extLst>
          </p:cNvPr>
          <p:cNvSpPr>
            <a:spLocks noGrp="1"/>
          </p:cNvSpPr>
          <p:nvPr>
            <p:ph idx="1"/>
          </p:nvPr>
        </p:nvSpPr>
        <p:spPr/>
        <p:txBody>
          <a:bodyPr/>
          <a:lstStyle/>
          <a:p>
            <a:r>
              <a:rPr kumimoji="1" lang="ja-JP" altLang="en-US" dirty="0"/>
              <a:t>単体テストを自動で行うコードは軽んじられていて，品質基準やメンテナンスが行われていない</a:t>
            </a:r>
            <a:endParaRPr kumimoji="1" lang="en-US" altLang="ja-JP" dirty="0"/>
          </a:p>
          <a:p>
            <a:endParaRPr lang="en-US" altLang="ja-JP" dirty="0"/>
          </a:p>
          <a:p>
            <a:r>
              <a:rPr lang="ja-JP" altLang="en-US" dirty="0"/>
              <a:t>単体テストの価値と利点が損なわれている</a:t>
            </a:r>
            <a:endParaRPr lang="en-US" altLang="ja-JP" dirty="0"/>
          </a:p>
          <a:p>
            <a:endParaRPr kumimoji="1" lang="en-US" altLang="ja-JP" dirty="0"/>
          </a:p>
          <a:p>
            <a:r>
              <a:rPr lang="ja-JP" altLang="en-US" dirty="0"/>
              <a:t>違反の三分の一が実際の障害</a:t>
            </a:r>
            <a:endParaRPr kumimoji="1" lang="en-US" altLang="ja-JP" dirty="0"/>
          </a:p>
        </p:txBody>
      </p:sp>
      <p:sp>
        <p:nvSpPr>
          <p:cNvPr id="4" name="スライド番号プレースホルダー 3">
            <a:extLst>
              <a:ext uri="{FF2B5EF4-FFF2-40B4-BE49-F238E27FC236}">
                <a16:creationId xmlns:a16="http://schemas.microsoft.com/office/drawing/2014/main" id="{BB02B1F4-3797-4CEC-9E1B-881C7726295F}"/>
              </a:ext>
            </a:extLst>
          </p:cNvPr>
          <p:cNvSpPr>
            <a:spLocks noGrp="1"/>
          </p:cNvSpPr>
          <p:nvPr>
            <p:ph type="sldNum" sz="quarter" idx="12"/>
          </p:nvPr>
        </p:nvSpPr>
        <p:spPr/>
        <p:txBody>
          <a:bodyPr/>
          <a:lstStyle/>
          <a:p>
            <a:fld id="{8B59FED7-E11E-4BBB-A55B-D5F47BD35106}" type="slidenum">
              <a:rPr kumimoji="1" lang="ja-JP" altLang="en-US" smtClean="0"/>
              <a:t>18</a:t>
            </a:fld>
            <a:endParaRPr kumimoji="1" lang="ja-JP" altLang="en-US"/>
          </a:p>
        </p:txBody>
      </p:sp>
    </p:spTree>
    <p:extLst>
      <p:ext uri="{BB962C8B-B14F-4D97-AF65-F5344CB8AC3E}">
        <p14:creationId xmlns:p14="http://schemas.microsoft.com/office/powerpoint/2010/main" val="1993919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BEB3AD-33E4-446B-AC29-EC6E1E56D631}"/>
              </a:ext>
            </a:extLst>
          </p:cNvPr>
          <p:cNvSpPr>
            <a:spLocks noGrp="1"/>
          </p:cNvSpPr>
          <p:nvPr>
            <p:ph type="title"/>
          </p:nvPr>
        </p:nvSpPr>
        <p:spPr/>
        <p:txBody>
          <a:bodyPr/>
          <a:lstStyle/>
          <a:p>
            <a:r>
              <a:rPr kumimoji="1" lang="ja-JP" altLang="en-US" dirty="0"/>
              <a:t>改善点</a:t>
            </a:r>
          </a:p>
        </p:txBody>
      </p:sp>
      <p:sp>
        <p:nvSpPr>
          <p:cNvPr id="3" name="コンテンツ プレースホルダー 2">
            <a:extLst>
              <a:ext uri="{FF2B5EF4-FFF2-40B4-BE49-F238E27FC236}">
                <a16:creationId xmlns:a16="http://schemas.microsoft.com/office/drawing/2014/main" id="{E1D7AEAE-01D6-43A9-A5C1-FAE821A67C1B}"/>
              </a:ext>
            </a:extLst>
          </p:cNvPr>
          <p:cNvSpPr>
            <a:spLocks noGrp="1"/>
          </p:cNvSpPr>
          <p:nvPr>
            <p:ph idx="1"/>
          </p:nvPr>
        </p:nvSpPr>
        <p:spPr/>
        <p:txBody>
          <a:bodyPr/>
          <a:lstStyle/>
          <a:p>
            <a:r>
              <a:rPr kumimoji="1" lang="ja-JP" altLang="en-US" dirty="0"/>
              <a:t>実践的な経験に基づくレビューが単体テストスイートを確率するのに最も重要な手段だと考えられる</a:t>
            </a:r>
            <a:endParaRPr kumimoji="1" lang="en-US" altLang="ja-JP" dirty="0"/>
          </a:p>
          <a:p>
            <a:endParaRPr lang="en-US" altLang="ja-JP" dirty="0"/>
          </a:p>
          <a:p>
            <a:r>
              <a:rPr kumimoji="1" lang="ja-JP" altLang="en-US" dirty="0"/>
              <a:t>レビューは時間のかかる手動タスクであるので静的分析の向上も手段の一つ</a:t>
            </a:r>
            <a:endParaRPr kumimoji="1" lang="en-US" altLang="ja-JP" dirty="0"/>
          </a:p>
          <a:p>
            <a:endParaRPr lang="en-US" altLang="ja-JP" dirty="0"/>
          </a:p>
          <a:p>
            <a:r>
              <a:rPr kumimoji="1" lang="ja-JP" altLang="en-US" dirty="0"/>
              <a:t>ルールセットの微調整の実施</a:t>
            </a:r>
          </a:p>
        </p:txBody>
      </p:sp>
      <p:sp>
        <p:nvSpPr>
          <p:cNvPr id="4" name="スライド番号プレースホルダー 3">
            <a:extLst>
              <a:ext uri="{FF2B5EF4-FFF2-40B4-BE49-F238E27FC236}">
                <a16:creationId xmlns:a16="http://schemas.microsoft.com/office/drawing/2014/main" id="{991D4190-449E-423D-9432-B91173F1FE86}"/>
              </a:ext>
            </a:extLst>
          </p:cNvPr>
          <p:cNvSpPr>
            <a:spLocks noGrp="1"/>
          </p:cNvSpPr>
          <p:nvPr>
            <p:ph type="sldNum" sz="quarter" idx="12"/>
          </p:nvPr>
        </p:nvSpPr>
        <p:spPr/>
        <p:txBody>
          <a:bodyPr/>
          <a:lstStyle/>
          <a:p>
            <a:fld id="{8B59FED7-E11E-4BBB-A55B-D5F47BD35106}" type="slidenum">
              <a:rPr kumimoji="1" lang="ja-JP" altLang="en-US" smtClean="0"/>
              <a:t>19</a:t>
            </a:fld>
            <a:endParaRPr kumimoji="1" lang="ja-JP" altLang="en-US"/>
          </a:p>
        </p:txBody>
      </p:sp>
    </p:spTree>
    <p:extLst>
      <p:ext uri="{BB962C8B-B14F-4D97-AF65-F5344CB8AC3E}">
        <p14:creationId xmlns:p14="http://schemas.microsoft.com/office/powerpoint/2010/main" val="1656601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5D49D9-E6FD-4A8D-BF01-C4AD173292E9}"/>
              </a:ext>
            </a:extLst>
          </p:cNvPr>
          <p:cNvSpPr>
            <a:spLocks noGrp="1"/>
          </p:cNvSpPr>
          <p:nvPr>
            <p:ph type="title"/>
          </p:nvPr>
        </p:nvSpPr>
        <p:spPr/>
        <p:txBody>
          <a:bodyPr/>
          <a:lstStyle/>
          <a:p>
            <a:r>
              <a:rPr kumimoji="1" lang="ja-JP" altLang="en-US" dirty="0"/>
              <a:t>所感</a:t>
            </a:r>
          </a:p>
        </p:txBody>
      </p:sp>
      <p:sp>
        <p:nvSpPr>
          <p:cNvPr id="3" name="コンテンツ プレースホルダー 2">
            <a:extLst>
              <a:ext uri="{FF2B5EF4-FFF2-40B4-BE49-F238E27FC236}">
                <a16:creationId xmlns:a16="http://schemas.microsoft.com/office/drawing/2014/main" id="{EABCB696-A928-48CA-B29B-6573F7A484C1}"/>
              </a:ext>
            </a:extLst>
          </p:cNvPr>
          <p:cNvSpPr>
            <a:spLocks noGrp="1"/>
          </p:cNvSpPr>
          <p:nvPr>
            <p:ph idx="1"/>
          </p:nvPr>
        </p:nvSpPr>
        <p:spPr/>
        <p:txBody>
          <a:bodyPr/>
          <a:lstStyle/>
          <a:p>
            <a:endParaRPr kumimoji="1" lang="en-US" altLang="ja-JP" dirty="0"/>
          </a:p>
          <a:p>
            <a:r>
              <a:rPr kumimoji="1" lang="ja-JP" altLang="en-US" dirty="0"/>
              <a:t>最初に述べられた４つの問題領域と追加したルールセットがどれに対応しているか書いておらず，問題領域を提示した意味が薄れていると感じた</a:t>
            </a:r>
            <a:endParaRPr kumimoji="1" lang="en-US" altLang="ja-JP" dirty="0"/>
          </a:p>
          <a:p>
            <a:endParaRPr lang="en-US" altLang="ja-JP" dirty="0"/>
          </a:p>
          <a:p>
            <a:r>
              <a:rPr kumimoji="1" lang="ja-JP" altLang="en-US" dirty="0"/>
              <a:t>今後の課題が多く発見されたという点が評価できる</a:t>
            </a:r>
            <a:r>
              <a:rPr lang="ja-JP" altLang="en-US" dirty="0"/>
              <a:t>と考えられる</a:t>
            </a:r>
            <a:endParaRPr lang="en-US" altLang="ja-JP" dirty="0"/>
          </a:p>
          <a:p>
            <a:endParaRPr kumimoji="1" lang="en-US" altLang="ja-JP" dirty="0"/>
          </a:p>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3D53B07C-8079-4F6B-A2ED-6B30B685B284}"/>
              </a:ext>
            </a:extLst>
          </p:cNvPr>
          <p:cNvSpPr>
            <a:spLocks noGrp="1"/>
          </p:cNvSpPr>
          <p:nvPr>
            <p:ph type="sldNum" sz="quarter" idx="12"/>
          </p:nvPr>
        </p:nvSpPr>
        <p:spPr/>
        <p:txBody>
          <a:bodyPr/>
          <a:lstStyle/>
          <a:p>
            <a:fld id="{8B59FED7-E11E-4BBB-A55B-D5F47BD35106}" type="slidenum">
              <a:rPr kumimoji="1" lang="ja-JP" altLang="en-US" smtClean="0"/>
              <a:t>20</a:t>
            </a:fld>
            <a:endParaRPr kumimoji="1" lang="ja-JP" altLang="en-US"/>
          </a:p>
        </p:txBody>
      </p:sp>
    </p:spTree>
    <p:extLst>
      <p:ext uri="{BB962C8B-B14F-4D97-AF65-F5344CB8AC3E}">
        <p14:creationId xmlns:p14="http://schemas.microsoft.com/office/powerpoint/2010/main" val="424604916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2109</TotalTime>
  <Words>820</Words>
  <Application>Microsoft Office PowerPoint</Application>
  <PresentationFormat>画面に合わせる (4:3)</PresentationFormat>
  <Paragraphs>144</Paragraphs>
  <Slides>20</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游ゴシック</vt:lpstr>
      <vt:lpstr>Arial</vt:lpstr>
      <vt:lpstr>Calibri</vt:lpstr>
      <vt:lpstr>Calibri Light</vt:lpstr>
      <vt:lpstr>Office テーマ</vt:lpstr>
      <vt:lpstr>Automated Static Analysis of Unit Test Code</vt:lpstr>
      <vt:lpstr>背景</vt:lpstr>
      <vt:lpstr>背景</vt:lpstr>
      <vt:lpstr>目的</vt:lpstr>
      <vt:lpstr>分析方法</vt:lpstr>
      <vt:lpstr>(a)　xUnitテストフレームワークの 　　使用</vt:lpstr>
      <vt:lpstr>(b)　ユニットテストの実装</vt:lpstr>
      <vt:lpstr>(b)　ユニットテストの実装</vt:lpstr>
      <vt:lpstr>(c)テストスイート</vt:lpstr>
      <vt:lpstr>(d)SUTのテストの容易性に関連する問題</vt:lpstr>
      <vt:lpstr>静的分析</vt:lpstr>
      <vt:lpstr>PMDの追加ルール</vt:lpstr>
      <vt:lpstr>PMDの追加ルールの内訳</vt:lpstr>
      <vt:lpstr>実験結果・考察(1)</vt:lpstr>
      <vt:lpstr>実験結果・考察(2)</vt:lpstr>
      <vt:lpstr>実験結果・考察(3)</vt:lpstr>
      <vt:lpstr>実験結果・考察(4)</vt:lpstr>
      <vt:lpstr>まとめ</vt:lpstr>
      <vt:lpstr>改善点</vt:lpstr>
      <vt:lpstr>所感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Automated Static Analysis of Unit Test Code</dc:title>
  <dc:creator>森岡　勇介</dc:creator>
  <cp:lastModifiedBy>森岡　勇介</cp:lastModifiedBy>
  <cp:revision>34</cp:revision>
  <dcterms:created xsi:type="dcterms:W3CDTF">2019-12-10T06:07:52Z</dcterms:created>
  <dcterms:modified xsi:type="dcterms:W3CDTF">2019-12-19T05:37:22Z</dcterms:modified>
</cp:coreProperties>
</file>