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8"/>
  </p:notesMasterIdLst>
  <p:sldIdLst>
    <p:sldId id="256" r:id="rId2"/>
    <p:sldId id="274" r:id="rId3"/>
    <p:sldId id="434" r:id="rId4"/>
    <p:sldId id="394" r:id="rId5"/>
    <p:sldId id="310" r:id="rId6"/>
    <p:sldId id="396" r:id="rId7"/>
    <p:sldId id="360" r:id="rId8"/>
    <p:sldId id="435" r:id="rId9"/>
    <p:sldId id="436" r:id="rId10"/>
    <p:sldId id="437" r:id="rId11"/>
    <p:sldId id="438" r:id="rId12"/>
    <p:sldId id="309" r:id="rId13"/>
    <p:sldId id="398" r:id="rId14"/>
    <p:sldId id="439" r:id="rId15"/>
    <p:sldId id="440" r:id="rId16"/>
    <p:sldId id="441" r:id="rId17"/>
    <p:sldId id="361" r:id="rId18"/>
    <p:sldId id="443" r:id="rId19"/>
    <p:sldId id="320" r:id="rId20"/>
    <p:sldId id="400" r:id="rId21"/>
    <p:sldId id="442" r:id="rId22"/>
    <p:sldId id="444" r:id="rId23"/>
    <p:sldId id="445" r:id="rId24"/>
    <p:sldId id="433" r:id="rId25"/>
    <p:sldId id="446" r:id="rId26"/>
    <p:sldId id="447" r:id="rId27"/>
    <p:sldId id="403" r:id="rId28"/>
    <p:sldId id="448" r:id="rId29"/>
    <p:sldId id="450" r:id="rId30"/>
    <p:sldId id="449" r:id="rId31"/>
    <p:sldId id="451" r:id="rId32"/>
    <p:sldId id="452" r:id="rId33"/>
    <p:sldId id="454" r:id="rId34"/>
    <p:sldId id="453" r:id="rId35"/>
    <p:sldId id="455" r:id="rId36"/>
    <p:sldId id="456" r:id="rId37"/>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既定のセクション" id="{49B10001-947A-4CCF-9FE7-7FF1872EBC26}">
          <p14:sldIdLst>
            <p14:sldId id="256"/>
            <p14:sldId id="274"/>
            <p14:sldId id="434"/>
            <p14:sldId id="394"/>
            <p14:sldId id="310"/>
            <p14:sldId id="396"/>
            <p14:sldId id="360"/>
            <p14:sldId id="435"/>
            <p14:sldId id="436"/>
            <p14:sldId id="437"/>
            <p14:sldId id="438"/>
            <p14:sldId id="309"/>
            <p14:sldId id="398"/>
            <p14:sldId id="439"/>
            <p14:sldId id="440"/>
            <p14:sldId id="441"/>
            <p14:sldId id="361"/>
            <p14:sldId id="443"/>
            <p14:sldId id="320"/>
            <p14:sldId id="400"/>
            <p14:sldId id="442"/>
            <p14:sldId id="444"/>
            <p14:sldId id="445"/>
            <p14:sldId id="433"/>
            <p14:sldId id="446"/>
            <p14:sldId id="447"/>
            <p14:sldId id="403"/>
            <p14:sldId id="448"/>
            <p14:sldId id="450"/>
            <p14:sldId id="449"/>
            <p14:sldId id="451"/>
            <p14:sldId id="452"/>
            <p14:sldId id="454"/>
            <p14:sldId id="453"/>
            <p14:sldId id="455"/>
            <p14:sldId id="456"/>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F2B2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99" autoAdjust="0"/>
    <p:restoredTop sz="97185" autoAdjust="0"/>
  </p:normalViewPr>
  <p:slideViewPr>
    <p:cSldViewPr>
      <p:cViewPr>
        <p:scale>
          <a:sx n="60" d="100"/>
          <a:sy n="60" d="100"/>
        </p:scale>
        <p:origin x="-1466" y="-75"/>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CF284D6-F3AD-42DF-A032-F89E52302AAC}" type="datetimeFigureOut">
              <a:rPr kumimoji="1" lang="ja-JP" altLang="en-US" smtClean="0"/>
              <a:t>2013/1/28</a:t>
            </a:fld>
            <a:endParaRPr kumimoji="1" lang="ja-JP" altLang="en-US"/>
          </a:p>
        </p:txBody>
      </p:sp>
      <p:sp>
        <p:nvSpPr>
          <p:cNvPr id="4" name="スライド イメージ プレースホルダー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C3A131E-8565-4D0C-A220-58E9438C9B07}" type="slidenum">
              <a:rPr kumimoji="1" lang="ja-JP" altLang="en-US" smtClean="0"/>
              <a:t>‹#›</a:t>
            </a:fld>
            <a:endParaRPr kumimoji="1" lang="ja-JP" altLang="en-US"/>
          </a:p>
        </p:txBody>
      </p:sp>
    </p:spTree>
    <p:extLst>
      <p:ext uri="{BB962C8B-B14F-4D97-AF65-F5344CB8AC3E}">
        <p14:creationId xmlns:p14="http://schemas.microsoft.com/office/powerpoint/2010/main" val="175355802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2C3A131E-8565-4D0C-A220-58E9438C9B07}" type="slidenum">
              <a:rPr kumimoji="1" lang="ja-JP" altLang="en-US" smtClean="0"/>
              <a:t>12</a:t>
            </a:fld>
            <a:endParaRPr kumimoji="1" lang="ja-JP" altLang="en-US"/>
          </a:p>
        </p:txBody>
      </p:sp>
    </p:spTree>
    <p:extLst>
      <p:ext uri="{BB962C8B-B14F-4D97-AF65-F5344CB8AC3E}">
        <p14:creationId xmlns:p14="http://schemas.microsoft.com/office/powerpoint/2010/main" val="36309014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B46FD118-0FBC-44A6-B067-187956FACA3F}" type="datetimeFigureOut">
              <a:rPr kumimoji="1" lang="ja-JP" altLang="en-US" smtClean="0"/>
              <a:t>2013/1/28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B46FD118-0FBC-44A6-B067-187956FACA3F}" type="datetimeFigureOut">
              <a:rPr kumimoji="1" lang="ja-JP" altLang="en-US" smtClean="0"/>
              <a:t>2013/1/28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B46FD118-0FBC-44A6-B067-187956FACA3F}" type="datetimeFigureOut">
              <a:rPr kumimoji="1" lang="ja-JP" altLang="en-US" smtClean="0"/>
              <a:t>2013/1/28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B46FD118-0FBC-44A6-B067-187956FACA3F}" type="datetimeFigureOut">
              <a:rPr kumimoji="1" lang="ja-JP" altLang="en-US" smtClean="0"/>
              <a:t>2013/1/28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ja-JP" altLang="en-US" smtClean="0"/>
              <a:t>マスター タイトルの書式設定</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7" name="Date Placeholder 6"/>
          <p:cNvSpPr>
            <a:spLocks noGrp="1"/>
          </p:cNvSpPr>
          <p:nvPr>
            <p:ph type="dt" sz="half" idx="10"/>
          </p:nvPr>
        </p:nvSpPr>
        <p:spPr/>
        <p:txBody>
          <a:bodyPr/>
          <a:lstStyle/>
          <a:p>
            <a:fld id="{B46FD118-0FBC-44A6-B067-187956FACA3F}" type="datetimeFigureOut">
              <a:rPr kumimoji="1" lang="ja-JP" altLang="en-US" smtClean="0"/>
              <a:t>2013/1/28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Date Placeholder 2"/>
          <p:cNvSpPr>
            <a:spLocks noGrp="1"/>
          </p:cNvSpPr>
          <p:nvPr>
            <p:ph type="dt" sz="half" idx="10"/>
          </p:nvPr>
        </p:nvSpPr>
        <p:spPr/>
        <p:txBody>
          <a:bodyPr/>
          <a:lstStyle/>
          <a:p>
            <a:fld id="{B46FD118-0FBC-44A6-B067-187956FACA3F}" type="datetimeFigureOut">
              <a:rPr kumimoji="1" lang="ja-JP" altLang="en-US" smtClean="0"/>
              <a:t>2013/1/28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6FD118-0FBC-44A6-B067-187956FACA3F}" type="datetimeFigureOut">
              <a:rPr kumimoji="1" lang="ja-JP" altLang="en-US" smtClean="0"/>
              <a:t>2013/1/28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ja-JP" altLang="en-US" smtClean="0"/>
              <a:t>マスター タイトルの書式設定</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B46FD118-0FBC-44A6-B067-187956FACA3F}" type="datetimeFigureOut">
              <a:rPr kumimoji="1" lang="ja-JP" altLang="en-US" smtClean="0"/>
              <a:t>2013/1/28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
        <p:nvSpPr>
          <p:cNvPr id="9" name="Content Placeholder 8"/>
          <p:cNvSpPr>
            <a:spLocks noGrp="1"/>
          </p:cNvSpPr>
          <p:nvPr>
            <p:ph sz="quarter" idx="13"/>
          </p:nvPr>
        </p:nvSpPr>
        <p:spPr>
          <a:xfrm>
            <a:off x="304800" y="381000"/>
            <a:ext cx="7772400" cy="4942840"/>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ja-JP" altLang="en-US" smtClean="0"/>
              <a:t>マスター タイトルの書式設定</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アイコンをクリックして図を追加</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8" name="Date Placeholder 7"/>
          <p:cNvSpPr>
            <a:spLocks noGrp="1"/>
          </p:cNvSpPr>
          <p:nvPr>
            <p:ph type="dt" sz="half" idx="10"/>
          </p:nvPr>
        </p:nvSpPr>
        <p:spPr/>
        <p:txBody>
          <a:bodyPr/>
          <a:lstStyle/>
          <a:p>
            <a:fld id="{B46FD118-0FBC-44A6-B067-187956FACA3F}" type="datetimeFigureOut">
              <a:rPr kumimoji="1" lang="ja-JP" altLang="en-US" smtClean="0"/>
              <a:t>2013/1/28</a:t>
            </a:fld>
            <a:endParaRPr kumimoji="1" lang="ja-JP" altLang="en-US"/>
          </a:p>
        </p:txBody>
      </p:sp>
      <p:sp>
        <p:nvSpPr>
          <p:cNvPr id="9" name="Slide Number Placeholder 8"/>
          <p:cNvSpPr>
            <a:spLocks noGrp="1"/>
          </p:cNvSpPr>
          <p:nvPr>
            <p:ph type="sldNum" sz="quarter" idx="11"/>
          </p:nvPr>
        </p:nvSpPr>
        <p:spPr/>
        <p:txBody>
          <a:bodyPr/>
          <a:lstStyle/>
          <a:p>
            <a:fld id="{ADD7318D-2C4C-4554-8AA9-EDE1684B4A37}" type="slidenum">
              <a:rPr kumimoji="1" lang="ja-JP" altLang="en-US" smtClean="0"/>
              <a:t>‹#›</a:t>
            </a:fld>
            <a:endParaRPr kumimoji="1" lang="ja-JP" altLang="en-US"/>
          </a:p>
        </p:txBody>
      </p:sp>
      <p:sp>
        <p:nvSpPr>
          <p:cNvPr id="10" name="Footer Placeholder 9"/>
          <p:cNvSpPr>
            <a:spLocks noGrp="1"/>
          </p:cNvSpPr>
          <p:nvPr>
            <p:ph type="ftr" sz="quarter" idx="12"/>
          </p:nvPr>
        </p:nvSpPr>
        <p:spPr/>
        <p:txBody>
          <a:bodyPr/>
          <a:lstStyle/>
          <a:p>
            <a:endParaRPr kumimoji="1" lang="ja-JP"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B46FD118-0FBC-44A6-B067-187956FACA3F}" type="datetimeFigureOut">
              <a:rPr kumimoji="1" lang="ja-JP" altLang="en-US" smtClean="0"/>
              <a:t>2013/1/28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a:p>
        </p:txBody>
      </p:sp>
      <p:sp>
        <p:nvSpPr>
          <p:cNvPr id="4" name="Date Placeholder 3"/>
          <p:cNvSpPr>
            <a:spLocks noGrp="1"/>
          </p:cNvSpPr>
          <p:nvPr>
            <p:ph type="dt" sz="half" idx="10"/>
          </p:nvPr>
        </p:nvSpPr>
        <p:spPr/>
        <p:txBody>
          <a:bodyPr/>
          <a:lstStyle/>
          <a:p>
            <a:fld id="{B46FD118-0FBC-44A6-B067-187956FACA3F}" type="datetimeFigureOut">
              <a:rPr kumimoji="1" lang="ja-JP" altLang="en-US" smtClean="0"/>
              <a:t>2013/1/28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ADD7318D-2C4C-4554-8AA9-EDE1684B4A37}" type="slidenum">
              <a:rPr kumimoji="1" lang="ja-JP" altLang="en-US" smtClean="0"/>
              <a:t>‹#›</a:t>
            </a:fld>
            <a:endParaRPr kumimoji="1" lang="ja-JP"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ADD7318D-2C4C-4554-8AA9-EDE1684B4A37}" type="slidenum">
              <a:rPr kumimoji="1" lang="ja-JP" altLang="en-US" smtClean="0"/>
              <a:t>‹#›</a:t>
            </a:fld>
            <a:endParaRPr kumimoji="1" lang="ja-JP" alt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kumimoji="1" lang="ja-JP" alt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B46FD118-0FBC-44A6-B067-187956FACA3F}" type="datetimeFigureOut">
              <a:rPr kumimoji="1" lang="ja-JP" altLang="en-US" smtClean="0"/>
              <a:t>2013/1/28</a:t>
            </a:fld>
            <a:endParaRPr kumimoji="1" lang="ja-JP"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kumimoji="1"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kumimoji="1"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kumimoji="1"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kumimoji="1"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kumimoji="1"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kumimoji="1"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kumimoji="1"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kumimoji="1"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kumimoji="1"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kumimoji="1" sz="14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395536" y="1905000"/>
            <a:ext cx="7920880" cy="2593975"/>
          </a:xfrm>
        </p:spPr>
        <p:txBody>
          <a:bodyPr/>
          <a:lstStyle/>
          <a:p>
            <a:r>
              <a:rPr kumimoji="1" lang="en-US" altLang="ja-JP" b="1" dirty="0" smtClean="0"/>
              <a:t>R</a:t>
            </a:r>
            <a:r>
              <a:rPr kumimoji="1" lang="ja-JP" altLang="en-US" b="1" dirty="0" smtClean="0"/>
              <a:t>による</a:t>
            </a:r>
            <a:r>
              <a:rPr kumimoji="1" lang="en-US" altLang="ja-JP" b="1" dirty="0" smtClean="0"/>
              <a:t/>
            </a:r>
            <a:br>
              <a:rPr kumimoji="1" lang="en-US" altLang="ja-JP" b="1" dirty="0" smtClean="0"/>
            </a:br>
            <a:r>
              <a:rPr lang="ja-JP" altLang="en-US" b="1" dirty="0" smtClean="0"/>
              <a:t>データサイエンス</a:t>
            </a:r>
            <a:r>
              <a:rPr lang="en-US" altLang="ja-JP" b="1" dirty="0" smtClean="0"/>
              <a:t>12</a:t>
            </a:r>
            <a:endParaRPr kumimoji="1" lang="ja-JP" altLang="en-US" b="1" dirty="0"/>
          </a:p>
        </p:txBody>
      </p:sp>
      <p:sp>
        <p:nvSpPr>
          <p:cNvPr id="3" name="サブタイトル 2"/>
          <p:cNvSpPr>
            <a:spLocks noGrp="1"/>
          </p:cNvSpPr>
          <p:nvPr>
            <p:ph type="subTitle" idx="1"/>
          </p:nvPr>
        </p:nvSpPr>
        <p:spPr/>
        <p:txBody>
          <a:bodyPr>
            <a:noAutofit/>
          </a:bodyPr>
          <a:lstStyle/>
          <a:p>
            <a:r>
              <a:rPr lang="ja-JP" altLang="en-US" sz="3200" dirty="0" smtClean="0"/>
              <a:t>ソフトウェア工学研究室</a:t>
            </a:r>
            <a:endParaRPr kumimoji="1" lang="en-US" altLang="ja-JP" sz="3200" dirty="0" smtClean="0"/>
          </a:p>
          <a:p>
            <a:r>
              <a:rPr kumimoji="1" lang="en-US" altLang="ja-JP" sz="3200" dirty="0" smtClean="0"/>
              <a:t>60151049</a:t>
            </a:r>
            <a:r>
              <a:rPr kumimoji="1" lang="ja-JP" altLang="en-US" sz="3200" dirty="0" smtClean="0"/>
              <a:t>　山谷 陽亮</a:t>
            </a:r>
            <a:endParaRPr kumimoji="1" lang="ja-JP" altLang="en-US" sz="3200" dirty="0"/>
          </a:p>
        </p:txBody>
      </p:sp>
    </p:spTree>
    <p:extLst>
      <p:ext uri="{BB962C8B-B14F-4D97-AF65-F5344CB8AC3E}">
        <p14:creationId xmlns:p14="http://schemas.microsoft.com/office/powerpoint/2010/main" val="25766035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第</a:t>
            </a:r>
            <a:r>
              <a:rPr lang="en-US" altLang="ja-JP" dirty="0"/>
              <a:t>Ⅱ</a:t>
            </a:r>
            <a:r>
              <a:rPr lang="ja-JP" altLang="en-US" dirty="0"/>
              <a:t>部　</a:t>
            </a:r>
            <a:r>
              <a:rPr lang="en-US" altLang="ja-JP" dirty="0"/>
              <a:t>R</a:t>
            </a:r>
            <a:r>
              <a:rPr lang="ja-JP" altLang="en-US" dirty="0"/>
              <a:t>によるデータ解析</a:t>
            </a:r>
            <a:endParaRPr kumimoji="1" lang="ja-JP" altLang="en-US" dirty="0"/>
          </a:p>
        </p:txBody>
      </p:sp>
      <p:sp>
        <p:nvSpPr>
          <p:cNvPr id="3" name="コンテンツ プレースホルダー 2"/>
          <p:cNvSpPr>
            <a:spLocks noGrp="1"/>
          </p:cNvSpPr>
          <p:nvPr>
            <p:ph idx="1"/>
          </p:nvPr>
        </p:nvSpPr>
        <p:spPr>
          <a:xfrm>
            <a:off x="457200" y="1600200"/>
            <a:ext cx="7620000" cy="4997152"/>
          </a:xfrm>
        </p:spPr>
        <p:txBody>
          <a:bodyPr>
            <a:normAutofit fontScale="85000" lnSpcReduction="20000"/>
          </a:bodyPr>
          <a:lstStyle/>
          <a:p>
            <a:r>
              <a:rPr kumimoji="1" lang="ja-JP" altLang="en-US" dirty="0" smtClean="0">
                <a:solidFill>
                  <a:schemeClr val="bg1">
                    <a:lumMod val="65000"/>
                  </a:schemeClr>
                </a:solidFill>
              </a:rPr>
              <a:t>第１章　主成分分析</a:t>
            </a:r>
            <a:endParaRPr kumimoji="1" lang="en-US" altLang="ja-JP" dirty="0" smtClean="0">
              <a:solidFill>
                <a:schemeClr val="bg1">
                  <a:lumMod val="65000"/>
                </a:schemeClr>
              </a:solidFill>
            </a:endParaRPr>
          </a:p>
          <a:p>
            <a:r>
              <a:rPr lang="ja-JP" altLang="en-US" dirty="0" smtClean="0">
                <a:solidFill>
                  <a:schemeClr val="bg1">
                    <a:lumMod val="65000"/>
                  </a:schemeClr>
                </a:solidFill>
              </a:rPr>
              <a:t>第２章　因子分析</a:t>
            </a:r>
            <a:endParaRPr lang="en-US" altLang="ja-JP" dirty="0" smtClean="0">
              <a:solidFill>
                <a:schemeClr val="bg1">
                  <a:lumMod val="65000"/>
                </a:schemeClr>
              </a:solidFill>
            </a:endParaRPr>
          </a:p>
          <a:p>
            <a:r>
              <a:rPr kumimoji="1" lang="ja-JP" altLang="en-US" dirty="0" smtClean="0">
                <a:solidFill>
                  <a:schemeClr val="bg1">
                    <a:lumMod val="65000"/>
                  </a:schemeClr>
                </a:solidFill>
              </a:rPr>
              <a:t>第３章　対応分析</a:t>
            </a:r>
            <a:endParaRPr kumimoji="1" lang="en-US" altLang="ja-JP" dirty="0" smtClean="0">
              <a:solidFill>
                <a:schemeClr val="bg1">
                  <a:lumMod val="65000"/>
                </a:schemeClr>
              </a:solidFill>
            </a:endParaRPr>
          </a:p>
          <a:p>
            <a:r>
              <a:rPr kumimoji="1" lang="ja-JP" altLang="en-US" dirty="0" smtClean="0">
                <a:solidFill>
                  <a:schemeClr val="bg1">
                    <a:lumMod val="65000"/>
                  </a:schemeClr>
                </a:solidFill>
              </a:rPr>
              <a:t>第４章　多次元尺度法</a:t>
            </a:r>
            <a:endParaRPr kumimoji="1" lang="en-US" altLang="ja-JP" dirty="0" smtClean="0">
              <a:solidFill>
                <a:schemeClr val="bg1">
                  <a:lumMod val="65000"/>
                </a:schemeClr>
              </a:solidFill>
            </a:endParaRPr>
          </a:p>
          <a:p>
            <a:r>
              <a:rPr kumimoji="1" lang="ja-JP" altLang="en-US" dirty="0" smtClean="0">
                <a:solidFill>
                  <a:schemeClr val="bg1">
                    <a:lumMod val="65000"/>
                  </a:schemeClr>
                </a:solidFill>
              </a:rPr>
              <a:t>第５章　クラスター分析</a:t>
            </a:r>
            <a:endParaRPr kumimoji="1" lang="en-US" altLang="ja-JP" dirty="0" smtClean="0">
              <a:solidFill>
                <a:schemeClr val="bg1">
                  <a:lumMod val="65000"/>
                </a:schemeClr>
              </a:solidFill>
            </a:endParaRPr>
          </a:p>
          <a:p>
            <a:r>
              <a:rPr lang="ja-JP" altLang="en-US" dirty="0" smtClean="0">
                <a:solidFill>
                  <a:schemeClr val="bg1">
                    <a:lumMod val="65000"/>
                  </a:schemeClr>
                </a:solidFill>
              </a:rPr>
              <a:t>第６章　自己組織化マップ</a:t>
            </a:r>
            <a:endParaRPr lang="en-US" altLang="ja-JP" dirty="0" smtClean="0">
              <a:solidFill>
                <a:schemeClr val="bg1">
                  <a:lumMod val="65000"/>
                </a:schemeClr>
              </a:solidFill>
            </a:endParaRPr>
          </a:p>
          <a:p>
            <a:r>
              <a:rPr kumimoji="1" lang="ja-JP" altLang="en-US" dirty="0" smtClean="0">
                <a:solidFill>
                  <a:schemeClr val="bg1">
                    <a:lumMod val="65000"/>
                  </a:schemeClr>
                </a:solidFill>
              </a:rPr>
              <a:t>第７章　線形回帰分析</a:t>
            </a:r>
            <a:endParaRPr kumimoji="1" lang="en-US" altLang="ja-JP" dirty="0" smtClean="0">
              <a:solidFill>
                <a:schemeClr val="bg1">
                  <a:lumMod val="65000"/>
                </a:schemeClr>
              </a:solidFill>
            </a:endParaRPr>
          </a:p>
          <a:p>
            <a:r>
              <a:rPr lang="ja-JP" altLang="en-US" dirty="0" smtClean="0">
                <a:solidFill>
                  <a:schemeClr val="bg1">
                    <a:lumMod val="65000"/>
                  </a:schemeClr>
                </a:solidFill>
              </a:rPr>
              <a:t>第８章　非線形回帰分析</a:t>
            </a:r>
            <a:endParaRPr lang="en-US" altLang="ja-JP" dirty="0" smtClean="0">
              <a:solidFill>
                <a:schemeClr val="bg1">
                  <a:lumMod val="65000"/>
                </a:schemeClr>
              </a:solidFill>
            </a:endParaRPr>
          </a:p>
          <a:p>
            <a:r>
              <a:rPr kumimoji="1" lang="ja-JP" altLang="en-US" dirty="0" smtClean="0">
                <a:solidFill>
                  <a:schemeClr val="bg1">
                    <a:lumMod val="65000"/>
                  </a:schemeClr>
                </a:solidFill>
              </a:rPr>
              <a:t>第９章　線形判別分析</a:t>
            </a:r>
            <a:endParaRPr kumimoji="1" lang="en-US" altLang="ja-JP" dirty="0" smtClean="0">
              <a:solidFill>
                <a:schemeClr val="bg1">
                  <a:lumMod val="65000"/>
                </a:schemeClr>
              </a:solidFill>
            </a:endParaRPr>
          </a:p>
          <a:p>
            <a:r>
              <a:rPr lang="ja-JP" altLang="en-US" dirty="0" smtClean="0">
                <a:solidFill>
                  <a:schemeClr val="bg1">
                    <a:lumMod val="65000"/>
                  </a:schemeClr>
                </a:solidFill>
              </a:rPr>
              <a:t>第</a:t>
            </a:r>
            <a:r>
              <a:rPr lang="en-US" altLang="ja-JP" dirty="0" smtClean="0">
                <a:solidFill>
                  <a:schemeClr val="bg1">
                    <a:lumMod val="65000"/>
                  </a:schemeClr>
                </a:solidFill>
              </a:rPr>
              <a:t>10</a:t>
            </a:r>
            <a:r>
              <a:rPr lang="ja-JP" altLang="en-US" dirty="0" smtClean="0">
                <a:solidFill>
                  <a:schemeClr val="bg1">
                    <a:lumMod val="65000"/>
                  </a:schemeClr>
                </a:solidFill>
              </a:rPr>
              <a:t>章　非線形判別分析</a:t>
            </a:r>
            <a:endParaRPr lang="en-US" altLang="ja-JP" dirty="0" smtClean="0">
              <a:solidFill>
                <a:schemeClr val="bg1">
                  <a:lumMod val="65000"/>
                </a:schemeClr>
              </a:solidFill>
            </a:endParaRPr>
          </a:p>
          <a:p>
            <a:r>
              <a:rPr kumimoji="1" lang="ja-JP" altLang="en-US" dirty="0" smtClean="0">
                <a:solidFill>
                  <a:schemeClr val="bg1">
                    <a:lumMod val="65000"/>
                  </a:schemeClr>
                </a:solidFill>
              </a:rPr>
              <a:t>第</a:t>
            </a:r>
            <a:r>
              <a:rPr kumimoji="1" lang="en-US" altLang="ja-JP" dirty="0" smtClean="0">
                <a:solidFill>
                  <a:schemeClr val="bg1">
                    <a:lumMod val="65000"/>
                  </a:schemeClr>
                </a:solidFill>
              </a:rPr>
              <a:t>11</a:t>
            </a:r>
            <a:r>
              <a:rPr kumimoji="1" lang="ja-JP" altLang="en-US" dirty="0" smtClean="0">
                <a:solidFill>
                  <a:schemeClr val="bg1">
                    <a:lumMod val="65000"/>
                  </a:schemeClr>
                </a:solidFill>
              </a:rPr>
              <a:t>章　生存分析</a:t>
            </a:r>
            <a:endParaRPr kumimoji="1" lang="en-US" altLang="ja-JP" dirty="0" smtClean="0">
              <a:solidFill>
                <a:schemeClr val="bg1">
                  <a:lumMod val="65000"/>
                </a:schemeClr>
              </a:solidFill>
            </a:endParaRPr>
          </a:p>
          <a:p>
            <a:r>
              <a:rPr lang="ja-JP" altLang="en-US" dirty="0" smtClean="0">
                <a:solidFill>
                  <a:schemeClr val="bg1">
                    <a:lumMod val="65000"/>
                  </a:schemeClr>
                </a:solidFill>
              </a:rPr>
              <a:t>第</a:t>
            </a:r>
            <a:r>
              <a:rPr lang="en-US" altLang="ja-JP" dirty="0" smtClean="0">
                <a:solidFill>
                  <a:schemeClr val="bg1">
                    <a:lumMod val="65000"/>
                  </a:schemeClr>
                </a:solidFill>
              </a:rPr>
              <a:t>12</a:t>
            </a:r>
            <a:r>
              <a:rPr lang="ja-JP" altLang="en-US" dirty="0" smtClean="0">
                <a:solidFill>
                  <a:schemeClr val="bg1">
                    <a:lumMod val="65000"/>
                  </a:schemeClr>
                </a:solidFill>
              </a:rPr>
              <a:t>章　時系列</a:t>
            </a:r>
            <a:endParaRPr lang="en-US" altLang="ja-JP" dirty="0" smtClean="0">
              <a:solidFill>
                <a:schemeClr val="bg1">
                  <a:lumMod val="65000"/>
                </a:schemeClr>
              </a:solidFill>
            </a:endParaRPr>
          </a:p>
          <a:p>
            <a:r>
              <a:rPr kumimoji="1" lang="ja-JP" altLang="en-US" dirty="0" smtClean="0">
                <a:solidFill>
                  <a:schemeClr val="bg1">
                    <a:lumMod val="65000"/>
                  </a:schemeClr>
                </a:solidFill>
              </a:rPr>
              <a:t>第</a:t>
            </a:r>
            <a:r>
              <a:rPr kumimoji="1" lang="en-US" altLang="ja-JP" dirty="0" smtClean="0">
                <a:solidFill>
                  <a:schemeClr val="bg1">
                    <a:lumMod val="65000"/>
                  </a:schemeClr>
                </a:solidFill>
              </a:rPr>
              <a:t>13</a:t>
            </a:r>
            <a:r>
              <a:rPr kumimoji="1" lang="ja-JP" altLang="en-US" dirty="0" smtClean="0">
                <a:solidFill>
                  <a:schemeClr val="bg1">
                    <a:lumMod val="65000"/>
                  </a:schemeClr>
                </a:solidFill>
              </a:rPr>
              <a:t>章　樹木モデル</a:t>
            </a:r>
            <a:endParaRPr lang="en-US" altLang="ja-JP" dirty="0" smtClean="0">
              <a:solidFill>
                <a:schemeClr val="bg1">
                  <a:lumMod val="65000"/>
                </a:schemeClr>
              </a:solidFill>
            </a:endParaRPr>
          </a:p>
          <a:p>
            <a:r>
              <a:rPr kumimoji="1" lang="ja-JP" altLang="en-US" dirty="0" smtClean="0">
                <a:solidFill>
                  <a:schemeClr val="bg1">
                    <a:lumMod val="65000"/>
                  </a:schemeClr>
                </a:solidFill>
              </a:rPr>
              <a:t>第</a:t>
            </a:r>
            <a:r>
              <a:rPr kumimoji="1" lang="en-US" altLang="ja-JP" dirty="0" smtClean="0">
                <a:solidFill>
                  <a:schemeClr val="bg1">
                    <a:lumMod val="65000"/>
                  </a:schemeClr>
                </a:solidFill>
              </a:rPr>
              <a:t>14</a:t>
            </a:r>
            <a:r>
              <a:rPr kumimoji="1" lang="ja-JP" altLang="en-US" dirty="0" smtClean="0">
                <a:solidFill>
                  <a:schemeClr val="bg1">
                    <a:lumMod val="65000"/>
                  </a:schemeClr>
                </a:solidFill>
              </a:rPr>
              <a:t>章　ニューラルネットワーク</a:t>
            </a:r>
            <a:endParaRPr kumimoji="1" lang="en-US" altLang="ja-JP" dirty="0" smtClean="0">
              <a:solidFill>
                <a:schemeClr val="bg1">
                  <a:lumMod val="65000"/>
                </a:schemeClr>
              </a:solidFill>
            </a:endParaRPr>
          </a:p>
          <a:p>
            <a:r>
              <a:rPr lang="ja-JP" altLang="en-US" dirty="0" smtClean="0">
                <a:solidFill>
                  <a:schemeClr val="bg1">
                    <a:lumMod val="65000"/>
                  </a:schemeClr>
                </a:solidFill>
              </a:rPr>
              <a:t>第</a:t>
            </a:r>
            <a:r>
              <a:rPr lang="en-US" altLang="ja-JP" dirty="0" smtClean="0">
                <a:solidFill>
                  <a:schemeClr val="bg1">
                    <a:lumMod val="65000"/>
                  </a:schemeClr>
                </a:solidFill>
              </a:rPr>
              <a:t>15</a:t>
            </a:r>
            <a:r>
              <a:rPr lang="ja-JP" altLang="en-US" dirty="0" smtClean="0">
                <a:solidFill>
                  <a:schemeClr val="bg1">
                    <a:lumMod val="65000"/>
                  </a:schemeClr>
                </a:solidFill>
              </a:rPr>
              <a:t>章　カーネル法とサポートベクターマシーン</a:t>
            </a:r>
            <a:endParaRPr lang="en-US" altLang="ja-JP" dirty="0" smtClean="0">
              <a:solidFill>
                <a:schemeClr val="bg1">
                  <a:lumMod val="65000"/>
                </a:schemeClr>
              </a:solidFill>
            </a:endParaRPr>
          </a:p>
          <a:p>
            <a:r>
              <a:rPr kumimoji="1" lang="ja-JP" altLang="en-US" dirty="0" smtClean="0">
                <a:solidFill>
                  <a:schemeClr val="bg1">
                    <a:lumMod val="65000"/>
                  </a:schemeClr>
                </a:solidFill>
              </a:rPr>
              <a:t>第</a:t>
            </a:r>
            <a:r>
              <a:rPr kumimoji="1" lang="en-US" altLang="ja-JP" dirty="0" smtClean="0">
                <a:solidFill>
                  <a:schemeClr val="bg1">
                    <a:lumMod val="65000"/>
                  </a:schemeClr>
                </a:solidFill>
              </a:rPr>
              <a:t>16</a:t>
            </a:r>
            <a:r>
              <a:rPr kumimoji="1" lang="ja-JP" altLang="en-US" dirty="0" smtClean="0">
                <a:solidFill>
                  <a:schemeClr val="bg1">
                    <a:lumMod val="65000"/>
                  </a:schemeClr>
                </a:solidFill>
              </a:rPr>
              <a:t>章　集団学習</a:t>
            </a:r>
            <a:endParaRPr kumimoji="1" lang="en-US" altLang="ja-JP" dirty="0" smtClean="0">
              <a:solidFill>
                <a:schemeClr val="bg1">
                  <a:lumMod val="65000"/>
                </a:schemeClr>
              </a:solidFill>
            </a:endParaRPr>
          </a:p>
          <a:p>
            <a:r>
              <a:rPr lang="ja-JP" altLang="en-US" dirty="0" smtClean="0"/>
              <a:t>第</a:t>
            </a:r>
            <a:r>
              <a:rPr lang="en-US" altLang="ja-JP" dirty="0" smtClean="0"/>
              <a:t>17</a:t>
            </a:r>
            <a:r>
              <a:rPr lang="ja-JP" altLang="en-US" dirty="0" smtClean="0"/>
              <a:t>章　アソシエーション分析</a:t>
            </a:r>
            <a:endParaRPr kumimoji="1" lang="en-US" altLang="ja-JP" dirty="0" smtClean="0"/>
          </a:p>
        </p:txBody>
      </p:sp>
    </p:spTree>
    <p:extLst>
      <p:ext uri="{BB962C8B-B14F-4D97-AF65-F5344CB8AC3E}">
        <p14:creationId xmlns:p14="http://schemas.microsoft.com/office/powerpoint/2010/main" val="41136651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a:t>イントロダクション</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sz="2800" dirty="0" smtClean="0"/>
              <a:t>近年では</a:t>
            </a:r>
            <a:r>
              <a:rPr lang="en-US" altLang="ja-JP" sz="2800" dirty="0" smtClean="0"/>
              <a:t>,POS(Point Of Sales</a:t>
            </a:r>
            <a:r>
              <a:rPr lang="en-US" altLang="ja-JP" sz="2800" dirty="0"/>
              <a:t>:</a:t>
            </a:r>
            <a:r>
              <a:rPr lang="ja-JP" altLang="en-US" sz="2800" dirty="0" smtClean="0"/>
              <a:t>販売時点情報管理</a:t>
            </a:r>
            <a:r>
              <a:rPr lang="en-US" altLang="ja-JP" sz="2800" dirty="0" smtClean="0"/>
              <a:t>)</a:t>
            </a:r>
            <a:r>
              <a:rPr lang="ja-JP" altLang="en-US" sz="2800" dirty="0" smtClean="0"/>
              <a:t>データを</a:t>
            </a:r>
            <a:r>
              <a:rPr lang="ja-JP" altLang="en-US" sz="2800" dirty="0"/>
              <a:t>ほとんど</a:t>
            </a:r>
            <a:r>
              <a:rPr lang="ja-JP" altLang="en-US" sz="2800" dirty="0" smtClean="0"/>
              <a:t>の企業が持っている</a:t>
            </a:r>
            <a:endParaRPr lang="en-US" altLang="ja-JP" sz="2800" dirty="0" smtClean="0"/>
          </a:p>
          <a:p>
            <a:pPr marL="114300" indent="0">
              <a:buNone/>
            </a:pPr>
            <a:endParaRPr lang="en-US" altLang="ja-JP" sz="2800" dirty="0"/>
          </a:p>
        </p:txBody>
      </p:sp>
      <p:sp>
        <p:nvSpPr>
          <p:cNvPr id="4" name="テキスト ボックス 3"/>
          <p:cNvSpPr txBox="1"/>
          <p:nvPr/>
        </p:nvSpPr>
        <p:spPr>
          <a:xfrm>
            <a:off x="684282" y="3501008"/>
            <a:ext cx="7279205" cy="1055608"/>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ja-JP" altLang="en-US" sz="2800" dirty="0"/>
              <a:t>このデータ</a:t>
            </a:r>
            <a:r>
              <a:rPr lang="ja-JP" altLang="en-US" sz="2800" dirty="0" smtClean="0"/>
              <a:t>から</a:t>
            </a:r>
            <a:endParaRPr lang="en-US" altLang="ja-JP" sz="2800" dirty="0" smtClean="0"/>
          </a:p>
          <a:p>
            <a:pPr algn="ctr"/>
            <a:r>
              <a:rPr lang="ja-JP" altLang="en-US" sz="2800" dirty="0" smtClean="0"/>
              <a:t>有益</a:t>
            </a:r>
            <a:r>
              <a:rPr lang="ja-JP" altLang="en-US" sz="2800" dirty="0"/>
              <a:t>な情報</a:t>
            </a:r>
            <a:r>
              <a:rPr lang="ja-JP" altLang="en-US" sz="2800" dirty="0" smtClean="0"/>
              <a:t>を見つけ出したい</a:t>
            </a:r>
            <a:r>
              <a:rPr lang="ja-JP" altLang="en-US" sz="2800" dirty="0"/>
              <a:t>！！</a:t>
            </a:r>
            <a:endParaRPr lang="en-US" altLang="ja-JP" sz="2800" dirty="0"/>
          </a:p>
        </p:txBody>
      </p:sp>
      <p:cxnSp>
        <p:nvCxnSpPr>
          <p:cNvPr id="5" name="直線矢印コネクタ 4"/>
          <p:cNvCxnSpPr/>
          <p:nvPr/>
        </p:nvCxnSpPr>
        <p:spPr>
          <a:xfrm>
            <a:off x="4139952" y="2708920"/>
            <a:ext cx="0" cy="638539"/>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66923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a:t>イントロダクション</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sz="2800" dirty="0" smtClean="0"/>
              <a:t>近年では</a:t>
            </a:r>
            <a:r>
              <a:rPr lang="en-US" altLang="ja-JP" sz="2800" dirty="0" smtClean="0"/>
              <a:t>,POS(Point Of Sales</a:t>
            </a:r>
            <a:r>
              <a:rPr lang="en-US" altLang="ja-JP" sz="2800" dirty="0"/>
              <a:t>:</a:t>
            </a:r>
            <a:r>
              <a:rPr lang="ja-JP" altLang="en-US" sz="2800" dirty="0" smtClean="0"/>
              <a:t>販売時点情報管理</a:t>
            </a:r>
            <a:r>
              <a:rPr lang="en-US" altLang="ja-JP" sz="2800" dirty="0" smtClean="0"/>
              <a:t>)</a:t>
            </a:r>
            <a:r>
              <a:rPr lang="ja-JP" altLang="en-US" sz="2800" dirty="0" smtClean="0"/>
              <a:t>データを</a:t>
            </a:r>
            <a:r>
              <a:rPr lang="ja-JP" altLang="en-US" sz="2800" dirty="0"/>
              <a:t>ほとんど</a:t>
            </a:r>
            <a:r>
              <a:rPr lang="ja-JP" altLang="en-US" sz="2800" dirty="0" smtClean="0"/>
              <a:t>の企業が持っている</a:t>
            </a:r>
            <a:endParaRPr lang="en-US" altLang="ja-JP" sz="2800" dirty="0" smtClean="0"/>
          </a:p>
          <a:p>
            <a:pPr marL="114300" indent="0">
              <a:buNone/>
            </a:pPr>
            <a:endParaRPr lang="en-US" altLang="ja-JP" sz="2800" dirty="0"/>
          </a:p>
        </p:txBody>
      </p:sp>
      <p:sp>
        <p:nvSpPr>
          <p:cNvPr id="4" name="テキスト ボックス 3"/>
          <p:cNvSpPr txBox="1"/>
          <p:nvPr/>
        </p:nvSpPr>
        <p:spPr>
          <a:xfrm>
            <a:off x="684282" y="3501008"/>
            <a:ext cx="7279205" cy="1055608"/>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ja-JP" altLang="en-US" sz="2800" dirty="0"/>
              <a:t>このデータ</a:t>
            </a:r>
            <a:r>
              <a:rPr lang="ja-JP" altLang="en-US" sz="2800" dirty="0" smtClean="0"/>
              <a:t>から</a:t>
            </a:r>
            <a:endParaRPr lang="en-US" altLang="ja-JP" sz="2800" dirty="0" smtClean="0"/>
          </a:p>
          <a:p>
            <a:pPr algn="ctr"/>
            <a:r>
              <a:rPr lang="ja-JP" altLang="en-US" sz="2800" dirty="0" smtClean="0"/>
              <a:t>有益</a:t>
            </a:r>
            <a:r>
              <a:rPr lang="ja-JP" altLang="en-US" sz="2800" dirty="0"/>
              <a:t>な情報</a:t>
            </a:r>
            <a:r>
              <a:rPr lang="ja-JP" altLang="en-US" sz="2800" dirty="0" smtClean="0"/>
              <a:t>を見つけ出したい</a:t>
            </a:r>
            <a:r>
              <a:rPr lang="ja-JP" altLang="en-US" sz="2800" dirty="0"/>
              <a:t>！！</a:t>
            </a:r>
            <a:endParaRPr lang="en-US" altLang="ja-JP" sz="2800" dirty="0"/>
          </a:p>
        </p:txBody>
      </p:sp>
      <p:cxnSp>
        <p:nvCxnSpPr>
          <p:cNvPr id="5" name="直線矢印コネクタ 4"/>
          <p:cNvCxnSpPr/>
          <p:nvPr/>
        </p:nvCxnSpPr>
        <p:spPr>
          <a:xfrm>
            <a:off x="4139952" y="2708920"/>
            <a:ext cx="0" cy="638539"/>
          </a:xfrm>
          <a:prstGeom prst="straightConnector1">
            <a:avLst/>
          </a:prstGeom>
          <a:ln w="76200">
            <a:tailEnd type="arrow"/>
          </a:ln>
        </p:spPr>
        <p:style>
          <a:lnRef idx="1">
            <a:schemeClr val="accent1"/>
          </a:lnRef>
          <a:fillRef idx="0">
            <a:schemeClr val="accent1"/>
          </a:fillRef>
          <a:effectRef idx="0">
            <a:schemeClr val="accent1"/>
          </a:effectRef>
          <a:fontRef idx="minor">
            <a:schemeClr val="tx1"/>
          </a:fontRef>
        </p:style>
      </p:cxnSp>
      <p:sp>
        <p:nvSpPr>
          <p:cNvPr id="7" name="四角形吹き出し 6"/>
          <p:cNvSpPr/>
          <p:nvPr/>
        </p:nvSpPr>
        <p:spPr>
          <a:xfrm>
            <a:off x="1979712" y="5373216"/>
            <a:ext cx="6215934" cy="720080"/>
          </a:xfrm>
          <a:prstGeom prst="wedgeRectCallout">
            <a:avLst>
              <a:gd name="adj1" fmla="val -39941"/>
              <a:gd name="adj2" fmla="val -12867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b="1" dirty="0" smtClean="0"/>
              <a:t>こんなときにアソシエーション分析</a:t>
            </a:r>
            <a:endParaRPr lang="en-US" altLang="ja-JP" sz="2400" b="1" dirty="0" smtClean="0"/>
          </a:p>
        </p:txBody>
      </p:sp>
    </p:spTree>
    <p:extLst>
      <p:ext uri="{BB962C8B-B14F-4D97-AF65-F5344CB8AC3E}">
        <p14:creationId xmlns:p14="http://schemas.microsoft.com/office/powerpoint/2010/main" val="269058250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用語</a:t>
            </a:r>
            <a:endParaRPr kumimoji="1" lang="ja-JP" altLang="en-US" dirty="0"/>
          </a:p>
        </p:txBody>
      </p:sp>
      <p:sp>
        <p:nvSpPr>
          <p:cNvPr id="3" name="コンテンツ プレースホルダー 2"/>
          <p:cNvSpPr>
            <a:spLocks noGrp="1"/>
          </p:cNvSpPr>
          <p:nvPr>
            <p:ph idx="1"/>
          </p:nvPr>
        </p:nvSpPr>
        <p:spPr>
          <a:xfrm>
            <a:off x="418728" y="1600200"/>
            <a:ext cx="7969696" cy="4800600"/>
          </a:xfrm>
        </p:spPr>
        <p:txBody>
          <a:bodyPr>
            <a:normAutofit/>
          </a:bodyPr>
          <a:lstStyle/>
          <a:p>
            <a:r>
              <a:rPr kumimoji="1" lang="ja-JP" altLang="en-US" sz="2800" b="1" dirty="0" smtClean="0"/>
              <a:t>マーケット・バスケット・トランザクション</a:t>
            </a:r>
            <a:endParaRPr kumimoji="1" lang="en-US" altLang="ja-JP" sz="2800" b="1" dirty="0" smtClean="0"/>
          </a:p>
          <a:p>
            <a:pPr marL="114300" indent="0">
              <a:buNone/>
            </a:pPr>
            <a:r>
              <a:rPr lang="ja-JP" altLang="en-US" sz="2400" dirty="0" smtClean="0"/>
              <a:t>・</a:t>
            </a:r>
            <a:r>
              <a:rPr lang="en-US" altLang="ja-JP" sz="2400" dirty="0" smtClean="0"/>
              <a:t>POS</a:t>
            </a:r>
            <a:r>
              <a:rPr lang="ja-JP" altLang="en-US" sz="2400" dirty="0" smtClean="0"/>
              <a:t>データをイメージしたデータそのもの</a:t>
            </a:r>
            <a:endParaRPr lang="en-US" altLang="ja-JP" sz="2400" dirty="0" smtClean="0"/>
          </a:p>
          <a:p>
            <a:pPr marL="114300" indent="0">
              <a:buNone/>
            </a:pPr>
            <a:endParaRPr lang="en-US" altLang="ja-JP" sz="2800" dirty="0"/>
          </a:p>
          <a:p>
            <a:r>
              <a:rPr kumimoji="1" lang="ja-JP" altLang="en-US" sz="2800" b="1" dirty="0" smtClean="0"/>
              <a:t>トランザクション</a:t>
            </a:r>
            <a:endParaRPr kumimoji="1" lang="en-US" altLang="ja-JP" sz="2800" b="1" dirty="0" smtClean="0"/>
          </a:p>
          <a:p>
            <a:pPr marL="114300" indent="0">
              <a:buNone/>
            </a:pPr>
            <a:r>
              <a:rPr lang="ja-JP" altLang="en-US" sz="2400" dirty="0" smtClean="0"/>
              <a:t>・マーケット・バスケット・トランザクションにおいて、各行それぞれ１つのデータ</a:t>
            </a:r>
            <a:endParaRPr kumimoji="1" lang="en-US" altLang="ja-JP" sz="2400" dirty="0"/>
          </a:p>
        </p:txBody>
      </p:sp>
    </p:spTree>
    <p:extLst>
      <p:ext uri="{BB962C8B-B14F-4D97-AF65-F5344CB8AC3E}">
        <p14:creationId xmlns:p14="http://schemas.microsoft.com/office/powerpoint/2010/main" val="19268134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例</a:t>
            </a:r>
            <a:endParaRPr kumimoji="1" lang="ja-JP" altLang="en-US" dirty="0"/>
          </a:p>
        </p:txBody>
      </p:sp>
      <p:graphicFrame>
        <p:nvGraphicFramePr>
          <p:cNvPr id="5" name="コンテンツ プレースホルダー 4"/>
          <p:cNvGraphicFramePr>
            <a:graphicFrameLocks noGrp="1"/>
          </p:cNvGraphicFramePr>
          <p:nvPr>
            <p:ph idx="1"/>
            <p:extLst>
              <p:ext uri="{D42A27DB-BD31-4B8C-83A1-F6EECF244321}">
                <p14:modId xmlns:p14="http://schemas.microsoft.com/office/powerpoint/2010/main" val="3800237798"/>
              </p:ext>
            </p:extLst>
          </p:nvPr>
        </p:nvGraphicFramePr>
        <p:xfrm>
          <a:off x="1907704" y="1988840"/>
          <a:ext cx="4536504" cy="2225040"/>
        </p:xfrm>
        <a:graphic>
          <a:graphicData uri="http://schemas.openxmlformats.org/drawingml/2006/table">
            <a:tbl>
              <a:tblPr firstRow="1" bandRow="1">
                <a:tableStyleId>{5C22544A-7EE6-4342-B048-85BDC9FD1C3A}</a:tableStyleId>
              </a:tblPr>
              <a:tblGrid>
                <a:gridCol w="526621"/>
                <a:gridCol w="4009883"/>
              </a:tblGrid>
              <a:tr h="370840">
                <a:tc>
                  <a:txBody>
                    <a:bodyPr/>
                    <a:lstStyle/>
                    <a:p>
                      <a:pPr algn="ctr"/>
                      <a:r>
                        <a:rPr kumimoji="1" lang="en-US" altLang="ja-JP" dirty="0" smtClean="0"/>
                        <a:t>TID</a:t>
                      </a:r>
                      <a:endParaRPr kumimoji="1" lang="ja-JP" altLang="en-US" dirty="0"/>
                    </a:p>
                  </a:txBody>
                  <a:tcPr/>
                </a:tc>
                <a:tc>
                  <a:txBody>
                    <a:bodyPr/>
                    <a:lstStyle/>
                    <a:p>
                      <a:pPr algn="ctr"/>
                      <a:r>
                        <a:rPr kumimoji="1" lang="ja-JP" altLang="en-US" dirty="0" smtClean="0"/>
                        <a:t>アイテム集合</a:t>
                      </a:r>
                      <a:endParaRPr kumimoji="1" lang="en-US" altLang="ja-JP" dirty="0" smtClean="0"/>
                    </a:p>
                  </a:txBody>
                  <a:tcPr/>
                </a:tc>
              </a:tr>
              <a:tr h="370840">
                <a:tc>
                  <a:txBody>
                    <a:bodyPr/>
                    <a:lstStyle/>
                    <a:p>
                      <a:pPr algn="ctr"/>
                      <a:r>
                        <a:rPr kumimoji="1" lang="ja-JP" altLang="en-US" dirty="0" smtClean="0"/>
                        <a:t>１　</a:t>
                      </a:r>
                      <a:endParaRPr kumimoji="1" lang="ja-JP" altLang="en-US" dirty="0"/>
                    </a:p>
                  </a:txBody>
                  <a:tcPr/>
                </a:tc>
                <a:tc>
                  <a:txBody>
                    <a:bodyPr/>
                    <a:lstStyle/>
                    <a:p>
                      <a:pPr algn="ctr"/>
                      <a:r>
                        <a:rPr kumimoji="1" lang="ja-JP" altLang="en-US" dirty="0" smtClean="0"/>
                        <a:t>｛パン</a:t>
                      </a:r>
                      <a:r>
                        <a:rPr kumimoji="1" lang="en-US" altLang="ja-JP" dirty="0" smtClean="0"/>
                        <a:t>,</a:t>
                      </a:r>
                      <a:r>
                        <a:rPr kumimoji="1" lang="en-US" altLang="ja-JP" baseline="0" dirty="0" smtClean="0"/>
                        <a:t> </a:t>
                      </a:r>
                      <a:r>
                        <a:rPr kumimoji="1" lang="ja-JP" altLang="en-US" baseline="0" dirty="0" smtClean="0"/>
                        <a:t>牛乳</a:t>
                      </a:r>
                      <a:r>
                        <a:rPr kumimoji="1" lang="en-US" altLang="ja-JP" baseline="0" dirty="0" smtClean="0"/>
                        <a:t>, </a:t>
                      </a:r>
                      <a:r>
                        <a:rPr kumimoji="1" lang="ja-JP" altLang="en-US" baseline="0" dirty="0" smtClean="0"/>
                        <a:t>ハム</a:t>
                      </a:r>
                      <a:r>
                        <a:rPr kumimoji="1" lang="en-US" altLang="ja-JP" baseline="0" dirty="0" smtClean="0"/>
                        <a:t>, </a:t>
                      </a:r>
                      <a:r>
                        <a:rPr kumimoji="1" lang="ja-JP" altLang="en-US" baseline="0" dirty="0" smtClean="0"/>
                        <a:t>果物｝</a:t>
                      </a:r>
                      <a:endParaRPr kumimoji="1" lang="en-US" altLang="ja-JP" baseline="0" dirty="0" smtClean="0"/>
                    </a:p>
                  </a:txBody>
                  <a:tcPr/>
                </a:tc>
              </a:tr>
              <a:tr h="370840">
                <a:tc>
                  <a:txBody>
                    <a:bodyPr/>
                    <a:lstStyle/>
                    <a:p>
                      <a:pPr algn="ctr"/>
                      <a:r>
                        <a:rPr kumimoji="1" lang="ja-JP" altLang="en-US" dirty="0" smtClean="0"/>
                        <a:t>２</a:t>
                      </a:r>
                      <a:endParaRPr kumimoji="1" lang="ja-JP" altLang="en-US" dirty="0"/>
                    </a:p>
                  </a:txBody>
                  <a:tcPr/>
                </a:tc>
                <a:tc>
                  <a:txBody>
                    <a:bodyPr/>
                    <a:lstStyle/>
                    <a:p>
                      <a:pPr algn="ctr"/>
                      <a:r>
                        <a:rPr kumimoji="1" lang="ja-JP" altLang="en-US" dirty="0" smtClean="0"/>
                        <a:t>｛パン</a:t>
                      </a:r>
                      <a:r>
                        <a:rPr kumimoji="1" lang="en-US" altLang="ja-JP" dirty="0" smtClean="0"/>
                        <a:t>,</a:t>
                      </a:r>
                      <a:r>
                        <a:rPr kumimoji="1" lang="en-US" altLang="ja-JP" baseline="0" dirty="0" smtClean="0"/>
                        <a:t> </a:t>
                      </a:r>
                      <a:r>
                        <a:rPr kumimoji="1" lang="ja-JP" altLang="en-US" baseline="0" dirty="0" smtClean="0"/>
                        <a:t>オムツ</a:t>
                      </a:r>
                      <a:r>
                        <a:rPr kumimoji="1" lang="en-US" altLang="ja-JP" baseline="0" dirty="0" smtClean="0"/>
                        <a:t>, </a:t>
                      </a:r>
                      <a:r>
                        <a:rPr kumimoji="1" lang="ja-JP" altLang="en-US" baseline="0" dirty="0" smtClean="0"/>
                        <a:t>ハム</a:t>
                      </a:r>
                      <a:r>
                        <a:rPr kumimoji="1" lang="en-US" altLang="ja-JP" baseline="0" dirty="0" smtClean="0"/>
                        <a:t>, </a:t>
                      </a:r>
                      <a:r>
                        <a:rPr kumimoji="1" lang="ja-JP" altLang="en-US" baseline="0" dirty="0" smtClean="0"/>
                        <a:t>ビール｝</a:t>
                      </a:r>
                      <a:endParaRPr kumimoji="1" lang="en-US" altLang="ja-JP" baseline="0" dirty="0" smtClean="0"/>
                    </a:p>
                  </a:txBody>
                  <a:tcPr/>
                </a:tc>
              </a:tr>
              <a:tr h="370840">
                <a:tc>
                  <a:txBody>
                    <a:bodyPr/>
                    <a:lstStyle/>
                    <a:p>
                      <a:pPr algn="ctr"/>
                      <a:r>
                        <a:rPr kumimoji="1" lang="ja-JP" altLang="en-US" dirty="0" smtClean="0"/>
                        <a:t>３</a:t>
                      </a:r>
                      <a:endParaRPr kumimoji="1" lang="ja-JP" altLang="en-US" dirty="0"/>
                    </a:p>
                  </a:txBody>
                  <a:tcPr/>
                </a:tc>
                <a:tc>
                  <a:txBody>
                    <a:bodyPr/>
                    <a:lstStyle/>
                    <a:p>
                      <a:pPr algn="ctr"/>
                      <a:r>
                        <a:rPr kumimoji="1" lang="ja-JP" altLang="en-US" dirty="0" smtClean="0"/>
                        <a:t>｛ソーセージ</a:t>
                      </a:r>
                      <a:r>
                        <a:rPr kumimoji="1" lang="en-US" altLang="ja-JP" dirty="0" smtClean="0"/>
                        <a:t>,</a:t>
                      </a:r>
                      <a:r>
                        <a:rPr kumimoji="1" lang="en-US" altLang="ja-JP" baseline="0" dirty="0" smtClean="0"/>
                        <a:t> </a:t>
                      </a:r>
                      <a:r>
                        <a:rPr kumimoji="1" lang="ja-JP" altLang="en-US" baseline="0" dirty="0" smtClean="0"/>
                        <a:t>ビール</a:t>
                      </a:r>
                      <a:r>
                        <a:rPr kumimoji="1" lang="en-US" altLang="ja-JP" baseline="0" dirty="0" smtClean="0"/>
                        <a:t>, </a:t>
                      </a:r>
                      <a:r>
                        <a:rPr kumimoji="1" lang="ja-JP" altLang="en-US" baseline="0" dirty="0" smtClean="0"/>
                        <a:t>オムツ｝</a:t>
                      </a:r>
                      <a:endParaRPr kumimoji="1" lang="en-US" altLang="ja-JP" baseline="0" dirty="0" smtClean="0"/>
                    </a:p>
                  </a:txBody>
                  <a:tcPr/>
                </a:tc>
              </a:tr>
              <a:tr h="370840">
                <a:tc>
                  <a:txBody>
                    <a:bodyPr/>
                    <a:lstStyle/>
                    <a:p>
                      <a:pPr algn="ctr"/>
                      <a:r>
                        <a:rPr kumimoji="1" lang="ja-JP" altLang="en-US" dirty="0" smtClean="0"/>
                        <a:t>４</a:t>
                      </a:r>
                      <a:endParaRPr kumimoji="1" lang="ja-JP" altLang="en-US" dirty="0"/>
                    </a:p>
                  </a:txBody>
                  <a:tcPr/>
                </a:tc>
                <a:tc>
                  <a:txBody>
                    <a:bodyPr/>
                    <a:lstStyle/>
                    <a:p>
                      <a:pPr algn="ctr"/>
                      <a:r>
                        <a:rPr kumimoji="1" lang="ja-JP" altLang="en-US" dirty="0" smtClean="0"/>
                        <a:t>｛弁当</a:t>
                      </a:r>
                      <a:r>
                        <a:rPr kumimoji="1" lang="en-US" altLang="ja-JP" dirty="0" smtClean="0"/>
                        <a:t>,</a:t>
                      </a:r>
                      <a:r>
                        <a:rPr kumimoji="1" lang="en-US" altLang="ja-JP" baseline="0" dirty="0" smtClean="0"/>
                        <a:t> </a:t>
                      </a:r>
                      <a:r>
                        <a:rPr kumimoji="1" lang="ja-JP" altLang="en-US" baseline="0" dirty="0" smtClean="0"/>
                        <a:t>ビール</a:t>
                      </a:r>
                      <a:r>
                        <a:rPr kumimoji="1" lang="en-US" altLang="ja-JP" baseline="0" dirty="0" smtClean="0"/>
                        <a:t>, </a:t>
                      </a:r>
                      <a:r>
                        <a:rPr kumimoji="1" lang="ja-JP" altLang="en-US" baseline="0" dirty="0" smtClean="0"/>
                        <a:t>オムツ</a:t>
                      </a:r>
                      <a:r>
                        <a:rPr kumimoji="1" lang="en-US" altLang="ja-JP" baseline="0" dirty="0" smtClean="0"/>
                        <a:t>, </a:t>
                      </a:r>
                      <a:r>
                        <a:rPr kumimoji="1" lang="ja-JP" altLang="en-US" baseline="0" dirty="0" smtClean="0"/>
                        <a:t>タバコ｝</a:t>
                      </a:r>
                      <a:endParaRPr kumimoji="1" lang="en-US" altLang="ja-JP" baseline="0" dirty="0" smtClean="0"/>
                    </a:p>
                  </a:txBody>
                  <a:tcPr/>
                </a:tc>
              </a:tr>
              <a:tr h="370840">
                <a:tc>
                  <a:txBody>
                    <a:bodyPr/>
                    <a:lstStyle/>
                    <a:p>
                      <a:pPr algn="ctr"/>
                      <a:r>
                        <a:rPr kumimoji="1" lang="ja-JP" altLang="en-US" dirty="0" smtClean="0"/>
                        <a:t>５</a:t>
                      </a:r>
                      <a:endParaRPr kumimoji="1" lang="ja-JP" altLang="en-US" dirty="0"/>
                    </a:p>
                  </a:txBody>
                  <a:tcPr/>
                </a:tc>
                <a:tc>
                  <a:txBody>
                    <a:bodyPr/>
                    <a:lstStyle/>
                    <a:p>
                      <a:pPr algn="ctr"/>
                      <a:r>
                        <a:rPr kumimoji="1" lang="ja-JP" altLang="en-US" dirty="0" smtClean="0"/>
                        <a:t>｛弁当</a:t>
                      </a:r>
                      <a:r>
                        <a:rPr kumimoji="1" lang="en-US" altLang="ja-JP" dirty="0" smtClean="0"/>
                        <a:t>,</a:t>
                      </a:r>
                      <a:r>
                        <a:rPr kumimoji="1" lang="en-US" altLang="ja-JP" baseline="0" dirty="0" smtClean="0"/>
                        <a:t> </a:t>
                      </a:r>
                      <a:r>
                        <a:rPr kumimoji="1" lang="ja-JP" altLang="en-US" baseline="0" dirty="0" smtClean="0"/>
                        <a:t>ビール</a:t>
                      </a:r>
                      <a:r>
                        <a:rPr kumimoji="1" lang="en-US" altLang="ja-JP" baseline="0" dirty="0" smtClean="0"/>
                        <a:t>, </a:t>
                      </a:r>
                      <a:r>
                        <a:rPr kumimoji="1" lang="ja-JP" altLang="en-US" baseline="0" dirty="0" smtClean="0"/>
                        <a:t>ジュース</a:t>
                      </a:r>
                      <a:r>
                        <a:rPr kumimoji="1" lang="en-US" altLang="ja-JP" baseline="0" dirty="0" smtClean="0"/>
                        <a:t>, </a:t>
                      </a:r>
                      <a:r>
                        <a:rPr kumimoji="1" lang="ja-JP" altLang="en-US" baseline="0" dirty="0" smtClean="0"/>
                        <a:t>果物｝</a:t>
                      </a:r>
                      <a:endParaRPr kumimoji="1" lang="en-US" altLang="ja-JP" baseline="0" dirty="0" smtClean="0"/>
                    </a:p>
                  </a:txBody>
                  <a:tcPr/>
                </a:tc>
              </a:tr>
            </a:tbl>
          </a:graphicData>
        </a:graphic>
      </p:graphicFrame>
      <p:sp>
        <p:nvSpPr>
          <p:cNvPr id="6" name="テキスト ボックス 5"/>
          <p:cNvSpPr txBox="1"/>
          <p:nvPr/>
        </p:nvSpPr>
        <p:spPr>
          <a:xfrm>
            <a:off x="1835696" y="1484784"/>
            <a:ext cx="4680520" cy="646331"/>
          </a:xfrm>
          <a:prstGeom prst="rect">
            <a:avLst/>
          </a:prstGeom>
          <a:noFill/>
        </p:spPr>
        <p:txBody>
          <a:bodyPr wrap="square" rtlCol="0">
            <a:spAutoFit/>
          </a:bodyPr>
          <a:lstStyle/>
          <a:p>
            <a:r>
              <a:rPr lang="ja-JP" altLang="en-US" dirty="0" smtClean="0"/>
              <a:t>買い物バスケットの事例</a:t>
            </a:r>
            <a:r>
              <a:rPr lang="en-US" altLang="ja-JP" dirty="0" smtClean="0"/>
              <a:t>(</a:t>
            </a:r>
            <a:r>
              <a:rPr lang="en-US" altLang="ja-JP" dirty="0" err="1" smtClean="0"/>
              <a:t>TID:Transaction</a:t>
            </a:r>
            <a:r>
              <a:rPr lang="en-US" altLang="ja-JP" dirty="0" smtClean="0"/>
              <a:t> </a:t>
            </a:r>
            <a:r>
              <a:rPr lang="en-US" altLang="ja-JP" dirty="0"/>
              <a:t>ID)</a:t>
            </a:r>
            <a:endParaRPr lang="ja-JP" altLang="en-US" dirty="0"/>
          </a:p>
          <a:p>
            <a:endParaRPr kumimoji="1" lang="ja-JP" altLang="en-US" dirty="0"/>
          </a:p>
        </p:txBody>
      </p:sp>
      <p:sp>
        <p:nvSpPr>
          <p:cNvPr id="7" name="角丸四角形 6"/>
          <p:cNvSpPr/>
          <p:nvPr/>
        </p:nvSpPr>
        <p:spPr>
          <a:xfrm>
            <a:off x="1331640" y="1844824"/>
            <a:ext cx="5760640" cy="2592288"/>
          </a:xfrm>
          <a:prstGeom prst="roundRect">
            <a:avLst/>
          </a:prstGeom>
          <a:noFill/>
          <a:ln w="38100">
            <a:solidFill>
              <a:schemeClr val="bg2">
                <a:lumMod val="75000"/>
              </a:schemeClr>
            </a:solidFill>
            <a:prstDash val="dashDot"/>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8" name="角丸四角形 7"/>
          <p:cNvSpPr/>
          <p:nvPr/>
        </p:nvSpPr>
        <p:spPr>
          <a:xfrm>
            <a:off x="1619672" y="3789040"/>
            <a:ext cx="5184576" cy="504056"/>
          </a:xfrm>
          <a:prstGeom prst="roundRect">
            <a:avLst/>
          </a:prstGeom>
          <a:noFill/>
          <a:ln w="38100">
            <a:solidFill>
              <a:schemeClr val="bg2">
                <a:lumMod val="75000"/>
              </a:schemeClr>
            </a:solidFill>
            <a:prstDash val="sysDot"/>
          </a:ln>
        </p:spPr>
        <p:style>
          <a:lnRef idx="2">
            <a:schemeClr val="accent6"/>
          </a:lnRef>
          <a:fillRef idx="1">
            <a:schemeClr val="lt1"/>
          </a:fillRef>
          <a:effectRef idx="0">
            <a:schemeClr val="accent6"/>
          </a:effectRef>
          <a:fontRef idx="minor">
            <a:schemeClr val="dk1"/>
          </a:fontRef>
        </p:style>
        <p:txBody>
          <a:bodyPr rtlCol="0" anchor="ctr"/>
          <a:lstStyle/>
          <a:p>
            <a:pPr algn="ctr"/>
            <a:endParaRPr kumimoji="1" lang="ja-JP" altLang="en-US"/>
          </a:p>
        </p:txBody>
      </p:sp>
      <p:sp>
        <p:nvSpPr>
          <p:cNvPr id="9" name="四角形吹き出し 8"/>
          <p:cNvSpPr/>
          <p:nvPr/>
        </p:nvSpPr>
        <p:spPr>
          <a:xfrm>
            <a:off x="323528" y="4948670"/>
            <a:ext cx="5592243" cy="581226"/>
          </a:xfrm>
          <a:prstGeom prst="wedgeRectCallout">
            <a:avLst>
              <a:gd name="adj1" fmla="val -5164"/>
              <a:gd name="adj2" fmla="val -12633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b="1" dirty="0" smtClean="0"/>
              <a:t>マーケット・バスケット・トランザクション</a:t>
            </a:r>
            <a:endParaRPr lang="en-US" altLang="ja-JP" sz="2000" b="1" dirty="0" smtClean="0"/>
          </a:p>
        </p:txBody>
      </p:sp>
      <p:sp>
        <p:nvSpPr>
          <p:cNvPr id="10" name="四角形吹き出し 9"/>
          <p:cNvSpPr/>
          <p:nvPr/>
        </p:nvSpPr>
        <p:spPr>
          <a:xfrm>
            <a:off x="4716016" y="5805264"/>
            <a:ext cx="3375992" cy="581226"/>
          </a:xfrm>
          <a:prstGeom prst="wedgeRectCallout">
            <a:avLst>
              <a:gd name="adj1" fmla="val 4539"/>
              <a:gd name="adj2" fmla="val -30830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b="1" dirty="0" smtClean="0"/>
              <a:t>トランザクション</a:t>
            </a:r>
            <a:endParaRPr lang="en-US" altLang="ja-JP" sz="2000" b="1" dirty="0" smtClean="0"/>
          </a:p>
        </p:txBody>
      </p:sp>
    </p:spTree>
    <p:extLst>
      <p:ext uri="{BB962C8B-B14F-4D97-AF65-F5344CB8AC3E}">
        <p14:creationId xmlns:p14="http://schemas.microsoft.com/office/powerpoint/2010/main" val="16218330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smtClean="0"/>
              <a:t>アソシエーション分析の目的</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sz="2800" dirty="0" smtClean="0"/>
              <a:t>トランザクションデータから</a:t>
            </a:r>
            <a:r>
              <a:rPr lang="en-US" altLang="ja-JP" sz="2800" dirty="0" smtClean="0"/>
              <a:t>,</a:t>
            </a:r>
            <a:r>
              <a:rPr lang="ja-JP" altLang="en-US" sz="2800" dirty="0"/>
              <a:t> </a:t>
            </a:r>
            <a:r>
              <a:rPr lang="ja-JP" altLang="en-US" sz="2800" dirty="0" smtClean="0"/>
              <a:t>頻出するアイテムの組み合わせの規則を漏れなく抽出し</a:t>
            </a:r>
            <a:r>
              <a:rPr lang="en-US" altLang="ja-JP" sz="2800" dirty="0" smtClean="0"/>
              <a:t>, </a:t>
            </a:r>
            <a:r>
              <a:rPr lang="ja-JP" altLang="en-US" sz="2800" dirty="0" smtClean="0"/>
              <a:t>その中から興味深い結果を探し出すこと</a:t>
            </a:r>
            <a:endParaRPr lang="en-US" altLang="ja-JP" sz="2800" dirty="0" smtClean="0"/>
          </a:p>
          <a:p>
            <a:pPr marL="114300" indent="0">
              <a:buNone/>
            </a:pPr>
            <a:endParaRPr lang="en-US" altLang="ja-JP" sz="2800" dirty="0" smtClean="0"/>
          </a:p>
          <a:p>
            <a:pPr marL="114300" indent="0">
              <a:buNone/>
            </a:pPr>
            <a:endParaRPr lang="en-US" altLang="ja-JP" sz="2800" dirty="0"/>
          </a:p>
        </p:txBody>
      </p:sp>
      <p:sp>
        <p:nvSpPr>
          <p:cNvPr id="7" name="テキスト ボックス 6"/>
          <p:cNvSpPr txBox="1"/>
          <p:nvPr/>
        </p:nvSpPr>
        <p:spPr>
          <a:xfrm>
            <a:off x="683568" y="3605336"/>
            <a:ext cx="7279205" cy="1191816"/>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ja-JP" altLang="en-US" sz="3200" b="1" dirty="0" smtClean="0"/>
              <a:t>これによって</a:t>
            </a:r>
            <a:endParaRPr lang="en-US" altLang="ja-JP" sz="3200" b="1" dirty="0" smtClean="0"/>
          </a:p>
          <a:p>
            <a:pPr algn="ctr"/>
            <a:r>
              <a:rPr lang="ja-JP" altLang="en-US" sz="3200" b="1" dirty="0"/>
              <a:t>企業</a:t>
            </a:r>
            <a:r>
              <a:rPr lang="ja-JP" altLang="en-US" sz="3200" b="1" dirty="0" smtClean="0"/>
              <a:t>の販売促進を実現する</a:t>
            </a:r>
            <a:endParaRPr lang="ja-JP" altLang="en-US" sz="3200" b="1" dirty="0"/>
          </a:p>
        </p:txBody>
      </p:sp>
    </p:spTree>
    <p:extLst>
      <p:ext uri="{BB962C8B-B14F-4D97-AF65-F5344CB8AC3E}">
        <p14:creationId xmlns:p14="http://schemas.microsoft.com/office/powerpoint/2010/main" val="313878492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smtClean="0"/>
              <a:t>歴史的背景</a:t>
            </a:r>
            <a:endParaRPr kumimoji="1" lang="ja-JP" altLang="en-US" dirty="0"/>
          </a:p>
        </p:txBody>
      </p:sp>
      <p:sp>
        <p:nvSpPr>
          <p:cNvPr id="3" name="コンテンツ プレースホルダー 2"/>
          <p:cNvSpPr>
            <a:spLocks noGrp="1"/>
          </p:cNvSpPr>
          <p:nvPr>
            <p:ph idx="1"/>
          </p:nvPr>
        </p:nvSpPr>
        <p:spPr/>
        <p:txBody>
          <a:bodyPr>
            <a:normAutofit/>
          </a:bodyPr>
          <a:lstStyle/>
          <a:p>
            <a:r>
              <a:rPr lang="en-US" altLang="ja-JP" sz="2800" dirty="0" smtClean="0"/>
              <a:t>1990</a:t>
            </a:r>
            <a:r>
              <a:rPr lang="ja-JP" altLang="en-US" sz="2800" dirty="0" smtClean="0"/>
              <a:t>年代初めに</a:t>
            </a:r>
            <a:r>
              <a:rPr lang="en-US" altLang="ja-JP" sz="2800" dirty="0" smtClean="0"/>
              <a:t>,</a:t>
            </a:r>
            <a:r>
              <a:rPr lang="ja-JP" altLang="en-US" sz="2800" dirty="0" smtClean="0"/>
              <a:t> イギリスの有名百貨店が店舗のデータ活用に関して相談をする</a:t>
            </a:r>
            <a:endParaRPr lang="en-US" altLang="ja-JP" sz="2800" dirty="0" smtClean="0"/>
          </a:p>
          <a:p>
            <a:endParaRPr lang="en-US" altLang="ja-JP" sz="2800" dirty="0"/>
          </a:p>
          <a:p>
            <a:r>
              <a:rPr lang="en-US" altLang="ja-JP" sz="2800" dirty="0" smtClean="0"/>
              <a:t>IBM</a:t>
            </a:r>
            <a:r>
              <a:rPr lang="ja-JP" altLang="en-US" sz="2800" dirty="0" smtClean="0"/>
              <a:t>研究所が</a:t>
            </a:r>
            <a:r>
              <a:rPr lang="en-US" altLang="ja-JP" sz="2800" dirty="0" err="1" smtClean="0"/>
              <a:t>Apriori</a:t>
            </a:r>
            <a:r>
              <a:rPr lang="en-US" altLang="ja-JP" sz="2800" dirty="0" smtClean="0"/>
              <a:t>(</a:t>
            </a:r>
            <a:r>
              <a:rPr lang="ja-JP" altLang="en-US" sz="2800" dirty="0" smtClean="0"/>
              <a:t>アプリオリ</a:t>
            </a:r>
            <a:r>
              <a:rPr lang="en-US" altLang="ja-JP" sz="2800" dirty="0" smtClean="0"/>
              <a:t>)</a:t>
            </a:r>
            <a:r>
              <a:rPr lang="ja-JP" altLang="en-US" sz="2800" dirty="0" smtClean="0"/>
              <a:t>というアソシエーション分析のアルゴリズムを開発</a:t>
            </a:r>
            <a:endParaRPr lang="en-US" altLang="ja-JP" sz="2800" dirty="0" smtClean="0"/>
          </a:p>
          <a:p>
            <a:endParaRPr lang="en-US" altLang="ja-JP" sz="2800" dirty="0"/>
          </a:p>
          <a:p>
            <a:r>
              <a:rPr lang="ja-JP" altLang="en-US" sz="2800" dirty="0" smtClean="0"/>
              <a:t>その後</a:t>
            </a:r>
            <a:r>
              <a:rPr lang="en-US" altLang="ja-JP" sz="2800" dirty="0" smtClean="0"/>
              <a:t>, </a:t>
            </a:r>
            <a:r>
              <a:rPr lang="en-US" altLang="ja-JP" sz="2800" dirty="0" err="1" smtClean="0"/>
              <a:t>Apropri</a:t>
            </a:r>
            <a:r>
              <a:rPr lang="ja-JP" altLang="en-US" sz="2800" dirty="0" smtClean="0"/>
              <a:t>を改良した多くのアルゴリズムが登場</a:t>
            </a:r>
            <a:endParaRPr lang="en-US" altLang="ja-JP" sz="2800" dirty="0" smtClean="0"/>
          </a:p>
          <a:p>
            <a:pPr marL="114300" indent="0">
              <a:buNone/>
            </a:pPr>
            <a:endParaRPr lang="en-US" altLang="ja-JP" sz="2800" dirty="0"/>
          </a:p>
        </p:txBody>
      </p:sp>
    </p:spTree>
    <p:extLst>
      <p:ext uri="{BB962C8B-B14F-4D97-AF65-F5344CB8AC3E}">
        <p14:creationId xmlns:p14="http://schemas.microsoft.com/office/powerpoint/2010/main" val="354889102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アソシエーション分析の</a:t>
            </a:r>
            <a:r>
              <a:rPr kumimoji="1" lang="en-US" altLang="ja-JP" dirty="0" smtClean="0"/>
              <a:t/>
            </a:r>
            <a:br>
              <a:rPr kumimoji="1" lang="en-US" altLang="ja-JP" dirty="0" smtClean="0"/>
            </a:br>
            <a:r>
              <a:rPr lang="ja-JP" altLang="en-US" dirty="0"/>
              <a:t>アルゴリズム</a:t>
            </a:r>
            <a:endParaRPr kumimoji="1" lang="ja-JP" altLang="en-US" dirty="0"/>
          </a:p>
        </p:txBody>
      </p:sp>
      <p:sp>
        <p:nvSpPr>
          <p:cNvPr id="3" name="コンテンツ プレースホルダー 2"/>
          <p:cNvSpPr>
            <a:spLocks noGrp="1"/>
          </p:cNvSpPr>
          <p:nvPr>
            <p:ph idx="1"/>
          </p:nvPr>
        </p:nvSpPr>
        <p:spPr>
          <a:xfrm>
            <a:off x="457200" y="1600200"/>
            <a:ext cx="7620000" cy="4800600"/>
          </a:xfrm>
        </p:spPr>
        <p:txBody>
          <a:bodyPr>
            <a:normAutofit/>
          </a:bodyPr>
          <a:lstStyle/>
          <a:p>
            <a:endParaRPr lang="en-US" altLang="ja-JP" sz="2800" dirty="0" smtClean="0"/>
          </a:p>
          <a:p>
            <a:r>
              <a:rPr lang="ja-JP" altLang="en-US" sz="2800" dirty="0" smtClean="0"/>
              <a:t>相関ルールを抽出するもの</a:t>
            </a:r>
            <a:endParaRPr lang="en-US" altLang="ja-JP" sz="2800" dirty="0" smtClean="0"/>
          </a:p>
          <a:p>
            <a:endParaRPr lang="en-US" altLang="ja-JP" sz="2800" dirty="0"/>
          </a:p>
          <a:p>
            <a:r>
              <a:rPr lang="ja-JP" altLang="en-US" sz="2800" dirty="0" smtClean="0"/>
              <a:t>頻出アイテムセットを抽出するもの</a:t>
            </a:r>
            <a:endParaRPr lang="en-US" altLang="ja-JP" sz="2800" dirty="0"/>
          </a:p>
        </p:txBody>
      </p:sp>
    </p:spTree>
    <p:extLst>
      <p:ext uri="{BB962C8B-B14F-4D97-AF65-F5344CB8AC3E}">
        <p14:creationId xmlns:p14="http://schemas.microsoft.com/office/powerpoint/2010/main" val="377497997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アソシエーション分析の</a:t>
            </a:r>
            <a:r>
              <a:rPr kumimoji="1" lang="en-US" altLang="ja-JP" dirty="0" smtClean="0"/>
              <a:t/>
            </a:r>
            <a:br>
              <a:rPr kumimoji="1" lang="en-US" altLang="ja-JP" dirty="0" smtClean="0"/>
            </a:br>
            <a:r>
              <a:rPr lang="ja-JP" altLang="en-US" dirty="0"/>
              <a:t>アルゴリズム</a:t>
            </a:r>
            <a:endParaRPr kumimoji="1" lang="ja-JP" altLang="en-US" dirty="0"/>
          </a:p>
        </p:txBody>
      </p:sp>
      <p:sp>
        <p:nvSpPr>
          <p:cNvPr id="3" name="コンテンツ プレースホルダー 2"/>
          <p:cNvSpPr>
            <a:spLocks noGrp="1"/>
          </p:cNvSpPr>
          <p:nvPr>
            <p:ph idx="1"/>
          </p:nvPr>
        </p:nvSpPr>
        <p:spPr>
          <a:xfrm>
            <a:off x="457200" y="1600200"/>
            <a:ext cx="7620000" cy="4800600"/>
          </a:xfrm>
        </p:spPr>
        <p:txBody>
          <a:bodyPr>
            <a:normAutofit/>
          </a:bodyPr>
          <a:lstStyle/>
          <a:p>
            <a:endParaRPr lang="en-US" altLang="ja-JP" sz="2800" dirty="0" smtClean="0"/>
          </a:p>
          <a:p>
            <a:r>
              <a:rPr lang="ja-JP" altLang="en-US" sz="2800" dirty="0" smtClean="0"/>
              <a:t>相関ルールを抽出するもの</a:t>
            </a:r>
            <a:endParaRPr lang="en-US" altLang="ja-JP" sz="2800" dirty="0" smtClean="0"/>
          </a:p>
          <a:p>
            <a:endParaRPr lang="en-US" altLang="ja-JP" sz="2800" dirty="0"/>
          </a:p>
          <a:p>
            <a:r>
              <a:rPr lang="ja-JP" altLang="en-US" sz="2800" dirty="0" smtClean="0">
                <a:solidFill>
                  <a:schemeClr val="bg1">
                    <a:lumMod val="65000"/>
                  </a:schemeClr>
                </a:solidFill>
              </a:rPr>
              <a:t>頻出アイテムセットを抽出するもの</a:t>
            </a:r>
            <a:endParaRPr lang="en-US" altLang="ja-JP" sz="2800" dirty="0">
              <a:solidFill>
                <a:schemeClr val="bg1">
                  <a:lumMod val="65000"/>
                </a:schemeClr>
              </a:solidFill>
            </a:endParaRPr>
          </a:p>
        </p:txBody>
      </p:sp>
    </p:spTree>
    <p:extLst>
      <p:ext uri="{BB962C8B-B14F-4D97-AF65-F5344CB8AC3E}">
        <p14:creationId xmlns:p14="http://schemas.microsoft.com/office/powerpoint/2010/main" val="141476681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相関ルールとは</a:t>
            </a:r>
            <a:endParaRPr kumimoji="1" lang="ja-JP" altLang="en-US" dirty="0"/>
          </a:p>
        </p:txBody>
      </p:sp>
      <mc:AlternateContent xmlns:mc="http://schemas.openxmlformats.org/markup-compatibility/2006">
        <mc:Choice xmlns:a14="http://schemas.microsoft.com/office/drawing/2010/main" Requires="a14">
          <p:sp>
            <p:nvSpPr>
              <p:cNvPr id="3" name="コンテンツ プレースホルダー 2"/>
              <p:cNvSpPr>
                <a:spLocks noGrp="1"/>
              </p:cNvSpPr>
              <p:nvPr>
                <p:ph idx="1"/>
              </p:nvPr>
            </p:nvSpPr>
            <p:spPr>
              <a:xfrm>
                <a:off x="457200" y="1600200"/>
                <a:ext cx="7620000" cy="4800600"/>
              </a:xfrm>
            </p:spPr>
            <p:txBody>
              <a:bodyPr>
                <a:normAutofit/>
              </a:bodyPr>
              <a:lstStyle/>
              <a:p>
                <a:r>
                  <a:rPr lang="ja-JP" altLang="en-US" sz="2800" dirty="0" smtClean="0"/>
                  <a:t>頻出するアイテム間の何らかの組み合わせの規則のこと</a:t>
                </a:r>
                <a:endParaRPr lang="en-US" altLang="ja-JP" sz="2800" dirty="0" smtClean="0"/>
              </a:p>
              <a:p>
                <a:endParaRPr lang="en-US" altLang="ja-JP" sz="2800" dirty="0"/>
              </a:p>
              <a:p>
                <a:r>
                  <a:rPr lang="ja-JP" altLang="en-US" sz="2800" dirty="0" smtClean="0"/>
                  <a:t>「商品</a:t>
                </a:r>
                <a:r>
                  <a:rPr lang="en-US" altLang="ja-JP" sz="2800" dirty="0" smtClean="0"/>
                  <a:t>A</a:t>
                </a:r>
                <a:r>
                  <a:rPr lang="ja-JP" altLang="en-US" sz="2800" dirty="0" smtClean="0"/>
                  <a:t>を買うと商品</a:t>
                </a:r>
                <a:r>
                  <a:rPr lang="en-US" altLang="ja-JP" sz="2800" dirty="0" smtClean="0"/>
                  <a:t>B</a:t>
                </a:r>
                <a:r>
                  <a:rPr lang="ja-JP" altLang="en-US" sz="2800" dirty="0" smtClean="0"/>
                  <a:t>も買う」ということ</a:t>
                </a:r>
                <a:endParaRPr lang="en-US" altLang="ja-JP" sz="2800" dirty="0" smtClean="0"/>
              </a:p>
              <a:p>
                <a:pPr marL="114300" indent="0">
                  <a:buNone/>
                </a:pPr>
                <a:endParaRPr lang="en-US" altLang="ja-JP" sz="2800" dirty="0" smtClean="0"/>
              </a:p>
              <a:p>
                <a:pPr marL="114300" indent="0" algn="ctr">
                  <a:buNone/>
                </a:pPr>
                <a14:m>
                  <m:oMath xmlns:m="http://schemas.openxmlformats.org/officeDocument/2006/math">
                    <m:r>
                      <a:rPr lang="en-US" altLang="ja-JP" sz="3600" b="0" i="1" smtClean="0">
                        <a:latin typeface="Cambria Math"/>
                      </a:rPr>
                      <m:t>𝑋</m:t>
                    </m:r>
                    <m:r>
                      <a:rPr lang="ja-JP" altLang="en-US" sz="3600" b="0" i="1" smtClean="0">
                        <a:latin typeface="Cambria Math"/>
                      </a:rPr>
                      <m:t>⇒</m:t>
                    </m:r>
                    <m:r>
                      <a:rPr lang="en-US" altLang="ja-JP" sz="3600" b="0" i="1" smtClean="0">
                        <a:latin typeface="Cambria Math"/>
                      </a:rPr>
                      <m:t>𝑌</m:t>
                    </m:r>
                  </m:oMath>
                </a14:m>
                <a:r>
                  <a:rPr lang="ja-JP" altLang="en-US" sz="2400" dirty="0" smtClean="0"/>
                  <a:t>と表すことにする</a:t>
                </a:r>
                <a:endParaRPr lang="en-US" altLang="ja-JP" sz="2400" dirty="0" smtClean="0"/>
              </a:p>
            </p:txBody>
          </p:sp>
        </mc:Choice>
        <mc:Fallback>
          <p:sp>
            <p:nvSpPr>
              <p:cNvPr id="3" name="コンテンツ プレースホルダー 2"/>
              <p:cNvSpPr>
                <a:spLocks noGrp="1" noRot="1" noChangeAspect="1" noMove="1" noResize="1" noEditPoints="1" noAdjustHandles="1" noChangeArrowheads="1" noChangeShapeType="1" noTextEdit="1"/>
              </p:cNvSpPr>
              <p:nvPr>
                <p:ph idx="1"/>
              </p:nvPr>
            </p:nvSpPr>
            <p:spPr>
              <a:xfrm>
                <a:off x="457200" y="1600200"/>
                <a:ext cx="7620000" cy="4800600"/>
              </a:xfrm>
              <a:blipFill rotWithShape="1">
                <a:blip r:embed="rId2"/>
                <a:stretch>
                  <a:fillRect t="-1271"/>
                </a:stretch>
              </a:blipFill>
            </p:spPr>
            <p:txBody>
              <a:bodyPr/>
              <a:lstStyle/>
              <a:p>
                <a:r>
                  <a:rPr lang="ja-JP" altLang="en-US">
                    <a:noFill/>
                  </a:rPr>
                  <a:t> </a:t>
                </a:r>
              </a:p>
            </p:txBody>
          </p:sp>
        </mc:Fallback>
      </mc:AlternateContent>
      <p:sp>
        <p:nvSpPr>
          <p:cNvPr id="7" name="四角形吹き出し 6"/>
          <p:cNvSpPr/>
          <p:nvPr/>
        </p:nvSpPr>
        <p:spPr>
          <a:xfrm>
            <a:off x="1763688" y="5013176"/>
            <a:ext cx="1080120" cy="444712"/>
          </a:xfrm>
          <a:prstGeom prst="wedgeRectCallout">
            <a:avLst>
              <a:gd name="adj1" fmla="val 31644"/>
              <a:gd name="adj2" fmla="val -13169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b="1" dirty="0" smtClean="0"/>
              <a:t>条件部</a:t>
            </a:r>
            <a:endParaRPr lang="en-US" altLang="ja-JP" sz="2000" b="1" dirty="0" smtClean="0"/>
          </a:p>
        </p:txBody>
      </p:sp>
      <p:sp>
        <p:nvSpPr>
          <p:cNvPr id="8" name="四角形吹き出し 7"/>
          <p:cNvSpPr/>
          <p:nvPr/>
        </p:nvSpPr>
        <p:spPr>
          <a:xfrm>
            <a:off x="3491880" y="5013176"/>
            <a:ext cx="1080120" cy="444712"/>
          </a:xfrm>
          <a:prstGeom prst="wedgeRectCallout">
            <a:avLst>
              <a:gd name="adj1" fmla="val -43443"/>
              <a:gd name="adj2" fmla="val -12811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000" b="1" dirty="0" smtClean="0"/>
              <a:t>結論部</a:t>
            </a:r>
            <a:endParaRPr lang="en-US" altLang="ja-JP" sz="2000" b="1" dirty="0" smtClean="0"/>
          </a:p>
        </p:txBody>
      </p:sp>
    </p:spTree>
    <p:extLst>
      <p:ext uri="{BB962C8B-B14F-4D97-AF65-F5344CB8AC3E}">
        <p14:creationId xmlns:p14="http://schemas.microsoft.com/office/powerpoint/2010/main" val="36076447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相関ルールについての用語</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sz="2800" dirty="0" smtClean="0"/>
              <a:t>相関ルールを抽出する際</a:t>
            </a:r>
            <a:r>
              <a:rPr kumimoji="1" lang="en-US" altLang="ja-JP" sz="2800" dirty="0" smtClean="0"/>
              <a:t>, </a:t>
            </a:r>
            <a:r>
              <a:rPr kumimoji="1" lang="ja-JP" altLang="en-US" sz="2800" dirty="0" smtClean="0"/>
              <a:t>何らかの評価指標が必要となる</a:t>
            </a:r>
            <a:endParaRPr kumimoji="1" lang="en-US" altLang="ja-JP" sz="2800" dirty="0" smtClean="0"/>
          </a:p>
          <a:p>
            <a:endParaRPr lang="en-US" altLang="ja-JP" sz="2800" dirty="0"/>
          </a:p>
          <a:p>
            <a:r>
              <a:rPr kumimoji="1" lang="ja-JP" altLang="en-US" sz="2800" dirty="0" smtClean="0"/>
              <a:t>よく用いられる指標</a:t>
            </a:r>
            <a:endParaRPr kumimoji="1" lang="en-US" altLang="ja-JP" sz="2800" dirty="0" smtClean="0"/>
          </a:p>
          <a:p>
            <a:pPr marL="114300" indent="0">
              <a:buNone/>
            </a:pPr>
            <a:r>
              <a:rPr kumimoji="1" lang="ja-JP" altLang="en-US" sz="2800" dirty="0" smtClean="0"/>
              <a:t>・支持度</a:t>
            </a:r>
            <a:r>
              <a:rPr kumimoji="1" lang="en-US" altLang="ja-JP" sz="2800" dirty="0" smtClean="0"/>
              <a:t>(support)</a:t>
            </a:r>
          </a:p>
          <a:p>
            <a:pPr marL="114300" indent="0">
              <a:buNone/>
            </a:pPr>
            <a:r>
              <a:rPr lang="ja-JP" altLang="en-US" sz="2800" dirty="0" smtClean="0"/>
              <a:t>・確信度</a:t>
            </a:r>
            <a:r>
              <a:rPr lang="en-US" altLang="ja-JP" sz="2800" dirty="0" smtClean="0"/>
              <a:t>(confidence)</a:t>
            </a:r>
          </a:p>
          <a:p>
            <a:pPr marL="114300" indent="0">
              <a:buNone/>
            </a:pPr>
            <a:r>
              <a:rPr kumimoji="1" lang="ja-JP" altLang="en-US" sz="2800" dirty="0" smtClean="0"/>
              <a:t>・リフト</a:t>
            </a:r>
            <a:r>
              <a:rPr kumimoji="1" lang="en-US" altLang="ja-JP" sz="2800" dirty="0" smtClean="0"/>
              <a:t>(lift)</a:t>
            </a:r>
            <a:endParaRPr kumimoji="1" lang="en-US" altLang="ja-JP" sz="2800" dirty="0" smtClean="0"/>
          </a:p>
        </p:txBody>
      </p:sp>
    </p:spTree>
    <p:extLst>
      <p:ext uri="{BB962C8B-B14F-4D97-AF65-F5344CB8AC3E}">
        <p14:creationId xmlns:p14="http://schemas.microsoft.com/office/powerpoint/2010/main" val="4188343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支持度</a:t>
            </a:r>
            <a:r>
              <a:rPr lang="ja-JP" altLang="en-US" dirty="0"/>
              <a:t>数</a:t>
            </a:r>
            <a:endParaRPr kumimoji="1" lang="ja-JP" altLang="en-US" dirty="0"/>
          </a:p>
        </p:txBody>
      </p:sp>
      <mc:AlternateContent xmlns:mc="http://schemas.openxmlformats.org/markup-compatibility/2006">
        <mc:Choice xmlns:a14="http://schemas.microsoft.com/office/drawing/2010/main" Requires="a14">
          <p:sp>
            <p:nvSpPr>
              <p:cNvPr id="3" name="コンテンツ プレースホルダー 2"/>
              <p:cNvSpPr>
                <a:spLocks noGrp="1"/>
              </p:cNvSpPr>
              <p:nvPr>
                <p:ph idx="1"/>
              </p:nvPr>
            </p:nvSpPr>
            <p:spPr>
              <a:xfrm>
                <a:off x="457200" y="1600200"/>
                <a:ext cx="7620000" cy="4800600"/>
              </a:xfrm>
            </p:spPr>
            <p:txBody>
              <a:bodyPr>
                <a:normAutofit/>
              </a:bodyPr>
              <a:lstStyle/>
              <a:p>
                <a:r>
                  <a:rPr lang="ja-JP" altLang="en-US" sz="2800" dirty="0" smtClean="0"/>
                  <a:t>アイテム集合</a:t>
                </a:r>
                <a:r>
                  <a:rPr lang="en-US" altLang="ja-JP" sz="2800" i="1" dirty="0" smtClean="0"/>
                  <a:t>X</a:t>
                </a:r>
                <a:r>
                  <a:rPr lang="ja-JP" altLang="en-US" sz="2800" dirty="0" smtClean="0"/>
                  <a:t>を含むトランザクションの数を</a:t>
                </a:r>
                <a:r>
                  <a:rPr lang="en-US" altLang="ja-JP" sz="2800" i="1" dirty="0" smtClean="0"/>
                  <a:t>X</a:t>
                </a:r>
                <a:r>
                  <a:rPr lang="ja-JP" altLang="en-US" sz="2800" dirty="0" smtClean="0"/>
                  <a:t>の</a:t>
                </a:r>
                <a:r>
                  <a:rPr lang="ja-JP" altLang="en-US" sz="2800" b="1" dirty="0" smtClean="0"/>
                  <a:t>支持度数</a:t>
                </a:r>
                <a:r>
                  <a:rPr lang="ja-JP" altLang="en-US" sz="2800" dirty="0" smtClean="0"/>
                  <a:t>と呼び</a:t>
                </a:r>
                <a:r>
                  <a:rPr lang="en-US" altLang="ja-JP" sz="2800" dirty="0" smtClean="0"/>
                  <a:t>, </a:t>
                </a:r>
                <a14:m>
                  <m:oMath xmlns:m="http://schemas.openxmlformats.org/officeDocument/2006/math">
                    <m:r>
                      <a:rPr lang="ja-JP" altLang="en-US" sz="2800" i="1" smtClean="0">
                        <a:latin typeface="Cambria Math"/>
                      </a:rPr>
                      <m:t>𝜎</m:t>
                    </m:r>
                    <m:d>
                      <m:dPr>
                        <m:ctrlPr>
                          <a:rPr lang="en-US" altLang="ja-JP" sz="2800" b="0" i="1" smtClean="0">
                            <a:latin typeface="Cambria Math"/>
                          </a:rPr>
                        </m:ctrlPr>
                      </m:dPr>
                      <m:e>
                        <m:r>
                          <a:rPr lang="en-US" altLang="ja-JP" sz="2800" b="0" i="1" smtClean="0">
                            <a:latin typeface="Cambria Math"/>
                          </a:rPr>
                          <m:t>𝑋</m:t>
                        </m:r>
                      </m:e>
                    </m:d>
                  </m:oMath>
                </a14:m>
                <a:r>
                  <a:rPr lang="ja-JP" altLang="en-US" sz="2800" b="0" dirty="0" smtClean="0"/>
                  <a:t>で表す</a:t>
                </a:r>
                <a:endParaRPr lang="en-US" altLang="ja-JP" sz="2800" b="0" dirty="0" smtClean="0"/>
              </a:p>
              <a:p>
                <a:endParaRPr lang="en-US" altLang="ja-JP" sz="2800" dirty="0"/>
              </a:p>
              <a:p>
                <a14:m>
                  <m:oMath xmlns:m="http://schemas.openxmlformats.org/officeDocument/2006/math">
                    <m:r>
                      <a:rPr lang="en-US" altLang="ja-JP" sz="2800" b="0" i="1" smtClean="0">
                        <a:latin typeface="Cambria Math"/>
                      </a:rPr>
                      <m:t>𝑋</m:t>
                    </m:r>
                    <m:r>
                      <a:rPr lang="en-US" altLang="ja-JP" sz="2800" b="0" i="1" smtClean="0">
                        <a:latin typeface="Cambria Math"/>
                      </a:rPr>
                      <m:t>={</m:t>
                    </m:r>
                    <m:r>
                      <a:rPr lang="ja-JP" altLang="en-US" sz="2800" i="1">
                        <a:latin typeface="Cambria Math"/>
                      </a:rPr>
                      <m:t>オムツ</m:t>
                    </m:r>
                    <m:r>
                      <a:rPr lang="en-US" altLang="ja-JP" sz="2800" b="0" i="1" smtClean="0">
                        <a:latin typeface="Cambria Math"/>
                      </a:rPr>
                      <m:t>, </m:t>
                    </m:r>
                    <m:r>
                      <a:rPr lang="ja-JP" altLang="en-US" sz="2800" i="1">
                        <a:latin typeface="Cambria Math"/>
                      </a:rPr>
                      <m:t>ビール</m:t>
                    </m:r>
                    <m:r>
                      <a:rPr lang="en-US" altLang="ja-JP" sz="2800" b="0" i="1" smtClean="0">
                        <a:latin typeface="Cambria Math"/>
                      </a:rPr>
                      <m:t>}</m:t>
                    </m:r>
                  </m:oMath>
                </a14:m>
                <a:r>
                  <a:rPr lang="ja-JP" altLang="en-US" sz="2800" dirty="0" smtClean="0"/>
                  <a:t>の支持度数は</a:t>
                </a:r>
                <a14:m>
                  <m:oMath xmlns:m="http://schemas.openxmlformats.org/officeDocument/2006/math">
                    <m:r>
                      <a:rPr lang="ja-JP" altLang="en-US" sz="2800" i="1">
                        <a:latin typeface="Cambria Math"/>
                      </a:rPr>
                      <m:t>𝜎</m:t>
                    </m:r>
                    <m:d>
                      <m:dPr>
                        <m:ctrlPr>
                          <a:rPr lang="en-US" altLang="ja-JP" sz="2800" i="1">
                            <a:latin typeface="Cambria Math"/>
                          </a:rPr>
                        </m:ctrlPr>
                      </m:dPr>
                      <m:e>
                        <m:r>
                          <a:rPr lang="en-US" altLang="ja-JP" sz="2800" i="1">
                            <a:latin typeface="Cambria Math"/>
                          </a:rPr>
                          <m:t>𝑋</m:t>
                        </m:r>
                      </m:e>
                    </m:d>
                    <m:r>
                      <a:rPr lang="ja-JP" altLang="en-US" sz="2800" b="0" i="1" smtClean="0">
                        <a:latin typeface="Cambria Math"/>
                      </a:rPr>
                      <m:t>＝</m:t>
                    </m:r>
                    <m:r>
                      <a:rPr lang="en-US" altLang="ja-JP" sz="2800" b="0" i="1" smtClean="0">
                        <a:latin typeface="Cambria Math"/>
                      </a:rPr>
                      <m:t>3</m:t>
                    </m:r>
                  </m:oMath>
                </a14:m>
                <a:endParaRPr lang="en-US" altLang="ja-JP" sz="2800" dirty="0" smtClean="0"/>
              </a:p>
            </p:txBody>
          </p:sp>
        </mc:Choice>
        <mc:Fallback>
          <p:sp>
            <p:nvSpPr>
              <p:cNvPr id="3" name="コンテンツ プレースホルダー 2"/>
              <p:cNvSpPr>
                <a:spLocks noGrp="1" noRot="1" noChangeAspect="1" noMove="1" noResize="1" noEditPoints="1" noAdjustHandles="1" noChangeArrowheads="1" noChangeShapeType="1" noTextEdit="1"/>
              </p:cNvSpPr>
              <p:nvPr>
                <p:ph idx="1"/>
              </p:nvPr>
            </p:nvSpPr>
            <p:spPr>
              <a:xfrm>
                <a:off x="457200" y="1600200"/>
                <a:ext cx="7620000" cy="4800600"/>
              </a:xfrm>
              <a:blipFill rotWithShape="1">
                <a:blip r:embed="rId2"/>
                <a:stretch>
                  <a:fillRect t="-1779"/>
                </a:stretch>
              </a:blipFill>
            </p:spPr>
            <p:txBody>
              <a:bodyPr/>
              <a:lstStyle/>
              <a:p>
                <a:r>
                  <a:rPr lang="ja-JP" altLang="en-US">
                    <a:noFill/>
                  </a:rPr>
                  <a:t> </a:t>
                </a:r>
              </a:p>
            </p:txBody>
          </p:sp>
        </mc:Fallback>
      </mc:AlternateContent>
      <p:graphicFrame>
        <p:nvGraphicFramePr>
          <p:cNvPr id="4" name="コンテンツ プレースホルダー 4"/>
          <p:cNvGraphicFramePr>
            <a:graphicFrameLocks/>
          </p:cNvGraphicFramePr>
          <p:nvPr>
            <p:extLst>
              <p:ext uri="{D42A27DB-BD31-4B8C-83A1-F6EECF244321}">
                <p14:modId xmlns:p14="http://schemas.microsoft.com/office/powerpoint/2010/main" val="1205485224"/>
              </p:ext>
            </p:extLst>
          </p:nvPr>
        </p:nvGraphicFramePr>
        <p:xfrm>
          <a:off x="2123728" y="4017352"/>
          <a:ext cx="4536504" cy="2219960"/>
        </p:xfrm>
        <a:graphic>
          <a:graphicData uri="http://schemas.openxmlformats.org/drawingml/2006/table">
            <a:tbl>
              <a:tblPr firstRow="1" bandRow="1">
                <a:tableStyleId>{5C22544A-7EE6-4342-B048-85BDC9FD1C3A}</a:tableStyleId>
              </a:tblPr>
              <a:tblGrid>
                <a:gridCol w="526621"/>
                <a:gridCol w="4009883"/>
              </a:tblGrid>
              <a:tr h="298832">
                <a:tc>
                  <a:txBody>
                    <a:bodyPr/>
                    <a:lstStyle/>
                    <a:p>
                      <a:pPr algn="ctr"/>
                      <a:r>
                        <a:rPr kumimoji="1" lang="en-US" altLang="ja-JP" dirty="0" smtClean="0"/>
                        <a:t>TID</a:t>
                      </a:r>
                      <a:endParaRPr kumimoji="1" lang="ja-JP" altLang="en-US" dirty="0"/>
                    </a:p>
                  </a:txBody>
                  <a:tcPr/>
                </a:tc>
                <a:tc>
                  <a:txBody>
                    <a:bodyPr/>
                    <a:lstStyle/>
                    <a:p>
                      <a:pPr algn="ctr"/>
                      <a:r>
                        <a:rPr kumimoji="1" lang="ja-JP" altLang="en-US" dirty="0" smtClean="0"/>
                        <a:t>アイテム集合</a:t>
                      </a:r>
                      <a:endParaRPr kumimoji="1" lang="en-US" altLang="ja-JP" dirty="0" smtClean="0"/>
                    </a:p>
                  </a:txBody>
                  <a:tcPr/>
                </a:tc>
              </a:tr>
              <a:tr h="370840">
                <a:tc>
                  <a:txBody>
                    <a:bodyPr/>
                    <a:lstStyle/>
                    <a:p>
                      <a:pPr algn="ctr"/>
                      <a:r>
                        <a:rPr kumimoji="1" lang="ja-JP" altLang="en-US" dirty="0" smtClean="0"/>
                        <a:t>１　</a:t>
                      </a:r>
                      <a:endParaRPr kumimoji="1" lang="ja-JP" altLang="en-US" dirty="0"/>
                    </a:p>
                  </a:txBody>
                  <a:tcPr/>
                </a:tc>
                <a:tc>
                  <a:txBody>
                    <a:bodyPr/>
                    <a:lstStyle/>
                    <a:p>
                      <a:pPr algn="ctr"/>
                      <a:r>
                        <a:rPr kumimoji="1" lang="ja-JP" altLang="en-US" dirty="0" smtClean="0"/>
                        <a:t>｛パン</a:t>
                      </a:r>
                      <a:r>
                        <a:rPr kumimoji="1" lang="en-US" altLang="ja-JP" dirty="0" smtClean="0"/>
                        <a:t>,</a:t>
                      </a:r>
                      <a:r>
                        <a:rPr kumimoji="1" lang="en-US" altLang="ja-JP" baseline="0" dirty="0" smtClean="0"/>
                        <a:t> </a:t>
                      </a:r>
                      <a:r>
                        <a:rPr kumimoji="1" lang="ja-JP" altLang="en-US" baseline="0" dirty="0" smtClean="0"/>
                        <a:t>牛乳</a:t>
                      </a:r>
                      <a:r>
                        <a:rPr kumimoji="1" lang="en-US" altLang="ja-JP" baseline="0" dirty="0" smtClean="0"/>
                        <a:t>, </a:t>
                      </a:r>
                      <a:r>
                        <a:rPr kumimoji="1" lang="ja-JP" altLang="en-US" baseline="0" dirty="0" smtClean="0"/>
                        <a:t>ハム</a:t>
                      </a:r>
                      <a:r>
                        <a:rPr kumimoji="1" lang="en-US" altLang="ja-JP" baseline="0" dirty="0" smtClean="0"/>
                        <a:t>, </a:t>
                      </a:r>
                      <a:r>
                        <a:rPr kumimoji="1" lang="ja-JP" altLang="en-US" baseline="0" dirty="0" smtClean="0"/>
                        <a:t>果物｝</a:t>
                      </a:r>
                      <a:endParaRPr kumimoji="1" lang="en-US" altLang="ja-JP" baseline="0" dirty="0" smtClean="0"/>
                    </a:p>
                  </a:txBody>
                  <a:tcPr/>
                </a:tc>
              </a:tr>
              <a:tr h="370840">
                <a:tc>
                  <a:txBody>
                    <a:bodyPr/>
                    <a:lstStyle/>
                    <a:p>
                      <a:pPr algn="ctr"/>
                      <a:r>
                        <a:rPr kumimoji="1" lang="ja-JP" altLang="en-US" dirty="0" smtClean="0"/>
                        <a:t>２</a:t>
                      </a:r>
                      <a:endParaRPr kumimoji="1" lang="ja-JP" altLang="en-US" dirty="0"/>
                    </a:p>
                  </a:txBody>
                  <a:tcPr/>
                </a:tc>
                <a:tc>
                  <a:txBody>
                    <a:bodyPr/>
                    <a:lstStyle/>
                    <a:p>
                      <a:pPr algn="ctr"/>
                      <a:r>
                        <a:rPr kumimoji="1" lang="ja-JP" altLang="en-US" dirty="0" smtClean="0"/>
                        <a:t>｛パン</a:t>
                      </a:r>
                      <a:r>
                        <a:rPr kumimoji="1" lang="en-US" altLang="ja-JP" dirty="0" smtClean="0"/>
                        <a:t>,</a:t>
                      </a:r>
                      <a:r>
                        <a:rPr kumimoji="1" lang="en-US" altLang="ja-JP" baseline="0" dirty="0" smtClean="0"/>
                        <a:t> </a:t>
                      </a:r>
                      <a:r>
                        <a:rPr kumimoji="1" lang="ja-JP" altLang="en-US" baseline="0" dirty="0" smtClean="0"/>
                        <a:t>オムツ</a:t>
                      </a:r>
                      <a:r>
                        <a:rPr kumimoji="1" lang="en-US" altLang="ja-JP" baseline="0" dirty="0" smtClean="0"/>
                        <a:t>, </a:t>
                      </a:r>
                      <a:r>
                        <a:rPr kumimoji="1" lang="ja-JP" altLang="en-US" baseline="0" dirty="0" smtClean="0"/>
                        <a:t>ハム</a:t>
                      </a:r>
                      <a:r>
                        <a:rPr kumimoji="1" lang="en-US" altLang="ja-JP" baseline="0" dirty="0" smtClean="0"/>
                        <a:t>, </a:t>
                      </a:r>
                      <a:r>
                        <a:rPr kumimoji="1" lang="ja-JP" altLang="en-US" baseline="0" dirty="0" smtClean="0"/>
                        <a:t>ビール｝</a:t>
                      </a:r>
                      <a:endParaRPr kumimoji="1" lang="en-US" altLang="ja-JP" baseline="0" dirty="0" smtClean="0"/>
                    </a:p>
                  </a:txBody>
                  <a:tcPr/>
                </a:tc>
              </a:tr>
              <a:tr h="370840">
                <a:tc>
                  <a:txBody>
                    <a:bodyPr/>
                    <a:lstStyle/>
                    <a:p>
                      <a:pPr algn="ctr"/>
                      <a:r>
                        <a:rPr kumimoji="1" lang="ja-JP" altLang="en-US" dirty="0" smtClean="0"/>
                        <a:t>３</a:t>
                      </a:r>
                      <a:endParaRPr kumimoji="1" lang="ja-JP" altLang="en-US" dirty="0"/>
                    </a:p>
                  </a:txBody>
                  <a:tcPr/>
                </a:tc>
                <a:tc>
                  <a:txBody>
                    <a:bodyPr/>
                    <a:lstStyle/>
                    <a:p>
                      <a:pPr algn="ctr"/>
                      <a:r>
                        <a:rPr kumimoji="1" lang="ja-JP" altLang="en-US" dirty="0" smtClean="0"/>
                        <a:t>｛ソーセージ</a:t>
                      </a:r>
                      <a:r>
                        <a:rPr kumimoji="1" lang="en-US" altLang="ja-JP" dirty="0" smtClean="0"/>
                        <a:t>,</a:t>
                      </a:r>
                      <a:r>
                        <a:rPr kumimoji="1" lang="en-US" altLang="ja-JP" baseline="0" dirty="0" smtClean="0"/>
                        <a:t> </a:t>
                      </a:r>
                      <a:r>
                        <a:rPr kumimoji="1" lang="ja-JP" altLang="en-US" baseline="0" dirty="0" smtClean="0"/>
                        <a:t>ビール</a:t>
                      </a:r>
                      <a:r>
                        <a:rPr kumimoji="1" lang="en-US" altLang="ja-JP" baseline="0" dirty="0" smtClean="0"/>
                        <a:t>, </a:t>
                      </a:r>
                      <a:r>
                        <a:rPr kumimoji="1" lang="ja-JP" altLang="en-US" baseline="0" dirty="0" smtClean="0"/>
                        <a:t>オムツ｝</a:t>
                      </a:r>
                      <a:endParaRPr kumimoji="1" lang="en-US" altLang="ja-JP" baseline="0" dirty="0" smtClean="0"/>
                    </a:p>
                  </a:txBody>
                  <a:tcPr/>
                </a:tc>
              </a:tr>
              <a:tr h="370840">
                <a:tc>
                  <a:txBody>
                    <a:bodyPr/>
                    <a:lstStyle/>
                    <a:p>
                      <a:pPr algn="ctr"/>
                      <a:r>
                        <a:rPr kumimoji="1" lang="ja-JP" altLang="en-US" dirty="0" smtClean="0"/>
                        <a:t>４</a:t>
                      </a:r>
                      <a:endParaRPr kumimoji="1" lang="ja-JP" altLang="en-US" dirty="0"/>
                    </a:p>
                  </a:txBody>
                  <a:tcPr/>
                </a:tc>
                <a:tc>
                  <a:txBody>
                    <a:bodyPr/>
                    <a:lstStyle/>
                    <a:p>
                      <a:pPr algn="ctr"/>
                      <a:r>
                        <a:rPr kumimoji="1" lang="ja-JP" altLang="en-US" dirty="0" smtClean="0"/>
                        <a:t>｛弁当</a:t>
                      </a:r>
                      <a:r>
                        <a:rPr kumimoji="1" lang="en-US" altLang="ja-JP" dirty="0" smtClean="0"/>
                        <a:t>,</a:t>
                      </a:r>
                      <a:r>
                        <a:rPr kumimoji="1" lang="en-US" altLang="ja-JP" baseline="0" dirty="0" smtClean="0"/>
                        <a:t> </a:t>
                      </a:r>
                      <a:r>
                        <a:rPr kumimoji="1" lang="ja-JP" altLang="en-US" baseline="0" dirty="0" smtClean="0"/>
                        <a:t>ビール</a:t>
                      </a:r>
                      <a:r>
                        <a:rPr kumimoji="1" lang="en-US" altLang="ja-JP" baseline="0" dirty="0" smtClean="0"/>
                        <a:t>, </a:t>
                      </a:r>
                      <a:r>
                        <a:rPr kumimoji="1" lang="ja-JP" altLang="en-US" baseline="0" dirty="0" smtClean="0"/>
                        <a:t>オムツ</a:t>
                      </a:r>
                      <a:r>
                        <a:rPr kumimoji="1" lang="en-US" altLang="ja-JP" baseline="0" dirty="0" smtClean="0"/>
                        <a:t>, </a:t>
                      </a:r>
                      <a:r>
                        <a:rPr kumimoji="1" lang="ja-JP" altLang="en-US" baseline="0" dirty="0" smtClean="0"/>
                        <a:t>タバコ｝</a:t>
                      </a:r>
                      <a:endParaRPr kumimoji="1" lang="en-US" altLang="ja-JP" baseline="0" dirty="0" smtClean="0"/>
                    </a:p>
                  </a:txBody>
                  <a:tcPr/>
                </a:tc>
              </a:tr>
              <a:tr h="370840">
                <a:tc>
                  <a:txBody>
                    <a:bodyPr/>
                    <a:lstStyle/>
                    <a:p>
                      <a:pPr algn="ctr"/>
                      <a:r>
                        <a:rPr kumimoji="1" lang="ja-JP" altLang="en-US" dirty="0" smtClean="0"/>
                        <a:t>５</a:t>
                      </a:r>
                      <a:endParaRPr kumimoji="1" lang="ja-JP" altLang="en-US" dirty="0"/>
                    </a:p>
                  </a:txBody>
                  <a:tcPr/>
                </a:tc>
                <a:tc>
                  <a:txBody>
                    <a:bodyPr/>
                    <a:lstStyle/>
                    <a:p>
                      <a:pPr algn="ctr"/>
                      <a:r>
                        <a:rPr kumimoji="1" lang="ja-JP" altLang="en-US" dirty="0" smtClean="0"/>
                        <a:t>｛弁当</a:t>
                      </a:r>
                      <a:r>
                        <a:rPr kumimoji="1" lang="en-US" altLang="ja-JP" dirty="0" smtClean="0"/>
                        <a:t>,</a:t>
                      </a:r>
                      <a:r>
                        <a:rPr kumimoji="1" lang="en-US" altLang="ja-JP" baseline="0" dirty="0" smtClean="0"/>
                        <a:t> </a:t>
                      </a:r>
                      <a:r>
                        <a:rPr kumimoji="1" lang="ja-JP" altLang="en-US" baseline="0" dirty="0" smtClean="0"/>
                        <a:t>ビール</a:t>
                      </a:r>
                      <a:r>
                        <a:rPr kumimoji="1" lang="en-US" altLang="ja-JP" baseline="0" dirty="0" smtClean="0"/>
                        <a:t>, </a:t>
                      </a:r>
                      <a:r>
                        <a:rPr kumimoji="1" lang="ja-JP" altLang="en-US" baseline="0" dirty="0" smtClean="0"/>
                        <a:t>ジュース</a:t>
                      </a:r>
                      <a:r>
                        <a:rPr kumimoji="1" lang="en-US" altLang="ja-JP" baseline="0" dirty="0" smtClean="0"/>
                        <a:t>, </a:t>
                      </a:r>
                      <a:r>
                        <a:rPr kumimoji="1" lang="ja-JP" altLang="en-US" baseline="0" dirty="0" smtClean="0"/>
                        <a:t>果物｝</a:t>
                      </a:r>
                      <a:endParaRPr kumimoji="1" lang="en-US" altLang="ja-JP" baseline="0" dirty="0" smtClean="0"/>
                    </a:p>
                  </a:txBody>
                  <a:tcPr/>
                </a:tc>
              </a:tr>
            </a:tbl>
          </a:graphicData>
        </a:graphic>
      </p:graphicFrame>
    </p:spTree>
    <p:extLst>
      <p:ext uri="{BB962C8B-B14F-4D97-AF65-F5344CB8AC3E}">
        <p14:creationId xmlns:p14="http://schemas.microsoft.com/office/powerpoint/2010/main" val="33401856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支持度</a:t>
            </a:r>
            <a:endParaRPr kumimoji="1" lang="ja-JP" altLang="en-US" dirty="0"/>
          </a:p>
        </p:txBody>
      </p:sp>
      <mc:AlternateContent xmlns:mc="http://schemas.openxmlformats.org/markup-compatibility/2006">
        <mc:Choice xmlns:a14="http://schemas.microsoft.com/office/drawing/2010/main" Requires="a14">
          <p:sp>
            <p:nvSpPr>
              <p:cNvPr id="3" name="コンテンツ プレースホルダー 2"/>
              <p:cNvSpPr>
                <a:spLocks noGrp="1"/>
              </p:cNvSpPr>
              <p:nvPr>
                <p:ph idx="1"/>
              </p:nvPr>
            </p:nvSpPr>
            <p:spPr>
              <a:xfrm>
                <a:off x="457200" y="1600200"/>
                <a:ext cx="7620000" cy="4800600"/>
              </a:xfrm>
            </p:spPr>
            <p:txBody>
              <a:bodyPr>
                <a:normAutofit/>
              </a:bodyPr>
              <a:lstStyle/>
              <a:p>
                <a:r>
                  <a:rPr lang="ja-JP" altLang="en-US" sz="2800" dirty="0"/>
                  <a:t>条件</a:t>
                </a:r>
                <a:r>
                  <a:rPr lang="ja-JP" altLang="en-US" sz="2800" dirty="0" smtClean="0"/>
                  <a:t>と結論を同時に満たすトランザクションが全トランザクションに占める割合</a:t>
                </a:r>
                <a:endParaRPr lang="en-US" altLang="ja-JP" sz="2800" i="1" dirty="0"/>
              </a:p>
              <a:p>
                <a14:m>
                  <m:oMath xmlns:m="http://schemas.openxmlformats.org/officeDocument/2006/math">
                    <m:r>
                      <a:rPr lang="en-US" altLang="ja-JP" sz="2800" b="0" i="1" smtClean="0">
                        <a:latin typeface="Cambria Math"/>
                      </a:rPr>
                      <m:t>𝑠𝑢𝑝𝑝</m:t>
                    </m:r>
                    <m:d>
                      <m:dPr>
                        <m:ctrlPr>
                          <a:rPr lang="en-US" altLang="ja-JP" sz="2800" b="0" i="1" smtClean="0">
                            <a:latin typeface="Cambria Math"/>
                          </a:rPr>
                        </m:ctrlPr>
                      </m:dPr>
                      <m:e>
                        <m:r>
                          <a:rPr lang="en-US" altLang="ja-JP" sz="2800" b="0" i="1" smtClean="0">
                            <a:latin typeface="Cambria Math"/>
                          </a:rPr>
                          <m:t>𝑋</m:t>
                        </m:r>
                        <m:r>
                          <a:rPr lang="ja-JP" altLang="en-US" sz="2800" b="0" i="1" smtClean="0">
                            <a:latin typeface="Cambria Math"/>
                          </a:rPr>
                          <m:t>⇒</m:t>
                        </m:r>
                        <m:r>
                          <a:rPr lang="en-US" altLang="ja-JP" sz="2800" b="0" i="1" smtClean="0">
                            <a:latin typeface="Cambria Math"/>
                          </a:rPr>
                          <m:t>𝑌</m:t>
                        </m:r>
                      </m:e>
                    </m:d>
                    <m:r>
                      <a:rPr lang="en-US" altLang="ja-JP" sz="2800" b="0" i="1" smtClean="0">
                        <a:latin typeface="Cambria Math"/>
                      </a:rPr>
                      <m:t>=</m:t>
                    </m:r>
                    <m:f>
                      <m:fPr>
                        <m:ctrlPr>
                          <a:rPr lang="en-US" altLang="ja-JP" sz="2800" b="0" i="1" smtClean="0">
                            <a:latin typeface="Cambria Math"/>
                          </a:rPr>
                        </m:ctrlPr>
                      </m:fPr>
                      <m:num>
                        <m:r>
                          <a:rPr lang="ja-JP" altLang="en-US" sz="2800" i="1">
                            <a:latin typeface="Cambria Math"/>
                          </a:rPr>
                          <m:t>𝜎</m:t>
                        </m:r>
                        <m:d>
                          <m:dPr>
                            <m:ctrlPr>
                              <a:rPr lang="en-US" altLang="ja-JP" sz="2800" i="1">
                                <a:latin typeface="Cambria Math"/>
                              </a:rPr>
                            </m:ctrlPr>
                          </m:dPr>
                          <m:e>
                            <m:r>
                              <a:rPr lang="en-US" altLang="ja-JP" sz="2800" i="1">
                                <a:latin typeface="Cambria Math"/>
                              </a:rPr>
                              <m:t>𝑋</m:t>
                            </m:r>
                            <m:r>
                              <a:rPr lang="en-US" altLang="ja-JP" sz="2800" i="1" smtClean="0">
                                <a:latin typeface="Cambria Math"/>
                                <a:ea typeface="Cambria Math"/>
                              </a:rPr>
                              <m:t>∪</m:t>
                            </m:r>
                            <m:r>
                              <a:rPr lang="en-US" altLang="ja-JP" sz="2800" b="0" i="1" smtClean="0">
                                <a:latin typeface="Cambria Math"/>
                                <a:ea typeface="Cambria Math"/>
                              </a:rPr>
                              <m:t>𝑌</m:t>
                            </m:r>
                          </m:e>
                        </m:d>
                      </m:num>
                      <m:den>
                        <m:r>
                          <a:rPr lang="en-US" altLang="ja-JP" sz="2800" b="0" i="1" smtClean="0">
                            <a:latin typeface="Cambria Math"/>
                          </a:rPr>
                          <m:t>𝑀</m:t>
                        </m:r>
                      </m:den>
                    </m:f>
                  </m:oMath>
                </a14:m>
                <a:endParaRPr lang="en-US" altLang="ja-JP" sz="2800" b="0" i="1" dirty="0" smtClean="0">
                  <a:latin typeface="Cambria Math"/>
                </a:endParaRPr>
              </a:p>
              <a:p>
                <a:r>
                  <a:rPr lang="ja-JP" altLang="en-US" sz="2800" b="0" dirty="0" smtClean="0"/>
                  <a:t>例</a:t>
                </a:r>
                <a:endParaRPr lang="en-US" altLang="ja-JP" sz="2800" b="0" dirty="0" smtClean="0"/>
              </a:p>
              <a:p>
                <a:pPr marL="114300" indent="0">
                  <a:buNone/>
                </a:pPr>
                <a:r>
                  <a:rPr lang="ja-JP" altLang="en-US" sz="2800" dirty="0" smtClean="0"/>
                  <a:t>・</a:t>
                </a:r>
                <a14:m>
                  <m:oMath xmlns:m="http://schemas.openxmlformats.org/officeDocument/2006/math">
                    <m:r>
                      <a:rPr lang="en-US" altLang="ja-JP" sz="2800" b="0" i="1" smtClean="0">
                        <a:latin typeface="Cambria Math"/>
                      </a:rPr>
                      <m:t>𝑋</m:t>
                    </m:r>
                    <m:r>
                      <a:rPr lang="en-US" altLang="ja-JP" sz="2800" b="0" i="1" smtClean="0">
                        <a:latin typeface="Cambria Math"/>
                      </a:rPr>
                      <m:t>=</m:t>
                    </m:r>
                    <m:d>
                      <m:dPr>
                        <m:begChr m:val="{"/>
                        <m:endChr m:val="}"/>
                        <m:ctrlPr>
                          <a:rPr lang="en-US" altLang="ja-JP" sz="2800" b="0" i="1" smtClean="0">
                            <a:latin typeface="Cambria Math"/>
                          </a:rPr>
                        </m:ctrlPr>
                      </m:dPr>
                      <m:e>
                        <m:r>
                          <a:rPr lang="ja-JP" altLang="en-US" sz="2800" i="1">
                            <a:latin typeface="Cambria Math"/>
                          </a:rPr>
                          <m:t>オムツ</m:t>
                        </m:r>
                      </m:e>
                    </m:d>
                    <m:r>
                      <a:rPr lang="en-US" altLang="ja-JP" sz="2800" b="0" i="1" smtClean="0">
                        <a:latin typeface="Cambria Math"/>
                      </a:rPr>
                      <m:t>, </m:t>
                    </m:r>
                    <m:r>
                      <a:rPr lang="en-US" altLang="ja-JP" sz="2800" b="0" i="1" smtClean="0">
                        <a:latin typeface="Cambria Math"/>
                      </a:rPr>
                      <m:t>𝑌</m:t>
                    </m:r>
                    <m:r>
                      <a:rPr lang="en-US" altLang="ja-JP" sz="2800" b="0" i="1" smtClean="0">
                        <a:latin typeface="Cambria Math"/>
                      </a:rPr>
                      <m:t>={</m:t>
                    </m:r>
                    <m:r>
                      <a:rPr lang="ja-JP" altLang="en-US" sz="2800" i="1">
                        <a:latin typeface="Cambria Math"/>
                      </a:rPr>
                      <m:t>ビール</m:t>
                    </m:r>
                    <m:r>
                      <a:rPr lang="en-US" altLang="ja-JP" sz="2800" b="0" i="1" smtClean="0">
                        <a:latin typeface="Cambria Math"/>
                      </a:rPr>
                      <m:t>}</m:t>
                    </m:r>
                  </m:oMath>
                </a14:m>
                <a:r>
                  <a:rPr lang="ja-JP" altLang="en-US" sz="2800" dirty="0" smtClean="0"/>
                  <a:t>とすると</a:t>
                </a:r>
                <a:endParaRPr lang="en-US" altLang="ja-JP" sz="2800" dirty="0"/>
              </a:p>
              <a:p>
                <a:pPr marL="114300" indent="0">
                  <a:buNone/>
                </a:pPr>
                <a:r>
                  <a:rPr lang="ja-JP" altLang="en-US" sz="2800" dirty="0" smtClean="0"/>
                  <a:t>・</a:t>
                </a:r>
                <a14:m>
                  <m:oMath xmlns:m="http://schemas.openxmlformats.org/officeDocument/2006/math">
                    <m:r>
                      <a:rPr lang="ja-JP" altLang="en-US" sz="2800" i="1">
                        <a:latin typeface="Cambria Math"/>
                      </a:rPr>
                      <m:t>𝜎</m:t>
                    </m:r>
                    <m:d>
                      <m:dPr>
                        <m:ctrlPr>
                          <a:rPr lang="en-US" altLang="ja-JP" sz="2800" i="1">
                            <a:latin typeface="Cambria Math"/>
                          </a:rPr>
                        </m:ctrlPr>
                      </m:dPr>
                      <m:e>
                        <m:r>
                          <a:rPr lang="en-US" altLang="ja-JP" sz="2800" i="1">
                            <a:latin typeface="Cambria Math"/>
                          </a:rPr>
                          <m:t>𝑋</m:t>
                        </m:r>
                        <m:r>
                          <a:rPr lang="en-US" altLang="ja-JP" sz="2800" i="1">
                            <a:latin typeface="Cambria Math"/>
                            <a:ea typeface="Cambria Math"/>
                          </a:rPr>
                          <m:t>∪</m:t>
                        </m:r>
                        <m:r>
                          <a:rPr lang="en-US" altLang="ja-JP" sz="2800" i="1">
                            <a:latin typeface="Cambria Math"/>
                            <a:ea typeface="Cambria Math"/>
                          </a:rPr>
                          <m:t>𝑌</m:t>
                        </m:r>
                      </m:e>
                    </m:d>
                    <m:r>
                      <a:rPr lang="en-US" altLang="ja-JP" sz="2800" b="0" i="1" smtClean="0">
                        <a:latin typeface="Cambria Math"/>
                      </a:rPr>
                      <m:t>=3, </m:t>
                    </m:r>
                    <m:r>
                      <a:rPr lang="en-US" altLang="ja-JP" sz="2800" b="0" i="1" smtClean="0">
                        <a:latin typeface="Cambria Math"/>
                      </a:rPr>
                      <m:t>𝑀</m:t>
                    </m:r>
                    <m:r>
                      <a:rPr lang="en-US" altLang="ja-JP" sz="2800" b="0" i="1" smtClean="0">
                        <a:latin typeface="Cambria Math"/>
                      </a:rPr>
                      <m:t>=5</m:t>
                    </m:r>
                  </m:oMath>
                </a14:m>
                <a:r>
                  <a:rPr lang="ja-JP" altLang="en-US" sz="2800" dirty="0" smtClean="0"/>
                  <a:t>より</a:t>
                </a:r>
                <a:endParaRPr lang="en-US" altLang="ja-JP" sz="2800" dirty="0" smtClean="0"/>
              </a:p>
              <a:p>
                <a:pPr marL="114300" indent="0">
                  <a:buNone/>
                </a:pPr>
                <a:r>
                  <a:rPr lang="ja-JP" altLang="en-US" sz="2800" dirty="0"/>
                  <a:t>・</a:t>
                </a:r>
                <a14:m>
                  <m:oMath xmlns:m="http://schemas.openxmlformats.org/officeDocument/2006/math">
                    <m:r>
                      <a:rPr lang="en-US" altLang="ja-JP" sz="2800" i="1">
                        <a:latin typeface="Cambria Math"/>
                      </a:rPr>
                      <m:t>𝑠𝑢𝑝𝑝</m:t>
                    </m:r>
                    <m:d>
                      <m:dPr>
                        <m:ctrlPr>
                          <a:rPr lang="en-US" altLang="ja-JP" sz="2800" i="1">
                            <a:latin typeface="Cambria Math"/>
                          </a:rPr>
                        </m:ctrlPr>
                      </m:dPr>
                      <m:e>
                        <m:r>
                          <a:rPr lang="en-US" altLang="ja-JP" sz="2800" i="1">
                            <a:latin typeface="Cambria Math"/>
                          </a:rPr>
                          <m:t>𝑋</m:t>
                        </m:r>
                        <m:r>
                          <a:rPr lang="ja-JP" altLang="en-US" sz="2800" i="1">
                            <a:latin typeface="Cambria Math"/>
                          </a:rPr>
                          <m:t>⇒</m:t>
                        </m:r>
                        <m:r>
                          <a:rPr lang="en-US" altLang="ja-JP" sz="2800" i="1">
                            <a:latin typeface="Cambria Math"/>
                          </a:rPr>
                          <m:t>𝑌</m:t>
                        </m:r>
                      </m:e>
                    </m:d>
                    <m:r>
                      <a:rPr lang="en-US" altLang="ja-JP" sz="2800" i="1">
                        <a:latin typeface="Cambria Math"/>
                      </a:rPr>
                      <m:t>=</m:t>
                    </m:r>
                    <m:f>
                      <m:fPr>
                        <m:ctrlPr>
                          <a:rPr lang="en-US" altLang="ja-JP" sz="2800" i="1">
                            <a:latin typeface="Cambria Math"/>
                          </a:rPr>
                        </m:ctrlPr>
                      </m:fPr>
                      <m:num>
                        <m:r>
                          <a:rPr lang="ja-JP" altLang="en-US" sz="2800" i="1">
                            <a:latin typeface="Cambria Math"/>
                          </a:rPr>
                          <m:t>𝜎</m:t>
                        </m:r>
                        <m:d>
                          <m:dPr>
                            <m:ctrlPr>
                              <a:rPr lang="en-US" altLang="ja-JP" sz="2800" i="1">
                                <a:latin typeface="Cambria Math"/>
                              </a:rPr>
                            </m:ctrlPr>
                          </m:dPr>
                          <m:e>
                            <m:r>
                              <a:rPr lang="en-US" altLang="ja-JP" sz="2800" i="1">
                                <a:latin typeface="Cambria Math"/>
                              </a:rPr>
                              <m:t>𝑋</m:t>
                            </m:r>
                            <m:r>
                              <a:rPr lang="en-US" altLang="ja-JP" sz="2800" i="1">
                                <a:latin typeface="Cambria Math"/>
                                <a:ea typeface="Cambria Math"/>
                              </a:rPr>
                              <m:t>∪</m:t>
                            </m:r>
                            <m:r>
                              <a:rPr lang="en-US" altLang="ja-JP" sz="2800" i="1">
                                <a:latin typeface="Cambria Math"/>
                                <a:ea typeface="Cambria Math"/>
                              </a:rPr>
                              <m:t>𝑌</m:t>
                            </m:r>
                          </m:e>
                        </m:d>
                      </m:num>
                      <m:den>
                        <m:r>
                          <a:rPr lang="en-US" altLang="ja-JP" sz="2800" i="1">
                            <a:latin typeface="Cambria Math"/>
                          </a:rPr>
                          <m:t>𝑀</m:t>
                        </m:r>
                      </m:den>
                    </m:f>
                    <m:r>
                      <a:rPr lang="en-US" altLang="ja-JP" sz="2800" b="0" i="1" smtClean="0">
                        <a:latin typeface="Cambria Math"/>
                      </a:rPr>
                      <m:t>=</m:t>
                    </m:r>
                    <m:f>
                      <m:fPr>
                        <m:ctrlPr>
                          <a:rPr lang="en-US" altLang="ja-JP" sz="2800" b="0" i="1" smtClean="0">
                            <a:latin typeface="Cambria Math"/>
                          </a:rPr>
                        </m:ctrlPr>
                      </m:fPr>
                      <m:num>
                        <m:r>
                          <a:rPr lang="en-US" altLang="ja-JP" sz="2800" b="0" i="1" smtClean="0">
                            <a:latin typeface="Cambria Math"/>
                          </a:rPr>
                          <m:t>3</m:t>
                        </m:r>
                      </m:num>
                      <m:den>
                        <m:r>
                          <a:rPr lang="en-US" altLang="ja-JP" sz="2800" b="0" i="1" smtClean="0">
                            <a:latin typeface="Cambria Math"/>
                          </a:rPr>
                          <m:t>5</m:t>
                        </m:r>
                      </m:den>
                    </m:f>
                    <m:r>
                      <a:rPr lang="en-US" altLang="ja-JP" sz="2800" b="0" i="1" smtClean="0">
                        <a:latin typeface="Cambria Math"/>
                      </a:rPr>
                      <m:t>=0.6</m:t>
                    </m:r>
                  </m:oMath>
                </a14:m>
                <a:endParaRPr lang="en-US" altLang="ja-JP" sz="2800" i="1" dirty="0">
                  <a:latin typeface="Cambria Math"/>
                </a:endParaRPr>
              </a:p>
              <a:p>
                <a:pPr marL="114300" indent="0">
                  <a:buNone/>
                </a:pPr>
                <a:endParaRPr lang="en-US" altLang="ja-JP" sz="2800" dirty="0"/>
              </a:p>
              <a:p>
                <a:endParaRPr lang="en-US" altLang="ja-JP" sz="2800" dirty="0" smtClean="0"/>
              </a:p>
            </p:txBody>
          </p:sp>
        </mc:Choice>
        <mc:Fallback>
          <p:sp>
            <p:nvSpPr>
              <p:cNvPr id="3" name="コンテンツ プレースホルダー 2"/>
              <p:cNvSpPr>
                <a:spLocks noGrp="1" noRot="1" noChangeAspect="1" noMove="1" noResize="1" noEditPoints="1" noAdjustHandles="1" noChangeArrowheads="1" noChangeShapeType="1" noTextEdit="1"/>
              </p:cNvSpPr>
              <p:nvPr>
                <p:ph idx="1"/>
              </p:nvPr>
            </p:nvSpPr>
            <p:spPr>
              <a:xfrm>
                <a:off x="457200" y="1600200"/>
                <a:ext cx="7620000" cy="4800600"/>
              </a:xfrm>
              <a:blipFill rotWithShape="1">
                <a:blip r:embed="rId2"/>
                <a:stretch>
                  <a:fillRect l="-80" t="-1271"/>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19754647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a:t>確信度</a:t>
            </a:r>
            <a:endParaRPr kumimoji="1" lang="ja-JP" altLang="en-US" dirty="0"/>
          </a:p>
        </p:txBody>
      </p:sp>
      <mc:AlternateContent xmlns:mc="http://schemas.openxmlformats.org/markup-compatibility/2006">
        <mc:Choice xmlns:a14="http://schemas.microsoft.com/office/drawing/2010/main" Requires="a14">
          <p:sp>
            <p:nvSpPr>
              <p:cNvPr id="3" name="コンテンツ プレースホルダー 2"/>
              <p:cNvSpPr>
                <a:spLocks noGrp="1"/>
              </p:cNvSpPr>
              <p:nvPr>
                <p:ph idx="1"/>
              </p:nvPr>
            </p:nvSpPr>
            <p:spPr>
              <a:xfrm>
                <a:off x="457200" y="1600200"/>
                <a:ext cx="7620000" cy="4800600"/>
              </a:xfrm>
            </p:spPr>
            <p:txBody>
              <a:bodyPr>
                <a:normAutofit/>
              </a:bodyPr>
              <a:lstStyle/>
              <a:p>
                <a:r>
                  <a:rPr lang="ja-JP" altLang="en-US" sz="2800" dirty="0" smtClean="0"/>
                  <a:t>ルールの条件が発生した時に結論が起こる割合</a:t>
                </a:r>
                <a:endParaRPr lang="en-US" altLang="ja-JP" sz="2800" dirty="0"/>
              </a:p>
              <a:p>
                <a:r>
                  <a:rPr lang="en-US" altLang="ja-JP" sz="2800" b="0" dirty="0" err="1" smtClean="0"/>
                  <a:t>conf</a:t>
                </a:r>
                <a14:m>
                  <m:oMath xmlns:m="http://schemas.openxmlformats.org/officeDocument/2006/math">
                    <m:d>
                      <m:dPr>
                        <m:ctrlPr>
                          <a:rPr lang="en-US" altLang="ja-JP" sz="2800" b="0" i="1" smtClean="0">
                            <a:latin typeface="Cambria Math"/>
                          </a:rPr>
                        </m:ctrlPr>
                      </m:dPr>
                      <m:e>
                        <m:r>
                          <a:rPr lang="en-US" altLang="ja-JP" sz="2800" b="0" i="1" smtClean="0">
                            <a:latin typeface="Cambria Math"/>
                          </a:rPr>
                          <m:t>𝑋</m:t>
                        </m:r>
                        <m:r>
                          <a:rPr lang="ja-JP" altLang="en-US" sz="2800" b="0" i="1" smtClean="0">
                            <a:latin typeface="Cambria Math"/>
                          </a:rPr>
                          <m:t>⇒</m:t>
                        </m:r>
                        <m:r>
                          <a:rPr lang="en-US" altLang="ja-JP" sz="2800" b="0" i="1" smtClean="0">
                            <a:latin typeface="Cambria Math"/>
                          </a:rPr>
                          <m:t>𝑌</m:t>
                        </m:r>
                      </m:e>
                    </m:d>
                    <m:r>
                      <a:rPr lang="en-US" altLang="ja-JP" sz="2800" b="0" i="1" smtClean="0">
                        <a:latin typeface="Cambria Math"/>
                      </a:rPr>
                      <m:t>=</m:t>
                    </m:r>
                    <m:f>
                      <m:fPr>
                        <m:ctrlPr>
                          <a:rPr lang="en-US" altLang="ja-JP" sz="2800" b="0" i="1" smtClean="0">
                            <a:latin typeface="Cambria Math"/>
                          </a:rPr>
                        </m:ctrlPr>
                      </m:fPr>
                      <m:num>
                        <m:r>
                          <a:rPr lang="ja-JP" altLang="en-US" sz="2800" i="1">
                            <a:latin typeface="Cambria Math"/>
                          </a:rPr>
                          <m:t>𝜎</m:t>
                        </m:r>
                        <m:d>
                          <m:dPr>
                            <m:ctrlPr>
                              <a:rPr lang="en-US" altLang="ja-JP" sz="2800" i="1">
                                <a:latin typeface="Cambria Math"/>
                              </a:rPr>
                            </m:ctrlPr>
                          </m:dPr>
                          <m:e>
                            <m:r>
                              <a:rPr lang="en-US" altLang="ja-JP" sz="2800" i="1">
                                <a:latin typeface="Cambria Math"/>
                              </a:rPr>
                              <m:t>𝑋</m:t>
                            </m:r>
                            <m:r>
                              <a:rPr lang="en-US" altLang="ja-JP" sz="2800" i="1" smtClean="0">
                                <a:latin typeface="Cambria Math"/>
                                <a:ea typeface="Cambria Math"/>
                              </a:rPr>
                              <m:t>∪</m:t>
                            </m:r>
                            <m:r>
                              <a:rPr lang="en-US" altLang="ja-JP" sz="2800" b="0" i="1" smtClean="0">
                                <a:latin typeface="Cambria Math"/>
                                <a:ea typeface="Cambria Math"/>
                              </a:rPr>
                              <m:t>𝑌</m:t>
                            </m:r>
                          </m:e>
                        </m:d>
                      </m:num>
                      <m:den>
                        <m:r>
                          <a:rPr lang="ja-JP" altLang="en-US" sz="2800" i="1">
                            <a:latin typeface="Cambria Math"/>
                          </a:rPr>
                          <m:t>𝜎</m:t>
                        </m:r>
                        <m:d>
                          <m:dPr>
                            <m:ctrlPr>
                              <a:rPr lang="en-US" altLang="ja-JP" sz="2800" i="1">
                                <a:latin typeface="Cambria Math"/>
                              </a:rPr>
                            </m:ctrlPr>
                          </m:dPr>
                          <m:e>
                            <m:r>
                              <a:rPr lang="en-US" altLang="ja-JP" sz="2800" i="1">
                                <a:latin typeface="Cambria Math"/>
                              </a:rPr>
                              <m:t>𝑋</m:t>
                            </m:r>
                          </m:e>
                        </m:d>
                      </m:den>
                    </m:f>
                  </m:oMath>
                </a14:m>
                <a:endParaRPr lang="en-US" altLang="ja-JP" sz="2800" b="0" i="1" dirty="0" smtClean="0">
                  <a:latin typeface="Cambria Math"/>
                </a:endParaRPr>
              </a:p>
              <a:p>
                <a:r>
                  <a:rPr lang="ja-JP" altLang="en-US" sz="2800" b="0" dirty="0" smtClean="0"/>
                  <a:t>例</a:t>
                </a:r>
                <a:endParaRPr lang="en-US" altLang="ja-JP" sz="2800" b="0" dirty="0" smtClean="0"/>
              </a:p>
              <a:p>
                <a:pPr marL="114300" indent="0">
                  <a:buNone/>
                </a:pPr>
                <a:r>
                  <a:rPr lang="ja-JP" altLang="en-US" sz="2800" dirty="0" smtClean="0"/>
                  <a:t>・</a:t>
                </a:r>
                <a14:m>
                  <m:oMath xmlns:m="http://schemas.openxmlformats.org/officeDocument/2006/math">
                    <m:r>
                      <a:rPr lang="en-US" altLang="ja-JP" sz="2800" b="0" i="1" smtClean="0">
                        <a:latin typeface="Cambria Math"/>
                      </a:rPr>
                      <m:t>𝑋</m:t>
                    </m:r>
                    <m:r>
                      <a:rPr lang="en-US" altLang="ja-JP" sz="2800" b="0" i="1" smtClean="0">
                        <a:latin typeface="Cambria Math"/>
                      </a:rPr>
                      <m:t>=</m:t>
                    </m:r>
                    <m:d>
                      <m:dPr>
                        <m:begChr m:val="{"/>
                        <m:endChr m:val="}"/>
                        <m:ctrlPr>
                          <a:rPr lang="en-US" altLang="ja-JP" sz="2800" b="0" i="1" smtClean="0">
                            <a:latin typeface="Cambria Math"/>
                          </a:rPr>
                        </m:ctrlPr>
                      </m:dPr>
                      <m:e>
                        <m:r>
                          <a:rPr lang="ja-JP" altLang="en-US" sz="2800" i="1">
                            <a:latin typeface="Cambria Math"/>
                          </a:rPr>
                          <m:t>オムツ</m:t>
                        </m:r>
                      </m:e>
                    </m:d>
                    <m:r>
                      <a:rPr lang="en-US" altLang="ja-JP" sz="2800" b="0" i="1" smtClean="0">
                        <a:latin typeface="Cambria Math"/>
                      </a:rPr>
                      <m:t>, </m:t>
                    </m:r>
                    <m:r>
                      <a:rPr lang="en-US" altLang="ja-JP" sz="2800" b="0" i="1" smtClean="0">
                        <a:latin typeface="Cambria Math"/>
                      </a:rPr>
                      <m:t>𝑌</m:t>
                    </m:r>
                    <m:r>
                      <a:rPr lang="en-US" altLang="ja-JP" sz="2800" b="0" i="1" smtClean="0">
                        <a:latin typeface="Cambria Math"/>
                      </a:rPr>
                      <m:t>={</m:t>
                    </m:r>
                    <m:r>
                      <a:rPr lang="ja-JP" altLang="en-US" sz="2800" i="1">
                        <a:latin typeface="Cambria Math"/>
                      </a:rPr>
                      <m:t>ビール</m:t>
                    </m:r>
                    <m:r>
                      <a:rPr lang="en-US" altLang="ja-JP" sz="2800" b="0" i="1" smtClean="0">
                        <a:latin typeface="Cambria Math"/>
                      </a:rPr>
                      <m:t>}</m:t>
                    </m:r>
                  </m:oMath>
                </a14:m>
                <a:r>
                  <a:rPr lang="ja-JP" altLang="en-US" sz="2800" dirty="0" smtClean="0"/>
                  <a:t>とすると</a:t>
                </a:r>
                <a:endParaRPr lang="en-US" altLang="ja-JP" sz="2800" dirty="0"/>
              </a:p>
              <a:p>
                <a:pPr marL="114300" indent="0">
                  <a:buNone/>
                </a:pPr>
                <a:r>
                  <a:rPr lang="ja-JP" altLang="en-US" sz="2800" dirty="0" smtClean="0"/>
                  <a:t>・</a:t>
                </a:r>
                <a14:m>
                  <m:oMath xmlns:m="http://schemas.openxmlformats.org/officeDocument/2006/math">
                    <m:r>
                      <a:rPr lang="ja-JP" altLang="en-US" sz="2800" i="1">
                        <a:latin typeface="Cambria Math"/>
                      </a:rPr>
                      <m:t>𝜎</m:t>
                    </m:r>
                    <m:d>
                      <m:dPr>
                        <m:ctrlPr>
                          <a:rPr lang="en-US" altLang="ja-JP" sz="2800" i="1">
                            <a:latin typeface="Cambria Math"/>
                          </a:rPr>
                        </m:ctrlPr>
                      </m:dPr>
                      <m:e>
                        <m:r>
                          <a:rPr lang="en-US" altLang="ja-JP" sz="2800" i="1">
                            <a:latin typeface="Cambria Math"/>
                          </a:rPr>
                          <m:t>𝑋</m:t>
                        </m:r>
                        <m:r>
                          <a:rPr lang="en-US" altLang="ja-JP" sz="2800" i="1">
                            <a:latin typeface="Cambria Math"/>
                            <a:ea typeface="Cambria Math"/>
                          </a:rPr>
                          <m:t>∪</m:t>
                        </m:r>
                        <m:r>
                          <a:rPr lang="en-US" altLang="ja-JP" sz="2800" i="1">
                            <a:latin typeface="Cambria Math"/>
                            <a:ea typeface="Cambria Math"/>
                          </a:rPr>
                          <m:t>𝑌</m:t>
                        </m:r>
                      </m:e>
                    </m:d>
                    <m:r>
                      <a:rPr lang="en-US" altLang="ja-JP" sz="2800" b="0" i="1" smtClean="0">
                        <a:latin typeface="Cambria Math"/>
                      </a:rPr>
                      <m:t>=3,</m:t>
                    </m:r>
                    <m:r>
                      <a:rPr lang="ja-JP" altLang="en-US" sz="2800" i="1">
                        <a:latin typeface="Cambria Math"/>
                      </a:rPr>
                      <m:t>𝜎</m:t>
                    </m:r>
                    <m:d>
                      <m:dPr>
                        <m:ctrlPr>
                          <a:rPr lang="en-US" altLang="ja-JP" sz="2800" i="1">
                            <a:latin typeface="Cambria Math"/>
                          </a:rPr>
                        </m:ctrlPr>
                      </m:dPr>
                      <m:e>
                        <m:r>
                          <a:rPr lang="en-US" altLang="ja-JP" sz="2800" i="1">
                            <a:latin typeface="Cambria Math"/>
                          </a:rPr>
                          <m:t>𝑋</m:t>
                        </m:r>
                      </m:e>
                    </m:d>
                    <m:r>
                      <a:rPr lang="en-US" altLang="ja-JP" sz="2800" b="0" i="1" smtClean="0">
                        <a:latin typeface="Cambria Math"/>
                        <a:ea typeface="Cambria Math"/>
                      </a:rPr>
                      <m:t>=3</m:t>
                    </m:r>
                  </m:oMath>
                </a14:m>
                <a:r>
                  <a:rPr lang="ja-JP" altLang="en-US" sz="2800" dirty="0" smtClean="0"/>
                  <a:t>より</a:t>
                </a:r>
                <a:endParaRPr lang="en-US" altLang="ja-JP" sz="2800" dirty="0" smtClean="0"/>
              </a:p>
              <a:p>
                <a:pPr marL="114300" indent="0">
                  <a:buNone/>
                </a:pPr>
                <a:r>
                  <a:rPr lang="ja-JP" altLang="en-US" sz="2800" dirty="0"/>
                  <a:t>・</a:t>
                </a:r>
                <a:r>
                  <a:rPr lang="en-US" altLang="ja-JP" sz="2800" dirty="0" smtClean="0"/>
                  <a:t>conf</a:t>
                </a:r>
                <a14:m>
                  <m:oMath xmlns:m="http://schemas.openxmlformats.org/officeDocument/2006/math">
                    <m:d>
                      <m:dPr>
                        <m:ctrlPr>
                          <a:rPr lang="en-US" altLang="ja-JP" sz="2800" i="1">
                            <a:latin typeface="Cambria Math"/>
                          </a:rPr>
                        </m:ctrlPr>
                      </m:dPr>
                      <m:e>
                        <m:r>
                          <a:rPr lang="en-US" altLang="ja-JP" sz="2800" i="1">
                            <a:latin typeface="Cambria Math"/>
                          </a:rPr>
                          <m:t>𝑋</m:t>
                        </m:r>
                        <m:r>
                          <a:rPr lang="ja-JP" altLang="en-US" sz="2800" i="1">
                            <a:latin typeface="Cambria Math"/>
                          </a:rPr>
                          <m:t>⇒</m:t>
                        </m:r>
                        <m:r>
                          <a:rPr lang="en-US" altLang="ja-JP" sz="2800" i="1">
                            <a:latin typeface="Cambria Math"/>
                          </a:rPr>
                          <m:t>𝑌</m:t>
                        </m:r>
                      </m:e>
                    </m:d>
                    <m:r>
                      <a:rPr lang="en-US" altLang="ja-JP" sz="2800" i="1">
                        <a:latin typeface="Cambria Math"/>
                      </a:rPr>
                      <m:t>=</m:t>
                    </m:r>
                    <m:f>
                      <m:fPr>
                        <m:ctrlPr>
                          <a:rPr lang="en-US" altLang="ja-JP" sz="2800" i="1">
                            <a:latin typeface="Cambria Math"/>
                          </a:rPr>
                        </m:ctrlPr>
                      </m:fPr>
                      <m:num>
                        <m:r>
                          <a:rPr lang="ja-JP" altLang="en-US" sz="2800" i="1">
                            <a:latin typeface="Cambria Math"/>
                          </a:rPr>
                          <m:t>𝜎</m:t>
                        </m:r>
                        <m:d>
                          <m:dPr>
                            <m:ctrlPr>
                              <a:rPr lang="en-US" altLang="ja-JP" sz="2800" i="1">
                                <a:latin typeface="Cambria Math"/>
                              </a:rPr>
                            </m:ctrlPr>
                          </m:dPr>
                          <m:e>
                            <m:r>
                              <a:rPr lang="en-US" altLang="ja-JP" sz="2800" i="1">
                                <a:latin typeface="Cambria Math"/>
                              </a:rPr>
                              <m:t>𝑋</m:t>
                            </m:r>
                            <m:r>
                              <a:rPr lang="en-US" altLang="ja-JP" sz="2800" i="1">
                                <a:latin typeface="Cambria Math"/>
                                <a:ea typeface="Cambria Math"/>
                              </a:rPr>
                              <m:t>∪</m:t>
                            </m:r>
                            <m:r>
                              <a:rPr lang="en-US" altLang="ja-JP" sz="2800" i="1">
                                <a:latin typeface="Cambria Math"/>
                                <a:ea typeface="Cambria Math"/>
                              </a:rPr>
                              <m:t>𝑌</m:t>
                            </m:r>
                          </m:e>
                        </m:d>
                      </m:num>
                      <m:den>
                        <m:r>
                          <a:rPr lang="ja-JP" altLang="en-US" sz="2800" i="1">
                            <a:latin typeface="Cambria Math"/>
                          </a:rPr>
                          <m:t>𝜎</m:t>
                        </m:r>
                        <m:d>
                          <m:dPr>
                            <m:ctrlPr>
                              <a:rPr lang="en-US" altLang="ja-JP" sz="2800" i="1">
                                <a:latin typeface="Cambria Math"/>
                              </a:rPr>
                            </m:ctrlPr>
                          </m:dPr>
                          <m:e>
                            <m:r>
                              <a:rPr lang="en-US" altLang="ja-JP" sz="2800" i="1">
                                <a:latin typeface="Cambria Math"/>
                              </a:rPr>
                              <m:t>𝑋</m:t>
                            </m:r>
                          </m:e>
                        </m:d>
                      </m:den>
                    </m:f>
                    <m:r>
                      <a:rPr lang="en-US" altLang="ja-JP" sz="2800" b="0" i="1" smtClean="0">
                        <a:latin typeface="Cambria Math"/>
                      </a:rPr>
                      <m:t>=</m:t>
                    </m:r>
                    <m:f>
                      <m:fPr>
                        <m:ctrlPr>
                          <a:rPr lang="en-US" altLang="ja-JP" sz="2800" b="0" i="1" smtClean="0">
                            <a:latin typeface="Cambria Math"/>
                          </a:rPr>
                        </m:ctrlPr>
                      </m:fPr>
                      <m:num>
                        <m:r>
                          <a:rPr lang="en-US" altLang="ja-JP" sz="2800" b="0" i="1" smtClean="0">
                            <a:latin typeface="Cambria Math"/>
                          </a:rPr>
                          <m:t>3</m:t>
                        </m:r>
                      </m:num>
                      <m:den>
                        <m:r>
                          <a:rPr lang="en-US" altLang="ja-JP" sz="2800" b="0" i="1" smtClean="0">
                            <a:latin typeface="Cambria Math"/>
                          </a:rPr>
                          <m:t>3</m:t>
                        </m:r>
                      </m:den>
                    </m:f>
                    <m:r>
                      <a:rPr lang="en-US" altLang="ja-JP" sz="2800" b="0" i="1" smtClean="0">
                        <a:latin typeface="Cambria Math"/>
                      </a:rPr>
                      <m:t>=1</m:t>
                    </m:r>
                  </m:oMath>
                </a14:m>
                <a:endParaRPr lang="en-US" altLang="ja-JP" sz="2800" i="1" dirty="0">
                  <a:latin typeface="Cambria Math"/>
                </a:endParaRPr>
              </a:p>
              <a:p>
                <a:pPr marL="114300" indent="0">
                  <a:buNone/>
                </a:pPr>
                <a:endParaRPr lang="en-US" altLang="ja-JP" sz="2800" dirty="0"/>
              </a:p>
              <a:p>
                <a:endParaRPr lang="en-US" altLang="ja-JP" sz="2800" dirty="0" smtClean="0"/>
              </a:p>
            </p:txBody>
          </p:sp>
        </mc:Choice>
        <mc:Fallback>
          <p:sp>
            <p:nvSpPr>
              <p:cNvPr id="3" name="コンテンツ プレースホルダー 2"/>
              <p:cNvSpPr>
                <a:spLocks noGrp="1" noRot="1" noChangeAspect="1" noMove="1" noResize="1" noEditPoints="1" noAdjustHandles="1" noChangeArrowheads="1" noChangeShapeType="1" noTextEdit="1"/>
              </p:cNvSpPr>
              <p:nvPr>
                <p:ph idx="1"/>
              </p:nvPr>
            </p:nvSpPr>
            <p:spPr>
              <a:xfrm>
                <a:off x="457200" y="1600200"/>
                <a:ext cx="7620000" cy="4800600"/>
              </a:xfrm>
              <a:blipFill rotWithShape="1">
                <a:blip r:embed="rId2"/>
                <a:stretch>
                  <a:fillRect l="-80" t="-1271"/>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90922455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a:t>リフト</a:t>
            </a:r>
            <a:endParaRPr kumimoji="1" lang="ja-JP" altLang="en-US" dirty="0"/>
          </a:p>
        </p:txBody>
      </p:sp>
      <mc:AlternateContent xmlns:mc="http://schemas.openxmlformats.org/markup-compatibility/2006">
        <mc:Choice xmlns:a14="http://schemas.microsoft.com/office/drawing/2010/main" Requires="a14">
          <p:sp>
            <p:nvSpPr>
              <p:cNvPr id="3" name="コンテンツ プレースホルダー 2"/>
              <p:cNvSpPr>
                <a:spLocks noGrp="1"/>
              </p:cNvSpPr>
              <p:nvPr>
                <p:ph idx="1"/>
              </p:nvPr>
            </p:nvSpPr>
            <p:spPr>
              <a:xfrm>
                <a:off x="457200" y="1600200"/>
                <a:ext cx="7620000" cy="4800600"/>
              </a:xfrm>
            </p:spPr>
            <p:txBody>
              <a:bodyPr>
                <a:normAutofit/>
              </a:bodyPr>
              <a:lstStyle/>
              <a:p>
                <a:r>
                  <a:rPr lang="ja-JP" altLang="en-US" sz="2800" dirty="0" smtClean="0"/>
                  <a:t>条件部を空とした場合との信頼度の比率</a:t>
                </a:r>
                <a:endParaRPr lang="en-US" altLang="ja-JP" sz="2800" dirty="0" smtClean="0"/>
              </a:p>
              <a:p>
                <a:r>
                  <a:rPr lang="en-US" altLang="ja-JP" sz="2800" b="0" dirty="0" smtClean="0"/>
                  <a:t>lift</a:t>
                </a:r>
                <a14:m>
                  <m:oMath xmlns:m="http://schemas.openxmlformats.org/officeDocument/2006/math">
                    <m:d>
                      <m:dPr>
                        <m:ctrlPr>
                          <a:rPr lang="en-US" altLang="ja-JP" sz="2800" b="0" i="1" smtClean="0">
                            <a:latin typeface="Cambria Math"/>
                          </a:rPr>
                        </m:ctrlPr>
                      </m:dPr>
                      <m:e>
                        <m:r>
                          <a:rPr lang="en-US" altLang="ja-JP" sz="2800" b="0" i="1" smtClean="0">
                            <a:latin typeface="Cambria Math"/>
                          </a:rPr>
                          <m:t>𝑋</m:t>
                        </m:r>
                        <m:r>
                          <a:rPr lang="ja-JP" altLang="en-US" sz="2800" b="0" i="1" smtClean="0">
                            <a:latin typeface="Cambria Math"/>
                          </a:rPr>
                          <m:t>⇒</m:t>
                        </m:r>
                        <m:r>
                          <a:rPr lang="en-US" altLang="ja-JP" sz="2800" b="0" i="1" smtClean="0">
                            <a:latin typeface="Cambria Math"/>
                          </a:rPr>
                          <m:t>𝑌</m:t>
                        </m:r>
                      </m:e>
                    </m:d>
                    <m:r>
                      <a:rPr lang="en-US" altLang="ja-JP" sz="2800" b="0" i="1" smtClean="0">
                        <a:latin typeface="Cambria Math"/>
                      </a:rPr>
                      <m:t>=</m:t>
                    </m:r>
                    <m:f>
                      <m:fPr>
                        <m:ctrlPr>
                          <a:rPr lang="en-US" altLang="ja-JP" sz="2800" b="0" i="1" smtClean="0">
                            <a:latin typeface="Cambria Math"/>
                          </a:rPr>
                        </m:ctrlPr>
                      </m:fPr>
                      <m:num>
                        <m:r>
                          <a:rPr lang="en-US" altLang="ja-JP" sz="2800" b="0" i="1" smtClean="0">
                            <a:latin typeface="Cambria Math"/>
                          </a:rPr>
                          <m:t>𝑐𝑜𝑛𝑓</m:t>
                        </m:r>
                        <m:r>
                          <a:rPr lang="en-US" altLang="ja-JP" sz="2800" b="0" i="1" smtClean="0">
                            <a:latin typeface="Cambria Math"/>
                          </a:rPr>
                          <m:t>(</m:t>
                        </m:r>
                        <m:r>
                          <a:rPr lang="en-US" altLang="ja-JP" sz="2800" b="0" i="1" smtClean="0">
                            <a:latin typeface="Cambria Math"/>
                          </a:rPr>
                          <m:t>𝑋</m:t>
                        </m:r>
                        <m:r>
                          <a:rPr lang="ja-JP" altLang="en-US" sz="2800" b="0" i="1" smtClean="0">
                            <a:latin typeface="Cambria Math"/>
                          </a:rPr>
                          <m:t>⇒</m:t>
                        </m:r>
                        <m:r>
                          <a:rPr lang="en-US" altLang="ja-JP" sz="2800" b="0" i="1" smtClean="0">
                            <a:latin typeface="Cambria Math"/>
                          </a:rPr>
                          <m:t>𝑌</m:t>
                        </m:r>
                        <m:r>
                          <a:rPr lang="en-US" altLang="ja-JP" sz="2800" b="0" i="1" smtClean="0">
                            <a:latin typeface="Cambria Math"/>
                          </a:rPr>
                          <m:t>)</m:t>
                        </m:r>
                      </m:num>
                      <m:den>
                        <m:r>
                          <a:rPr lang="en-US" altLang="ja-JP" sz="2800" b="0" i="1" smtClean="0">
                            <a:latin typeface="Cambria Math"/>
                          </a:rPr>
                          <m:t>𝑠𝑢𝑝𝑝</m:t>
                        </m:r>
                        <m:d>
                          <m:dPr>
                            <m:ctrlPr>
                              <a:rPr lang="en-US" altLang="ja-JP" sz="2800" i="1">
                                <a:latin typeface="Cambria Math"/>
                              </a:rPr>
                            </m:ctrlPr>
                          </m:dPr>
                          <m:e>
                            <m:r>
                              <a:rPr lang="en-US" altLang="ja-JP" sz="2800" b="0" i="1" smtClean="0">
                                <a:latin typeface="Cambria Math"/>
                              </a:rPr>
                              <m:t>𝑌</m:t>
                            </m:r>
                          </m:e>
                        </m:d>
                      </m:den>
                    </m:f>
                  </m:oMath>
                </a14:m>
                <a:endParaRPr lang="en-US" altLang="ja-JP" sz="2800" b="0" i="1" dirty="0" smtClean="0">
                  <a:latin typeface="Cambria Math"/>
                </a:endParaRPr>
              </a:p>
              <a:p>
                <a:r>
                  <a:rPr lang="ja-JP" altLang="en-US" sz="2800" b="0" dirty="0" smtClean="0"/>
                  <a:t>例</a:t>
                </a:r>
                <a:endParaRPr lang="en-US" altLang="ja-JP" sz="2800" b="0" dirty="0" smtClean="0"/>
              </a:p>
              <a:p>
                <a:pPr marL="114300" indent="0">
                  <a:buNone/>
                </a:pPr>
                <a:r>
                  <a:rPr lang="ja-JP" altLang="en-US" sz="2800" dirty="0" smtClean="0"/>
                  <a:t>・</a:t>
                </a:r>
                <a14:m>
                  <m:oMath xmlns:m="http://schemas.openxmlformats.org/officeDocument/2006/math">
                    <m:r>
                      <a:rPr lang="en-US" altLang="ja-JP" sz="2800" b="0" i="1" smtClean="0">
                        <a:latin typeface="Cambria Math"/>
                      </a:rPr>
                      <m:t>𝑋</m:t>
                    </m:r>
                    <m:r>
                      <a:rPr lang="en-US" altLang="ja-JP" sz="2800" b="0" i="1" smtClean="0">
                        <a:latin typeface="Cambria Math"/>
                      </a:rPr>
                      <m:t>=</m:t>
                    </m:r>
                    <m:d>
                      <m:dPr>
                        <m:begChr m:val="{"/>
                        <m:endChr m:val="}"/>
                        <m:ctrlPr>
                          <a:rPr lang="en-US" altLang="ja-JP" sz="2800" b="0" i="1" smtClean="0">
                            <a:latin typeface="Cambria Math"/>
                          </a:rPr>
                        </m:ctrlPr>
                      </m:dPr>
                      <m:e>
                        <m:r>
                          <a:rPr lang="ja-JP" altLang="en-US" sz="2800" i="1">
                            <a:latin typeface="Cambria Math"/>
                          </a:rPr>
                          <m:t>オムツ</m:t>
                        </m:r>
                      </m:e>
                    </m:d>
                    <m:r>
                      <a:rPr lang="en-US" altLang="ja-JP" sz="2800" b="0" i="1" smtClean="0">
                        <a:latin typeface="Cambria Math"/>
                      </a:rPr>
                      <m:t>, </m:t>
                    </m:r>
                    <m:r>
                      <a:rPr lang="en-US" altLang="ja-JP" sz="2800" b="0" i="1" smtClean="0">
                        <a:latin typeface="Cambria Math"/>
                      </a:rPr>
                      <m:t>𝑌</m:t>
                    </m:r>
                    <m:r>
                      <a:rPr lang="en-US" altLang="ja-JP" sz="2800" b="0" i="1" smtClean="0">
                        <a:latin typeface="Cambria Math"/>
                      </a:rPr>
                      <m:t>={</m:t>
                    </m:r>
                    <m:r>
                      <a:rPr lang="ja-JP" altLang="en-US" sz="2800" i="1">
                        <a:latin typeface="Cambria Math"/>
                      </a:rPr>
                      <m:t>ビール</m:t>
                    </m:r>
                    <m:r>
                      <a:rPr lang="en-US" altLang="ja-JP" sz="2800" b="0" i="1" smtClean="0">
                        <a:latin typeface="Cambria Math"/>
                      </a:rPr>
                      <m:t>}</m:t>
                    </m:r>
                  </m:oMath>
                </a14:m>
                <a:r>
                  <a:rPr lang="ja-JP" altLang="en-US" sz="2800" dirty="0" smtClean="0"/>
                  <a:t>とすると</a:t>
                </a:r>
                <a:endParaRPr lang="en-US" altLang="ja-JP" sz="2800" dirty="0"/>
              </a:p>
              <a:p>
                <a:pPr marL="114300" indent="0">
                  <a:buNone/>
                </a:pPr>
                <a:r>
                  <a:rPr lang="ja-JP" altLang="en-US" sz="2800" dirty="0" smtClean="0"/>
                  <a:t>・</a:t>
                </a:r>
                <a14:m>
                  <m:oMath xmlns:m="http://schemas.openxmlformats.org/officeDocument/2006/math">
                    <m:r>
                      <m:rPr>
                        <m:sty m:val="p"/>
                      </m:rPr>
                      <a:rPr lang="en-US" altLang="ja-JP" sz="2800" b="0" i="0" smtClean="0">
                        <a:latin typeface="Cambria Math"/>
                      </a:rPr>
                      <m:t>conf</m:t>
                    </m:r>
                    <m:d>
                      <m:dPr>
                        <m:ctrlPr>
                          <a:rPr lang="en-US" altLang="ja-JP" sz="2800" b="0" i="0" smtClean="0">
                            <a:latin typeface="Cambria Math"/>
                          </a:rPr>
                        </m:ctrlPr>
                      </m:dPr>
                      <m:e>
                        <m:r>
                          <m:rPr>
                            <m:sty m:val="p"/>
                          </m:rPr>
                          <a:rPr lang="en-US" altLang="ja-JP" sz="2800" b="0" i="0" smtClean="0">
                            <a:latin typeface="Cambria Math"/>
                          </a:rPr>
                          <m:t>X</m:t>
                        </m:r>
                        <m:r>
                          <a:rPr lang="ja-JP" altLang="en-US" sz="2800" b="0" i="1" smtClean="0">
                            <a:latin typeface="Cambria Math"/>
                          </a:rPr>
                          <m:t>⇒</m:t>
                        </m:r>
                        <m:r>
                          <a:rPr lang="en-US" altLang="ja-JP" sz="2800" b="0" i="1" smtClean="0">
                            <a:latin typeface="Cambria Math"/>
                          </a:rPr>
                          <m:t>𝑌</m:t>
                        </m:r>
                      </m:e>
                    </m:d>
                    <m:r>
                      <a:rPr lang="en-US" altLang="ja-JP" sz="2800" b="0" i="1" smtClean="0">
                        <a:latin typeface="Cambria Math"/>
                      </a:rPr>
                      <m:t>=1,  </m:t>
                    </m:r>
                    <m:r>
                      <a:rPr lang="ja-JP" altLang="en-US" sz="2800" i="1">
                        <a:latin typeface="Cambria Math"/>
                      </a:rPr>
                      <m:t>𝜎</m:t>
                    </m:r>
                    <m:d>
                      <m:dPr>
                        <m:ctrlPr>
                          <a:rPr lang="en-US" altLang="ja-JP" sz="2800" i="1">
                            <a:latin typeface="Cambria Math"/>
                          </a:rPr>
                        </m:ctrlPr>
                      </m:dPr>
                      <m:e>
                        <m:r>
                          <a:rPr lang="en-US" altLang="ja-JP" sz="2800" b="0" i="1" smtClean="0">
                            <a:latin typeface="Cambria Math"/>
                          </a:rPr>
                          <m:t>𝑌</m:t>
                        </m:r>
                      </m:e>
                    </m:d>
                    <m:r>
                      <a:rPr lang="en-US" altLang="ja-JP" sz="2800" b="0" i="1" smtClean="0">
                        <a:latin typeface="Cambria Math"/>
                        <a:ea typeface="Cambria Math"/>
                      </a:rPr>
                      <m:t>=4</m:t>
                    </m:r>
                  </m:oMath>
                </a14:m>
                <a:r>
                  <a:rPr lang="ja-JP" altLang="en-US" sz="2800" dirty="0" smtClean="0"/>
                  <a:t>より</a:t>
                </a:r>
                <a:endParaRPr lang="en-US" altLang="ja-JP" sz="2800" dirty="0" smtClean="0"/>
              </a:p>
              <a:p>
                <a:pPr marL="114300" indent="0">
                  <a:buNone/>
                </a:pPr>
                <a:r>
                  <a:rPr lang="ja-JP" altLang="en-US" sz="2800" dirty="0"/>
                  <a:t>・</a:t>
                </a:r>
                <a:r>
                  <a:rPr lang="en-US" altLang="ja-JP" sz="2800" dirty="0"/>
                  <a:t>l</a:t>
                </a:r>
                <a:r>
                  <a:rPr lang="en-US" altLang="ja-JP" sz="2800" dirty="0" smtClean="0"/>
                  <a:t>ift</a:t>
                </a:r>
                <a14:m>
                  <m:oMath xmlns:m="http://schemas.openxmlformats.org/officeDocument/2006/math">
                    <m:d>
                      <m:dPr>
                        <m:ctrlPr>
                          <a:rPr lang="en-US" altLang="ja-JP" sz="2800" i="1">
                            <a:latin typeface="Cambria Math"/>
                          </a:rPr>
                        </m:ctrlPr>
                      </m:dPr>
                      <m:e>
                        <m:r>
                          <a:rPr lang="en-US" altLang="ja-JP" sz="2800" i="1">
                            <a:latin typeface="Cambria Math"/>
                          </a:rPr>
                          <m:t>𝑋</m:t>
                        </m:r>
                        <m:r>
                          <a:rPr lang="ja-JP" altLang="en-US" sz="2800" i="1">
                            <a:latin typeface="Cambria Math"/>
                          </a:rPr>
                          <m:t>⇒</m:t>
                        </m:r>
                        <m:r>
                          <a:rPr lang="en-US" altLang="ja-JP" sz="2800" i="1">
                            <a:latin typeface="Cambria Math"/>
                          </a:rPr>
                          <m:t>𝑌</m:t>
                        </m:r>
                      </m:e>
                    </m:d>
                    <m:r>
                      <a:rPr lang="en-US" altLang="ja-JP" sz="2800" i="1">
                        <a:latin typeface="Cambria Math"/>
                      </a:rPr>
                      <m:t>=</m:t>
                    </m:r>
                    <m:f>
                      <m:fPr>
                        <m:ctrlPr>
                          <a:rPr lang="en-US" altLang="ja-JP" sz="2800" i="1">
                            <a:latin typeface="Cambria Math"/>
                          </a:rPr>
                        </m:ctrlPr>
                      </m:fPr>
                      <m:num>
                        <m:r>
                          <a:rPr lang="en-US" altLang="ja-JP" sz="2800" i="1">
                            <a:latin typeface="Cambria Math"/>
                          </a:rPr>
                          <m:t>𝑐𝑜𝑛𝑓</m:t>
                        </m:r>
                        <m:r>
                          <a:rPr lang="en-US" altLang="ja-JP" sz="2800" i="1">
                            <a:latin typeface="Cambria Math"/>
                          </a:rPr>
                          <m:t>(</m:t>
                        </m:r>
                        <m:r>
                          <a:rPr lang="en-US" altLang="ja-JP" sz="2800" i="1">
                            <a:latin typeface="Cambria Math"/>
                          </a:rPr>
                          <m:t>𝑋</m:t>
                        </m:r>
                        <m:r>
                          <a:rPr lang="ja-JP" altLang="en-US" sz="2800" i="1">
                            <a:latin typeface="Cambria Math"/>
                          </a:rPr>
                          <m:t>⇒</m:t>
                        </m:r>
                        <m:r>
                          <a:rPr lang="en-US" altLang="ja-JP" sz="2800" i="1">
                            <a:latin typeface="Cambria Math"/>
                          </a:rPr>
                          <m:t>𝑌</m:t>
                        </m:r>
                        <m:r>
                          <a:rPr lang="en-US" altLang="ja-JP" sz="2800" i="1">
                            <a:latin typeface="Cambria Math"/>
                          </a:rPr>
                          <m:t>)</m:t>
                        </m:r>
                      </m:num>
                      <m:den>
                        <m:r>
                          <a:rPr lang="en-US" altLang="ja-JP" sz="2800" i="1">
                            <a:latin typeface="Cambria Math"/>
                          </a:rPr>
                          <m:t>𝑠𝑢𝑝𝑝</m:t>
                        </m:r>
                        <m:d>
                          <m:dPr>
                            <m:ctrlPr>
                              <a:rPr lang="en-US" altLang="ja-JP" sz="2800" i="1">
                                <a:latin typeface="Cambria Math"/>
                              </a:rPr>
                            </m:ctrlPr>
                          </m:dPr>
                          <m:e>
                            <m:r>
                              <a:rPr lang="en-US" altLang="ja-JP" sz="2800" i="1">
                                <a:latin typeface="Cambria Math"/>
                              </a:rPr>
                              <m:t>𝑌</m:t>
                            </m:r>
                          </m:e>
                        </m:d>
                      </m:den>
                    </m:f>
                    <m:r>
                      <a:rPr lang="en-US" altLang="ja-JP" sz="2800" b="0" i="1" smtClean="0">
                        <a:latin typeface="Cambria Math"/>
                      </a:rPr>
                      <m:t>=</m:t>
                    </m:r>
                    <m:f>
                      <m:fPr>
                        <m:ctrlPr>
                          <a:rPr lang="en-US" altLang="ja-JP" sz="2800" b="0" i="1" smtClean="0">
                            <a:latin typeface="Cambria Math"/>
                          </a:rPr>
                        </m:ctrlPr>
                      </m:fPr>
                      <m:num>
                        <m:r>
                          <a:rPr lang="en-US" altLang="ja-JP" sz="2800" b="0" i="1" smtClean="0">
                            <a:latin typeface="Cambria Math"/>
                          </a:rPr>
                          <m:t>1</m:t>
                        </m:r>
                      </m:num>
                      <m:den>
                        <m:r>
                          <a:rPr lang="en-US" altLang="ja-JP" sz="2800" b="0" i="1" smtClean="0">
                            <a:latin typeface="Cambria Math"/>
                          </a:rPr>
                          <m:t>4/5</m:t>
                        </m:r>
                      </m:den>
                    </m:f>
                    <m:r>
                      <a:rPr lang="en-US" altLang="ja-JP" sz="2800" b="0" i="1" smtClean="0">
                        <a:latin typeface="Cambria Math"/>
                      </a:rPr>
                      <m:t>=1.25</m:t>
                    </m:r>
                  </m:oMath>
                </a14:m>
                <a:endParaRPr lang="en-US" altLang="ja-JP" sz="2800" i="1" dirty="0">
                  <a:latin typeface="Cambria Math"/>
                </a:endParaRPr>
              </a:p>
              <a:p>
                <a:pPr marL="114300" indent="0">
                  <a:buNone/>
                </a:pPr>
                <a:endParaRPr lang="en-US" altLang="ja-JP" sz="2800" dirty="0"/>
              </a:p>
              <a:p>
                <a:endParaRPr lang="en-US" altLang="ja-JP" sz="2800" dirty="0" smtClean="0"/>
              </a:p>
            </p:txBody>
          </p:sp>
        </mc:Choice>
        <mc:Fallback>
          <p:sp>
            <p:nvSpPr>
              <p:cNvPr id="3" name="コンテンツ プレースホルダー 2"/>
              <p:cNvSpPr>
                <a:spLocks noGrp="1" noRot="1" noChangeAspect="1" noMove="1" noResize="1" noEditPoints="1" noAdjustHandles="1" noChangeArrowheads="1" noChangeShapeType="1" noTextEdit="1"/>
              </p:cNvSpPr>
              <p:nvPr>
                <p:ph idx="1"/>
              </p:nvPr>
            </p:nvSpPr>
            <p:spPr>
              <a:xfrm>
                <a:off x="457200" y="1600200"/>
                <a:ext cx="7620000" cy="4800600"/>
              </a:xfrm>
              <a:blipFill rotWithShape="1">
                <a:blip r:embed="rId2"/>
                <a:stretch>
                  <a:fillRect l="-80" t="-1779"/>
                </a:stretch>
              </a:blipFill>
            </p:spPr>
            <p:txBody>
              <a:bodyPr/>
              <a:lstStyle/>
              <a:p>
                <a:r>
                  <a:rPr lang="ja-JP" altLang="en-US">
                    <a:noFill/>
                  </a:rPr>
                  <a:t> </a:t>
                </a:r>
              </a:p>
            </p:txBody>
          </p:sp>
        </mc:Fallback>
      </mc:AlternateContent>
    </p:spTree>
    <p:extLst>
      <p:ext uri="{BB962C8B-B14F-4D97-AF65-F5344CB8AC3E}">
        <p14:creationId xmlns:p14="http://schemas.microsoft.com/office/powerpoint/2010/main" val="2764630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指標の意味</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sz="2800" dirty="0" smtClean="0"/>
              <a:t>支持度は高いほどそのルールが出現する確率が高い</a:t>
            </a:r>
            <a:endParaRPr lang="en-US" altLang="ja-JP" sz="2800" dirty="0" smtClean="0"/>
          </a:p>
          <a:p>
            <a:endParaRPr lang="en-US" altLang="ja-JP" sz="2800" dirty="0"/>
          </a:p>
          <a:p>
            <a:r>
              <a:rPr lang="ja-JP" altLang="en-US" sz="2800" dirty="0" smtClean="0"/>
              <a:t>確信度は高いほどルールの条件と結論の結び付きが強い</a:t>
            </a:r>
            <a:endParaRPr lang="en-US" altLang="ja-JP" sz="2800" dirty="0" smtClean="0"/>
          </a:p>
          <a:p>
            <a:endParaRPr lang="en-US" altLang="ja-JP" sz="2800" dirty="0"/>
          </a:p>
          <a:p>
            <a:r>
              <a:rPr lang="ja-JP" altLang="en-US" sz="2800" dirty="0" smtClean="0"/>
              <a:t>リフトは１より大きい場合は有効なルールといえる</a:t>
            </a:r>
            <a:endParaRPr lang="en-US" altLang="ja-JP" sz="2800" dirty="0" smtClean="0"/>
          </a:p>
        </p:txBody>
      </p:sp>
    </p:spTree>
    <p:extLst>
      <p:ext uri="{BB962C8B-B14F-4D97-AF65-F5344CB8AC3E}">
        <p14:creationId xmlns:p14="http://schemas.microsoft.com/office/powerpoint/2010/main" val="297622411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相関ルールの弱点</a:t>
            </a:r>
            <a:endParaRPr kumimoji="1" lang="ja-JP" altLang="en-US" dirty="0"/>
          </a:p>
        </p:txBody>
      </p:sp>
      <p:sp>
        <p:nvSpPr>
          <p:cNvPr id="3" name="コンテンツ プレースホルダー 2"/>
          <p:cNvSpPr>
            <a:spLocks noGrp="1"/>
          </p:cNvSpPr>
          <p:nvPr>
            <p:ph idx="1"/>
          </p:nvPr>
        </p:nvSpPr>
        <p:spPr>
          <a:xfrm>
            <a:off x="457200" y="1436712"/>
            <a:ext cx="7620000" cy="4800600"/>
          </a:xfrm>
        </p:spPr>
        <p:txBody>
          <a:bodyPr/>
          <a:lstStyle/>
          <a:p>
            <a:r>
              <a:rPr lang="ja-JP" altLang="en-US" sz="2800" dirty="0"/>
              <a:t>相関ルール</a:t>
            </a:r>
            <a:r>
              <a:rPr lang="ja-JP" altLang="en-US" sz="2800" dirty="0" smtClean="0"/>
              <a:t>はアイテムの組み合わせのため</a:t>
            </a:r>
            <a:r>
              <a:rPr lang="en-US" altLang="ja-JP" sz="2800" dirty="0" smtClean="0"/>
              <a:t>, </a:t>
            </a:r>
            <a:r>
              <a:rPr lang="ja-JP" altLang="en-US" sz="2800" dirty="0" smtClean="0"/>
              <a:t>アイテム数が増加するにつれて</a:t>
            </a:r>
            <a:r>
              <a:rPr lang="en-US" altLang="ja-JP" sz="2800" dirty="0" smtClean="0"/>
              <a:t>, </a:t>
            </a:r>
            <a:r>
              <a:rPr lang="ja-JP" altLang="en-US" sz="2800" dirty="0" smtClean="0"/>
              <a:t>ありえるルールの数は急激に増加する</a:t>
            </a:r>
            <a:endParaRPr lang="en-US" altLang="ja-JP" sz="2800" dirty="0" smtClean="0"/>
          </a:p>
          <a:p>
            <a:pPr marL="114300" indent="0">
              <a:buNone/>
            </a:pPr>
            <a:r>
              <a:rPr lang="ja-JP" altLang="en-US" sz="2400" dirty="0" smtClean="0"/>
              <a:t>・アイテム数３では</a:t>
            </a:r>
            <a:r>
              <a:rPr lang="ja-JP" altLang="en-US" sz="2400" dirty="0" smtClean="0"/>
              <a:t>総ルール数：１２</a:t>
            </a:r>
            <a:endParaRPr lang="en-US" altLang="ja-JP" sz="2400" dirty="0" smtClean="0"/>
          </a:p>
          <a:p>
            <a:pPr marL="114300" indent="0">
              <a:buNone/>
            </a:pPr>
            <a:r>
              <a:rPr lang="ja-JP" altLang="en-US" sz="2400" dirty="0" smtClean="0"/>
              <a:t>・アイテム数１０では総ルール数：約５万７千個</a:t>
            </a:r>
            <a:endParaRPr lang="en-US" altLang="ja-JP" sz="2400" dirty="0" smtClean="0"/>
          </a:p>
          <a:p>
            <a:pPr marL="114300" indent="0">
              <a:buNone/>
            </a:pPr>
            <a:r>
              <a:rPr lang="ja-JP" altLang="en-US" sz="2400" dirty="0" smtClean="0"/>
              <a:t>⇒</a:t>
            </a:r>
            <a:r>
              <a:rPr lang="ja-JP" altLang="en-US" sz="2800" dirty="0" smtClean="0"/>
              <a:t>アイテム数が増えると実時間内で処理することが不可能になってくる！！</a:t>
            </a:r>
            <a:endParaRPr lang="en-US" altLang="ja-JP" sz="2800" dirty="0" smtClean="0"/>
          </a:p>
        </p:txBody>
      </p:sp>
    </p:spTree>
    <p:extLst>
      <p:ext uri="{BB962C8B-B14F-4D97-AF65-F5344CB8AC3E}">
        <p14:creationId xmlns:p14="http://schemas.microsoft.com/office/powerpoint/2010/main" val="759421514"/>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相関ルールの弱点</a:t>
            </a:r>
            <a:endParaRPr kumimoji="1" lang="ja-JP" altLang="en-US" dirty="0"/>
          </a:p>
        </p:txBody>
      </p:sp>
      <p:sp>
        <p:nvSpPr>
          <p:cNvPr id="3" name="コンテンツ プレースホルダー 2"/>
          <p:cNvSpPr>
            <a:spLocks noGrp="1"/>
          </p:cNvSpPr>
          <p:nvPr>
            <p:ph idx="1"/>
          </p:nvPr>
        </p:nvSpPr>
        <p:spPr>
          <a:xfrm>
            <a:off x="457200" y="1436712"/>
            <a:ext cx="7620000" cy="4800600"/>
          </a:xfrm>
        </p:spPr>
        <p:txBody>
          <a:bodyPr/>
          <a:lstStyle/>
          <a:p>
            <a:r>
              <a:rPr lang="ja-JP" altLang="en-US" sz="2800" dirty="0"/>
              <a:t>相関ルール</a:t>
            </a:r>
            <a:r>
              <a:rPr lang="ja-JP" altLang="en-US" sz="2800" dirty="0" smtClean="0"/>
              <a:t>はアイテムの組み合わせのため</a:t>
            </a:r>
            <a:r>
              <a:rPr lang="en-US" altLang="ja-JP" sz="2800" dirty="0" smtClean="0"/>
              <a:t>, </a:t>
            </a:r>
            <a:r>
              <a:rPr lang="ja-JP" altLang="en-US" sz="2800" dirty="0" smtClean="0"/>
              <a:t>アイテム数が増加するにつれて</a:t>
            </a:r>
            <a:r>
              <a:rPr lang="en-US" altLang="ja-JP" sz="2800" dirty="0" smtClean="0"/>
              <a:t>, </a:t>
            </a:r>
            <a:r>
              <a:rPr lang="ja-JP" altLang="en-US" sz="2800" dirty="0" smtClean="0"/>
              <a:t>ありえるルールの数は急激に増加する</a:t>
            </a:r>
            <a:endParaRPr lang="en-US" altLang="ja-JP" sz="2800" dirty="0" smtClean="0"/>
          </a:p>
          <a:p>
            <a:pPr marL="114300" indent="0">
              <a:buNone/>
            </a:pPr>
            <a:r>
              <a:rPr lang="ja-JP" altLang="en-US" sz="2400" dirty="0" smtClean="0"/>
              <a:t>・アイテム数３では</a:t>
            </a:r>
            <a:r>
              <a:rPr lang="ja-JP" altLang="en-US" sz="2400" dirty="0" smtClean="0"/>
              <a:t>総ルール数：１２</a:t>
            </a:r>
            <a:endParaRPr lang="en-US" altLang="ja-JP" sz="2400" dirty="0" smtClean="0"/>
          </a:p>
          <a:p>
            <a:pPr marL="114300" indent="0">
              <a:buNone/>
            </a:pPr>
            <a:r>
              <a:rPr lang="ja-JP" altLang="en-US" sz="2400" dirty="0" smtClean="0"/>
              <a:t>・アイテム数１０では総ルール数：約５万７千個</a:t>
            </a:r>
            <a:endParaRPr lang="en-US" altLang="ja-JP" sz="2400" dirty="0" smtClean="0"/>
          </a:p>
          <a:p>
            <a:pPr marL="114300" indent="0">
              <a:buNone/>
            </a:pPr>
            <a:r>
              <a:rPr lang="ja-JP" altLang="en-US" sz="2400" dirty="0" smtClean="0"/>
              <a:t>⇒</a:t>
            </a:r>
            <a:r>
              <a:rPr lang="ja-JP" altLang="en-US" sz="2800" dirty="0" smtClean="0"/>
              <a:t>アイテム数が増えると実時間内で処理することが不可能になってくる！！</a:t>
            </a:r>
            <a:endParaRPr lang="en-US" altLang="ja-JP" sz="2800" dirty="0" smtClean="0"/>
          </a:p>
        </p:txBody>
      </p:sp>
      <p:sp>
        <p:nvSpPr>
          <p:cNvPr id="5" name="四角形吹き出し 4"/>
          <p:cNvSpPr/>
          <p:nvPr/>
        </p:nvSpPr>
        <p:spPr>
          <a:xfrm>
            <a:off x="2195736" y="5229200"/>
            <a:ext cx="5592243" cy="1152128"/>
          </a:xfrm>
          <a:prstGeom prst="wedgeRectCallout">
            <a:avLst>
              <a:gd name="adj1" fmla="val -42843"/>
              <a:gd name="adj2" fmla="val -9389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b="1" dirty="0" smtClean="0"/>
              <a:t>こんなときに登場するのが</a:t>
            </a:r>
            <a:endParaRPr lang="en-US" altLang="ja-JP" sz="2800" b="1" dirty="0" smtClean="0"/>
          </a:p>
          <a:p>
            <a:pPr algn="ctr"/>
            <a:r>
              <a:rPr lang="en-US" altLang="ja-JP" sz="2800" b="1" dirty="0" err="1" smtClean="0"/>
              <a:t>Apriori</a:t>
            </a:r>
            <a:r>
              <a:rPr lang="en-US" altLang="ja-JP" sz="2800" b="1" dirty="0" smtClean="0"/>
              <a:t> algorithm!!</a:t>
            </a:r>
            <a:endParaRPr lang="en-US" altLang="ja-JP" sz="2800" b="1" dirty="0" smtClean="0"/>
          </a:p>
        </p:txBody>
      </p:sp>
    </p:spTree>
    <p:extLst>
      <p:ext uri="{BB962C8B-B14F-4D97-AF65-F5344CB8AC3E}">
        <p14:creationId xmlns:p14="http://schemas.microsoft.com/office/powerpoint/2010/main" val="61953682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en-US" altLang="ja-JP" dirty="0" err="1" smtClean="0"/>
              <a:t>Apriori</a:t>
            </a:r>
            <a:r>
              <a:rPr lang="en-US" altLang="ja-JP" dirty="0" smtClean="0"/>
              <a:t> algorith</a:t>
            </a:r>
            <a:r>
              <a:rPr lang="en-US" altLang="ja-JP" dirty="0"/>
              <a:t>m</a:t>
            </a:r>
            <a:endParaRPr kumimoji="1" lang="ja-JP" altLang="en-US" dirty="0"/>
          </a:p>
        </p:txBody>
      </p:sp>
      <p:sp>
        <p:nvSpPr>
          <p:cNvPr id="3" name="コンテンツ プレースホルダー 2"/>
          <p:cNvSpPr>
            <a:spLocks noGrp="1"/>
          </p:cNvSpPr>
          <p:nvPr>
            <p:ph idx="1"/>
          </p:nvPr>
        </p:nvSpPr>
        <p:spPr>
          <a:xfrm>
            <a:off x="457200" y="1436712"/>
            <a:ext cx="7620000" cy="4800600"/>
          </a:xfrm>
        </p:spPr>
        <p:txBody>
          <a:bodyPr>
            <a:normAutofit/>
          </a:bodyPr>
          <a:lstStyle/>
          <a:p>
            <a:r>
              <a:rPr lang="en-US" altLang="ja-JP" sz="2800" dirty="0" smtClean="0"/>
              <a:t>1994</a:t>
            </a:r>
            <a:r>
              <a:rPr lang="ja-JP" altLang="en-US" sz="2800" dirty="0" smtClean="0"/>
              <a:t>年に</a:t>
            </a:r>
            <a:r>
              <a:rPr lang="en-US" altLang="ja-JP" sz="2800" dirty="0" err="1" smtClean="0"/>
              <a:t>R.Agrawal</a:t>
            </a:r>
            <a:r>
              <a:rPr lang="ja-JP" altLang="en-US" sz="2800" dirty="0" smtClean="0"/>
              <a:t>が発表</a:t>
            </a:r>
            <a:endParaRPr lang="en-US" altLang="ja-JP" sz="2800" dirty="0" smtClean="0"/>
          </a:p>
          <a:p>
            <a:endParaRPr lang="en-US" altLang="ja-JP" sz="2800" dirty="0"/>
          </a:p>
          <a:p>
            <a:r>
              <a:rPr lang="ja-JP" altLang="en-US" sz="2800" dirty="0" smtClean="0"/>
              <a:t>あるアイテムセットの支持度は</a:t>
            </a:r>
            <a:r>
              <a:rPr lang="en-US" altLang="ja-JP" sz="2800" dirty="0" smtClean="0"/>
              <a:t>, </a:t>
            </a:r>
            <a:r>
              <a:rPr lang="ja-JP" altLang="en-US" sz="2800" dirty="0" smtClean="0"/>
              <a:t>必ずその部分のアイテムセットの支持度以下であることを使って計算を省略する</a:t>
            </a:r>
            <a:endParaRPr lang="en-US" altLang="ja-JP" sz="2800" dirty="0" smtClean="0"/>
          </a:p>
          <a:p>
            <a:endParaRPr lang="en-US" altLang="ja-JP" sz="2800" dirty="0"/>
          </a:p>
          <a:p>
            <a:r>
              <a:rPr lang="ja-JP" altLang="en-US" sz="2800" dirty="0" smtClean="0"/>
              <a:t>このアルゴリズムの登場によって</a:t>
            </a:r>
            <a:r>
              <a:rPr lang="en-US" altLang="ja-JP" sz="2800" dirty="0" smtClean="0"/>
              <a:t>, </a:t>
            </a:r>
            <a:r>
              <a:rPr lang="ja-JP" altLang="en-US" sz="2800" dirty="0" smtClean="0"/>
              <a:t>相関ルール抽出は現実になった</a:t>
            </a:r>
            <a:endParaRPr lang="en-US" altLang="ja-JP" sz="2800" dirty="0" smtClean="0"/>
          </a:p>
        </p:txBody>
      </p:sp>
    </p:spTree>
    <p:extLst>
      <p:ext uri="{BB962C8B-B14F-4D97-AF65-F5344CB8AC3E}">
        <p14:creationId xmlns:p14="http://schemas.microsoft.com/office/powerpoint/2010/main" val="123605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en-US" altLang="ja-JP" dirty="0" err="1" smtClean="0"/>
              <a:t>Apriori</a:t>
            </a:r>
            <a:r>
              <a:rPr lang="en-US" altLang="ja-JP" dirty="0" smtClean="0"/>
              <a:t> algorithm</a:t>
            </a:r>
            <a:r>
              <a:rPr lang="ja-JP" altLang="en-US" dirty="0" smtClean="0"/>
              <a:t>のイメージ</a:t>
            </a:r>
            <a:endParaRPr kumimoji="1" lang="ja-JP" altLang="en-US" dirty="0"/>
          </a:p>
        </p:txBody>
      </p:sp>
      <p:sp>
        <p:nvSpPr>
          <p:cNvPr id="3" name="コンテンツ プレースホルダー 2"/>
          <p:cNvSpPr>
            <a:spLocks noGrp="1"/>
          </p:cNvSpPr>
          <p:nvPr>
            <p:ph idx="1"/>
          </p:nvPr>
        </p:nvSpPr>
        <p:spPr>
          <a:xfrm>
            <a:off x="457200" y="1436712"/>
            <a:ext cx="7620000" cy="4800600"/>
          </a:xfrm>
        </p:spPr>
        <p:txBody>
          <a:bodyPr>
            <a:normAutofit/>
          </a:bodyPr>
          <a:lstStyle/>
          <a:p>
            <a:pPr marL="114300" indent="0">
              <a:buNone/>
            </a:pPr>
            <a:endParaRPr lang="en-US" altLang="ja-JP" sz="2800" dirty="0" smtClean="0"/>
          </a:p>
          <a:p>
            <a:pPr marL="114300" indent="0">
              <a:buNone/>
            </a:pPr>
            <a:r>
              <a:rPr lang="en-US" altLang="ja-JP" sz="2800" b="1" dirty="0" smtClean="0"/>
              <a:t>(1)</a:t>
            </a:r>
            <a:r>
              <a:rPr lang="ja-JP" altLang="en-US" sz="2800" b="1" dirty="0" smtClean="0"/>
              <a:t>すべての単体アイテムの支持度を数える</a:t>
            </a:r>
            <a:endParaRPr lang="en-US" altLang="ja-JP" sz="2800" b="1" dirty="0" smtClean="0"/>
          </a:p>
          <a:p>
            <a:pPr marL="114300" indent="0">
              <a:buNone/>
            </a:pPr>
            <a:r>
              <a:rPr lang="ja-JP" altLang="en-US" sz="2800" dirty="0" smtClean="0"/>
              <a:t>⇒ここでは最低支持度数を２とすると</a:t>
            </a:r>
            <a:r>
              <a:rPr lang="en-US" altLang="ja-JP" sz="2800" dirty="0" smtClean="0"/>
              <a:t>D</a:t>
            </a:r>
            <a:r>
              <a:rPr lang="ja-JP" altLang="en-US" sz="2800" dirty="0" smtClean="0"/>
              <a:t>は失格になる</a:t>
            </a:r>
            <a:endParaRPr lang="en-US" altLang="ja-JP" sz="2800" dirty="0" smtClean="0"/>
          </a:p>
        </p:txBody>
      </p:sp>
      <p:sp>
        <p:nvSpPr>
          <p:cNvPr id="4" name="テキスト ボックス 3"/>
          <p:cNvSpPr txBox="1"/>
          <p:nvPr/>
        </p:nvSpPr>
        <p:spPr>
          <a:xfrm>
            <a:off x="1115616" y="4149080"/>
            <a:ext cx="1512168" cy="230832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kumimoji="1" lang="en-US" altLang="ja-JP" sz="3600" dirty="0" smtClean="0"/>
              <a:t>A, B, C</a:t>
            </a:r>
          </a:p>
          <a:p>
            <a:r>
              <a:rPr lang="en-US" altLang="ja-JP" sz="3600" dirty="0" smtClean="0"/>
              <a:t>A, B</a:t>
            </a:r>
          </a:p>
          <a:p>
            <a:r>
              <a:rPr kumimoji="1" lang="en-US" altLang="ja-JP" sz="3600" dirty="0" smtClean="0"/>
              <a:t>A, C, D</a:t>
            </a:r>
          </a:p>
          <a:p>
            <a:r>
              <a:rPr lang="en-US" altLang="ja-JP" sz="3600" dirty="0" smtClean="0"/>
              <a:t>A, C</a:t>
            </a:r>
            <a:endParaRPr kumimoji="1" lang="en-US" altLang="ja-JP" sz="3600" dirty="0" smtClean="0"/>
          </a:p>
        </p:txBody>
      </p:sp>
      <p:sp>
        <p:nvSpPr>
          <p:cNvPr id="5" name="右矢印 4"/>
          <p:cNvSpPr/>
          <p:nvPr/>
        </p:nvSpPr>
        <p:spPr>
          <a:xfrm>
            <a:off x="2987824" y="4941168"/>
            <a:ext cx="86409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4139952" y="4149080"/>
            <a:ext cx="4176464" cy="646331"/>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kumimoji="1" lang="en-US" altLang="ja-JP" sz="3600" dirty="0" smtClean="0"/>
              <a:t>A(4), B(2), C(3), D(1)</a:t>
            </a:r>
          </a:p>
        </p:txBody>
      </p:sp>
    </p:spTree>
    <p:extLst>
      <p:ext uri="{BB962C8B-B14F-4D97-AF65-F5344CB8AC3E}">
        <p14:creationId xmlns:p14="http://schemas.microsoft.com/office/powerpoint/2010/main" val="31779209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en-US" altLang="ja-JP" dirty="0" err="1" smtClean="0"/>
              <a:t>Apriori</a:t>
            </a:r>
            <a:r>
              <a:rPr lang="en-US" altLang="ja-JP" dirty="0" smtClean="0"/>
              <a:t> algorithm</a:t>
            </a:r>
            <a:r>
              <a:rPr lang="ja-JP" altLang="en-US" dirty="0" smtClean="0"/>
              <a:t>のイメージ</a:t>
            </a:r>
            <a:endParaRPr kumimoji="1" lang="ja-JP" altLang="en-US" dirty="0"/>
          </a:p>
        </p:txBody>
      </p:sp>
      <p:sp>
        <p:nvSpPr>
          <p:cNvPr id="3" name="コンテンツ プレースホルダー 2"/>
          <p:cNvSpPr>
            <a:spLocks noGrp="1"/>
          </p:cNvSpPr>
          <p:nvPr>
            <p:ph idx="1"/>
          </p:nvPr>
        </p:nvSpPr>
        <p:spPr>
          <a:xfrm>
            <a:off x="457200" y="1436712"/>
            <a:ext cx="7620000" cy="4800600"/>
          </a:xfrm>
        </p:spPr>
        <p:txBody>
          <a:bodyPr>
            <a:normAutofit/>
          </a:bodyPr>
          <a:lstStyle/>
          <a:p>
            <a:pPr marL="114300" indent="0">
              <a:buNone/>
            </a:pPr>
            <a:endParaRPr lang="en-US" altLang="ja-JP" sz="2800" dirty="0" smtClean="0"/>
          </a:p>
          <a:p>
            <a:pPr marL="114300" indent="0">
              <a:buNone/>
            </a:pPr>
            <a:r>
              <a:rPr lang="en-US" altLang="ja-JP" sz="2800" b="1" dirty="0" smtClean="0"/>
              <a:t>(2)</a:t>
            </a:r>
            <a:r>
              <a:rPr lang="ja-JP" altLang="en-US" sz="2800" b="1" dirty="0" smtClean="0"/>
              <a:t>アイテム数２のセットの支持度を調べる</a:t>
            </a:r>
            <a:endParaRPr lang="en-US" altLang="ja-JP" sz="2800" b="1" dirty="0" smtClean="0"/>
          </a:p>
          <a:p>
            <a:pPr marL="114300" indent="0">
              <a:buNone/>
            </a:pPr>
            <a:r>
              <a:rPr lang="ja-JP" altLang="en-US" sz="2800" dirty="0"/>
              <a:t>⇒</a:t>
            </a:r>
            <a:r>
              <a:rPr lang="en-US" altLang="ja-JP" sz="2800" dirty="0"/>
              <a:t>D</a:t>
            </a:r>
            <a:r>
              <a:rPr lang="ja-JP" altLang="en-US" sz="2800" dirty="0"/>
              <a:t>を含む組は必ず１以下なので除外できる</a:t>
            </a:r>
            <a:endParaRPr lang="en-US" altLang="ja-JP" sz="2800" dirty="0"/>
          </a:p>
          <a:p>
            <a:pPr marL="114300" indent="0">
              <a:buNone/>
            </a:pPr>
            <a:r>
              <a:rPr lang="ja-JP" altLang="en-US" sz="2800" dirty="0" smtClean="0"/>
              <a:t>⇒</a:t>
            </a:r>
            <a:r>
              <a:rPr lang="en-US" altLang="ja-JP" sz="2800" dirty="0" smtClean="0"/>
              <a:t>AD, BD, CD</a:t>
            </a:r>
            <a:r>
              <a:rPr lang="ja-JP" altLang="en-US" sz="2800" dirty="0" smtClean="0"/>
              <a:t>は無視</a:t>
            </a:r>
            <a:endParaRPr lang="en-US" altLang="ja-JP" sz="2800" dirty="0" smtClean="0"/>
          </a:p>
          <a:p>
            <a:pPr marL="114300" indent="0">
              <a:buNone/>
            </a:pPr>
            <a:r>
              <a:rPr lang="ja-JP" altLang="en-US" sz="2800" dirty="0" smtClean="0"/>
              <a:t>⇒結果的に</a:t>
            </a:r>
            <a:r>
              <a:rPr lang="en-US" altLang="ja-JP" sz="2800" dirty="0" smtClean="0"/>
              <a:t>BC</a:t>
            </a:r>
            <a:r>
              <a:rPr lang="ja-JP" altLang="en-US" sz="2800" dirty="0" smtClean="0"/>
              <a:t>が失格となる</a:t>
            </a:r>
            <a:endParaRPr lang="en-US" altLang="ja-JP" sz="2800" dirty="0" smtClean="0"/>
          </a:p>
        </p:txBody>
      </p:sp>
      <p:sp>
        <p:nvSpPr>
          <p:cNvPr id="4" name="テキスト ボックス 3"/>
          <p:cNvSpPr txBox="1"/>
          <p:nvPr/>
        </p:nvSpPr>
        <p:spPr>
          <a:xfrm>
            <a:off x="1115616" y="4149080"/>
            <a:ext cx="1512168" cy="230832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kumimoji="1" lang="en-US" altLang="ja-JP" sz="3600" dirty="0" smtClean="0"/>
              <a:t>A, B, C</a:t>
            </a:r>
          </a:p>
          <a:p>
            <a:r>
              <a:rPr lang="en-US" altLang="ja-JP" sz="3600" dirty="0" smtClean="0"/>
              <a:t>A, B</a:t>
            </a:r>
          </a:p>
          <a:p>
            <a:r>
              <a:rPr kumimoji="1" lang="en-US" altLang="ja-JP" sz="3600" dirty="0" smtClean="0"/>
              <a:t>A, C, D</a:t>
            </a:r>
          </a:p>
          <a:p>
            <a:r>
              <a:rPr lang="en-US" altLang="ja-JP" sz="3600" dirty="0" smtClean="0"/>
              <a:t>A, C</a:t>
            </a:r>
            <a:endParaRPr kumimoji="1" lang="en-US" altLang="ja-JP" sz="3600" dirty="0" smtClean="0"/>
          </a:p>
        </p:txBody>
      </p:sp>
      <p:sp>
        <p:nvSpPr>
          <p:cNvPr id="5" name="右矢印 4"/>
          <p:cNvSpPr/>
          <p:nvPr/>
        </p:nvSpPr>
        <p:spPr>
          <a:xfrm>
            <a:off x="2987824" y="4941168"/>
            <a:ext cx="86409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4139952" y="4149080"/>
            <a:ext cx="4176464" cy="1200329"/>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kumimoji="1" lang="en-US" altLang="ja-JP" sz="3600" dirty="0" smtClean="0">
                <a:solidFill>
                  <a:schemeClr val="bg1">
                    <a:lumMod val="65000"/>
                  </a:schemeClr>
                </a:solidFill>
              </a:rPr>
              <a:t>A(4), B(2), C(3), D(1)</a:t>
            </a:r>
          </a:p>
          <a:p>
            <a:r>
              <a:rPr lang="en-US" altLang="ja-JP" sz="3600" dirty="0" smtClean="0"/>
              <a:t>AB(2), AC(3), BC(1)</a:t>
            </a:r>
            <a:endParaRPr kumimoji="1" lang="en-US" altLang="ja-JP" sz="3600" dirty="0" smtClean="0"/>
          </a:p>
        </p:txBody>
      </p:sp>
    </p:spTree>
    <p:extLst>
      <p:ext uri="{BB962C8B-B14F-4D97-AF65-F5344CB8AC3E}">
        <p14:creationId xmlns:p14="http://schemas.microsoft.com/office/powerpoint/2010/main" val="70000601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en-US" altLang="ja-JP" dirty="0" err="1" smtClean="0"/>
              <a:t>Apriori</a:t>
            </a:r>
            <a:r>
              <a:rPr lang="en-US" altLang="ja-JP" dirty="0" smtClean="0"/>
              <a:t> algorithm</a:t>
            </a:r>
            <a:r>
              <a:rPr lang="ja-JP" altLang="en-US" dirty="0" smtClean="0"/>
              <a:t>のイメージ</a:t>
            </a:r>
            <a:endParaRPr kumimoji="1" lang="ja-JP" altLang="en-US" dirty="0"/>
          </a:p>
        </p:txBody>
      </p:sp>
      <p:sp>
        <p:nvSpPr>
          <p:cNvPr id="3" name="コンテンツ プレースホルダー 2"/>
          <p:cNvSpPr>
            <a:spLocks noGrp="1"/>
          </p:cNvSpPr>
          <p:nvPr>
            <p:ph idx="1"/>
          </p:nvPr>
        </p:nvSpPr>
        <p:spPr>
          <a:xfrm>
            <a:off x="457200" y="1436712"/>
            <a:ext cx="7620000" cy="4800600"/>
          </a:xfrm>
        </p:spPr>
        <p:txBody>
          <a:bodyPr>
            <a:normAutofit/>
          </a:bodyPr>
          <a:lstStyle/>
          <a:p>
            <a:pPr marL="114300" indent="0">
              <a:buNone/>
            </a:pPr>
            <a:endParaRPr lang="en-US" altLang="ja-JP" sz="2800" dirty="0" smtClean="0"/>
          </a:p>
          <a:p>
            <a:pPr marL="114300" indent="0">
              <a:buNone/>
            </a:pPr>
            <a:r>
              <a:rPr lang="en-US" altLang="ja-JP" sz="2800" b="1" dirty="0" smtClean="0"/>
              <a:t>(3)</a:t>
            </a:r>
            <a:r>
              <a:rPr lang="ja-JP" altLang="en-US" sz="2800" b="1" dirty="0"/>
              <a:t>合格</a:t>
            </a:r>
            <a:r>
              <a:rPr lang="ja-JP" altLang="en-US" sz="2800" b="1" dirty="0" smtClean="0"/>
              <a:t>した全単体アイテムから作られるアイテムの検討を行う</a:t>
            </a:r>
            <a:endParaRPr lang="en-US" altLang="ja-JP" sz="2800" b="1" dirty="0" smtClean="0"/>
          </a:p>
          <a:p>
            <a:pPr marL="114300" indent="0">
              <a:buNone/>
            </a:pPr>
            <a:r>
              <a:rPr lang="ja-JP" altLang="en-US" sz="2800" dirty="0" smtClean="0"/>
              <a:t>⇒この場合は</a:t>
            </a:r>
            <a:r>
              <a:rPr lang="en-US" altLang="ja-JP" sz="2800" dirty="0" smtClean="0"/>
              <a:t>ABC</a:t>
            </a:r>
          </a:p>
          <a:p>
            <a:pPr marL="114300" indent="0">
              <a:buNone/>
            </a:pPr>
            <a:r>
              <a:rPr lang="ja-JP" altLang="en-US" sz="2800" dirty="0" smtClean="0"/>
              <a:t>⇒</a:t>
            </a:r>
            <a:r>
              <a:rPr lang="en-US" altLang="ja-JP" sz="2800" dirty="0" smtClean="0"/>
              <a:t>BC</a:t>
            </a:r>
            <a:r>
              <a:rPr lang="ja-JP" altLang="en-US" sz="2800" dirty="0" smtClean="0"/>
              <a:t>が失格だったので</a:t>
            </a:r>
            <a:r>
              <a:rPr lang="en-US" altLang="ja-JP" sz="2800" dirty="0" smtClean="0"/>
              <a:t>ABC</a:t>
            </a:r>
            <a:r>
              <a:rPr lang="ja-JP" altLang="en-US" sz="2800" dirty="0" smtClean="0"/>
              <a:t>も失格である</a:t>
            </a:r>
            <a:endParaRPr lang="en-US" altLang="ja-JP" sz="2800" dirty="0" smtClean="0"/>
          </a:p>
        </p:txBody>
      </p:sp>
      <p:sp>
        <p:nvSpPr>
          <p:cNvPr id="4" name="テキスト ボックス 3"/>
          <p:cNvSpPr txBox="1"/>
          <p:nvPr/>
        </p:nvSpPr>
        <p:spPr>
          <a:xfrm>
            <a:off x="1115616" y="4149080"/>
            <a:ext cx="1512168" cy="2308324"/>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kumimoji="1" lang="en-US" altLang="ja-JP" sz="3600" dirty="0" smtClean="0"/>
              <a:t>A, B, C</a:t>
            </a:r>
          </a:p>
          <a:p>
            <a:r>
              <a:rPr lang="en-US" altLang="ja-JP" sz="3600" dirty="0" smtClean="0"/>
              <a:t>A, B</a:t>
            </a:r>
          </a:p>
          <a:p>
            <a:r>
              <a:rPr kumimoji="1" lang="en-US" altLang="ja-JP" sz="3600" dirty="0" smtClean="0"/>
              <a:t>A, C, D</a:t>
            </a:r>
          </a:p>
          <a:p>
            <a:r>
              <a:rPr lang="en-US" altLang="ja-JP" sz="3600" dirty="0" smtClean="0"/>
              <a:t>A, C</a:t>
            </a:r>
            <a:endParaRPr kumimoji="1" lang="en-US" altLang="ja-JP" sz="3600" dirty="0" smtClean="0"/>
          </a:p>
        </p:txBody>
      </p:sp>
      <p:sp>
        <p:nvSpPr>
          <p:cNvPr id="5" name="右矢印 4"/>
          <p:cNvSpPr/>
          <p:nvPr/>
        </p:nvSpPr>
        <p:spPr>
          <a:xfrm>
            <a:off x="2987824" y="4941168"/>
            <a:ext cx="864096" cy="5760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p:cNvSpPr txBox="1"/>
          <p:nvPr/>
        </p:nvSpPr>
        <p:spPr>
          <a:xfrm>
            <a:off x="4139952" y="4149080"/>
            <a:ext cx="4176464" cy="1754326"/>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kumimoji="1" lang="en-US" altLang="ja-JP" sz="3600" dirty="0" smtClean="0">
                <a:solidFill>
                  <a:schemeClr val="bg1">
                    <a:lumMod val="65000"/>
                  </a:schemeClr>
                </a:solidFill>
              </a:rPr>
              <a:t>A(4), B(2), C(3), D(1)</a:t>
            </a:r>
          </a:p>
          <a:p>
            <a:r>
              <a:rPr lang="en-US" altLang="ja-JP" sz="3600" dirty="0" smtClean="0">
                <a:solidFill>
                  <a:schemeClr val="bg1">
                    <a:lumMod val="65000"/>
                  </a:schemeClr>
                </a:solidFill>
              </a:rPr>
              <a:t>AB(2), AC(3), BC(1)</a:t>
            </a:r>
          </a:p>
          <a:p>
            <a:r>
              <a:rPr kumimoji="1" lang="en-US" altLang="ja-JP" sz="3600" dirty="0" smtClean="0">
                <a:solidFill>
                  <a:schemeClr val="tx1"/>
                </a:solidFill>
              </a:rPr>
              <a:t>ABC(&lt;=1)</a:t>
            </a:r>
          </a:p>
        </p:txBody>
      </p:sp>
    </p:spTree>
    <p:extLst>
      <p:ext uri="{BB962C8B-B14F-4D97-AF65-F5344CB8AC3E}">
        <p14:creationId xmlns:p14="http://schemas.microsoft.com/office/powerpoint/2010/main" val="60014656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a:t>関数</a:t>
            </a:r>
            <a:r>
              <a:rPr lang="ja-JP" altLang="en-US" dirty="0" smtClean="0"/>
              <a:t>とケーススタディ</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sz="2800" dirty="0" smtClean="0"/>
              <a:t>用いるデータは先ほど登場したトランザクションの例</a:t>
            </a:r>
            <a:r>
              <a:rPr lang="ja-JP" altLang="en-US" sz="2800" dirty="0" smtClean="0"/>
              <a:t>のデータとする</a:t>
            </a:r>
            <a:endParaRPr lang="en-US" altLang="ja-JP" sz="2800" dirty="0" smtClean="0"/>
          </a:p>
        </p:txBody>
      </p:sp>
      <p:sp>
        <p:nvSpPr>
          <p:cNvPr id="4" name="テキスト ボックス 3"/>
          <p:cNvSpPr txBox="1"/>
          <p:nvPr/>
        </p:nvSpPr>
        <p:spPr>
          <a:xfrm>
            <a:off x="251520" y="2564904"/>
            <a:ext cx="7920880" cy="4188381"/>
          </a:xfrm>
          <a:prstGeom prst="roundRect">
            <a:avLst/>
          </a:prstGeom>
          <a:noFill/>
          <a:ln>
            <a:solidFill>
              <a:schemeClr val="tx1"/>
            </a:solidFill>
          </a:ln>
        </p:spPr>
        <p:txBody>
          <a:bodyPr wrap="square" rtlCol="0">
            <a:spAutoFit/>
          </a:bodyPr>
          <a:lstStyle/>
          <a:p>
            <a:r>
              <a:rPr lang="en-US" altLang="ja-JP" sz="2000" dirty="0"/>
              <a:t>&gt; </a:t>
            </a:r>
            <a:r>
              <a:rPr lang="en-US" altLang="ja-JP" sz="2000" dirty="0" err="1"/>
              <a:t>install.packages</a:t>
            </a:r>
            <a:r>
              <a:rPr lang="en-US" altLang="ja-JP" sz="2000" dirty="0"/>
              <a:t>("</a:t>
            </a:r>
            <a:r>
              <a:rPr lang="en-US" altLang="ja-JP" sz="2000" dirty="0" err="1"/>
              <a:t>arules</a:t>
            </a:r>
            <a:r>
              <a:rPr lang="en-US" altLang="ja-JP" sz="2000" dirty="0"/>
              <a:t>",dependencies=TRUE</a:t>
            </a:r>
            <a:r>
              <a:rPr lang="en-US" altLang="ja-JP" sz="2000" dirty="0" smtClean="0"/>
              <a:t>)</a:t>
            </a:r>
            <a:endParaRPr lang="en-US" altLang="ja-JP" sz="2000" dirty="0"/>
          </a:p>
          <a:p>
            <a:r>
              <a:rPr lang="en-US" altLang="ja-JP" sz="2000" dirty="0"/>
              <a:t>&gt; library(</a:t>
            </a:r>
            <a:r>
              <a:rPr lang="en-US" altLang="ja-JP" sz="2000" dirty="0" err="1"/>
              <a:t>arules</a:t>
            </a:r>
            <a:r>
              <a:rPr lang="en-US" altLang="ja-JP" sz="2000" dirty="0"/>
              <a:t>)</a:t>
            </a:r>
          </a:p>
          <a:p>
            <a:r>
              <a:rPr lang="en-US" altLang="ja-JP" sz="2000" dirty="0"/>
              <a:t>&gt; data&lt;-list(c("</a:t>
            </a:r>
            <a:r>
              <a:rPr lang="ja-JP" altLang="en-US" sz="2000" dirty="0"/>
              <a:t>パン</a:t>
            </a:r>
            <a:r>
              <a:rPr lang="en-US" altLang="ja-JP" sz="2000" dirty="0"/>
              <a:t>","</a:t>
            </a:r>
            <a:r>
              <a:rPr lang="ja-JP" altLang="en-US" sz="2000" dirty="0"/>
              <a:t>牛乳</a:t>
            </a:r>
            <a:r>
              <a:rPr lang="en-US" altLang="ja-JP" sz="2000" dirty="0"/>
              <a:t>","</a:t>
            </a:r>
            <a:r>
              <a:rPr lang="ja-JP" altLang="en-US" sz="2000" dirty="0"/>
              <a:t>ハム</a:t>
            </a:r>
            <a:r>
              <a:rPr lang="en-US" altLang="ja-JP" sz="2000" dirty="0"/>
              <a:t>","</a:t>
            </a:r>
            <a:r>
              <a:rPr lang="ja-JP" altLang="en-US" sz="2000" dirty="0"/>
              <a:t>果物</a:t>
            </a:r>
            <a:r>
              <a:rPr lang="en-US" altLang="ja-JP" sz="2000" dirty="0"/>
              <a:t>"),</a:t>
            </a:r>
          </a:p>
          <a:p>
            <a:r>
              <a:rPr lang="en-US" altLang="ja-JP" sz="2000" dirty="0"/>
              <a:t>+ c("</a:t>
            </a:r>
            <a:r>
              <a:rPr lang="ja-JP" altLang="en-US" sz="2000" dirty="0"/>
              <a:t>パン</a:t>
            </a:r>
            <a:r>
              <a:rPr lang="en-US" altLang="ja-JP" sz="2000" dirty="0"/>
              <a:t>","</a:t>
            </a:r>
            <a:r>
              <a:rPr lang="ja-JP" altLang="en-US" sz="2000" dirty="0"/>
              <a:t>オムツ</a:t>
            </a:r>
            <a:r>
              <a:rPr lang="en-US" altLang="ja-JP" sz="2000" dirty="0"/>
              <a:t>","</a:t>
            </a:r>
            <a:r>
              <a:rPr lang="ja-JP" altLang="en-US" sz="2000" dirty="0"/>
              <a:t>ビール</a:t>
            </a:r>
            <a:r>
              <a:rPr lang="en-US" altLang="ja-JP" sz="2000" dirty="0"/>
              <a:t>","</a:t>
            </a:r>
            <a:r>
              <a:rPr lang="ja-JP" altLang="en-US" sz="2000" dirty="0"/>
              <a:t>ハム</a:t>
            </a:r>
            <a:r>
              <a:rPr lang="en-US" altLang="ja-JP" sz="2000" dirty="0"/>
              <a:t>"),</a:t>
            </a:r>
          </a:p>
          <a:p>
            <a:r>
              <a:rPr lang="en-US" altLang="ja-JP" sz="2000" dirty="0"/>
              <a:t>+ c("</a:t>
            </a:r>
            <a:r>
              <a:rPr lang="ja-JP" altLang="en-US" sz="2000" dirty="0"/>
              <a:t>ソーセージ</a:t>
            </a:r>
            <a:r>
              <a:rPr lang="en-US" altLang="ja-JP" sz="2000" dirty="0"/>
              <a:t>","</a:t>
            </a:r>
            <a:r>
              <a:rPr lang="ja-JP" altLang="en-US" sz="2000" dirty="0"/>
              <a:t>ビール</a:t>
            </a:r>
            <a:r>
              <a:rPr lang="en-US" altLang="ja-JP" sz="2000" dirty="0"/>
              <a:t>","</a:t>
            </a:r>
            <a:r>
              <a:rPr lang="ja-JP" altLang="en-US" sz="2000" dirty="0"/>
              <a:t>オムツ</a:t>
            </a:r>
            <a:r>
              <a:rPr lang="en-US" altLang="ja-JP" sz="2000" dirty="0"/>
              <a:t>"),</a:t>
            </a:r>
          </a:p>
          <a:p>
            <a:r>
              <a:rPr lang="en-US" altLang="ja-JP" sz="2000" dirty="0"/>
              <a:t>+ c("</a:t>
            </a:r>
            <a:r>
              <a:rPr lang="ja-JP" altLang="en-US" sz="2000" dirty="0"/>
              <a:t>弁当</a:t>
            </a:r>
            <a:r>
              <a:rPr lang="en-US" altLang="ja-JP" sz="2000" dirty="0"/>
              <a:t>","</a:t>
            </a:r>
            <a:r>
              <a:rPr lang="ja-JP" altLang="en-US" sz="2000" dirty="0"/>
              <a:t>オムツ</a:t>
            </a:r>
            <a:r>
              <a:rPr lang="en-US" altLang="ja-JP" sz="2000" dirty="0"/>
              <a:t>","</a:t>
            </a:r>
            <a:r>
              <a:rPr lang="ja-JP" altLang="en-US" sz="2000" dirty="0"/>
              <a:t>ビール</a:t>
            </a:r>
            <a:r>
              <a:rPr lang="en-US" altLang="ja-JP" sz="2000" dirty="0"/>
              <a:t>","</a:t>
            </a:r>
            <a:r>
              <a:rPr lang="ja-JP" altLang="en-US" sz="2000" dirty="0"/>
              <a:t>タバコ</a:t>
            </a:r>
            <a:r>
              <a:rPr lang="en-US" altLang="ja-JP" sz="2000" dirty="0"/>
              <a:t>"),</a:t>
            </a:r>
          </a:p>
          <a:p>
            <a:r>
              <a:rPr lang="en-US" altLang="ja-JP" sz="2000" dirty="0"/>
              <a:t>+ c("</a:t>
            </a:r>
            <a:r>
              <a:rPr lang="ja-JP" altLang="en-US" sz="2000" dirty="0"/>
              <a:t>弁当</a:t>
            </a:r>
            <a:r>
              <a:rPr lang="en-US" altLang="ja-JP" sz="2000" dirty="0"/>
              <a:t>","</a:t>
            </a:r>
            <a:r>
              <a:rPr lang="ja-JP" altLang="en-US" sz="2000" dirty="0"/>
              <a:t>ジュース</a:t>
            </a:r>
            <a:r>
              <a:rPr lang="en-US" altLang="ja-JP" sz="2000" dirty="0"/>
              <a:t>","</a:t>
            </a:r>
            <a:r>
              <a:rPr lang="ja-JP" altLang="en-US" sz="2000" dirty="0"/>
              <a:t>ビール</a:t>
            </a:r>
            <a:r>
              <a:rPr lang="en-US" altLang="ja-JP" sz="2000" dirty="0"/>
              <a:t>","</a:t>
            </a:r>
            <a:r>
              <a:rPr lang="ja-JP" altLang="en-US" sz="2000" dirty="0"/>
              <a:t>果物</a:t>
            </a:r>
            <a:r>
              <a:rPr lang="en-US" altLang="ja-JP" sz="2000" dirty="0"/>
              <a:t>"))</a:t>
            </a:r>
          </a:p>
          <a:p>
            <a:r>
              <a:rPr lang="en-US" altLang="ja-JP" sz="2000" dirty="0"/>
              <a:t>&gt; </a:t>
            </a:r>
            <a:r>
              <a:rPr lang="en-US" altLang="ja-JP" sz="2000" dirty="0" err="1"/>
              <a:t>data.tran</a:t>
            </a:r>
            <a:r>
              <a:rPr lang="en-US" altLang="ja-JP" sz="2000" dirty="0"/>
              <a:t>&lt;-as(</a:t>
            </a:r>
            <a:r>
              <a:rPr lang="en-US" altLang="ja-JP" sz="2000" dirty="0" err="1"/>
              <a:t>data,"transactions</a:t>
            </a:r>
            <a:r>
              <a:rPr lang="en-US" altLang="ja-JP" sz="2000" dirty="0"/>
              <a:t>")</a:t>
            </a:r>
          </a:p>
          <a:p>
            <a:r>
              <a:rPr lang="en-US" altLang="ja-JP" sz="2000" dirty="0"/>
              <a:t>&gt; class(</a:t>
            </a:r>
            <a:r>
              <a:rPr lang="en-US" altLang="ja-JP" sz="2000" dirty="0" err="1"/>
              <a:t>data.tran</a:t>
            </a:r>
            <a:r>
              <a:rPr lang="en-US" altLang="ja-JP" sz="2000" dirty="0"/>
              <a:t>)</a:t>
            </a:r>
          </a:p>
          <a:p>
            <a:r>
              <a:rPr lang="en-US" altLang="ja-JP" sz="2000" dirty="0"/>
              <a:t>[1] "transactions"</a:t>
            </a:r>
          </a:p>
          <a:p>
            <a:r>
              <a:rPr lang="en-US" altLang="ja-JP" sz="2000" dirty="0" err="1"/>
              <a:t>attr</a:t>
            </a:r>
            <a:r>
              <a:rPr lang="en-US" altLang="ja-JP" sz="2000" dirty="0"/>
              <a:t>(,"package")</a:t>
            </a:r>
          </a:p>
          <a:p>
            <a:r>
              <a:rPr lang="en-US" altLang="ja-JP" sz="2000" dirty="0"/>
              <a:t>[1] "</a:t>
            </a:r>
            <a:r>
              <a:rPr lang="en-US" altLang="ja-JP" sz="2000" dirty="0" err="1"/>
              <a:t>arules</a:t>
            </a:r>
            <a:r>
              <a:rPr lang="en-US" altLang="ja-JP" sz="2000" dirty="0"/>
              <a:t>"</a:t>
            </a:r>
            <a:endParaRPr lang="en-US" altLang="ja-JP" sz="2000" dirty="0"/>
          </a:p>
        </p:txBody>
      </p:sp>
    </p:spTree>
    <p:extLst>
      <p:ext uri="{BB962C8B-B14F-4D97-AF65-F5344CB8AC3E}">
        <p14:creationId xmlns:p14="http://schemas.microsoft.com/office/powerpoint/2010/main" val="353888144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psf\Home\Desktop\スクリーンショット 2013-01-30 0.15.57.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17440" y="3184335"/>
            <a:ext cx="4440963" cy="3629041"/>
          </a:xfrm>
          <a:prstGeom prst="rect">
            <a:avLst/>
          </a:prstGeom>
          <a:noFill/>
          <a:extLst>
            <a:ext uri="{909E8E84-426E-40DD-AFC4-6F175D3DCCD1}">
              <a14:hiddenFill xmlns:a14="http://schemas.microsoft.com/office/drawing/2010/main">
                <a:solidFill>
                  <a:srgbClr val="FFFFFF"/>
                </a:solidFill>
              </a14:hiddenFill>
            </a:ext>
          </a:extLst>
        </p:spPr>
      </p:pic>
      <p:sp>
        <p:nvSpPr>
          <p:cNvPr id="2" name="タイトル 1"/>
          <p:cNvSpPr>
            <a:spLocks noGrp="1"/>
          </p:cNvSpPr>
          <p:nvPr>
            <p:ph type="title"/>
          </p:nvPr>
        </p:nvSpPr>
        <p:spPr/>
        <p:txBody>
          <a:bodyPr/>
          <a:lstStyle/>
          <a:p>
            <a:pPr algn="ctr"/>
            <a:r>
              <a:rPr kumimoji="1" lang="ja-JP" altLang="en-US" dirty="0" smtClean="0"/>
              <a:t>関数</a:t>
            </a:r>
            <a:r>
              <a:rPr kumimoji="1" lang="en-US" altLang="ja-JP" dirty="0" err="1" smtClean="0"/>
              <a:t>itemFrequencyPlot</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sz="2800" dirty="0" smtClean="0"/>
              <a:t>トランザクションデータの</a:t>
            </a:r>
            <a:r>
              <a:rPr lang="ja-JP" altLang="en-US" sz="2800" dirty="0" smtClean="0"/>
              <a:t>アイテムの頻度の棒グラフを作成する関数がある</a:t>
            </a:r>
            <a:endParaRPr lang="en-US" altLang="ja-JP" sz="2800" dirty="0" smtClean="0"/>
          </a:p>
        </p:txBody>
      </p:sp>
      <p:sp>
        <p:nvSpPr>
          <p:cNvPr id="4" name="テキスト ボックス 3"/>
          <p:cNvSpPr txBox="1"/>
          <p:nvPr/>
        </p:nvSpPr>
        <p:spPr>
          <a:xfrm>
            <a:off x="323528" y="2708920"/>
            <a:ext cx="7920880" cy="442674"/>
          </a:xfrm>
          <a:prstGeom prst="roundRect">
            <a:avLst/>
          </a:prstGeom>
          <a:noFill/>
          <a:ln>
            <a:solidFill>
              <a:schemeClr val="tx1"/>
            </a:solidFill>
          </a:ln>
        </p:spPr>
        <p:txBody>
          <a:bodyPr wrap="square" rtlCol="0">
            <a:spAutoFit/>
          </a:bodyPr>
          <a:lstStyle/>
          <a:p>
            <a:r>
              <a:rPr lang="en-US" altLang="ja-JP" sz="2000" dirty="0" smtClean="0"/>
              <a:t> &gt; </a:t>
            </a:r>
            <a:r>
              <a:rPr lang="en-US" altLang="ja-JP" sz="2000" dirty="0" err="1"/>
              <a:t>itemFrequencyPlot</a:t>
            </a:r>
            <a:r>
              <a:rPr lang="en-US" altLang="ja-JP" sz="2000" dirty="0"/>
              <a:t>(</a:t>
            </a:r>
            <a:r>
              <a:rPr lang="en-US" altLang="ja-JP" sz="2000" dirty="0" err="1"/>
              <a:t>data.tran,type</a:t>
            </a:r>
            <a:r>
              <a:rPr lang="en-US" altLang="ja-JP" sz="2000" dirty="0"/>
              <a:t>="absolute")</a:t>
            </a:r>
            <a:endParaRPr lang="en-US" altLang="ja-JP" sz="2000" dirty="0"/>
          </a:p>
        </p:txBody>
      </p:sp>
    </p:spTree>
    <p:extLst>
      <p:ext uri="{BB962C8B-B14F-4D97-AF65-F5344CB8AC3E}">
        <p14:creationId xmlns:p14="http://schemas.microsoft.com/office/powerpoint/2010/main" val="317031130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7620000" cy="1143000"/>
          </a:xfrm>
        </p:spPr>
        <p:txBody>
          <a:bodyPr/>
          <a:lstStyle/>
          <a:p>
            <a:pPr algn="ctr"/>
            <a:r>
              <a:rPr lang="ja-JP" altLang="en-US" dirty="0" smtClean="0"/>
              <a:t>関数</a:t>
            </a:r>
            <a:r>
              <a:rPr lang="en-US" altLang="ja-JP" dirty="0" err="1" smtClean="0"/>
              <a:t>apriori</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sz="2400" b="1" dirty="0" smtClean="0"/>
              <a:t>相関ルールを抽出する関数</a:t>
            </a:r>
            <a:r>
              <a:rPr lang="en-US" altLang="ja-JP" sz="2400" b="1" dirty="0" err="1" smtClean="0"/>
              <a:t>apriori</a:t>
            </a:r>
            <a:r>
              <a:rPr lang="ja-JP" altLang="en-US" sz="2400" b="1" dirty="0" smtClean="0"/>
              <a:t>がある</a:t>
            </a:r>
            <a:endParaRPr lang="en-US" altLang="ja-JP" sz="2400" b="1" dirty="0" smtClean="0"/>
          </a:p>
          <a:p>
            <a:endParaRPr lang="en-US" altLang="ja-JP" sz="2400" b="1" dirty="0" smtClean="0"/>
          </a:p>
          <a:p>
            <a:r>
              <a:rPr lang="en-US" altLang="ja-JP" sz="2400" b="1" dirty="0" err="1" smtClean="0"/>
              <a:t>apriori</a:t>
            </a:r>
            <a:r>
              <a:rPr lang="en-US" altLang="ja-JP" sz="2400" b="1" dirty="0" smtClean="0"/>
              <a:t>(data</a:t>
            </a:r>
            <a:r>
              <a:rPr lang="en-US" altLang="ja-JP" sz="2400" b="1" dirty="0" smtClean="0"/>
              <a:t>, </a:t>
            </a:r>
            <a:r>
              <a:rPr lang="en-US" altLang="ja-JP" sz="2400" b="1" dirty="0" smtClean="0"/>
              <a:t>parameter=NULL</a:t>
            </a:r>
            <a:r>
              <a:rPr lang="en-US" altLang="ja-JP" sz="2400" b="1" dirty="0" smtClean="0"/>
              <a:t>, control=NULL)</a:t>
            </a:r>
            <a:endParaRPr lang="en-US" altLang="ja-JP" sz="2400" b="1" dirty="0" smtClean="0"/>
          </a:p>
          <a:p>
            <a:pPr marL="114300" indent="0">
              <a:buNone/>
            </a:pPr>
            <a:r>
              <a:rPr lang="ja-JP" altLang="en-US" sz="2400" dirty="0" smtClean="0"/>
              <a:t>・</a:t>
            </a:r>
            <a:r>
              <a:rPr lang="en-US" altLang="ja-JP" sz="2400" dirty="0" smtClean="0"/>
              <a:t>data</a:t>
            </a:r>
            <a:r>
              <a:rPr lang="ja-JP" altLang="en-US" sz="2400" dirty="0" smtClean="0"/>
              <a:t>：用いるデータの指定</a:t>
            </a:r>
            <a:endParaRPr lang="en-US" altLang="ja-JP" sz="2400" dirty="0" smtClean="0"/>
          </a:p>
          <a:p>
            <a:pPr marL="114300" indent="0">
              <a:buNone/>
            </a:pPr>
            <a:r>
              <a:rPr lang="ja-JP" altLang="en-US" sz="2400" dirty="0" smtClean="0"/>
              <a:t>・</a:t>
            </a:r>
            <a:r>
              <a:rPr lang="en-US" altLang="ja-JP" sz="2400" dirty="0" smtClean="0"/>
              <a:t>parameter</a:t>
            </a:r>
            <a:r>
              <a:rPr lang="ja-JP" altLang="en-US" sz="2400" dirty="0" smtClean="0"/>
              <a:t>：支持度</a:t>
            </a:r>
            <a:r>
              <a:rPr lang="en-US" altLang="ja-JP" sz="2400" dirty="0" smtClean="0"/>
              <a:t>, </a:t>
            </a:r>
            <a:r>
              <a:rPr lang="ja-JP" altLang="en-US" sz="2400" dirty="0" smtClean="0"/>
              <a:t>確信度</a:t>
            </a:r>
            <a:r>
              <a:rPr lang="en-US" altLang="ja-JP" sz="2400" dirty="0" smtClean="0"/>
              <a:t>, </a:t>
            </a:r>
            <a:r>
              <a:rPr lang="ja-JP" altLang="en-US" sz="2400" dirty="0" smtClean="0"/>
              <a:t>頻出アイテムの最大数を指定</a:t>
            </a:r>
            <a:endParaRPr lang="en-US" altLang="ja-JP" sz="2400" dirty="0" smtClean="0"/>
          </a:p>
          <a:p>
            <a:pPr marL="114300" indent="0">
              <a:buNone/>
            </a:pPr>
            <a:r>
              <a:rPr lang="ja-JP" altLang="en-US" sz="2400" dirty="0" smtClean="0"/>
              <a:t>・</a:t>
            </a:r>
            <a:r>
              <a:rPr lang="en-US" altLang="ja-JP" sz="2400" dirty="0" smtClean="0"/>
              <a:t>control</a:t>
            </a:r>
            <a:r>
              <a:rPr lang="ja-JP" altLang="en-US" sz="2400" dirty="0" smtClean="0"/>
              <a:t>：アルゴリズムのパフォーマンスを制御</a:t>
            </a:r>
            <a:endParaRPr lang="en-US" altLang="ja-JP" sz="2400" dirty="0" smtClean="0"/>
          </a:p>
        </p:txBody>
      </p:sp>
    </p:spTree>
    <p:extLst>
      <p:ext uri="{BB962C8B-B14F-4D97-AF65-F5344CB8AC3E}">
        <p14:creationId xmlns:p14="http://schemas.microsoft.com/office/powerpoint/2010/main" val="129510951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関数</a:t>
            </a:r>
            <a:r>
              <a:rPr kumimoji="1" lang="en-US" altLang="ja-JP" dirty="0" err="1" smtClean="0"/>
              <a:t>apriori</a:t>
            </a:r>
            <a:r>
              <a:rPr kumimoji="1" lang="ja-JP" altLang="en-US" dirty="0" smtClean="0"/>
              <a:t>の例</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sz="2800" dirty="0"/>
              <a:t>入力</a:t>
            </a:r>
            <a:r>
              <a:rPr lang="ja-JP" altLang="en-US" sz="2800" dirty="0" smtClean="0"/>
              <a:t>したデータ</a:t>
            </a:r>
            <a:r>
              <a:rPr lang="en-US" altLang="ja-JP" sz="2800" dirty="0" err="1" smtClean="0"/>
              <a:t>data.tran</a:t>
            </a:r>
            <a:r>
              <a:rPr lang="ja-JP" altLang="en-US" sz="2800" dirty="0" smtClean="0"/>
              <a:t>を用いて</a:t>
            </a:r>
            <a:r>
              <a:rPr lang="en-US" altLang="ja-JP" sz="2800" dirty="0" smtClean="0"/>
              <a:t>, </a:t>
            </a:r>
            <a:r>
              <a:rPr lang="ja-JP" altLang="en-US" sz="2800" dirty="0" smtClean="0"/>
              <a:t>デフォルトの値のままの使用例を次に示す</a:t>
            </a:r>
            <a:endParaRPr kumimoji="1" lang="en-US" altLang="ja-JP" sz="2800" dirty="0" smtClean="0"/>
          </a:p>
        </p:txBody>
      </p:sp>
      <p:sp>
        <p:nvSpPr>
          <p:cNvPr id="4" name="テキスト ボックス 3"/>
          <p:cNvSpPr txBox="1"/>
          <p:nvPr/>
        </p:nvSpPr>
        <p:spPr>
          <a:xfrm>
            <a:off x="323528" y="2564904"/>
            <a:ext cx="7920880" cy="4188381"/>
          </a:xfrm>
          <a:prstGeom prst="roundRect">
            <a:avLst/>
          </a:prstGeom>
          <a:noFill/>
          <a:ln>
            <a:solidFill>
              <a:schemeClr val="tx1"/>
            </a:solidFill>
          </a:ln>
        </p:spPr>
        <p:txBody>
          <a:bodyPr wrap="square" rtlCol="0">
            <a:spAutoFit/>
          </a:bodyPr>
          <a:lstStyle/>
          <a:p>
            <a:r>
              <a:rPr lang="en-US" altLang="ja-JP" sz="2000" dirty="0"/>
              <a:t>&gt; </a:t>
            </a:r>
            <a:r>
              <a:rPr lang="en-US" altLang="ja-JP" sz="2000" dirty="0" err="1"/>
              <a:t>data.ap</a:t>
            </a:r>
            <a:r>
              <a:rPr lang="en-US" altLang="ja-JP" sz="2000" dirty="0"/>
              <a:t>&lt;-</a:t>
            </a:r>
            <a:r>
              <a:rPr lang="en-US" altLang="ja-JP" sz="2000" dirty="0" err="1"/>
              <a:t>apriori</a:t>
            </a:r>
            <a:r>
              <a:rPr lang="en-US" altLang="ja-JP" sz="2000" dirty="0"/>
              <a:t>(</a:t>
            </a:r>
            <a:r>
              <a:rPr lang="en-US" altLang="ja-JP" sz="2000" dirty="0" err="1"/>
              <a:t>data.tran</a:t>
            </a:r>
            <a:r>
              <a:rPr lang="en-US" altLang="ja-JP" sz="2000" dirty="0" smtClean="0"/>
              <a:t>)</a:t>
            </a:r>
            <a:endParaRPr lang="en-US" altLang="ja-JP" sz="2000" dirty="0"/>
          </a:p>
          <a:p>
            <a:r>
              <a:rPr lang="en-US" altLang="ja-JP" sz="2000" dirty="0"/>
              <a:t>parameter specification:</a:t>
            </a:r>
          </a:p>
          <a:p>
            <a:r>
              <a:rPr lang="en-US" altLang="ja-JP" sz="2000" dirty="0"/>
              <a:t> confidence </a:t>
            </a:r>
            <a:r>
              <a:rPr lang="ja-JP" altLang="en-US" sz="2000" dirty="0"/>
              <a:t> </a:t>
            </a:r>
            <a:r>
              <a:rPr lang="en-US" altLang="ja-JP" sz="2000" dirty="0" err="1" smtClean="0"/>
              <a:t>minval</a:t>
            </a:r>
            <a:r>
              <a:rPr lang="en-US" altLang="ja-JP" sz="2000" dirty="0" smtClean="0"/>
              <a:t> </a:t>
            </a:r>
            <a:r>
              <a:rPr lang="en-US" altLang="ja-JP" sz="2000" dirty="0" err="1"/>
              <a:t>smax</a:t>
            </a:r>
            <a:r>
              <a:rPr lang="en-US" altLang="ja-JP" sz="2000" dirty="0"/>
              <a:t> </a:t>
            </a:r>
            <a:r>
              <a:rPr lang="en-US" altLang="ja-JP" sz="2000" dirty="0" err="1"/>
              <a:t>arem</a:t>
            </a:r>
            <a:r>
              <a:rPr lang="en-US" altLang="ja-JP" sz="2000" dirty="0"/>
              <a:t>  </a:t>
            </a:r>
            <a:r>
              <a:rPr lang="en-US" altLang="ja-JP" sz="2000" dirty="0" err="1"/>
              <a:t>aval</a:t>
            </a:r>
            <a:r>
              <a:rPr lang="en-US" altLang="ja-JP" sz="2000" dirty="0"/>
              <a:t> </a:t>
            </a:r>
            <a:r>
              <a:rPr lang="en-US" altLang="ja-JP" sz="2000" dirty="0" err="1"/>
              <a:t>originalSupport</a:t>
            </a:r>
            <a:r>
              <a:rPr lang="en-US" altLang="ja-JP" sz="2000" dirty="0"/>
              <a:t> support </a:t>
            </a:r>
            <a:r>
              <a:rPr lang="en-US" altLang="ja-JP" sz="2000" dirty="0" err="1"/>
              <a:t>minlen</a:t>
            </a:r>
            <a:r>
              <a:rPr lang="en-US" altLang="ja-JP" sz="2000" dirty="0"/>
              <a:t> </a:t>
            </a:r>
            <a:r>
              <a:rPr lang="en-US" altLang="ja-JP" sz="2000" dirty="0" err="1"/>
              <a:t>maxlen</a:t>
            </a:r>
            <a:r>
              <a:rPr lang="en-US" altLang="ja-JP" sz="2000" dirty="0"/>
              <a:t> target   </a:t>
            </a:r>
            <a:r>
              <a:rPr lang="en-US" altLang="ja-JP" sz="2000" dirty="0" err="1"/>
              <a:t>ext</a:t>
            </a:r>
            <a:endParaRPr lang="en-US" altLang="ja-JP" sz="2000" dirty="0"/>
          </a:p>
          <a:p>
            <a:r>
              <a:rPr lang="en-US" altLang="ja-JP" sz="2000" dirty="0"/>
              <a:t>        0.8    </a:t>
            </a:r>
            <a:r>
              <a:rPr lang="en-US" altLang="ja-JP" sz="2000" dirty="0" smtClean="0"/>
              <a:t>       0.1         1     </a:t>
            </a:r>
            <a:r>
              <a:rPr lang="en-US" altLang="ja-JP" sz="2000" dirty="0"/>
              <a:t>none FALSE            </a:t>
            </a:r>
            <a:r>
              <a:rPr lang="en-US" altLang="ja-JP" sz="2000" dirty="0" smtClean="0"/>
              <a:t>  TRUE         0.1         </a:t>
            </a:r>
            <a:r>
              <a:rPr lang="en-US" altLang="ja-JP" sz="2000" dirty="0"/>
              <a:t>1 </a:t>
            </a:r>
            <a:r>
              <a:rPr lang="en-US" altLang="ja-JP" sz="2000" dirty="0" smtClean="0"/>
              <a:t>                                                                             10          </a:t>
            </a:r>
            <a:r>
              <a:rPr lang="en-US" altLang="ja-JP" sz="2000" dirty="0"/>
              <a:t>rules </a:t>
            </a:r>
            <a:r>
              <a:rPr lang="en-US" altLang="ja-JP" sz="2000" dirty="0" smtClean="0"/>
              <a:t>FALSE</a:t>
            </a:r>
            <a:endParaRPr lang="en-US" altLang="ja-JP" sz="2000" dirty="0"/>
          </a:p>
          <a:p>
            <a:r>
              <a:rPr lang="en-US" altLang="ja-JP" sz="2000" dirty="0"/>
              <a:t>algorithmic control:</a:t>
            </a:r>
          </a:p>
          <a:p>
            <a:r>
              <a:rPr lang="en-US" altLang="ja-JP" sz="2000" dirty="0"/>
              <a:t> filter tree heap </a:t>
            </a:r>
            <a:r>
              <a:rPr lang="en-US" altLang="ja-JP" sz="2000" dirty="0" err="1"/>
              <a:t>memopt</a:t>
            </a:r>
            <a:r>
              <a:rPr lang="en-US" altLang="ja-JP" sz="2000" dirty="0"/>
              <a:t> load sort verbose</a:t>
            </a:r>
          </a:p>
          <a:p>
            <a:r>
              <a:rPr lang="en-US" altLang="ja-JP" sz="2000" dirty="0"/>
              <a:t>    0.1 TRUE </a:t>
            </a:r>
            <a:r>
              <a:rPr lang="en-US" altLang="ja-JP" sz="2000" dirty="0" err="1"/>
              <a:t>TRUE</a:t>
            </a:r>
            <a:r>
              <a:rPr lang="en-US" altLang="ja-JP" sz="2000" dirty="0"/>
              <a:t>  FALSE TRUE    2    TRUE</a:t>
            </a:r>
          </a:p>
          <a:p>
            <a:endParaRPr lang="en-US" altLang="ja-JP" sz="2000" dirty="0"/>
          </a:p>
          <a:p>
            <a:r>
              <a:rPr lang="en-US" altLang="ja-JP" sz="2000" dirty="0" smtClean="0"/>
              <a:t>writing </a:t>
            </a:r>
            <a:r>
              <a:rPr lang="en-US" altLang="ja-JP" sz="2000" dirty="0"/>
              <a:t>... [70 rule(s)] done [0.00s].</a:t>
            </a:r>
          </a:p>
          <a:p>
            <a:r>
              <a:rPr lang="en-US" altLang="ja-JP" sz="2000" dirty="0"/>
              <a:t>creating S4 object  ... done [0.00s].</a:t>
            </a:r>
            <a:endParaRPr lang="en-US" altLang="ja-JP" sz="2000" dirty="0"/>
          </a:p>
        </p:txBody>
      </p:sp>
    </p:spTree>
    <p:extLst>
      <p:ext uri="{BB962C8B-B14F-4D97-AF65-F5344CB8AC3E}">
        <p14:creationId xmlns:p14="http://schemas.microsoft.com/office/powerpoint/2010/main" val="184112158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関数</a:t>
            </a:r>
            <a:r>
              <a:rPr kumimoji="1" lang="en-US" altLang="ja-JP" dirty="0" err="1" smtClean="0"/>
              <a:t>apriori</a:t>
            </a:r>
            <a:r>
              <a:rPr kumimoji="1" lang="ja-JP" altLang="en-US" dirty="0" smtClean="0"/>
              <a:t>の例</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sz="2800" dirty="0"/>
              <a:t>入力</a:t>
            </a:r>
            <a:r>
              <a:rPr lang="ja-JP" altLang="en-US" sz="2800" dirty="0" smtClean="0"/>
              <a:t>したデータ</a:t>
            </a:r>
            <a:r>
              <a:rPr lang="en-US" altLang="ja-JP" sz="2800" dirty="0" err="1" smtClean="0"/>
              <a:t>data.tran</a:t>
            </a:r>
            <a:r>
              <a:rPr lang="ja-JP" altLang="en-US" sz="2800" dirty="0" smtClean="0"/>
              <a:t>を用いて</a:t>
            </a:r>
            <a:r>
              <a:rPr lang="en-US" altLang="ja-JP" sz="2800" dirty="0" smtClean="0"/>
              <a:t>, </a:t>
            </a:r>
            <a:r>
              <a:rPr lang="ja-JP" altLang="en-US" sz="2800" dirty="0" smtClean="0"/>
              <a:t>デフォルトの値のままの使用例を次に示す</a:t>
            </a:r>
            <a:endParaRPr kumimoji="1" lang="en-US" altLang="ja-JP" sz="2800" dirty="0" smtClean="0"/>
          </a:p>
        </p:txBody>
      </p:sp>
      <p:sp>
        <p:nvSpPr>
          <p:cNvPr id="4" name="テキスト ボックス 3"/>
          <p:cNvSpPr txBox="1"/>
          <p:nvPr/>
        </p:nvSpPr>
        <p:spPr>
          <a:xfrm>
            <a:off x="323528" y="2564904"/>
            <a:ext cx="7920880" cy="4188381"/>
          </a:xfrm>
          <a:prstGeom prst="roundRect">
            <a:avLst/>
          </a:prstGeom>
          <a:noFill/>
          <a:ln>
            <a:solidFill>
              <a:schemeClr val="tx1"/>
            </a:solidFill>
          </a:ln>
        </p:spPr>
        <p:txBody>
          <a:bodyPr wrap="square" rtlCol="0">
            <a:spAutoFit/>
          </a:bodyPr>
          <a:lstStyle/>
          <a:p>
            <a:r>
              <a:rPr lang="en-US" altLang="ja-JP" sz="2000" dirty="0"/>
              <a:t>&gt; </a:t>
            </a:r>
            <a:r>
              <a:rPr lang="en-US" altLang="ja-JP" sz="2000" dirty="0" err="1"/>
              <a:t>data.ap</a:t>
            </a:r>
            <a:r>
              <a:rPr lang="en-US" altLang="ja-JP" sz="2000" dirty="0"/>
              <a:t>&lt;-</a:t>
            </a:r>
            <a:r>
              <a:rPr lang="en-US" altLang="ja-JP" sz="2000" dirty="0" err="1"/>
              <a:t>apriori</a:t>
            </a:r>
            <a:r>
              <a:rPr lang="en-US" altLang="ja-JP" sz="2000" dirty="0"/>
              <a:t>(</a:t>
            </a:r>
            <a:r>
              <a:rPr lang="en-US" altLang="ja-JP" sz="2000" dirty="0" err="1"/>
              <a:t>data.tran</a:t>
            </a:r>
            <a:r>
              <a:rPr lang="en-US" altLang="ja-JP" sz="2000" dirty="0" smtClean="0"/>
              <a:t>)</a:t>
            </a:r>
            <a:endParaRPr lang="en-US" altLang="ja-JP" sz="2000" dirty="0"/>
          </a:p>
          <a:p>
            <a:r>
              <a:rPr lang="en-US" altLang="ja-JP" sz="2000" dirty="0"/>
              <a:t>parameter specification:</a:t>
            </a:r>
          </a:p>
          <a:p>
            <a:r>
              <a:rPr lang="en-US" altLang="ja-JP" sz="2000" dirty="0"/>
              <a:t> confidence </a:t>
            </a:r>
            <a:r>
              <a:rPr lang="ja-JP" altLang="en-US" sz="2000" dirty="0"/>
              <a:t> </a:t>
            </a:r>
            <a:r>
              <a:rPr lang="en-US" altLang="ja-JP" sz="2000" dirty="0" err="1" smtClean="0"/>
              <a:t>minval</a:t>
            </a:r>
            <a:r>
              <a:rPr lang="en-US" altLang="ja-JP" sz="2000" dirty="0" smtClean="0"/>
              <a:t> </a:t>
            </a:r>
            <a:r>
              <a:rPr lang="en-US" altLang="ja-JP" sz="2000" dirty="0" err="1"/>
              <a:t>smax</a:t>
            </a:r>
            <a:r>
              <a:rPr lang="en-US" altLang="ja-JP" sz="2000" dirty="0"/>
              <a:t> </a:t>
            </a:r>
            <a:r>
              <a:rPr lang="en-US" altLang="ja-JP" sz="2000" dirty="0" err="1"/>
              <a:t>arem</a:t>
            </a:r>
            <a:r>
              <a:rPr lang="en-US" altLang="ja-JP" sz="2000" dirty="0"/>
              <a:t>  </a:t>
            </a:r>
            <a:r>
              <a:rPr lang="en-US" altLang="ja-JP" sz="2000" dirty="0" err="1"/>
              <a:t>aval</a:t>
            </a:r>
            <a:r>
              <a:rPr lang="en-US" altLang="ja-JP" sz="2000" dirty="0"/>
              <a:t> </a:t>
            </a:r>
            <a:r>
              <a:rPr lang="en-US" altLang="ja-JP" sz="2000" dirty="0" err="1"/>
              <a:t>originalSupport</a:t>
            </a:r>
            <a:r>
              <a:rPr lang="en-US" altLang="ja-JP" sz="2000" dirty="0"/>
              <a:t> support </a:t>
            </a:r>
            <a:r>
              <a:rPr lang="en-US" altLang="ja-JP" sz="2000" dirty="0" err="1"/>
              <a:t>minlen</a:t>
            </a:r>
            <a:r>
              <a:rPr lang="en-US" altLang="ja-JP" sz="2000" dirty="0"/>
              <a:t> </a:t>
            </a:r>
            <a:r>
              <a:rPr lang="en-US" altLang="ja-JP" sz="2000" dirty="0" err="1"/>
              <a:t>maxlen</a:t>
            </a:r>
            <a:r>
              <a:rPr lang="en-US" altLang="ja-JP" sz="2000" dirty="0"/>
              <a:t> target   </a:t>
            </a:r>
            <a:r>
              <a:rPr lang="en-US" altLang="ja-JP" sz="2000" dirty="0" err="1"/>
              <a:t>ext</a:t>
            </a:r>
            <a:endParaRPr lang="en-US" altLang="ja-JP" sz="2000" dirty="0"/>
          </a:p>
          <a:p>
            <a:r>
              <a:rPr lang="en-US" altLang="ja-JP" sz="2000" dirty="0"/>
              <a:t>        0.8    </a:t>
            </a:r>
            <a:r>
              <a:rPr lang="en-US" altLang="ja-JP" sz="2000" dirty="0" smtClean="0"/>
              <a:t>       0.1         1     </a:t>
            </a:r>
            <a:r>
              <a:rPr lang="en-US" altLang="ja-JP" sz="2000" dirty="0"/>
              <a:t>none FALSE            </a:t>
            </a:r>
            <a:r>
              <a:rPr lang="en-US" altLang="ja-JP" sz="2000" dirty="0" smtClean="0"/>
              <a:t>  TRUE         0.1         </a:t>
            </a:r>
            <a:r>
              <a:rPr lang="en-US" altLang="ja-JP" sz="2000" dirty="0"/>
              <a:t>1 </a:t>
            </a:r>
            <a:r>
              <a:rPr lang="en-US" altLang="ja-JP" sz="2000" dirty="0" smtClean="0"/>
              <a:t>                                                                             10          </a:t>
            </a:r>
            <a:r>
              <a:rPr lang="en-US" altLang="ja-JP" sz="2000" dirty="0"/>
              <a:t>rules </a:t>
            </a:r>
            <a:r>
              <a:rPr lang="en-US" altLang="ja-JP" sz="2000" dirty="0" smtClean="0"/>
              <a:t>FALSE</a:t>
            </a:r>
            <a:endParaRPr lang="en-US" altLang="ja-JP" sz="2000" dirty="0"/>
          </a:p>
          <a:p>
            <a:r>
              <a:rPr lang="en-US" altLang="ja-JP" sz="2000" dirty="0"/>
              <a:t>algorithmic control:</a:t>
            </a:r>
          </a:p>
          <a:p>
            <a:r>
              <a:rPr lang="en-US" altLang="ja-JP" sz="2000" dirty="0"/>
              <a:t> filter tree heap </a:t>
            </a:r>
            <a:r>
              <a:rPr lang="en-US" altLang="ja-JP" sz="2000" dirty="0" err="1"/>
              <a:t>memopt</a:t>
            </a:r>
            <a:r>
              <a:rPr lang="en-US" altLang="ja-JP" sz="2000" dirty="0"/>
              <a:t> load sort verbose</a:t>
            </a:r>
          </a:p>
          <a:p>
            <a:r>
              <a:rPr lang="en-US" altLang="ja-JP" sz="2000" dirty="0"/>
              <a:t>    0.1 TRUE </a:t>
            </a:r>
            <a:r>
              <a:rPr lang="en-US" altLang="ja-JP" sz="2000" dirty="0" err="1"/>
              <a:t>TRUE</a:t>
            </a:r>
            <a:r>
              <a:rPr lang="en-US" altLang="ja-JP" sz="2000" dirty="0"/>
              <a:t>  FALSE TRUE    2    TRUE</a:t>
            </a:r>
          </a:p>
          <a:p>
            <a:endParaRPr lang="en-US" altLang="ja-JP" sz="2000" dirty="0"/>
          </a:p>
          <a:p>
            <a:r>
              <a:rPr lang="en-US" altLang="ja-JP" sz="2000" dirty="0" smtClean="0"/>
              <a:t>writing </a:t>
            </a:r>
            <a:r>
              <a:rPr lang="en-US" altLang="ja-JP" sz="2000" dirty="0"/>
              <a:t>... [70 rule(s)] done [0.00s].</a:t>
            </a:r>
          </a:p>
          <a:p>
            <a:r>
              <a:rPr lang="en-US" altLang="ja-JP" sz="2000" dirty="0"/>
              <a:t>creating S4 object  ... done [0.00s].</a:t>
            </a:r>
            <a:endParaRPr lang="en-US" altLang="ja-JP" sz="2000" dirty="0"/>
          </a:p>
        </p:txBody>
      </p:sp>
      <p:sp>
        <p:nvSpPr>
          <p:cNvPr id="5" name="四角形吹き出し 4"/>
          <p:cNvSpPr/>
          <p:nvPr/>
        </p:nvSpPr>
        <p:spPr>
          <a:xfrm>
            <a:off x="1835696" y="4293096"/>
            <a:ext cx="6240315" cy="1152128"/>
          </a:xfrm>
          <a:prstGeom prst="wedgeRectCallout">
            <a:avLst>
              <a:gd name="adj1" fmla="val -42970"/>
              <a:gd name="adj2" fmla="val 8209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2400" b="1" dirty="0" smtClean="0"/>
              <a:t>10</a:t>
            </a:r>
            <a:r>
              <a:rPr lang="ja-JP" altLang="en-US" sz="2400" b="1" dirty="0" smtClean="0"/>
              <a:t>個のアイテムの小さいデータセットでも</a:t>
            </a:r>
            <a:r>
              <a:rPr lang="en-US" altLang="ja-JP" sz="2400" b="1" dirty="0" smtClean="0"/>
              <a:t>70</a:t>
            </a:r>
            <a:r>
              <a:rPr lang="ja-JP" altLang="en-US" sz="2400" b="1" dirty="0" smtClean="0"/>
              <a:t>に上るルールが抽出されている</a:t>
            </a:r>
            <a:endParaRPr lang="en-US" altLang="ja-JP" sz="2400" b="1" dirty="0" smtClean="0"/>
          </a:p>
        </p:txBody>
      </p:sp>
    </p:spTree>
    <p:extLst>
      <p:ext uri="{BB962C8B-B14F-4D97-AF65-F5344CB8AC3E}">
        <p14:creationId xmlns:p14="http://schemas.microsoft.com/office/powerpoint/2010/main" val="420674343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関数</a:t>
            </a:r>
            <a:r>
              <a:rPr kumimoji="1" lang="en-US" altLang="ja-JP" dirty="0" smtClean="0"/>
              <a:t>inspect</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sz="2800" dirty="0" smtClean="0"/>
              <a:t>抽出したルールは関数</a:t>
            </a:r>
            <a:r>
              <a:rPr kumimoji="1" lang="en-US" altLang="ja-JP" sz="2800" dirty="0" smtClean="0"/>
              <a:t>inspect</a:t>
            </a:r>
            <a:r>
              <a:rPr kumimoji="1" lang="ja-JP" altLang="en-US" sz="2800" dirty="0" smtClean="0"/>
              <a:t>を用いて呼び出す</a:t>
            </a:r>
            <a:endParaRPr kumimoji="1" lang="en-US" altLang="ja-JP" sz="2800" dirty="0" smtClean="0"/>
          </a:p>
        </p:txBody>
      </p:sp>
      <p:sp>
        <p:nvSpPr>
          <p:cNvPr id="4" name="テキスト ボックス 3"/>
          <p:cNvSpPr txBox="1"/>
          <p:nvPr/>
        </p:nvSpPr>
        <p:spPr>
          <a:xfrm>
            <a:off x="323528" y="2564904"/>
            <a:ext cx="7920880" cy="2826306"/>
          </a:xfrm>
          <a:prstGeom prst="roundRect">
            <a:avLst/>
          </a:prstGeom>
          <a:noFill/>
          <a:ln>
            <a:solidFill>
              <a:schemeClr val="tx1"/>
            </a:solidFill>
          </a:ln>
        </p:spPr>
        <p:txBody>
          <a:bodyPr wrap="square" rtlCol="0">
            <a:spAutoFit/>
          </a:bodyPr>
          <a:lstStyle/>
          <a:p>
            <a:r>
              <a:rPr lang="en-US" altLang="ja-JP" sz="2000" dirty="0"/>
              <a:t>&gt; inspect(head(SORT(</a:t>
            </a:r>
            <a:r>
              <a:rPr lang="en-US" altLang="ja-JP" sz="2000" dirty="0" err="1"/>
              <a:t>data.ap,by</a:t>
            </a:r>
            <a:r>
              <a:rPr lang="en-US" altLang="ja-JP" sz="2000" dirty="0"/>
              <a:t>="support"),n=6))</a:t>
            </a:r>
          </a:p>
          <a:p>
            <a:r>
              <a:rPr lang="en-US" altLang="ja-JP" sz="2000" dirty="0" smtClean="0"/>
              <a:t>       </a:t>
            </a:r>
            <a:r>
              <a:rPr lang="en-US" altLang="ja-JP" sz="2000" dirty="0"/>
              <a:t>lhs   </a:t>
            </a:r>
            <a:r>
              <a:rPr lang="en-US" altLang="ja-JP" sz="2000" dirty="0" smtClean="0"/>
              <a:t>                 </a:t>
            </a:r>
            <a:r>
              <a:rPr lang="en-US" altLang="ja-JP" sz="2000" dirty="0" err="1" smtClean="0"/>
              <a:t>rhs</a:t>
            </a:r>
            <a:r>
              <a:rPr lang="en-US" altLang="ja-JP" sz="2000" dirty="0" smtClean="0"/>
              <a:t>       	support 	  confidence     	     lift</a:t>
            </a:r>
            <a:endParaRPr lang="en-US" altLang="ja-JP" sz="2000" dirty="0"/>
          </a:p>
          <a:p>
            <a:r>
              <a:rPr lang="en-US" altLang="ja-JP" sz="2000" dirty="0"/>
              <a:t>1 {}           </a:t>
            </a:r>
            <a:r>
              <a:rPr lang="en-US" altLang="ja-JP" sz="2000" dirty="0" smtClean="0"/>
              <a:t>     =&gt; </a:t>
            </a:r>
            <a:r>
              <a:rPr lang="en-US" altLang="ja-JP" sz="2000" dirty="0"/>
              <a:t>{</a:t>
            </a:r>
            <a:r>
              <a:rPr lang="ja-JP" altLang="en-US" sz="2000" dirty="0"/>
              <a:t>ビール</a:t>
            </a:r>
            <a:r>
              <a:rPr lang="en-US" altLang="ja-JP" sz="2000" dirty="0"/>
              <a:t>}    </a:t>
            </a:r>
            <a:r>
              <a:rPr lang="en-US" altLang="ja-JP" sz="2000" dirty="0" smtClean="0"/>
              <a:t>	     </a:t>
            </a:r>
            <a:r>
              <a:rPr lang="en-US" altLang="ja-JP" sz="2000" dirty="0"/>
              <a:t>0.8        </a:t>
            </a:r>
            <a:r>
              <a:rPr lang="en-US" altLang="ja-JP" sz="2000" dirty="0" smtClean="0"/>
              <a:t>     </a:t>
            </a:r>
            <a:r>
              <a:rPr lang="en-US" altLang="ja-JP" sz="2000" dirty="0"/>
              <a:t>0.8 </a:t>
            </a:r>
            <a:r>
              <a:rPr lang="en-US" altLang="ja-JP" sz="2000" dirty="0" smtClean="0"/>
              <a:t>		1.000000</a:t>
            </a:r>
            <a:endParaRPr lang="en-US" altLang="ja-JP" sz="2000" dirty="0"/>
          </a:p>
          <a:p>
            <a:r>
              <a:rPr lang="en-US" altLang="ja-JP" sz="2000" dirty="0"/>
              <a:t>2 {</a:t>
            </a:r>
            <a:r>
              <a:rPr lang="ja-JP" altLang="en-US" sz="2000" dirty="0"/>
              <a:t>オムツ</a:t>
            </a:r>
            <a:r>
              <a:rPr lang="en-US" altLang="ja-JP" sz="2000" dirty="0" smtClean="0"/>
              <a:t>}   </a:t>
            </a:r>
            <a:r>
              <a:rPr lang="en-US" altLang="ja-JP" sz="2000" dirty="0"/>
              <a:t>=&gt; {</a:t>
            </a:r>
            <a:r>
              <a:rPr lang="ja-JP" altLang="en-US" sz="2000" dirty="0"/>
              <a:t>ビール</a:t>
            </a:r>
            <a:r>
              <a:rPr lang="en-US" altLang="ja-JP" sz="2000" dirty="0"/>
              <a:t>}    </a:t>
            </a:r>
            <a:r>
              <a:rPr lang="en-US" altLang="ja-JP" sz="2000" dirty="0" smtClean="0"/>
              <a:t>	     0.6             1.0 		1.250000</a:t>
            </a:r>
            <a:endParaRPr lang="en-US" altLang="ja-JP" sz="2000" dirty="0"/>
          </a:p>
          <a:p>
            <a:r>
              <a:rPr lang="en-US" altLang="ja-JP" sz="2000" dirty="0"/>
              <a:t>3 {</a:t>
            </a:r>
            <a:r>
              <a:rPr lang="ja-JP" altLang="en-US" sz="2000" dirty="0"/>
              <a:t>パン</a:t>
            </a:r>
            <a:r>
              <a:rPr lang="en-US" altLang="ja-JP" sz="2000" dirty="0"/>
              <a:t>}     </a:t>
            </a:r>
            <a:r>
              <a:rPr lang="en-US" altLang="ja-JP" sz="2000" dirty="0" smtClean="0"/>
              <a:t>  </a:t>
            </a:r>
            <a:r>
              <a:rPr lang="en-US" altLang="ja-JP" sz="2000" dirty="0"/>
              <a:t>=&gt; {</a:t>
            </a:r>
            <a:r>
              <a:rPr lang="ja-JP" altLang="en-US" sz="2000" dirty="0"/>
              <a:t>ハム</a:t>
            </a:r>
            <a:r>
              <a:rPr lang="en-US" altLang="ja-JP" sz="2000" dirty="0"/>
              <a:t>}      </a:t>
            </a:r>
            <a:r>
              <a:rPr lang="en-US" altLang="ja-JP" sz="2000" dirty="0" smtClean="0"/>
              <a:t>	     0.4             1.0 		2.500000</a:t>
            </a:r>
            <a:endParaRPr lang="en-US" altLang="ja-JP" sz="2000" dirty="0"/>
          </a:p>
          <a:p>
            <a:r>
              <a:rPr lang="en-US" altLang="ja-JP" sz="2000" dirty="0"/>
              <a:t>4 {</a:t>
            </a:r>
            <a:r>
              <a:rPr lang="ja-JP" altLang="en-US" sz="2000" dirty="0"/>
              <a:t>ハム</a:t>
            </a:r>
            <a:r>
              <a:rPr lang="en-US" altLang="ja-JP" sz="2000" dirty="0"/>
              <a:t>}       =&gt; {</a:t>
            </a:r>
            <a:r>
              <a:rPr lang="ja-JP" altLang="en-US" sz="2000" dirty="0"/>
              <a:t>パン</a:t>
            </a:r>
            <a:r>
              <a:rPr lang="en-US" altLang="ja-JP" sz="2000" dirty="0"/>
              <a:t>}      </a:t>
            </a:r>
            <a:r>
              <a:rPr lang="en-US" altLang="ja-JP" sz="2000" dirty="0" smtClean="0"/>
              <a:t>	     </a:t>
            </a:r>
            <a:r>
              <a:rPr lang="en-US" altLang="ja-JP" sz="2000" dirty="0"/>
              <a:t>0.4        </a:t>
            </a:r>
            <a:r>
              <a:rPr lang="en-US" altLang="ja-JP" sz="2000" dirty="0" smtClean="0"/>
              <a:t>     1.0 		2.500000</a:t>
            </a:r>
            <a:endParaRPr lang="en-US" altLang="ja-JP" sz="2000" dirty="0"/>
          </a:p>
          <a:p>
            <a:r>
              <a:rPr lang="en-US" altLang="ja-JP" sz="2000" dirty="0"/>
              <a:t>5 {</a:t>
            </a:r>
            <a:r>
              <a:rPr lang="ja-JP" altLang="en-US" sz="2000" dirty="0"/>
              <a:t>弁当</a:t>
            </a:r>
            <a:r>
              <a:rPr lang="en-US" altLang="ja-JP" sz="2000" dirty="0"/>
              <a:t>}       =&gt; {</a:t>
            </a:r>
            <a:r>
              <a:rPr lang="ja-JP" altLang="en-US" sz="2000" dirty="0"/>
              <a:t>ビール</a:t>
            </a:r>
            <a:r>
              <a:rPr lang="en-US" altLang="ja-JP" sz="2000" dirty="0"/>
              <a:t>}    </a:t>
            </a:r>
            <a:r>
              <a:rPr lang="en-US" altLang="ja-JP" sz="2000" dirty="0" smtClean="0"/>
              <a:t>	     0.4             1.0 		1.250000</a:t>
            </a:r>
            <a:endParaRPr lang="en-US" altLang="ja-JP" sz="2000" dirty="0"/>
          </a:p>
          <a:p>
            <a:r>
              <a:rPr lang="en-US" altLang="ja-JP" sz="2000" dirty="0"/>
              <a:t>6 {</a:t>
            </a:r>
            <a:r>
              <a:rPr lang="ja-JP" altLang="en-US" sz="2000" dirty="0"/>
              <a:t>ソーセージ</a:t>
            </a:r>
            <a:r>
              <a:rPr lang="en-US" altLang="ja-JP" sz="2000" dirty="0"/>
              <a:t>} =&gt; {</a:t>
            </a:r>
            <a:r>
              <a:rPr lang="ja-JP" altLang="en-US" sz="2000" dirty="0" smtClean="0"/>
              <a:t>オムツ</a:t>
            </a:r>
            <a:r>
              <a:rPr lang="en-US" altLang="ja-JP" sz="2000" dirty="0" smtClean="0"/>
              <a:t>}  0.2             1.0 		1.666667</a:t>
            </a:r>
          </a:p>
        </p:txBody>
      </p:sp>
    </p:spTree>
    <p:extLst>
      <p:ext uri="{BB962C8B-B14F-4D97-AF65-F5344CB8AC3E}">
        <p14:creationId xmlns:p14="http://schemas.microsoft.com/office/powerpoint/2010/main" val="395597478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関数</a:t>
            </a:r>
            <a:r>
              <a:rPr kumimoji="1" lang="en-US" altLang="ja-JP" dirty="0" smtClean="0"/>
              <a:t>inspect</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sz="2800" dirty="0" smtClean="0"/>
              <a:t>抽出したルールは関数</a:t>
            </a:r>
            <a:r>
              <a:rPr kumimoji="1" lang="en-US" altLang="ja-JP" sz="2800" dirty="0" smtClean="0"/>
              <a:t>inspect</a:t>
            </a:r>
            <a:r>
              <a:rPr kumimoji="1" lang="ja-JP" altLang="en-US" sz="2800" dirty="0" smtClean="0"/>
              <a:t>を用いて呼び出す</a:t>
            </a:r>
            <a:endParaRPr kumimoji="1" lang="en-US" altLang="ja-JP" sz="2800" dirty="0" smtClean="0"/>
          </a:p>
        </p:txBody>
      </p:sp>
      <p:sp>
        <p:nvSpPr>
          <p:cNvPr id="4" name="テキスト ボックス 3"/>
          <p:cNvSpPr txBox="1"/>
          <p:nvPr/>
        </p:nvSpPr>
        <p:spPr>
          <a:xfrm>
            <a:off x="323528" y="2564904"/>
            <a:ext cx="7920880" cy="2826306"/>
          </a:xfrm>
          <a:prstGeom prst="roundRect">
            <a:avLst/>
          </a:prstGeom>
          <a:noFill/>
          <a:ln>
            <a:solidFill>
              <a:schemeClr val="tx1"/>
            </a:solidFill>
          </a:ln>
        </p:spPr>
        <p:txBody>
          <a:bodyPr wrap="square" rtlCol="0">
            <a:spAutoFit/>
          </a:bodyPr>
          <a:lstStyle/>
          <a:p>
            <a:r>
              <a:rPr lang="en-US" altLang="ja-JP" sz="2000" dirty="0"/>
              <a:t>&gt; inspect(head(SORT(</a:t>
            </a:r>
            <a:r>
              <a:rPr lang="en-US" altLang="ja-JP" sz="2000" dirty="0" err="1"/>
              <a:t>data.ap,by</a:t>
            </a:r>
            <a:r>
              <a:rPr lang="en-US" altLang="ja-JP" sz="2000" dirty="0"/>
              <a:t>="support"),n=6))</a:t>
            </a:r>
          </a:p>
          <a:p>
            <a:r>
              <a:rPr lang="en-US" altLang="ja-JP" sz="2000" dirty="0" smtClean="0"/>
              <a:t>       </a:t>
            </a:r>
            <a:r>
              <a:rPr lang="en-US" altLang="ja-JP" sz="2000" dirty="0"/>
              <a:t>lhs   </a:t>
            </a:r>
            <a:r>
              <a:rPr lang="en-US" altLang="ja-JP" sz="2000" dirty="0" smtClean="0"/>
              <a:t>                 </a:t>
            </a:r>
            <a:r>
              <a:rPr lang="en-US" altLang="ja-JP" sz="2000" dirty="0" err="1" smtClean="0"/>
              <a:t>rhs</a:t>
            </a:r>
            <a:r>
              <a:rPr lang="en-US" altLang="ja-JP" sz="2000" dirty="0" smtClean="0"/>
              <a:t>       	support 	  confidence     	     lift</a:t>
            </a:r>
            <a:endParaRPr lang="en-US" altLang="ja-JP" sz="2000" dirty="0"/>
          </a:p>
          <a:p>
            <a:r>
              <a:rPr lang="en-US" altLang="ja-JP" sz="2000" dirty="0"/>
              <a:t>1 {}           </a:t>
            </a:r>
            <a:r>
              <a:rPr lang="en-US" altLang="ja-JP" sz="2000" dirty="0" smtClean="0"/>
              <a:t>     =&gt; </a:t>
            </a:r>
            <a:r>
              <a:rPr lang="en-US" altLang="ja-JP" sz="2000" dirty="0"/>
              <a:t>{</a:t>
            </a:r>
            <a:r>
              <a:rPr lang="ja-JP" altLang="en-US" sz="2000" dirty="0"/>
              <a:t>ビール</a:t>
            </a:r>
            <a:r>
              <a:rPr lang="en-US" altLang="ja-JP" sz="2000" dirty="0"/>
              <a:t>}    </a:t>
            </a:r>
            <a:r>
              <a:rPr lang="en-US" altLang="ja-JP" sz="2000" dirty="0" smtClean="0"/>
              <a:t>	     </a:t>
            </a:r>
            <a:r>
              <a:rPr lang="en-US" altLang="ja-JP" sz="2000" dirty="0"/>
              <a:t>0.8        </a:t>
            </a:r>
            <a:r>
              <a:rPr lang="en-US" altLang="ja-JP" sz="2000" dirty="0" smtClean="0"/>
              <a:t>     </a:t>
            </a:r>
            <a:r>
              <a:rPr lang="en-US" altLang="ja-JP" sz="2000" dirty="0"/>
              <a:t>0.8 </a:t>
            </a:r>
            <a:r>
              <a:rPr lang="en-US" altLang="ja-JP" sz="2000" dirty="0" smtClean="0"/>
              <a:t>		1.000000</a:t>
            </a:r>
            <a:endParaRPr lang="en-US" altLang="ja-JP" sz="2000" dirty="0"/>
          </a:p>
          <a:p>
            <a:r>
              <a:rPr lang="en-US" altLang="ja-JP" sz="2000" dirty="0"/>
              <a:t>2 {</a:t>
            </a:r>
            <a:r>
              <a:rPr lang="ja-JP" altLang="en-US" sz="2000" dirty="0"/>
              <a:t>オムツ</a:t>
            </a:r>
            <a:r>
              <a:rPr lang="en-US" altLang="ja-JP" sz="2000" dirty="0" smtClean="0"/>
              <a:t>}   </a:t>
            </a:r>
            <a:r>
              <a:rPr lang="en-US" altLang="ja-JP" sz="2000" dirty="0"/>
              <a:t>=&gt; {</a:t>
            </a:r>
            <a:r>
              <a:rPr lang="ja-JP" altLang="en-US" sz="2000" dirty="0"/>
              <a:t>ビール</a:t>
            </a:r>
            <a:r>
              <a:rPr lang="en-US" altLang="ja-JP" sz="2000" dirty="0"/>
              <a:t>}    </a:t>
            </a:r>
            <a:r>
              <a:rPr lang="en-US" altLang="ja-JP" sz="2000" dirty="0" smtClean="0"/>
              <a:t>	     0.6             1.0 		1.250000</a:t>
            </a:r>
            <a:endParaRPr lang="en-US" altLang="ja-JP" sz="2000" dirty="0"/>
          </a:p>
          <a:p>
            <a:r>
              <a:rPr lang="en-US" altLang="ja-JP" sz="2000" dirty="0"/>
              <a:t>3 {</a:t>
            </a:r>
            <a:r>
              <a:rPr lang="ja-JP" altLang="en-US" sz="2000" dirty="0"/>
              <a:t>パン</a:t>
            </a:r>
            <a:r>
              <a:rPr lang="en-US" altLang="ja-JP" sz="2000" dirty="0"/>
              <a:t>}     </a:t>
            </a:r>
            <a:r>
              <a:rPr lang="en-US" altLang="ja-JP" sz="2000" dirty="0" smtClean="0"/>
              <a:t>  </a:t>
            </a:r>
            <a:r>
              <a:rPr lang="en-US" altLang="ja-JP" sz="2000" dirty="0"/>
              <a:t>=&gt; {</a:t>
            </a:r>
            <a:r>
              <a:rPr lang="ja-JP" altLang="en-US" sz="2000" dirty="0"/>
              <a:t>ハム</a:t>
            </a:r>
            <a:r>
              <a:rPr lang="en-US" altLang="ja-JP" sz="2000" dirty="0"/>
              <a:t>}      </a:t>
            </a:r>
            <a:r>
              <a:rPr lang="en-US" altLang="ja-JP" sz="2000" dirty="0" smtClean="0"/>
              <a:t>	     0.4             1.0 		2.500000</a:t>
            </a:r>
            <a:endParaRPr lang="en-US" altLang="ja-JP" sz="2000" dirty="0"/>
          </a:p>
          <a:p>
            <a:r>
              <a:rPr lang="en-US" altLang="ja-JP" sz="2000" dirty="0"/>
              <a:t>4 {</a:t>
            </a:r>
            <a:r>
              <a:rPr lang="ja-JP" altLang="en-US" sz="2000" dirty="0"/>
              <a:t>ハム</a:t>
            </a:r>
            <a:r>
              <a:rPr lang="en-US" altLang="ja-JP" sz="2000" dirty="0"/>
              <a:t>}       =&gt; {</a:t>
            </a:r>
            <a:r>
              <a:rPr lang="ja-JP" altLang="en-US" sz="2000" dirty="0"/>
              <a:t>パン</a:t>
            </a:r>
            <a:r>
              <a:rPr lang="en-US" altLang="ja-JP" sz="2000" dirty="0"/>
              <a:t>}      </a:t>
            </a:r>
            <a:r>
              <a:rPr lang="en-US" altLang="ja-JP" sz="2000" dirty="0" smtClean="0"/>
              <a:t>	     </a:t>
            </a:r>
            <a:r>
              <a:rPr lang="en-US" altLang="ja-JP" sz="2000" dirty="0"/>
              <a:t>0.4        </a:t>
            </a:r>
            <a:r>
              <a:rPr lang="en-US" altLang="ja-JP" sz="2000" dirty="0" smtClean="0"/>
              <a:t>     1.0 		2.500000</a:t>
            </a:r>
            <a:endParaRPr lang="en-US" altLang="ja-JP" sz="2000" dirty="0"/>
          </a:p>
          <a:p>
            <a:r>
              <a:rPr lang="en-US" altLang="ja-JP" sz="2000" dirty="0"/>
              <a:t>5 {</a:t>
            </a:r>
            <a:r>
              <a:rPr lang="ja-JP" altLang="en-US" sz="2000" dirty="0"/>
              <a:t>弁当</a:t>
            </a:r>
            <a:r>
              <a:rPr lang="en-US" altLang="ja-JP" sz="2000" dirty="0"/>
              <a:t>}       =&gt; {</a:t>
            </a:r>
            <a:r>
              <a:rPr lang="ja-JP" altLang="en-US" sz="2000" dirty="0"/>
              <a:t>ビール</a:t>
            </a:r>
            <a:r>
              <a:rPr lang="en-US" altLang="ja-JP" sz="2000" dirty="0"/>
              <a:t>}    </a:t>
            </a:r>
            <a:r>
              <a:rPr lang="en-US" altLang="ja-JP" sz="2000" dirty="0" smtClean="0"/>
              <a:t>	     0.4             1.0 		1.250000</a:t>
            </a:r>
            <a:endParaRPr lang="en-US" altLang="ja-JP" sz="2000" dirty="0"/>
          </a:p>
          <a:p>
            <a:r>
              <a:rPr lang="en-US" altLang="ja-JP" sz="2000" dirty="0"/>
              <a:t>6 {</a:t>
            </a:r>
            <a:r>
              <a:rPr lang="ja-JP" altLang="en-US" sz="2000" dirty="0"/>
              <a:t>ソーセージ</a:t>
            </a:r>
            <a:r>
              <a:rPr lang="en-US" altLang="ja-JP" sz="2000" dirty="0"/>
              <a:t>} =&gt; {</a:t>
            </a:r>
            <a:r>
              <a:rPr lang="ja-JP" altLang="en-US" sz="2000" dirty="0" smtClean="0"/>
              <a:t>オムツ</a:t>
            </a:r>
            <a:r>
              <a:rPr lang="en-US" altLang="ja-JP" sz="2000" dirty="0" smtClean="0"/>
              <a:t>}  0.2             1.0 		1.666667</a:t>
            </a:r>
          </a:p>
        </p:txBody>
      </p:sp>
      <p:sp>
        <p:nvSpPr>
          <p:cNvPr id="5" name="四角形吹き出し 4"/>
          <p:cNvSpPr/>
          <p:nvPr/>
        </p:nvSpPr>
        <p:spPr>
          <a:xfrm>
            <a:off x="1907704" y="2204864"/>
            <a:ext cx="6240315" cy="720080"/>
          </a:xfrm>
          <a:prstGeom prst="wedgeRectCallout">
            <a:avLst>
              <a:gd name="adj1" fmla="val -39530"/>
              <a:gd name="adj2" fmla="val 10417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b="1" dirty="0" smtClean="0"/>
              <a:t>支持度が一番高いアイテムは</a:t>
            </a:r>
            <a:r>
              <a:rPr lang="ja-JP" altLang="en-US" sz="2400" b="1" dirty="0" smtClean="0"/>
              <a:t>｛ビール｝</a:t>
            </a:r>
            <a:endParaRPr lang="en-US" altLang="ja-JP" sz="2400" b="1" dirty="0" smtClean="0"/>
          </a:p>
        </p:txBody>
      </p:sp>
      <p:sp>
        <p:nvSpPr>
          <p:cNvPr id="7" name="四角形吹き出し 6"/>
          <p:cNvSpPr/>
          <p:nvPr/>
        </p:nvSpPr>
        <p:spPr>
          <a:xfrm>
            <a:off x="2030097" y="4500107"/>
            <a:ext cx="6240315" cy="891103"/>
          </a:xfrm>
          <a:prstGeom prst="wedgeRectCallout">
            <a:avLst>
              <a:gd name="adj1" fmla="val -48449"/>
              <a:gd name="adj2" fmla="val -10729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400" b="1" dirty="0" smtClean="0"/>
              <a:t>支持度が一番高い相関ルールは</a:t>
            </a:r>
            <a:endParaRPr lang="en-US" altLang="ja-JP" sz="2400" b="1" dirty="0" smtClean="0"/>
          </a:p>
          <a:p>
            <a:pPr algn="ctr"/>
            <a:r>
              <a:rPr lang="ja-JP" altLang="en-US" sz="2400" b="1" dirty="0" smtClean="0"/>
              <a:t>｛オムツ｝⇒｛ビール｝</a:t>
            </a:r>
            <a:endParaRPr lang="en-US" altLang="ja-JP" sz="2400" b="1" dirty="0" smtClean="0"/>
          </a:p>
        </p:txBody>
      </p:sp>
    </p:spTree>
    <p:extLst>
      <p:ext uri="{BB962C8B-B14F-4D97-AF65-F5344CB8AC3E}">
        <p14:creationId xmlns:p14="http://schemas.microsoft.com/office/powerpoint/2010/main" val="339663483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アソシエーション分析の</a:t>
            </a:r>
            <a:r>
              <a:rPr kumimoji="1" lang="en-US" altLang="ja-JP" dirty="0" smtClean="0"/>
              <a:t/>
            </a:r>
            <a:br>
              <a:rPr kumimoji="1" lang="en-US" altLang="ja-JP" dirty="0" smtClean="0"/>
            </a:br>
            <a:r>
              <a:rPr lang="ja-JP" altLang="en-US" dirty="0"/>
              <a:t>アルゴリズム</a:t>
            </a:r>
            <a:endParaRPr kumimoji="1" lang="ja-JP" altLang="en-US" dirty="0"/>
          </a:p>
        </p:txBody>
      </p:sp>
      <p:sp>
        <p:nvSpPr>
          <p:cNvPr id="3" name="コンテンツ プレースホルダー 2"/>
          <p:cNvSpPr>
            <a:spLocks noGrp="1"/>
          </p:cNvSpPr>
          <p:nvPr>
            <p:ph idx="1"/>
          </p:nvPr>
        </p:nvSpPr>
        <p:spPr>
          <a:xfrm>
            <a:off x="457200" y="1600200"/>
            <a:ext cx="7620000" cy="4800600"/>
          </a:xfrm>
        </p:spPr>
        <p:txBody>
          <a:bodyPr>
            <a:normAutofit/>
          </a:bodyPr>
          <a:lstStyle/>
          <a:p>
            <a:endParaRPr lang="en-US" altLang="ja-JP" sz="2800" dirty="0" smtClean="0"/>
          </a:p>
          <a:p>
            <a:r>
              <a:rPr lang="ja-JP" altLang="en-US" sz="2800" dirty="0" smtClean="0">
                <a:solidFill>
                  <a:schemeClr val="bg1">
                    <a:lumMod val="65000"/>
                  </a:schemeClr>
                </a:solidFill>
              </a:rPr>
              <a:t>相関ルールを抽出するもの</a:t>
            </a:r>
            <a:endParaRPr lang="en-US" altLang="ja-JP" sz="2800" dirty="0" smtClean="0">
              <a:solidFill>
                <a:schemeClr val="bg1">
                  <a:lumMod val="65000"/>
                </a:schemeClr>
              </a:solidFill>
            </a:endParaRPr>
          </a:p>
          <a:p>
            <a:endParaRPr lang="en-US" altLang="ja-JP" sz="2800" dirty="0"/>
          </a:p>
          <a:p>
            <a:r>
              <a:rPr lang="ja-JP" altLang="en-US" sz="2800" dirty="0" smtClean="0"/>
              <a:t>頻出アイテムセットを抽出するもの</a:t>
            </a:r>
            <a:endParaRPr lang="en-US" altLang="ja-JP" sz="2800" dirty="0"/>
          </a:p>
        </p:txBody>
      </p:sp>
    </p:spTree>
    <p:extLst>
      <p:ext uri="{BB962C8B-B14F-4D97-AF65-F5344CB8AC3E}">
        <p14:creationId xmlns:p14="http://schemas.microsoft.com/office/powerpoint/2010/main" val="262666053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7620000" cy="1143000"/>
          </a:xfrm>
        </p:spPr>
        <p:txBody>
          <a:bodyPr/>
          <a:lstStyle/>
          <a:p>
            <a:pPr algn="ctr"/>
            <a:r>
              <a:rPr lang="ja-JP" altLang="en-US" dirty="0" smtClean="0"/>
              <a:t>関数</a:t>
            </a:r>
            <a:r>
              <a:rPr lang="en-US" altLang="ja-JP" dirty="0" err="1" smtClean="0"/>
              <a:t>eclat</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sz="2400" b="1" dirty="0" smtClean="0"/>
              <a:t>頻出アイテムを抽出する関数</a:t>
            </a:r>
            <a:r>
              <a:rPr lang="en-US" altLang="ja-JP" sz="2400" b="1" dirty="0" err="1" smtClean="0"/>
              <a:t>eclat</a:t>
            </a:r>
            <a:r>
              <a:rPr lang="ja-JP" altLang="en-US" sz="2400" b="1" dirty="0" smtClean="0"/>
              <a:t>がある</a:t>
            </a:r>
            <a:endParaRPr lang="en-US" altLang="ja-JP" sz="2400" b="1" dirty="0" smtClean="0"/>
          </a:p>
          <a:p>
            <a:endParaRPr lang="en-US" altLang="ja-JP" sz="2400" b="1" dirty="0" smtClean="0"/>
          </a:p>
          <a:p>
            <a:r>
              <a:rPr lang="ja-JP" altLang="en-US" sz="2400" b="1" dirty="0" smtClean="0"/>
              <a:t>結果はアイテムの組み合わせの集合</a:t>
            </a:r>
            <a:r>
              <a:rPr lang="en-US" altLang="ja-JP" sz="2400" b="1" dirty="0" smtClean="0"/>
              <a:t>{</a:t>
            </a:r>
            <a:r>
              <a:rPr lang="en-US" altLang="ja-JP" sz="2400" b="1" i="1" dirty="0" smtClean="0"/>
              <a:t>X,Y</a:t>
            </a:r>
            <a:r>
              <a:rPr lang="en-US" altLang="ja-JP" sz="2400" b="1" dirty="0" smtClean="0"/>
              <a:t>}</a:t>
            </a:r>
            <a:r>
              <a:rPr lang="ja-JP" altLang="en-US" sz="2400" b="1" dirty="0" smtClean="0"/>
              <a:t>である</a:t>
            </a:r>
            <a:endParaRPr lang="en-US" altLang="ja-JP" sz="2400" b="1" dirty="0" smtClean="0"/>
          </a:p>
          <a:p>
            <a:endParaRPr lang="en-US" altLang="ja-JP" sz="2400" b="1" dirty="0" smtClean="0"/>
          </a:p>
          <a:p>
            <a:r>
              <a:rPr lang="en-US" altLang="ja-JP" sz="2400" b="1" dirty="0" err="1" smtClean="0"/>
              <a:t>eclat</a:t>
            </a:r>
            <a:r>
              <a:rPr lang="en-US" altLang="ja-JP" sz="2400" b="1" dirty="0" smtClean="0"/>
              <a:t>(data</a:t>
            </a:r>
            <a:r>
              <a:rPr lang="en-US" altLang="ja-JP" sz="2400" b="1" dirty="0" smtClean="0"/>
              <a:t>, </a:t>
            </a:r>
            <a:r>
              <a:rPr lang="en-US" altLang="ja-JP" sz="2400" b="1" dirty="0" smtClean="0"/>
              <a:t>parameter=NULL</a:t>
            </a:r>
            <a:r>
              <a:rPr lang="en-US" altLang="ja-JP" sz="2400" b="1" dirty="0" smtClean="0"/>
              <a:t>, control=NULL)</a:t>
            </a:r>
            <a:endParaRPr lang="en-US" altLang="ja-JP" sz="2400" b="1" dirty="0" smtClean="0"/>
          </a:p>
          <a:p>
            <a:pPr marL="114300" indent="0">
              <a:buNone/>
            </a:pPr>
            <a:r>
              <a:rPr lang="ja-JP" altLang="en-US" sz="2400" dirty="0" smtClean="0"/>
              <a:t>・</a:t>
            </a:r>
            <a:r>
              <a:rPr lang="en-US" altLang="ja-JP" sz="2400" dirty="0" smtClean="0"/>
              <a:t>data</a:t>
            </a:r>
            <a:r>
              <a:rPr lang="ja-JP" altLang="en-US" sz="2400" dirty="0" smtClean="0"/>
              <a:t>：用いるデータの指定</a:t>
            </a:r>
            <a:endParaRPr lang="en-US" altLang="ja-JP" sz="2400" dirty="0" smtClean="0"/>
          </a:p>
          <a:p>
            <a:pPr marL="114300" indent="0">
              <a:buNone/>
            </a:pPr>
            <a:r>
              <a:rPr lang="ja-JP" altLang="en-US" sz="2400" dirty="0" smtClean="0"/>
              <a:t>・</a:t>
            </a:r>
            <a:r>
              <a:rPr lang="en-US" altLang="ja-JP" sz="2400" dirty="0" smtClean="0"/>
              <a:t>parameter</a:t>
            </a:r>
            <a:r>
              <a:rPr lang="ja-JP" altLang="en-US" sz="2400" dirty="0" smtClean="0"/>
              <a:t>：支持度</a:t>
            </a:r>
            <a:r>
              <a:rPr lang="en-US" altLang="ja-JP" sz="2400" dirty="0" smtClean="0"/>
              <a:t>, </a:t>
            </a:r>
            <a:r>
              <a:rPr lang="ja-JP" altLang="en-US" sz="2400" dirty="0" smtClean="0"/>
              <a:t>確信度</a:t>
            </a:r>
            <a:r>
              <a:rPr lang="en-US" altLang="ja-JP" sz="2400" dirty="0" smtClean="0"/>
              <a:t>, </a:t>
            </a:r>
            <a:r>
              <a:rPr lang="ja-JP" altLang="en-US" sz="2400" dirty="0" smtClean="0"/>
              <a:t>頻出アイテムの最大数を指定</a:t>
            </a:r>
            <a:endParaRPr lang="en-US" altLang="ja-JP" sz="2400" dirty="0" smtClean="0"/>
          </a:p>
          <a:p>
            <a:pPr marL="114300" indent="0">
              <a:buNone/>
            </a:pPr>
            <a:r>
              <a:rPr lang="ja-JP" altLang="en-US" sz="2400" dirty="0" smtClean="0"/>
              <a:t>・</a:t>
            </a:r>
            <a:r>
              <a:rPr lang="en-US" altLang="ja-JP" sz="2400" dirty="0" smtClean="0"/>
              <a:t>control</a:t>
            </a:r>
            <a:r>
              <a:rPr lang="ja-JP" altLang="en-US" sz="2400" dirty="0" smtClean="0"/>
              <a:t>：アルゴリズムのパフォーマンスを制御</a:t>
            </a:r>
            <a:endParaRPr lang="en-US" altLang="ja-JP" sz="2400" dirty="0" smtClean="0"/>
          </a:p>
        </p:txBody>
      </p:sp>
    </p:spTree>
    <p:extLst>
      <p:ext uri="{BB962C8B-B14F-4D97-AF65-F5344CB8AC3E}">
        <p14:creationId xmlns:p14="http://schemas.microsoft.com/office/powerpoint/2010/main" val="108146238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smtClean="0"/>
              <a:t>関数</a:t>
            </a:r>
            <a:r>
              <a:rPr lang="en-US" altLang="ja-JP" dirty="0" err="1" smtClean="0"/>
              <a:t>apriori</a:t>
            </a:r>
            <a:r>
              <a:rPr lang="ja-JP" altLang="en-US" dirty="0" smtClean="0"/>
              <a:t>と</a:t>
            </a:r>
            <a:r>
              <a:rPr lang="en-US" altLang="ja-JP" dirty="0" err="1" smtClean="0"/>
              <a:t>eclat</a:t>
            </a:r>
            <a:r>
              <a:rPr lang="ja-JP" altLang="en-US" dirty="0" smtClean="0"/>
              <a:t>の違い</a:t>
            </a:r>
            <a:endParaRPr kumimoji="1" lang="ja-JP" altLang="en-US" dirty="0"/>
          </a:p>
        </p:txBody>
      </p:sp>
      <p:sp>
        <p:nvSpPr>
          <p:cNvPr id="3" name="コンテンツ プレースホルダー 2"/>
          <p:cNvSpPr>
            <a:spLocks noGrp="1"/>
          </p:cNvSpPr>
          <p:nvPr>
            <p:ph idx="1"/>
          </p:nvPr>
        </p:nvSpPr>
        <p:spPr>
          <a:xfrm>
            <a:off x="457200" y="1600200"/>
            <a:ext cx="7620000" cy="4800600"/>
          </a:xfrm>
        </p:spPr>
        <p:txBody>
          <a:bodyPr>
            <a:normAutofit/>
          </a:bodyPr>
          <a:lstStyle/>
          <a:p>
            <a:r>
              <a:rPr lang="en-US" altLang="ja-JP" sz="2800" dirty="0" err="1" smtClean="0"/>
              <a:t>apriori</a:t>
            </a:r>
            <a:endParaRPr lang="en-US" altLang="ja-JP" sz="2800" dirty="0" smtClean="0"/>
          </a:p>
          <a:p>
            <a:pPr marL="114300" indent="0">
              <a:buNone/>
            </a:pPr>
            <a:r>
              <a:rPr lang="ja-JP" altLang="en-US" sz="2800" dirty="0" smtClean="0"/>
              <a:t>・幅優先探索</a:t>
            </a:r>
            <a:endParaRPr lang="en-US" altLang="ja-JP" sz="2800" dirty="0" smtClean="0"/>
          </a:p>
          <a:p>
            <a:pPr marL="114300" indent="0">
              <a:buNone/>
            </a:pPr>
            <a:r>
              <a:rPr lang="ja-JP" altLang="en-US" sz="2800" dirty="0" smtClean="0"/>
              <a:t>・頻出アイテムが多い場合に有利</a:t>
            </a:r>
            <a:endParaRPr lang="en-US" altLang="ja-JP" sz="2800" dirty="0" smtClean="0"/>
          </a:p>
          <a:p>
            <a:pPr marL="114300" indent="0">
              <a:buNone/>
            </a:pPr>
            <a:endParaRPr lang="en-US" altLang="ja-JP" sz="2800" dirty="0" smtClean="0"/>
          </a:p>
          <a:p>
            <a:r>
              <a:rPr lang="en-US" altLang="ja-JP" sz="2800" dirty="0" err="1" smtClean="0"/>
              <a:t>eclat</a:t>
            </a:r>
            <a:endParaRPr lang="en-US" altLang="ja-JP" sz="2800" dirty="0" smtClean="0"/>
          </a:p>
          <a:p>
            <a:pPr marL="114300" indent="0">
              <a:buNone/>
            </a:pPr>
            <a:r>
              <a:rPr lang="ja-JP" altLang="en-US" sz="2800" dirty="0" smtClean="0"/>
              <a:t>・深さ優先探索</a:t>
            </a:r>
            <a:endParaRPr lang="en-US" altLang="ja-JP" sz="2800" dirty="0" smtClean="0"/>
          </a:p>
          <a:p>
            <a:pPr marL="114300" indent="0">
              <a:buNone/>
            </a:pPr>
            <a:r>
              <a:rPr lang="ja-JP" altLang="en-US" sz="2800" dirty="0" smtClean="0"/>
              <a:t>・最少支持度が低い場合に有利</a:t>
            </a:r>
            <a:endParaRPr lang="en-US" altLang="ja-JP" sz="2800" dirty="0"/>
          </a:p>
        </p:txBody>
      </p:sp>
      <p:sp>
        <p:nvSpPr>
          <p:cNvPr id="4" name="テキスト ボックス 3"/>
          <p:cNvSpPr txBox="1"/>
          <p:nvPr/>
        </p:nvSpPr>
        <p:spPr>
          <a:xfrm>
            <a:off x="684282" y="5541744"/>
            <a:ext cx="7279205" cy="1055608"/>
          </a:xfrm>
          <a:prstGeom prst="round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pPr algn="ctr"/>
            <a:r>
              <a:rPr lang="ja-JP" altLang="en-US" sz="2800" dirty="0" smtClean="0"/>
              <a:t>主な違いは</a:t>
            </a:r>
            <a:r>
              <a:rPr lang="en-US" altLang="ja-JP" sz="2800" dirty="0" smtClean="0"/>
              <a:t>PC</a:t>
            </a:r>
            <a:r>
              <a:rPr lang="ja-JP" altLang="en-US" sz="2800" dirty="0" err="1" smtClean="0"/>
              <a:t>のメ</a:t>
            </a:r>
            <a:r>
              <a:rPr lang="ja-JP" altLang="en-US" sz="2800" dirty="0" smtClean="0"/>
              <a:t>モリの占用や</a:t>
            </a:r>
            <a:endParaRPr lang="en-US" altLang="ja-JP" sz="2800" dirty="0" smtClean="0"/>
          </a:p>
          <a:p>
            <a:pPr algn="ctr"/>
            <a:r>
              <a:rPr lang="ja-JP" altLang="en-US" sz="2800" dirty="0"/>
              <a:t>計算時間</a:t>
            </a:r>
            <a:r>
              <a:rPr lang="ja-JP" altLang="en-US" sz="2800" dirty="0" smtClean="0"/>
              <a:t>にかかわる問題</a:t>
            </a:r>
            <a:endParaRPr lang="en-US" altLang="ja-JP" sz="2800" dirty="0" smtClean="0"/>
          </a:p>
        </p:txBody>
      </p:sp>
    </p:spTree>
    <p:extLst>
      <p:ext uri="{BB962C8B-B14F-4D97-AF65-F5344CB8AC3E}">
        <p14:creationId xmlns:p14="http://schemas.microsoft.com/office/powerpoint/2010/main" val="43505860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lang="ja-JP" altLang="en-US" dirty="0"/>
              <a:t>関数</a:t>
            </a:r>
            <a:r>
              <a:rPr lang="ja-JP" altLang="en-US" dirty="0" smtClean="0"/>
              <a:t>とケーススタディ</a:t>
            </a:r>
            <a:endParaRPr kumimoji="1" lang="ja-JP" altLang="en-US" dirty="0"/>
          </a:p>
        </p:txBody>
      </p:sp>
      <p:sp>
        <p:nvSpPr>
          <p:cNvPr id="3" name="コンテンツ プレースホルダー 2"/>
          <p:cNvSpPr>
            <a:spLocks noGrp="1"/>
          </p:cNvSpPr>
          <p:nvPr>
            <p:ph idx="1"/>
          </p:nvPr>
        </p:nvSpPr>
        <p:spPr/>
        <p:txBody>
          <a:bodyPr>
            <a:normAutofit/>
          </a:bodyPr>
          <a:lstStyle/>
          <a:p>
            <a:r>
              <a:rPr lang="ja-JP" altLang="en-US" sz="2800" dirty="0" smtClean="0"/>
              <a:t>用いるデータは先ほど登場したトランザクションの例</a:t>
            </a:r>
            <a:r>
              <a:rPr lang="ja-JP" altLang="en-US" sz="2800" dirty="0" smtClean="0"/>
              <a:t>のデータとする</a:t>
            </a:r>
            <a:endParaRPr lang="en-US" altLang="ja-JP" sz="2800" dirty="0" smtClean="0"/>
          </a:p>
        </p:txBody>
      </p:sp>
      <p:sp>
        <p:nvSpPr>
          <p:cNvPr id="4" name="テキスト ボックス 3"/>
          <p:cNvSpPr txBox="1"/>
          <p:nvPr/>
        </p:nvSpPr>
        <p:spPr>
          <a:xfrm>
            <a:off x="251520" y="2690926"/>
            <a:ext cx="7920880" cy="2826306"/>
          </a:xfrm>
          <a:prstGeom prst="roundRect">
            <a:avLst/>
          </a:prstGeom>
          <a:noFill/>
          <a:ln>
            <a:solidFill>
              <a:schemeClr val="tx1"/>
            </a:solidFill>
          </a:ln>
        </p:spPr>
        <p:txBody>
          <a:bodyPr wrap="square" rtlCol="0">
            <a:spAutoFit/>
          </a:bodyPr>
          <a:lstStyle/>
          <a:p>
            <a:r>
              <a:rPr lang="en-US" altLang="ja-JP" sz="2000" dirty="0"/>
              <a:t>&gt; data.ec&lt;-</a:t>
            </a:r>
            <a:r>
              <a:rPr lang="en-US" altLang="ja-JP" sz="2000" dirty="0" err="1"/>
              <a:t>eclat</a:t>
            </a:r>
            <a:r>
              <a:rPr lang="en-US" altLang="ja-JP" sz="2000" dirty="0"/>
              <a:t>(</a:t>
            </a:r>
            <a:r>
              <a:rPr lang="en-US" altLang="ja-JP" sz="2000" dirty="0" err="1"/>
              <a:t>data.tran</a:t>
            </a:r>
            <a:r>
              <a:rPr lang="en-US" altLang="ja-JP" sz="2000" dirty="0"/>
              <a:t>)</a:t>
            </a:r>
          </a:p>
          <a:p>
            <a:r>
              <a:rPr lang="en-US" altLang="ja-JP" sz="2000" dirty="0" smtClean="0"/>
              <a:t>&gt; </a:t>
            </a:r>
            <a:r>
              <a:rPr lang="en-US" altLang="ja-JP" sz="2000" dirty="0"/>
              <a:t>inspect(SORT(</a:t>
            </a:r>
            <a:r>
              <a:rPr lang="en-US" altLang="ja-JP" sz="2000" dirty="0" err="1"/>
              <a:t>data.ec,by</a:t>
            </a:r>
            <a:r>
              <a:rPr lang="en-US" altLang="ja-JP" sz="2000" dirty="0"/>
              <a:t>="support")[1:5])</a:t>
            </a:r>
          </a:p>
          <a:p>
            <a:r>
              <a:rPr lang="en-US" altLang="ja-JP" sz="2000" dirty="0"/>
              <a:t>  items  </a:t>
            </a:r>
            <a:r>
              <a:rPr lang="en-US" altLang="ja-JP" sz="2000" dirty="0" smtClean="0"/>
              <a:t>		           support</a:t>
            </a:r>
            <a:endParaRPr lang="en-US" altLang="ja-JP" sz="2000" dirty="0"/>
          </a:p>
          <a:p>
            <a:r>
              <a:rPr lang="en-US" altLang="ja-JP" sz="2000" dirty="0"/>
              <a:t>1 {</a:t>
            </a:r>
            <a:r>
              <a:rPr lang="ja-JP" altLang="en-US" sz="2000" dirty="0"/>
              <a:t>ビール</a:t>
            </a:r>
            <a:r>
              <a:rPr lang="en-US" altLang="ja-JP" sz="2000" dirty="0"/>
              <a:t>}    </a:t>
            </a:r>
            <a:r>
              <a:rPr lang="en-US" altLang="ja-JP" sz="2000" dirty="0" smtClean="0"/>
              <a:t>	 	0.8</a:t>
            </a:r>
            <a:endParaRPr lang="en-US" altLang="ja-JP" sz="2000" dirty="0"/>
          </a:p>
          <a:p>
            <a:r>
              <a:rPr lang="en-US" altLang="ja-JP" sz="2000" dirty="0"/>
              <a:t>2 {</a:t>
            </a:r>
            <a:r>
              <a:rPr lang="ja-JP" altLang="en-US" sz="2000" dirty="0"/>
              <a:t>オムツ</a:t>
            </a:r>
            <a:r>
              <a:rPr lang="en-US" altLang="ja-JP" sz="2000" dirty="0" smtClean="0"/>
              <a:t>,</a:t>
            </a:r>
            <a:r>
              <a:rPr lang="ja-JP" altLang="en-US" sz="2000" dirty="0" smtClean="0"/>
              <a:t>ビール</a:t>
            </a:r>
            <a:r>
              <a:rPr lang="en-US" altLang="ja-JP" sz="2000" dirty="0"/>
              <a:t>}     </a:t>
            </a:r>
            <a:r>
              <a:rPr lang="en-US" altLang="ja-JP" sz="2000" dirty="0" smtClean="0"/>
              <a:t>	0.6</a:t>
            </a:r>
            <a:endParaRPr lang="en-US" altLang="ja-JP" sz="2000" dirty="0"/>
          </a:p>
          <a:p>
            <a:r>
              <a:rPr lang="en-US" altLang="ja-JP" sz="2000" dirty="0"/>
              <a:t>3 {</a:t>
            </a:r>
            <a:r>
              <a:rPr lang="ja-JP" altLang="en-US" sz="2000" dirty="0"/>
              <a:t>オムツ</a:t>
            </a:r>
            <a:r>
              <a:rPr lang="en-US" altLang="ja-JP" sz="2000" dirty="0"/>
              <a:t>}     </a:t>
            </a:r>
            <a:r>
              <a:rPr lang="en-US" altLang="ja-JP" sz="2000" dirty="0" smtClean="0"/>
              <a:t>		0.6</a:t>
            </a:r>
            <a:endParaRPr lang="en-US" altLang="ja-JP" sz="2000" dirty="0"/>
          </a:p>
          <a:p>
            <a:r>
              <a:rPr lang="en-US" altLang="ja-JP" sz="2000" dirty="0"/>
              <a:t>4 {</a:t>
            </a:r>
            <a:r>
              <a:rPr lang="ja-JP" altLang="en-US" sz="2000" dirty="0"/>
              <a:t>ビール</a:t>
            </a:r>
            <a:r>
              <a:rPr lang="en-US" altLang="ja-JP" sz="2000" dirty="0"/>
              <a:t>, </a:t>
            </a:r>
            <a:r>
              <a:rPr lang="ja-JP" altLang="en-US" sz="2000" dirty="0" smtClean="0"/>
              <a:t>弁当</a:t>
            </a:r>
            <a:r>
              <a:rPr lang="en-US" altLang="ja-JP" sz="2000" dirty="0"/>
              <a:t>}   </a:t>
            </a:r>
            <a:r>
              <a:rPr lang="en-US" altLang="ja-JP" sz="2000" dirty="0" smtClean="0"/>
              <a:t>	0.4</a:t>
            </a:r>
            <a:endParaRPr lang="en-US" altLang="ja-JP" sz="2000" dirty="0"/>
          </a:p>
          <a:p>
            <a:r>
              <a:rPr lang="en-US" altLang="ja-JP" sz="2000" dirty="0"/>
              <a:t>5 {</a:t>
            </a:r>
            <a:r>
              <a:rPr lang="ja-JP" altLang="en-US" sz="2000" dirty="0"/>
              <a:t>ハム</a:t>
            </a:r>
            <a:r>
              <a:rPr lang="en-US" altLang="ja-JP" sz="2000" dirty="0"/>
              <a:t>, </a:t>
            </a:r>
            <a:r>
              <a:rPr lang="ja-JP" altLang="en-US" sz="2000" dirty="0" smtClean="0"/>
              <a:t>パン</a:t>
            </a:r>
            <a:r>
              <a:rPr lang="en-US" altLang="ja-JP" sz="2000" dirty="0"/>
              <a:t>}       </a:t>
            </a:r>
            <a:r>
              <a:rPr lang="en-US" altLang="ja-JP" sz="2000" dirty="0" smtClean="0"/>
              <a:t>	0.4</a:t>
            </a:r>
            <a:endParaRPr lang="en-US" altLang="ja-JP" sz="2000" dirty="0"/>
          </a:p>
        </p:txBody>
      </p:sp>
    </p:spTree>
    <p:extLst>
      <p:ext uri="{BB962C8B-B14F-4D97-AF65-F5344CB8AC3E}">
        <p14:creationId xmlns:p14="http://schemas.microsoft.com/office/powerpoint/2010/main" val="301419192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pPr algn="ctr"/>
            <a:r>
              <a:rPr kumimoji="1" lang="ja-JP" altLang="en-US" dirty="0" smtClean="0"/>
              <a:t>まとめ</a:t>
            </a:r>
            <a:endParaRPr kumimoji="1" lang="ja-JP" altLang="en-US" dirty="0"/>
          </a:p>
        </p:txBody>
      </p:sp>
      <p:sp>
        <p:nvSpPr>
          <p:cNvPr id="3" name="コンテンツ プレースホルダー 2"/>
          <p:cNvSpPr>
            <a:spLocks noGrp="1"/>
          </p:cNvSpPr>
          <p:nvPr>
            <p:ph idx="1"/>
          </p:nvPr>
        </p:nvSpPr>
        <p:spPr>
          <a:xfrm>
            <a:off x="457200" y="1600200"/>
            <a:ext cx="7620000" cy="4800600"/>
          </a:xfrm>
        </p:spPr>
        <p:txBody>
          <a:bodyPr>
            <a:normAutofit/>
          </a:bodyPr>
          <a:lstStyle/>
          <a:p>
            <a:r>
              <a:rPr lang="ja-JP" altLang="en-US" sz="2800" dirty="0" smtClean="0"/>
              <a:t>マーケティングに実際に用いられているアソシエーション分析を</a:t>
            </a:r>
            <a:r>
              <a:rPr lang="en-US" altLang="ja-JP" sz="2800" dirty="0" smtClean="0"/>
              <a:t>R</a:t>
            </a:r>
            <a:r>
              <a:rPr lang="ja-JP" altLang="en-US" sz="2800" dirty="0" smtClean="0"/>
              <a:t>では実装することができる</a:t>
            </a:r>
            <a:endParaRPr lang="en-US" altLang="ja-JP" sz="2800" dirty="0"/>
          </a:p>
        </p:txBody>
      </p:sp>
    </p:spTree>
    <p:extLst>
      <p:ext uri="{BB962C8B-B14F-4D97-AF65-F5344CB8AC3E}">
        <p14:creationId xmlns:p14="http://schemas.microsoft.com/office/powerpoint/2010/main" val="36589692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624408" y="1796752"/>
            <a:ext cx="7620000" cy="4800600"/>
          </a:xfrm>
        </p:spPr>
        <p:txBody>
          <a:bodyPr>
            <a:normAutofit/>
          </a:bodyPr>
          <a:lstStyle/>
          <a:p>
            <a:pPr marL="114300" indent="0" algn="ctr">
              <a:buNone/>
            </a:pPr>
            <a:endParaRPr lang="en-US" altLang="ja-JP" sz="2800" dirty="0" smtClean="0">
              <a:solidFill>
                <a:schemeClr val="tx1">
                  <a:lumMod val="75000"/>
                  <a:lumOff val="25000"/>
                </a:schemeClr>
              </a:solidFill>
              <a:latin typeface="Arial Black" pitchFamily="34" charset="0"/>
              <a:ea typeface="HGP創英角ｺﾞｼｯｸUB" pitchFamily="50" charset="-128"/>
            </a:endParaRPr>
          </a:p>
          <a:p>
            <a:pPr marL="114300" indent="0" algn="ctr">
              <a:buNone/>
            </a:pPr>
            <a:r>
              <a:rPr lang="ja-JP" altLang="en-US" sz="2800" dirty="0" smtClean="0">
                <a:solidFill>
                  <a:schemeClr val="tx1">
                    <a:lumMod val="75000"/>
                    <a:lumOff val="25000"/>
                  </a:schemeClr>
                </a:solidFill>
                <a:latin typeface="Arial Black" pitchFamily="34" charset="0"/>
                <a:ea typeface="HGP創英角ｺﾞｼｯｸUB" pitchFamily="50" charset="-128"/>
              </a:rPr>
              <a:t>おつ</a:t>
            </a:r>
            <a:r>
              <a:rPr lang="ja-JP" altLang="en-US" sz="2800" dirty="0">
                <a:solidFill>
                  <a:schemeClr val="tx1">
                    <a:lumMod val="75000"/>
                    <a:lumOff val="25000"/>
                  </a:schemeClr>
                </a:solidFill>
                <a:latin typeface="Arial Black" pitchFamily="34" charset="0"/>
                <a:ea typeface="HGP創英角ｺﾞｼｯｸUB" pitchFamily="50" charset="-128"/>
              </a:rPr>
              <a:t>かれさまでした</a:t>
            </a:r>
            <a:endParaRPr kumimoji="1" lang="en-US" altLang="ja-JP" sz="2800" dirty="0" smtClean="0">
              <a:solidFill>
                <a:schemeClr val="tx1">
                  <a:lumMod val="75000"/>
                  <a:lumOff val="25000"/>
                </a:schemeClr>
              </a:solidFill>
              <a:latin typeface="Arial Black" pitchFamily="34" charset="0"/>
              <a:ea typeface="HGP創英角ｺﾞｼｯｸUB" pitchFamily="50" charset="-128"/>
            </a:endParaRPr>
          </a:p>
        </p:txBody>
      </p:sp>
      <p:pic>
        <p:nvPicPr>
          <p:cNvPr id="2050" name="Picture 2" descr="\\psf\Home\Desktop\スクリーンショット 2013-01-30 1.51.4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19872" y="3501008"/>
            <a:ext cx="2039117" cy="15859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976407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ナチュラル">
  <a:themeElements>
    <a:clrScheme name="ナチュラル">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ナチュラル">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16024</TotalTime>
  <Words>1692</Words>
  <Application>Microsoft Office PowerPoint</Application>
  <PresentationFormat>画面に合わせる (4:3)</PresentationFormat>
  <Paragraphs>292</Paragraphs>
  <Slides>36</Slides>
  <Notes>1</Notes>
  <HiddenSlides>0</HiddenSlides>
  <MMClips>0</MMClips>
  <ScaleCrop>false</ScaleCrop>
  <HeadingPairs>
    <vt:vector size="4" baseType="variant">
      <vt:variant>
        <vt:lpstr>テーマ</vt:lpstr>
      </vt:variant>
      <vt:variant>
        <vt:i4>1</vt:i4>
      </vt:variant>
      <vt:variant>
        <vt:lpstr>スライド タイトル</vt:lpstr>
      </vt:variant>
      <vt:variant>
        <vt:i4>36</vt:i4>
      </vt:variant>
    </vt:vector>
  </HeadingPairs>
  <TitlesOfParts>
    <vt:vector size="37" baseType="lpstr">
      <vt:lpstr>ナチュラル</vt:lpstr>
      <vt:lpstr>Rによる データサイエンス12</vt:lpstr>
      <vt:lpstr>第Ⅱ部　Rによるデータ解析</vt:lpstr>
      <vt:lpstr>イントロダクション</vt:lpstr>
      <vt:lpstr>イントロダクション</vt:lpstr>
      <vt:lpstr>用語</vt:lpstr>
      <vt:lpstr>例</vt:lpstr>
      <vt:lpstr>アソシエーション分析の目的</vt:lpstr>
      <vt:lpstr>歴史的背景</vt:lpstr>
      <vt:lpstr>アソシエーション分析の アルゴリズム</vt:lpstr>
      <vt:lpstr>アソシエーション分析の アルゴリズム</vt:lpstr>
      <vt:lpstr>相関ルールとは</vt:lpstr>
      <vt:lpstr>相関ルールについての用語</vt:lpstr>
      <vt:lpstr>支持度数</vt:lpstr>
      <vt:lpstr>支持度</vt:lpstr>
      <vt:lpstr>確信度</vt:lpstr>
      <vt:lpstr>リフト</vt:lpstr>
      <vt:lpstr>指標の意味</vt:lpstr>
      <vt:lpstr>相関ルールの弱点</vt:lpstr>
      <vt:lpstr>相関ルールの弱点</vt:lpstr>
      <vt:lpstr>Apriori algorithm</vt:lpstr>
      <vt:lpstr>Apriori algorithmのイメージ</vt:lpstr>
      <vt:lpstr>Apriori algorithmのイメージ</vt:lpstr>
      <vt:lpstr>Apriori algorithmのイメージ</vt:lpstr>
      <vt:lpstr>関数とケーススタディ</vt:lpstr>
      <vt:lpstr>関数itemFrequencyPlot</vt:lpstr>
      <vt:lpstr>関数apriori</vt:lpstr>
      <vt:lpstr>関数aprioriの例</vt:lpstr>
      <vt:lpstr>関数aprioriの例</vt:lpstr>
      <vt:lpstr>関数inspect</vt:lpstr>
      <vt:lpstr>関数inspect</vt:lpstr>
      <vt:lpstr>アソシエーション分析の アルゴリズム</vt:lpstr>
      <vt:lpstr>関数eclat</vt:lpstr>
      <vt:lpstr>関数aprioriとeclatの違い</vt:lpstr>
      <vt:lpstr>関数とケーススタディ</vt:lpstr>
      <vt:lpstr>まとめ</vt:lpstr>
      <vt:lpstr>PowerPoint プレゼンテーション</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Rによる データサイエンス</dc:title>
  <dc:creator>YY</dc:creator>
  <cp:lastModifiedBy>Yosuke Yamatani</cp:lastModifiedBy>
  <cp:revision>478</cp:revision>
  <dcterms:created xsi:type="dcterms:W3CDTF">2012-10-24T08:21:58Z</dcterms:created>
  <dcterms:modified xsi:type="dcterms:W3CDTF">2013-01-29T16:53:06Z</dcterms:modified>
</cp:coreProperties>
</file>