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57" r:id="rId3"/>
    <p:sldId id="259" r:id="rId4"/>
    <p:sldId id="260" r:id="rId5"/>
    <p:sldId id="261" r:id="rId6"/>
    <p:sldId id="263" r:id="rId7"/>
    <p:sldId id="262" r:id="rId8"/>
    <p:sldId id="264" r:id="rId9"/>
    <p:sldId id="265" r:id="rId10"/>
    <p:sldId id="266" r:id="rId11"/>
    <p:sldId id="268" r:id="rId12"/>
    <p:sldId id="273" r:id="rId13"/>
    <p:sldId id="269" r:id="rId14"/>
    <p:sldId id="270" r:id="rId15"/>
    <p:sldId id="271" r:id="rId16"/>
    <p:sldId id="272" r:id="rId17"/>
    <p:sldId id="274" r:id="rId18"/>
    <p:sldId id="275" r:id="rId1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60"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23B7B4-A8C6-4440-8176-934DDA2F3A13}" type="datetimeFigureOut">
              <a:rPr kumimoji="1" lang="ja-JP" altLang="en-US" smtClean="0"/>
              <a:t>2016/12/15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31A704-B716-4C6A-996A-F7DCE4403CFC}" type="slidenum">
              <a:rPr kumimoji="1" lang="ja-JP" altLang="en-US" smtClean="0"/>
              <a:t>‹#›</a:t>
            </a:fld>
            <a:endParaRPr kumimoji="1" lang="ja-JP" altLang="en-US"/>
          </a:p>
        </p:txBody>
      </p:sp>
    </p:spTree>
    <p:extLst>
      <p:ext uri="{BB962C8B-B14F-4D97-AF65-F5344CB8AC3E}">
        <p14:creationId xmlns:p14="http://schemas.microsoft.com/office/powerpoint/2010/main" val="2989935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431A704-B716-4C6A-996A-F7DCE4403CFC}" type="slidenum">
              <a:rPr kumimoji="1" lang="ja-JP" altLang="en-US" smtClean="0"/>
              <a:t>1</a:t>
            </a:fld>
            <a:endParaRPr kumimoji="1" lang="ja-JP" altLang="en-US"/>
          </a:p>
        </p:txBody>
      </p:sp>
    </p:spTree>
    <p:extLst>
      <p:ext uri="{BB962C8B-B14F-4D97-AF65-F5344CB8AC3E}">
        <p14:creationId xmlns:p14="http://schemas.microsoft.com/office/powerpoint/2010/main" val="2079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A647A4C9-AD12-419F-8668-9D05FA395218}" type="datetime1">
              <a:rPr kumimoji="1" lang="ja-JP" altLang="en-US" smtClean="0"/>
              <a:t>2016/12/15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0977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4C6656E-CCCC-4B1B-A8A6-4DE5A3ACB04E}" type="datetime1">
              <a:rPr kumimoji="1" lang="ja-JP" altLang="en-US" smtClean="0"/>
              <a:t>2016/12/15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12158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DC53CE9-F939-4151-A7E2-18C8919E98EA}" type="datetime1">
              <a:rPr kumimoji="1" lang="ja-JP" altLang="en-US" smtClean="0"/>
              <a:t>2016/12/15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4935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A7346EB-0E87-4681-B9F5-4E00FE197C98}" type="datetime1">
              <a:rPr kumimoji="1" lang="ja-JP" altLang="en-US" smtClean="0"/>
              <a:t>2016/12/15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25173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8DC497F5-28FE-47A8-A417-DF145B716F25}" type="datetime1">
              <a:rPr kumimoji="1" lang="ja-JP" altLang="en-US" smtClean="0"/>
              <a:t>2016/12/15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3949983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B9226BB-1479-4ED6-ACB6-CD9D3E58D82F}" type="datetime1">
              <a:rPr kumimoji="1" lang="ja-JP" altLang="en-US" smtClean="0"/>
              <a:t>2016/12/15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312906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2447219-C857-4932-B061-FCE19C1A4F77}" type="datetime1">
              <a:rPr kumimoji="1" lang="ja-JP" altLang="en-US" smtClean="0"/>
              <a:t>2016/12/15</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460317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1EE5AA4-0F00-4F53-98CE-DCB3B947DF65}" type="datetime1">
              <a:rPr kumimoji="1" lang="ja-JP" altLang="en-US" smtClean="0"/>
              <a:t>2016/12/15</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930664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032A1A2-F991-45D7-BBCD-56FACC3615FD}" type="datetime1">
              <a:rPr kumimoji="1" lang="ja-JP" altLang="en-US" smtClean="0"/>
              <a:t>2016/12/15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1671956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C4F1F78-BD13-488A-8488-8993F3BA1E62}" type="datetime1">
              <a:rPr kumimoji="1" lang="ja-JP" altLang="en-US" smtClean="0"/>
              <a:t>2016/12/15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3582939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DC6BCD9-4040-4746-9E32-AE57A57C271D}" type="datetime1">
              <a:rPr kumimoji="1" lang="ja-JP" altLang="en-US" smtClean="0"/>
              <a:t>2016/12/15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C868B03-3BBD-4181-8070-769C7EBB2BA3}" type="slidenum">
              <a:rPr kumimoji="1" lang="ja-JP" altLang="en-US" smtClean="0"/>
              <a:t>‹#›</a:t>
            </a:fld>
            <a:endParaRPr kumimoji="1" lang="ja-JP" altLang="en-US"/>
          </a:p>
        </p:txBody>
      </p:sp>
    </p:spTree>
    <p:extLst>
      <p:ext uri="{BB962C8B-B14F-4D97-AF65-F5344CB8AC3E}">
        <p14:creationId xmlns:p14="http://schemas.microsoft.com/office/powerpoint/2010/main" val="2651333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EBB4AC51-4312-415D-99CA-CA5F63BB3CC7}" type="datetime1">
              <a:rPr kumimoji="1" lang="ja-JP" altLang="en-US" smtClean="0"/>
              <a:t>2016/12/15</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C868B03-3BBD-4181-8070-769C7EBB2BA3}"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40920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lang="en-US" altLang="ja-JP" sz="5400" dirty="0" smtClean="0"/>
              <a:t>Who Should Fix This Bug?</a:t>
            </a:r>
            <a:r>
              <a:rPr lang="en-US" altLang="ja-JP" sz="7200" dirty="0" smtClean="0"/>
              <a:t/>
            </a:r>
            <a:br>
              <a:rPr lang="en-US" altLang="ja-JP" sz="7200" dirty="0" smtClean="0"/>
            </a:br>
            <a:endParaRPr kumimoji="1" lang="ja-JP" altLang="en-US" sz="4000" dirty="0"/>
          </a:p>
        </p:txBody>
      </p:sp>
      <p:sp>
        <p:nvSpPr>
          <p:cNvPr id="4" name="サブタイトル 2"/>
          <p:cNvSpPr txBox="1">
            <a:spLocks/>
          </p:cNvSpPr>
          <p:nvPr/>
        </p:nvSpPr>
        <p:spPr>
          <a:xfrm>
            <a:off x="5891309" y="5773674"/>
            <a:ext cx="3252691" cy="4788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kumimoji="1"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kumimoji="1"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kumimoji="1"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kumimoji="1" sz="2000" kern="1200">
                <a:solidFill>
                  <a:schemeClr val="tx1">
                    <a:lumMod val="75000"/>
                    <a:lumOff val="25000"/>
                  </a:schemeClr>
                </a:solidFill>
                <a:latin typeface="+mn-lt"/>
                <a:ea typeface="+mn-ea"/>
                <a:cs typeface="+mn-cs"/>
              </a:defRPr>
            </a:lvl9pPr>
          </a:lstStyle>
          <a:p>
            <a:r>
              <a:rPr lang="en-US" altLang="ja-JP" dirty="0" smtClean="0"/>
              <a:t>60191055</a:t>
            </a:r>
            <a:r>
              <a:rPr lang="ja-JP" altLang="en-US" dirty="0" smtClean="0"/>
              <a:t>　山崎大輝</a:t>
            </a:r>
            <a:endParaRPr lang="ja-JP" altLang="en-US" dirty="0"/>
          </a:p>
        </p:txBody>
      </p:sp>
      <p:sp>
        <p:nvSpPr>
          <p:cNvPr id="5" name="スライド番号プレースホルダー 4"/>
          <p:cNvSpPr>
            <a:spLocks noGrp="1"/>
          </p:cNvSpPr>
          <p:nvPr>
            <p:ph type="sldNum" sz="quarter" idx="12"/>
          </p:nvPr>
        </p:nvSpPr>
        <p:spPr/>
        <p:txBody>
          <a:bodyPr/>
          <a:lstStyle/>
          <a:p>
            <a:fld id="{6C868B03-3BBD-4181-8070-769C7EBB2BA3}" type="slidenum">
              <a:rPr kumimoji="1" lang="ja-JP" altLang="en-US" smtClean="0"/>
              <a:t>1</a:t>
            </a:fld>
            <a:endParaRPr kumimoji="1" lang="ja-JP" altLang="en-US"/>
          </a:p>
        </p:txBody>
      </p:sp>
      <p:sp>
        <p:nvSpPr>
          <p:cNvPr id="6" name="テキスト ボックス 5"/>
          <p:cNvSpPr txBox="1"/>
          <p:nvPr/>
        </p:nvSpPr>
        <p:spPr>
          <a:xfrm>
            <a:off x="1046205" y="4356895"/>
            <a:ext cx="6606746" cy="461665"/>
          </a:xfrm>
          <a:prstGeom prst="rect">
            <a:avLst/>
          </a:prstGeom>
          <a:noFill/>
        </p:spPr>
        <p:txBody>
          <a:bodyPr wrap="square" rtlCol="0">
            <a:spAutoFit/>
          </a:bodyPr>
          <a:lstStyle/>
          <a:p>
            <a:r>
              <a:rPr lang="en-US" altLang="ja-JP" sz="2400" dirty="0" smtClean="0"/>
              <a:t>John </a:t>
            </a:r>
            <a:r>
              <a:rPr lang="en-US" altLang="ja-JP" sz="2400" dirty="0" err="1" smtClean="0"/>
              <a:t>Anvik,Lyndon</a:t>
            </a:r>
            <a:r>
              <a:rPr lang="en-US" altLang="ja-JP" sz="2400" dirty="0" smtClean="0"/>
              <a:t> </a:t>
            </a:r>
            <a:r>
              <a:rPr lang="en-US" altLang="ja-JP" sz="2400" dirty="0" err="1" smtClean="0"/>
              <a:t>Hiew</a:t>
            </a:r>
            <a:r>
              <a:rPr lang="en-US" altLang="ja-JP" sz="2400" dirty="0" smtClean="0"/>
              <a:t> and Gail C. Murphy</a:t>
            </a:r>
            <a:endParaRPr kumimoji="1" lang="ja-JP" altLang="en-US" sz="2400" dirty="0"/>
          </a:p>
        </p:txBody>
      </p:sp>
    </p:spTree>
    <p:extLst>
      <p:ext uri="{BB962C8B-B14F-4D97-AF65-F5344CB8AC3E}">
        <p14:creationId xmlns:p14="http://schemas.microsoft.com/office/powerpoint/2010/main" val="4013070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はじめ</a:t>
            </a:r>
            <a:r>
              <a:rPr lang="ja-JP" altLang="en-US" dirty="0"/>
              <a:t>に</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開発者へのレポートの割り当てを容易にするため半自動化</a:t>
            </a:r>
            <a:endParaRPr lang="en-US" altLang="ja-JP" dirty="0"/>
          </a:p>
          <a:p>
            <a:r>
              <a:rPr lang="ja-JP" altLang="en-US" dirty="0" smtClean="0"/>
              <a:t>アプローチを用いる</a:t>
            </a:r>
            <a:endParaRPr lang="en-US" altLang="ja-JP" dirty="0" smtClean="0"/>
          </a:p>
          <a:p>
            <a:endParaRPr lang="en-US" altLang="ja-JP" dirty="0"/>
          </a:p>
          <a:p>
            <a:r>
              <a:rPr lang="ja-JP" altLang="en-US" dirty="0" smtClean="0"/>
              <a:t>機械学習アルゴリズムを用いることで、</a:t>
            </a:r>
            <a:r>
              <a:rPr lang="en-US" altLang="ja-JP" dirty="0" err="1" smtClean="0"/>
              <a:t>triager</a:t>
            </a:r>
            <a:r>
              <a:rPr lang="ja-JP" altLang="en-US" dirty="0" smtClean="0"/>
              <a:t>はそのバグを直すのに適した開発者に割り振ることができる</a:t>
            </a:r>
            <a:r>
              <a:rPr lang="ja-JP" altLang="en-US" dirty="0" smtClean="0"/>
              <a:t>。</a:t>
            </a:r>
            <a:endParaRPr lang="en-US" altLang="ja-JP" dirty="0" smtClean="0"/>
          </a:p>
          <a:p>
            <a:endParaRPr lang="en-US" altLang="ja-JP" dirty="0"/>
          </a:p>
          <a:p>
            <a:r>
              <a:rPr lang="en-US" altLang="ja-JP" dirty="0"/>
              <a:t>Bugzilla-based repositories</a:t>
            </a:r>
            <a:r>
              <a:rPr lang="ja-JP" altLang="en-US" dirty="0"/>
              <a:t>を用いる</a:t>
            </a:r>
          </a:p>
          <a:p>
            <a:endParaRPr lang="en-US" altLang="ja-JP"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2</a:t>
            </a:fld>
            <a:endParaRPr kumimoji="1" lang="ja-JP" altLang="en-US"/>
          </a:p>
        </p:txBody>
      </p:sp>
    </p:spTree>
    <p:extLst>
      <p:ext uri="{BB962C8B-B14F-4D97-AF65-F5344CB8AC3E}">
        <p14:creationId xmlns:p14="http://schemas.microsoft.com/office/powerpoint/2010/main" val="3183958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3</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910" y="113610"/>
            <a:ext cx="8058138" cy="6078568"/>
          </a:xfrm>
          <a:prstGeom prst="rect">
            <a:avLst/>
          </a:prstGeom>
        </p:spPr>
      </p:pic>
    </p:spTree>
    <p:extLst>
      <p:ext uri="{BB962C8B-B14F-4D97-AF65-F5344CB8AC3E}">
        <p14:creationId xmlns:p14="http://schemas.microsoft.com/office/powerpoint/2010/main" val="616262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機械学習について</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Text categorization</a:t>
            </a:r>
            <a:r>
              <a:rPr kumimoji="1" lang="ja-JP" altLang="en-US" dirty="0" smtClean="0"/>
              <a:t>がもっとも関連深い</a:t>
            </a:r>
            <a:endParaRPr kumimoji="1" lang="en-US" altLang="ja-JP" dirty="0" smtClean="0"/>
          </a:p>
          <a:p>
            <a:endParaRPr lang="en-US" altLang="ja-JP" dirty="0"/>
          </a:p>
          <a:p>
            <a:r>
              <a:rPr kumimoji="1" lang="ja-JP" altLang="en-US" dirty="0" smtClean="0"/>
              <a:t>バグレポートのことを</a:t>
            </a:r>
            <a:r>
              <a:rPr kumimoji="1" lang="en-US" altLang="ja-JP" dirty="0" smtClean="0"/>
              <a:t>instance</a:t>
            </a:r>
            <a:r>
              <a:rPr kumimoji="1" lang="ja-JP" altLang="en-US" dirty="0" smtClean="0"/>
              <a:t>と呼ぶ</a:t>
            </a:r>
            <a:endParaRPr kumimoji="1" lang="en-US" altLang="ja-JP" dirty="0" smtClean="0"/>
          </a:p>
          <a:p>
            <a:r>
              <a:rPr kumimoji="1" lang="en-US" altLang="ja-JP" dirty="0" smtClean="0"/>
              <a:t>Instance</a:t>
            </a:r>
            <a:r>
              <a:rPr kumimoji="1" lang="ja-JP" altLang="en-US" dirty="0" err="1" smtClean="0"/>
              <a:t>には</a:t>
            </a:r>
            <a:r>
              <a:rPr kumimoji="1" lang="ja-JP" altLang="en-US" dirty="0" smtClean="0"/>
              <a:t>カテゴリまたはラベルを付与できる</a:t>
            </a:r>
            <a:endParaRPr kumimoji="1" lang="en-US" altLang="ja-JP" dirty="0" smtClean="0"/>
          </a:p>
          <a:p>
            <a:r>
              <a:rPr lang="ja-JP" altLang="en-US" dirty="0" smtClean="0"/>
              <a:t>教師付き機械学習アルゴリズムは、</a:t>
            </a:r>
            <a:r>
              <a:rPr lang="en-US" altLang="ja-JP" dirty="0" smtClean="0"/>
              <a:t>instance</a:t>
            </a:r>
            <a:r>
              <a:rPr lang="ja-JP" altLang="en-US" dirty="0" smtClean="0"/>
              <a:t>のセットを入力として受け取って分類器を生成する</a:t>
            </a:r>
            <a:endParaRPr lang="en-US" altLang="ja-JP" dirty="0" smtClean="0"/>
          </a:p>
          <a:p>
            <a:r>
              <a:rPr kumimoji="1" lang="ja-JP" altLang="en-US" dirty="0" smtClean="0"/>
              <a:t>これにより生成された分類器は未知の</a:t>
            </a:r>
            <a:r>
              <a:rPr kumimoji="1" lang="en-US" altLang="ja-JP" dirty="0" smtClean="0"/>
              <a:t>instance</a:t>
            </a:r>
            <a:r>
              <a:rPr kumimoji="1" lang="ja-JP" altLang="en-US" dirty="0" smtClean="0"/>
              <a:t>にラベルを割り当てるために使用される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4</a:t>
            </a:fld>
            <a:endParaRPr kumimoji="1" lang="ja-JP" altLang="en-US"/>
          </a:p>
        </p:txBody>
      </p:sp>
    </p:spTree>
    <p:extLst>
      <p:ext uri="{BB962C8B-B14F-4D97-AF65-F5344CB8AC3E}">
        <p14:creationId xmlns:p14="http://schemas.microsoft.com/office/powerpoint/2010/main" val="4286706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 SEMI-AUTOMATED APPROACH </a:t>
            </a:r>
            <a:r>
              <a:rPr lang="en-US" altLang="ja-JP" dirty="0" smtClean="0"/>
              <a:t>TO</a:t>
            </a:r>
            <a:r>
              <a:rPr lang="ja-JP" altLang="en-US" dirty="0"/>
              <a:t> </a:t>
            </a:r>
            <a:r>
              <a:rPr lang="en-US" altLang="ja-JP" dirty="0" smtClean="0"/>
              <a:t>BUG </a:t>
            </a:r>
            <a:r>
              <a:rPr lang="en-US" altLang="ja-JP" dirty="0"/>
              <a:t>ASSIGNMENT</a:t>
            </a:r>
            <a:endParaRPr kumimoji="1" lang="ja-JP" altLang="en-US" dirty="0"/>
          </a:p>
        </p:txBody>
      </p:sp>
      <p:sp>
        <p:nvSpPr>
          <p:cNvPr id="3" name="コンテンツ プレースホルダー 2"/>
          <p:cNvSpPr>
            <a:spLocks noGrp="1"/>
          </p:cNvSpPr>
          <p:nvPr>
            <p:ph idx="1"/>
          </p:nvPr>
        </p:nvSpPr>
        <p:spPr>
          <a:xfrm>
            <a:off x="822959" y="1845734"/>
            <a:ext cx="7979847" cy="4023360"/>
          </a:xfrm>
        </p:spPr>
        <p:txBody>
          <a:bodyPr/>
          <a:lstStyle/>
          <a:p>
            <a:r>
              <a:rPr kumimoji="1" lang="en-US" altLang="ja-JP" dirty="0" smtClean="0"/>
              <a:t>4step</a:t>
            </a:r>
            <a:r>
              <a:rPr kumimoji="1" lang="ja-JP" altLang="en-US" dirty="0" smtClean="0"/>
              <a:t>から成り立つ</a:t>
            </a:r>
            <a:endParaRPr kumimoji="1" lang="en-US" altLang="ja-JP" dirty="0" smtClean="0"/>
          </a:p>
          <a:p>
            <a:r>
              <a:rPr lang="en-US" altLang="ja-JP" dirty="0"/>
              <a:t>1. characterizing bug </a:t>
            </a:r>
            <a:r>
              <a:rPr lang="en-US" altLang="ja-JP" dirty="0" smtClean="0"/>
              <a:t>reports</a:t>
            </a:r>
            <a:r>
              <a:rPr lang="ja-JP" altLang="en-US" dirty="0" smtClean="0"/>
              <a:t>　バグの特徴づけ</a:t>
            </a:r>
            <a:endParaRPr lang="en-US" altLang="ja-JP" dirty="0" smtClean="0"/>
          </a:p>
          <a:p>
            <a:r>
              <a:rPr lang="en-US" altLang="ja-JP" dirty="0" smtClean="0"/>
              <a:t>2</a:t>
            </a:r>
            <a:r>
              <a:rPr lang="en-US" altLang="ja-JP" dirty="0"/>
              <a:t>. assigning a label to each </a:t>
            </a:r>
            <a:r>
              <a:rPr lang="en-US" altLang="ja-JP" dirty="0" smtClean="0"/>
              <a:t>report</a:t>
            </a:r>
            <a:r>
              <a:rPr lang="ja-JP" altLang="en-US" dirty="0"/>
              <a:t>　</a:t>
            </a:r>
            <a:r>
              <a:rPr lang="ja-JP" altLang="en-US" dirty="0" smtClean="0"/>
              <a:t>レポートにラベルをつける</a:t>
            </a:r>
            <a:endParaRPr lang="en-US" altLang="ja-JP" dirty="0" smtClean="0"/>
          </a:p>
          <a:p>
            <a:r>
              <a:rPr lang="en-US" altLang="ja-JP" dirty="0"/>
              <a:t>3. choosing reports to train the supervised machine learning </a:t>
            </a:r>
            <a:r>
              <a:rPr lang="en-US" altLang="ja-JP" dirty="0" smtClean="0"/>
              <a:t>algorithm</a:t>
            </a:r>
            <a:endParaRPr lang="en-US" altLang="ja-JP" dirty="0"/>
          </a:p>
          <a:p>
            <a:r>
              <a:rPr lang="ja-JP" altLang="en-US" dirty="0" smtClean="0"/>
              <a:t>機械学習のトレーニングのためにレポートを選ぶ</a:t>
            </a:r>
            <a:endParaRPr lang="en-US" altLang="ja-JP" dirty="0"/>
          </a:p>
          <a:p>
            <a:r>
              <a:rPr lang="en-US" altLang="ja-JP" dirty="0" smtClean="0"/>
              <a:t>4</a:t>
            </a:r>
            <a:r>
              <a:rPr lang="en-US" altLang="ja-JP" dirty="0"/>
              <a:t>. applying the algorithm to create the classifier for recommending assignments</a:t>
            </a:r>
            <a:r>
              <a:rPr lang="en-US" altLang="ja-JP" dirty="0" smtClean="0"/>
              <a:t>.</a:t>
            </a:r>
          </a:p>
          <a:p>
            <a:r>
              <a:rPr kumimoji="1" lang="ja-JP" altLang="en-US" dirty="0" smtClean="0"/>
              <a:t>割り当て推薦を行うための分類</a:t>
            </a:r>
            <a:r>
              <a:rPr lang="ja-JP" altLang="en-US" dirty="0" smtClean="0"/>
              <a:t>器を作るためにアルゴリズムを適用する</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5</a:t>
            </a:fld>
            <a:endParaRPr kumimoji="1" lang="ja-JP" altLang="en-US"/>
          </a:p>
        </p:txBody>
      </p:sp>
    </p:spTree>
    <p:extLst>
      <p:ext uri="{BB962C8B-B14F-4D97-AF65-F5344CB8AC3E}">
        <p14:creationId xmlns:p14="http://schemas.microsoft.com/office/powerpoint/2010/main" val="3473197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 SEMI-AUTOMATED APPROACH </a:t>
            </a:r>
            <a:r>
              <a:rPr lang="en-US" altLang="ja-JP" dirty="0" smtClean="0"/>
              <a:t>TO</a:t>
            </a:r>
            <a:r>
              <a:rPr lang="ja-JP" altLang="en-US" dirty="0"/>
              <a:t> </a:t>
            </a:r>
            <a:r>
              <a:rPr lang="en-US" altLang="ja-JP" dirty="0" smtClean="0"/>
              <a:t>BUG </a:t>
            </a:r>
            <a:r>
              <a:rPr lang="en-US" altLang="ja-JP" dirty="0"/>
              <a:t>ASSIGNMENT</a:t>
            </a:r>
            <a:endParaRPr kumimoji="1" lang="ja-JP" altLang="en-US" dirty="0"/>
          </a:p>
        </p:txBody>
      </p:sp>
      <p:sp>
        <p:nvSpPr>
          <p:cNvPr id="3" name="コンテンツ プレースホルダー 2"/>
          <p:cNvSpPr>
            <a:spLocks noGrp="1"/>
          </p:cNvSpPr>
          <p:nvPr>
            <p:ph idx="1"/>
          </p:nvPr>
        </p:nvSpPr>
        <p:spPr>
          <a:xfrm>
            <a:off x="822959" y="1845734"/>
            <a:ext cx="7979847" cy="4023360"/>
          </a:xfrm>
        </p:spPr>
        <p:txBody>
          <a:bodyPr/>
          <a:lstStyle/>
          <a:p>
            <a:pPr marL="0" indent="0">
              <a:buNone/>
            </a:pPr>
            <a:r>
              <a:rPr lang="en-US" altLang="ja-JP" dirty="0"/>
              <a:t> </a:t>
            </a:r>
            <a:r>
              <a:rPr lang="en-US" altLang="ja-JP" dirty="0" smtClean="0"/>
              <a:t>Eclipse </a:t>
            </a:r>
            <a:r>
              <a:rPr lang="ja-JP" altLang="en-US" dirty="0" smtClean="0"/>
              <a:t>と</a:t>
            </a:r>
            <a:r>
              <a:rPr lang="en-US" altLang="ja-JP" dirty="0" smtClean="0"/>
              <a:t> Firefox </a:t>
            </a:r>
            <a:r>
              <a:rPr lang="ja-JP" altLang="en-US" dirty="0" smtClean="0"/>
              <a:t>を対象に行う</a:t>
            </a:r>
            <a:endParaRPr lang="en-US" altLang="ja-JP" dirty="0" smtClean="0"/>
          </a:p>
          <a:p>
            <a:pPr marL="0" indent="0">
              <a:buNone/>
            </a:pPr>
            <a:r>
              <a:rPr kumimoji="1" lang="ja-JP" altLang="en-US" dirty="0" smtClean="0"/>
              <a:t>（期間は</a:t>
            </a:r>
            <a:r>
              <a:rPr kumimoji="1" lang="en-US" altLang="ja-JP" dirty="0" smtClean="0"/>
              <a:t>2004</a:t>
            </a:r>
            <a:r>
              <a:rPr kumimoji="1" lang="ja-JP" altLang="en-US" dirty="0" smtClean="0"/>
              <a:t>年</a:t>
            </a:r>
            <a:r>
              <a:rPr kumimoji="1" lang="en-US" altLang="ja-JP" dirty="0" smtClean="0"/>
              <a:t>9</a:t>
            </a:r>
            <a:r>
              <a:rPr kumimoji="1" lang="ja-JP" altLang="en-US" dirty="0" smtClean="0"/>
              <a:t>月</a:t>
            </a:r>
            <a:r>
              <a:rPr kumimoji="1" lang="en-US" altLang="ja-JP" dirty="0" smtClean="0"/>
              <a:t>1</a:t>
            </a:r>
            <a:r>
              <a:rPr kumimoji="1" lang="ja-JP" altLang="en-US" dirty="0" smtClean="0"/>
              <a:t>日</a:t>
            </a:r>
            <a:r>
              <a:rPr lang="ja-JP" altLang="en-US" dirty="0" smtClean="0"/>
              <a:t>から</a:t>
            </a:r>
            <a:r>
              <a:rPr lang="en-US" altLang="ja-JP" dirty="0" smtClean="0"/>
              <a:t>2005</a:t>
            </a:r>
            <a:r>
              <a:rPr lang="ja-JP" altLang="en-US" dirty="0" smtClean="0"/>
              <a:t>年</a:t>
            </a:r>
            <a:r>
              <a:rPr lang="en-US" altLang="ja-JP" dirty="0" smtClean="0"/>
              <a:t>5</a:t>
            </a:r>
            <a:r>
              <a:rPr lang="ja-JP" altLang="en-US" dirty="0" smtClean="0"/>
              <a:t>月</a:t>
            </a:r>
            <a:r>
              <a:rPr lang="en-US" altLang="ja-JP" dirty="0" smtClean="0"/>
              <a:t>31</a:t>
            </a:r>
            <a:r>
              <a:rPr lang="ja-JP" altLang="en-US" dirty="0" smtClean="0"/>
              <a:t>日</a:t>
            </a:r>
            <a:r>
              <a:rPr kumimoji="1" lang="ja-JP" altLang="en-US" dirty="0" smtClean="0"/>
              <a:t>）</a:t>
            </a:r>
            <a:endParaRPr kumimoji="1" lang="en-US" altLang="ja-JP" dirty="0" smtClean="0"/>
          </a:p>
          <a:p>
            <a:pPr marL="0" indent="0">
              <a:buNone/>
            </a:pPr>
            <a:endParaRPr lang="en-US" altLang="ja-JP" dirty="0"/>
          </a:p>
          <a:p>
            <a:pPr marL="0" indent="0">
              <a:buNone/>
            </a:pPr>
            <a:r>
              <a:rPr kumimoji="1" lang="en-US" altLang="ja-JP" dirty="0" smtClean="0"/>
              <a:t>Precision </a:t>
            </a:r>
            <a:r>
              <a:rPr kumimoji="1" lang="ja-JP" altLang="en-US" dirty="0" smtClean="0"/>
              <a:t>と　</a:t>
            </a:r>
            <a:r>
              <a:rPr kumimoji="1" lang="en-US" altLang="ja-JP" dirty="0" smtClean="0"/>
              <a:t>Recall </a:t>
            </a:r>
            <a:r>
              <a:rPr kumimoji="1" lang="ja-JP" altLang="en-US" dirty="0" smtClean="0"/>
              <a:t>を尺度に性能を評価していく</a:t>
            </a:r>
            <a:endParaRPr kumimoji="1" lang="en-US" altLang="ja-JP" dirty="0" smtClean="0"/>
          </a:p>
          <a:p>
            <a:pPr marL="0" indent="0">
              <a:buNone/>
            </a:pPr>
            <a:endParaRPr lang="en-US" altLang="ja-JP" dirty="0"/>
          </a:p>
          <a:p>
            <a:pPr marL="0" indent="0">
              <a:buNone/>
            </a:pPr>
            <a:r>
              <a:rPr kumimoji="1" lang="en-US" altLang="ja-JP" dirty="0" smtClean="0"/>
              <a:t>Precision</a:t>
            </a:r>
            <a:r>
              <a:rPr kumimoji="1" lang="ja-JP" altLang="en-US" dirty="0" smtClean="0"/>
              <a:t>・・・適合率</a:t>
            </a:r>
            <a:endParaRPr kumimoji="1" lang="en-US" altLang="ja-JP" dirty="0" smtClean="0"/>
          </a:p>
          <a:p>
            <a:pPr marL="0" indent="0">
              <a:buNone/>
            </a:pPr>
            <a:r>
              <a:rPr lang="en-US" altLang="ja-JP" dirty="0" smtClean="0"/>
              <a:t>Recall </a:t>
            </a:r>
            <a:r>
              <a:rPr lang="ja-JP" altLang="en-US" dirty="0" smtClean="0"/>
              <a:t>・・・再現率</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6</a:t>
            </a:fld>
            <a:endParaRPr kumimoji="1" lang="ja-JP" altLang="en-US"/>
          </a:p>
        </p:txBody>
      </p:sp>
    </p:spTree>
    <p:extLst>
      <p:ext uri="{BB962C8B-B14F-4D97-AF65-F5344CB8AC3E}">
        <p14:creationId xmlns:p14="http://schemas.microsoft.com/office/powerpoint/2010/main" val="331312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適合率と再現率について</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7</a:t>
            </a:fld>
            <a:endParaRPr kumimoji="1" lang="ja-JP" altLang="en-US"/>
          </a:p>
        </p:txBody>
      </p:sp>
      <p:pic>
        <p:nvPicPr>
          <p:cNvPr id="7" name="コンテンツ プレースホルダー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2466608"/>
            <a:ext cx="4612943" cy="2951552"/>
          </a:xfrm>
        </p:spPr>
      </p:pic>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4703" y="2318145"/>
            <a:ext cx="4435523" cy="3248478"/>
          </a:xfrm>
          <a:prstGeom prst="rect">
            <a:avLst/>
          </a:prstGeom>
        </p:spPr>
      </p:pic>
      <p:sp>
        <p:nvSpPr>
          <p:cNvPr id="9" name="テキスト ボックス 8"/>
          <p:cNvSpPr txBox="1"/>
          <p:nvPr/>
        </p:nvSpPr>
        <p:spPr>
          <a:xfrm>
            <a:off x="2374710" y="5759355"/>
            <a:ext cx="5050634" cy="523220"/>
          </a:xfrm>
          <a:prstGeom prst="rect">
            <a:avLst/>
          </a:prstGeom>
          <a:noFill/>
        </p:spPr>
        <p:txBody>
          <a:bodyPr wrap="square" rtlCol="0">
            <a:spAutoFit/>
          </a:bodyPr>
          <a:lstStyle/>
          <a:p>
            <a:r>
              <a:rPr kumimoji="1" lang="ja-JP" altLang="en-US" sz="2800" dirty="0" smtClean="0">
                <a:solidFill>
                  <a:srgbClr val="FF0000"/>
                </a:solidFill>
              </a:rPr>
              <a:t>それぞれトレードオフの関係</a:t>
            </a:r>
            <a:endParaRPr kumimoji="1" lang="ja-JP" altLang="en-US" sz="2800" dirty="0">
              <a:solidFill>
                <a:srgbClr val="FF0000"/>
              </a:solidFill>
            </a:endParaRPr>
          </a:p>
        </p:txBody>
      </p:sp>
    </p:spTree>
    <p:extLst>
      <p:ext uri="{BB962C8B-B14F-4D97-AF65-F5344CB8AC3E}">
        <p14:creationId xmlns:p14="http://schemas.microsoft.com/office/powerpoint/2010/main" val="143778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Step 1 </a:t>
            </a:r>
            <a:br>
              <a:rPr kumimoji="1" lang="en-US" altLang="ja-JP" dirty="0" smtClean="0"/>
            </a:br>
            <a:r>
              <a:rPr lang="en-US" altLang="ja-JP" dirty="0" smtClean="0"/>
              <a:t>Characterizing </a:t>
            </a:r>
            <a:r>
              <a:rPr lang="en-US" altLang="ja-JP" dirty="0"/>
              <a:t>Bug Reports </a:t>
            </a:r>
            <a:endParaRPr kumimoji="1" lang="ja-JP" altLang="en-US" dirty="0"/>
          </a:p>
        </p:txBody>
      </p:sp>
      <p:sp>
        <p:nvSpPr>
          <p:cNvPr id="3" name="コンテンツ プレースホルダー 2"/>
          <p:cNvSpPr>
            <a:spLocks noGrp="1"/>
          </p:cNvSpPr>
          <p:nvPr>
            <p:ph idx="1"/>
          </p:nvPr>
        </p:nvSpPr>
        <p:spPr>
          <a:xfrm>
            <a:off x="822959" y="1845734"/>
            <a:ext cx="8129972" cy="4023360"/>
          </a:xfrm>
        </p:spPr>
        <p:txBody>
          <a:bodyPr/>
          <a:lstStyle/>
          <a:p>
            <a:r>
              <a:rPr lang="ja-JP" altLang="en-US" dirty="0" smtClean="0"/>
              <a:t>バグ</a:t>
            </a:r>
            <a:r>
              <a:rPr lang="ja-JP" altLang="en-US" dirty="0"/>
              <a:t>レポート</a:t>
            </a:r>
            <a:r>
              <a:rPr lang="ja-JP" altLang="en-US" dirty="0" smtClean="0"/>
              <a:t>がどれに似ているかを理解する必要がある</a:t>
            </a:r>
            <a:endParaRPr lang="en-US" altLang="ja-JP" dirty="0" smtClean="0"/>
          </a:p>
          <a:p>
            <a:r>
              <a:rPr kumimoji="1" lang="ja-JP" altLang="en-US" dirty="0"/>
              <a:t>↓</a:t>
            </a:r>
            <a:endParaRPr kumimoji="1" lang="en-US" altLang="ja-JP" dirty="0"/>
          </a:p>
          <a:p>
            <a:pPr marL="0" indent="0">
              <a:buNone/>
            </a:pPr>
            <a:r>
              <a:rPr lang="ja-JP" altLang="en-US" dirty="0" smtClean="0"/>
              <a:t>そのために特徴づけが必要</a:t>
            </a:r>
            <a:endParaRPr lang="en-US" altLang="ja-JP" dirty="0" smtClean="0"/>
          </a:p>
          <a:p>
            <a:pPr marL="0" indent="0">
              <a:buNone/>
            </a:pPr>
            <a:r>
              <a:rPr lang="ja-JP" altLang="en-US" dirty="0"/>
              <a:t> </a:t>
            </a:r>
            <a:r>
              <a:rPr kumimoji="1" lang="ja-JP" altLang="en-US" dirty="0" smtClean="0"/>
              <a:t>↓</a:t>
            </a:r>
            <a:endParaRPr kumimoji="1" lang="en-US" altLang="ja-JP" dirty="0"/>
          </a:p>
          <a:p>
            <a:pPr marL="0" indent="0">
              <a:buNone/>
            </a:pPr>
            <a:r>
              <a:rPr kumimoji="1" lang="ja-JP" altLang="en-US" dirty="0" smtClean="0"/>
              <a:t>テキストを特徴付けするためには、まず特徴ベクトルへの変換が不可欠</a:t>
            </a:r>
            <a:endParaRPr kumimoji="1"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8</a:t>
            </a:fld>
            <a:endParaRPr kumimoji="1" lang="ja-JP" altLang="en-US"/>
          </a:p>
        </p:txBody>
      </p:sp>
    </p:spTree>
    <p:extLst>
      <p:ext uri="{BB962C8B-B14F-4D97-AF65-F5344CB8AC3E}">
        <p14:creationId xmlns:p14="http://schemas.microsoft.com/office/powerpoint/2010/main" val="818936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Step 2 </a:t>
            </a:r>
            <a:br>
              <a:rPr kumimoji="1" lang="en-US" altLang="ja-JP" dirty="0" smtClean="0"/>
            </a:br>
            <a:r>
              <a:rPr lang="en-US" altLang="ja-JP" dirty="0"/>
              <a:t>Labeling Bug Reports</a:t>
            </a:r>
            <a:endParaRPr kumimoji="1" lang="ja-JP" altLang="en-US" dirty="0"/>
          </a:p>
        </p:txBody>
      </p:sp>
      <p:sp>
        <p:nvSpPr>
          <p:cNvPr id="3" name="コンテンツ プレースホルダー 2"/>
          <p:cNvSpPr>
            <a:spLocks noGrp="1"/>
          </p:cNvSpPr>
          <p:nvPr>
            <p:ph idx="1"/>
          </p:nvPr>
        </p:nvSpPr>
        <p:spPr>
          <a:xfrm>
            <a:off x="822959" y="1845734"/>
            <a:ext cx="8129972" cy="4023360"/>
          </a:xfrm>
        </p:spPr>
        <p:txBody>
          <a:bodyPr/>
          <a:lstStyle/>
          <a:p>
            <a:pPr marL="0" indent="0">
              <a:buNone/>
            </a:pPr>
            <a:r>
              <a:rPr lang="ja-JP" altLang="en-US" dirty="0"/>
              <a:t>分類器をトレーニングするには</a:t>
            </a:r>
            <a:r>
              <a:rPr lang="ja-JP" altLang="en-US" dirty="0" smtClean="0"/>
              <a:t>、</a:t>
            </a:r>
            <a:endParaRPr lang="en-US" altLang="ja-JP" dirty="0" smtClean="0"/>
          </a:p>
          <a:p>
            <a:pPr marL="0" indent="0">
              <a:buNone/>
            </a:pPr>
            <a:r>
              <a:rPr lang="ja-JP" altLang="en-US" dirty="0" smtClean="0"/>
              <a:t>レポート</a:t>
            </a:r>
            <a:r>
              <a:rPr lang="ja-JP" altLang="en-US" dirty="0"/>
              <a:t>に割り当てられた開発者の</a:t>
            </a:r>
            <a:r>
              <a:rPr lang="ja-JP" altLang="en-US" dirty="0" smtClean="0"/>
              <a:t>名前</a:t>
            </a:r>
            <a:endParaRPr lang="en-US" altLang="ja-JP" dirty="0" smtClean="0"/>
          </a:p>
          <a:p>
            <a:pPr marL="0" indent="0">
              <a:buNone/>
            </a:pPr>
            <a:r>
              <a:rPr lang="ja-JP" altLang="en-US" dirty="0" smtClean="0"/>
              <a:t>また</a:t>
            </a:r>
            <a:r>
              <a:rPr lang="ja-JP" altLang="en-US" dirty="0"/>
              <a:t>は</a:t>
            </a:r>
            <a:endParaRPr lang="en-US" altLang="ja-JP" dirty="0"/>
          </a:p>
          <a:p>
            <a:pPr marL="0" indent="0">
              <a:buNone/>
            </a:pPr>
            <a:r>
              <a:rPr lang="ja-JP" altLang="en-US" dirty="0" smtClean="0"/>
              <a:t>解決</a:t>
            </a:r>
            <a:r>
              <a:rPr lang="ja-JP" altLang="en-US" dirty="0"/>
              <a:t>した開発者の名前でラベル付けされた一連の</a:t>
            </a:r>
            <a:r>
              <a:rPr lang="ja-JP" altLang="en-US" dirty="0" smtClean="0"/>
              <a:t>レポート</a:t>
            </a:r>
            <a:endParaRPr lang="en-US" altLang="ja-JP" dirty="0" smtClean="0"/>
          </a:p>
          <a:p>
            <a:pPr marL="0" indent="0">
              <a:buNone/>
            </a:pPr>
            <a:r>
              <a:rPr lang="ja-JP" altLang="en-US" dirty="0" err="1" smtClean="0"/>
              <a:t>を提</a:t>
            </a:r>
            <a:r>
              <a:rPr lang="ja-JP" altLang="en-US" dirty="0" smtClean="0"/>
              <a:t>供</a:t>
            </a:r>
            <a:r>
              <a:rPr lang="ja-JP" altLang="en-US" dirty="0"/>
              <a:t>する必要が</a:t>
            </a:r>
            <a:r>
              <a:rPr lang="ja-JP" altLang="en-US" dirty="0" smtClean="0"/>
              <a:t>ある。</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9</a:t>
            </a:fld>
            <a:endParaRPr kumimoji="1" lang="ja-JP" altLang="en-US"/>
          </a:p>
        </p:txBody>
      </p:sp>
    </p:spTree>
    <p:extLst>
      <p:ext uri="{BB962C8B-B14F-4D97-AF65-F5344CB8AC3E}">
        <p14:creationId xmlns:p14="http://schemas.microsoft.com/office/powerpoint/2010/main" val="2322081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Step 2 </a:t>
            </a:r>
            <a:br>
              <a:rPr kumimoji="1" lang="en-US" altLang="ja-JP" dirty="0" smtClean="0"/>
            </a:br>
            <a:r>
              <a:rPr lang="en-US" altLang="ja-JP" dirty="0"/>
              <a:t>Labeling Bug Reports</a:t>
            </a:r>
            <a:endParaRPr kumimoji="1" lang="ja-JP" altLang="en-US" dirty="0"/>
          </a:p>
        </p:txBody>
      </p:sp>
      <p:sp>
        <p:nvSpPr>
          <p:cNvPr id="3" name="コンテンツ プレースホルダー 2"/>
          <p:cNvSpPr>
            <a:spLocks noGrp="1"/>
          </p:cNvSpPr>
          <p:nvPr>
            <p:ph idx="1"/>
          </p:nvPr>
        </p:nvSpPr>
        <p:spPr>
          <a:xfrm>
            <a:off x="822959" y="1845734"/>
            <a:ext cx="8129972" cy="4023360"/>
          </a:xfrm>
        </p:spPr>
        <p:txBody>
          <a:bodyPr/>
          <a:lstStyle/>
          <a:p>
            <a:pPr marL="0" indent="0">
              <a:buNone/>
            </a:pPr>
            <a:r>
              <a:rPr kumimoji="1" lang="ja-JP" altLang="en-US" dirty="0" smtClean="0"/>
              <a:t>ヒューリスティックスを用いて解決を図る。</a:t>
            </a:r>
            <a:endParaRPr kumimoji="1" lang="en-US" altLang="ja-JP" dirty="0" smtClean="0"/>
          </a:p>
          <a:p>
            <a:pPr marL="0" indent="0">
              <a:buNone/>
            </a:pPr>
            <a:endParaRPr kumimoji="1" lang="en-US" altLang="ja-JP" dirty="0" smtClean="0"/>
          </a:p>
          <a:p>
            <a:pPr marL="0" indent="0">
              <a:buNone/>
            </a:pPr>
            <a:r>
              <a:rPr lang="ja-JP" altLang="en-US" dirty="0" smtClean="0"/>
              <a:t>そのため</a:t>
            </a:r>
            <a:r>
              <a:rPr lang="ja-JP" altLang="en-US" dirty="0"/>
              <a:t>に</a:t>
            </a:r>
            <a:r>
              <a:rPr lang="en-US" altLang="ja-JP" dirty="0" smtClean="0"/>
              <a:t>4</a:t>
            </a:r>
            <a:r>
              <a:rPr lang="ja-JP" altLang="en-US" dirty="0" err="1" smtClean="0"/>
              <a:t>つの</a:t>
            </a:r>
            <a:r>
              <a:rPr lang="ja-JP" altLang="en-US" dirty="0"/>
              <a:t>項目</a:t>
            </a:r>
            <a:r>
              <a:rPr lang="ja-JP" altLang="en-US" dirty="0" smtClean="0"/>
              <a:t>を定める</a:t>
            </a:r>
            <a:endParaRPr lang="en-US" altLang="ja-JP" dirty="0" smtClean="0"/>
          </a:p>
          <a:p>
            <a:pPr>
              <a:buFont typeface="Wingdings" panose="05000000000000000000" pitchFamily="2" charset="2"/>
              <a:buChar char="l"/>
            </a:pPr>
            <a:r>
              <a:rPr lang="en-US" altLang="ja-JP" dirty="0" smtClean="0"/>
              <a:t>(Firefox)</a:t>
            </a:r>
            <a:r>
              <a:rPr lang="ja-JP" altLang="en-US" dirty="0" smtClean="0"/>
              <a:t>「</a:t>
            </a:r>
            <a:r>
              <a:rPr lang="en-US" altLang="ja-JP" dirty="0" smtClean="0"/>
              <a:t>FIXED</a:t>
            </a:r>
            <a:r>
              <a:rPr lang="ja-JP" altLang="en-US" dirty="0" smtClean="0"/>
              <a:t>」・・・最後に承認されたパッチを出した人</a:t>
            </a:r>
            <a:endParaRPr lang="en-US" altLang="ja-JP" dirty="0" smtClean="0"/>
          </a:p>
          <a:p>
            <a:pPr>
              <a:buFont typeface="Wingdings" panose="05000000000000000000" pitchFamily="2" charset="2"/>
              <a:buChar char="l"/>
            </a:pPr>
            <a:r>
              <a:rPr kumimoji="1" lang="en-US" altLang="ja-JP" dirty="0" smtClean="0"/>
              <a:t>(Eclipse)</a:t>
            </a:r>
            <a:r>
              <a:rPr kumimoji="1" lang="ja-JP" altLang="en-US" dirty="0" smtClean="0"/>
              <a:t>「</a:t>
            </a:r>
            <a:r>
              <a:rPr kumimoji="1" lang="en-US" altLang="ja-JP" dirty="0" smtClean="0"/>
              <a:t>FIXED</a:t>
            </a:r>
            <a:r>
              <a:rPr kumimoji="1" lang="ja-JP" altLang="en-US" dirty="0" smtClean="0"/>
              <a:t>」・・・レポートを解決済みとした人</a:t>
            </a:r>
            <a:endParaRPr kumimoji="1" lang="en-US" altLang="ja-JP" dirty="0" smtClean="0"/>
          </a:p>
          <a:p>
            <a:pPr>
              <a:buFont typeface="Wingdings" panose="05000000000000000000" pitchFamily="2" charset="2"/>
              <a:buChar char="l"/>
            </a:pPr>
            <a:r>
              <a:rPr lang="en-US" altLang="ja-JP" dirty="0" smtClean="0"/>
              <a:t>(</a:t>
            </a:r>
            <a:r>
              <a:rPr lang="ja-JP" altLang="en-US" dirty="0" smtClean="0"/>
              <a:t>両方</a:t>
            </a:r>
            <a:r>
              <a:rPr lang="en-US" altLang="ja-JP" dirty="0" smtClean="0"/>
              <a:t>)</a:t>
            </a:r>
            <a:r>
              <a:rPr lang="ja-JP" altLang="en-US" dirty="0" smtClean="0"/>
              <a:t>「</a:t>
            </a:r>
            <a:r>
              <a:rPr lang="en-US" altLang="ja-JP" dirty="0" smtClean="0"/>
              <a:t>DUPLICATE</a:t>
            </a:r>
            <a:r>
              <a:rPr lang="ja-JP" altLang="en-US" dirty="0" smtClean="0"/>
              <a:t>」・・・重複済みのレポートを解決した人</a:t>
            </a:r>
            <a:endParaRPr lang="en-US" altLang="ja-JP" dirty="0" smtClean="0"/>
          </a:p>
          <a:p>
            <a:pPr>
              <a:buFont typeface="Wingdings" panose="05000000000000000000" pitchFamily="2" charset="2"/>
              <a:buChar char="l"/>
            </a:pPr>
            <a:r>
              <a:rPr kumimoji="1" lang="en-US" altLang="ja-JP" dirty="0" smtClean="0"/>
              <a:t>(Firefox)</a:t>
            </a:r>
            <a:r>
              <a:rPr kumimoji="1" lang="ja-JP" altLang="en-US" dirty="0" smtClean="0"/>
              <a:t>「</a:t>
            </a:r>
            <a:r>
              <a:rPr kumimoji="1" lang="en-US" altLang="ja-JP" dirty="0" smtClean="0"/>
              <a:t>WORKSFORME</a:t>
            </a:r>
            <a:r>
              <a:rPr kumimoji="1" lang="ja-JP" altLang="en-US" dirty="0" smtClean="0"/>
              <a:t>」</a:t>
            </a:r>
            <a:r>
              <a:rPr lang="ja-JP" altLang="en-US" dirty="0" smtClean="0"/>
              <a:t>・・・分類不能</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10</a:t>
            </a:fld>
            <a:endParaRPr kumimoji="1" lang="ja-JP" altLang="en-US"/>
          </a:p>
        </p:txBody>
      </p:sp>
    </p:spTree>
    <p:extLst>
      <p:ext uri="{BB962C8B-B14F-4D97-AF65-F5344CB8AC3E}">
        <p14:creationId xmlns:p14="http://schemas.microsoft.com/office/powerpoint/2010/main" val="1991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Step 3 </a:t>
            </a:r>
            <a:br>
              <a:rPr kumimoji="1" lang="en-US" altLang="ja-JP" dirty="0" smtClean="0"/>
            </a:br>
            <a:r>
              <a:rPr lang="en-US" altLang="ja-JP" dirty="0"/>
              <a:t>Selecting Training Reports</a:t>
            </a:r>
            <a:endParaRPr kumimoji="1" lang="ja-JP" altLang="en-US" dirty="0"/>
          </a:p>
        </p:txBody>
      </p:sp>
      <p:sp>
        <p:nvSpPr>
          <p:cNvPr id="3" name="コンテンツ プレースホルダー 2"/>
          <p:cNvSpPr>
            <a:spLocks noGrp="1"/>
          </p:cNvSpPr>
          <p:nvPr>
            <p:ph idx="1"/>
          </p:nvPr>
        </p:nvSpPr>
        <p:spPr>
          <a:xfrm>
            <a:off x="822959" y="1845734"/>
            <a:ext cx="8129972" cy="4023360"/>
          </a:xfrm>
        </p:spPr>
        <p:txBody>
          <a:bodyPr/>
          <a:lstStyle/>
          <a:p>
            <a:pPr marL="0" indent="0">
              <a:buNone/>
            </a:pPr>
            <a:r>
              <a:rPr kumimoji="1" lang="ja-JP" altLang="en-US" dirty="0" smtClean="0"/>
              <a:t>はじめに　</a:t>
            </a:r>
            <a:r>
              <a:rPr lang="ja-JP" altLang="en-US" dirty="0"/>
              <a:t>有用</a:t>
            </a:r>
            <a:r>
              <a:rPr lang="ja-JP" altLang="en-US" dirty="0" smtClean="0"/>
              <a:t>でないラベルを除外する</a:t>
            </a:r>
            <a:endParaRPr lang="en-US" altLang="ja-JP" dirty="0" smtClean="0"/>
          </a:p>
          <a:p>
            <a:pPr marL="0" indent="0">
              <a:buNone/>
            </a:pPr>
            <a:endParaRPr kumimoji="1" lang="en-US" altLang="ja-JP" dirty="0"/>
          </a:p>
          <a:p>
            <a:pPr marL="0" indent="0">
              <a:buNone/>
            </a:pPr>
            <a:r>
              <a:rPr lang="ja-JP" altLang="en-US" dirty="0" smtClean="0"/>
              <a:t>次に、プロジェクト</a:t>
            </a:r>
            <a:r>
              <a:rPr lang="ja-JP" altLang="en-US" dirty="0"/>
              <a:t>でもう作業していない開発者や少数のバグしか修正していない開発者に関する情報を提供するレポート</a:t>
            </a:r>
            <a:r>
              <a:rPr lang="ja-JP" altLang="en-US" dirty="0" smtClean="0"/>
              <a:t>を除外する。</a:t>
            </a:r>
            <a:endParaRPr lang="en-US" altLang="ja-JP" dirty="0" smtClean="0"/>
          </a:p>
          <a:p>
            <a:pPr marL="0" indent="0">
              <a:buNone/>
            </a:pPr>
            <a:endParaRPr kumimoji="1" lang="en-US" altLang="ja-JP" dirty="0"/>
          </a:p>
          <a:p>
            <a:pPr marL="0" indent="0">
              <a:buNone/>
            </a:pPr>
            <a:r>
              <a:rPr lang="ja-JP" altLang="en-US" dirty="0" smtClean="0"/>
              <a:t>効果的と思われるフィルタは</a:t>
            </a:r>
            <a:endParaRPr lang="en-US" altLang="ja-JP" dirty="0" smtClean="0"/>
          </a:p>
          <a:p>
            <a:pPr marL="0" indent="0">
              <a:buNone/>
            </a:pPr>
            <a:r>
              <a:rPr lang="en-US" altLang="ja-JP" dirty="0" smtClean="0"/>
              <a:t>	3</a:t>
            </a:r>
            <a:r>
              <a:rPr lang="ja-JP" altLang="en-US" dirty="0"/>
              <a:t>ヶ月</a:t>
            </a:r>
            <a:r>
              <a:rPr lang="ja-JP" altLang="en-US" dirty="0" smtClean="0"/>
              <a:t>で</a:t>
            </a:r>
            <a:r>
              <a:rPr lang="en-US" altLang="ja-JP" dirty="0" smtClean="0"/>
              <a:t>9</a:t>
            </a:r>
            <a:r>
              <a:rPr lang="ja-JP" altLang="en-US" dirty="0"/>
              <a:t>以上</a:t>
            </a:r>
            <a:r>
              <a:rPr lang="ja-JP" altLang="en-US" dirty="0" smtClean="0"/>
              <a:t>の</a:t>
            </a:r>
            <a:r>
              <a:rPr lang="ja-JP" altLang="en-US" dirty="0"/>
              <a:t>バグ</a:t>
            </a:r>
            <a:r>
              <a:rPr lang="ja-JP" altLang="en-US" dirty="0" smtClean="0"/>
              <a:t>を発見したかどうか</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11</a:t>
            </a:fld>
            <a:endParaRPr kumimoji="1" lang="ja-JP" altLang="en-US"/>
          </a:p>
        </p:txBody>
      </p:sp>
    </p:spTree>
    <p:extLst>
      <p:ext uri="{BB962C8B-B14F-4D97-AF65-F5344CB8AC3E}">
        <p14:creationId xmlns:p14="http://schemas.microsoft.com/office/powerpoint/2010/main" val="824497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Step 3 </a:t>
            </a:r>
            <a:br>
              <a:rPr kumimoji="1" lang="en-US" altLang="ja-JP" dirty="0" smtClean="0"/>
            </a:br>
            <a:r>
              <a:rPr lang="en-US" altLang="ja-JP" dirty="0"/>
              <a:t>Selecting Training Reports</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1321" y="2097102"/>
            <a:ext cx="6699663" cy="3917739"/>
          </a:xfrm>
        </p:spPr>
      </p:pic>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12</a:t>
            </a:fld>
            <a:endParaRPr kumimoji="1" lang="ja-JP" altLang="en-US"/>
          </a:p>
        </p:txBody>
      </p:sp>
    </p:spTree>
    <p:extLst>
      <p:ext uri="{BB962C8B-B14F-4D97-AF65-F5344CB8AC3E}">
        <p14:creationId xmlns:p14="http://schemas.microsoft.com/office/powerpoint/2010/main" val="3960796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7547" y="286604"/>
            <a:ext cx="8993874" cy="1450757"/>
          </a:xfrm>
        </p:spPr>
        <p:txBody>
          <a:bodyPr>
            <a:normAutofit fontScale="90000"/>
          </a:bodyPr>
          <a:lstStyle/>
          <a:p>
            <a:r>
              <a:rPr kumimoji="1" lang="en-US" altLang="ja-JP" dirty="0" smtClean="0"/>
              <a:t>Step 4 </a:t>
            </a:r>
            <a:br>
              <a:rPr kumimoji="1" lang="en-US" altLang="ja-JP" dirty="0" smtClean="0"/>
            </a:br>
            <a:r>
              <a:rPr lang="en-US" altLang="ja-JP" dirty="0"/>
              <a:t>Applying a Machine Learning Algorithm </a:t>
            </a:r>
            <a:endParaRPr kumimoji="1" lang="ja-JP" altLang="en-US" dirty="0"/>
          </a:p>
        </p:txBody>
      </p:sp>
      <p:sp>
        <p:nvSpPr>
          <p:cNvPr id="3" name="コンテンツ プレースホルダー 2"/>
          <p:cNvSpPr>
            <a:spLocks noGrp="1"/>
          </p:cNvSpPr>
          <p:nvPr>
            <p:ph idx="1"/>
          </p:nvPr>
        </p:nvSpPr>
        <p:spPr>
          <a:xfrm>
            <a:off x="822959" y="1845734"/>
            <a:ext cx="8129972" cy="4023360"/>
          </a:xfrm>
        </p:spPr>
        <p:txBody>
          <a:bodyPr/>
          <a:lstStyle/>
          <a:p>
            <a:pPr marL="0" indent="0">
              <a:buNone/>
            </a:pPr>
            <a:r>
              <a:rPr kumimoji="1" lang="en-US" altLang="ja-JP" dirty="0" smtClean="0"/>
              <a:t>3</a:t>
            </a:r>
            <a:r>
              <a:rPr kumimoji="1" lang="ja-JP" altLang="en-US" dirty="0" err="1" smtClean="0"/>
              <a:t>つの</a:t>
            </a:r>
            <a:r>
              <a:rPr kumimoji="1" lang="ja-JP" altLang="en-US" dirty="0" smtClean="0"/>
              <a:t>アルゴリズムの結果を比較後、</a:t>
            </a:r>
            <a:r>
              <a:rPr kumimoji="1" lang="en-US" altLang="ja-JP" dirty="0" smtClean="0"/>
              <a:t>SVM</a:t>
            </a:r>
            <a:r>
              <a:rPr kumimoji="1" lang="ja-JP" altLang="en-US" dirty="0" smtClean="0"/>
              <a:t>を選択した。</a:t>
            </a:r>
            <a:endParaRPr kumimoji="1" lang="en-US" altLang="ja-JP" dirty="0" smtClean="0"/>
          </a:p>
          <a:p>
            <a:pPr marL="0" indent="0">
              <a:buNone/>
            </a:pPr>
            <a:r>
              <a:rPr lang="en-US" altLang="ja-JP" dirty="0" smtClean="0"/>
              <a:t>	</a:t>
            </a:r>
            <a:r>
              <a:rPr lang="en-US" altLang="ja-JP" dirty="0" err="1" smtClean="0"/>
              <a:t>Na¨ıve</a:t>
            </a:r>
            <a:r>
              <a:rPr lang="en-US" altLang="ja-JP" dirty="0" smtClean="0"/>
              <a:t> </a:t>
            </a:r>
            <a:r>
              <a:rPr lang="en-US" altLang="ja-JP" dirty="0"/>
              <a:t>Bayes </a:t>
            </a:r>
            <a:r>
              <a:rPr lang="en-US" altLang="ja-JP" dirty="0" smtClean="0"/>
              <a:t>, </a:t>
            </a:r>
            <a:r>
              <a:rPr lang="en-US" altLang="ja-JP" dirty="0"/>
              <a:t>SVM, and C4.5</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13</a:t>
            </a:fld>
            <a:endParaRPr kumimoji="1" lang="ja-JP" altLang="en-US"/>
          </a:p>
        </p:txBody>
      </p:sp>
    </p:spTree>
    <p:extLst>
      <p:ext uri="{BB962C8B-B14F-4D97-AF65-F5344CB8AC3E}">
        <p14:creationId xmlns:p14="http://schemas.microsoft.com/office/powerpoint/2010/main" val="4010044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 VALIDATING WITH </a:t>
            </a:r>
            <a:r>
              <a:rPr lang="en-US" altLang="ja-JP" dirty="0" smtClean="0"/>
              <a:t>GCC</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GCC</a:t>
            </a:r>
            <a:r>
              <a:rPr kumimoji="1" lang="ja-JP" altLang="en-US" dirty="0" smtClean="0"/>
              <a:t>コンパイラプロジェクトを用いて検証してみる。</a:t>
            </a:r>
            <a:endParaRPr kumimoji="1" lang="en-US" altLang="ja-JP" dirty="0" smtClean="0"/>
          </a:p>
          <a:p>
            <a:endParaRPr lang="en-US" altLang="ja-JP" dirty="0"/>
          </a:p>
          <a:p>
            <a:r>
              <a:rPr kumimoji="1" lang="ja-JP" altLang="en-US" dirty="0" smtClean="0"/>
              <a:t>結果は・・・</a:t>
            </a:r>
            <a:endParaRPr kumimoji="1" lang="en-US" altLang="ja-JP" dirty="0" smtClean="0"/>
          </a:p>
          <a:p>
            <a:pPr marL="201168" lvl="1" indent="0">
              <a:buNone/>
            </a:pPr>
            <a:r>
              <a:rPr kumimoji="1" lang="ja-JP" altLang="en-US" dirty="0" smtClean="0"/>
              <a:t>　１つは</a:t>
            </a:r>
            <a:r>
              <a:rPr kumimoji="1" lang="en-US" altLang="ja-JP" dirty="0" smtClean="0"/>
              <a:t>6</a:t>
            </a:r>
            <a:r>
              <a:rPr kumimoji="1" lang="ja-JP" altLang="en-US" dirty="0" smtClean="0"/>
              <a:t>パーセント、２つは</a:t>
            </a:r>
            <a:r>
              <a:rPr kumimoji="1" lang="en-US" altLang="ja-JP" dirty="0" smtClean="0"/>
              <a:t>18</a:t>
            </a:r>
            <a:r>
              <a:rPr kumimoji="1" lang="ja-JP" altLang="en-US" dirty="0" smtClean="0"/>
              <a:t>パーセントと期待よりも低い数値に</a:t>
            </a:r>
            <a:endParaRPr kumimoji="1" lang="en-US" altLang="ja-JP" dirty="0" smtClean="0"/>
          </a:p>
          <a:p>
            <a:pPr marL="201168" lvl="1" indent="0">
              <a:buNone/>
            </a:pPr>
            <a:endParaRPr lang="en-US" altLang="ja-JP" dirty="0"/>
          </a:p>
          <a:p>
            <a:pPr marL="201168" lvl="1"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14</a:t>
            </a:fld>
            <a:endParaRPr kumimoji="1" lang="ja-JP" altLang="en-US"/>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750" y="3537982"/>
            <a:ext cx="7409378" cy="2626458"/>
          </a:xfrm>
          <a:prstGeom prst="rect">
            <a:avLst/>
          </a:prstGeom>
        </p:spPr>
      </p:pic>
    </p:spTree>
    <p:extLst>
      <p:ext uri="{BB962C8B-B14F-4D97-AF65-F5344CB8AC3E}">
        <p14:creationId xmlns:p14="http://schemas.microsoft.com/office/powerpoint/2010/main" val="3896265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 VALIDATING WITH </a:t>
            </a:r>
            <a:r>
              <a:rPr lang="en-US" altLang="ja-JP" dirty="0" smtClean="0"/>
              <a:t>GCC</a:t>
            </a:r>
            <a:endParaRPr kumimoji="1" lang="ja-JP" altLang="en-US" dirty="0"/>
          </a:p>
        </p:txBody>
      </p:sp>
      <p:sp>
        <p:nvSpPr>
          <p:cNvPr id="3" name="コンテンツ プレースホルダー 2"/>
          <p:cNvSpPr>
            <a:spLocks noGrp="1"/>
          </p:cNvSpPr>
          <p:nvPr>
            <p:ph idx="1"/>
          </p:nvPr>
        </p:nvSpPr>
        <p:spPr/>
        <p:txBody>
          <a:bodyPr/>
          <a:lstStyle/>
          <a:p>
            <a:pPr marL="201168" lvl="1" indent="0">
              <a:buNone/>
            </a:pPr>
            <a:r>
              <a:rPr lang="ja-JP" altLang="en-US" dirty="0" smtClean="0"/>
              <a:t>なぜこんな結果になったのか？</a:t>
            </a:r>
            <a:endParaRPr lang="en-US" altLang="ja-JP" dirty="0" smtClean="0"/>
          </a:p>
          <a:p>
            <a:pPr marL="201168" lvl="1" indent="0">
              <a:buNone/>
            </a:pPr>
            <a:endParaRPr lang="en-US" altLang="ja-JP" dirty="0"/>
          </a:p>
          <a:p>
            <a:pPr marL="201168" lvl="1" indent="0">
              <a:buNone/>
            </a:pPr>
            <a:r>
              <a:rPr lang="en-US" altLang="ja-JP" dirty="0" smtClean="0"/>
              <a:t>	</a:t>
            </a:r>
            <a:r>
              <a:rPr lang="ja-JP" altLang="en-US" dirty="0" smtClean="0"/>
              <a:t>プロジェクトにあわなかった</a:t>
            </a:r>
            <a:endParaRPr lang="en-US" altLang="ja-JP" dirty="0" smtClean="0"/>
          </a:p>
          <a:p>
            <a:pPr marL="201168" lvl="1" indent="0">
              <a:buNone/>
            </a:pPr>
            <a:r>
              <a:rPr lang="en-US" altLang="ja-JP" dirty="0" smtClean="0"/>
              <a:t>	Precision</a:t>
            </a:r>
            <a:r>
              <a:rPr lang="ja-JP" altLang="en-US" dirty="0" smtClean="0"/>
              <a:t>と</a:t>
            </a:r>
            <a:r>
              <a:rPr lang="en-US" altLang="ja-JP" dirty="0" smtClean="0"/>
              <a:t>Recall</a:t>
            </a:r>
            <a:r>
              <a:rPr lang="ja-JP" altLang="en-US" dirty="0" smtClean="0"/>
              <a:t>を正確に測定するのが困難だった</a:t>
            </a:r>
            <a:endParaRPr lang="en-US" altLang="ja-JP" dirty="0" smtClean="0"/>
          </a:p>
          <a:p>
            <a:pPr marL="201168" lvl="1" indent="0">
              <a:buNone/>
            </a:pPr>
            <a:endParaRPr lang="en-US" altLang="ja-JP" dirty="0"/>
          </a:p>
          <a:p>
            <a:pPr marL="201168" lvl="1" indent="0">
              <a:buNone/>
            </a:pPr>
            <a:r>
              <a:rPr lang="ja-JP" altLang="en-US" dirty="0" smtClean="0"/>
              <a:t>この２つと考えられる</a:t>
            </a:r>
            <a:endParaRPr lang="en-US" altLang="ja-JP" dirty="0" smtClean="0"/>
          </a:p>
          <a:p>
            <a:pPr marL="201168" lvl="1" indent="0">
              <a:buNone/>
            </a:pPr>
            <a:endParaRPr lang="en-US" altLang="ja-JP" dirty="0"/>
          </a:p>
          <a:p>
            <a:pPr marL="201168" lvl="1" indent="0">
              <a:buNone/>
            </a:pPr>
            <a:endParaRPr lang="en-US" altLang="ja-JP" dirty="0"/>
          </a:p>
          <a:p>
            <a:pPr marL="201168" lvl="1"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15</a:t>
            </a:fld>
            <a:endParaRPr kumimoji="1" lang="ja-JP" altLang="en-US"/>
          </a:p>
        </p:txBody>
      </p:sp>
    </p:spTree>
    <p:extLst>
      <p:ext uri="{BB962C8B-B14F-4D97-AF65-F5344CB8AC3E}">
        <p14:creationId xmlns:p14="http://schemas.microsoft.com/office/powerpoint/2010/main" val="3912942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DISCUSSION</a:t>
            </a:r>
            <a:endParaRPr kumimoji="1" lang="ja-JP" altLang="en-US" dirty="0"/>
          </a:p>
        </p:txBody>
      </p:sp>
      <p:sp>
        <p:nvSpPr>
          <p:cNvPr id="3" name="コンテンツ プレースホルダー 2"/>
          <p:cNvSpPr>
            <a:spLocks noGrp="1"/>
          </p:cNvSpPr>
          <p:nvPr>
            <p:ph idx="1"/>
          </p:nvPr>
        </p:nvSpPr>
        <p:spPr/>
        <p:txBody>
          <a:bodyPr/>
          <a:lstStyle/>
          <a:p>
            <a:pPr>
              <a:buFont typeface="Wingdings" panose="05000000000000000000" pitchFamily="2" charset="2"/>
              <a:buChar char="l"/>
            </a:pPr>
            <a:r>
              <a:rPr lang="en-US" altLang="ja-JP" dirty="0"/>
              <a:t>Is &gt;50% </a:t>
            </a:r>
            <a:r>
              <a:rPr lang="en-US" altLang="ja-JP" dirty="0" smtClean="0"/>
              <a:t>Precision </a:t>
            </a:r>
            <a:r>
              <a:rPr lang="en-US" altLang="ja-JP" dirty="0"/>
              <a:t>Good Enough</a:t>
            </a:r>
            <a:r>
              <a:rPr lang="en-US" altLang="ja-JP" dirty="0" smtClean="0"/>
              <a:t>?</a:t>
            </a:r>
          </a:p>
          <a:p>
            <a:pPr marL="0" indent="0">
              <a:buNone/>
            </a:pPr>
            <a:r>
              <a:rPr lang="en-US" altLang="ja-JP" dirty="0"/>
              <a:t>	</a:t>
            </a:r>
            <a:r>
              <a:rPr lang="ja-JP" altLang="en-US" dirty="0" smtClean="0"/>
              <a:t>この</a:t>
            </a:r>
            <a:r>
              <a:rPr lang="ja-JP" altLang="en-US" dirty="0"/>
              <a:t>アプローチでは、これらの再割り当ての一部を</a:t>
            </a:r>
            <a:r>
              <a:rPr lang="ja-JP" altLang="en-US" dirty="0" smtClean="0"/>
              <a:t>減らすこと</a:t>
            </a:r>
            <a:r>
              <a:rPr lang="en-US" altLang="ja-JP" dirty="0" smtClean="0"/>
              <a:t>	</a:t>
            </a:r>
            <a:r>
              <a:rPr lang="ja-JP" altLang="en-US" dirty="0" smtClean="0"/>
              <a:t>が</a:t>
            </a:r>
            <a:r>
              <a:rPr lang="ja-JP" altLang="en-US" dirty="0"/>
              <a:t>でき、開発者がシステム上ですでに割り当てられた</a:t>
            </a:r>
            <a:r>
              <a:rPr lang="ja-JP" altLang="en-US" dirty="0" smtClean="0"/>
              <a:t>タスクを</a:t>
            </a:r>
            <a:r>
              <a:rPr lang="en-US" altLang="ja-JP" dirty="0" smtClean="0"/>
              <a:t>	</a:t>
            </a:r>
            <a:r>
              <a:rPr lang="ja-JP" altLang="en-US" dirty="0" smtClean="0"/>
              <a:t>完了</a:t>
            </a:r>
            <a:r>
              <a:rPr lang="ja-JP" altLang="en-US" dirty="0"/>
              <a:t>するための時間を</a:t>
            </a:r>
            <a:r>
              <a:rPr lang="ja-JP" altLang="en-US" dirty="0" smtClean="0"/>
              <a:t>取り戻せる</a:t>
            </a:r>
            <a:endParaRPr lang="en-US" altLang="ja-JP" dirty="0" smtClean="0"/>
          </a:p>
          <a:p>
            <a:pPr>
              <a:buFont typeface="Wingdings" panose="05000000000000000000" pitchFamily="2" charset="2"/>
              <a:buChar char="l"/>
            </a:pPr>
            <a:r>
              <a:rPr lang="en-US" altLang="ja-JP" dirty="0"/>
              <a:t>Why is the Recall so Low</a:t>
            </a:r>
            <a:r>
              <a:rPr lang="en-US" altLang="ja-JP" dirty="0" smtClean="0"/>
              <a:t>?</a:t>
            </a:r>
          </a:p>
          <a:p>
            <a:pPr marL="0" indent="0">
              <a:buNone/>
            </a:pPr>
            <a:r>
              <a:rPr lang="en-US" altLang="ja-JP" dirty="0"/>
              <a:t>	</a:t>
            </a:r>
            <a:r>
              <a:rPr lang="ja-JP" altLang="en-US" dirty="0" smtClean="0"/>
              <a:t>トレードオフの関係のため</a:t>
            </a:r>
            <a:endParaRPr lang="en-US" altLang="ja-JP" dirty="0" smtClean="0"/>
          </a:p>
          <a:p>
            <a:pPr>
              <a:buFont typeface="Wingdings" panose="05000000000000000000" pitchFamily="2" charset="2"/>
              <a:buChar char="l"/>
            </a:pPr>
            <a:endParaRPr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16</a:t>
            </a:fld>
            <a:endParaRPr kumimoji="1" lang="ja-JP" altLang="en-US"/>
          </a:p>
        </p:txBody>
      </p:sp>
    </p:spTree>
    <p:extLst>
      <p:ext uri="{BB962C8B-B14F-4D97-AF65-F5344CB8AC3E}">
        <p14:creationId xmlns:p14="http://schemas.microsoft.com/office/powerpoint/2010/main" val="2275866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4596" y="394977"/>
            <a:ext cx="8539404" cy="1450757"/>
          </a:xfrm>
        </p:spPr>
        <p:txBody>
          <a:bodyPr/>
          <a:lstStyle/>
          <a:p>
            <a:r>
              <a:rPr lang="en-US" altLang="ja-JP" dirty="0"/>
              <a:t> Unsupervised Machine Learning</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教師なし学習アルゴリズムならどうなるか</a:t>
            </a:r>
            <a:endParaRPr kumimoji="1" lang="en-US" altLang="ja-JP" dirty="0" smtClean="0"/>
          </a:p>
          <a:p>
            <a:pPr marL="201168" lvl="1" indent="0">
              <a:buNone/>
            </a:pPr>
            <a:r>
              <a:rPr lang="en-US" altLang="ja-JP" dirty="0" smtClean="0"/>
              <a:t>	</a:t>
            </a:r>
            <a:r>
              <a:rPr lang="ja-JP" altLang="en-US" dirty="0" smtClean="0"/>
              <a:t>→</a:t>
            </a:r>
            <a:r>
              <a:rPr kumimoji="1" lang="en-US" altLang="ja-JP" dirty="0" smtClean="0"/>
              <a:t>EM</a:t>
            </a:r>
            <a:r>
              <a:rPr kumimoji="1" lang="ja-JP" altLang="en-US" dirty="0" smtClean="0"/>
              <a:t>アルゴリズムを用いてテストの結果</a:t>
            </a:r>
            <a:endParaRPr kumimoji="1" lang="en-US" altLang="ja-JP" dirty="0" smtClean="0"/>
          </a:p>
          <a:p>
            <a:endParaRPr kumimoji="1" lang="en-US" altLang="ja-JP" dirty="0" smtClean="0"/>
          </a:p>
          <a:p>
            <a:r>
              <a:rPr lang="en-US" altLang="ja-JP" dirty="0" err="1"/>
              <a:t>Na¨ıve</a:t>
            </a:r>
            <a:r>
              <a:rPr lang="en-US" altLang="ja-JP" dirty="0"/>
              <a:t> </a:t>
            </a:r>
            <a:r>
              <a:rPr lang="en-US" altLang="ja-JP" dirty="0" smtClean="0"/>
              <a:t>Bayes</a:t>
            </a:r>
            <a:r>
              <a:rPr lang="ja-JP" altLang="en-US" dirty="0" smtClean="0"/>
              <a:t>よりもパフォーマンスが悪く、使用を中止した</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17</a:t>
            </a:fld>
            <a:endParaRPr kumimoji="1" lang="ja-JP" altLang="en-US"/>
          </a:p>
        </p:txBody>
      </p:sp>
    </p:spTree>
    <p:extLst>
      <p:ext uri="{BB962C8B-B14F-4D97-AF65-F5344CB8AC3E}">
        <p14:creationId xmlns:p14="http://schemas.microsoft.com/office/powerpoint/2010/main" val="2404823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Summary</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Eclipse,Firefox</a:t>
            </a:r>
            <a:r>
              <a:rPr kumimoji="1" lang="ja-JP" altLang="en-US" dirty="0" smtClean="0"/>
              <a:t>では</a:t>
            </a:r>
            <a:r>
              <a:rPr kumimoji="1" lang="en-US" altLang="ja-JP" dirty="0" err="1" smtClean="0"/>
              <a:t>presicion</a:t>
            </a:r>
            <a:r>
              <a:rPr kumimoji="1" lang="ja-JP" altLang="en-US" dirty="0" smtClean="0"/>
              <a:t>は高かったが、</a:t>
            </a:r>
            <a:r>
              <a:rPr kumimoji="1" lang="en-US" altLang="ja-JP" dirty="0" err="1" smtClean="0"/>
              <a:t>gcc</a:t>
            </a:r>
            <a:r>
              <a:rPr kumimoji="1" lang="ja-JP" altLang="en-US" dirty="0" smtClean="0"/>
              <a:t>では低かった</a:t>
            </a:r>
            <a:endParaRPr kumimoji="1" lang="en-US" altLang="ja-JP" dirty="0" smtClean="0"/>
          </a:p>
          <a:p>
            <a:endParaRPr lang="en-US" altLang="ja-JP" dirty="0"/>
          </a:p>
          <a:p>
            <a:r>
              <a:rPr lang="ja-JP" altLang="en-US" dirty="0" smtClean="0"/>
              <a:t>将来的に</a:t>
            </a:r>
            <a:endParaRPr lang="en-US" altLang="ja-JP" dirty="0" smtClean="0"/>
          </a:p>
          <a:p>
            <a:r>
              <a:rPr lang="ja-JP" altLang="en-US" dirty="0" smtClean="0"/>
              <a:t>オープンソースシステム上</a:t>
            </a:r>
            <a:r>
              <a:rPr lang="ja-JP" altLang="en-US" dirty="0"/>
              <a:t>でのバグトリアージャーによるアプローチの</a:t>
            </a:r>
            <a:r>
              <a:rPr lang="ja-JP" altLang="en-US" dirty="0" smtClean="0"/>
              <a:t>使用</a:t>
            </a:r>
            <a:endParaRPr lang="en-US" altLang="ja-JP" dirty="0" smtClean="0"/>
          </a:p>
          <a:p>
            <a:r>
              <a:rPr lang="ja-JP" altLang="en-US" dirty="0" smtClean="0"/>
              <a:t>追加</a:t>
            </a:r>
            <a:r>
              <a:rPr lang="ja-JP" altLang="en-US" dirty="0"/>
              <a:t>の情報源の</a:t>
            </a:r>
            <a:r>
              <a:rPr lang="ja-JP" altLang="en-US" dirty="0" smtClean="0"/>
              <a:t>調査および</a:t>
            </a:r>
            <a:r>
              <a:rPr lang="ja-JP" altLang="en-US" dirty="0"/>
              <a:t>そのアプローチがいつ適用可能</a:t>
            </a:r>
            <a:r>
              <a:rPr lang="ja-JP" altLang="en-US" dirty="0" smtClean="0"/>
              <a:t>か</a:t>
            </a:r>
            <a:endParaRPr lang="en-US" altLang="ja-JP" smtClean="0"/>
          </a:p>
          <a:p>
            <a:r>
              <a:rPr lang="ja-JP" altLang="en-US" smtClean="0"/>
              <a:t>を</a:t>
            </a:r>
            <a:r>
              <a:rPr lang="ja-JP" altLang="en-US" dirty="0"/>
              <a:t>判断するため</a:t>
            </a:r>
            <a:r>
              <a:rPr lang="ja-JP" altLang="en-US" dirty="0" smtClean="0"/>
              <a:t>の手段などが含まれている</a:t>
            </a:r>
            <a:endParaRPr kumimoji="1" lang="ja-JP" altLang="en-US" dirty="0"/>
          </a:p>
        </p:txBody>
      </p:sp>
      <p:sp>
        <p:nvSpPr>
          <p:cNvPr id="4" name="スライド番号プレースホルダー 3"/>
          <p:cNvSpPr>
            <a:spLocks noGrp="1"/>
          </p:cNvSpPr>
          <p:nvPr>
            <p:ph type="sldNum" sz="quarter" idx="12"/>
          </p:nvPr>
        </p:nvSpPr>
        <p:spPr/>
        <p:txBody>
          <a:bodyPr/>
          <a:lstStyle/>
          <a:p>
            <a:fld id="{6C868B03-3BBD-4181-8070-769C7EBB2BA3}" type="slidenum">
              <a:rPr kumimoji="1" lang="ja-JP" altLang="en-US" smtClean="0"/>
              <a:t>18</a:t>
            </a:fld>
            <a:endParaRPr kumimoji="1" lang="ja-JP" altLang="en-US"/>
          </a:p>
        </p:txBody>
      </p:sp>
    </p:spTree>
    <p:extLst>
      <p:ext uri="{BB962C8B-B14F-4D97-AF65-F5344CB8AC3E}">
        <p14:creationId xmlns:p14="http://schemas.microsoft.com/office/powerpoint/2010/main" val="3902557554"/>
      </p:ext>
    </p:extLst>
  </p:cSld>
  <p:clrMapOvr>
    <a:masterClrMapping/>
  </p:clrMapOvr>
</p:sld>
</file>

<file path=ppt/theme/theme1.xml><?xml version="1.0" encoding="utf-8"?>
<a:theme xmlns:a="http://schemas.openxmlformats.org/drawingml/2006/main" name="レトロスペクト">
  <a:themeElements>
    <a:clrScheme name="暖かみのある青">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533</TotalTime>
  <Words>465</Words>
  <Application>Microsoft Office PowerPoint</Application>
  <PresentationFormat>画面に合わせる (4:3)</PresentationFormat>
  <Paragraphs>115</Paragraphs>
  <Slides>18</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18</vt:i4>
      </vt:variant>
    </vt:vector>
  </HeadingPairs>
  <TitlesOfParts>
    <vt:vector size="23" baseType="lpstr">
      <vt:lpstr>ＭＳ Ｐゴシック</vt:lpstr>
      <vt:lpstr>Calibri</vt:lpstr>
      <vt:lpstr>Calibri Light</vt:lpstr>
      <vt:lpstr>Wingdings</vt:lpstr>
      <vt:lpstr>レトロスペクト</vt:lpstr>
      <vt:lpstr>Who Should Fix This Bug? </vt:lpstr>
      <vt:lpstr>はじめに</vt:lpstr>
      <vt:lpstr>PowerPoint プレゼンテーション</vt:lpstr>
      <vt:lpstr>機械学習について</vt:lpstr>
      <vt:lpstr>A SEMI-AUTOMATED APPROACH TO BUG ASSIGNMENT</vt:lpstr>
      <vt:lpstr>A SEMI-AUTOMATED APPROACH TO BUG ASSIGNMENT</vt:lpstr>
      <vt:lpstr>適合率と再現率について</vt:lpstr>
      <vt:lpstr>Step 1  Characterizing Bug Reports </vt:lpstr>
      <vt:lpstr>Step 2  Labeling Bug Reports</vt:lpstr>
      <vt:lpstr>Step 2  Labeling Bug Reports</vt:lpstr>
      <vt:lpstr>Step 3  Selecting Training Reports</vt:lpstr>
      <vt:lpstr>Step 3  Selecting Training Reports</vt:lpstr>
      <vt:lpstr>Step 4  Applying a Machine Learning Algorithm </vt:lpstr>
      <vt:lpstr> VALIDATING WITH GCC</vt:lpstr>
      <vt:lpstr> VALIDATING WITH GCC</vt:lpstr>
      <vt:lpstr>DISCUSSION</vt:lpstr>
      <vt:lpstr> Unsupervised Machine Learning</vt:lpstr>
      <vt:lpstr>Summary</vt:lpstr>
    </vt:vector>
  </TitlesOfParts>
  <Company>Center for Information Science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統計的検定と推定 -6章　検定の検出力-</dc:title>
  <dc:creator>山﨑　大輝</dc:creator>
  <cp:lastModifiedBy>山﨑　大輝</cp:lastModifiedBy>
  <cp:revision>40</cp:revision>
  <dcterms:created xsi:type="dcterms:W3CDTF">2016-12-01T04:35:37Z</dcterms:created>
  <dcterms:modified xsi:type="dcterms:W3CDTF">2016-12-15T14:30:03Z</dcterms:modified>
</cp:coreProperties>
</file>