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handoutMasterIdLst>
    <p:handoutMasterId r:id="rId19"/>
  </p:handoutMasterIdLst>
  <p:sldIdLst>
    <p:sldId id="256" r:id="rId2"/>
    <p:sldId id="280" r:id="rId3"/>
    <p:sldId id="272" r:id="rId4"/>
    <p:sldId id="285" r:id="rId5"/>
    <p:sldId id="259" r:id="rId6"/>
    <p:sldId id="286" r:id="rId7"/>
    <p:sldId id="282" r:id="rId8"/>
    <p:sldId id="264" r:id="rId9"/>
    <p:sldId id="265" r:id="rId10"/>
    <p:sldId id="266" r:id="rId11"/>
    <p:sldId id="268" r:id="rId12"/>
    <p:sldId id="267" r:id="rId13"/>
    <p:sldId id="284" r:id="rId14"/>
    <p:sldId id="276" r:id="rId15"/>
    <p:sldId id="263" r:id="rId16"/>
    <p:sldId id="283" r:id="rId17"/>
  </p:sldIdLst>
  <p:sldSz cx="9144000" cy="6858000" type="screen4x3"/>
  <p:notesSz cx="6794500" cy="9906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4" autoAdjust="0"/>
    <p:restoredTop sz="97865" autoAdjust="0"/>
  </p:normalViewPr>
  <p:slideViewPr>
    <p:cSldViewPr>
      <p:cViewPr>
        <p:scale>
          <a:sx n="70" d="100"/>
          <a:sy n="70" d="100"/>
        </p:scale>
        <p:origin x="-1560" y="-282"/>
      </p:cViewPr>
      <p:guideLst>
        <p:guide orient="horz" pos="2160"/>
        <p:guide pos="2880"/>
      </p:guideLst>
    </p:cSldViewPr>
  </p:slideViewPr>
  <p:outlineViewPr>
    <p:cViewPr>
      <p:scale>
        <a:sx n="33" d="100"/>
        <a:sy n="33" d="100"/>
      </p:scale>
      <p:origin x="48"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psf\Dropbox\OSSlab_2015\&#30740;&#31350;\data\moztrap&#38598;&#3533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Lbls>
            <c:numFmt formatCode="#,##0_);[Red]\(#,##0\)" sourceLinked="0"/>
            <c:showLegendKey val="0"/>
            <c:showVal val="1"/>
            <c:showCatName val="0"/>
            <c:showSerName val="0"/>
            <c:showPercent val="0"/>
            <c:showBubbleSize val="0"/>
            <c:showLeaderLines val="0"/>
          </c:dLbls>
          <c:cat>
            <c:strRef>
              <c:f>Sheet1!$E$1:$E$5</c:f>
              <c:strCache>
                <c:ptCount val="5"/>
                <c:pt idx="0">
                  <c:v>Firefox OS</c:v>
                </c:pt>
                <c:pt idx="1">
                  <c:v>Mobile Firefox</c:v>
                </c:pt>
                <c:pt idx="2">
                  <c:v>Maketplace</c:v>
                </c:pt>
                <c:pt idx="3">
                  <c:v>Desktop Firefox</c:v>
                </c:pt>
                <c:pt idx="4">
                  <c:v>Others</c:v>
                </c:pt>
              </c:strCache>
            </c:strRef>
          </c:cat>
          <c:val>
            <c:numRef>
              <c:f>Sheet1!$F$1:$F$5</c:f>
              <c:numCache>
                <c:formatCode>General</c:formatCode>
                <c:ptCount val="5"/>
                <c:pt idx="0">
                  <c:v>61083</c:v>
                </c:pt>
                <c:pt idx="1">
                  <c:v>26152</c:v>
                </c:pt>
                <c:pt idx="2">
                  <c:v>20438</c:v>
                </c:pt>
                <c:pt idx="3">
                  <c:v>1658</c:v>
                </c:pt>
                <c:pt idx="4">
                  <c:v>469</c:v>
                </c:pt>
              </c:numCache>
            </c:numRef>
          </c:val>
        </c:ser>
        <c:dLbls>
          <c:showLegendKey val="0"/>
          <c:showVal val="0"/>
          <c:showCatName val="0"/>
          <c:showSerName val="0"/>
          <c:showPercent val="0"/>
          <c:showBubbleSize val="0"/>
        </c:dLbls>
        <c:gapWidth val="150"/>
        <c:axId val="96625664"/>
        <c:axId val="159284544"/>
      </c:barChart>
      <c:catAx>
        <c:axId val="96625664"/>
        <c:scaling>
          <c:orientation val="minMax"/>
        </c:scaling>
        <c:delete val="0"/>
        <c:axPos val="b"/>
        <c:title>
          <c:tx>
            <c:rich>
              <a:bodyPr/>
              <a:lstStyle/>
              <a:p>
                <a:pPr>
                  <a:defRPr b="0"/>
                </a:pPr>
                <a:r>
                  <a:rPr lang="ja-JP" altLang="en-US" b="0" dirty="0" smtClean="0"/>
                  <a:t>プロダクト</a:t>
                </a:r>
                <a:endParaRPr lang="en-US" altLang="ja-JP" b="0" dirty="0" smtClean="0"/>
              </a:p>
            </c:rich>
          </c:tx>
          <c:layout>
            <c:manualLayout>
              <c:xMode val="edge"/>
              <c:yMode val="edge"/>
              <c:x val="0.52418948946631849"/>
              <c:y val="0.85658551152102691"/>
            </c:manualLayout>
          </c:layout>
          <c:overlay val="0"/>
        </c:title>
        <c:majorTickMark val="out"/>
        <c:minorTickMark val="none"/>
        <c:tickLblPos val="nextTo"/>
        <c:crossAx val="159284544"/>
        <c:crosses val="autoZero"/>
        <c:auto val="1"/>
        <c:lblAlgn val="ctr"/>
        <c:lblOffset val="100"/>
        <c:noMultiLvlLbl val="0"/>
      </c:catAx>
      <c:valAx>
        <c:axId val="159284544"/>
        <c:scaling>
          <c:orientation val="minMax"/>
        </c:scaling>
        <c:delete val="0"/>
        <c:axPos val="l"/>
        <c:majorGridlines/>
        <c:title>
          <c:tx>
            <c:rich>
              <a:bodyPr rot="0" vert="wordArtVertRtl"/>
              <a:lstStyle/>
              <a:p>
                <a:pPr>
                  <a:defRPr/>
                </a:pPr>
                <a:r>
                  <a:rPr lang="ja-JP" altLang="en-US" b="0" dirty="0" smtClean="0"/>
                  <a:t>テストケース数</a:t>
                </a:r>
                <a:endParaRPr lang="ja-JP" altLang="en-US" b="0" dirty="0"/>
              </a:p>
            </c:rich>
          </c:tx>
          <c:layout/>
          <c:overlay val="0"/>
        </c:title>
        <c:numFmt formatCode="General" sourceLinked="1"/>
        <c:majorTickMark val="out"/>
        <c:minorTickMark val="none"/>
        <c:tickLblPos val="nextTo"/>
        <c:crossAx val="96625664"/>
        <c:crosses val="autoZero"/>
        <c:crossBetween val="between"/>
      </c:valAx>
    </c:plotArea>
    <c:plotVisOnly val="1"/>
    <c:dispBlanksAs val="gap"/>
    <c:showDLblsOverMax val="0"/>
  </c:chart>
  <c:txPr>
    <a:bodyPr/>
    <a:lstStyle/>
    <a:p>
      <a:pPr>
        <a:defRPr sz="1400">
          <a:latin typeface="Meiryo UI" pitchFamily="50" charset="-128"/>
          <a:ea typeface="Meiryo UI" pitchFamily="50" charset="-128"/>
        </a:defRPr>
      </a:pPr>
      <a:endParaRPr lang="ja-JP"/>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48100" y="0"/>
            <a:ext cx="2944813" cy="495300"/>
          </a:xfrm>
          <a:prstGeom prst="rect">
            <a:avLst/>
          </a:prstGeom>
        </p:spPr>
        <p:txBody>
          <a:bodyPr vert="horz" lIns="91440" tIns="45720" rIns="91440" bIns="45720" rtlCol="0"/>
          <a:lstStyle>
            <a:lvl1pPr algn="r">
              <a:defRPr sz="1200"/>
            </a:lvl1pPr>
          </a:lstStyle>
          <a:p>
            <a:fld id="{583F745C-8D2A-4901-8EF4-E614E1F55EF0}" type="datetimeFigureOut">
              <a:rPr kumimoji="1" lang="ja-JP" altLang="en-US" smtClean="0"/>
              <a:t>2015/9/1</a:t>
            </a:fld>
            <a:endParaRPr kumimoji="1" lang="ja-JP" altLang="en-US"/>
          </a:p>
        </p:txBody>
      </p:sp>
      <p:sp>
        <p:nvSpPr>
          <p:cNvPr id="4" name="フッター プレースホルダー 3"/>
          <p:cNvSpPr>
            <a:spLocks noGrp="1"/>
          </p:cNvSpPr>
          <p:nvPr>
            <p:ph type="ftr" sz="quarter" idx="2"/>
          </p:nvPr>
        </p:nvSpPr>
        <p:spPr>
          <a:xfrm>
            <a:off x="0" y="9409113"/>
            <a:ext cx="29448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8100" y="9409113"/>
            <a:ext cx="2944813" cy="495300"/>
          </a:xfrm>
          <a:prstGeom prst="rect">
            <a:avLst/>
          </a:prstGeom>
        </p:spPr>
        <p:txBody>
          <a:bodyPr vert="horz" lIns="91440" tIns="45720" rIns="91440" bIns="45720" rtlCol="0" anchor="b"/>
          <a:lstStyle>
            <a:lvl1pPr algn="r">
              <a:defRPr sz="1200"/>
            </a:lvl1pPr>
          </a:lstStyle>
          <a:p>
            <a:fld id="{43CAF834-9737-49D5-865D-A2682C0B2E9F}" type="slidenum">
              <a:rPr kumimoji="1" lang="ja-JP" altLang="en-US" smtClean="0"/>
              <a:t>‹#›</a:t>
            </a:fld>
            <a:endParaRPr kumimoji="1" lang="ja-JP" altLang="en-US"/>
          </a:p>
        </p:txBody>
      </p:sp>
    </p:spTree>
    <p:extLst>
      <p:ext uri="{BB962C8B-B14F-4D97-AF65-F5344CB8AC3E}">
        <p14:creationId xmlns:p14="http://schemas.microsoft.com/office/powerpoint/2010/main" val="2642149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D372A0D8-70AC-4417-8F43-011AF81AC167}" type="datetimeFigureOut">
              <a:rPr kumimoji="1" lang="ja-JP" altLang="en-US" smtClean="0"/>
              <a:t>2015/9/1</a:t>
            </a:fld>
            <a:endParaRPr kumimoji="1" lang="ja-JP" altLang="en-US"/>
          </a:p>
        </p:txBody>
      </p:sp>
      <p:sp>
        <p:nvSpPr>
          <p:cNvPr id="4" name="スライド イメージ プレースホルダー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8398DA2F-1B9C-4487-ACC8-014EB3DED345}" type="slidenum">
              <a:rPr kumimoji="1" lang="ja-JP" altLang="en-US" smtClean="0"/>
              <a:t>‹#›</a:t>
            </a:fld>
            <a:endParaRPr kumimoji="1" lang="ja-JP" altLang="en-US"/>
          </a:p>
        </p:txBody>
      </p:sp>
    </p:spTree>
    <p:extLst>
      <p:ext uri="{BB962C8B-B14F-4D97-AF65-F5344CB8AC3E}">
        <p14:creationId xmlns:p14="http://schemas.microsoft.com/office/powerpoint/2010/main" val="377479739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ソフトウェア開発では，不具合を取り除きソフトウェアの品質を高めるために</a:t>
            </a:r>
            <a:r>
              <a:rPr kumimoji="1" lang="ja-JP" altLang="en-US" dirty="0" smtClean="0">
                <a:solidFill>
                  <a:srgbClr val="FF0000"/>
                </a:solidFill>
              </a:rPr>
              <a:t>ソフトウェアテスト</a:t>
            </a:r>
            <a:r>
              <a:rPr kumimoji="1" lang="ja-JP" altLang="en-US" dirty="0" smtClean="0"/>
              <a:t>が行われる</a:t>
            </a:r>
            <a:endParaRPr kumimoji="1" lang="en-US" altLang="ja-JP" dirty="0" smtClean="0"/>
          </a:p>
          <a:p>
            <a:pPr lvl="1"/>
            <a:r>
              <a:rPr lang="ja-JP" altLang="en-US" dirty="0" smtClean="0"/>
              <a:t>ソフトウェアテスト：作成したソフトウェアが正しく動作するかどうかを確かめる</a:t>
            </a:r>
            <a:endParaRPr lang="en-US" altLang="ja-JP" dirty="0" smtClean="0"/>
          </a:p>
          <a:p>
            <a:endParaRPr lang="en-US" altLang="ja-JP" dirty="0" smtClean="0"/>
          </a:p>
          <a:p>
            <a:r>
              <a:rPr lang="ja-JP" altLang="en-US" dirty="0" smtClean="0"/>
              <a:t>テストにかけられる時間は有限であるため，不具合が含まれていそうなモジュールに重点的に時間をかけることで，効率的に不具合を取り除く必要がある</a:t>
            </a:r>
            <a:endParaRPr lang="en-US" altLang="ja-JP" dirty="0" smtClean="0"/>
          </a:p>
          <a:p>
            <a:endParaRPr lang="en-US" altLang="ja-JP" dirty="0" smtClean="0"/>
          </a:p>
          <a:p>
            <a:r>
              <a:rPr lang="ja-JP" altLang="en-US" dirty="0" smtClean="0"/>
              <a:t>不具合が含まれていそうなモジュール</a:t>
            </a:r>
            <a:r>
              <a:rPr lang="en-US" altLang="ja-JP" dirty="0" smtClean="0"/>
              <a:t>(</a:t>
            </a:r>
            <a:r>
              <a:rPr lang="en-US" altLang="ja-JP" dirty="0" smtClean="0">
                <a:solidFill>
                  <a:srgbClr val="FF0000"/>
                </a:solidFill>
              </a:rPr>
              <a:t>Fault-prone</a:t>
            </a:r>
            <a:r>
              <a:rPr lang="ja-JP" altLang="en-US" dirty="0" smtClean="0">
                <a:solidFill>
                  <a:srgbClr val="FF0000"/>
                </a:solidFill>
              </a:rPr>
              <a:t>モジュール</a:t>
            </a:r>
            <a:r>
              <a:rPr lang="en-US" altLang="ja-JP" dirty="0" smtClean="0"/>
              <a:t>)</a:t>
            </a:r>
            <a:r>
              <a:rPr lang="ja-JP" altLang="en-US" dirty="0" smtClean="0"/>
              <a:t>を予測する研究が盛んに行われている</a:t>
            </a:r>
            <a:endParaRPr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8398DA2F-1B9C-4487-ACC8-014EB3DED345}" type="slidenum">
              <a:rPr kumimoji="1" lang="ja-JP" altLang="en-US" smtClean="0"/>
              <a:t>2</a:t>
            </a:fld>
            <a:endParaRPr kumimoji="1" lang="ja-JP" altLang="en-US"/>
          </a:p>
        </p:txBody>
      </p:sp>
    </p:spTree>
    <p:extLst>
      <p:ext uri="{BB962C8B-B14F-4D97-AF65-F5344CB8AC3E}">
        <p14:creationId xmlns:p14="http://schemas.microsoft.com/office/powerpoint/2010/main" val="2009325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BB367846-E3CE-4FB1-9405-43B9BE170FBF}" type="datetime1">
              <a:rPr kumimoji="1" lang="ja-JP" altLang="en-US" smtClean="0"/>
              <a:t>2015/9/1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2700593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atin typeface="Meiryo UI" pitchFamily="50" charset="-128"/>
                <a:ea typeface="Meiryo UI" pitchFamily="50" charset="-128"/>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p:txBody>
          <a:bodyPr/>
          <a:lstStyle>
            <a:lvl1pPr algn="just">
              <a:defRPr>
                <a:latin typeface="Meiryo UI" pitchFamily="50" charset="-128"/>
                <a:ea typeface="Meiryo UI" pitchFamily="50" charset="-128"/>
              </a:defRPr>
            </a:lvl1pPr>
            <a:lvl2pPr algn="just">
              <a:defRPr>
                <a:latin typeface="Meiryo UI" pitchFamily="50" charset="-128"/>
                <a:ea typeface="Meiryo UI" pitchFamily="50" charset="-128"/>
              </a:defRPr>
            </a:lvl2pPr>
            <a:lvl3pPr algn="just">
              <a:defRPr>
                <a:latin typeface="Meiryo UI" pitchFamily="50" charset="-128"/>
                <a:ea typeface="Meiryo UI" pitchFamily="50" charset="-128"/>
              </a:defRPr>
            </a:lvl3pPr>
            <a:lvl4pPr algn="just">
              <a:defRPr>
                <a:latin typeface="Meiryo UI" pitchFamily="50" charset="-128"/>
                <a:ea typeface="Meiryo UI" pitchFamily="50" charset="-128"/>
              </a:defRPr>
            </a:lvl4pPr>
            <a:lvl5pPr algn="just">
              <a:defRPr>
                <a:latin typeface="Meiryo UI" pitchFamily="50" charset="-128"/>
                <a:ea typeface="Meiryo UI" pitchFamily="50" charset="-128"/>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09096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6CE9E001-1172-4A3D-A78D-6777E0A23E13}" type="datetime1">
              <a:rPr kumimoji="1" lang="ja-JP" altLang="en-US" smtClean="0"/>
              <a:t>2015/9/1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887687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EC55135-A770-4596-B1E0-A4FABFFECE30}" type="datetime1">
              <a:rPr kumimoji="1" lang="ja-JP" altLang="en-US" smtClean="0"/>
              <a:t>2015/9/1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20709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FF816010-87AF-4C89-974F-04476A8DC7D9}" type="datetime1">
              <a:rPr kumimoji="1" lang="ja-JP" altLang="en-US" smtClean="0"/>
              <a:t>2015/9/1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488991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95E66226-1AFC-4FB1-A9A4-D62D2D7DC895}" type="datetime1">
              <a:rPr kumimoji="1" lang="ja-JP" altLang="en-US" smtClean="0"/>
              <a:t>2015/9/1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462695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C400D8D-84A8-4C39-AB0F-3DD071494157}" type="datetime1">
              <a:rPr kumimoji="1" lang="ja-JP" altLang="en-US" smtClean="0"/>
              <a:t>2015/9/1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614235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7E90BB1-CC21-49C9-A9CF-D74CEAFC6183}" type="datetime1">
              <a:rPr kumimoji="1" lang="ja-JP" altLang="en-US" smtClean="0"/>
              <a:t>2015/9/1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86118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410187E-197C-46B5-B228-1EEF9E9F7CDB}" type="datetime1">
              <a:rPr kumimoji="1" lang="ja-JP" altLang="en-US" smtClean="0"/>
              <a:t>2015/9/1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596689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C30E5BF-54E3-49C2-81A9-89AF290DB069}" type="datetime1">
              <a:rPr kumimoji="1" lang="ja-JP" altLang="en-US" smtClean="0"/>
              <a:t>2015/9/1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3451828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E87E66AD-097D-4F99-B403-0272D47320B7}" type="datetime1">
              <a:rPr kumimoji="1" lang="ja-JP" altLang="en-US" smtClean="0"/>
              <a:t>2015/9/1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6832DC1-658B-43A4-B593-C4FB1BEB711B}" type="slidenum">
              <a:rPr kumimoji="1" lang="ja-JP" altLang="en-US" smtClean="0"/>
              <a:t>‹#›</a:t>
            </a:fld>
            <a:endParaRPr kumimoji="1" lang="ja-JP" altLang="en-US"/>
          </a:p>
        </p:txBody>
      </p:sp>
    </p:spTree>
    <p:extLst>
      <p:ext uri="{BB962C8B-B14F-4D97-AF65-F5344CB8AC3E}">
        <p14:creationId xmlns:p14="http://schemas.microsoft.com/office/powerpoint/2010/main" val="1341601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Meiryo UI" pitchFamily="50" charset="-128"/>
                <a:ea typeface="Meiryo UI" pitchFamily="50" charset="-128"/>
              </a:defRPr>
            </a:lvl1pPr>
          </a:lstStyle>
          <a:p>
            <a:fld id="{4E901336-0A9D-4714-807D-8FA4F9B04F7C}" type="datetime1">
              <a:rPr lang="ja-JP" altLang="en-US" smtClean="0"/>
              <a:t>2015/9/1</a:t>
            </a:fld>
            <a:endParaRPr lang="ja-JP" altLang="en-US" dirty="0"/>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Meiryo UI" pitchFamily="50" charset="-128"/>
                <a:ea typeface="Meiryo UI" pitchFamily="50" charset="-128"/>
              </a:defRPr>
            </a:lvl1pPr>
          </a:lstStyle>
          <a:p>
            <a:endParaRPr lang="ja-JP" altLang="en-US" dirty="0"/>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832DC1-658B-43A4-B593-C4FB1BEB711B}" type="slidenum">
              <a:rPr kumimoji="1" lang="ja-JP" altLang="en-US" smtClean="0"/>
              <a:t>‹#›</a:t>
            </a:fld>
            <a:endParaRPr kumimoji="1" lang="ja-JP" altLang="en-US" dirty="0"/>
          </a:p>
        </p:txBody>
      </p:sp>
    </p:spTree>
    <p:extLst>
      <p:ext uri="{BB962C8B-B14F-4D97-AF65-F5344CB8AC3E}">
        <p14:creationId xmlns:p14="http://schemas.microsoft.com/office/powerpoint/2010/main" val="3500164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defTabSz="914400" rtl="0" eaLnBrk="1" latinLnBrk="0" hangingPunct="1">
        <a:spcBef>
          <a:spcPct val="0"/>
        </a:spcBef>
        <a:buNone/>
        <a:defRPr kumimoji="1" sz="4400" kern="1200">
          <a:solidFill>
            <a:schemeClr val="tx1"/>
          </a:solidFill>
          <a:latin typeface="Meiryo UI" pitchFamily="50" charset="-128"/>
          <a:ea typeface="Meiryo UI" pitchFamily="50" charset="-128"/>
          <a:cs typeface="+mj-cs"/>
        </a:defRPr>
      </a:lvl1pPr>
    </p:titleStyle>
    <p:bodyStyle>
      <a:lvl1pPr marL="342900" indent="-342900" algn="just" defTabSz="914400" rtl="0" eaLnBrk="1" latinLnBrk="0" hangingPunct="1">
        <a:spcBef>
          <a:spcPct val="20000"/>
        </a:spcBef>
        <a:buFont typeface="Arial" pitchFamily="34" charset="0"/>
        <a:buChar char="•"/>
        <a:defRPr kumimoji="1" sz="3200" kern="1200">
          <a:solidFill>
            <a:schemeClr val="tx1"/>
          </a:solidFill>
          <a:latin typeface="Meiryo UI" pitchFamily="50" charset="-128"/>
          <a:ea typeface="Meiryo UI" pitchFamily="50" charset="-128"/>
          <a:cs typeface="+mn-cs"/>
        </a:defRPr>
      </a:lvl1pPr>
      <a:lvl2pPr marL="742950" indent="-285750" algn="just" defTabSz="914400" rtl="0" eaLnBrk="1" latinLnBrk="0" hangingPunct="1">
        <a:spcBef>
          <a:spcPct val="20000"/>
        </a:spcBef>
        <a:buFont typeface="Arial" pitchFamily="34" charset="0"/>
        <a:buChar char="–"/>
        <a:defRPr kumimoji="1" sz="2800" kern="1200">
          <a:solidFill>
            <a:schemeClr val="tx1"/>
          </a:solidFill>
          <a:latin typeface="Meiryo UI" pitchFamily="50" charset="-128"/>
          <a:ea typeface="Meiryo UI" pitchFamily="50" charset="-128"/>
          <a:cs typeface="+mn-cs"/>
        </a:defRPr>
      </a:lvl2pPr>
      <a:lvl3pPr marL="1143000" indent="-228600" algn="just" defTabSz="914400" rtl="0" eaLnBrk="1" latinLnBrk="0" hangingPunct="1">
        <a:spcBef>
          <a:spcPct val="20000"/>
        </a:spcBef>
        <a:buFont typeface="Arial" pitchFamily="34" charset="0"/>
        <a:buChar char="•"/>
        <a:defRPr kumimoji="1" sz="2400" kern="1200">
          <a:solidFill>
            <a:schemeClr val="tx1"/>
          </a:solidFill>
          <a:latin typeface="Meiryo UI" pitchFamily="50" charset="-128"/>
          <a:ea typeface="Meiryo UI" pitchFamily="50" charset="-128"/>
          <a:cs typeface="+mn-cs"/>
        </a:defRPr>
      </a:lvl3pPr>
      <a:lvl4pPr marL="1600200" indent="-228600" algn="just" defTabSz="914400" rtl="0" eaLnBrk="1" latinLnBrk="0" hangingPunct="1">
        <a:spcBef>
          <a:spcPct val="20000"/>
        </a:spcBef>
        <a:buFont typeface="Arial" pitchFamily="34" charset="0"/>
        <a:buChar char="–"/>
        <a:defRPr kumimoji="1" sz="2000" kern="1200">
          <a:solidFill>
            <a:schemeClr val="tx1"/>
          </a:solidFill>
          <a:latin typeface="Meiryo UI" pitchFamily="50" charset="-128"/>
          <a:ea typeface="Meiryo UI" pitchFamily="50" charset="-128"/>
          <a:cs typeface="+mn-cs"/>
        </a:defRPr>
      </a:lvl4pPr>
      <a:lvl5pPr marL="2057400" indent="-228600" algn="just" defTabSz="914400" rtl="0" eaLnBrk="1" latinLnBrk="0" hangingPunct="1">
        <a:spcBef>
          <a:spcPct val="20000"/>
        </a:spcBef>
        <a:buFont typeface="Arial" pitchFamily="34" charset="0"/>
        <a:buChar char="»"/>
        <a:defRPr kumimoji="1" sz="2000" kern="1200">
          <a:solidFill>
            <a:schemeClr val="tx1"/>
          </a:solidFill>
          <a:latin typeface="Meiryo UI" pitchFamily="50" charset="-128"/>
          <a:ea typeface="Meiryo UI" pitchFamily="50" charset="-128"/>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kumimoji="1" lang="ja-JP" altLang="en-US" dirty="0" smtClean="0"/>
              <a:t>テスト履歴に基づく</a:t>
            </a:r>
            <a:r>
              <a:rPr kumimoji="1" lang="en-US" altLang="ja-JP" dirty="0" smtClean="0"/>
              <a:t/>
            </a:r>
            <a:br>
              <a:rPr kumimoji="1" lang="en-US" altLang="ja-JP" dirty="0" smtClean="0"/>
            </a:br>
            <a:r>
              <a:rPr kumimoji="1" lang="en-US" altLang="ja-JP" dirty="0" smtClean="0"/>
              <a:t>fault-prone</a:t>
            </a:r>
            <a:r>
              <a:rPr kumimoji="1" lang="ja-JP" altLang="en-US" dirty="0" smtClean="0"/>
              <a:t>モジュール予測に向けた検討</a:t>
            </a:r>
            <a:endParaRPr kumimoji="1" lang="ja-JP" altLang="en-US" dirty="0"/>
          </a:p>
        </p:txBody>
      </p:sp>
      <p:sp>
        <p:nvSpPr>
          <p:cNvPr id="3" name="サブタイトル 2"/>
          <p:cNvSpPr>
            <a:spLocks noGrp="1"/>
          </p:cNvSpPr>
          <p:nvPr>
            <p:ph type="subTitle" idx="1"/>
          </p:nvPr>
        </p:nvSpPr>
        <p:spPr/>
        <p:txBody>
          <a:bodyPr/>
          <a:lstStyle/>
          <a:p>
            <a:r>
              <a:rPr kumimoji="1" lang="ja-JP" altLang="en-US" dirty="0" smtClean="0"/>
              <a:t>和歌山大学</a:t>
            </a:r>
            <a:endParaRPr kumimoji="1" lang="en-US" altLang="ja-JP" dirty="0" smtClean="0"/>
          </a:p>
          <a:p>
            <a:r>
              <a:rPr lang="ja-JP" altLang="en-US" dirty="0" smtClean="0"/>
              <a:t>◎吉行</a:t>
            </a:r>
            <a:r>
              <a:rPr lang="ja-JP" altLang="en-US" dirty="0"/>
              <a:t> </a:t>
            </a:r>
            <a:r>
              <a:rPr lang="ja-JP" altLang="en-US" dirty="0" smtClean="0"/>
              <a:t>勇人 </a:t>
            </a:r>
            <a:r>
              <a:rPr kumimoji="1" lang="ja-JP" altLang="en-US" dirty="0" smtClean="0"/>
              <a:t>大平 </a:t>
            </a:r>
            <a:r>
              <a:rPr lang="ja-JP" altLang="en-US" dirty="0" smtClean="0"/>
              <a:t>雅雄</a:t>
            </a:r>
            <a:endParaRPr kumimoji="1" lang="ja-JP" altLang="en-US" dirty="0"/>
          </a:p>
        </p:txBody>
      </p:sp>
    </p:spTree>
    <p:extLst>
      <p:ext uri="{BB962C8B-B14F-4D97-AF65-F5344CB8AC3E}">
        <p14:creationId xmlns:p14="http://schemas.microsoft.com/office/powerpoint/2010/main" val="30575556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正方形/長方形 25"/>
          <p:cNvSpPr/>
          <p:nvPr/>
        </p:nvSpPr>
        <p:spPr>
          <a:xfrm>
            <a:off x="3275856" y="3284984"/>
            <a:ext cx="4392488" cy="31683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ソフトウェア開発では不具合を取り除きソフトウェアの品質を高めるために</a:t>
            </a:r>
            <a:r>
              <a:rPr kumimoji="1" lang="ja-JP" altLang="en-US" dirty="0" smtClean="0">
                <a:solidFill>
                  <a:srgbClr val="FF0000"/>
                </a:solidFill>
              </a:rPr>
              <a:t>ソフトウェアテスト</a:t>
            </a:r>
            <a:r>
              <a:rPr kumimoji="1" lang="ja-JP" altLang="en-US" dirty="0" smtClean="0"/>
              <a:t>が行われる</a:t>
            </a:r>
            <a:endParaRPr lang="en-US" altLang="ja-JP" dirty="0" smtClean="0"/>
          </a:p>
          <a:p>
            <a:endParaRPr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2</a:t>
            </a:fld>
            <a:endParaRPr kumimoji="1" lang="ja-JP" altLang="en-US"/>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9632" y="4077072"/>
            <a:ext cx="1078903" cy="1078903"/>
          </a:xfrm>
          <a:prstGeom prst="rect">
            <a:avLst/>
          </a:prstGeom>
        </p:spPr>
      </p:pic>
      <p:sp>
        <p:nvSpPr>
          <p:cNvPr id="27" name="テキスト ボックス 26"/>
          <p:cNvSpPr txBox="1"/>
          <p:nvPr/>
        </p:nvSpPr>
        <p:spPr>
          <a:xfrm>
            <a:off x="3203848" y="3275692"/>
            <a:ext cx="1162498" cy="369332"/>
          </a:xfrm>
          <a:prstGeom prst="rect">
            <a:avLst/>
          </a:prstGeom>
          <a:noFill/>
        </p:spPr>
        <p:txBody>
          <a:bodyPr wrap="none" rtlCol="0">
            <a:spAutoFit/>
          </a:bodyPr>
          <a:lstStyle/>
          <a:p>
            <a:r>
              <a:rPr lang="ja-JP" altLang="en-US" dirty="0" smtClean="0">
                <a:latin typeface="Meiryo UI" pitchFamily="50" charset="-128"/>
                <a:ea typeface="Meiryo UI" pitchFamily="50" charset="-128"/>
              </a:rPr>
              <a:t>ソフトウェア</a:t>
            </a:r>
            <a:endParaRPr kumimoji="1" lang="ja-JP" altLang="en-US" dirty="0">
              <a:latin typeface="Meiryo UI" pitchFamily="50" charset="-128"/>
              <a:ea typeface="Meiryo UI" pitchFamily="50" charset="-128"/>
            </a:endParaRPr>
          </a:p>
        </p:txBody>
      </p:sp>
      <p:grpSp>
        <p:nvGrpSpPr>
          <p:cNvPr id="32" name="グループ化 31"/>
          <p:cNvGrpSpPr/>
          <p:nvPr/>
        </p:nvGrpSpPr>
        <p:grpSpPr>
          <a:xfrm>
            <a:off x="3635896" y="3717032"/>
            <a:ext cx="1514097" cy="1092488"/>
            <a:chOff x="5578183" y="3922226"/>
            <a:chExt cx="1514097" cy="1092488"/>
          </a:xfrm>
        </p:grpSpPr>
        <p:sp>
          <p:nvSpPr>
            <p:cNvPr id="28" name="正方形/長方形 27"/>
            <p:cNvSpPr/>
            <p:nvPr/>
          </p:nvSpPr>
          <p:spPr>
            <a:xfrm>
              <a:off x="5583926" y="3933056"/>
              <a:ext cx="1508354" cy="108165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grpSp>
          <p:nvGrpSpPr>
            <p:cNvPr id="31" name="グループ化 30"/>
            <p:cNvGrpSpPr/>
            <p:nvPr/>
          </p:nvGrpSpPr>
          <p:grpSpPr>
            <a:xfrm>
              <a:off x="5578183" y="3922226"/>
              <a:ext cx="1514097" cy="1090950"/>
              <a:chOff x="4788024" y="3923764"/>
              <a:chExt cx="1514097" cy="1090950"/>
            </a:xfrm>
          </p:grpSpPr>
          <p:pic>
            <p:nvPicPr>
              <p:cNvPr id="7" name="図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2080" y="4149080"/>
                <a:ext cx="713234" cy="713234"/>
              </a:xfrm>
              <a:prstGeom prst="rect">
                <a:avLst/>
              </a:prstGeom>
            </p:spPr>
          </p:pic>
          <p:pic>
            <p:nvPicPr>
              <p:cNvPr id="16" name="図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5073" y="4301480"/>
                <a:ext cx="713234" cy="713234"/>
              </a:xfrm>
              <a:prstGeom prst="rect">
                <a:avLst/>
              </a:prstGeom>
            </p:spPr>
          </p:pic>
          <p:sp>
            <p:nvSpPr>
              <p:cNvPr id="29" name="テキスト ボックス 28"/>
              <p:cNvSpPr txBox="1"/>
              <p:nvPr/>
            </p:nvSpPr>
            <p:spPr>
              <a:xfrm>
                <a:off x="4789953" y="3923764"/>
                <a:ext cx="1512168" cy="369332"/>
              </a:xfrm>
              <a:prstGeom prst="rect">
                <a:avLst/>
              </a:prstGeom>
              <a:noFill/>
            </p:spPr>
            <p:txBody>
              <a:bodyPr wrap="square" rtlCol="0">
                <a:spAutoFit/>
              </a:bodyPr>
              <a:lstStyle/>
              <a:p>
                <a:r>
                  <a:rPr kumimoji="1" lang="ja-JP" altLang="en-US" dirty="0" smtClean="0">
                    <a:latin typeface="メイリオ" pitchFamily="50" charset="-128"/>
                    <a:ea typeface="メイリオ" pitchFamily="50" charset="-128"/>
                  </a:rPr>
                  <a:t>モジュール</a:t>
                </a:r>
                <a:endParaRPr kumimoji="1" lang="ja-JP" altLang="en-US" dirty="0">
                  <a:latin typeface="メイリオ" pitchFamily="50" charset="-128"/>
                  <a:ea typeface="メイリオ" pitchFamily="50" charset="-128"/>
                </a:endParaRPr>
              </a:p>
            </p:txBody>
          </p:sp>
          <p:pic>
            <p:nvPicPr>
              <p:cNvPr id="30" name="図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4299942"/>
                <a:ext cx="713234" cy="713234"/>
              </a:xfrm>
              <a:prstGeom prst="rect">
                <a:avLst/>
              </a:prstGeom>
            </p:spPr>
          </p:pic>
        </p:grpSp>
      </p:grpSp>
      <p:grpSp>
        <p:nvGrpSpPr>
          <p:cNvPr id="33" name="グループ化 32"/>
          <p:cNvGrpSpPr/>
          <p:nvPr/>
        </p:nvGrpSpPr>
        <p:grpSpPr>
          <a:xfrm>
            <a:off x="5724128" y="5024006"/>
            <a:ext cx="1514097" cy="1081658"/>
            <a:chOff x="5578183" y="3933056"/>
            <a:chExt cx="1514097" cy="1081658"/>
          </a:xfrm>
        </p:grpSpPr>
        <p:sp>
          <p:nvSpPr>
            <p:cNvPr id="34" name="正方形/長方形 33"/>
            <p:cNvSpPr/>
            <p:nvPr/>
          </p:nvSpPr>
          <p:spPr>
            <a:xfrm>
              <a:off x="5583926" y="3933056"/>
              <a:ext cx="1508354" cy="108165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grpSp>
          <p:nvGrpSpPr>
            <p:cNvPr id="35" name="グループ化 34"/>
            <p:cNvGrpSpPr/>
            <p:nvPr/>
          </p:nvGrpSpPr>
          <p:grpSpPr>
            <a:xfrm>
              <a:off x="5578183" y="4147542"/>
              <a:ext cx="1510283" cy="865634"/>
              <a:chOff x="4788024" y="4149080"/>
              <a:chExt cx="1510283" cy="865634"/>
            </a:xfrm>
          </p:grpSpPr>
          <p:pic>
            <p:nvPicPr>
              <p:cNvPr id="36" name="図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2080" y="4149080"/>
                <a:ext cx="713234" cy="713234"/>
              </a:xfrm>
              <a:prstGeom prst="rect">
                <a:avLst/>
              </a:prstGeom>
            </p:spPr>
          </p:pic>
          <p:pic>
            <p:nvPicPr>
              <p:cNvPr id="37" name="図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5073" y="4301480"/>
                <a:ext cx="713234" cy="713234"/>
              </a:xfrm>
              <a:prstGeom prst="rect">
                <a:avLst/>
              </a:prstGeom>
            </p:spPr>
          </p:pic>
          <p:pic>
            <p:nvPicPr>
              <p:cNvPr id="39" name="図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4299942"/>
                <a:ext cx="713234" cy="713234"/>
              </a:xfrm>
              <a:prstGeom prst="rect">
                <a:avLst/>
              </a:prstGeom>
            </p:spPr>
          </p:pic>
        </p:grpSp>
      </p:grpSp>
      <p:grpSp>
        <p:nvGrpSpPr>
          <p:cNvPr id="40" name="グループ化 39"/>
          <p:cNvGrpSpPr/>
          <p:nvPr/>
        </p:nvGrpSpPr>
        <p:grpSpPr>
          <a:xfrm>
            <a:off x="5722199" y="3715494"/>
            <a:ext cx="1514097" cy="1081658"/>
            <a:chOff x="5578183" y="3933056"/>
            <a:chExt cx="1514097" cy="1081658"/>
          </a:xfrm>
        </p:grpSpPr>
        <p:sp>
          <p:nvSpPr>
            <p:cNvPr id="41" name="正方形/長方形 40"/>
            <p:cNvSpPr/>
            <p:nvPr/>
          </p:nvSpPr>
          <p:spPr>
            <a:xfrm>
              <a:off x="5583926" y="3933056"/>
              <a:ext cx="1508354" cy="108165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grpSp>
          <p:nvGrpSpPr>
            <p:cNvPr id="42" name="グループ化 41"/>
            <p:cNvGrpSpPr/>
            <p:nvPr/>
          </p:nvGrpSpPr>
          <p:grpSpPr>
            <a:xfrm>
              <a:off x="5578183" y="4147542"/>
              <a:ext cx="1510283" cy="865634"/>
              <a:chOff x="4788024" y="4149080"/>
              <a:chExt cx="1510283" cy="865634"/>
            </a:xfrm>
          </p:grpSpPr>
          <p:pic>
            <p:nvPicPr>
              <p:cNvPr id="43" name="図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2080" y="4149080"/>
                <a:ext cx="713234" cy="713234"/>
              </a:xfrm>
              <a:prstGeom prst="rect">
                <a:avLst/>
              </a:prstGeom>
            </p:spPr>
          </p:pic>
          <p:pic>
            <p:nvPicPr>
              <p:cNvPr id="44" name="図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5073" y="4301480"/>
                <a:ext cx="713234" cy="713234"/>
              </a:xfrm>
              <a:prstGeom prst="rect">
                <a:avLst/>
              </a:prstGeom>
            </p:spPr>
          </p:pic>
          <p:pic>
            <p:nvPicPr>
              <p:cNvPr id="46" name="図 4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4299942"/>
                <a:ext cx="713234" cy="713234"/>
              </a:xfrm>
              <a:prstGeom prst="rect">
                <a:avLst/>
              </a:prstGeom>
            </p:spPr>
          </p:pic>
        </p:grpSp>
      </p:grpSp>
      <p:grpSp>
        <p:nvGrpSpPr>
          <p:cNvPr id="47" name="グループ化 46"/>
          <p:cNvGrpSpPr/>
          <p:nvPr/>
        </p:nvGrpSpPr>
        <p:grpSpPr>
          <a:xfrm>
            <a:off x="3635896" y="5024006"/>
            <a:ext cx="1514097" cy="1081658"/>
            <a:chOff x="5578183" y="3933056"/>
            <a:chExt cx="1514097" cy="1081658"/>
          </a:xfrm>
        </p:grpSpPr>
        <p:sp>
          <p:nvSpPr>
            <p:cNvPr id="48" name="正方形/長方形 47"/>
            <p:cNvSpPr/>
            <p:nvPr/>
          </p:nvSpPr>
          <p:spPr>
            <a:xfrm>
              <a:off x="5583926" y="3933056"/>
              <a:ext cx="1508354" cy="108165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grpSp>
          <p:nvGrpSpPr>
            <p:cNvPr id="49" name="グループ化 48"/>
            <p:cNvGrpSpPr/>
            <p:nvPr/>
          </p:nvGrpSpPr>
          <p:grpSpPr>
            <a:xfrm>
              <a:off x="5578183" y="4147542"/>
              <a:ext cx="1510283" cy="865634"/>
              <a:chOff x="4788024" y="4149080"/>
              <a:chExt cx="1510283" cy="865634"/>
            </a:xfrm>
          </p:grpSpPr>
          <p:pic>
            <p:nvPicPr>
              <p:cNvPr id="50" name="図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92080" y="4149080"/>
                <a:ext cx="713234" cy="713234"/>
              </a:xfrm>
              <a:prstGeom prst="rect">
                <a:avLst/>
              </a:prstGeom>
            </p:spPr>
          </p:pic>
          <p:pic>
            <p:nvPicPr>
              <p:cNvPr id="51" name="図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85073" y="4301480"/>
                <a:ext cx="713234" cy="713234"/>
              </a:xfrm>
              <a:prstGeom prst="rect">
                <a:avLst/>
              </a:prstGeom>
            </p:spPr>
          </p:pic>
          <p:pic>
            <p:nvPicPr>
              <p:cNvPr id="53" name="図 5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4" y="4299942"/>
                <a:ext cx="713234" cy="713234"/>
              </a:xfrm>
              <a:prstGeom prst="rect">
                <a:avLst/>
              </a:prstGeom>
            </p:spPr>
          </p:pic>
        </p:grpSp>
      </p:grpSp>
      <p:sp>
        <p:nvSpPr>
          <p:cNvPr id="56" name="四角形吹き出し 55"/>
          <p:cNvSpPr/>
          <p:nvPr/>
        </p:nvSpPr>
        <p:spPr>
          <a:xfrm>
            <a:off x="6143595" y="2564904"/>
            <a:ext cx="1884789" cy="1017404"/>
          </a:xfrm>
          <a:prstGeom prst="wedge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sz="2000" dirty="0" smtClean="0">
                <a:solidFill>
                  <a:srgbClr val="FF0000"/>
                </a:solidFill>
                <a:latin typeface="Meiryo UI" pitchFamily="50" charset="-128"/>
                <a:ea typeface="Meiryo UI" pitchFamily="50" charset="-128"/>
              </a:rPr>
              <a:t>Fault-prone</a:t>
            </a:r>
          </a:p>
          <a:p>
            <a:pPr algn="ctr"/>
            <a:r>
              <a:rPr kumimoji="1" lang="ja-JP" altLang="en-US" sz="2000" dirty="0" smtClean="0">
                <a:solidFill>
                  <a:srgbClr val="FF0000"/>
                </a:solidFill>
                <a:latin typeface="Meiryo UI" pitchFamily="50" charset="-128"/>
                <a:ea typeface="Meiryo UI" pitchFamily="50" charset="-128"/>
              </a:rPr>
              <a:t>モジュール</a:t>
            </a:r>
            <a:endParaRPr kumimoji="1" lang="ja-JP" altLang="en-US" sz="2000" dirty="0">
              <a:solidFill>
                <a:srgbClr val="FF0000"/>
              </a:solidFill>
              <a:latin typeface="Meiryo UI" pitchFamily="50" charset="-128"/>
              <a:ea typeface="Meiryo UI" pitchFamily="50" charset="-128"/>
            </a:endParaRPr>
          </a:p>
        </p:txBody>
      </p:sp>
      <p:pic>
        <p:nvPicPr>
          <p:cNvPr id="59" name="図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9712" y="3861048"/>
            <a:ext cx="512301" cy="512301"/>
          </a:xfrm>
          <a:prstGeom prst="rect">
            <a:avLst/>
          </a:prstGeom>
        </p:spPr>
      </p:pic>
      <p:grpSp>
        <p:nvGrpSpPr>
          <p:cNvPr id="74" name="グループ化 73"/>
          <p:cNvGrpSpPr/>
          <p:nvPr/>
        </p:nvGrpSpPr>
        <p:grpSpPr>
          <a:xfrm>
            <a:off x="3706763" y="3737337"/>
            <a:ext cx="3437698" cy="2365251"/>
            <a:chOff x="4354835" y="3593321"/>
            <a:chExt cx="3437698" cy="2365251"/>
          </a:xfrm>
        </p:grpSpPr>
        <p:pic>
          <p:nvPicPr>
            <p:cNvPr id="60" name="図 5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2548" y="4077072"/>
              <a:ext cx="571500" cy="571500"/>
            </a:xfrm>
            <a:prstGeom prst="rect">
              <a:avLst/>
            </a:prstGeom>
          </p:spPr>
        </p:pic>
        <p:pic>
          <p:nvPicPr>
            <p:cNvPr id="61" name="図 6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26565" y="4164821"/>
              <a:ext cx="571500" cy="571500"/>
            </a:xfrm>
            <a:prstGeom prst="rect">
              <a:avLst/>
            </a:prstGeom>
          </p:spPr>
        </p:pic>
        <p:pic>
          <p:nvPicPr>
            <p:cNvPr id="62" name="図 6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56231" y="4961126"/>
              <a:ext cx="571500" cy="571500"/>
            </a:xfrm>
            <a:prstGeom prst="rect">
              <a:avLst/>
            </a:prstGeom>
          </p:spPr>
        </p:pic>
        <p:pic>
          <p:nvPicPr>
            <p:cNvPr id="63" name="図 6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4835" y="5317743"/>
              <a:ext cx="571500" cy="571500"/>
            </a:xfrm>
            <a:prstGeom prst="rect">
              <a:avLst/>
            </a:prstGeom>
          </p:spPr>
        </p:pic>
        <p:pic>
          <p:nvPicPr>
            <p:cNvPr id="64" name="図 6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26565" y="5085184"/>
              <a:ext cx="571500" cy="571500"/>
            </a:xfrm>
            <a:prstGeom prst="rect">
              <a:avLst/>
            </a:prstGeom>
          </p:spPr>
        </p:pic>
        <p:pic>
          <p:nvPicPr>
            <p:cNvPr id="66" name="図 6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6428" y="5030455"/>
              <a:ext cx="571500" cy="571500"/>
            </a:xfrm>
            <a:prstGeom prst="rect">
              <a:avLst/>
            </a:prstGeom>
          </p:spPr>
        </p:pic>
        <p:pic>
          <p:nvPicPr>
            <p:cNvPr id="67" name="図 6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64596" y="3717032"/>
              <a:ext cx="571500" cy="571500"/>
            </a:xfrm>
            <a:prstGeom prst="rect">
              <a:avLst/>
            </a:prstGeom>
          </p:spPr>
        </p:pic>
        <p:pic>
          <p:nvPicPr>
            <p:cNvPr id="68" name="図 6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56651" y="4847369"/>
              <a:ext cx="571500" cy="571500"/>
            </a:xfrm>
            <a:prstGeom prst="rect">
              <a:avLst/>
            </a:prstGeom>
          </p:spPr>
        </p:pic>
        <p:pic>
          <p:nvPicPr>
            <p:cNvPr id="69" name="図 6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17990" y="5387072"/>
              <a:ext cx="571500" cy="571500"/>
            </a:xfrm>
            <a:prstGeom prst="rect">
              <a:avLst/>
            </a:prstGeom>
          </p:spPr>
        </p:pic>
        <p:pic>
          <p:nvPicPr>
            <p:cNvPr id="65" name="図 6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74338" y="4137415"/>
              <a:ext cx="571500" cy="571500"/>
            </a:xfrm>
            <a:prstGeom prst="rect">
              <a:avLst/>
            </a:prstGeom>
          </p:spPr>
        </p:pic>
        <p:pic>
          <p:nvPicPr>
            <p:cNvPr id="70" name="図 6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54366" y="3593321"/>
              <a:ext cx="571500" cy="571500"/>
            </a:xfrm>
            <a:prstGeom prst="rect">
              <a:avLst/>
            </a:prstGeom>
          </p:spPr>
        </p:pic>
        <p:pic>
          <p:nvPicPr>
            <p:cNvPr id="71" name="図 7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21033" y="4124823"/>
              <a:ext cx="571500" cy="571500"/>
            </a:xfrm>
            <a:prstGeom prst="rect">
              <a:avLst/>
            </a:prstGeom>
          </p:spPr>
        </p:pic>
      </p:grpSp>
      <p:grpSp>
        <p:nvGrpSpPr>
          <p:cNvPr id="77" name="グループ化 76"/>
          <p:cNvGrpSpPr/>
          <p:nvPr/>
        </p:nvGrpSpPr>
        <p:grpSpPr>
          <a:xfrm>
            <a:off x="4355976" y="4139976"/>
            <a:ext cx="2866180" cy="1881312"/>
            <a:chOff x="5004048" y="3995960"/>
            <a:chExt cx="2866180" cy="1881312"/>
          </a:xfrm>
        </p:grpSpPr>
        <p:pic>
          <p:nvPicPr>
            <p:cNvPr id="54" name="図 5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44208" y="3995960"/>
              <a:ext cx="633932" cy="585168"/>
            </a:xfrm>
            <a:prstGeom prst="rect">
              <a:avLst/>
            </a:prstGeom>
          </p:spPr>
        </p:pic>
        <p:pic>
          <p:nvPicPr>
            <p:cNvPr id="72" name="図 7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36296" y="4067968"/>
              <a:ext cx="633932" cy="585168"/>
            </a:xfrm>
            <a:prstGeom prst="rect">
              <a:avLst/>
            </a:prstGeom>
          </p:spPr>
        </p:pic>
        <p:pic>
          <p:nvPicPr>
            <p:cNvPr id="75" name="図 7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04048" y="5292104"/>
              <a:ext cx="633932" cy="585168"/>
            </a:xfrm>
            <a:prstGeom prst="rect">
              <a:avLst/>
            </a:prstGeom>
          </p:spPr>
        </p:pic>
      </p:grpSp>
      <p:grpSp>
        <p:nvGrpSpPr>
          <p:cNvPr id="90" name="グループ化 89"/>
          <p:cNvGrpSpPr/>
          <p:nvPr/>
        </p:nvGrpSpPr>
        <p:grpSpPr>
          <a:xfrm>
            <a:off x="3645398" y="3697462"/>
            <a:ext cx="3592827" cy="2539850"/>
            <a:chOff x="4293470" y="3553446"/>
            <a:chExt cx="3592827" cy="2539850"/>
          </a:xfrm>
        </p:grpSpPr>
        <p:pic>
          <p:nvPicPr>
            <p:cNvPr id="76" name="図 7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32120" y="4145604"/>
              <a:ext cx="571500" cy="571500"/>
            </a:xfrm>
            <a:prstGeom prst="rect">
              <a:avLst/>
            </a:prstGeom>
          </p:spPr>
        </p:pic>
        <p:pic>
          <p:nvPicPr>
            <p:cNvPr id="78" name="図 7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1570" y="3553446"/>
              <a:ext cx="571500" cy="571500"/>
            </a:xfrm>
            <a:prstGeom prst="rect">
              <a:avLst/>
            </a:prstGeom>
          </p:spPr>
        </p:pic>
        <p:pic>
          <p:nvPicPr>
            <p:cNvPr id="79" name="図 7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46490" y="3655878"/>
              <a:ext cx="571500" cy="571500"/>
            </a:xfrm>
            <a:prstGeom prst="rect">
              <a:avLst/>
            </a:prstGeom>
          </p:spPr>
        </p:pic>
        <p:pic>
          <p:nvPicPr>
            <p:cNvPr id="80" name="図 7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67230" y="4103132"/>
              <a:ext cx="571500" cy="571500"/>
            </a:xfrm>
            <a:prstGeom prst="rect">
              <a:avLst/>
            </a:prstGeom>
          </p:spPr>
        </p:pic>
        <p:pic>
          <p:nvPicPr>
            <p:cNvPr id="81" name="図 8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14797" y="3714377"/>
              <a:ext cx="571500" cy="571500"/>
            </a:xfrm>
            <a:prstGeom prst="rect">
              <a:avLst/>
            </a:prstGeom>
          </p:spPr>
        </p:pic>
        <p:pic>
          <p:nvPicPr>
            <p:cNvPr id="82" name="図 8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65582" y="5034391"/>
              <a:ext cx="571500" cy="571500"/>
            </a:xfrm>
            <a:prstGeom prst="rect">
              <a:avLst/>
            </a:prstGeom>
          </p:spPr>
        </p:pic>
        <p:pic>
          <p:nvPicPr>
            <p:cNvPr id="83" name="図 8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58171" y="3921111"/>
              <a:ext cx="571500" cy="571500"/>
            </a:xfrm>
            <a:prstGeom prst="rect">
              <a:avLst/>
            </a:prstGeom>
          </p:spPr>
        </p:pic>
        <p:pic>
          <p:nvPicPr>
            <p:cNvPr id="84" name="図 8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93470" y="4999260"/>
              <a:ext cx="571500" cy="571500"/>
            </a:xfrm>
            <a:prstGeom prst="rect">
              <a:avLst/>
            </a:prstGeom>
          </p:spPr>
        </p:pic>
        <p:pic>
          <p:nvPicPr>
            <p:cNvPr id="85" name="図 8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44008" y="5377780"/>
              <a:ext cx="571500" cy="571500"/>
            </a:xfrm>
            <a:prstGeom prst="rect">
              <a:avLst/>
            </a:prstGeom>
          </p:spPr>
        </p:pic>
        <p:pic>
          <p:nvPicPr>
            <p:cNvPr id="86" name="図 8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96644" y="5013176"/>
              <a:ext cx="571500" cy="571500"/>
            </a:xfrm>
            <a:prstGeom prst="rect">
              <a:avLst/>
            </a:prstGeom>
          </p:spPr>
        </p:pic>
        <p:pic>
          <p:nvPicPr>
            <p:cNvPr id="87" name="図 8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8064" y="5521796"/>
              <a:ext cx="571500" cy="571500"/>
            </a:xfrm>
            <a:prstGeom prst="rect">
              <a:avLst/>
            </a:prstGeom>
          </p:spPr>
        </p:pic>
        <p:pic>
          <p:nvPicPr>
            <p:cNvPr id="88" name="図 8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52828" y="5305772"/>
              <a:ext cx="571500" cy="571500"/>
            </a:xfrm>
            <a:prstGeom prst="rect">
              <a:avLst/>
            </a:prstGeom>
          </p:spPr>
        </p:pic>
        <p:pic>
          <p:nvPicPr>
            <p:cNvPr id="89" name="図 8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0820" y="4067968"/>
              <a:ext cx="571500" cy="571500"/>
            </a:xfrm>
            <a:prstGeom prst="rect">
              <a:avLst/>
            </a:prstGeom>
          </p:spPr>
        </p:pic>
      </p:grpSp>
    </p:spTree>
    <p:extLst>
      <p:ext uri="{BB962C8B-B14F-4D97-AF65-F5344CB8AC3E}">
        <p14:creationId xmlns:p14="http://schemas.microsoft.com/office/powerpoint/2010/main" val="420114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par>
                                <p:cTn id="8" presetID="10" presetClass="entr" presetSubtype="0" fill="hold"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nodeType="clickEffect">
                                  <p:stCondLst>
                                    <p:cond delay="0"/>
                                  </p:stCondLst>
                                  <p:childTnLst>
                                    <p:animEffect transition="out" filter="fade">
                                      <p:cBhvr>
                                        <p:cTn id="14" dur="500"/>
                                        <p:tgtEl>
                                          <p:spTgt spid="74"/>
                                        </p:tgtEl>
                                      </p:cBhvr>
                                    </p:animEffect>
                                    <p:set>
                                      <p:cBhvr>
                                        <p:cTn id="15" dur="1" fill="hold">
                                          <p:stCondLst>
                                            <p:cond delay="499"/>
                                          </p:stCondLst>
                                        </p:cTn>
                                        <p:tgtEl>
                                          <p:spTgt spid="74"/>
                                        </p:tgtEl>
                                        <p:attrNameLst>
                                          <p:attrName>style.visibility</p:attrName>
                                        </p:attrNameLst>
                                      </p:cBhvr>
                                      <p:to>
                                        <p:strVal val="hidden"/>
                                      </p:to>
                                    </p:set>
                                  </p:childTnLst>
                                </p:cTn>
                              </p:par>
                              <p:par>
                                <p:cTn id="16" presetID="10" presetClass="exit" presetSubtype="0" fill="hold" nodeType="withEffect">
                                  <p:stCondLst>
                                    <p:cond delay="0"/>
                                  </p:stCondLst>
                                  <p:childTnLst>
                                    <p:animEffect transition="out" filter="fade">
                                      <p:cBhvr>
                                        <p:cTn id="17" dur="500"/>
                                        <p:tgtEl>
                                          <p:spTgt spid="59"/>
                                        </p:tgtEl>
                                      </p:cBhvr>
                                    </p:animEffect>
                                    <p:set>
                                      <p:cBhvr>
                                        <p:cTn id="18" dur="1" fill="hold">
                                          <p:stCondLst>
                                            <p:cond delay="499"/>
                                          </p:stCondLst>
                                        </p:cTn>
                                        <p:tgtEl>
                                          <p:spTgt spid="5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500"/>
                                        <p:tgtEl>
                                          <p:spTgt spid="9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90"/>
                                        </p:tgtEl>
                                      </p:cBhvr>
                                    </p:animEffect>
                                    <p:set>
                                      <p:cBhvr>
                                        <p:cTn id="33" dur="1" fill="hold">
                                          <p:stCondLst>
                                            <p:cond delay="499"/>
                                          </p:stCondLst>
                                        </p:cTn>
                                        <p:tgtEl>
                                          <p:spTgt spid="90"/>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Fault-prone</a:t>
            </a:r>
            <a:r>
              <a:rPr kumimoji="1" lang="ja-JP" altLang="en-US" dirty="0" smtClean="0"/>
              <a:t>モジュール予測</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現在のソースコードの状態や開発履歴などのメトリクスから不具合が含まれていそうなモジュールを特定する</a:t>
            </a:r>
            <a:endParaRPr lang="en-US" altLang="ja-JP" dirty="0" smtClean="0"/>
          </a:p>
          <a:p>
            <a:pPr lvl="1"/>
            <a:endParaRPr kumimoji="1"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3</a:t>
            </a:fld>
            <a:endParaRPr kumimoji="1" lang="ja-JP" altLang="en-US"/>
          </a:p>
        </p:txBody>
      </p:sp>
      <p:grpSp>
        <p:nvGrpSpPr>
          <p:cNvPr id="24" name="グループ化 23"/>
          <p:cNvGrpSpPr/>
          <p:nvPr/>
        </p:nvGrpSpPr>
        <p:grpSpPr>
          <a:xfrm>
            <a:off x="467544" y="3789040"/>
            <a:ext cx="1008112" cy="912500"/>
            <a:chOff x="395536" y="3982667"/>
            <a:chExt cx="1429040" cy="1111534"/>
          </a:xfrm>
        </p:grpSpPr>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3982667"/>
              <a:ext cx="936104" cy="936104"/>
            </a:xfrm>
            <a:prstGeom prst="rect">
              <a:avLst/>
            </a:prstGeom>
          </p:spPr>
        </p:pic>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8472" y="4158097"/>
              <a:ext cx="936104" cy="936104"/>
            </a:xfrm>
            <a:prstGeom prst="rect">
              <a:avLst/>
            </a:prstGeom>
          </p:spPr>
        </p:pic>
      </p:grpSp>
      <p:sp>
        <p:nvSpPr>
          <p:cNvPr id="12" name="正方形/長方形 11"/>
          <p:cNvSpPr/>
          <p:nvPr/>
        </p:nvSpPr>
        <p:spPr>
          <a:xfrm>
            <a:off x="323528" y="3284984"/>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ソースコード</a:t>
            </a:r>
            <a:endParaRPr kumimoji="1" lang="ja-JP" altLang="en-US" dirty="0">
              <a:latin typeface="Meiryo UI" pitchFamily="50" charset="-128"/>
              <a:ea typeface="Meiryo UI" pitchFamily="50" charset="-128"/>
            </a:endParaRPr>
          </a:p>
        </p:txBody>
      </p:sp>
      <p:sp>
        <p:nvSpPr>
          <p:cNvPr id="13" name="右矢印 12"/>
          <p:cNvSpPr/>
          <p:nvPr/>
        </p:nvSpPr>
        <p:spPr>
          <a:xfrm>
            <a:off x="1691680" y="4653136"/>
            <a:ext cx="931255" cy="692460"/>
          </a:xfrm>
          <a:prstGeom prst="rightArrow">
            <a:avLst>
              <a:gd name="adj1" fmla="val 66680"/>
              <a:gd name="adj2" fmla="val 50000"/>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smtClean="0">
                <a:latin typeface="Meiryo UI" pitchFamily="50" charset="-128"/>
                <a:ea typeface="Meiryo UI" pitchFamily="50" charset="-128"/>
              </a:rPr>
              <a:t>メトリクス化</a:t>
            </a:r>
            <a:endParaRPr kumimoji="1" lang="ja-JP" altLang="en-US" sz="1100" dirty="0">
              <a:latin typeface="Meiryo UI" pitchFamily="50" charset="-128"/>
              <a:ea typeface="Meiryo UI" pitchFamily="50" charset="-128"/>
            </a:endParaRPr>
          </a:p>
        </p:txBody>
      </p:sp>
      <p:sp>
        <p:nvSpPr>
          <p:cNvPr id="14" name="正方形/長方形 13"/>
          <p:cNvSpPr/>
          <p:nvPr/>
        </p:nvSpPr>
        <p:spPr>
          <a:xfrm>
            <a:off x="2622933" y="3958208"/>
            <a:ext cx="1769045" cy="217281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行数</a:t>
            </a:r>
            <a:endParaRPr kumimoji="1" lang="en-US" altLang="ja-JP" dirty="0" smtClean="0">
              <a:latin typeface="Meiryo UI" pitchFamily="50" charset="-128"/>
              <a:ea typeface="Meiryo UI" pitchFamily="50" charset="-128"/>
            </a:endParaRPr>
          </a:p>
          <a:p>
            <a:pPr algn="ctr"/>
            <a:r>
              <a:rPr lang="ja-JP" altLang="en-US" dirty="0" smtClean="0">
                <a:latin typeface="Meiryo UI" pitchFamily="50" charset="-128"/>
                <a:ea typeface="Meiryo UI" pitchFamily="50" charset="-128"/>
              </a:rPr>
              <a:t>複雑度</a:t>
            </a:r>
            <a:endParaRPr lang="en-US" altLang="ja-JP" dirty="0" smtClean="0">
              <a:latin typeface="Meiryo UI" pitchFamily="50" charset="-128"/>
              <a:ea typeface="Meiryo UI" pitchFamily="50" charset="-128"/>
            </a:endParaRPr>
          </a:p>
          <a:p>
            <a:pPr algn="ctr"/>
            <a:r>
              <a:rPr lang="ja-JP" altLang="en-US" dirty="0">
                <a:latin typeface="Meiryo UI" pitchFamily="50" charset="-128"/>
                <a:ea typeface="Meiryo UI" pitchFamily="50" charset="-128"/>
              </a:rPr>
              <a:t>呼び出し関係</a:t>
            </a:r>
            <a:endParaRPr lang="en-US" altLang="ja-JP" dirty="0" smtClean="0">
              <a:latin typeface="Meiryo UI" pitchFamily="50" charset="-128"/>
              <a:ea typeface="Meiryo UI" pitchFamily="50" charset="-128"/>
            </a:endParaRPr>
          </a:p>
          <a:p>
            <a:pPr algn="ctr"/>
            <a:r>
              <a:rPr kumimoji="1" lang="ja-JP" altLang="en-US" dirty="0">
                <a:latin typeface="Meiryo UI" pitchFamily="50" charset="-128"/>
                <a:ea typeface="Meiryo UI" pitchFamily="50" charset="-128"/>
              </a:rPr>
              <a:t>変更</a:t>
            </a:r>
            <a:r>
              <a:rPr kumimoji="1" lang="ja-JP" altLang="en-US" dirty="0" smtClean="0">
                <a:latin typeface="Meiryo UI" pitchFamily="50" charset="-128"/>
                <a:ea typeface="Meiryo UI" pitchFamily="50" charset="-128"/>
              </a:rPr>
              <a:t>回数</a:t>
            </a:r>
            <a:endParaRPr kumimoji="1" lang="en-US" altLang="ja-JP" dirty="0" smtClean="0">
              <a:latin typeface="Meiryo UI" pitchFamily="50" charset="-128"/>
              <a:ea typeface="Meiryo UI" pitchFamily="50" charset="-128"/>
            </a:endParaRPr>
          </a:p>
          <a:p>
            <a:pPr algn="ctr"/>
            <a:r>
              <a:rPr lang="ja-JP" altLang="en-US" dirty="0">
                <a:latin typeface="Meiryo UI" pitchFamily="50" charset="-128"/>
                <a:ea typeface="Meiryo UI" pitchFamily="50" charset="-128"/>
              </a:rPr>
              <a:t>変更</a:t>
            </a:r>
            <a:r>
              <a:rPr lang="ja-JP" altLang="en-US" dirty="0" smtClean="0">
                <a:latin typeface="Meiryo UI" pitchFamily="50" charset="-128"/>
                <a:ea typeface="Meiryo UI" pitchFamily="50" charset="-128"/>
              </a:rPr>
              <a:t>頻度</a:t>
            </a:r>
            <a:endParaRPr lang="en-US" altLang="ja-JP" dirty="0" smtClean="0">
              <a:latin typeface="Meiryo UI" pitchFamily="50" charset="-128"/>
              <a:ea typeface="Meiryo UI" pitchFamily="50" charset="-128"/>
            </a:endParaRPr>
          </a:p>
          <a:p>
            <a:pPr algn="ctr"/>
            <a:r>
              <a:rPr kumimoji="1" lang="ja-JP" altLang="en-US" dirty="0">
                <a:latin typeface="Meiryo UI" pitchFamily="50" charset="-128"/>
                <a:ea typeface="Meiryo UI" pitchFamily="50" charset="-128"/>
              </a:rPr>
              <a:t>開発者数</a:t>
            </a:r>
          </a:p>
        </p:txBody>
      </p:sp>
      <p:sp>
        <p:nvSpPr>
          <p:cNvPr id="16" name="右矢印 15"/>
          <p:cNvSpPr/>
          <p:nvPr/>
        </p:nvSpPr>
        <p:spPr>
          <a:xfrm>
            <a:off x="4396829" y="4521696"/>
            <a:ext cx="967259" cy="779726"/>
          </a:xfrm>
          <a:prstGeom prst="rightArrow">
            <a:avLst>
              <a:gd name="adj1" fmla="val 64813"/>
              <a:gd name="adj2" fmla="val 50000"/>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600" dirty="0" smtClean="0">
                <a:latin typeface="Meiryo UI" pitchFamily="50" charset="-128"/>
                <a:ea typeface="Meiryo UI" pitchFamily="50" charset="-128"/>
              </a:rPr>
              <a:t>機械学習</a:t>
            </a:r>
            <a:endParaRPr kumimoji="1" lang="ja-JP" altLang="en-US" sz="1600" dirty="0">
              <a:latin typeface="Meiryo UI" pitchFamily="50" charset="-128"/>
              <a:ea typeface="Meiryo UI" pitchFamily="50" charset="-128"/>
            </a:endParaRPr>
          </a:p>
        </p:txBody>
      </p:sp>
      <p:pic>
        <p:nvPicPr>
          <p:cNvPr id="17" name="図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7471" y="3995243"/>
            <a:ext cx="936104" cy="936104"/>
          </a:xfrm>
          <a:prstGeom prst="rect">
            <a:avLst/>
          </a:prstGeom>
        </p:spPr>
      </p:pic>
      <p:pic>
        <p:nvPicPr>
          <p:cNvPr id="18" name="図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4348" y="4521696"/>
            <a:ext cx="936104" cy="936104"/>
          </a:xfrm>
          <a:prstGeom prst="rect">
            <a:avLst/>
          </a:prstGeom>
        </p:spPr>
      </p:pic>
      <p:pic>
        <p:nvPicPr>
          <p:cNvPr id="19" name="図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0392" y="4890120"/>
            <a:ext cx="936104" cy="936104"/>
          </a:xfrm>
          <a:prstGeom prst="rect">
            <a:avLst/>
          </a:prstGeom>
        </p:spPr>
      </p:pic>
      <p:pic>
        <p:nvPicPr>
          <p:cNvPr id="20" name="図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9088" y="5194920"/>
            <a:ext cx="936104" cy="936104"/>
          </a:xfrm>
          <a:prstGeom prst="rect">
            <a:avLst/>
          </a:prstGeom>
        </p:spPr>
      </p:pic>
      <p:sp>
        <p:nvSpPr>
          <p:cNvPr id="21" name="正方形/長方形 20"/>
          <p:cNvSpPr/>
          <p:nvPr/>
        </p:nvSpPr>
        <p:spPr>
          <a:xfrm>
            <a:off x="7560332" y="3645024"/>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ソースコード</a:t>
            </a:r>
            <a:endParaRPr kumimoji="1" lang="ja-JP" altLang="en-US" dirty="0">
              <a:latin typeface="Meiryo UI" pitchFamily="50" charset="-128"/>
              <a:ea typeface="Meiryo UI" pitchFamily="50" charset="-128"/>
            </a:endParaRPr>
          </a:p>
        </p:txBody>
      </p:sp>
      <p:pic>
        <p:nvPicPr>
          <p:cNvPr id="22" name="図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7382" y="4158135"/>
            <a:ext cx="633932" cy="585168"/>
          </a:xfrm>
          <a:prstGeom prst="rect">
            <a:avLst/>
          </a:prstGeom>
        </p:spPr>
      </p:pic>
      <p:pic>
        <p:nvPicPr>
          <p:cNvPr id="23" name="図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4348" y="5542622"/>
            <a:ext cx="633932" cy="585168"/>
          </a:xfrm>
          <a:prstGeom prst="rect">
            <a:avLst/>
          </a:prstGeom>
        </p:spPr>
      </p:pic>
      <p:sp>
        <p:nvSpPr>
          <p:cNvPr id="25" name="円/楕円 24"/>
          <p:cNvSpPr/>
          <p:nvPr/>
        </p:nvSpPr>
        <p:spPr>
          <a:xfrm>
            <a:off x="5364088" y="4390408"/>
            <a:ext cx="1080120" cy="10548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予測モデル</a:t>
            </a:r>
            <a:endParaRPr kumimoji="1" lang="ja-JP" altLang="en-US" dirty="0">
              <a:latin typeface="Meiryo UI" pitchFamily="50" charset="-128"/>
              <a:ea typeface="Meiryo UI" pitchFamily="50" charset="-128"/>
            </a:endParaRPr>
          </a:p>
        </p:txBody>
      </p:sp>
      <p:sp>
        <p:nvSpPr>
          <p:cNvPr id="26" name="右矢印 25"/>
          <p:cNvSpPr/>
          <p:nvPr/>
        </p:nvSpPr>
        <p:spPr>
          <a:xfrm>
            <a:off x="6444208" y="4509120"/>
            <a:ext cx="967259" cy="779726"/>
          </a:xfrm>
          <a:prstGeom prst="rightArrow">
            <a:avLst>
              <a:gd name="adj1" fmla="val 64813"/>
              <a:gd name="adj2" fmla="val 50000"/>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600" dirty="0">
                <a:latin typeface="Meiryo UI" pitchFamily="50" charset="-128"/>
                <a:ea typeface="Meiryo UI" pitchFamily="50" charset="-128"/>
              </a:rPr>
              <a:t>分類</a:t>
            </a:r>
            <a:endParaRPr kumimoji="1" lang="ja-JP" altLang="en-US" sz="1600" dirty="0">
              <a:latin typeface="Meiryo UI" pitchFamily="50" charset="-128"/>
              <a:ea typeface="Meiryo UI" pitchFamily="50" charset="-128"/>
            </a:endParaRPr>
          </a:p>
        </p:txBody>
      </p:sp>
      <p:grpSp>
        <p:nvGrpSpPr>
          <p:cNvPr id="27" name="グループ化 26"/>
          <p:cNvGrpSpPr/>
          <p:nvPr/>
        </p:nvGrpSpPr>
        <p:grpSpPr>
          <a:xfrm>
            <a:off x="5573962" y="3092076"/>
            <a:ext cx="660372" cy="936918"/>
            <a:chOff x="395536" y="3982667"/>
            <a:chExt cx="1589025" cy="2135781"/>
          </a:xfrm>
        </p:grpSpPr>
        <p:pic>
          <p:nvPicPr>
            <p:cNvPr id="28" name="図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5536" y="3982667"/>
              <a:ext cx="936104" cy="936104"/>
            </a:xfrm>
            <a:prstGeom prst="rect">
              <a:avLst/>
            </a:prstGeom>
          </p:spPr>
        </p:pic>
        <p:pic>
          <p:nvPicPr>
            <p:cNvPr id="29" name="図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413" y="4509120"/>
              <a:ext cx="936104" cy="936104"/>
            </a:xfrm>
            <a:prstGeom prst="rect">
              <a:avLst/>
            </a:prstGeom>
          </p:spPr>
        </p:pic>
        <p:pic>
          <p:nvPicPr>
            <p:cNvPr id="30" name="図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8457" y="4877544"/>
              <a:ext cx="936104" cy="936104"/>
            </a:xfrm>
            <a:prstGeom prst="rect">
              <a:avLst/>
            </a:prstGeom>
          </p:spPr>
        </p:pic>
        <p:pic>
          <p:nvPicPr>
            <p:cNvPr id="31" name="図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7153" y="5182344"/>
              <a:ext cx="936104" cy="936104"/>
            </a:xfrm>
            <a:prstGeom prst="rect">
              <a:avLst/>
            </a:prstGeom>
          </p:spPr>
        </p:pic>
      </p:grpSp>
      <p:sp>
        <p:nvSpPr>
          <p:cNvPr id="32" name="正方形/長方形 31"/>
          <p:cNvSpPr/>
          <p:nvPr/>
        </p:nvSpPr>
        <p:spPr>
          <a:xfrm>
            <a:off x="5434482" y="2804044"/>
            <a:ext cx="939331" cy="28803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1200" dirty="0" smtClean="0">
                <a:latin typeface="Meiryo UI" pitchFamily="50" charset="-128"/>
                <a:ea typeface="Meiryo UI" pitchFamily="50" charset="-128"/>
              </a:rPr>
              <a:t>ソースコード</a:t>
            </a:r>
            <a:endParaRPr kumimoji="1" lang="ja-JP" altLang="en-US" sz="1200" dirty="0">
              <a:latin typeface="Meiryo UI" pitchFamily="50" charset="-128"/>
              <a:ea typeface="Meiryo UI" pitchFamily="50" charset="-128"/>
            </a:endParaRPr>
          </a:p>
        </p:txBody>
      </p:sp>
      <p:sp>
        <p:nvSpPr>
          <p:cNvPr id="33" name="右矢印 32"/>
          <p:cNvSpPr/>
          <p:nvPr/>
        </p:nvSpPr>
        <p:spPr>
          <a:xfrm rot="5400000">
            <a:off x="5578312" y="4075412"/>
            <a:ext cx="606639" cy="405072"/>
          </a:xfrm>
          <a:prstGeom prst="rightArrow">
            <a:avLst>
              <a:gd name="adj1" fmla="val 66680"/>
              <a:gd name="adj2" fmla="val 50000"/>
            </a:avLst>
          </a:prstGeom>
        </p:spPr>
        <p:style>
          <a:lnRef idx="2">
            <a:schemeClr val="dk1"/>
          </a:lnRef>
          <a:fillRef idx="1">
            <a:schemeClr val="lt1"/>
          </a:fillRef>
          <a:effectRef idx="0">
            <a:schemeClr val="dk1"/>
          </a:effectRef>
          <a:fontRef idx="minor">
            <a:schemeClr val="dk1"/>
          </a:fontRef>
        </p:style>
        <p:txBody>
          <a:bodyPr vert="vert270" rtlCol="0" anchor="ctr"/>
          <a:lstStyle/>
          <a:p>
            <a:pPr algn="ctr"/>
            <a:r>
              <a:rPr lang="ja-JP" altLang="en-US" sz="1100" dirty="0">
                <a:latin typeface="Meiryo UI" pitchFamily="50" charset="-128"/>
                <a:ea typeface="Meiryo UI" pitchFamily="50" charset="-128"/>
              </a:rPr>
              <a:t>入力</a:t>
            </a:r>
            <a:endParaRPr kumimoji="1" lang="ja-JP" altLang="en-US" sz="1100" dirty="0">
              <a:latin typeface="Meiryo UI" pitchFamily="50" charset="-128"/>
              <a:ea typeface="Meiryo UI" pitchFamily="50" charset="-128"/>
            </a:endParaRPr>
          </a:p>
        </p:txBody>
      </p:sp>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5910" y="5312855"/>
            <a:ext cx="1191380" cy="1026738"/>
          </a:xfrm>
          <a:prstGeom prst="rect">
            <a:avLst/>
          </a:prstGeom>
        </p:spPr>
      </p:pic>
      <p:sp>
        <p:nvSpPr>
          <p:cNvPr id="34" name="正方形/長方形 33"/>
          <p:cNvSpPr/>
          <p:nvPr/>
        </p:nvSpPr>
        <p:spPr>
          <a:xfrm>
            <a:off x="323528" y="5013176"/>
            <a:ext cx="1296144" cy="43204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ja-JP" altLang="en-US" dirty="0">
                <a:latin typeface="Meiryo UI" pitchFamily="50" charset="-128"/>
                <a:ea typeface="Meiryo UI" pitchFamily="50" charset="-128"/>
              </a:rPr>
              <a:t>開発履歴</a:t>
            </a:r>
            <a:endParaRPr kumimoji="1" lang="ja-JP" altLang="en-US" dirty="0">
              <a:latin typeface="Meiryo UI" pitchFamily="50" charset="-128"/>
              <a:ea typeface="Meiryo UI" pitchFamily="50" charset="-128"/>
            </a:endParaRPr>
          </a:p>
        </p:txBody>
      </p:sp>
      <p:sp>
        <p:nvSpPr>
          <p:cNvPr id="35" name="正方形/長方形 34"/>
          <p:cNvSpPr/>
          <p:nvPr/>
        </p:nvSpPr>
        <p:spPr>
          <a:xfrm>
            <a:off x="2622934" y="3951365"/>
            <a:ext cx="1769045" cy="217281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行数</a:t>
            </a:r>
            <a:endParaRPr kumimoji="1" lang="en-US" altLang="ja-JP" dirty="0" smtClean="0">
              <a:latin typeface="Meiryo UI" pitchFamily="50" charset="-128"/>
              <a:ea typeface="Meiryo UI" pitchFamily="50" charset="-128"/>
            </a:endParaRPr>
          </a:p>
          <a:p>
            <a:pPr algn="ctr"/>
            <a:r>
              <a:rPr lang="ja-JP" altLang="en-US" dirty="0" smtClean="0">
                <a:latin typeface="Meiryo UI" pitchFamily="50" charset="-128"/>
                <a:ea typeface="Meiryo UI" pitchFamily="50" charset="-128"/>
              </a:rPr>
              <a:t>複雑度</a:t>
            </a:r>
            <a:endParaRPr lang="en-US" altLang="ja-JP" dirty="0" smtClean="0">
              <a:latin typeface="Meiryo UI" pitchFamily="50" charset="-128"/>
              <a:ea typeface="Meiryo UI" pitchFamily="50" charset="-128"/>
            </a:endParaRPr>
          </a:p>
          <a:p>
            <a:pPr algn="ctr"/>
            <a:r>
              <a:rPr lang="ja-JP" altLang="en-US" dirty="0">
                <a:latin typeface="Meiryo UI" pitchFamily="50" charset="-128"/>
                <a:ea typeface="Meiryo UI" pitchFamily="50" charset="-128"/>
              </a:rPr>
              <a:t>呼び出し関係</a:t>
            </a:r>
            <a:endParaRPr lang="en-US" altLang="ja-JP" dirty="0" smtClean="0">
              <a:latin typeface="Meiryo UI" pitchFamily="50" charset="-128"/>
              <a:ea typeface="Meiryo UI" pitchFamily="50" charset="-128"/>
            </a:endParaRPr>
          </a:p>
          <a:p>
            <a:pPr algn="ctr"/>
            <a:r>
              <a:rPr kumimoji="1" lang="ja-JP" altLang="en-US" dirty="0">
                <a:latin typeface="Meiryo UI" pitchFamily="50" charset="-128"/>
                <a:ea typeface="Meiryo UI" pitchFamily="50" charset="-128"/>
              </a:rPr>
              <a:t>変更</a:t>
            </a:r>
            <a:r>
              <a:rPr kumimoji="1" lang="ja-JP" altLang="en-US" dirty="0" smtClean="0">
                <a:latin typeface="Meiryo UI" pitchFamily="50" charset="-128"/>
                <a:ea typeface="Meiryo UI" pitchFamily="50" charset="-128"/>
              </a:rPr>
              <a:t>回数</a:t>
            </a:r>
            <a:endParaRPr kumimoji="1" lang="en-US" altLang="ja-JP" dirty="0" smtClean="0">
              <a:latin typeface="Meiryo UI" pitchFamily="50" charset="-128"/>
              <a:ea typeface="Meiryo UI" pitchFamily="50" charset="-128"/>
            </a:endParaRPr>
          </a:p>
          <a:p>
            <a:pPr algn="ctr"/>
            <a:r>
              <a:rPr lang="ja-JP" altLang="en-US" dirty="0">
                <a:latin typeface="Meiryo UI" pitchFamily="50" charset="-128"/>
                <a:ea typeface="Meiryo UI" pitchFamily="50" charset="-128"/>
              </a:rPr>
              <a:t>変更</a:t>
            </a:r>
            <a:r>
              <a:rPr lang="ja-JP" altLang="en-US" dirty="0" smtClean="0">
                <a:latin typeface="Meiryo UI" pitchFamily="50" charset="-128"/>
                <a:ea typeface="Meiryo UI" pitchFamily="50" charset="-128"/>
              </a:rPr>
              <a:t>頻度</a:t>
            </a:r>
            <a:endParaRPr lang="en-US" altLang="ja-JP" dirty="0" smtClean="0">
              <a:latin typeface="Meiryo UI" pitchFamily="50" charset="-128"/>
              <a:ea typeface="Meiryo UI" pitchFamily="50" charset="-128"/>
            </a:endParaRPr>
          </a:p>
          <a:p>
            <a:pPr algn="ctr"/>
            <a:r>
              <a:rPr kumimoji="1" lang="ja-JP" altLang="en-US" dirty="0">
                <a:latin typeface="Meiryo UI" pitchFamily="50" charset="-128"/>
                <a:ea typeface="Meiryo UI" pitchFamily="50" charset="-128"/>
              </a:rPr>
              <a:t>開発者数</a:t>
            </a:r>
          </a:p>
        </p:txBody>
      </p:sp>
      <p:sp>
        <p:nvSpPr>
          <p:cNvPr id="9" name="正方形/長方形 8"/>
          <p:cNvSpPr/>
          <p:nvPr/>
        </p:nvSpPr>
        <p:spPr>
          <a:xfrm>
            <a:off x="1817692" y="5779766"/>
            <a:ext cx="3379527" cy="10063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400" dirty="0" smtClean="0">
                <a:solidFill>
                  <a:srgbClr val="FF0000"/>
                </a:solidFill>
                <a:latin typeface="Meiryo UI" pitchFamily="50" charset="-128"/>
                <a:ea typeface="Meiryo UI" pitchFamily="50" charset="-128"/>
              </a:rPr>
              <a:t>テスト工程以前に収集可能なメトリクスのみを利用</a:t>
            </a:r>
            <a:endParaRPr kumimoji="1" lang="ja-JP" altLang="en-US" sz="2400" dirty="0">
              <a:solidFill>
                <a:srgbClr val="FF0000"/>
              </a:solidFill>
              <a:latin typeface="Meiryo UI" pitchFamily="50" charset="-128"/>
              <a:ea typeface="Meiryo UI" pitchFamily="50" charset="-128"/>
            </a:endParaRPr>
          </a:p>
        </p:txBody>
      </p:sp>
    </p:spTree>
    <p:extLst>
      <p:ext uri="{BB962C8B-B14F-4D97-AF65-F5344CB8AC3E}">
        <p14:creationId xmlns:p14="http://schemas.microsoft.com/office/powerpoint/2010/main" val="209945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ラピッドリリースサイクル</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Mozilla Firefox</a:t>
            </a:r>
            <a:r>
              <a:rPr kumimoji="1" lang="ja-JP" altLang="en-US" dirty="0" smtClean="0"/>
              <a:t>のラピッドリリースサイクル</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4</a:t>
            </a:fld>
            <a:endParaRPr kumimoji="1" lang="ja-JP" altLang="en-US"/>
          </a:p>
        </p:txBody>
      </p:sp>
      <p:grpSp>
        <p:nvGrpSpPr>
          <p:cNvPr id="69" name="グループ化 68"/>
          <p:cNvGrpSpPr/>
          <p:nvPr/>
        </p:nvGrpSpPr>
        <p:grpSpPr>
          <a:xfrm>
            <a:off x="467544" y="2348880"/>
            <a:ext cx="8568952" cy="4077369"/>
            <a:chOff x="251520" y="452861"/>
            <a:chExt cx="6696744" cy="3035031"/>
          </a:xfrm>
        </p:grpSpPr>
        <p:sp>
          <p:nvSpPr>
            <p:cNvPr id="38" name="右矢印 37"/>
            <p:cNvSpPr/>
            <p:nvPr/>
          </p:nvSpPr>
          <p:spPr>
            <a:xfrm>
              <a:off x="251520" y="452861"/>
              <a:ext cx="5760640" cy="360040"/>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2800" dirty="0">
                <a:latin typeface="Meiryo UI" pitchFamily="50" charset="-128"/>
                <a:ea typeface="Meiryo UI" pitchFamily="50" charset="-128"/>
              </a:endParaRPr>
            </a:p>
          </p:txBody>
        </p:sp>
        <p:cxnSp>
          <p:nvCxnSpPr>
            <p:cNvPr id="39" name="直線コネクタ 38"/>
            <p:cNvCxnSpPr/>
            <p:nvPr/>
          </p:nvCxnSpPr>
          <p:spPr>
            <a:xfrm>
              <a:off x="1691680" y="548680"/>
              <a:ext cx="0" cy="2880320"/>
            </a:xfrm>
            <a:prstGeom prst="line">
              <a:avLst/>
            </a:prstGeom>
            <a:ln/>
          </p:spPr>
          <p:style>
            <a:lnRef idx="2">
              <a:schemeClr val="dk1"/>
            </a:lnRef>
            <a:fillRef idx="1">
              <a:schemeClr val="lt1"/>
            </a:fillRef>
            <a:effectRef idx="0">
              <a:schemeClr val="dk1"/>
            </a:effectRef>
            <a:fontRef idx="minor">
              <a:schemeClr val="dk1"/>
            </a:fontRef>
          </p:style>
        </p:cxnSp>
        <p:cxnSp>
          <p:nvCxnSpPr>
            <p:cNvPr id="40" name="直線コネクタ 39"/>
            <p:cNvCxnSpPr/>
            <p:nvPr/>
          </p:nvCxnSpPr>
          <p:spPr>
            <a:xfrm>
              <a:off x="3131840" y="548680"/>
              <a:ext cx="0" cy="2880320"/>
            </a:xfrm>
            <a:prstGeom prst="line">
              <a:avLst/>
            </a:prstGeom>
            <a:ln/>
          </p:spPr>
          <p:style>
            <a:lnRef idx="2">
              <a:schemeClr val="dk1"/>
            </a:lnRef>
            <a:fillRef idx="1">
              <a:schemeClr val="lt1"/>
            </a:fillRef>
            <a:effectRef idx="0">
              <a:schemeClr val="dk1"/>
            </a:effectRef>
            <a:fontRef idx="minor">
              <a:schemeClr val="dk1"/>
            </a:fontRef>
          </p:style>
        </p:cxnSp>
        <p:sp>
          <p:nvSpPr>
            <p:cNvPr id="41" name="右矢印 40"/>
            <p:cNvSpPr/>
            <p:nvPr/>
          </p:nvSpPr>
          <p:spPr>
            <a:xfrm>
              <a:off x="1691680" y="1184847"/>
              <a:ext cx="4320480" cy="360040"/>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2800" dirty="0">
                <a:latin typeface="Meiryo UI" pitchFamily="50" charset="-128"/>
                <a:ea typeface="Meiryo UI" pitchFamily="50" charset="-128"/>
              </a:endParaRPr>
            </a:p>
          </p:txBody>
        </p:sp>
        <p:sp>
          <p:nvSpPr>
            <p:cNvPr id="42" name="右矢印 41"/>
            <p:cNvSpPr/>
            <p:nvPr/>
          </p:nvSpPr>
          <p:spPr>
            <a:xfrm>
              <a:off x="3131840" y="1916832"/>
              <a:ext cx="2880320" cy="360040"/>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2800" dirty="0">
                <a:latin typeface="Meiryo UI" pitchFamily="50" charset="-128"/>
                <a:ea typeface="Meiryo UI" pitchFamily="50" charset="-128"/>
              </a:endParaRPr>
            </a:p>
          </p:txBody>
        </p:sp>
        <p:cxnSp>
          <p:nvCxnSpPr>
            <p:cNvPr id="43" name="直線コネクタ 42"/>
            <p:cNvCxnSpPr/>
            <p:nvPr/>
          </p:nvCxnSpPr>
          <p:spPr>
            <a:xfrm>
              <a:off x="251520" y="548680"/>
              <a:ext cx="0" cy="2880320"/>
            </a:xfrm>
            <a:prstGeom prst="line">
              <a:avLst/>
            </a:prstGeom>
            <a:ln/>
          </p:spPr>
          <p:style>
            <a:lnRef idx="2">
              <a:schemeClr val="dk1"/>
            </a:lnRef>
            <a:fillRef idx="1">
              <a:schemeClr val="lt1"/>
            </a:fillRef>
            <a:effectRef idx="0">
              <a:schemeClr val="dk1"/>
            </a:effectRef>
            <a:fontRef idx="minor">
              <a:schemeClr val="dk1"/>
            </a:fontRef>
          </p:style>
        </p:cxnSp>
        <p:cxnSp>
          <p:nvCxnSpPr>
            <p:cNvPr id="44" name="直線コネクタ 43"/>
            <p:cNvCxnSpPr/>
            <p:nvPr/>
          </p:nvCxnSpPr>
          <p:spPr>
            <a:xfrm>
              <a:off x="4572000" y="548680"/>
              <a:ext cx="0" cy="2880320"/>
            </a:xfrm>
            <a:prstGeom prst="line">
              <a:avLst/>
            </a:prstGeom>
            <a:ln/>
          </p:spPr>
          <p:style>
            <a:lnRef idx="2">
              <a:schemeClr val="dk1"/>
            </a:lnRef>
            <a:fillRef idx="1">
              <a:schemeClr val="lt1"/>
            </a:fillRef>
            <a:effectRef idx="0">
              <a:schemeClr val="dk1"/>
            </a:effectRef>
            <a:fontRef idx="minor">
              <a:schemeClr val="dk1"/>
            </a:fontRef>
          </p:style>
        </p:cxnSp>
        <p:cxnSp>
          <p:nvCxnSpPr>
            <p:cNvPr id="45" name="直線コネクタ 44"/>
            <p:cNvCxnSpPr/>
            <p:nvPr/>
          </p:nvCxnSpPr>
          <p:spPr>
            <a:xfrm>
              <a:off x="6012160" y="548680"/>
              <a:ext cx="0" cy="2880320"/>
            </a:xfrm>
            <a:prstGeom prst="line">
              <a:avLst/>
            </a:prstGeom>
            <a:ln/>
          </p:spPr>
          <p:style>
            <a:lnRef idx="2">
              <a:schemeClr val="dk1"/>
            </a:lnRef>
            <a:fillRef idx="1">
              <a:schemeClr val="lt1"/>
            </a:fillRef>
            <a:effectRef idx="0">
              <a:schemeClr val="dk1"/>
            </a:effectRef>
            <a:fontRef idx="minor">
              <a:schemeClr val="dk1"/>
            </a:fontRef>
          </p:style>
        </p:cxnSp>
        <p:sp>
          <p:nvSpPr>
            <p:cNvPr id="46" name="テキスト ボックス 45"/>
            <p:cNvSpPr txBox="1"/>
            <p:nvPr/>
          </p:nvSpPr>
          <p:spPr>
            <a:xfrm>
              <a:off x="647564" y="3212976"/>
              <a:ext cx="648072" cy="27491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dirty="0" smtClean="0">
                  <a:latin typeface="Meiryo UI" pitchFamily="50" charset="-128"/>
                  <a:ea typeface="Meiryo UI" pitchFamily="50" charset="-128"/>
                </a:rPr>
                <a:t>6</a:t>
              </a:r>
              <a:r>
                <a:rPr kumimoji="1" lang="ja-JP" altLang="en-US" dirty="0" smtClean="0">
                  <a:latin typeface="Meiryo UI" pitchFamily="50" charset="-128"/>
                  <a:ea typeface="Meiryo UI" pitchFamily="50" charset="-128"/>
                </a:rPr>
                <a:t>週間</a:t>
              </a:r>
              <a:endParaRPr kumimoji="1" lang="ja-JP" altLang="en-US" dirty="0">
                <a:latin typeface="Meiryo UI" pitchFamily="50" charset="-128"/>
                <a:ea typeface="Meiryo UI" pitchFamily="50" charset="-128"/>
              </a:endParaRPr>
            </a:p>
          </p:txBody>
        </p:sp>
        <p:sp>
          <p:nvSpPr>
            <p:cNvPr id="47" name="テキスト ボックス 46"/>
            <p:cNvSpPr txBox="1"/>
            <p:nvPr/>
          </p:nvSpPr>
          <p:spPr>
            <a:xfrm>
              <a:off x="2087724" y="3207885"/>
              <a:ext cx="648072" cy="27491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dirty="0" smtClean="0">
                  <a:latin typeface="Meiryo UI" pitchFamily="50" charset="-128"/>
                  <a:ea typeface="Meiryo UI" pitchFamily="50" charset="-128"/>
                </a:rPr>
                <a:t>6</a:t>
              </a:r>
              <a:r>
                <a:rPr kumimoji="1" lang="ja-JP" altLang="en-US" dirty="0" smtClean="0">
                  <a:latin typeface="Meiryo UI" pitchFamily="50" charset="-128"/>
                  <a:ea typeface="Meiryo UI" pitchFamily="50" charset="-128"/>
                </a:rPr>
                <a:t>週間</a:t>
              </a:r>
              <a:endParaRPr kumimoji="1" lang="ja-JP" altLang="en-US" dirty="0">
                <a:latin typeface="Meiryo UI" pitchFamily="50" charset="-128"/>
                <a:ea typeface="Meiryo UI" pitchFamily="50" charset="-128"/>
              </a:endParaRPr>
            </a:p>
          </p:txBody>
        </p:sp>
        <p:sp>
          <p:nvSpPr>
            <p:cNvPr id="48" name="テキスト ボックス 47"/>
            <p:cNvSpPr txBox="1"/>
            <p:nvPr/>
          </p:nvSpPr>
          <p:spPr>
            <a:xfrm>
              <a:off x="3527884" y="3208620"/>
              <a:ext cx="648072" cy="27491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dirty="0" smtClean="0">
                  <a:latin typeface="Meiryo UI" pitchFamily="50" charset="-128"/>
                  <a:ea typeface="Meiryo UI" pitchFamily="50" charset="-128"/>
                </a:rPr>
                <a:t>6</a:t>
              </a:r>
              <a:r>
                <a:rPr kumimoji="1" lang="ja-JP" altLang="en-US" dirty="0" smtClean="0">
                  <a:latin typeface="Meiryo UI" pitchFamily="50" charset="-128"/>
                  <a:ea typeface="Meiryo UI" pitchFamily="50" charset="-128"/>
                </a:rPr>
                <a:t>週間</a:t>
              </a:r>
              <a:endParaRPr kumimoji="1" lang="ja-JP" altLang="en-US" dirty="0">
                <a:latin typeface="Meiryo UI" pitchFamily="50" charset="-128"/>
                <a:ea typeface="Meiryo UI" pitchFamily="50" charset="-128"/>
              </a:endParaRPr>
            </a:p>
          </p:txBody>
        </p:sp>
        <p:sp>
          <p:nvSpPr>
            <p:cNvPr id="49" name="テキスト ボックス 48"/>
            <p:cNvSpPr txBox="1"/>
            <p:nvPr/>
          </p:nvSpPr>
          <p:spPr>
            <a:xfrm>
              <a:off x="4968044" y="3207885"/>
              <a:ext cx="648072" cy="27491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kumimoji="1" lang="en-US" altLang="ja-JP" dirty="0" smtClean="0">
                  <a:latin typeface="Meiryo UI" pitchFamily="50" charset="-128"/>
                  <a:ea typeface="Meiryo UI" pitchFamily="50" charset="-128"/>
                </a:rPr>
                <a:t>6</a:t>
              </a:r>
              <a:r>
                <a:rPr kumimoji="1" lang="ja-JP" altLang="en-US" dirty="0" smtClean="0">
                  <a:latin typeface="Meiryo UI" pitchFamily="50" charset="-128"/>
                  <a:ea typeface="Meiryo UI" pitchFamily="50" charset="-128"/>
                </a:rPr>
                <a:t>週間</a:t>
              </a:r>
              <a:endParaRPr kumimoji="1" lang="ja-JP" altLang="en-US" dirty="0">
                <a:latin typeface="Meiryo UI" pitchFamily="50" charset="-128"/>
                <a:ea typeface="Meiryo UI" pitchFamily="50" charset="-128"/>
              </a:endParaRPr>
            </a:p>
          </p:txBody>
        </p:sp>
        <p:sp>
          <p:nvSpPr>
            <p:cNvPr id="50" name="右矢印 49"/>
            <p:cNvSpPr/>
            <p:nvPr/>
          </p:nvSpPr>
          <p:spPr>
            <a:xfrm>
              <a:off x="4572000" y="2636912"/>
              <a:ext cx="1440160" cy="360040"/>
            </a:xfrm>
            <a:prstGeom prst="rightArrow">
              <a:avLst/>
            </a:prstGeom>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2800" dirty="0">
                <a:latin typeface="Meiryo UI" pitchFamily="50" charset="-128"/>
                <a:ea typeface="Meiryo UI" pitchFamily="50" charset="-128"/>
              </a:endParaRPr>
            </a:p>
          </p:txBody>
        </p:sp>
        <p:sp>
          <p:nvSpPr>
            <p:cNvPr id="51" name="テキスト ボックス 50"/>
            <p:cNvSpPr txBox="1"/>
            <p:nvPr/>
          </p:nvSpPr>
          <p:spPr>
            <a:xfrm>
              <a:off x="6012160" y="486687"/>
              <a:ext cx="936104" cy="274916"/>
            </a:xfrm>
            <a:prstGeom prst="rect">
              <a:avLst/>
            </a:prstGeom>
            <a:noFill/>
          </p:spPr>
          <p:txBody>
            <a:bodyPr wrap="square" rtlCol="0">
              <a:spAutoFit/>
            </a:bodyPr>
            <a:lstStyle/>
            <a:p>
              <a:r>
                <a:rPr lang="en-US" altLang="ja-JP" dirty="0" smtClean="0">
                  <a:latin typeface="Meiryo UI" pitchFamily="50" charset="-128"/>
                  <a:ea typeface="Meiryo UI" pitchFamily="50" charset="-128"/>
                </a:rPr>
                <a:t>NIGHTLY</a:t>
              </a:r>
              <a:endParaRPr kumimoji="1" lang="ja-JP" altLang="en-US" dirty="0">
                <a:latin typeface="Meiryo UI" pitchFamily="50" charset="-128"/>
                <a:ea typeface="Meiryo UI" pitchFamily="50" charset="-128"/>
              </a:endParaRPr>
            </a:p>
          </p:txBody>
        </p:sp>
        <p:sp>
          <p:nvSpPr>
            <p:cNvPr id="52" name="テキスト ボックス 51"/>
            <p:cNvSpPr txBox="1"/>
            <p:nvPr/>
          </p:nvSpPr>
          <p:spPr>
            <a:xfrm>
              <a:off x="6012160" y="1218673"/>
              <a:ext cx="936104" cy="274916"/>
            </a:xfrm>
            <a:prstGeom prst="rect">
              <a:avLst/>
            </a:prstGeom>
            <a:noFill/>
          </p:spPr>
          <p:txBody>
            <a:bodyPr wrap="square" rtlCol="0">
              <a:spAutoFit/>
            </a:bodyPr>
            <a:lstStyle/>
            <a:p>
              <a:r>
                <a:rPr lang="en-US" altLang="ja-JP" dirty="0" smtClean="0">
                  <a:latin typeface="Meiryo UI" pitchFamily="50" charset="-128"/>
                  <a:ea typeface="Meiryo UI" pitchFamily="50" charset="-128"/>
                </a:rPr>
                <a:t>AURORA</a:t>
              </a:r>
              <a:endParaRPr kumimoji="1" lang="ja-JP" altLang="en-US" dirty="0">
                <a:latin typeface="Meiryo UI" pitchFamily="50" charset="-128"/>
                <a:ea typeface="Meiryo UI" pitchFamily="50" charset="-128"/>
              </a:endParaRPr>
            </a:p>
          </p:txBody>
        </p:sp>
        <p:sp>
          <p:nvSpPr>
            <p:cNvPr id="53" name="テキスト ボックス 52"/>
            <p:cNvSpPr txBox="1"/>
            <p:nvPr/>
          </p:nvSpPr>
          <p:spPr>
            <a:xfrm>
              <a:off x="6012160" y="1950658"/>
              <a:ext cx="936104" cy="274916"/>
            </a:xfrm>
            <a:prstGeom prst="rect">
              <a:avLst/>
            </a:prstGeom>
            <a:noFill/>
          </p:spPr>
          <p:txBody>
            <a:bodyPr wrap="square" rtlCol="0">
              <a:spAutoFit/>
            </a:bodyPr>
            <a:lstStyle/>
            <a:p>
              <a:r>
                <a:rPr lang="en-US" altLang="ja-JP" dirty="0" smtClean="0">
                  <a:latin typeface="Meiryo UI" pitchFamily="50" charset="-128"/>
                  <a:ea typeface="Meiryo UI" pitchFamily="50" charset="-128"/>
                </a:rPr>
                <a:t>BETA</a:t>
              </a:r>
              <a:endParaRPr kumimoji="1" lang="ja-JP" altLang="en-US" dirty="0">
                <a:latin typeface="Meiryo UI" pitchFamily="50" charset="-128"/>
                <a:ea typeface="Meiryo UI" pitchFamily="50" charset="-128"/>
              </a:endParaRPr>
            </a:p>
          </p:txBody>
        </p:sp>
        <p:sp>
          <p:nvSpPr>
            <p:cNvPr id="54" name="テキスト ボックス 53"/>
            <p:cNvSpPr txBox="1"/>
            <p:nvPr/>
          </p:nvSpPr>
          <p:spPr>
            <a:xfrm>
              <a:off x="6012160" y="2670738"/>
              <a:ext cx="936104" cy="274916"/>
            </a:xfrm>
            <a:prstGeom prst="rect">
              <a:avLst/>
            </a:prstGeom>
            <a:noFill/>
          </p:spPr>
          <p:txBody>
            <a:bodyPr wrap="square" rtlCol="0">
              <a:spAutoFit/>
            </a:bodyPr>
            <a:lstStyle/>
            <a:p>
              <a:r>
                <a:rPr lang="en-US" altLang="ja-JP" dirty="0" smtClean="0">
                  <a:latin typeface="Meiryo UI" pitchFamily="50" charset="-128"/>
                  <a:ea typeface="Meiryo UI" pitchFamily="50" charset="-128"/>
                </a:rPr>
                <a:t>RELEASE</a:t>
              </a:r>
              <a:endParaRPr kumimoji="1" lang="ja-JP" altLang="en-US" dirty="0">
                <a:latin typeface="Meiryo UI" pitchFamily="50" charset="-128"/>
                <a:ea typeface="Meiryo UI" pitchFamily="50" charset="-128"/>
              </a:endParaRPr>
            </a:p>
          </p:txBody>
        </p:sp>
        <p:sp>
          <p:nvSpPr>
            <p:cNvPr id="55" name="正方形/長方形 54"/>
            <p:cNvSpPr/>
            <p:nvPr/>
          </p:nvSpPr>
          <p:spPr>
            <a:xfrm>
              <a:off x="251520" y="812901"/>
              <a:ext cx="1440160" cy="216000"/>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latin typeface="Meiryo UI" pitchFamily="50" charset="-128"/>
                  <a:ea typeface="Meiryo UI" pitchFamily="50" charset="-128"/>
                </a:rPr>
                <a:t>6.0 NIGHTLY</a:t>
              </a:r>
              <a:endParaRPr kumimoji="1" lang="ja-JP" altLang="en-US" dirty="0">
                <a:latin typeface="Meiryo UI" pitchFamily="50" charset="-128"/>
                <a:ea typeface="Meiryo UI" pitchFamily="50" charset="-128"/>
              </a:endParaRPr>
            </a:p>
          </p:txBody>
        </p:sp>
        <p:sp>
          <p:nvSpPr>
            <p:cNvPr id="56" name="正方形/長方形 55"/>
            <p:cNvSpPr/>
            <p:nvPr/>
          </p:nvSpPr>
          <p:spPr>
            <a:xfrm>
              <a:off x="1691680" y="1544887"/>
              <a:ext cx="1440160" cy="216000"/>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latin typeface="Meiryo UI" pitchFamily="50" charset="-128"/>
                  <a:ea typeface="Meiryo UI" pitchFamily="50" charset="-128"/>
                </a:rPr>
                <a:t>6.0 AURORA</a:t>
              </a:r>
              <a:endParaRPr kumimoji="1" lang="ja-JP" altLang="en-US" dirty="0">
                <a:latin typeface="Meiryo UI" pitchFamily="50" charset="-128"/>
                <a:ea typeface="Meiryo UI" pitchFamily="50" charset="-128"/>
              </a:endParaRPr>
            </a:p>
          </p:txBody>
        </p:sp>
        <p:sp>
          <p:nvSpPr>
            <p:cNvPr id="57" name="正方形/長方形 56"/>
            <p:cNvSpPr/>
            <p:nvPr/>
          </p:nvSpPr>
          <p:spPr>
            <a:xfrm>
              <a:off x="3131840" y="2276872"/>
              <a:ext cx="1440160" cy="216024"/>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latin typeface="Meiryo UI" pitchFamily="50" charset="-128"/>
                  <a:ea typeface="Meiryo UI" pitchFamily="50" charset="-128"/>
                </a:rPr>
                <a:t>6.0 BETA</a:t>
              </a:r>
              <a:endParaRPr kumimoji="1" lang="ja-JP" altLang="en-US" dirty="0">
                <a:latin typeface="Meiryo UI" pitchFamily="50" charset="-128"/>
                <a:ea typeface="Meiryo UI" pitchFamily="50" charset="-128"/>
              </a:endParaRPr>
            </a:p>
          </p:txBody>
        </p:sp>
        <p:sp>
          <p:nvSpPr>
            <p:cNvPr id="58" name="正方形/長方形 57"/>
            <p:cNvSpPr/>
            <p:nvPr/>
          </p:nvSpPr>
          <p:spPr>
            <a:xfrm>
              <a:off x="4572000" y="2963126"/>
              <a:ext cx="1440160" cy="216024"/>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latin typeface="Meiryo UI" pitchFamily="50" charset="-128"/>
                  <a:ea typeface="Meiryo UI" pitchFamily="50" charset="-128"/>
                </a:rPr>
                <a:t>6.0 RELEASE</a:t>
              </a:r>
              <a:endParaRPr kumimoji="1" lang="ja-JP" altLang="en-US" dirty="0">
                <a:latin typeface="Meiryo UI" pitchFamily="50" charset="-128"/>
                <a:ea typeface="Meiryo UI" pitchFamily="50" charset="-128"/>
              </a:endParaRPr>
            </a:p>
          </p:txBody>
        </p:sp>
        <p:sp>
          <p:nvSpPr>
            <p:cNvPr id="59" name="正方形/長方形 58"/>
            <p:cNvSpPr/>
            <p:nvPr/>
          </p:nvSpPr>
          <p:spPr>
            <a:xfrm>
              <a:off x="1691680" y="812901"/>
              <a:ext cx="1440160" cy="216000"/>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a:latin typeface="Meiryo UI" pitchFamily="50" charset="-128"/>
                  <a:ea typeface="Meiryo UI" pitchFamily="50" charset="-128"/>
                </a:rPr>
                <a:t>7</a:t>
              </a:r>
              <a:r>
                <a:rPr lang="en-US" altLang="ja-JP" dirty="0" smtClean="0">
                  <a:latin typeface="Meiryo UI" pitchFamily="50" charset="-128"/>
                  <a:ea typeface="Meiryo UI" pitchFamily="50" charset="-128"/>
                </a:rPr>
                <a:t>.0 NIGHTLY</a:t>
              </a:r>
              <a:endParaRPr kumimoji="1" lang="ja-JP" altLang="en-US" dirty="0">
                <a:latin typeface="Meiryo UI" pitchFamily="50" charset="-128"/>
                <a:ea typeface="Meiryo UI" pitchFamily="50" charset="-128"/>
              </a:endParaRPr>
            </a:p>
          </p:txBody>
        </p:sp>
        <p:sp>
          <p:nvSpPr>
            <p:cNvPr id="60" name="正方形/長方形 59"/>
            <p:cNvSpPr/>
            <p:nvPr/>
          </p:nvSpPr>
          <p:spPr>
            <a:xfrm>
              <a:off x="3131840" y="1544887"/>
              <a:ext cx="1440160" cy="216000"/>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a:latin typeface="Meiryo UI" pitchFamily="50" charset="-128"/>
                  <a:ea typeface="Meiryo UI" pitchFamily="50" charset="-128"/>
                </a:rPr>
                <a:t>7</a:t>
              </a:r>
              <a:r>
                <a:rPr lang="en-US" altLang="ja-JP" dirty="0" smtClean="0">
                  <a:latin typeface="Meiryo UI" pitchFamily="50" charset="-128"/>
                  <a:ea typeface="Meiryo UI" pitchFamily="50" charset="-128"/>
                </a:rPr>
                <a:t>.0 AURORA</a:t>
              </a:r>
              <a:endParaRPr kumimoji="1" lang="ja-JP" altLang="en-US" dirty="0">
                <a:latin typeface="Meiryo UI" pitchFamily="50" charset="-128"/>
                <a:ea typeface="Meiryo UI" pitchFamily="50" charset="-128"/>
              </a:endParaRPr>
            </a:p>
          </p:txBody>
        </p:sp>
        <p:sp>
          <p:nvSpPr>
            <p:cNvPr id="61" name="正方形/長方形 60"/>
            <p:cNvSpPr/>
            <p:nvPr/>
          </p:nvSpPr>
          <p:spPr>
            <a:xfrm>
              <a:off x="4572000" y="2276896"/>
              <a:ext cx="1440160" cy="216000"/>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a:latin typeface="Meiryo UI" pitchFamily="50" charset="-128"/>
                  <a:ea typeface="Meiryo UI" pitchFamily="50" charset="-128"/>
                </a:rPr>
                <a:t>7</a:t>
              </a:r>
              <a:r>
                <a:rPr lang="en-US" altLang="ja-JP" dirty="0" smtClean="0">
                  <a:latin typeface="Meiryo UI" pitchFamily="50" charset="-128"/>
                  <a:ea typeface="Meiryo UI" pitchFamily="50" charset="-128"/>
                </a:rPr>
                <a:t>.0 BETA</a:t>
              </a:r>
              <a:endParaRPr kumimoji="1" lang="ja-JP" altLang="en-US" dirty="0">
                <a:latin typeface="Meiryo UI" pitchFamily="50" charset="-128"/>
                <a:ea typeface="Meiryo UI" pitchFamily="50" charset="-128"/>
              </a:endParaRPr>
            </a:p>
          </p:txBody>
        </p:sp>
        <p:sp>
          <p:nvSpPr>
            <p:cNvPr id="62" name="正方形/長方形 61"/>
            <p:cNvSpPr/>
            <p:nvPr/>
          </p:nvSpPr>
          <p:spPr>
            <a:xfrm>
              <a:off x="3131840" y="813671"/>
              <a:ext cx="1440160" cy="216000"/>
            </a:xfrm>
            <a:prstGeom prst="rect">
              <a:avLst/>
            </a:prstGeom>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latin typeface="Meiryo UI" pitchFamily="50" charset="-128"/>
                  <a:ea typeface="Meiryo UI" pitchFamily="50" charset="-128"/>
                </a:rPr>
                <a:t>8.0 NIGHTLY</a:t>
              </a:r>
              <a:endParaRPr kumimoji="1" lang="ja-JP" altLang="en-US" dirty="0">
                <a:latin typeface="Meiryo UI" pitchFamily="50" charset="-128"/>
                <a:ea typeface="Meiryo UI" pitchFamily="50" charset="-128"/>
              </a:endParaRPr>
            </a:p>
          </p:txBody>
        </p:sp>
        <p:sp>
          <p:nvSpPr>
            <p:cNvPr id="63" name="正方形/長方形 62"/>
            <p:cNvSpPr/>
            <p:nvPr/>
          </p:nvSpPr>
          <p:spPr>
            <a:xfrm>
              <a:off x="4572000" y="1544887"/>
              <a:ext cx="1440160" cy="216000"/>
            </a:xfrm>
            <a:prstGeom prst="rect">
              <a:avLst/>
            </a:prstGeom>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smtClean="0">
                  <a:latin typeface="Meiryo UI" pitchFamily="50" charset="-128"/>
                  <a:ea typeface="Meiryo UI" pitchFamily="50" charset="-128"/>
                </a:rPr>
                <a:t>8.0 AURORA</a:t>
              </a:r>
              <a:endParaRPr kumimoji="1" lang="ja-JP" altLang="en-US" dirty="0">
                <a:latin typeface="Meiryo UI" pitchFamily="50" charset="-128"/>
                <a:ea typeface="Meiryo UI" pitchFamily="50" charset="-128"/>
              </a:endParaRPr>
            </a:p>
          </p:txBody>
        </p:sp>
        <p:sp>
          <p:nvSpPr>
            <p:cNvPr id="64" name="正方形/長方形 63"/>
            <p:cNvSpPr/>
            <p:nvPr/>
          </p:nvSpPr>
          <p:spPr>
            <a:xfrm>
              <a:off x="4572000" y="813671"/>
              <a:ext cx="1440160" cy="216000"/>
            </a:xfrm>
            <a:prstGeom prst="rect">
              <a:avLst/>
            </a:prstGeom>
            <a:ln/>
          </p:spPr>
          <p:style>
            <a:lnRef idx="2">
              <a:schemeClr val="accent4"/>
            </a:lnRef>
            <a:fillRef idx="1">
              <a:schemeClr val="lt1"/>
            </a:fillRef>
            <a:effectRef idx="0">
              <a:schemeClr val="accent4"/>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dirty="0">
                  <a:latin typeface="Meiryo UI" pitchFamily="50" charset="-128"/>
                  <a:ea typeface="Meiryo UI" pitchFamily="50" charset="-128"/>
                </a:rPr>
                <a:t>9</a:t>
              </a:r>
              <a:r>
                <a:rPr lang="en-US" altLang="ja-JP" dirty="0" smtClean="0">
                  <a:latin typeface="Meiryo UI" pitchFamily="50" charset="-128"/>
                  <a:ea typeface="Meiryo UI" pitchFamily="50" charset="-128"/>
                </a:rPr>
                <a:t>.0 NIGHTLY</a:t>
              </a:r>
              <a:endParaRPr kumimoji="1" lang="ja-JP" altLang="en-US" dirty="0">
                <a:latin typeface="Meiryo UI" pitchFamily="50" charset="-128"/>
                <a:ea typeface="Meiryo UI" pitchFamily="50" charset="-128"/>
              </a:endParaRPr>
            </a:p>
          </p:txBody>
        </p:sp>
        <p:cxnSp>
          <p:nvCxnSpPr>
            <p:cNvPr id="65" name="直線矢印コネクタ 64"/>
            <p:cNvCxnSpPr/>
            <p:nvPr/>
          </p:nvCxnSpPr>
          <p:spPr>
            <a:xfrm>
              <a:off x="1691680" y="3244067"/>
              <a:ext cx="1440160" cy="0"/>
            </a:xfrm>
            <a:prstGeom prst="straightConnector1">
              <a:avLst/>
            </a:prstGeom>
            <a:ln>
              <a:headEnd type="arrow"/>
              <a:tailEnd type="arrow"/>
            </a:ln>
          </p:spPr>
          <p:style>
            <a:lnRef idx="2">
              <a:schemeClr val="dk1"/>
            </a:lnRef>
            <a:fillRef idx="1">
              <a:schemeClr val="lt1"/>
            </a:fillRef>
            <a:effectRef idx="0">
              <a:schemeClr val="dk1"/>
            </a:effectRef>
            <a:fontRef idx="minor">
              <a:schemeClr val="dk1"/>
            </a:fontRef>
          </p:style>
        </p:cxnSp>
        <p:cxnSp>
          <p:nvCxnSpPr>
            <p:cNvPr id="66" name="直線矢印コネクタ 65"/>
            <p:cNvCxnSpPr/>
            <p:nvPr/>
          </p:nvCxnSpPr>
          <p:spPr>
            <a:xfrm>
              <a:off x="251520" y="3244067"/>
              <a:ext cx="1440160" cy="0"/>
            </a:xfrm>
            <a:prstGeom prst="straightConnector1">
              <a:avLst/>
            </a:prstGeom>
            <a:ln>
              <a:headEnd type="arrow"/>
              <a:tailEnd type="arrow"/>
            </a:ln>
          </p:spPr>
          <p:style>
            <a:lnRef idx="2">
              <a:schemeClr val="dk1"/>
            </a:lnRef>
            <a:fillRef idx="1">
              <a:schemeClr val="lt1"/>
            </a:fillRef>
            <a:effectRef idx="0">
              <a:schemeClr val="dk1"/>
            </a:effectRef>
            <a:fontRef idx="minor">
              <a:schemeClr val="dk1"/>
            </a:fontRef>
          </p:style>
        </p:cxnSp>
        <p:cxnSp>
          <p:nvCxnSpPr>
            <p:cNvPr id="67" name="直線矢印コネクタ 66"/>
            <p:cNvCxnSpPr/>
            <p:nvPr/>
          </p:nvCxnSpPr>
          <p:spPr>
            <a:xfrm>
              <a:off x="3131840" y="3244067"/>
              <a:ext cx="1440160" cy="0"/>
            </a:xfrm>
            <a:prstGeom prst="straightConnector1">
              <a:avLst/>
            </a:prstGeom>
            <a:ln>
              <a:headEnd type="arrow"/>
              <a:tailEnd type="arrow"/>
            </a:ln>
          </p:spPr>
          <p:style>
            <a:lnRef idx="2">
              <a:schemeClr val="dk1"/>
            </a:lnRef>
            <a:fillRef idx="1">
              <a:schemeClr val="lt1"/>
            </a:fillRef>
            <a:effectRef idx="0">
              <a:schemeClr val="dk1"/>
            </a:effectRef>
            <a:fontRef idx="minor">
              <a:schemeClr val="dk1"/>
            </a:fontRef>
          </p:style>
        </p:cxnSp>
        <p:cxnSp>
          <p:nvCxnSpPr>
            <p:cNvPr id="68" name="直線矢印コネクタ 67"/>
            <p:cNvCxnSpPr/>
            <p:nvPr/>
          </p:nvCxnSpPr>
          <p:spPr>
            <a:xfrm>
              <a:off x="4572000" y="3244067"/>
              <a:ext cx="1440160" cy="0"/>
            </a:xfrm>
            <a:prstGeom prst="straightConnector1">
              <a:avLst/>
            </a:prstGeom>
            <a:ln>
              <a:headEnd type="arrow"/>
              <a:tailEnd type="arrow"/>
            </a:ln>
          </p:spPr>
          <p:style>
            <a:lnRef idx="2">
              <a:schemeClr val="dk1"/>
            </a:lnRef>
            <a:fillRef idx="1">
              <a:schemeClr val="lt1"/>
            </a:fillRef>
            <a:effectRef idx="0">
              <a:schemeClr val="dk1"/>
            </a:effectRef>
            <a:fontRef idx="minor">
              <a:schemeClr val="dk1"/>
            </a:fontRef>
          </p:style>
        </p:cxnSp>
      </p:grpSp>
      <p:grpSp>
        <p:nvGrpSpPr>
          <p:cNvPr id="9" name="グループ化 8"/>
          <p:cNvGrpSpPr/>
          <p:nvPr/>
        </p:nvGrpSpPr>
        <p:grpSpPr>
          <a:xfrm>
            <a:off x="2574189" y="3969272"/>
            <a:ext cx="3265525" cy="1015853"/>
            <a:chOff x="2574189" y="3969272"/>
            <a:chExt cx="3265525" cy="1015853"/>
          </a:xfrm>
        </p:grpSpPr>
        <p:sp>
          <p:nvSpPr>
            <p:cNvPr id="70" name="円/楕円 69"/>
            <p:cNvSpPr/>
            <p:nvPr/>
          </p:nvSpPr>
          <p:spPr>
            <a:xfrm rot="1118676">
              <a:off x="2574189" y="3969272"/>
              <a:ext cx="3265525" cy="1015853"/>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cxnSp>
          <p:nvCxnSpPr>
            <p:cNvPr id="8" name="直線矢印コネクタ 7"/>
            <p:cNvCxnSpPr/>
            <p:nvPr/>
          </p:nvCxnSpPr>
          <p:spPr>
            <a:xfrm>
              <a:off x="3646348" y="4106129"/>
              <a:ext cx="1013533" cy="62427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grpSp>
        <p:nvGrpSpPr>
          <p:cNvPr id="11" name="グループ化 10"/>
          <p:cNvGrpSpPr/>
          <p:nvPr/>
        </p:nvGrpSpPr>
        <p:grpSpPr>
          <a:xfrm>
            <a:off x="2449234" y="3562366"/>
            <a:ext cx="3546665" cy="798708"/>
            <a:chOff x="2449234" y="3562366"/>
            <a:chExt cx="3546665" cy="798708"/>
          </a:xfrm>
        </p:grpSpPr>
        <p:sp>
          <p:nvSpPr>
            <p:cNvPr id="71" name="円/楕円 70"/>
            <p:cNvSpPr/>
            <p:nvPr/>
          </p:nvSpPr>
          <p:spPr>
            <a:xfrm>
              <a:off x="2449234" y="3562366"/>
              <a:ext cx="3546665" cy="798708"/>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cxnSp>
          <p:nvCxnSpPr>
            <p:cNvPr id="73" name="直線矢印コネクタ 72"/>
            <p:cNvCxnSpPr/>
            <p:nvPr/>
          </p:nvCxnSpPr>
          <p:spPr>
            <a:xfrm>
              <a:off x="3943552" y="3938756"/>
              <a:ext cx="412424"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sp>
        <p:nvSpPr>
          <p:cNvPr id="14" name="正方形/長方形 13"/>
          <p:cNvSpPr/>
          <p:nvPr/>
        </p:nvSpPr>
        <p:spPr>
          <a:xfrm>
            <a:off x="756931" y="5229200"/>
            <a:ext cx="7630138" cy="119866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2800" dirty="0" smtClean="0">
                <a:latin typeface="Meiryo UI" pitchFamily="50" charset="-128"/>
                <a:ea typeface="Meiryo UI" pitchFamily="50" charset="-128"/>
              </a:rPr>
              <a:t>前回のリリース時の情報も利用することができる</a:t>
            </a:r>
            <a:endParaRPr kumimoji="1" lang="en-US" altLang="ja-JP" sz="2800" dirty="0" smtClean="0">
              <a:latin typeface="Meiryo UI" pitchFamily="50" charset="-128"/>
              <a:ea typeface="Meiryo UI" pitchFamily="50" charset="-128"/>
            </a:endParaRPr>
          </a:p>
          <a:p>
            <a:pPr algn="ctr"/>
            <a:r>
              <a:rPr lang="ja-JP" altLang="en-US" sz="2800" dirty="0">
                <a:latin typeface="Meiryo UI" pitchFamily="50" charset="-128"/>
                <a:ea typeface="Meiryo UI" pitchFamily="50" charset="-128"/>
              </a:rPr>
              <a:t>⇒</a:t>
            </a:r>
            <a:r>
              <a:rPr lang="ja-JP" altLang="en-US" sz="2800" dirty="0" smtClean="0">
                <a:latin typeface="Meiryo UI" pitchFamily="50" charset="-128"/>
                <a:ea typeface="Meiryo UI" pitchFamily="50" charset="-128"/>
              </a:rPr>
              <a:t>不具合の有無と深く関係のある</a:t>
            </a:r>
            <a:r>
              <a:rPr lang="ja-JP" altLang="en-US" sz="2800" dirty="0" smtClean="0">
                <a:solidFill>
                  <a:srgbClr val="FF0000"/>
                </a:solidFill>
                <a:latin typeface="Meiryo UI" pitchFamily="50" charset="-128"/>
                <a:ea typeface="Meiryo UI" pitchFamily="50" charset="-128"/>
              </a:rPr>
              <a:t>テストの成否情報</a:t>
            </a:r>
            <a:endParaRPr kumimoji="1" lang="ja-JP" altLang="en-US" sz="2800" dirty="0">
              <a:latin typeface="Meiryo UI" pitchFamily="50" charset="-128"/>
              <a:ea typeface="Meiryo UI" pitchFamily="50" charset="-128"/>
            </a:endParaRPr>
          </a:p>
        </p:txBody>
      </p:sp>
    </p:spTree>
    <p:extLst>
      <p:ext uri="{BB962C8B-B14F-4D97-AF65-F5344CB8AC3E}">
        <p14:creationId xmlns:p14="http://schemas.microsoft.com/office/powerpoint/2010/main" val="3772618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目的</a:t>
            </a:r>
            <a:endParaRPr kumimoji="1" lang="en-US" altLang="ja-JP" dirty="0" smtClean="0"/>
          </a:p>
          <a:p>
            <a:pPr lvl="1"/>
            <a:r>
              <a:rPr kumimoji="1" lang="en-US" altLang="ja-JP" dirty="0" smtClean="0"/>
              <a:t>Fault-prone</a:t>
            </a:r>
            <a:r>
              <a:rPr kumimoji="1" lang="ja-JP" altLang="en-US" dirty="0" smtClean="0"/>
              <a:t>モジュール予測の予測精度向上</a:t>
            </a:r>
            <a:endParaRPr kumimoji="1" lang="en-US" altLang="ja-JP" dirty="0" smtClean="0"/>
          </a:p>
          <a:p>
            <a:endParaRPr kumimoji="1" lang="en-US" altLang="ja-JP" dirty="0" smtClean="0"/>
          </a:p>
          <a:p>
            <a:r>
              <a:rPr lang="ja-JP" altLang="en-US" dirty="0" smtClean="0"/>
              <a:t>アプローチ</a:t>
            </a:r>
            <a:endParaRPr lang="en-US" altLang="ja-JP" dirty="0" smtClean="0"/>
          </a:p>
          <a:p>
            <a:pPr lvl="1"/>
            <a:r>
              <a:rPr kumimoji="1" lang="ja-JP" altLang="en-US" dirty="0" smtClean="0">
                <a:solidFill>
                  <a:srgbClr val="FF0000"/>
                </a:solidFill>
              </a:rPr>
              <a:t>ソフトウェアテストの履歴</a:t>
            </a:r>
            <a:r>
              <a:rPr kumimoji="1" lang="ja-JP" altLang="en-US" dirty="0" smtClean="0"/>
              <a:t>から得られるメトリクスを利用して予測を行う</a:t>
            </a:r>
            <a:endParaRPr kumimoji="1"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5</a:t>
            </a:fld>
            <a:endParaRPr kumimoji="1" lang="ja-JP" altLang="en-US"/>
          </a:p>
        </p:txBody>
      </p:sp>
    </p:spTree>
    <p:extLst>
      <p:ext uri="{BB962C8B-B14F-4D97-AF65-F5344CB8AC3E}">
        <p14:creationId xmlns:p14="http://schemas.microsoft.com/office/powerpoint/2010/main" val="24047651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アルゴリズム</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6</a:t>
            </a:fld>
            <a:endParaRPr kumimoji="1" lang="ja-JP" altLang="en-US"/>
          </a:p>
        </p:txBody>
      </p:sp>
      <p:sp>
        <p:nvSpPr>
          <p:cNvPr id="6" name="フローチャート : 磁気ディスク 5"/>
          <p:cNvSpPr/>
          <p:nvPr/>
        </p:nvSpPr>
        <p:spPr>
          <a:xfrm>
            <a:off x="971600" y="1641378"/>
            <a:ext cx="1970924" cy="1044117"/>
          </a:xfrm>
          <a:prstGeom prst="flowChartMagneticDisk">
            <a:avLst/>
          </a:prstGeom>
          <a:ln w="3175"/>
        </p:spPr>
        <p:style>
          <a:lnRef idx="2">
            <a:schemeClr val="dk1"/>
          </a:lnRef>
          <a:fillRef idx="1">
            <a:schemeClr val="lt1"/>
          </a:fillRef>
          <a:effectRef idx="0">
            <a:schemeClr val="dk1"/>
          </a:effectRef>
          <a:fontRef idx="minor">
            <a:schemeClr val="dk1"/>
          </a:fontRef>
        </p:style>
        <p:txBody>
          <a:bodyPr rtlCol="0" anchor="ctr"/>
          <a:lstStyle/>
          <a:p>
            <a:pPr algn="ctr"/>
            <a:endParaRPr kumimoji="1" lang="en-US" altLang="ja-JP" dirty="0" smtClean="0">
              <a:ea typeface="Meiryo UI" pitchFamily="50" charset="-128"/>
            </a:endParaRPr>
          </a:p>
          <a:p>
            <a:pPr algn="ctr"/>
            <a:r>
              <a:rPr kumimoji="1" lang="ja-JP" altLang="en-US" dirty="0" smtClean="0">
                <a:ea typeface="Meiryo UI" pitchFamily="50" charset="-128"/>
              </a:rPr>
              <a:t>テスト管理</a:t>
            </a:r>
            <a:endParaRPr kumimoji="1" lang="en-US" altLang="ja-JP" dirty="0" smtClean="0">
              <a:ea typeface="Meiryo UI" pitchFamily="50" charset="-128"/>
            </a:endParaRPr>
          </a:p>
          <a:p>
            <a:pPr algn="ctr"/>
            <a:r>
              <a:rPr kumimoji="1" lang="ja-JP" altLang="en-US" dirty="0" smtClean="0">
                <a:ea typeface="Meiryo UI" pitchFamily="50" charset="-128"/>
              </a:rPr>
              <a:t>システム</a:t>
            </a:r>
            <a:endParaRPr kumimoji="1" lang="ja-JP" altLang="en-US" dirty="0">
              <a:ea typeface="Meiryo UI" pitchFamily="50" charset="-128"/>
            </a:endParaRPr>
          </a:p>
        </p:txBody>
      </p:sp>
      <p:sp>
        <p:nvSpPr>
          <p:cNvPr id="7" name="フローチャート : 磁気ディスク 6"/>
          <p:cNvSpPr/>
          <p:nvPr/>
        </p:nvSpPr>
        <p:spPr>
          <a:xfrm>
            <a:off x="3521519" y="1628800"/>
            <a:ext cx="1970925" cy="1044118"/>
          </a:xfrm>
          <a:prstGeom prst="flowChartMagneticDisk">
            <a:avLst/>
          </a:prstGeom>
          <a:ln w="3175"/>
        </p:spPr>
        <p:style>
          <a:lnRef idx="2">
            <a:schemeClr val="dk1"/>
          </a:lnRef>
          <a:fillRef idx="1">
            <a:schemeClr val="lt1"/>
          </a:fillRef>
          <a:effectRef idx="0">
            <a:schemeClr val="dk1"/>
          </a:effectRef>
          <a:fontRef idx="minor">
            <a:schemeClr val="dk1"/>
          </a:fontRef>
        </p:style>
        <p:txBody>
          <a:bodyPr rtlCol="0" anchor="ctr"/>
          <a:lstStyle/>
          <a:p>
            <a:pPr algn="ctr"/>
            <a:endParaRPr lang="en-US" altLang="ja-JP" dirty="0" smtClean="0">
              <a:ea typeface="Meiryo UI" pitchFamily="50" charset="-128"/>
            </a:endParaRPr>
          </a:p>
          <a:p>
            <a:pPr algn="ctr"/>
            <a:r>
              <a:rPr lang="ja-JP" altLang="en-US" dirty="0" smtClean="0">
                <a:ea typeface="Meiryo UI" pitchFamily="50" charset="-128"/>
              </a:rPr>
              <a:t>不具合管理</a:t>
            </a:r>
            <a:endParaRPr lang="en-US" altLang="ja-JP" dirty="0" smtClean="0">
              <a:ea typeface="Meiryo UI" pitchFamily="50" charset="-128"/>
            </a:endParaRPr>
          </a:p>
          <a:p>
            <a:pPr algn="ctr"/>
            <a:r>
              <a:rPr lang="ja-JP" altLang="en-US" dirty="0" smtClean="0">
                <a:ea typeface="Meiryo UI" pitchFamily="50" charset="-128"/>
              </a:rPr>
              <a:t>システム</a:t>
            </a:r>
            <a:endParaRPr kumimoji="1" lang="en-US" altLang="ja-JP" dirty="0" smtClean="0">
              <a:ea typeface="Meiryo UI" pitchFamily="50" charset="-128"/>
            </a:endParaRPr>
          </a:p>
        </p:txBody>
      </p:sp>
      <p:sp>
        <p:nvSpPr>
          <p:cNvPr id="8" name="フローチャート : 磁気ディスク 7"/>
          <p:cNvSpPr/>
          <p:nvPr/>
        </p:nvSpPr>
        <p:spPr>
          <a:xfrm>
            <a:off x="6098817" y="1628800"/>
            <a:ext cx="1970924" cy="1044000"/>
          </a:xfrm>
          <a:prstGeom prst="flowChartMagneticDisk">
            <a:avLst/>
          </a:prstGeom>
          <a:ln w="3175"/>
        </p:spPr>
        <p:style>
          <a:lnRef idx="2">
            <a:schemeClr val="dk1"/>
          </a:lnRef>
          <a:fillRef idx="1">
            <a:schemeClr val="lt1"/>
          </a:fillRef>
          <a:effectRef idx="0">
            <a:schemeClr val="dk1"/>
          </a:effectRef>
          <a:fontRef idx="minor">
            <a:schemeClr val="dk1"/>
          </a:fontRef>
        </p:style>
        <p:txBody>
          <a:bodyPr rtlCol="0" anchor="ctr"/>
          <a:lstStyle/>
          <a:p>
            <a:pPr algn="ctr"/>
            <a:endParaRPr lang="en-US" altLang="ja-JP" dirty="0" smtClean="0">
              <a:ea typeface="Meiryo UI" pitchFamily="50" charset="-128"/>
            </a:endParaRPr>
          </a:p>
          <a:p>
            <a:pPr algn="ctr"/>
            <a:r>
              <a:rPr lang="ja-JP" altLang="en-US" dirty="0" smtClean="0">
                <a:ea typeface="Meiryo UI" pitchFamily="50" charset="-128"/>
              </a:rPr>
              <a:t>版管理</a:t>
            </a:r>
            <a:endParaRPr lang="en-US" altLang="ja-JP" dirty="0" smtClean="0">
              <a:ea typeface="Meiryo UI" pitchFamily="50" charset="-128"/>
            </a:endParaRPr>
          </a:p>
          <a:p>
            <a:pPr algn="ctr"/>
            <a:r>
              <a:rPr lang="ja-JP" altLang="en-US" dirty="0" smtClean="0">
                <a:ea typeface="Meiryo UI" pitchFamily="50" charset="-128"/>
              </a:rPr>
              <a:t>システム</a:t>
            </a:r>
            <a:endParaRPr kumimoji="1" lang="en-US" altLang="ja-JP" dirty="0" smtClean="0">
              <a:ea typeface="Meiryo UI" pitchFamily="50" charset="-128"/>
            </a:endParaRPr>
          </a:p>
        </p:txBody>
      </p:sp>
      <p:cxnSp>
        <p:nvCxnSpPr>
          <p:cNvPr id="9" name="カギ線コネクタ 8"/>
          <p:cNvCxnSpPr>
            <a:stCxn id="7" idx="3"/>
            <a:endCxn id="8" idx="3"/>
          </p:cNvCxnSpPr>
          <p:nvPr/>
        </p:nvCxnSpPr>
        <p:spPr>
          <a:xfrm rot="5400000" flipH="1" flipV="1">
            <a:off x="5795571" y="1384210"/>
            <a:ext cx="118" cy="2577297"/>
          </a:xfrm>
          <a:prstGeom prst="bentConnector3">
            <a:avLst>
              <a:gd name="adj1" fmla="val -193728814"/>
            </a:avLst>
          </a:prstGeom>
        </p:spPr>
        <p:style>
          <a:lnRef idx="1">
            <a:schemeClr val="dk1"/>
          </a:lnRef>
          <a:fillRef idx="0">
            <a:schemeClr val="dk1"/>
          </a:fillRef>
          <a:effectRef idx="0">
            <a:schemeClr val="dk1"/>
          </a:effectRef>
          <a:fontRef idx="minor">
            <a:schemeClr val="tx1"/>
          </a:fontRef>
        </p:style>
      </p:cxnSp>
      <p:cxnSp>
        <p:nvCxnSpPr>
          <p:cNvPr id="10" name="直線矢印コネクタ 9"/>
          <p:cNvCxnSpPr>
            <a:endCxn id="13" idx="0"/>
          </p:cNvCxnSpPr>
          <p:nvPr/>
        </p:nvCxnSpPr>
        <p:spPr>
          <a:xfrm>
            <a:off x="5795630" y="2928928"/>
            <a:ext cx="0" cy="243434"/>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直線矢印コネクタ 10"/>
          <p:cNvCxnSpPr>
            <a:stCxn id="6" idx="3"/>
            <a:endCxn id="12" idx="0"/>
          </p:cNvCxnSpPr>
          <p:nvPr/>
        </p:nvCxnSpPr>
        <p:spPr>
          <a:xfrm>
            <a:off x="1957062" y="2685495"/>
            <a:ext cx="0" cy="486867"/>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2" name="正方形/長方形 11"/>
          <p:cNvSpPr/>
          <p:nvPr/>
        </p:nvSpPr>
        <p:spPr>
          <a:xfrm>
            <a:off x="971600" y="3172362"/>
            <a:ext cx="1970924" cy="648072"/>
          </a:xfrm>
          <a:prstGeom prst="rect">
            <a:avLst/>
          </a:prstGeom>
          <a:ln w="3175"/>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dirty="0">
                <a:latin typeface="+mj-lt"/>
                <a:ea typeface="Meiryo UI" pitchFamily="50" charset="-128"/>
              </a:rPr>
              <a:t>テスト</a:t>
            </a:r>
            <a:r>
              <a:rPr lang="ja-JP" altLang="en-US" dirty="0" smtClean="0">
                <a:latin typeface="+mj-lt"/>
                <a:ea typeface="Meiryo UI" pitchFamily="50" charset="-128"/>
              </a:rPr>
              <a:t>履歴メトリクス</a:t>
            </a:r>
            <a:endParaRPr lang="en-US" altLang="ja-JP" dirty="0" smtClean="0">
              <a:latin typeface="+mj-lt"/>
              <a:ea typeface="Meiryo UI" pitchFamily="50" charset="-128"/>
            </a:endParaRPr>
          </a:p>
          <a:p>
            <a:pPr algn="ctr"/>
            <a:r>
              <a:rPr lang="ja-JP" altLang="en-US" dirty="0">
                <a:latin typeface="+mj-lt"/>
                <a:ea typeface="Meiryo UI" pitchFamily="50" charset="-128"/>
              </a:rPr>
              <a:t>（</a:t>
            </a:r>
            <a:r>
              <a:rPr lang="ja-JP" altLang="en-US" dirty="0" smtClean="0">
                <a:latin typeface="+mj-lt"/>
                <a:ea typeface="Meiryo UI" pitchFamily="50" charset="-128"/>
              </a:rPr>
              <a:t>説明変数）</a:t>
            </a:r>
            <a:endParaRPr kumimoji="1" lang="en-US" altLang="ja-JP" dirty="0" smtClean="0">
              <a:latin typeface="+mj-lt"/>
              <a:ea typeface="Meiryo UI" pitchFamily="50" charset="-128"/>
            </a:endParaRPr>
          </a:p>
        </p:txBody>
      </p:sp>
      <p:sp>
        <p:nvSpPr>
          <p:cNvPr id="13" name="正方形/長方形 12"/>
          <p:cNvSpPr/>
          <p:nvPr/>
        </p:nvSpPr>
        <p:spPr>
          <a:xfrm>
            <a:off x="4354974" y="3172362"/>
            <a:ext cx="2881312" cy="648069"/>
          </a:xfrm>
          <a:prstGeom prst="rect">
            <a:avLst/>
          </a:prstGeom>
          <a:ln w="3175"/>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smtClean="0">
                <a:ea typeface="Meiryo UI" pitchFamily="50" charset="-128"/>
              </a:rPr>
              <a:t>モジュールの不具合の有無</a:t>
            </a:r>
            <a:endParaRPr kumimoji="1" lang="en-US" altLang="ja-JP" dirty="0" smtClean="0">
              <a:ea typeface="Meiryo UI" pitchFamily="50" charset="-128"/>
            </a:endParaRPr>
          </a:p>
          <a:p>
            <a:pPr algn="ctr"/>
            <a:r>
              <a:rPr lang="ja-JP" altLang="en-US" dirty="0" smtClean="0">
                <a:ea typeface="Meiryo UI" pitchFamily="50" charset="-128"/>
              </a:rPr>
              <a:t>（目的変数）</a:t>
            </a:r>
            <a:endParaRPr kumimoji="1" lang="ja-JP" altLang="en-US" dirty="0" smtClean="0">
              <a:ea typeface="Meiryo UI" pitchFamily="50" charset="-128"/>
            </a:endParaRPr>
          </a:p>
        </p:txBody>
      </p:sp>
      <p:cxnSp>
        <p:nvCxnSpPr>
          <p:cNvPr id="14" name="カギ線コネクタ 13"/>
          <p:cNvCxnSpPr>
            <a:stCxn id="12" idx="2"/>
            <a:endCxn id="13" idx="2"/>
          </p:cNvCxnSpPr>
          <p:nvPr/>
        </p:nvCxnSpPr>
        <p:spPr>
          <a:xfrm rot="5400000" flipH="1" flipV="1">
            <a:off x="3876344" y="1901149"/>
            <a:ext cx="3" cy="3838568"/>
          </a:xfrm>
          <a:prstGeom prst="bentConnector3">
            <a:avLst>
              <a:gd name="adj1" fmla="val -7620000000"/>
            </a:avLst>
          </a:prstGeom>
        </p:spPr>
        <p:style>
          <a:lnRef idx="1">
            <a:schemeClr val="dk1"/>
          </a:lnRef>
          <a:fillRef idx="0">
            <a:schemeClr val="dk1"/>
          </a:fillRef>
          <a:effectRef idx="0">
            <a:schemeClr val="dk1"/>
          </a:effectRef>
          <a:fontRef idx="minor">
            <a:schemeClr val="tx1"/>
          </a:fontRef>
        </p:style>
      </p:cxnSp>
      <p:cxnSp>
        <p:nvCxnSpPr>
          <p:cNvPr id="15" name="直線矢印コネクタ 14"/>
          <p:cNvCxnSpPr/>
          <p:nvPr/>
        </p:nvCxnSpPr>
        <p:spPr>
          <a:xfrm>
            <a:off x="3876345" y="4032914"/>
            <a:ext cx="0" cy="37804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6" name="正方形/長方形 15"/>
          <p:cNvSpPr/>
          <p:nvPr/>
        </p:nvSpPr>
        <p:spPr>
          <a:xfrm>
            <a:off x="2624519" y="4410957"/>
            <a:ext cx="2432270" cy="432048"/>
          </a:xfrm>
          <a:prstGeom prst="rect">
            <a:avLst/>
          </a:prstGeom>
          <a:ln w="3175"/>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smtClean="0">
                <a:ea typeface="Meiryo UI" pitchFamily="50" charset="-128"/>
              </a:rPr>
              <a:t>データセット</a:t>
            </a:r>
          </a:p>
        </p:txBody>
      </p:sp>
      <p:cxnSp>
        <p:nvCxnSpPr>
          <p:cNvPr id="17" name="直線矢印コネクタ 16"/>
          <p:cNvCxnSpPr>
            <a:stCxn id="16" idx="2"/>
            <a:endCxn id="18" idx="0"/>
          </p:cNvCxnSpPr>
          <p:nvPr/>
        </p:nvCxnSpPr>
        <p:spPr>
          <a:xfrm>
            <a:off x="3840654" y="4843005"/>
            <a:ext cx="0" cy="260182"/>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8" name="正方形/長方形 17"/>
          <p:cNvSpPr/>
          <p:nvPr/>
        </p:nvSpPr>
        <p:spPr>
          <a:xfrm>
            <a:off x="2624519" y="5103187"/>
            <a:ext cx="2432270" cy="432048"/>
          </a:xfrm>
          <a:prstGeom prst="rect">
            <a:avLst/>
          </a:prstGeom>
          <a:ln w="3175"/>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smtClean="0">
                <a:ea typeface="Meiryo UI" pitchFamily="50" charset="-128"/>
              </a:rPr>
              <a:t>学習データ</a:t>
            </a:r>
            <a:r>
              <a:rPr kumimoji="1" lang="en-US" altLang="ja-JP" dirty="0" smtClean="0">
                <a:ea typeface="Meiryo UI" pitchFamily="50" charset="-128"/>
              </a:rPr>
              <a:t>(Ver. X-1)</a:t>
            </a:r>
            <a:endParaRPr kumimoji="1" lang="ja-JP" altLang="en-US" dirty="0" smtClean="0">
              <a:ea typeface="Meiryo UI" pitchFamily="50" charset="-128"/>
            </a:endParaRPr>
          </a:p>
        </p:txBody>
      </p:sp>
      <p:sp>
        <p:nvSpPr>
          <p:cNvPr id="19" name="正方形/長方形 18"/>
          <p:cNvSpPr/>
          <p:nvPr/>
        </p:nvSpPr>
        <p:spPr>
          <a:xfrm>
            <a:off x="5164066" y="5103187"/>
            <a:ext cx="2560284" cy="432048"/>
          </a:xfrm>
          <a:prstGeom prst="rect">
            <a:avLst/>
          </a:prstGeom>
          <a:ln w="3175"/>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ja-JP" altLang="en-US" dirty="0">
                <a:ea typeface="Meiryo UI" pitchFamily="50" charset="-128"/>
              </a:rPr>
              <a:t>予測</a:t>
            </a:r>
            <a:r>
              <a:rPr kumimoji="1" lang="ja-JP" altLang="en-US" dirty="0" smtClean="0">
                <a:ea typeface="Meiryo UI" pitchFamily="50" charset="-128"/>
              </a:rPr>
              <a:t>データ</a:t>
            </a:r>
            <a:r>
              <a:rPr kumimoji="1" lang="en-US" altLang="ja-JP" dirty="0" smtClean="0">
                <a:ea typeface="Meiryo UI" pitchFamily="50" charset="-128"/>
              </a:rPr>
              <a:t>(Ver. X)</a:t>
            </a:r>
            <a:endParaRPr kumimoji="1" lang="ja-JP" altLang="en-US" dirty="0" smtClean="0">
              <a:ea typeface="Meiryo UI" pitchFamily="50" charset="-128"/>
            </a:endParaRPr>
          </a:p>
        </p:txBody>
      </p:sp>
      <p:cxnSp>
        <p:nvCxnSpPr>
          <p:cNvPr id="20" name="カギ線コネクタ 19"/>
          <p:cNvCxnSpPr>
            <a:stCxn id="16" idx="3"/>
            <a:endCxn id="19" idx="0"/>
          </p:cNvCxnSpPr>
          <p:nvPr/>
        </p:nvCxnSpPr>
        <p:spPr>
          <a:xfrm>
            <a:off x="5056789" y="4626981"/>
            <a:ext cx="1387419" cy="476206"/>
          </a:xfrm>
          <a:prstGeom prst="bentConnector2">
            <a:avLst/>
          </a:prstGeom>
          <a:ln>
            <a:tailEnd type="arrow"/>
          </a:ln>
        </p:spPr>
        <p:style>
          <a:lnRef idx="1">
            <a:schemeClr val="dk1"/>
          </a:lnRef>
          <a:fillRef idx="0">
            <a:schemeClr val="dk1"/>
          </a:fillRef>
          <a:effectRef idx="0">
            <a:schemeClr val="dk1"/>
          </a:effectRef>
          <a:fontRef idx="minor">
            <a:schemeClr val="tx1"/>
          </a:fontRef>
        </p:style>
      </p:cxnSp>
      <p:cxnSp>
        <p:nvCxnSpPr>
          <p:cNvPr id="21" name="直線矢印コネクタ 20"/>
          <p:cNvCxnSpPr>
            <a:stCxn id="18" idx="2"/>
            <a:endCxn id="22" idx="0"/>
          </p:cNvCxnSpPr>
          <p:nvPr/>
        </p:nvCxnSpPr>
        <p:spPr>
          <a:xfrm flipH="1">
            <a:off x="3830775" y="5535235"/>
            <a:ext cx="9879" cy="43204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2" name="円/楕円 21"/>
          <p:cNvSpPr/>
          <p:nvPr/>
        </p:nvSpPr>
        <p:spPr>
          <a:xfrm>
            <a:off x="2614640" y="5967283"/>
            <a:ext cx="2432270" cy="648072"/>
          </a:xfrm>
          <a:prstGeom prst="ellipse">
            <a:avLst/>
          </a:prstGeom>
          <a:ln w="3175"/>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smtClean="0">
                <a:ea typeface="Meiryo UI" pitchFamily="50" charset="-128"/>
              </a:rPr>
              <a:t>予測モデル</a:t>
            </a:r>
            <a:endParaRPr kumimoji="1" lang="en-US" altLang="ja-JP" dirty="0" smtClean="0">
              <a:ea typeface="Meiryo UI" pitchFamily="50" charset="-128"/>
            </a:endParaRPr>
          </a:p>
          <a:p>
            <a:pPr algn="ctr"/>
            <a:r>
              <a:rPr kumimoji="1" lang="ja-JP" altLang="en-US" dirty="0" smtClean="0">
                <a:ea typeface="Meiryo UI" pitchFamily="50" charset="-128"/>
              </a:rPr>
              <a:t>構築</a:t>
            </a:r>
          </a:p>
        </p:txBody>
      </p:sp>
      <p:cxnSp>
        <p:nvCxnSpPr>
          <p:cNvPr id="23" name="直線矢印コネクタ 22"/>
          <p:cNvCxnSpPr>
            <a:stCxn id="19" idx="2"/>
            <a:endCxn id="25" idx="0"/>
          </p:cNvCxnSpPr>
          <p:nvPr/>
        </p:nvCxnSpPr>
        <p:spPr>
          <a:xfrm>
            <a:off x="6444208" y="5535235"/>
            <a:ext cx="0" cy="54006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直線矢印コネクタ 23"/>
          <p:cNvCxnSpPr>
            <a:stCxn id="22" idx="6"/>
            <a:endCxn id="25" idx="1"/>
          </p:cNvCxnSpPr>
          <p:nvPr/>
        </p:nvCxnSpPr>
        <p:spPr>
          <a:xfrm>
            <a:off x="5046910" y="6291319"/>
            <a:ext cx="373184"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5" name="正方形/長方形 24"/>
          <p:cNvSpPr/>
          <p:nvPr/>
        </p:nvSpPr>
        <p:spPr>
          <a:xfrm>
            <a:off x="5420094" y="6075295"/>
            <a:ext cx="2048228" cy="432048"/>
          </a:xfrm>
          <a:prstGeom prst="rect">
            <a:avLst/>
          </a:prstGeom>
          <a:ln w="3175"/>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smtClean="0">
                <a:ea typeface="Meiryo UI" pitchFamily="50" charset="-128"/>
              </a:rPr>
              <a:t>予測</a:t>
            </a:r>
          </a:p>
        </p:txBody>
      </p:sp>
    </p:spTree>
    <p:extLst>
      <p:ext uri="{BB962C8B-B14F-4D97-AF65-F5344CB8AC3E}">
        <p14:creationId xmlns:p14="http://schemas.microsoft.com/office/powerpoint/2010/main" val="3386539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モジュールの不具合の有無特定</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ソースコードの</a:t>
            </a:r>
            <a:r>
              <a:rPr lang="ja-JP" altLang="en-US" dirty="0"/>
              <a:t>版</a:t>
            </a:r>
            <a:r>
              <a:rPr kumimoji="1" lang="ja-JP" altLang="en-US" dirty="0" smtClean="0"/>
              <a:t>管理システムか</a:t>
            </a:r>
            <a:r>
              <a:rPr lang="ja-JP" altLang="en-US" dirty="0" smtClean="0"/>
              <a:t>ら</a:t>
            </a:r>
            <a:r>
              <a:rPr kumimoji="1" lang="ja-JP" altLang="en-US" dirty="0" smtClean="0"/>
              <a:t>不具合の原因となる変更を特定する手法</a:t>
            </a:r>
            <a:r>
              <a:rPr kumimoji="1" lang="en-US" altLang="ja-JP" sz="2400" dirty="0" smtClean="0"/>
              <a:t>[1]</a:t>
            </a:r>
            <a:endParaRPr kumimoji="1" lang="en-US" altLang="ja-JP" dirty="0" smtClean="0"/>
          </a:p>
          <a:p>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7</a:t>
            </a:fld>
            <a:endParaRPr kumimoji="1" lang="ja-JP" altLang="en-US"/>
          </a:p>
        </p:txBody>
      </p:sp>
      <p:cxnSp>
        <p:nvCxnSpPr>
          <p:cNvPr id="9" name="直線矢印コネクタ 8"/>
          <p:cNvCxnSpPr/>
          <p:nvPr/>
        </p:nvCxnSpPr>
        <p:spPr>
          <a:xfrm>
            <a:off x="683568" y="4941168"/>
            <a:ext cx="7907188"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0" name="円/楕円 9"/>
          <p:cNvSpPr/>
          <p:nvPr/>
        </p:nvSpPr>
        <p:spPr>
          <a:xfrm>
            <a:off x="1331640" y="486916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11" name="円/楕円 10"/>
          <p:cNvSpPr/>
          <p:nvPr/>
        </p:nvSpPr>
        <p:spPr>
          <a:xfrm>
            <a:off x="2843808" y="486916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12" name="円/楕円 11"/>
          <p:cNvSpPr/>
          <p:nvPr/>
        </p:nvSpPr>
        <p:spPr>
          <a:xfrm>
            <a:off x="4355976" y="486916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13" name="円/楕円 12"/>
          <p:cNvSpPr/>
          <p:nvPr/>
        </p:nvSpPr>
        <p:spPr>
          <a:xfrm>
            <a:off x="5868144" y="486916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14" name="円/楕円 13"/>
          <p:cNvSpPr/>
          <p:nvPr/>
        </p:nvSpPr>
        <p:spPr>
          <a:xfrm>
            <a:off x="7380312" y="4869160"/>
            <a:ext cx="144016" cy="144016"/>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15" name="四角形吹き出し 14"/>
          <p:cNvSpPr/>
          <p:nvPr/>
        </p:nvSpPr>
        <p:spPr>
          <a:xfrm>
            <a:off x="7020272" y="5229200"/>
            <a:ext cx="1656184" cy="792088"/>
          </a:xfrm>
          <a:prstGeom prst="wedgeRectCallout">
            <a:avLst>
              <a:gd name="adj1" fmla="val -21600"/>
              <a:gd name="adj2" fmla="val -75789"/>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Bug 112233</a:t>
            </a:r>
          </a:p>
          <a:p>
            <a:pPr algn="ctr"/>
            <a:r>
              <a:rPr lang="en-US" altLang="ja-JP" dirty="0" smtClean="0">
                <a:latin typeface="Meiryo UI" pitchFamily="50" charset="-128"/>
                <a:ea typeface="Meiryo UI" pitchFamily="50" charset="-128"/>
              </a:rPr>
              <a:t>Fix for ……</a:t>
            </a:r>
            <a:endParaRPr kumimoji="1" lang="ja-JP" altLang="en-US" dirty="0">
              <a:latin typeface="Meiryo UI" pitchFamily="50" charset="-128"/>
              <a:ea typeface="Meiryo UI" pitchFamily="50" charset="-128"/>
            </a:endParaRPr>
          </a:p>
        </p:txBody>
      </p:sp>
      <p:pic>
        <p:nvPicPr>
          <p:cNvPr id="16" name="図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15683" y="3795886"/>
            <a:ext cx="1073274" cy="1073274"/>
          </a:xfrm>
          <a:prstGeom prst="rect">
            <a:avLst/>
          </a:prstGeom>
        </p:spPr>
      </p:pic>
      <p:sp>
        <p:nvSpPr>
          <p:cNvPr id="17" name="テキスト ボックス 16"/>
          <p:cNvSpPr txBox="1"/>
          <p:nvPr/>
        </p:nvSpPr>
        <p:spPr>
          <a:xfrm>
            <a:off x="6876256" y="3212976"/>
            <a:ext cx="2140330" cy="646331"/>
          </a:xfrm>
          <a:prstGeom prst="rect">
            <a:avLst/>
          </a:prstGeom>
          <a:noFill/>
        </p:spPr>
        <p:txBody>
          <a:bodyPr wrap="none" rtlCol="0">
            <a:spAutoFit/>
          </a:bodyPr>
          <a:lstStyle/>
          <a:p>
            <a:r>
              <a:rPr kumimoji="1" lang="ja-JP" altLang="en-US" dirty="0" smtClean="0">
                <a:latin typeface="メイリオ" pitchFamily="50" charset="-128"/>
                <a:ea typeface="メイリオ" pitchFamily="50" charset="-128"/>
              </a:rPr>
              <a:t>変更：ファイル</a:t>
            </a:r>
            <a:r>
              <a:rPr kumimoji="1" lang="en-US" altLang="ja-JP" dirty="0" smtClean="0">
                <a:latin typeface="メイリオ" pitchFamily="50" charset="-128"/>
                <a:ea typeface="メイリオ" pitchFamily="50" charset="-128"/>
              </a:rPr>
              <a:t>A</a:t>
            </a:r>
          </a:p>
          <a:p>
            <a:r>
              <a:rPr lang="en-US" altLang="ja-JP" dirty="0" smtClean="0">
                <a:latin typeface="メイリオ" pitchFamily="50" charset="-128"/>
                <a:ea typeface="メイリオ" pitchFamily="50" charset="-128"/>
              </a:rPr>
              <a:t>10</a:t>
            </a:r>
            <a:r>
              <a:rPr lang="ja-JP" altLang="en-US" dirty="0" smtClean="0">
                <a:latin typeface="メイリオ" pitchFamily="50" charset="-128"/>
                <a:ea typeface="メイリオ" pitchFamily="50" charset="-128"/>
              </a:rPr>
              <a:t>行目から</a:t>
            </a:r>
            <a:r>
              <a:rPr lang="en-US" altLang="ja-JP" dirty="0" smtClean="0">
                <a:latin typeface="メイリオ" pitchFamily="50" charset="-128"/>
                <a:ea typeface="メイリオ" pitchFamily="50" charset="-128"/>
              </a:rPr>
              <a:t>15</a:t>
            </a:r>
            <a:r>
              <a:rPr lang="ja-JP" altLang="en-US" dirty="0" smtClean="0">
                <a:latin typeface="メイリオ" pitchFamily="50" charset="-128"/>
                <a:ea typeface="メイリオ" pitchFamily="50" charset="-128"/>
              </a:rPr>
              <a:t>行目</a:t>
            </a:r>
            <a:endParaRPr kumimoji="1" lang="ja-JP" altLang="en-US" dirty="0">
              <a:latin typeface="メイリオ" pitchFamily="50" charset="-128"/>
              <a:ea typeface="メイリオ" pitchFamily="50" charset="-128"/>
            </a:endParaRPr>
          </a:p>
        </p:txBody>
      </p:sp>
      <p:grpSp>
        <p:nvGrpSpPr>
          <p:cNvPr id="22" name="グループ化 21"/>
          <p:cNvGrpSpPr/>
          <p:nvPr/>
        </p:nvGrpSpPr>
        <p:grpSpPr>
          <a:xfrm>
            <a:off x="2051720" y="3212976"/>
            <a:ext cx="4624058" cy="2808312"/>
            <a:chOff x="2051720" y="3212976"/>
            <a:chExt cx="4624058" cy="2808312"/>
          </a:xfrm>
        </p:grpSpPr>
        <p:pic>
          <p:nvPicPr>
            <p:cNvPr id="18" name="図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8606" y="3789040"/>
              <a:ext cx="1073274" cy="1073274"/>
            </a:xfrm>
            <a:prstGeom prst="rect">
              <a:avLst/>
            </a:prstGeom>
          </p:spPr>
        </p:pic>
        <p:sp>
          <p:nvSpPr>
            <p:cNvPr id="19" name="テキスト ボックス 18"/>
            <p:cNvSpPr txBox="1"/>
            <p:nvPr/>
          </p:nvSpPr>
          <p:spPr>
            <a:xfrm>
              <a:off x="2051720" y="3212976"/>
              <a:ext cx="2188420" cy="646331"/>
            </a:xfrm>
            <a:prstGeom prst="rect">
              <a:avLst/>
            </a:prstGeom>
            <a:noFill/>
          </p:spPr>
          <p:txBody>
            <a:bodyPr wrap="none" rtlCol="0">
              <a:spAutoFit/>
            </a:bodyPr>
            <a:lstStyle/>
            <a:p>
              <a:r>
                <a:rPr lang="ja-JP" altLang="en-US" dirty="0">
                  <a:latin typeface="メイリオ" pitchFamily="50" charset="-128"/>
                  <a:ea typeface="メイリオ" pitchFamily="50" charset="-128"/>
                </a:rPr>
                <a:t>追加</a:t>
              </a:r>
              <a:r>
                <a:rPr kumimoji="1" lang="ja-JP" altLang="en-US" dirty="0" smtClean="0">
                  <a:latin typeface="メイリオ" pitchFamily="50" charset="-128"/>
                  <a:ea typeface="メイリオ" pitchFamily="50" charset="-128"/>
                </a:rPr>
                <a:t>：ファイル</a:t>
              </a:r>
              <a:r>
                <a:rPr kumimoji="1" lang="en-US" altLang="ja-JP" dirty="0" smtClean="0">
                  <a:latin typeface="メイリオ" pitchFamily="50" charset="-128"/>
                  <a:ea typeface="メイリオ" pitchFamily="50" charset="-128"/>
                </a:rPr>
                <a:t>A</a:t>
              </a:r>
            </a:p>
            <a:p>
              <a:r>
                <a:rPr lang="en-US" altLang="ja-JP" dirty="0" smtClean="0">
                  <a:latin typeface="メイリオ" pitchFamily="50" charset="-128"/>
                  <a:ea typeface="メイリオ" pitchFamily="50" charset="-128"/>
                </a:rPr>
                <a:t>10</a:t>
              </a:r>
              <a:r>
                <a:rPr lang="ja-JP" altLang="en-US" dirty="0" smtClean="0">
                  <a:latin typeface="メイリオ" pitchFamily="50" charset="-128"/>
                  <a:ea typeface="メイリオ" pitchFamily="50" charset="-128"/>
                </a:rPr>
                <a:t>行目から</a:t>
              </a:r>
              <a:r>
                <a:rPr lang="en-US" altLang="ja-JP" dirty="0" smtClean="0">
                  <a:latin typeface="メイリオ" pitchFamily="50" charset="-128"/>
                  <a:ea typeface="メイリオ" pitchFamily="50" charset="-128"/>
                </a:rPr>
                <a:t>15</a:t>
              </a:r>
              <a:r>
                <a:rPr lang="ja-JP" altLang="en-US" dirty="0" smtClean="0">
                  <a:latin typeface="メイリオ" pitchFamily="50" charset="-128"/>
                  <a:ea typeface="メイリオ" pitchFamily="50" charset="-128"/>
                </a:rPr>
                <a:t>行目</a:t>
              </a:r>
              <a:endParaRPr kumimoji="1" lang="ja-JP" altLang="en-US" dirty="0">
                <a:latin typeface="メイリオ" pitchFamily="50" charset="-128"/>
                <a:ea typeface="メイリオ" pitchFamily="50" charset="-128"/>
              </a:endParaRPr>
            </a:p>
          </p:txBody>
        </p:sp>
        <p:sp>
          <p:nvSpPr>
            <p:cNvPr id="20" name="四角形吹き出し 19"/>
            <p:cNvSpPr/>
            <p:nvPr/>
          </p:nvSpPr>
          <p:spPr>
            <a:xfrm>
              <a:off x="2483768" y="5229200"/>
              <a:ext cx="1656184" cy="792088"/>
            </a:xfrm>
            <a:prstGeom prst="wedgeRectCallout">
              <a:avLst>
                <a:gd name="adj1" fmla="val -21600"/>
                <a:gd name="adj2" fmla="val -75789"/>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Add new feature …</a:t>
              </a:r>
              <a:endParaRPr kumimoji="1" lang="ja-JP" altLang="en-US" dirty="0">
                <a:latin typeface="Meiryo UI" pitchFamily="50" charset="-128"/>
                <a:ea typeface="Meiryo UI" pitchFamily="50" charset="-128"/>
              </a:endParaRPr>
            </a:p>
          </p:txBody>
        </p:sp>
        <p:sp>
          <p:nvSpPr>
            <p:cNvPr id="21" name="円弧 20"/>
            <p:cNvSpPr/>
            <p:nvPr/>
          </p:nvSpPr>
          <p:spPr>
            <a:xfrm rot="18877354">
              <a:off x="4304010" y="3599216"/>
              <a:ext cx="2306526" cy="2437010"/>
            </a:xfrm>
            <a:prstGeom prst="arc">
              <a:avLst>
                <a:gd name="adj1" fmla="val 15904792"/>
                <a:gd name="adj2" fmla="val 0"/>
              </a:avLst>
            </a:prstGeom>
            <a:ln>
              <a:headEnd type="triangle" w="lg" len="med"/>
            </a:ln>
          </p:spPr>
          <p:style>
            <a:lnRef idx="3">
              <a:schemeClr val="dk1"/>
            </a:lnRef>
            <a:fillRef idx="0">
              <a:schemeClr val="dk1"/>
            </a:fillRef>
            <a:effectRef idx="2">
              <a:schemeClr val="dk1"/>
            </a:effectRef>
            <a:fontRef idx="minor">
              <a:schemeClr val="tx1"/>
            </a:fontRef>
          </p:style>
          <p:txBody>
            <a:bodyPr rtlCol="0" anchor="ctr"/>
            <a:lstStyle/>
            <a:p>
              <a:pPr algn="ctr"/>
              <a:endParaRPr kumimoji="1" lang="ja-JP" altLang="en-US"/>
            </a:p>
          </p:txBody>
        </p:sp>
      </p:grpSp>
      <p:grpSp>
        <p:nvGrpSpPr>
          <p:cNvPr id="25" name="グループ化 24"/>
          <p:cNvGrpSpPr/>
          <p:nvPr/>
        </p:nvGrpSpPr>
        <p:grpSpPr>
          <a:xfrm>
            <a:off x="2828964" y="4201971"/>
            <a:ext cx="1490561" cy="646331"/>
            <a:chOff x="2828964" y="4201971"/>
            <a:chExt cx="1490561" cy="646331"/>
          </a:xfrm>
        </p:grpSpPr>
        <p:pic>
          <p:nvPicPr>
            <p:cNvPr id="23" name="図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8964" y="4232553"/>
              <a:ext cx="633932" cy="585168"/>
            </a:xfrm>
            <a:prstGeom prst="rect">
              <a:avLst/>
            </a:prstGeom>
          </p:spPr>
        </p:pic>
        <p:sp>
          <p:nvSpPr>
            <p:cNvPr id="24" name="テキスト ボックス 23"/>
            <p:cNvSpPr txBox="1"/>
            <p:nvPr/>
          </p:nvSpPr>
          <p:spPr>
            <a:xfrm>
              <a:off x="3442362" y="4201971"/>
              <a:ext cx="877163" cy="646331"/>
            </a:xfrm>
            <a:prstGeom prst="rect">
              <a:avLst/>
            </a:prstGeom>
            <a:noFill/>
          </p:spPr>
          <p:txBody>
            <a:bodyPr wrap="none" rtlCol="0">
              <a:spAutoFit/>
            </a:bodyPr>
            <a:lstStyle/>
            <a:p>
              <a:r>
                <a:rPr kumimoji="1" lang="ja-JP" altLang="en-US" dirty="0" smtClean="0">
                  <a:latin typeface="メイリオ" pitchFamily="50" charset="-128"/>
                  <a:ea typeface="メイリオ" pitchFamily="50" charset="-128"/>
                </a:rPr>
                <a:t>不具合</a:t>
              </a:r>
              <a:endParaRPr kumimoji="1" lang="en-US" altLang="ja-JP" dirty="0" smtClean="0">
                <a:latin typeface="メイリオ" pitchFamily="50" charset="-128"/>
                <a:ea typeface="メイリオ" pitchFamily="50" charset="-128"/>
              </a:endParaRPr>
            </a:p>
            <a:p>
              <a:r>
                <a:rPr kumimoji="1" lang="ja-JP" altLang="en-US" dirty="0" smtClean="0">
                  <a:latin typeface="メイリオ" pitchFamily="50" charset="-128"/>
                  <a:ea typeface="メイリオ" pitchFamily="50" charset="-128"/>
                </a:rPr>
                <a:t>あり</a:t>
              </a:r>
              <a:endParaRPr kumimoji="1" lang="ja-JP" altLang="en-US" dirty="0">
                <a:latin typeface="メイリオ" pitchFamily="50" charset="-128"/>
                <a:ea typeface="メイリオ" pitchFamily="50" charset="-128"/>
              </a:endParaRPr>
            </a:p>
          </p:txBody>
        </p:sp>
      </p:grpSp>
      <p:sp>
        <p:nvSpPr>
          <p:cNvPr id="26" name="テキスト ボックス 25"/>
          <p:cNvSpPr txBox="1"/>
          <p:nvPr/>
        </p:nvSpPr>
        <p:spPr>
          <a:xfrm>
            <a:off x="7961170" y="4162919"/>
            <a:ext cx="877163" cy="646331"/>
          </a:xfrm>
          <a:prstGeom prst="rect">
            <a:avLst/>
          </a:prstGeom>
          <a:noFill/>
        </p:spPr>
        <p:txBody>
          <a:bodyPr wrap="none" rtlCol="0">
            <a:spAutoFit/>
          </a:bodyPr>
          <a:lstStyle/>
          <a:p>
            <a:r>
              <a:rPr kumimoji="1" lang="ja-JP" altLang="en-US" dirty="0" smtClean="0">
                <a:latin typeface="メイリオ" pitchFamily="50" charset="-128"/>
                <a:ea typeface="メイリオ" pitchFamily="50" charset="-128"/>
              </a:rPr>
              <a:t>不具合</a:t>
            </a:r>
            <a:endParaRPr kumimoji="1" lang="en-US" altLang="ja-JP" dirty="0" smtClean="0">
              <a:latin typeface="メイリオ" pitchFamily="50" charset="-128"/>
              <a:ea typeface="メイリオ" pitchFamily="50" charset="-128"/>
            </a:endParaRPr>
          </a:p>
          <a:p>
            <a:r>
              <a:rPr lang="ja-JP" altLang="en-US" dirty="0">
                <a:latin typeface="メイリオ" pitchFamily="50" charset="-128"/>
                <a:ea typeface="メイリオ" pitchFamily="50" charset="-128"/>
              </a:rPr>
              <a:t>なし</a:t>
            </a:r>
            <a:endParaRPr kumimoji="1" lang="ja-JP" altLang="en-US" dirty="0">
              <a:latin typeface="メイリオ" pitchFamily="50" charset="-128"/>
              <a:ea typeface="メイリオ" pitchFamily="50" charset="-128"/>
            </a:endParaRPr>
          </a:p>
        </p:txBody>
      </p:sp>
      <p:grpSp>
        <p:nvGrpSpPr>
          <p:cNvPr id="8" name="グループ化 7"/>
          <p:cNvGrpSpPr/>
          <p:nvPr/>
        </p:nvGrpSpPr>
        <p:grpSpPr>
          <a:xfrm>
            <a:off x="4092649" y="4803699"/>
            <a:ext cx="4498107" cy="857549"/>
            <a:chOff x="4092649" y="4803699"/>
            <a:chExt cx="4498107" cy="857549"/>
          </a:xfrm>
        </p:grpSpPr>
        <p:sp>
          <p:nvSpPr>
            <p:cNvPr id="6" name="左右矢印 5"/>
            <p:cNvSpPr/>
            <p:nvPr/>
          </p:nvSpPr>
          <p:spPr>
            <a:xfrm rot="1025944">
              <a:off x="4092649" y="4803699"/>
              <a:ext cx="3111995" cy="360040"/>
            </a:xfrm>
            <a:prstGeom prst="lef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7" name="正方形/長方形 6"/>
            <p:cNvSpPr/>
            <p:nvPr/>
          </p:nvSpPr>
          <p:spPr>
            <a:xfrm>
              <a:off x="7134634" y="5337212"/>
              <a:ext cx="1456122" cy="32403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grpSp>
      <p:sp>
        <p:nvSpPr>
          <p:cNvPr id="27" name="テキスト ボックス 26"/>
          <p:cNvSpPr txBox="1"/>
          <p:nvPr/>
        </p:nvSpPr>
        <p:spPr>
          <a:xfrm>
            <a:off x="1571677" y="6217475"/>
            <a:ext cx="6819087" cy="553998"/>
          </a:xfrm>
          <a:prstGeom prst="rect">
            <a:avLst/>
          </a:prstGeom>
          <a:noFill/>
        </p:spPr>
        <p:txBody>
          <a:bodyPr wrap="square" rtlCol="0">
            <a:spAutoFit/>
          </a:bodyPr>
          <a:lstStyle/>
          <a:p>
            <a:r>
              <a:rPr lang="en-US" altLang="ja-JP" baseline="30000" dirty="0" smtClean="0">
                <a:latin typeface="+mj-lt"/>
              </a:rPr>
              <a:t>[1] S </a:t>
            </a:r>
            <a:r>
              <a:rPr lang="en-US" altLang="ja-JP" baseline="30000" dirty="0">
                <a:latin typeface="+mj-lt"/>
              </a:rPr>
              <a:t>́</a:t>
            </a:r>
            <a:r>
              <a:rPr lang="en-US" altLang="ja-JP" baseline="30000" dirty="0" err="1">
                <a:latin typeface="+mj-lt"/>
              </a:rPr>
              <a:t>liwerski</a:t>
            </a:r>
            <a:r>
              <a:rPr lang="en-US" altLang="ja-JP" baseline="30000" dirty="0">
                <a:latin typeface="+mj-lt"/>
              </a:rPr>
              <a:t>, J., Zimmermann, T. and Zeller, A.: When do changes induce fixes?, Proc. 2nd Int. Workshop on </a:t>
            </a:r>
            <a:r>
              <a:rPr lang="en-US" altLang="ja-JP" baseline="30000" dirty="0" smtClean="0">
                <a:latin typeface="+mj-lt"/>
              </a:rPr>
              <a:t>Mining Software </a:t>
            </a:r>
            <a:r>
              <a:rPr lang="en-US" altLang="ja-JP" baseline="30000" dirty="0">
                <a:latin typeface="+mj-lt"/>
              </a:rPr>
              <a:t>Repositories, MSR ’05, pp.1–5 (2005).</a:t>
            </a:r>
            <a:endParaRPr kumimoji="1" lang="ja-JP" altLang="en-US" dirty="0">
              <a:latin typeface="+mj-lt"/>
              <a:ea typeface="メイリオ" pitchFamily="50" charset="-128"/>
            </a:endParaRPr>
          </a:p>
        </p:txBody>
      </p:sp>
    </p:spTree>
    <p:extLst>
      <p:ext uri="{BB962C8B-B14F-4D97-AF65-F5344CB8AC3E}">
        <p14:creationId xmlns:p14="http://schemas.microsoft.com/office/powerpoint/2010/main" val="267969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righ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テスト管理システム</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smtClean="0"/>
              <a:t>ソフトウェアテストの履歴を管理するシステムからテスト履歴メトリクスを取得する</a:t>
            </a:r>
            <a:endParaRPr kumimoji="1" lang="en-US" altLang="ja-JP" dirty="0" smtClean="0"/>
          </a:p>
          <a:p>
            <a:endParaRPr lang="en-US" altLang="ja-JP" dirty="0"/>
          </a:p>
          <a:p>
            <a:r>
              <a:rPr kumimoji="1" lang="en-US" altLang="ja-JP" dirty="0" err="1" smtClean="0">
                <a:solidFill>
                  <a:srgbClr val="FF0000"/>
                </a:solidFill>
              </a:rPr>
              <a:t>MozTrap</a:t>
            </a:r>
            <a:endParaRPr kumimoji="1" lang="en-US" altLang="ja-JP" dirty="0" smtClean="0">
              <a:solidFill>
                <a:srgbClr val="FF0000"/>
              </a:solidFill>
            </a:endParaRPr>
          </a:p>
          <a:p>
            <a:pPr lvl="1"/>
            <a:r>
              <a:rPr kumimoji="1" lang="en-US" altLang="ja-JP" dirty="0" smtClean="0"/>
              <a:t>Mozilla</a:t>
            </a:r>
            <a:r>
              <a:rPr kumimoji="1" lang="ja-JP" altLang="en-US" dirty="0" smtClean="0"/>
              <a:t>が開発したシステムテストを協調して行うための</a:t>
            </a:r>
            <a:r>
              <a:rPr kumimoji="1" lang="en-US" altLang="ja-JP" dirty="0" smtClean="0"/>
              <a:t>Web</a:t>
            </a:r>
            <a:r>
              <a:rPr kumimoji="1" lang="ja-JP" altLang="en-US" dirty="0" smtClean="0"/>
              <a:t>アプリケーション</a:t>
            </a:r>
            <a:endParaRPr kumimoji="1" lang="en-US" altLang="ja-JP" dirty="0" smtClean="0"/>
          </a:p>
          <a:p>
            <a:pPr lvl="1"/>
            <a:r>
              <a:rPr lang="en-US" altLang="ja-JP" dirty="0" smtClean="0"/>
              <a:t>Mozilla</a:t>
            </a:r>
            <a:r>
              <a:rPr lang="ja-JP" altLang="en-US" dirty="0" smtClean="0"/>
              <a:t>の開発で実際に利用されている</a:t>
            </a:r>
            <a:endParaRPr kumimoji="1" lang="en-US" altLang="ja-JP" dirty="0" smtClean="0"/>
          </a:p>
          <a:p>
            <a:pPr lvl="1"/>
            <a:r>
              <a:rPr kumimoji="1" lang="ja-JP" altLang="en-US" dirty="0" smtClean="0"/>
              <a:t>テストケースを設定してテストを行った結果を蓄積する</a:t>
            </a:r>
            <a:endParaRPr kumimoji="1"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8</a:t>
            </a:fld>
            <a:endParaRPr kumimoji="1" lang="ja-JP" altLang="en-US"/>
          </a:p>
        </p:txBody>
      </p:sp>
    </p:spTree>
    <p:extLst>
      <p:ext uri="{BB962C8B-B14F-4D97-AF65-F5344CB8AC3E}">
        <p14:creationId xmlns:p14="http://schemas.microsoft.com/office/powerpoint/2010/main" val="8821036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MozTrap</a:t>
            </a:r>
            <a:r>
              <a:rPr kumimoji="1" lang="ja-JP" altLang="en-US" dirty="0" smtClean="0"/>
              <a:t>の画面イメージ</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9</a:t>
            </a:fld>
            <a:endParaRPr kumimoji="1" lang="ja-JP" altLang="en-US"/>
          </a:p>
        </p:txBody>
      </p:sp>
      <p:pic>
        <p:nvPicPr>
          <p:cNvPr id="11" name="図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41016"/>
            <a:ext cx="9144000" cy="5365376"/>
          </a:xfrm>
          <a:prstGeom prst="rect">
            <a:avLst/>
          </a:prstGeom>
        </p:spPr>
      </p:pic>
    </p:spTree>
    <p:extLst>
      <p:ext uri="{BB962C8B-B14F-4D97-AF65-F5344CB8AC3E}">
        <p14:creationId xmlns:p14="http://schemas.microsoft.com/office/powerpoint/2010/main" val="19737621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MozTrap</a:t>
            </a:r>
            <a:r>
              <a:rPr kumimoji="1" lang="ja-JP" altLang="en-US" dirty="0" smtClean="0"/>
              <a:t>詳細</a:t>
            </a:r>
            <a:r>
              <a:rPr kumimoji="1" lang="en-US" altLang="ja-JP" dirty="0" smtClean="0"/>
              <a:t>1</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テストケースの手順</a:t>
            </a:r>
            <a:endParaRPr kumimoji="1" lang="en-US" altLang="ja-JP" dirty="0" smtClean="0"/>
          </a:p>
          <a:p>
            <a:pPr lvl="1"/>
            <a:r>
              <a:rPr kumimoji="1" lang="ja-JP" altLang="en-US" dirty="0" smtClean="0"/>
              <a:t>操作の内容と想定される結果</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10</a:t>
            </a:fld>
            <a:endParaRPr kumimoji="1" lang="ja-JP" altLang="en-US"/>
          </a:p>
        </p:txBody>
      </p:sp>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84" y="2852936"/>
            <a:ext cx="9144000" cy="2189550"/>
          </a:xfrm>
          <a:prstGeom prst="rect">
            <a:avLst/>
          </a:prstGeom>
        </p:spPr>
      </p:pic>
    </p:spTree>
    <p:extLst>
      <p:ext uri="{BB962C8B-B14F-4D97-AF65-F5344CB8AC3E}">
        <p14:creationId xmlns:p14="http://schemas.microsoft.com/office/powerpoint/2010/main" val="10525282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MozTrap</a:t>
            </a:r>
            <a:r>
              <a:rPr kumimoji="1" lang="ja-JP" altLang="en-US" dirty="0" smtClean="0"/>
              <a:t>詳細</a:t>
            </a:r>
            <a:r>
              <a:rPr lang="en-US" altLang="ja-JP" dirty="0"/>
              <a:t>2</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テストの実行結果</a:t>
            </a:r>
            <a:endParaRPr lang="en-US" altLang="ja-JP" dirty="0" smtClean="0"/>
          </a:p>
          <a:p>
            <a:pPr lvl="1"/>
            <a:r>
              <a:rPr lang="ja-JP" altLang="en-US" dirty="0"/>
              <a:t>テスト</a:t>
            </a:r>
            <a:r>
              <a:rPr lang="ja-JP" altLang="en-US" dirty="0" smtClean="0"/>
              <a:t>の</a:t>
            </a:r>
            <a:r>
              <a:rPr lang="ja-JP" altLang="en-US" dirty="0"/>
              <a:t>成否</a:t>
            </a:r>
            <a:r>
              <a:rPr kumimoji="1" lang="en-US" altLang="ja-JP" dirty="0" smtClean="0"/>
              <a:t>(</a:t>
            </a:r>
            <a:r>
              <a:rPr kumimoji="1" lang="ja-JP" altLang="en-US" dirty="0" smtClean="0"/>
              <a:t>失敗の場合は理由あり）</a:t>
            </a:r>
            <a:endParaRPr kumimoji="1" lang="en-US" altLang="ja-JP" dirty="0" smtClean="0"/>
          </a:p>
          <a:p>
            <a:pPr lvl="1"/>
            <a:r>
              <a:rPr lang="ja-JP" altLang="en-US" dirty="0" smtClean="0"/>
              <a:t>テスト</a:t>
            </a:r>
            <a:r>
              <a:rPr lang="ja-JP" altLang="en-US" dirty="0"/>
              <a:t>実</a:t>
            </a:r>
            <a:r>
              <a:rPr lang="ja-JP" altLang="en-US" dirty="0" smtClean="0"/>
              <a:t>行者</a:t>
            </a:r>
            <a:endParaRPr lang="en-US" altLang="ja-JP" dirty="0" smtClean="0"/>
          </a:p>
          <a:p>
            <a:pPr lvl="1"/>
            <a:r>
              <a:rPr kumimoji="1" lang="ja-JP" altLang="en-US" dirty="0"/>
              <a:t>実行環境</a:t>
            </a:r>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11</a:t>
            </a:fld>
            <a:endParaRPr kumimoji="1" lang="ja-JP" altLang="en-US"/>
          </a:p>
        </p:txBody>
      </p:sp>
      <p:pic>
        <p:nvPicPr>
          <p:cNvPr id="7" name="図 6"/>
          <p:cNvPicPr>
            <a:picLocks noChangeAspect="1"/>
          </p:cNvPicPr>
          <p:nvPr/>
        </p:nvPicPr>
        <p:blipFill rotWithShape="1">
          <a:blip r:embed="rId2">
            <a:extLst>
              <a:ext uri="{28A0092B-C50C-407E-A947-70E740481C1C}">
                <a14:useLocalDpi xmlns:a14="http://schemas.microsoft.com/office/drawing/2010/main" val="0"/>
              </a:ext>
            </a:extLst>
          </a:blip>
          <a:srcRect b="43445"/>
          <a:stretch/>
        </p:blipFill>
        <p:spPr>
          <a:xfrm>
            <a:off x="1043608" y="3789040"/>
            <a:ext cx="7236296" cy="2239872"/>
          </a:xfrm>
          <a:prstGeom prst="rect">
            <a:avLst/>
          </a:prstGeom>
        </p:spPr>
      </p:pic>
    </p:spTree>
    <p:extLst>
      <p:ext uri="{BB962C8B-B14F-4D97-AF65-F5344CB8AC3E}">
        <p14:creationId xmlns:p14="http://schemas.microsoft.com/office/powerpoint/2010/main" val="31752262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MozTrap</a:t>
            </a:r>
            <a:r>
              <a:rPr kumimoji="1" lang="ja-JP" altLang="en-US" dirty="0" smtClean="0"/>
              <a:t>詳細</a:t>
            </a:r>
            <a:r>
              <a:rPr lang="en-US" altLang="ja-JP" dirty="0"/>
              <a:t>3</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テストケースに関連する不具合が不具合管理システムに登録されている場合，対応する不具合情報へのリンクが記録される</a:t>
            </a:r>
            <a:endParaRPr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12</a:t>
            </a:fld>
            <a:endParaRPr kumimoji="1" lang="ja-JP" altLang="en-US"/>
          </a:p>
        </p:txBody>
      </p:sp>
      <p:pic>
        <p:nvPicPr>
          <p:cNvPr id="7" name="図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517522"/>
            <a:ext cx="9144000" cy="487542"/>
          </a:xfrm>
          <a:prstGeom prst="rect">
            <a:avLst/>
          </a:prstGeom>
        </p:spPr>
      </p:pic>
    </p:spTree>
    <p:extLst>
      <p:ext uri="{BB962C8B-B14F-4D97-AF65-F5344CB8AC3E}">
        <p14:creationId xmlns:p14="http://schemas.microsoft.com/office/powerpoint/2010/main" val="28789184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Mozilla </a:t>
            </a:r>
            <a:r>
              <a:rPr kumimoji="1" lang="en-US" altLang="ja-JP" dirty="0" err="1" smtClean="0"/>
              <a:t>MozTrap</a:t>
            </a:r>
            <a:r>
              <a:rPr kumimoji="1" lang="ja-JP" altLang="en-US" dirty="0" smtClean="0"/>
              <a:t>に記録されている</a:t>
            </a:r>
            <a:r>
              <a:rPr kumimoji="1" lang="en-US" altLang="ja-JP" dirty="0" smtClean="0"/>
              <a:t/>
            </a:r>
            <a:br>
              <a:rPr kumimoji="1" lang="en-US" altLang="ja-JP" dirty="0" smtClean="0"/>
            </a:br>
            <a:r>
              <a:rPr kumimoji="1" lang="ja-JP" altLang="en-US" dirty="0" smtClean="0"/>
              <a:t>テストケース</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13</a:t>
            </a:fld>
            <a:endParaRPr kumimoji="1" lang="ja-JP" altLang="en-US"/>
          </a:p>
        </p:txBody>
      </p:sp>
      <p:sp>
        <p:nvSpPr>
          <p:cNvPr id="7" name="正方形/長方形 6"/>
          <p:cNvSpPr/>
          <p:nvPr/>
        </p:nvSpPr>
        <p:spPr>
          <a:xfrm>
            <a:off x="503548" y="1484784"/>
            <a:ext cx="8136904" cy="489654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10" name="正方形/長方形 9"/>
          <p:cNvSpPr/>
          <p:nvPr/>
        </p:nvSpPr>
        <p:spPr>
          <a:xfrm>
            <a:off x="827584" y="1915671"/>
            <a:ext cx="7812868" cy="4465657"/>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11" name="テキスト ボックス 10"/>
          <p:cNvSpPr txBox="1"/>
          <p:nvPr/>
        </p:nvSpPr>
        <p:spPr>
          <a:xfrm>
            <a:off x="503548" y="1484784"/>
            <a:ext cx="7668852" cy="430887"/>
          </a:xfrm>
          <a:prstGeom prst="rect">
            <a:avLst/>
          </a:prstGeom>
          <a:noFill/>
        </p:spPr>
        <p:txBody>
          <a:bodyPr wrap="square" rtlCol="0">
            <a:spAutoFit/>
          </a:bodyPr>
          <a:lstStyle/>
          <a:p>
            <a:r>
              <a:rPr lang="ja-JP" altLang="en-US" sz="2200" dirty="0">
                <a:latin typeface="Meiryo UI" pitchFamily="50" charset="-128"/>
                <a:ea typeface="Meiryo UI" pitchFamily="50" charset="-128"/>
              </a:rPr>
              <a:t>全テストケース数 </a:t>
            </a:r>
            <a:r>
              <a:rPr lang="en-US" altLang="ja-JP" sz="2200" dirty="0" smtClean="0">
                <a:latin typeface="Meiryo UI" pitchFamily="50" charset="-128"/>
                <a:ea typeface="Meiryo UI" pitchFamily="50" charset="-128"/>
              </a:rPr>
              <a:t>764,929</a:t>
            </a:r>
            <a:r>
              <a:rPr lang="ja-JP" altLang="en-US" sz="2200" dirty="0" smtClean="0">
                <a:latin typeface="Meiryo UI" pitchFamily="50" charset="-128"/>
                <a:ea typeface="Meiryo UI" pitchFamily="50" charset="-128"/>
              </a:rPr>
              <a:t>件　</a:t>
            </a:r>
            <a:r>
              <a:rPr lang="en-US" altLang="ja-JP" sz="2200" dirty="0" smtClean="0">
                <a:latin typeface="Meiryo UI" pitchFamily="50" charset="-128"/>
                <a:ea typeface="Meiryo UI" pitchFamily="50" charset="-128"/>
              </a:rPr>
              <a:t>2012</a:t>
            </a:r>
            <a:r>
              <a:rPr lang="ja-JP" altLang="en-US" sz="2200" dirty="0" smtClean="0">
                <a:latin typeface="Meiryo UI" pitchFamily="50" charset="-128"/>
                <a:ea typeface="Meiryo UI" pitchFamily="50" charset="-128"/>
              </a:rPr>
              <a:t>年</a:t>
            </a:r>
            <a:r>
              <a:rPr lang="en-US" altLang="ja-JP" sz="2200" dirty="0" smtClean="0">
                <a:latin typeface="Meiryo UI" pitchFamily="50" charset="-128"/>
                <a:ea typeface="Meiryo UI" pitchFamily="50" charset="-128"/>
              </a:rPr>
              <a:t>1</a:t>
            </a:r>
            <a:r>
              <a:rPr lang="ja-JP" altLang="en-US" sz="2200" dirty="0" smtClean="0">
                <a:latin typeface="Meiryo UI" pitchFamily="50" charset="-128"/>
                <a:ea typeface="Meiryo UI" pitchFamily="50" charset="-128"/>
              </a:rPr>
              <a:t>月～</a:t>
            </a:r>
            <a:r>
              <a:rPr lang="en-US" altLang="ja-JP" sz="2200" dirty="0" smtClean="0">
                <a:latin typeface="Meiryo UI" pitchFamily="50" charset="-128"/>
                <a:ea typeface="Meiryo UI" pitchFamily="50" charset="-128"/>
              </a:rPr>
              <a:t>2015</a:t>
            </a:r>
            <a:r>
              <a:rPr lang="ja-JP" altLang="en-US" sz="2200" dirty="0" smtClean="0">
                <a:latin typeface="Meiryo UI" pitchFamily="50" charset="-128"/>
                <a:ea typeface="Meiryo UI" pitchFamily="50" charset="-128"/>
              </a:rPr>
              <a:t>年</a:t>
            </a:r>
            <a:r>
              <a:rPr lang="en-US" altLang="ja-JP" sz="2200" dirty="0" smtClean="0">
                <a:latin typeface="Meiryo UI" pitchFamily="50" charset="-128"/>
                <a:ea typeface="Meiryo UI" pitchFamily="50" charset="-128"/>
              </a:rPr>
              <a:t>7</a:t>
            </a:r>
            <a:r>
              <a:rPr lang="ja-JP" altLang="en-US" sz="2200" dirty="0" smtClean="0">
                <a:latin typeface="Meiryo UI" pitchFamily="50" charset="-128"/>
                <a:ea typeface="Meiryo UI" pitchFamily="50" charset="-128"/>
              </a:rPr>
              <a:t>月 </a:t>
            </a:r>
            <a:endParaRPr lang="ja-JP" altLang="en-US" sz="2200" dirty="0">
              <a:latin typeface="Meiryo UI" pitchFamily="50" charset="-128"/>
              <a:ea typeface="Meiryo UI" pitchFamily="50" charset="-128"/>
            </a:endParaRPr>
          </a:p>
        </p:txBody>
      </p:sp>
      <p:sp>
        <p:nvSpPr>
          <p:cNvPr id="12" name="テキスト ボックス 11"/>
          <p:cNvSpPr txBox="1"/>
          <p:nvPr/>
        </p:nvSpPr>
        <p:spPr>
          <a:xfrm>
            <a:off x="863588" y="1916832"/>
            <a:ext cx="5292588" cy="430887"/>
          </a:xfrm>
          <a:prstGeom prst="rect">
            <a:avLst/>
          </a:prstGeom>
          <a:noFill/>
        </p:spPr>
        <p:txBody>
          <a:bodyPr wrap="square" rtlCol="0">
            <a:spAutoFit/>
          </a:bodyPr>
          <a:lstStyle/>
          <a:p>
            <a:r>
              <a:rPr lang="ja-JP" altLang="en-US" sz="2200" dirty="0" smtClean="0">
                <a:latin typeface="Meiryo UI" pitchFamily="50" charset="-128"/>
                <a:ea typeface="Meiryo UI" pitchFamily="50" charset="-128"/>
              </a:rPr>
              <a:t>実行済みテストケース数 </a:t>
            </a:r>
            <a:r>
              <a:rPr lang="en-US" altLang="ja-JP" sz="2200" dirty="0" smtClean="0">
                <a:latin typeface="Meiryo UI" pitchFamily="50" charset="-128"/>
                <a:ea typeface="Meiryo UI" pitchFamily="50" charset="-128"/>
              </a:rPr>
              <a:t>290,578</a:t>
            </a:r>
            <a:r>
              <a:rPr lang="ja-JP" altLang="en-US" sz="2200" dirty="0" smtClean="0">
                <a:latin typeface="Meiryo UI" pitchFamily="50" charset="-128"/>
                <a:ea typeface="Meiryo UI" pitchFamily="50" charset="-128"/>
              </a:rPr>
              <a:t>件 </a:t>
            </a:r>
            <a:endParaRPr lang="ja-JP" altLang="en-US" sz="2200" dirty="0">
              <a:latin typeface="Meiryo UI" pitchFamily="50" charset="-128"/>
              <a:ea typeface="Meiryo UI" pitchFamily="50" charset="-128"/>
            </a:endParaRPr>
          </a:p>
        </p:txBody>
      </p:sp>
      <p:sp>
        <p:nvSpPr>
          <p:cNvPr id="13" name="正方形/長方形 12"/>
          <p:cNvSpPr/>
          <p:nvPr/>
        </p:nvSpPr>
        <p:spPr>
          <a:xfrm>
            <a:off x="1173255" y="2347719"/>
            <a:ext cx="7461212" cy="403360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latin typeface="Meiryo UI" pitchFamily="50" charset="-128"/>
              <a:ea typeface="Meiryo UI" pitchFamily="50" charset="-128"/>
            </a:endParaRPr>
          </a:p>
        </p:txBody>
      </p:sp>
      <p:sp>
        <p:nvSpPr>
          <p:cNvPr id="15" name="テキスト ボックス 14"/>
          <p:cNvSpPr txBox="1"/>
          <p:nvPr/>
        </p:nvSpPr>
        <p:spPr>
          <a:xfrm>
            <a:off x="1187624" y="2348880"/>
            <a:ext cx="6624736" cy="430887"/>
          </a:xfrm>
          <a:prstGeom prst="rect">
            <a:avLst/>
          </a:prstGeom>
          <a:noFill/>
        </p:spPr>
        <p:txBody>
          <a:bodyPr wrap="square" rtlCol="0">
            <a:spAutoFit/>
          </a:bodyPr>
          <a:lstStyle/>
          <a:p>
            <a:r>
              <a:rPr lang="ja-JP" altLang="en-US" sz="2200" dirty="0" smtClean="0">
                <a:latin typeface="Meiryo UI" pitchFamily="50" charset="-128"/>
                <a:ea typeface="Meiryo UI" pitchFamily="50" charset="-128"/>
              </a:rPr>
              <a:t>不具合票との対応可能テストケース数 </a:t>
            </a:r>
            <a:r>
              <a:rPr lang="en-US" altLang="ja-JP" sz="2200" dirty="0" smtClean="0">
                <a:latin typeface="Meiryo UI" pitchFamily="50" charset="-128"/>
                <a:ea typeface="Meiryo UI" pitchFamily="50" charset="-128"/>
              </a:rPr>
              <a:t>109,804</a:t>
            </a:r>
            <a:r>
              <a:rPr lang="ja-JP" altLang="en-US" sz="2200" dirty="0" smtClean="0">
                <a:latin typeface="Meiryo UI" pitchFamily="50" charset="-128"/>
                <a:ea typeface="Meiryo UI" pitchFamily="50" charset="-128"/>
              </a:rPr>
              <a:t>件 </a:t>
            </a:r>
            <a:endParaRPr lang="ja-JP" altLang="en-US" sz="2200" dirty="0">
              <a:latin typeface="Meiryo UI" pitchFamily="50" charset="-128"/>
              <a:ea typeface="Meiryo UI" pitchFamily="50" charset="-128"/>
            </a:endParaRPr>
          </a:p>
        </p:txBody>
      </p:sp>
      <p:graphicFrame>
        <p:nvGraphicFramePr>
          <p:cNvPr id="14" name="グラフ 13"/>
          <p:cNvGraphicFramePr>
            <a:graphicFrameLocks/>
          </p:cNvGraphicFramePr>
          <p:nvPr>
            <p:extLst>
              <p:ext uri="{D42A27DB-BD31-4B8C-83A1-F6EECF244321}">
                <p14:modId xmlns:p14="http://schemas.microsoft.com/office/powerpoint/2010/main" val="928863125"/>
              </p:ext>
            </p:extLst>
          </p:nvPr>
        </p:nvGraphicFramePr>
        <p:xfrm>
          <a:off x="1202370" y="2779767"/>
          <a:ext cx="7063295" cy="38175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673121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テスト履歴</a:t>
            </a:r>
            <a:r>
              <a:rPr lang="ja-JP" altLang="en-US" dirty="0" smtClean="0"/>
              <a:t>から得られるメトリクス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テスト実行回数（成功回数，失敗回数）</a:t>
            </a:r>
            <a:endParaRPr kumimoji="1" lang="en-US" altLang="ja-JP" dirty="0" smtClean="0"/>
          </a:p>
          <a:p>
            <a:r>
              <a:rPr lang="ja-JP" altLang="en-US" dirty="0"/>
              <a:t>テスト実</a:t>
            </a:r>
            <a:r>
              <a:rPr lang="ja-JP" altLang="en-US" dirty="0" smtClean="0"/>
              <a:t>行者</a:t>
            </a:r>
            <a:endParaRPr lang="en-US" altLang="ja-JP" dirty="0" smtClean="0"/>
          </a:p>
          <a:p>
            <a:r>
              <a:rPr kumimoji="1" lang="ja-JP" altLang="en-US" dirty="0" smtClean="0"/>
              <a:t>テスト</a:t>
            </a:r>
            <a:r>
              <a:rPr kumimoji="1" lang="ja-JP" altLang="en-US" dirty="0"/>
              <a:t>実行</a:t>
            </a:r>
            <a:r>
              <a:rPr kumimoji="1" lang="ja-JP" altLang="en-US" dirty="0" smtClean="0"/>
              <a:t>日時</a:t>
            </a:r>
            <a:endParaRPr kumimoji="1" lang="en-US" altLang="ja-JP" dirty="0" smtClean="0"/>
          </a:p>
          <a:p>
            <a:r>
              <a:rPr lang="ja-JP" altLang="en-US" dirty="0" smtClean="0"/>
              <a:t>テスト実行手順</a:t>
            </a:r>
            <a:endParaRPr kumimoji="1"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14</a:t>
            </a:fld>
            <a:endParaRPr kumimoji="1" lang="ja-JP" altLang="en-US"/>
          </a:p>
        </p:txBody>
      </p:sp>
      <p:sp>
        <p:nvSpPr>
          <p:cNvPr id="6" name="正方形/長方形 5"/>
          <p:cNvSpPr/>
          <p:nvPr/>
        </p:nvSpPr>
        <p:spPr>
          <a:xfrm>
            <a:off x="1187624" y="4797152"/>
            <a:ext cx="6624736" cy="1224136"/>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3200" dirty="0" smtClean="0">
                <a:latin typeface="Meiryo UI" pitchFamily="50" charset="-128"/>
                <a:ea typeface="Meiryo UI" pitchFamily="50" charset="-128"/>
              </a:rPr>
              <a:t>これらのメトリクスと，不具合が含まれているかどうかに関係があるかを確かめる</a:t>
            </a:r>
            <a:endParaRPr kumimoji="1" lang="ja-JP" altLang="en-US" sz="3200" dirty="0">
              <a:latin typeface="Meiryo UI" pitchFamily="50" charset="-128"/>
              <a:ea typeface="Meiryo UI" pitchFamily="50" charset="-128"/>
            </a:endParaRPr>
          </a:p>
        </p:txBody>
      </p:sp>
    </p:spTree>
    <p:extLst>
      <p:ext uri="{BB962C8B-B14F-4D97-AF65-F5344CB8AC3E}">
        <p14:creationId xmlns:p14="http://schemas.microsoft.com/office/powerpoint/2010/main" val="2319708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p:txBody>
          <a:bodyPr>
            <a:normAutofit fontScale="85000" lnSpcReduction="10000"/>
          </a:bodyPr>
          <a:lstStyle/>
          <a:p>
            <a:r>
              <a:rPr kumimoji="1" lang="en-US" altLang="ja-JP" dirty="0" smtClean="0"/>
              <a:t>RQ1</a:t>
            </a:r>
          </a:p>
          <a:p>
            <a:pPr lvl="1"/>
            <a:r>
              <a:rPr lang="ja-JP" altLang="en-US" dirty="0" smtClean="0"/>
              <a:t>テストの実行回数が多いモジュールは不具合を含みやすい？</a:t>
            </a:r>
            <a:endParaRPr lang="en-US" altLang="ja-JP" dirty="0" smtClean="0"/>
          </a:p>
          <a:p>
            <a:r>
              <a:rPr kumimoji="1" lang="en-US" altLang="ja-JP" dirty="0" smtClean="0"/>
              <a:t>RQ2</a:t>
            </a:r>
            <a:endParaRPr lang="en-US" altLang="ja-JP" dirty="0" smtClean="0"/>
          </a:p>
          <a:p>
            <a:pPr lvl="1"/>
            <a:r>
              <a:rPr kumimoji="1" lang="ja-JP" altLang="en-US" dirty="0" smtClean="0"/>
              <a:t>テストの成功回数・失敗回数と不具合の含みやすさには関係がある？</a:t>
            </a:r>
            <a:endParaRPr kumimoji="1" lang="en-US" altLang="ja-JP" dirty="0" smtClean="0"/>
          </a:p>
          <a:p>
            <a:r>
              <a:rPr lang="en-US" altLang="ja-JP" dirty="0" smtClean="0"/>
              <a:t>RQ3</a:t>
            </a:r>
          </a:p>
          <a:p>
            <a:pPr lvl="1"/>
            <a:r>
              <a:rPr kumimoji="1" lang="ja-JP" altLang="en-US" dirty="0" smtClean="0"/>
              <a:t>リリース直前までテストを行っていたモジュールは不具合を含みやすい？</a:t>
            </a:r>
            <a:endParaRPr kumimoji="1" lang="en-US" altLang="ja-JP" dirty="0" smtClean="0"/>
          </a:p>
          <a:p>
            <a:r>
              <a:rPr lang="en-US" altLang="ja-JP" dirty="0" smtClean="0"/>
              <a:t>RQ4</a:t>
            </a:r>
          </a:p>
          <a:p>
            <a:pPr lvl="1"/>
            <a:r>
              <a:rPr lang="ja-JP" altLang="en-US" dirty="0"/>
              <a:t>複</a:t>
            </a:r>
            <a:r>
              <a:rPr lang="ja-JP" altLang="en-US" dirty="0" smtClean="0"/>
              <a:t>数人でテストを行っていたモジュールには，不具合が含まれにくい？</a:t>
            </a:r>
            <a:endParaRPr kumimoji="1" lang="en-US" altLang="ja-JP" dirty="0" smtClean="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15</a:t>
            </a:fld>
            <a:endParaRPr kumimoji="1" lang="ja-JP" altLang="en-US"/>
          </a:p>
        </p:txBody>
      </p:sp>
    </p:spTree>
    <p:extLst>
      <p:ext uri="{BB962C8B-B14F-4D97-AF65-F5344CB8AC3E}">
        <p14:creationId xmlns:p14="http://schemas.microsoft.com/office/powerpoint/2010/main" val="39337037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solidFill>
                  <a:srgbClr val="FF0000"/>
                </a:solidFill>
              </a:rPr>
              <a:t>テスト履歴</a:t>
            </a:r>
            <a:r>
              <a:rPr kumimoji="1" lang="ja-JP" altLang="en-US" dirty="0" smtClean="0"/>
              <a:t>を利用した</a:t>
            </a:r>
            <a:r>
              <a:rPr kumimoji="1" lang="en-US" altLang="ja-JP" dirty="0" smtClean="0"/>
              <a:t>Fault-prone</a:t>
            </a:r>
            <a:r>
              <a:rPr kumimoji="1" lang="ja-JP" altLang="en-US" dirty="0" smtClean="0"/>
              <a:t>モジュール予測</a:t>
            </a:r>
            <a:endParaRPr lang="en-US" altLang="ja-JP" dirty="0"/>
          </a:p>
          <a:p>
            <a:pPr lvl="1"/>
            <a:r>
              <a:rPr kumimoji="1" lang="ja-JP" altLang="en-US" dirty="0" smtClean="0"/>
              <a:t>テスト</a:t>
            </a:r>
            <a:r>
              <a:rPr lang="ja-JP" altLang="en-US" dirty="0"/>
              <a:t>管理</a:t>
            </a:r>
            <a:r>
              <a:rPr lang="ja-JP" altLang="en-US" dirty="0" smtClean="0"/>
              <a:t>システムから得られるメトリクスを用いる</a:t>
            </a:r>
            <a:endParaRPr lang="en-US" altLang="ja-JP" dirty="0" smtClean="0"/>
          </a:p>
          <a:p>
            <a:pPr marL="457200" lvl="1" indent="0">
              <a:buNone/>
            </a:pPr>
            <a:endParaRPr lang="en-US" altLang="ja-JP" dirty="0" smtClean="0"/>
          </a:p>
          <a:p>
            <a:pPr lvl="1"/>
            <a:endParaRPr kumimoji="1" lang="en-US" altLang="ja-JP" dirty="0" smtClean="0"/>
          </a:p>
          <a:p>
            <a:r>
              <a:rPr kumimoji="1" lang="ja-JP" altLang="en-US" dirty="0" smtClean="0"/>
              <a:t>今後の予定</a:t>
            </a:r>
            <a:endParaRPr kumimoji="1" lang="en-US" altLang="ja-JP" dirty="0" smtClean="0"/>
          </a:p>
          <a:p>
            <a:pPr lvl="1"/>
            <a:r>
              <a:rPr kumimoji="1" lang="ja-JP" altLang="en-US" dirty="0" smtClean="0"/>
              <a:t>テスト履歴と不具合の有無の関係分析</a:t>
            </a:r>
            <a:endParaRPr kumimoji="1" lang="en-US" altLang="ja-JP" dirty="0" smtClean="0"/>
          </a:p>
          <a:p>
            <a:pPr lvl="1"/>
            <a:r>
              <a:rPr lang="ja-JP" altLang="en-US" dirty="0"/>
              <a:t>予測</a:t>
            </a:r>
            <a:r>
              <a:rPr lang="ja-JP" altLang="en-US" dirty="0" smtClean="0"/>
              <a:t>モデルの構築，評価</a:t>
            </a:r>
            <a:endParaRPr kumimoji="1" lang="ja-JP" altLang="en-US" dirty="0"/>
          </a:p>
        </p:txBody>
      </p:sp>
      <p:sp>
        <p:nvSpPr>
          <p:cNvPr id="4" name="日付プレースホルダー 3"/>
          <p:cNvSpPr>
            <a:spLocks noGrp="1"/>
          </p:cNvSpPr>
          <p:nvPr>
            <p:ph type="dt" sz="half" idx="10"/>
          </p:nvPr>
        </p:nvSpPr>
        <p:spPr/>
        <p:txBody>
          <a:bodyPr/>
          <a:lstStyle/>
          <a:p>
            <a:fld id="{C62A8B3D-FD20-48A6-8254-9965B27FDD1E}" type="datetime1">
              <a:rPr kumimoji="1" lang="ja-JP" altLang="en-US" smtClean="0"/>
              <a:t>2015/9/1</a:t>
            </a:fld>
            <a:endParaRPr kumimoji="1" lang="ja-JP" altLang="en-US"/>
          </a:p>
        </p:txBody>
      </p:sp>
      <p:sp>
        <p:nvSpPr>
          <p:cNvPr id="5" name="スライド番号プレースホルダー 4"/>
          <p:cNvSpPr>
            <a:spLocks noGrp="1"/>
          </p:cNvSpPr>
          <p:nvPr>
            <p:ph type="sldNum" sz="quarter" idx="12"/>
          </p:nvPr>
        </p:nvSpPr>
        <p:spPr/>
        <p:txBody>
          <a:bodyPr/>
          <a:lstStyle/>
          <a:p>
            <a:fld id="{C6832DC1-658B-43A4-B593-C4FB1BEB711B}" type="slidenum">
              <a:rPr kumimoji="1" lang="ja-JP" altLang="en-US" smtClean="0"/>
              <a:t>16</a:t>
            </a:fld>
            <a:endParaRPr kumimoji="1" lang="ja-JP" altLang="en-US"/>
          </a:p>
        </p:txBody>
      </p:sp>
    </p:spTree>
    <p:extLst>
      <p:ext uri="{BB962C8B-B14F-4D97-AF65-F5344CB8AC3E}">
        <p14:creationId xmlns:p14="http://schemas.microsoft.com/office/powerpoint/2010/main" val="2200332147"/>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kumimoji="1" dirty="0">
            <a:latin typeface="Meiryo UI" pitchFamily="50" charset="-128"/>
            <a:ea typeface="Meiryo UI" pitchFamily="50" charset="-128"/>
          </a:defRPr>
        </a:defPPr>
      </a:lstStyle>
      <a:style>
        <a:lnRef idx="2">
          <a:schemeClr val="dk1"/>
        </a:lnRef>
        <a:fillRef idx="1">
          <a:schemeClr val="lt1"/>
        </a:fillRef>
        <a:effectRef idx="0">
          <a:schemeClr val="dk1"/>
        </a:effectRef>
        <a:fontRef idx="minor">
          <a:schemeClr val="dk1"/>
        </a:fontRef>
      </a:style>
    </a:spDef>
    <a:txDef>
      <a:spPr>
        <a:noFill/>
      </a:spPr>
      <a:bodyPr wrap="square" rtlCol="0">
        <a:spAutoFit/>
      </a:bodyPr>
      <a:lstStyle>
        <a:defPPr>
          <a:defRPr kumimoji="1" dirty="0">
            <a:latin typeface="メイリオ" pitchFamily="50" charset="-128"/>
            <a:ea typeface="メイリオ" pitchFamily="50" charset="-128"/>
          </a:defRPr>
        </a:defPPr>
      </a:lstStyle>
    </a:tx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25838</TotalTime>
  <Words>723</Words>
  <Application>Microsoft Office PowerPoint</Application>
  <PresentationFormat>画面に合わせる (4:3)</PresentationFormat>
  <Paragraphs>179</Paragraphs>
  <Slides>16</Slides>
  <Notes>1</Notes>
  <HiddenSlides>0</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blank</vt:lpstr>
      <vt:lpstr>テスト履歴に基づく fault-proneモジュール予測に向けた検討</vt:lpstr>
      <vt:lpstr>背景</vt:lpstr>
      <vt:lpstr>Fault-proneモジュール予測</vt:lpstr>
      <vt:lpstr>ラピッドリリースサイクル</vt:lpstr>
      <vt:lpstr>目的とアプローチ</vt:lpstr>
      <vt:lpstr>アルゴリズム</vt:lpstr>
      <vt:lpstr>モジュールの不具合の有無特定</vt:lpstr>
      <vt:lpstr>テスト管理システム</vt:lpstr>
      <vt:lpstr>MozTrapの画面イメージ</vt:lpstr>
      <vt:lpstr>MozTrap詳細1</vt:lpstr>
      <vt:lpstr>MozTrap詳細2</vt:lpstr>
      <vt:lpstr>MozTrap詳細3</vt:lpstr>
      <vt:lpstr>Mozilla MozTrapに記録されている テストケース</vt:lpstr>
      <vt:lpstr>テスト履歴から得られるメトリクス</vt:lpstr>
      <vt:lpstr>リサーチクエスチョン</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テストデータに基づく fault-proneモジュール予測</dc:title>
  <dc:creator>Hayato Yoshiyuki</dc:creator>
  <cp:lastModifiedBy>Hayato Yoshiyuki</cp:lastModifiedBy>
  <cp:revision>92</cp:revision>
  <cp:lastPrinted>2015-09-01T06:04:17Z</cp:lastPrinted>
  <dcterms:created xsi:type="dcterms:W3CDTF">2015-04-08T05:13:14Z</dcterms:created>
  <dcterms:modified xsi:type="dcterms:W3CDTF">2015-09-01T06:34:22Z</dcterms:modified>
</cp:coreProperties>
</file>