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72" r:id="rId3"/>
    <p:sldId id="257" r:id="rId4"/>
    <p:sldId id="258" r:id="rId5"/>
    <p:sldId id="263" r:id="rId6"/>
    <p:sldId id="259" r:id="rId7"/>
    <p:sldId id="260" r:id="rId8"/>
    <p:sldId id="273" r:id="rId9"/>
    <p:sldId id="265" r:id="rId10"/>
    <p:sldId id="266" r:id="rId11"/>
    <p:sldId id="267" r:id="rId12"/>
    <p:sldId id="274" r:id="rId13"/>
    <p:sldId id="268" r:id="rId14"/>
    <p:sldId id="269" r:id="rId15"/>
    <p:sldId id="275"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99"/>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219" autoAdjust="0"/>
  </p:normalViewPr>
  <p:slideViewPr>
    <p:cSldViewPr>
      <p:cViewPr varScale="1">
        <p:scale>
          <a:sx n="51" d="100"/>
          <a:sy n="51" d="100"/>
        </p:scale>
        <p:origin x="-96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93802-FD56-4DA8-8856-D541DD8C7F1E}" type="datetimeFigureOut">
              <a:rPr kumimoji="1" lang="ja-JP" altLang="en-US" smtClean="0"/>
              <a:pPr/>
              <a:t>2009/6/25</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BECE03-7A01-4A71-9CC5-FC75EA06B9D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グローバルソフトウェアに置いてブリッジは有効な手段と言われている</a:t>
            </a:r>
            <a:endParaRPr lang="en-US" altLang="ja-JP" dirty="0" smtClean="0"/>
          </a:p>
          <a:p>
            <a:endParaRPr kumimoji="1" lang="en-US" altLang="ja-JP" dirty="0" smtClean="0"/>
          </a:p>
          <a:p>
            <a:r>
              <a:rPr kumimoji="1" lang="ja-JP" altLang="en-US" dirty="0" smtClean="0"/>
              <a:t>ブリッジがどのように有効かは不明な点が多い</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15BECE03-7A01-4A71-9CC5-FC75EA06B9DC}" type="slidenum">
              <a:rPr kumimoji="1" lang="ja-JP" altLang="en-US" smtClean="0"/>
              <a:pPr/>
              <a:t>5</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15BECE03-7A01-4A71-9CC5-FC75EA06B9DC}" type="slidenum">
              <a:rPr kumimoji="1" lang="ja-JP" altLang="en-US" smtClean="0"/>
              <a:pPr/>
              <a:t>10</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ja-JP" altLang="en-US">
              <a:ea typeface="ＭＳ Ｐゴシック" pitchFamily="50" charset="-128"/>
            </a:endParaRPr>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8" name="Line 11"/>
          <p:cNvSpPr>
            <a:spLocks noChangeShapeType="1"/>
          </p:cNvSpPr>
          <p:nvPr/>
        </p:nvSpPr>
        <p:spPr bwMode="auto">
          <a:xfrm flipH="1">
            <a:off x="415925" y="3748088"/>
            <a:ext cx="8385175" cy="0"/>
          </a:xfrm>
          <a:prstGeom prst="line">
            <a:avLst/>
          </a:prstGeom>
          <a:noFill/>
          <a:ln w="12700">
            <a:solidFill>
              <a:schemeClr val="tx1"/>
            </a:solidFill>
            <a:round/>
            <a:headEnd/>
            <a:tailEnd/>
          </a:ln>
          <a:effectLst/>
        </p:spPr>
        <p:txBody>
          <a:bodyPr/>
          <a:lstStyle/>
          <a:p>
            <a:pPr>
              <a:defRPr/>
            </a:pPr>
            <a:endParaRPr lang="ja-JP" altLang="en-US">
              <a:ea typeface="ＭＳ Ｐゴシック" pitchFamily="50" charset="-128"/>
            </a:endParaRPr>
          </a:p>
        </p:txBody>
      </p:sp>
      <p:sp>
        <p:nvSpPr>
          <p:cNvPr id="174082" name="Rectangle 2"/>
          <p:cNvSpPr>
            <a:spLocks noGrp="1" noChangeArrowheads="1"/>
          </p:cNvSpPr>
          <p:nvPr>
            <p:ph type="ctrTitle"/>
          </p:nvPr>
        </p:nvSpPr>
        <p:spPr>
          <a:xfrm>
            <a:off x="2133600" y="1371600"/>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fld id="{31291307-901D-4C19-83AA-0AE4EEDEA3B3}" type="datetimeFigureOut">
              <a:rPr kumimoji="1" lang="ja-JP" altLang="en-US" smtClean="0"/>
              <a:pPr/>
              <a:t>2009/6/25</a:t>
            </a:fld>
            <a:endParaRPr kumimoji="1"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endParaRPr kumimoji="1" lang="ja-JP" altLang="en-US"/>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23999" y="190500"/>
            <a:ext cx="7512051" cy="1527175"/>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152400" y="1905000"/>
            <a:ext cx="8585200" cy="4403725"/>
          </a:xfrm>
        </p:spPr>
        <p:txBody>
          <a:bodyPr/>
          <a:lstStyle>
            <a:lvl1pPr>
              <a:defRPr sz="24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8" name="Rectangle 5"/>
          <p:cNvSpPr>
            <a:spLocks noGrp="1" noChangeArrowheads="1"/>
          </p:cNvSpPr>
          <p:nvPr>
            <p:ph type="ftr" sz="quarter" idx="11"/>
          </p:nvPr>
        </p:nvSpPr>
        <p:spPr>
          <a:ln/>
        </p:spPr>
        <p:txBody>
          <a:bodyPr/>
          <a:lstStyle>
            <a:lvl1pPr>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4" name="Rectangle 5"/>
          <p:cNvSpPr>
            <a:spLocks noGrp="1" noChangeArrowheads="1"/>
          </p:cNvSpPr>
          <p:nvPr>
            <p:ph type="ftr" sz="quarter" idx="11"/>
          </p:nvPr>
        </p:nvSpPr>
        <p:spPr>
          <a:ln/>
        </p:spPr>
        <p:txBody>
          <a:bodyPr/>
          <a:lstStyle>
            <a:lvl1pPr>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3" name="Rectangle 5"/>
          <p:cNvSpPr>
            <a:spLocks noGrp="1" noChangeArrowheads="1"/>
          </p:cNvSpPr>
          <p:nvPr>
            <p:ph type="ftr" sz="quarter" idx="11"/>
          </p:nvPr>
        </p:nvSpPr>
        <p:spPr>
          <a:ln/>
        </p:spPr>
        <p:txBody>
          <a:bodyPr/>
          <a:lstStyle>
            <a:lvl1pPr>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2009/6/25</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905000"/>
            <a:ext cx="7010400" cy="440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31291307-901D-4C19-83AA-0AE4EEDEA3B3}" type="datetimeFigureOut">
              <a:rPr kumimoji="1" lang="ja-JP" altLang="en-US" smtClean="0"/>
              <a:pPr/>
              <a:t>2009/6/25</a:t>
            </a:fld>
            <a:endParaRPr kumimoji="1"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endParaRPr kumimoji="1" lang="ja-JP" altLang="en-US"/>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A0E798B7-0496-4F68-86CF-21BCA2F0C203}" type="slidenum">
              <a:rPr kumimoji="1" lang="ja-JP" altLang="en-US" smtClean="0"/>
              <a:pPr/>
              <a:t>&lt;#&gt;</a:t>
            </a:fld>
            <a:endParaRPr kumimoji="1" lang="ja-JP" altLang="en-US"/>
          </a:p>
        </p:txBody>
      </p:sp>
      <p:sp>
        <p:nvSpPr>
          <p:cNvPr id="173063"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pPr>
              <a:defRPr/>
            </a:pPr>
            <a:endParaRPr lang="ja-JP" altLang="en-US">
              <a:ea typeface="ＭＳ Ｐゴシック" pitchFamily="50" charset="-128"/>
            </a:endParaRPr>
          </a:p>
        </p:txBody>
      </p:sp>
      <p:sp>
        <p:nvSpPr>
          <p:cNvPr id="173064" name="Oval 8"/>
          <p:cNvSpPr>
            <a:spLocks noChangeArrowheads="1"/>
          </p:cNvSpPr>
          <p:nvPr/>
        </p:nvSpPr>
        <p:spPr bwMode="auto">
          <a:xfrm>
            <a:off x="152400" y="838200"/>
            <a:ext cx="228600" cy="228600"/>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5" name="Oval 9"/>
          <p:cNvSpPr>
            <a:spLocks noChangeArrowheads="1"/>
          </p:cNvSpPr>
          <p:nvPr/>
        </p:nvSpPr>
        <p:spPr bwMode="auto">
          <a:xfrm>
            <a:off x="539750" y="838200"/>
            <a:ext cx="228600" cy="228600"/>
          </a:xfrm>
          <a:prstGeom prst="ellipse">
            <a:avLst/>
          </a:prstGeom>
          <a:solidFill>
            <a:schemeClr val="accent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6" name="Oval 10"/>
          <p:cNvSpPr>
            <a:spLocks noChangeArrowheads="1"/>
          </p:cNvSpPr>
          <p:nvPr/>
        </p:nvSpPr>
        <p:spPr bwMode="auto">
          <a:xfrm>
            <a:off x="927100" y="838200"/>
            <a:ext cx="228600" cy="228600"/>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kumimoji="1" sz="3000" i="1">
          <a:solidFill>
            <a:schemeClr val="tx2"/>
          </a:solidFill>
          <a:latin typeface="+mj-lt"/>
          <a:ea typeface="+mj-ea"/>
          <a:cs typeface="+mj-cs"/>
        </a:defRPr>
      </a:lvl1pPr>
      <a:lvl2pPr algn="l" rtl="0" eaLnBrk="1" fontAlgn="base" hangingPunct="1">
        <a:spcBef>
          <a:spcPct val="0"/>
        </a:spcBef>
        <a:spcAft>
          <a:spcPct val="0"/>
        </a:spcAft>
        <a:defRPr kumimoji="1" sz="3000" i="1">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3000" i="1">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3000" i="1">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l"/>
        <a:defRPr kumimoji="1">
          <a:solidFill>
            <a:schemeClr val="tx2"/>
          </a:solidFill>
          <a:latin typeface="+mn-lt"/>
          <a:ea typeface="+mn-ea"/>
        </a:defRPr>
      </a:lvl2pPr>
      <a:lvl3pPr marL="1143000" indent="-228600" algn="l" rtl="0" eaLnBrk="1" fontAlgn="base" hangingPunct="1">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1" fontAlgn="base" hangingPunct="1">
        <a:spcBef>
          <a:spcPct val="20000"/>
        </a:spcBef>
        <a:spcAft>
          <a:spcPct val="0"/>
        </a:spcAft>
        <a:buClr>
          <a:schemeClr val="tx1"/>
        </a:buClr>
        <a:buChar char="•"/>
        <a:defRPr kumimoji="1" sz="1400">
          <a:solidFill>
            <a:schemeClr val="tx2"/>
          </a:solidFill>
          <a:latin typeface="+mn-lt"/>
          <a:ea typeface="+mn-ea"/>
        </a:defRPr>
      </a:lvl4pPr>
      <a:lvl5pPr marL="2057400" indent="-228600" algn="l" rtl="0" eaLnBrk="1" fontAlgn="base" hangingPunct="1">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133600" y="1371600"/>
            <a:ext cx="6867556" cy="2200276"/>
          </a:xfrm>
        </p:spPr>
        <p:txBody>
          <a:bodyPr/>
          <a:lstStyle/>
          <a:p>
            <a:r>
              <a:rPr lang="en-US" altLang="ja-JP" b="1" dirty="0" smtClean="0"/>
              <a:t>On the Use of Visualization to Support Awareness of Human Activities in Software Development:</a:t>
            </a:r>
            <a:br>
              <a:rPr lang="en-US" altLang="ja-JP" b="1" dirty="0" smtClean="0"/>
            </a:br>
            <a:r>
              <a:rPr lang="en-US" altLang="ja-JP" b="1" dirty="0" smtClean="0"/>
              <a:t>A Survey and a Framework</a:t>
            </a:r>
            <a:endParaRPr kumimoji="1" lang="ja-JP" altLang="en-US" dirty="0"/>
          </a:p>
        </p:txBody>
      </p:sp>
      <p:sp>
        <p:nvSpPr>
          <p:cNvPr id="3" name="サブタイトル 2"/>
          <p:cNvSpPr>
            <a:spLocks noGrp="1"/>
          </p:cNvSpPr>
          <p:nvPr>
            <p:ph type="subTitle" idx="1"/>
          </p:nvPr>
        </p:nvSpPr>
        <p:spPr>
          <a:xfrm>
            <a:off x="1428728" y="4286256"/>
            <a:ext cx="7153308" cy="1890326"/>
          </a:xfrm>
        </p:spPr>
        <p:txBody>
          <a:bodyPr>
            <a:noAutofit/>
          </a:bodyPr>
          <a:lstStyle/>
          <a:p>
            <a:r>
              <a:rPr lang="en-US" altLang="ja-JP" sz="1800" dirty="0" smtClean="0"/>
              <a:t>Margaret-Anne D. Storey, </a:t>
            </a:r>
            <a:r>
              <a:rPr lang="en-US" altLang="ja-JP" sz="1800" dirty="0" err="1" smtClean="0"/>
              <a:t>Davor</a:t>
            </a:r>
            <a:r>
              <a:rPr lang="en-US" altLang="ja-JP" sz="1800" dirty="0" smtClean="0"/>
              <a:t> C </a:t>
            </a:r>
            <a:r>
              <a:rPr lang="en-US" altLang="ja-JP" sz="1800" dirty="0" err="1" smtClean="0"/>
              <a:t>ubranic</a:t>
            </a:r>
            <a:r>
              <a:rPr lang="en-US" altLang="ja-JP" sz="1800" dirty="0" smtClean="0"/>
              <a:t>, Daniel M. German </a:t>
            </a:r>
          </a:p>
          <a:p>
            <a:endParaRPr lang="en-US" altLang="ja-JP" sz="1800" dirty="0" smtClean="0"/>
          </a:p>
          <a:p>
            <a:r>
              <a:rPr lang="en-US" altLang="ja-JP" sz="1800" dirty="0" smtClean="0"/>
              <a:t>Software Engineering Group, Dept. of Computer Science</a:t>
            </a:r>
          </a:p>
          <a:p>
            <a:r>
              <a:rPr lang="en-US" altLang="ja-JP" sz="1800" dirty="0" smtClean="0"/>
              <a:t>University of Victoria</a:t>
            </a:r>
            <a:endParaRPr lang="en-US" altLang="ja-JP" sz="1800" i="1" dirty="0" smtClean="0"/>
          </a:p>
        </p:txBody>
      </p:sp>
      <p:sp>
        <p:nvSpPr>
          <p:cNvPr id="6" name="Text Box 6"/>
          <p:cNvSpPr txBox="1">
            <a:spLocks noChangeArrowheads="1"/>
          </p:cNvSpPr>
          <p:nvPr/>
        </p:nvSpPr>
        <p:spPr bwMode="auto">
          <a:xfrm>
            <a:off x="5688013" y="115888"/>
            <a:ext cx="3276600" cy="646331"/>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（みずきたん）</a:t>
            </a:r>
            <a:r>
              <a:rPr lang="en-US" altLang="ja-JP" dirty="0" smtClean="0"/>
              <a:t>2009/06/11</a:t>
            </a:r>
            <a:endParaRPr lang="en-US" altLang="ja-JP"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normAutofit fontScale="85000" lnSpcReduction="20000"/>
          </a:bodyPr>
          <a:lstStyle/>
          <a:p>
            <a:r>
              <a:rPr kumimoji="1" lang="ja-JP" altLang="en-US" dirty="0" smtClean="0"/>
              <a:t>概要</a:t>
            </a:r>
            <a:endParaRPr kumimoji="1" lang="en-US" altLang="ja-JP" dirty="0" smtClean="0"/>
          </a:p>
          <a:p>
            <a:r>
              <a:rPr lang="ja-JP" altLang="en-US" dirty="0" smtClean="0"/>
              <a:t>背景</a:t>
            </a:r>
            <a:endParaRPr lang="en-US" altLang="ja-JP" dirty="0" smtClean="0"/>
          </a:p>
          <a:p>
            <a:r>
              <a:rPr lang="ja-JP" altLang="en-US" dirty="0" smtClean="0"/>
              <a:t>目的</a:t>
            </a:r>
            <a:endParaRPr lang="en-US" altLang="ja-JP" dirty="0" smtClean="0"/>
          </a:p>
          <a:p>
            <a:r>
              <a:rPr lang="ja-JP" altLang="en-US" sz="3900" b="1" dirty="0" smtClean="0"/>
              <a:t>フレームワーク</a:t>
            </a:r>
            <a:endParaRPr lang="en-US" altLang="ja-JP" sz="3900" b="1" dirty="0" smtClean="0"/>
          </a:p>
          <a:p>
            <a:pPr lvl="1"/>
            <a:r>
              <a:rPr kumimoji="1" lang="en-US" altLang="ja-JP" sz="2600" b="1" dirty="0" smtClean="0"/>
              <a:t>Intent</a:t>
            </a:r>
          </a:p>
          <a:p>
            <a:pPr lvl="1"/>
            <a:r>
              <a:rPr lang="en-US" altLang="ja-JP" sz="2600" b="1" dirty="0" smtClean="0"/>
              <a:t>Information</a:t>
            </a:r>
          </a:p>
          <a:p>
            <a:pPr lvl="1"/>
            <a:r>
              <a:rPr kumimoji="1" lang="en-US" altLang="ja-JP" sz="2600" b="1" dirty="0" smtClean="0"/>
              <a:t>Presentation</a:t>
            </a:r>
          </a:p>
          <a:p>
            <a:pPr lvl="1"/>
            <a:r>
              <a:rPr lang="en-US" altLang="ja-JP" sz="2600" b="1" dirty="0" smtClean="0"/>
              <a:t>Interaction</a:t>
            </a:r>
          </a:p>
          <a:p>
            <a:pPr lvl="1"/>
            <a:r>
              <a:rPr lang="en-US" altLang="ja-JP" sz="2600" b="1" dirty="0" smtClean="0"/>
              <a:t>effectiveness</a:t>
            </a:r>
            <a:endParaRPr kumimoji="1" lang="en-US" altLang="ja-JP" sz="2600" b="1" dirty="0" smtClean="0"/>
          </a:p>
          <a:p>
            <a:r>
              <a:rPr lang="ja-JP" altLang="en-US" dirty="0" smtClean="0"/>
              <a:t>まとめ</a:t>
            </a:r>
            <a:endParaRPr lang="en-US" altLang="ja-JP" dirty="0" smtClean="0"/>
          </a:p>
          <a:p>
            <a:r>
              <a:rPr lang="ja-JP" altLang="en-US" dirty="0" smtClean="0"/>
              <a:t>考察</a:t>
            </a:r>
            <a:endParaRPr lang="en-US" altLang="ja-JP" dirty="0" smtClean="0"/>
          </a:p>
          <a:p>
            <a:r>
              <a:rPr lang="ja-JP" altLang="en-US" dirty="0" smtClean="0"/>
              <a:t>感想</a:t>
            </a:r>
            <a:endParaRPr lang="en-US" altLang="ja-JP" dirty="0" smtClean="0"/>
          </a:p>
          <a:p>
            <a:endParaRPr kumimoji="1" lang="en-US" altLang="ja-JP"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概要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ソフトウェア開発における人間の活動を可視化するツールの理解、比較、詳細のためのフレームワークを提案する</a:t>
            </a:r>
            <a:endParaRPr lang="en-US" altLang="ja-JP" dirty="0" smtClean="0"/>
          </a:p>
          <a:p>
            <a:endParaRPr lang="en-US" altLang="ja-JP" dirty="0" smtClean="0"/>
          </a:p>
          <a:p>
            <a:r>
              <a:rPr lang="ja-JP" altLang="en-US" dirty="0" smtClean="0"/>
              <a:t>フレームワークは以下のことを提供する</a:t>
            </a:r>
            <a:endParaRPr lang="en-US" altLang="ja-JP" dirty="0" smtClean="0"/>
          </a:p>
          <a:p>
            <a:pPr lvl="1"/>
            <a:r>
              <a:rPr lang="ja-JP" altLang="en-US" dirty="0" smtClean="0"/>
              <a:t>ツールの異なりを</a:t>
            </a:r>
            <a:r>
              <a:rPr lang="ja-JP" altLang="en-US" dirty="0" smtClean="0"/>
              <a:t>提供する</a:t>
            </a:r>
            <a:endParaRPr lang="en-US" altLang="ja-JP" dirty="0" smtClean="0"/>
          </a:p>
          <a:p>
            <a:pPr lvl="1"/>
            <a:r>
              <a:rPr lang="ja-JP" altLang="en-US" dirty="0" smtClean="0"/>
              <a:t>使用</a:t>
            </a:r>
            <a:r>
              <a:rPr lang="ja-JP" altLang="en-US" dirty="0" smtClean="0"/>
              <a:t>するユーザー側に</a:t>
            </a:r>
            <a:r>
              <a:rPr lang="ja-JP" altLang="en-US" dirty="0" smtClean="0"/>
              <a:t>ツール</a:t>
            </a:r>
            <a:r>
              <a:rPr lang="ja-JP" altLang="en-US" dirty="0" smtClean="0"/>
              <a:t>の可能性</a:t>
            </a:r>
            <a:r>
              <a:rPr lang="ja-JP" altLang="en-US" dirty="0" smtClean="0"/>
              <a:t>を</a:t>
            </a:r>
            <a:r>
              <a:rPr lang="ja-JP" altLang="en-US" dirty="0" smtClean="0"/>
              <a:t>提供</a:t>
            </a:r>
            <a:r>
              <a:rPr lang="ja-JP" altLang="en-US" dirty="0" smtClean="0"/>
              <a:t>する</a:t>
            </a:r>
            <a:endParaRPr lang="en-US" altLang="ja-JP" dirty="0" smtClean="0"/>
          </a:p>
          <a:p>
            <a:pPr lvl="1"/>
            <a:r>
              <a:rPr kumimoji="1" lang="ja-JP" altLang="en-US" dirty="0" smtClean="0"/>
              <a:t>ツール研究者に、さまざまなツールの比較、理解、新しいツールの研究エリアを提供する</a:t>
            </a:r>
            <a:endParaRPr kumimoji="1" lang="en-US" altLang="ja-JP" dirty="0" smtClean="0"/>
          </a:p>
          <a:p>
            <a:r>
              <a:rPr lang="ja-JP" altLang="en-US" dirty="0" smtClean="0"/>
              <a:t>今回</a:t>
            </a:r>
            <a:r>
              <a:rPr lang="ja-JP" altLang="en-US" dirty="0" smtClean="0"/>
              <a:t>はフレームワークをソフトウェア</a:t>
            </a:r>
            <a:r>
              <a:rPr lang="ja-JP" altLang="en-US" dirty="0" smtClean="0"/>
              <a:t>開発の</a:t>
            </a:r>
            <a:r>
              <a:rPr lang="en-US" altLang="ja-JP" dirty="0" smtClean="0"/>
              <a:t>activity awareness(</a:t>
            </a:r>
            <a:r>
              <a:rPr lang="ja-JP" altLang="en-US" dirty="0" smtClean="0"/>
              <a:t>活動認識</a:t>
            </a:r>
            <a:r>
              <a:rPr lang="en-US" altLang="ja-JP" dirty="0" smtClean="0"/>
              <a:t>)</a:t>
            </a:r>
            <a:r>
              <a:rPr lang="ja-JP" altLang="en-US" dirty="0" smtClean="0"/>
              <a:t>のために作製されたツールの調査のために使う</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背景</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ソフトウェア工学は、人中心で且つ人力により成り立っている</a:t>
            </a:r>
            <a:endParaRPr lang="en-US" altLang="ja-JP" dirty="0" smtClean="0"/>
          </a:p>
          <a:p>
            <a:endParaRPr lang="en-US" altLang="ja-JP" dirty="0" smtClean="0"/>
          </a:p>
          <a:p>
            <a:r>
              <a:rPr lang="ja-JP" altLang="en-US" dirty="0" smtClean="0"/>
              <a:t>中～大のスケールでは多くの開発者が分散した環境下で協力し合っている</a:t>
            </a:r>
            <a:endParaRPr lang="en-US" altLang="ja-JP" dirty="0" smtClean="0"/>
          </a:p>
          <a:p>
            <a:pPr lvl="1"/>
            <a:r>
              <a:rPr lang="ja-JP" altLang="en-US" dirty="0" smtClean="0"/>
              <a:t>多くのソフトウェア開発はコミュニケーションやコーディネーションなどの協調作業に仕事の負荷がかかっている</a:t>
            </a:r>
            <a:endParaRPr lang="en-US" altLang="ja-JP" dirty="0" smtClean="0"/>
          </a:p>
          <a:p>
            <a:endParaRPr lang="en-US" altLang="ja-JP" dirty="0" smtClean="0"/>
          </a:p>
          <a:p>
            <a:r>
              <a:rPr lang="ja-JP" altLang="en-US" dirty="0" smtClean="0"/>
              <a:t>近年、開発アクティビティを可視化するツールがあるが、何が有効か、何が他のツールと異なっているかを理解するのが難しい</a:t>
            </a:r>
            <a:endParaRPr lang="en-US" altLang="ja-JP" dirty="0" smtClean="0"/>
          </a:p>
          <a:p>
            <a:endParaRPr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a:t>
            </a:r>
            <a:r>
              <a:rPr lang="ja-JP" altLang="en-US" dirty="0" smtClean="0"/>
              <a:t>アプローチ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目的</a:t>
            </a:r>
            <a:endParaRPr lang="en-US" altLang="ja-JP" dirty="0" smtClean="0"/>
          </a:p>
          <a:p>
            <a:pPr lvl="1"/>
            <a:r>
              <a:rPr lang="ja-JP" altLang="en-US" dirty="0" smtClean="0"/>
              <a:t>可視化ツールのより良い理解と、今後のツール研究の方向性をフレームワークを用いて提供する</a:t>
            </a:r>
            <a:endParaRPr lang="en-US" altLang="ja-JP" dirty="0" smtClean="0"/>
          </a:p>
          <a:p>
            <a:pPr lvl="1"/>
            <a:endParaRPr lang="en-US" altLang="ja-JP" dirty="0" smtClean="0"/>
          </a:p>
          <a:p>
            <a:r>
              <a:rPr kumimoji="1" lang="ja-JP" altLang="en-US" dirty="0" smtClean="0"/>
              <a:t>アプローチ</a:t>
            </a:r>
            <a:endParaRPr kumimoji="1" lang="en-US" altLang="ja-JP" dirty="0" smtClean="0"/>
          </a:p>
          <a:p>
            <a:pPr lvl="1"/>
            <a:r>
              <a:rPr lang="ja-JP" altLang="en-US" dirty="0" smtClean="0"/>
              <a:t>ソフトウェア開発において、人間の活動を可視化するツールのデザインのフレームワークを用いてツールを細分化することで目的を達成する</a:t>
            </a:r>
            <a:endParaRPr kumimoji="1" lang="en-US" altLang="ja-JP"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フレームワーク</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ソフトウェア工学において人間の活動の可視化は</a:t>
            </a:r>
            <a:r>
              <a:rPr lang="en-US" altLang="ja-JP" dirty="0" smtClean="0"/>
              <a:t>5</a:t>
            </a:r>
            <a:r>
              <a:rPr lang="ja-JP" altLang="en-US" dirty="0" err="1" smtClean="0"/>
              <a:t>つの</a:t>
            </a:r>
            <a:r>
              <a:rPr lang="ja-JP" altLang="en-US" dirty="0" smtClean="0"/>
              <a:t>要素を持つ</a:t>
            </a:r>
            <a:endParaRPr lang="en-US" altLang="ja-JP" dirty="0" smtClean="0"/>
          </a:p>
          <a:p>
            <a:pPr lvl="1"/>
            <a:r>
              <a:rPr lang="en-US" altLang="ja-JP" b="1" dirty="0" smtClean="0"/>
              <a:t>Intent</a:t>
            </a:r>
            <a:r>
              <a:rPr lang="en-US" altLang="ja-JP" dirty="0" smtClean="0"/>
              <a:t>(</a:t>
            </a:r>
            <a:r>
              <a:rPr lang="ja-JP" altLang="en-US" dirty="0" smtClean="0"/>
              <a:t>可視化する意図</a:t>
            </a:r>
            <a:r>
              <a:rPr lang="en-US" altLang="ja-JP" dirty="0" smtClean="0"/>
              <a:t>)</a:t>
            </a:r>
          </a:p>
          <a:p>
            <a:pPr lvl="1"/>
            <a:endParaRPr lang="en-US" altLang="ja-JP" dirty="0" smtClean="0"/>
          </a:p>
          <a:p>
            <a:pPr lvl="1"/>
            <a:r>
              <a:rPr lang="en-US" altLang="ja-JP" b="1" dirty="0" smtClean="0"/>
              <a:t>Information</a:t>
            </a:r>
            <a:r>
              <a:rPr lang="ja-JP" altLang="en-US" dirty="0" smtClean="0"/>
              <a:t>（可視化ツールが用いるデータ</a:t>
            </a:r>
            <a:r>
              <a:rPr lang="ja-JP" altLang="en-US" dirty="0" smtClean="0"/>
              <a:t>）</a:t>
            </a:r>
            <a:endParaRPr lang="en-US" altLang="ja-JP" dirty="0" smtClean="0"/>
          </a:p>
          <a:p>
            <a:pPr lvl="1"/>
            <a:endParaRPr lang="en-US" altLang="ja-JP" dirty="0" smtClean="0"/>
          </a:p>
          <a:p>
            <a:pPr lvl="1"/>
            <a:r>
              <a:rPr lang="en-US" altLang="ja-JP" b="1" dirty="0" smtClean="0"/>
              <a:t>Presentation</a:t>
            </a:r>
            <a:r>
              <a:rPr lang="ja-JP" altLang="en-US" dirty="0" smtClean="0"/>
              <a:t>（可視化ツールが情報をどのように表示するか）</a:t>
            </a:r>
            <a:endParaRPr lang="en-US" altLang="ja-JP" dirty="0" smtClean="0"/>
          </a:p>
          <a:p>
            <a:pPr lvl="1"/>
            <a:endParaRPr lang="en-US" altLang="ja-JP" b="1" dirty="0" smtClean="0"/>
          </a:p>
          <a:p>
            <a:pPr lvl="1"/>
            <a:r>
              <a:rPr lang="en-US" altLang="ja-JP" b="1" dirty="0" smtClean="0"/>
              <a:t>Interaction</a:t>
            </a:r>
            <a:r>
              <a:rPr lang="ja-JP" altLang="en-US" dirty="0" smtClean="0"/>
              <a:t>（可視化ツールとの対話性があるか）</a:t>
            </a:r>
            <a:endParaRPr lang="en-US" altLang="ja-JP" dirty="0" smtClean="0"/>
          </a:p>
          <a:p>
            <a:pPr lvl="1"/>
            <a:endParaRPr lang="en-US" altLang="ja-JP" b="1" dirty="0" smtClean="0"/>
          </a:p>
          <a:p>
            <a:pPr lvl="1"/>
            <a:r>
              <a:rPr lang="en-US" altLang="ja-JP" b="1" dirty="0" smtClean="0"/>
              <a:t>Effectiveness</a:t>
            </a:r>
            <a:r>
              <a:rPr lang="ja-JP" altLang="en-US" dirty="0" smtClean="0"/>
              <a:t>（可視化ツールが実現可能、評価可能、使用可能か）</a:t>
            </a:r>
            <a:endParaRPr lang="en-US" altLang="ja-JP" dirty="0" smtClean="0"/>
          </a:p>
          <a:p>
            <a:pPr lvl="1">
              <a:buNone/>
            </a:pPr>
            <a:endParaRPr lang="en-US" altLang="ja-JP"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Intent</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pPr>
              <a:buNone/>
            </a:pPr>
            <a:r>
              <a:rPr lang="en-US" altLang="ja-JP" dirty="0" smtClean="0"/>
              <a:t>Intent</a:t>
            </a:r>
            <a:r>
              <a:rPr lang="ja-JP" altLang="en-US" dirty="0" smtClean="0"/>
              <a:t>はツールの可視化設計の目的を表し、以下の３つの要素がある</a:t>
            </a:r>
            <a:endParaRPr lang="en-US" altLang="ja-JP" dirty="0" smtClean="0"/>
          </a:p>
          <a:p>
            <a:r>
              <a:rPr lang="en-US" altLang="ja-JP" dirty="0" smtClean="0"/>
              <a:t>ROLE</a:t>
            </a:r>
          </a:p>
          <a:p>
            <a:pPr lvl="1"/>
            <a:r>
              <a:rPr lang="ja-JP" altLang="en-US" dirty="0" smtClean="0"/>
              <a:t>誰がこの可視化ツールを使うかが一番重要である</a:t>
            </a:r>
            <a:endParaRPr lang="en-US" altLang="ja-JP" dirty="0" smtClean="0"/>
          </a:p>
          <a:p>
            <a:pPr lvl="1"/>
            <a:r>
              <a:rPr lang="ja-JP" altLang="en-US" dirty="0" smtClean="0"/>
              <a:t>開発において重要な役割は開発者であり</a:t>
            </a:r>
            <a:endParaRPr lang="en-US" altLang="ja-JP" dirty="0" smtClean="0"/>
          </a:p>
          <a:p>
            <a:pPr lvl="1"/>
            <a:r>
              <a:rPr lang="ja-JP" altLang="en-US" dirty="0" smtClean="0"/>
              <a:t>属性としては</a:t>
            </a:r>
            <a:endParaRPr lang="en-US" altLang="ja-JP" dirty="0" smtClean="0"/>
          </a:p>
          <a:p>
            <a:pPr lvl="2"/>
            <a:r>
              <a:rPr lang="ja-JP" altLang="en-US" dirty="0" smtClean="0"/>
              <a:t>新人開発プロジェクトに関わっているかどうか？</a:t>
            </a:r>
            <a:endParaRPr lang="en-US" altLang="ja-JP" dirty="0" smtClean="0"/>
          </a:p>
          <a:p>
            <a:pPr lvl="2"/>
            <a:r>
              <a:rPr lang="ja-JP" altLang="en-US" dirty="0" smtClean="0"/>
              <a:t>開発者のレベル？</a:t>
            </a:r>
            <a:endParaRPr lang="en-US" altLang="ja-JP" dirty="0" smtClean="0"/>
          </a:p>
          <a:p>
            <a:pPr lvl="2"/>
            <a:r>
              <a:rPr lang="ja-JP" altLang="en-US" dirty="0" smtClean="0"/>
              <a:t>開発者が分散しているかどうか？</a:t>
            </a:r>
            <a:endParaRPr lang="en-US" altLang="ja-JP" dirty="0" smtClean="0"/>
          </a:p>
          <a:p>
            <a:r>
              <a:rPr kumimoji="1" lang="en-US" altLang="ja-JP" dirty="0" smtClean="0"/>
              <a:t>TIME</a:t>
            </a:r>
          </a:p>
          <a:p>
            <a:pPr lvl="1"/>
            <a:r>
              <a:rPr kumimoji="1" lang="ja-JP" altLang="en-US" dirty="0" smtClean="0"/>
              <a:t>開発活動が現在起こっているの</a:t>
            </a:r>
            <a:r>
              <a:rPr lang="ja-JP" altLang="en-US" dirty="0" smtClean="0"/>
              <a:t>？それとも過去に起こっているのか？</a:t>
            </a:r>
            <a:endParaRPr kumimoji="1" lang="en-US" altLang="ja-JP" dirty="0" smtClean="0"/>
          </a:p>
          <a:p>
            <a:pPr lvl="1"/>
            <a:r>
              <a:rPr kumimoji="1" lang="ja-JP" altLang="en-US" dirty="0" smtClean="0"/>
              <a:t>開発活動のヒストリーを提供するのかどうか？</a:t>
            </a:r>
            <a:endParaRPr kumimoji="1" lang="en-US" altLang="ja-JP" dirty="0" smtClean="0"/>
          </a:p>
          <a:p>
            <a:r>
              <a:rPr kumimoji="1" lang="en-US" altLang="ja-JP" dirty="0" smtClean="0"/>
              <a:t>Cognitive support</a:t>
            </a:r>
          </a:p>
          <a:p>
            <a:pPr lvl="1"/>
            <a:r>
              <a:rPr lang="ja-JP" altLang="en-US" dirty="0" smtClean="0"/>
              <a:t>可視化ツールは、どのように開発の認知性を上げるのか？</a:t>
            </a:r>
            <a:endParaRPr lang="en-US" altLang="ja-JP" dirty="0" smtClean="0"/>
          </a:p>
          <a:p>
            <a:pPr lvl="1"/>
            <a:r>
              <a:rPr kumimoji="1" lang="en-US" altLang="ja-JP" dirty="0" err="1" smtClean="0"/>
              <a:t>Authoriship</a:t>
            </a:r>
            <a:r>
              <a:rPr kumimoji="1" lang="en-US" altLang="ja-JP" dirty="0" smtClean="0"/>
              <a:t>, rationale, time, artifacts</a:t>
            </a:r>
            <a:endParaRPr kumimoji="1" lang="ja-JP"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Information</a:t>
            </a:r>
            <a:endParaRPr kumimoji="1" lang="ja-JP" altLang="en-US" dirty="0"/>
          </a:p>
        </p:txBody>
      </p:sp>
      <p:sp>
        <p:nvSpPr>
          <p:cNvPr id="3" name="コンテンツ プレースホルダ 2"/>
          <p:cNvSpPr>
            <a:spLocks noGrp="1"/>
          </p:cNvSpPr>
          <p:nvPr>
            <p:ph idx="1"/>
          </p:nvPr>
        </p:nvSpPr>
        <p:spPr/>
        <p:txBody>
          <a:bodyPr/>
          <a:lstStyle/>
          <a:p>
            <a:pPr>
              <a:buNone/>
            </a:pPr>
            <a:r>
              <a:rPr kumimoji="1" lang="en-US" altLang="ja-JP" sz="2000" dirty="0" smtClean="0"/>
              <a:t>Information</a:t>
            </a:r>
            <a:r>
              <a:rPr kumimoji="1" lang="ja-JP" altLang="en-US" sz="2000" dirty="0" smtClean="0"/>
              <a:t>は可視化ツールが用いるデータを表し、６つの要素がある</a:t>
            </a:r>
            <a:endParaRPr lang="en-US" altLang="ja-JP" sz="2000" dirty="0" smtClean="0"/>
          </a:p>
          <a:p>
            <a:r>
              <a:rPr kumimoji="1" lang="en-US" altLang="ja-JP" sz="2000" dirty="0" smtClean="0"/>
              <a:t>Change</a:t>
            </a:r>
            <a:r>
              <a:rPr kumimoji="1" lang="ja-JP" altLang="en-US" sz="2000" dirty="0" smtClean="0"/>
              <a:t>　</a:t>
            </a:r>
            <a:r>
              <a:rPr kumimoji="1" lang="en-US" altLang="ja-JP" sz="2000" dirty="0" smtClean="0"/>
              <a:t>management</a:t>
            </a:r>
          </a:p>
          <a:p>
            <a:pPr lvl="1"/>
            <a:r>
              <a:rPr lang="ja-JP" altLang="en-US" sz="1800" dirty="0" smtClean="0"/>
              <a:t>バージョン管理システムのリビジョンやブランチ、ローカルヒストリーなど</a:t>
            </a:r>
            <a:endParaRPr kumimoji="1" lang="en-US" altLang="ja-JP" sz="1800" dirty="0" smtClean="0"/>
          </a:p>
          <a:p>
            <a:r>
              <a:rPr lang="en-US" altLang="ja-JP" sz="2000" dirty="0" smtClean="0"/>
              <a:t>Defect tracking</a:t>
            </a:r>
          </a:p>
          <a:p>
            <a:pPr lvl="1"/>
            <a:r>
              <a:rPr lang="ja-JP" altLang="en-US" sz="1800" dirty="0" smtClean="0"/>
              <a:t>バグトラッキングシステムで誰がアサインされたかなどのメタデータなど</a:t>
            </a:r>
            <a:endParaRPr lang="en-US" altLang="ja-JP" sz="1800" dirty="0" smtClean="0"/>
          </a:p>
          <a:p>
            <a:r>
              <a:rPr kumimoji="1" lang="en-US" altLang="ja-JP" sz="2000" dirty="0" smtClean="0"/>
              <a:t>Program code</a:t>
            </a:r>
          </a:p>
          <a:p>
            <a:pPr lvl="1"/>
            <a:r>
              <a:rPr lang="ja-JP" altLang="en-US" sz="1800" dirty="0" smtClean="0"/>
              <a:t>ソースコードのファイルやモジュール、コンポーネントなど</a:t>
            </a:r>
            <a:endParaRPr kumimoji="1" lang="en-US" altLang="ja-JP" sz="1800" dirty="0" smtClean="0"/>
          </a:p>
          <a:p>
            <a:r>
              <a:rPr lang="en-US" altLang="ja-JP" sz="2000" dirty="0" smtClean="0"/>
              <a:t>Documentation</a:t>
            </a:r>
          </a:p>
          <a:p>
            <a:pPr lvl="1"/>
            <a:r>
              <a:rPr lang="ja-JP" altLang="en-US" sz="1800" dirty="0" smtClean="0"/>
              <a:t>要求仕様書や設計仕様書などだが、人間があまり関わらないので用いられることは稀である</a:t>
            </a:r>
            <a:endParaRPr lang="en-US" altLang="ja-JP" sz="1800" dirty="0" smtClean="0"/>
          </a:p>
          <a:p>
            <a:r>
              <a:rPr kumimoji="1" lang="en-US" altLang="ja-JP" sz="2000" dirty="0" smtClean="0"/>
              <a:t>Informal communication</a:t>
            </a:r>
          </a:p>
          <a:p>
            <a:pPr lvl="1"/>
            <a:r>
              <a:rPr kumimoji="1" lang="en-US" altLang="ja-JP" sz="1800" dirty="0" smtClean="0"/>
              <a:t>E-mail</a:t>
            </a:r>
            <a:r>
              <a:rPr kumimoji="1" lang="ja-JP" altLang="en-US" sz="1800" dirty="0" smtClean="0"/>
              <a:t>やインスタントメッセージなど</a:t>
            </a:r>
            <a:endParaRPr kumimoji="1" lang="en-US" altLang="ja-JP" sz="1800" dirty="0" smtClean="0"/>
          </a:p>
          <a:p>
            <a:r>
              <a:rPr lang="en-US" altLang="ja-JP" sz="2000" dirty="0" smtClean="0"/>
              <a:t>Derived data</a:t>
            </a:r>
          </a:p>
          <a:p>
            <a:pPr lvl="1"/>
            <a:r>
              <a:rPr lang="ja-JP" altLang="en-US" sz="1600" dirty="0" smtClean="0"/>
              <a:t>ひとつだけのデータソースを使うか複数のデータをつかうのか？</a:t>
            </a:r>
            <a:endParaRPr lang="en-US" altLang="ja-JP" sz="1600" dirty="0" smtClean="0"/>
          </a:p>
          <a:p>
            <a:endParaRPr lang="en-US" altLang="ja-JP" sz="2000" dirty="0" smtClean="0"/>
          </a:p>
          <a:p>
            <a:endParaRPr kumimoji="1" lang="en-US" altLang="ja-JP" sz="2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Presentation</a:t>
            </a:r>
            <a:endParaRPr lang="ja-JP" altLang="en-US" dirty="0"/>
          </a:p>
        </p:txBody>
      </p:sp>
      <p:sp>
        <p:nvSpPr>
          <p:cNvPr id="5" name="コンテンツ プレースホルダ 4"/>
          <p:cNvSpPr>
            <a:spLocks noGrp="1"/>
          </p:cNvSpPr>
          <p:nvPr>
            <p:ph idx="1"/>
          </p:nvPr>
        </p:nvSpPr>
        <p:spPr/>
        <p:txBody>
          <a:bodyPr/>
          <a:lstStyle/>
          <a:p>
            <a:pPr>
              <a:buNone/>
            </a:pPr>
            <a:r>
              <a:rPr kumimoji="1" lang="en-US" altLang="ja-JP" dirty="0" smtClean="0"/>
              <a:t>Presentation</a:t>
            </a:r>
            <a:r>
              <a:rPr kumimoji="1" lang="ja-JP" altLang="en-US" dirty="0" smtClean="0"/>
              <a:t>は可視化ツールが情報をどのように表示するか</a:t>
            </a:r>
            <a:endParaRPr kumimoji="1" lang="en-US" altLang="ja-JP" dirty="0" smtClean="0"/>
          </a:p>
          <a:p>
            <a:r>
              <a:rPr lang="en-US" altLang="ja-JP" dirty="0" smtClean="0"/>
              <a:t>Form</a:t>
            </a:r>
          </a:p>
          <a:p>
            <a:pPr lvl="1"/>
            <a:r>
              <a:rPr lang="en-US" altLang="ja-JP" dirty="0" smtClean="0"/>
              <a:t>Hypertext</a:t>
            </a:r>
            <a:r>
              <a:rPr lang="ja-JP" altLang="en-US" dirty="0" smtClean="0"/>
              <a:t>やグラフィック、テキストなどを統合して認知情報をあげることが大事（見た目）</a:t>
            </a:r>
            <a:endParaRPr lang="en-US" altLang="ja-JP" dirty="0" smtClean="0"/>
          </a:p>
          <a:p>
            <a:r>
              <a:rPr kumimoji="1" lang="en-US" altLang="ja-JP" dirty="0" smtClean="0"/>
              <a:t>Kinds of views</a:t>
            </a:r>
          </a:p>
          <a:p>
            <a:pPr lvl="1"/>
            <a:r>
              <a:rPr kumimoji="1" lang="ja-JP" altLang="en-US" dirty="0" smtClean="0"/>
              <a:t>表示に注釈をつけることで認知情報を上げているものが多い。</a:t>
            </a:r>
            <a:endParaRPr kumimoji="1" lang="en-US" altLang="ja-JP" dirty="0" smtClean="0"/>
          </a:p>
          <a:p>
            <a:pPr lvl="1"/>
            <a:r>
              <a:rPr kumimoji="1" lang="ja-JP" altLang="en-US" dirty="0" smtClean="0"/>
              <a:t>活動の状態を表すために統計図（ヒストグラムや棒グラフなど）、</a:t>
            </a:r>
            <a:r>
              <a:rPr lang="ja-JP" altLang="en-US" dirty="0" smtClean="0"/>
              <a:t>ネットワーク図などが利用される</a:t>
            </a:r>
            <a:endParaRPr kumimoji="1" lang="en-US" altLang="ja-JP" dirty="0" smtClean="0"/>
          </a:p>
          <a:p>
            <a:r>
              <a:rPr lang="en-US" altLang="ja-JP" dirty="0" smtClean="0"/>
              <a:t>Techniques</a:t>
            </a:r>
          </a:p>
          <a:p>
            <a:pPr lvl="1"/>
            <a:r>
              <a:rPr kumimoji="1" lang="ja-JP" altLang="en-US" dirty="0" smtClean="0"/>
              <a:t>色やサイズ</a:t>
            </a:r>
            <a:r>
              <a:rPr lang="ja-JP" altLang="en-US" dirty="0" smtClean="0"/>
              <a:t>、位置、活動を適切に示すための地図情報なども大事</a:t>
            </a:r>
            <a:endParaRPr lang="en-US" altLang="ja-JP" dirty="0" smtClean="0"/>
          </a:p>
          <a:p>
            <a:pPr lvl="1"/>
            <a:r>
              <a:rPr lang="ja-JP" altLang="en-US" dirty="0" smtClean="0"/>
              <a:t>アニメーションや動きもソフトウェアの進化を効果的に表す。</a:t>
            </a:r>
            <a:endParaRPr lang="en-US" altLang="ja-JP" dirty="0" smtClean="0"/>
          </a:p>
          <a:p>
            <a:pPr lvl="1"/>
            <a:r>
              <a:rPr lang="ja-JP" altLang="en-US" dirty="0" smtClean="0"/>
              <a:t>抽象化、ファイルをモジュール単位で切り出せたり簡素化できるといことをそなえてる</a:t>
            </a:r>
            <a:endParaRPr kumimoji="1" lang="ja-JP"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lang="en-US" altLang="ja-JP" dirty="0" smtClean="0"/>
              <a:t>Interaction</a:t>
            </a:r>
            <a:endParaRPr kumimoji="1" lang="ja-JP" altLang="en-US" dirty="0"/>
          </a:p>
        </p:txBody>
      </p:sp>
      <p:sp>
        <p:nvSpPr>
          <p:cNvPr id="12" name="コンテンツ プレースホルダ 11"/>
          <p:cNvSpPr>
            <a:spLocks noGrp="1"/>
          </p:cNvSpPr>
          <p:nvPr>
            <p:ph idx="1"/>
          </p:nvPr>
        </p:nvSpPr>
        <p:spPr>
          <a:xfrm>
            <a:off x="279400" y="1857364"/>
            <a:ext cx="8585200" cy="4594237"/>
          </a:xfrm>
        </p:spPr>
        <p:txBody>
          <a:bodyPr/>
          <a:lstStyle/>
          <a:p>
            <a:pPr>
              <a:buNone/>
            </a:pPr>
            <a:r>
              <a:rPr lang="en-US" altLang="ja-JP" dirty="0" smtClean="0"/>
              <a:t>Interaction</a:t>
            </a:r>
            <a:r>
              <a:rPr lang="ja-JP" altLang="en-US" dirty="0" smtClean="0"/>
              <a:t>は可視化ツールが対話性をもっているか</a:t>
            </a:r>
            <a:endParaRPr lang="en-US" altLang="ja-JP" dirty="0" smtClean="0"/>
          </a:p>
          <a:p>
            <a:r>
              <a:rPr lang="en-US" altLang="ja-JP" dirty="0" smtClean="0"/>
              <a:t>Batch/Live</a:t>
            </a:r>
          </a:p>
          <a:p>
            <a:pPr lvl="1"/>
            <a:r>
              <a:rPr lang="ja-JP" altLang="en-US" dirty="0" smtClean="0"/>
              <a:t>ツールがオフラインかオンラインどちらで動くか考慮することが大事</a:t>
            </a:r>
            <a:endParaRPr lang="en-US" altLang="ja-JP" dirty="0" smtClean="0"/>
          </a:p>
          <a:p>
            <a:r>
              <a:rPr lang="en-US" altLang="ja-JP" dirty="0" smtClean="0"/>
              <a:t>Customization</a:t>
            </a:r>
          </a:p>
          <a:p>
            <a:pPr lvl="1"/>
            <a:r>
              <a:rPr lang="ja-JP" altLang="en-US" dirty="0" smtClean="0"/>
              <a:t>特定のユーザーに対応するため高いカスタマイズ性があるか？</a:t>
            </a:r>
            <a:endParaRPr lang="en-US" altLang="ja-JP" dirty="0" smtClean="0"/>
          </a:p>
          <a:p>
            <a:pPr lvl="1"/>
            <a:r>
              <a:rPr lang="ja-JP" altLang="en-US" dirty="0" smtClean="0"/>
              <a:t>カスタマイズの保存やカスタマイズのシェアーは、共通の環境のもつということでチームメンバにとって大事</a:t>
            </a:r>
            <a:endParaRPr lang="en-US" altLang="ja-JP" dirty="0" smtClean="0"/>
          </a:p>
          <a:p>
            <a:r>
              <a:rPr lang="en-US" altLang="ja-JP" dirty="0" smtClean="0"/>
              <a:t>Query mechanism</a:t>
            </a:r>
          </a:p>
          <a:p>
            <a:pPr lvl="1"/>
            <a:r>
              <a:rPr lang="ja-JP" altLang="en-US" dirty="0" smtClean="0"/>
              <a:t>クエリーを要求するときに特別な言語が必要か？</a:t>
            </a:r>
            <a:endParaRPr lang="en-US" altLang="ja-JP" dirty="0" smtClean="0"/>
          </a:p>
          <a:p>
            <a:pPr lvl="1"/>
            <a:r>
              <a:rPr lang="ja-JP" altLang="en-US" dirty="0" smtClean="0"/>
              <a:t>フィルターのウィジェットなどで可能か？</a:t>
            </a:r>
            <a:endParaRPr lang="en-US" altLang="ja-JP" dirty="0" smtClean="0"/>
          </a:p>
          <a:p>
            <a:r>
              <a:rPr lang="en-US" altLang="ja-JP" dirty="0" smtClean="0"/>
              <a:t>View navigation</a:t>
            </a:r>
          </a:p>
          <a:p>
            <a:pPr lvl="1"/>
            <a:r>
              <a:rPr lang="ja-JP" altLang="en-US" dirty="0" smtClean="0"/>
              <a:t>どのように表示された情報をユーザーに伝えるかが重要</a:t>
            </a:r>
            <a:endParaRPr lang="en-US" altLang="ja-JP" dirty="0" smtClean="0"/>
          </a:p>
          <a:p>
            <a:pPr lvl="1"/>
            <a:r>
              <a:rPr lang="en-US" altLang="ja-JP" dirty="0" smtClean="0"/>
              <a:t>side-by-side</a:t>
            </a:r>
            <a:r>
              <a:rPr lang="ja-JP" altLang="en-US" dirty="0" smtClean="0"/>
              <a:t>やズーム機能、ハイパーテキストなど</a:t>
            </a:r>
            <a:endParaRPr lang="ja-JP"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dirty="0" smtClean="0"/>
              <a:t>Effectiveness</a:t>
            </a:r>
            <a:endParaRPr kumimoji="1" lang="ja-JP" altLang="en-US" dirty="0"/>
          </a:p>
        </p:txBody>
      </p:sp>
      <p:sp>
        <p:nvSpPr>
          <p:cNvPr id="8" name="コンテンツ プレースホルダ 7"/>
          <p:cNvSpPr>
            <a:spLocks noGrp="1"/>
          </p:cNvSpPr>
          <p:nvPr>
            <p:ph idx="1"/>
          </p:nvPr>
        </p:nvSpPr>
        <p:spPr>
          <a:xfrm>
            <a:off x="152400" y="1905000"/>
            <a:ext cx="8991600" cy="4403725"/>
          </a:xfrm>
        </p:spPr>
        <p:txBody>
          <a:bodyPr>
            <a:normAutofit lnSpcReduction="10000"/>
          </a:bodyPr>
          <a:lstStyle/>
          <a:p>
            <a:pPr>
              <a:buNone/>
            </a:pPr>
            <a:r>
              <a:rPr lang="en-US" altLang="ja-JP" dirty="0" smtClean="0"/>
              <a:t>Effectiveness</a:t>
            </a:r>
            <a:r>
              <a:rPr lang="ja-JP" altLang="en-US" dirty="0" smtClean="0"/>
              <a:t>は可視化ツールが実現可能、評価可能、使用可能か</a:t>
            </a:r>
            <a:endParaRPr lang="en-US" altLang="ja-JP" dirty="0" smtClean="0"/>
          </a:p>
          <a:p>
            <a:r>
              <a:rPr lang="en-US" altLang="ja-JP" dirty="0" smtClean="0"/>
              <a:t>Status</a:t>
            </a:r>
          </a:p>
          <a:p>
            <a:pPr lvl="1"/>
            <a:r>
              <a:rPr lang="ja-JP" altLang="en-US" dirty="0" smtClean="0"/>
              <a:t>完全に実装されているか？</a:t>
            </a:r>
            <a:endParaRPr lang="en-US" altLang="ja-JP" dirty="0" smtClean="0"/>
          </a:p>
          <a:p>
            <a:pPr lvl="1"/>
            <a:r>
              <a:rPr lang="ja-JP" altLang="en-US" dirty="0" smtClean="0"/>
              <a:t>物があることで他の開発者から評価されることができる</a:t>
            </a:r>
            <a:endParaRPr lang="en-US" altLang="ja-JP" dirty="0" smtClean="0"/>
          </a:p>
          <a:p>
            <a:pPr lvl="1"/>
            <a:r>
              <a:rPr lang="ja-JP" altLang="en-US" dirty="0" smtClean="0"/>
              <a:t>拡張性、規模の大きいソフトウェアプロジェクトに対応しているか？</a:t>
            </a:r>
            <a:endParaRPr lang="en-US" altLang="ja-JP" dirty="0" smtClean="0"/>
          </a:p>
          <a:p>
            <a:r>
              <a:rPr lang="en-US" altLang="ja-JP" dirty="0" smtClean="0"/>
              <a:t>Cost</a:t>
            </a:r>
          </a:p>
          <a:p>
            <a:pPr lvl="1"/>
            <a:r>
              <a:rPr lang="ja-JP" altLang="en-US" dirty="0" smtClean="0"/>
              <a:t>経済的費用</a:t>
            </a:r>
            <a:endParaRPr lang="en-US" altLang="ja-JP" dirty="0" smtClean="0"/>
          </a:p>
          <a:p>
            <a:pPr lvl="1"/>
            <a:r>
              <a:rPr lang="ja-JP" altLang="en-US" dirty="0" smtClean="0"/>
              <a:t>インストールするコスト</a:t>
            </a:r>
            <a:endParaRPr lang="en-US" altLang="ja-JP" dirty="0" smtClean="0"/>
          </a:p>
          <a:p>
            <a:pPr lvl="1"/>
            <a:r>
              <a:rPr lang="ja-JP" altLang="en-US" dirty="0" smtClean="0"/>
              <a:t>使い方を習得するコスト</a:t>
            </a:r>
            <a:endParaRPr lang="en-US" altLang="ja-JP" dirty="0" smtClean="0"/>
          </a:p>
          <a:p>
            <a:r>
              <a:rPr lang="en-US" altLang="ja-JP" dirty="0" smtClean="0"/>
              <a:t>Evaluation</a:t>
            </a:r>
          </a:p>
          <a:p>
            <a:pPr lvl="1"/>
            <a:r>
              <a:rPr lang="ja-JP" altLang="en-US" dirty="0" smtClean="0"/>
              <a:t>他のツールと比較して正式に評価される</a:t>
            </a:r>
            <a:endParaRPr lang="en-US" altLang="ja-JP" dirty="0" smtClean="0"/>
          </a:p>
          <a:p>
            <a:pPr lvl="1"/>
            <a:r>
              <a:rPr lang="ja-JP" altLang="en-US" dirty="0" smtClean="0"/>
              <a:t>ユーザーに多く使われるということが重要な指標となる</a:t>
            </a:r>
            <a:endParaRPr lang="en-US" altLang="ja-JP" dirty="0" smtClean="0"/>
          </a:p>
          <a:p>
            <a:endParaRPr lang="en-US" altLang="ja-JP" dirty="0" smtClean="0"/>
          </a:p>
          <a:p>
            <a:pPr>
              <a:buNone/>
            </a:pPr>
            <a:endParaRPr kumimoji="1" lang="ja-JP"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フレームワークを用いてツールの紹介</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数が多いため次週</a:t>
            </a:r>
            <a:endParaRPr kumimoji="1" lang="ja-JP"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テーブル２にフレームワークを用いて、さまざまなツールを調査した結果を載せる</a:t>
            </a:r>
            <a:endParaRPr lang="en-US" altLang="ja-JP" dirty="0" smtClean="0"/>
          </a:p>
          <a:p>
            <a:endParaRPr lang="en-US" altLang="ja-JP" dirty="0" smtClean="0"/>
          </a:p>
          <a:p>
            <a:r>
              <a:rPr lang="ja-JP" altLang="en-US" dirty="0" smtClean="0"/>
              <a:t>この解釈は私たちがツールを調査、使用した結果に基づく</a:t>
            </a:r>
            <a:endParaRPr lang="en-US" altLang="ja-JP" dirty="0" smtClean="0"/>
          </a:p>
          <a:p>
            <a:pPr lvl="1"/>
            <a:r>
              <a:rPr lang="ja-JP" altLang="en-US" dirty="0" smtClean="0"/>
              <a:t>可能なものに限っては開発者との議論を交わしたり、論文を読んだ</a:t>
            </a:r>
            <a:endParaRPr lang="en-US" altLang="ja-JP" dirty="0" smtClean="0"/>
          </a:p>
          <a:p>
            <a:pPr lvl="1"/>
            <a:endParaRPr lang="en-US" altLang="ja-JP" dirty="0" smtClean="0"/>
          </a:p>
          <a:p>
            <a:r>
              <a:rPr lang="ja-JP" altLang="en-US" dirty="0" smtClean="0"/>
              <a:t>この表では、個々のソフトの特長をまとめるのが難しく、特徴や機能全てがこのテーブルにまとめれているわけではない</a:t>
            </a:r>
            <a:endParaRPr lang="en-US" altLang="ja-JP" dirty="0" smtClean="0"/>
          </a:p>
          <a:p>
            <a:endParaRPr lang="en-US" altLang="ja-JP" dirty="0" smtClean="0"/>
          </a:p>
          <a:p>
            <a:r>
              <a:rPr lang="ja-JP" altLang="en-US" dirty="0" smtClean="0"/>
              <a:t>より詳細なツールの情報は個々の論文を読んでください</a:t>
            </a:r>
            <a:endParaRPr lang="en-US" altLang="ja-JP"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a:t>
            </a:r>
            <a:endParaRPr lang="ja-JP" altLang="en-US" dirty="0"/>
          </a:p>
        </p:txBody>
      </p:sp>
      <p:sp>
        <p:nvSpPr>
          <p:cNvPr id="3" name="コンテンツ プレースホルダ 2"/>
          <p:cNvSpPr>
            <a:spLocks noGrp="1"/>
          </p:cNvSpPr>
          <p:nvPr>
            <p:ph idx="1"/>
          </p:nvPr>
        </p:nvSpPr>
        <p:spPr/>
        <p:txBody>
          <a:bodyPr/>
          <a:lstStyle/>
          <a:p>
            <a:r>
              <a:rPr lang="ja-JP" altLang="en-US" dirty="0" smtClean="0"/>
              <a:t>本稿が提案するフレームワークは個々の可視化ツールがソフトウェア開発のタスクをサポートしているかの詳細、比較、理解を提供すると考えている</a:t>
            </a:r>
            <a:endParaRPr lang="en-US" altLang="ja-JP" dirty="0" smtClean="0"/>
          </a:p>
          <a:p>
            <a:endParaRPr lang="en-US" altLang="ja-JP" dirty="0" smtClean="0"/>
          </a:p>
          <a:p>
            <a:r>
              <a:rPr lang="ja-JP" altLang="en-US" dirty="0" smtClean="0"/>
              <a:t>このフレームワークはソフトウェア開発において人の活動を認識するための類似したツールを特定するのに役に立つと考えている</a:t>
            </a:r>
            <a:endParaRPr lang="en-US" altLang="ja-JP" dirty="0" smtClean="0"/>
          </a:p>
          <a:p>
            <a:endParaRPr lang="en-US" altLang="ja-JP" dirty="0" smtClean="0"/>
          </a:p>
          <a:p>
            <a:r>
              <a:rPr lang="ja-JP" altLang="en-US" dirty="0" smtClean="0"/>
              <a:t>このフレームワークはツールの機能や特徴を深く比較するものでは無く、議論するためのツールだと考えている</a:t>
            </a:r>
            <a:endParaRPr lang="en-US" altLang="ja-JP"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Awareness</a:t>
            </a:r>
            <a:r>
              <a:rPr lang="ja-JP" altLang="en-US" dirty="0" smtClean="0"/>
              <a:t>　</a:t>
            </a:r>
            <a:r>
              <a:rPr lang="en-US" altLang="ja-JP" dirty="0" smtClean="0"/>
              <a:t>Tool</a:t>
            </a:r>
            <a:r>
              <a:rPr lang="ja-JP" altLang="en-US" dirty="0" smtClean="0"/>
              <a:t>の作製において考慮すべき点がわかった</a:t>
            </a:r>
            <a:endParaRPr lang="en-US" altLang="ja-JP" dirty="0" smtClean="0"/>
          </a:p>
          <a:p>
            <a:pPr lvl="1"/>
            <a:r>
              <a:rPr lang="ja-JP" altLang="en-US" dirty="0" smtClean="0"/>
              <a:t>誰を対象とするか？</a:t>
            </a:r>
            <a:endParaRPr lang="en-US" altLang="ja-JP" dirty="0" smtClean="0"/>
          </a:p>
          <a:p>
            <a:pPr lvl="1"/>
            <a:r>
              <a:rPr lang="ja-JP" altLang="en-US" dirty="0" smtClean="0"/>
              <a:t>現在または過去など、どこの時間を提示するか？</a:t>
            </a:r>
            <a:endParaRPr lang="en-US" altLang="ja-JP" dirty="0" smtClean="0"/>
          </a:p>
          <a:p>
            <a:pPr lvl="1"/>
            <a:r>
              <a:rPr lang="ja-JP" altLang="en-US" dirty="0" smtClean="0"/>
              <a:t>どのデータを取るか？データの粒度は？</a:t>
            </a:r>
            <a:endParaRPr lang="en-US" altLang="ja-JP" dirty="0" smtClean="0"/>
          </a:p>
          <a:p>
            <a:pPr lvl="1"/>
            <a:r>
              <a:rPr lang="en-US" altLang="ja-JP" dirty="0" smtClean="0"/>
              <a:t>Etc</a:t>
            </a:r>
          </a:p>
          <a:p>
            <a:pPr lvl="1"/>
            <a:endParaRPr lang="en-US" altLang="ja-JP" dirty="0" smtClean="0"/>
          </a:p>
          <a:p>
            <a:r>
              <a:rPr lang="ja-JP" altLang="en-US" dirty="0" smtClean="0"/>
              <a:t>上記のことより</a:t>
            </a:r>
            <a:r>
              <a:rPr lang="en-US" altLang="ja-JP" dirty="0" smtClean="0"/>
              <a:t>Tool</a:t>
            </a:r>
            <a:r>
              <a:rPr lang="ja-JP" altLang="en-US" dirty="0" smtClean="0"/>
              <a:t>を作るうえで考慮すべき点が見えてきた</a:t>
            </a:r>
            <a:endParaRPr lang="en-US" altLang="ja-JP" dirty="0" smtClean="0"/>
          </a:p>
          <a:p>
            <a:endParaRPr lang="en-US" altLang="ja-JP" dirty="0" smtClean="0"/>
          </a:p>
          <a:p>
            <a:r>
              <a:rPr lang="ja-JP" altLang="en-US" dirty="0" smtClean="0"/>
              <a:t>この論文のフレームワークを使って自分が作ろうとしているツールのターゲットなどが明確に出せるきがする</a:t>
            </a:r>
            <a:endParaRPr lang="en-US" altLang="ja-JP" dirty="0" smtClean="0"/>
          </a:p>
        </p:txBody>
      </p:sp>
    </p:spTree>
  </p:cSld>
  <p:clrMapOvr>
    <a:masterClrMapping/>
  </p:clrMapOvr>
</p:sld>
</file>

<file path=ppt/theme/theme1.xml><?xml version="1.0" encoding="utf-8"?>
<a:theme xmlns:a="http://schemas.openxmlformats.org/drawingml/2006/main" name="Rinkou">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Rinkou</Template>
  <TotalTime>4470</TotalTime>
  <Words>1022</Words>
  <Application>Microsoft Office PowerPoint</Application>
  <PresentationFormat>画面に合わせる (4:3)</PresentationFormat>
  <Paragraphs>149</Paragraphs>
  <Slides>15</Slides>
  <Notes>2</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Rinkou</vt:lpstr>
      <vt:lpstr>On the Use of Visualization to Support Awareness of Human Activities in Software Development: A Survey and a Framework</vt:lpstr>
      <vt:lpstr>目次</vt:lpstr>
      <vt:lpstr>概要</vt:lpstr>
      <vt:lpstr>背景</vt:lpstr>
      <vt:lpstr>目的とアプローチ</vt:lpstr>
      <vt:lpstr>フレームワーク</vt:lpstr>
      <vt:lpstr>Intent</vt:lpstr>
      <vt:lpstr>Information</vt:lpstr>
      <vt:lpstr>Presentation</vt:lpstr>
      <vt:lpstr>Interaction</vt:lpstr>
      <vt:lpstr>Effectiveness</vt:lpstr>
      <vt:lpstr>フレームワークを用いてツールの紹介</vt:lpstr>
      <vt:lpstr>まとめ</vt:lpstr>
      <vt:lpstr>考察</vt:lpstr>
      <vt:lpstr>感想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Effective Bridging in Global Software Engineering</dc:title>
  <dc:creator>shya</dc:creator>
  <cp:lastModifiedBy>mizuki-y</cp:lastModifiedBy>
  <cp:revision>450</cp:revision>
  <dcterms:created xsi:type="dcterms:W3CDTF">2009-06-07T06:46:21Z</dcterms:created>
  <dcterms:modified xsi:type="dcterms:W3CDTF">2009-06-25T09:15:56Z</dcterms:modified>
</cp:coreProperties>
</file>