
<file path=[Content_Types].xml><?xml version="1.0" encoding="utf-8"?>
<Types xmlns="http://schemas.openxmlformats.org/package/2006/content-types">
  <Default Extension="png" ContentType="image/png"/>
  <Default Extension="wmf" ContentType="image/x-w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8.xml" ContentType="application/vnd.openxmlformats-officedocument.presentationml.notesSlide+xml"/>
  <Override PartName="/ppt/charts/chart3.xml" ContentType="application/vnd.openxmlformats-officedocument.drawingml.chart+xml"/>
  <Override PartName="/ppt/notesSlides/notesSlide9.xml" ContentType="application/vnd.openxmlformats-officedocument.presentationml.notesSlide+xml"/>
  <Override PartName="/ppt/charts/chart4.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5.xml" ContentType="application/vnd.openxmlformats-officedocument.drawingml.chart+xml"/>
  <Override PartName="/ppt/charts/chart6.xml" ContentType="application/vnd.openxmlformats-officedocument.drawingml.chart+xml"/>
  <Override PartName="/ppt/notesSlides/notesSlide12.xml" ContentType="application/vnd.openxmlformats-officedocument.presentationml.notesSlide+xml"/>
  <Override PartName="/ppt/charts/chart7.xml" ContentType="application/vnd.openxmlformats-officedocument.drawingml.chart+xml"/>
  <Override PartName="/ppt/charts/chart8.xml" ContentType="application/vnd.openxmlformats-officedocument.drawingml.char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9.xml" ContentType="application/vnd.openxmlformats-officedocument.drawingml.chart+xml"/>
  <Override PartName="/ppt/charts/chart10.xml" ContentType="application/vnd.openxmlformats-officedocument.drawingml.chart+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12.xml" ContentType="application/vnd.openxmlformats-officedocument.drawingml.chart+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rts/chart13.xml" ContentType="application/vnd.openxmlformats-officedocument.drawingml.chart+xml"/>
  <Override PartName="/ppt/charts/chart14.xml" ContentType="application/vnd.openxmlformats-officedocument.drawingml.chart+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15.xml" ContentType="application/vnd.openxmlformats-officedocument.drawingml.chart+xml"/>
  <Override PartName="/ppt/notesSlides/notesSlide25.xml" ContentType="application/vnd.openxmlformats-officedocument.presentationml.notesSlide+xml"/>
  <Override PartName="/ppt/charts/chart16.xml" ContentType="application/vnd.openxmlformats-officedocument.drawingml.chart+xml"/>
  <Override PartName="/ppt/notesSlides/notesSlide26.xml" ContentType="application/vnd.openxmlformats-officedocument.presentationml.notesSlide+xml"/>
  <Override PartName="/ppt/charts/chart17.xml" ContentType="application/vnd.openxmlformats-officedocument.drawingml.chart+xml"/>
  <Override PartName="/ppt/notesSlides/notesSlide27.xml" ContentType="application/vnd.openxmlformats-officedocument.presentationml.notesSlide+xml"/>
  <Override PartName="/ppt/charts/chart1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rts/chart19.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2" r:id="rId1"/>
  </p:sldMasterIdLst>
  <p:notesMasterIdLst>
    <p:notesMasterId r:id="rId64"/>
  </p:notesMasterIdLst>
  <p:handoutMasterIdLst>
    <p:handoutMasterId r:id="rId65"/>
  </p:handoutMasterIdLst>
  <p:sldIdLst>
    <p:sldId id="273" r:id="rId2"/>
    <p:sldId id="370" r:id="rId3"/>
    <p:sldId id="374" r:id="rId4"/>
    <p:sldId id="372" r:id="rId5"/>
    <p:sldId id="310" r:id="rId6"/>
    <p:sldId id="349" r:id="rId7"/>
    <p:sldId id="326" r:id="rId8"/>
    <p:sldId id="351" r:id="rId9"/>
    <p:sldId id="327" r:id="rId10"/>
    <p:sldId id="344" r:id="rId11"/>
    <p:sldId id="345" r:id="rId12"/>
    <p:sldId id="347" r:id="rId13"/>
    <p:sldId id="348" r:id="rId14"/>
    <p:sldId id="353" r:id="rId15"/>
    <p:sldId id="332" r:id="rId16"/>
    <p:sldId id="358" r:id="rId17"/>
    <p:sldId id="315" r:id="rId18"/>
    <p:sldId id="316" r:id="rId19"/>
    <p:sldId id="317" r:id="rId20"/>
    <p:sldId id="333" r:id="rId21"/>
    <p:sldId id="376" r:id="rId22"/>
    <p:sldId id="360" r:id="rId23"/>
    <p:sldId id="362" r:id="rId24"/>
    <p:sldId id="375" r:id="rId25"/>
    <p:sldId id="334" r:id="rId26"/>
    <p:sldId id="361" r:id="rId27"/>
    <p:sldId id="363" r:id="rId28"/>
    <p:sldId id="366" r:id="rId29"/>
    <p:sldId id="364" r:id="rId30"/>
    <p:sldId id="365" r:id="rId31"/>
    <p:sldId id="311" r:id="rId32"/>
    <p:sldId id="339" r:id="rId33"/>
    <p:sldId id="338" r:id="rId34"/>
    <p:sldId id="346" r:id="rId35"/>
    <p:sldId id="328" r:id="rId36"/>
    <p:sldId id="342" r:id="rId37"/>
    <p:sldId id="343" r:id="rId38"/>
    <p:sldId id="312" r:id="rId39"/>
    <p:sldId id="341" r:id="rId40"/>
    <p:sldId id="307" r:id="rId41"/>
    <p:sldId id="308" r:id="rId42"/>
    <p:sldId id="309" r:id="rId43"/>
    <p:sldId id="336" r:id="rId44"/>
    <p:sldId id="329" r:id="rId45"/>
    <p:sldId id="318" r:id="rId46"/>
    <p:sldId id="319" r:id="rId47"/>
    <p:sldId id="320" r:id="rId48"/>
    <p:sldId id="321" r:id="rId49"/>
    <p:sldId id="322" r:id="rId50"/>
    <p:sldId id="323" r:id="rId51"/>
    <p:sldId id="337" r:id="rId52"/>
    <p:sldId id="331" r:id="rId53"/>
    <p:sldId id="354" r:id="rId54"/>
    <p:sldId id="355" r:id="rId55"/>
    <p:sldId id="356" r:id="rId56"/>
    <p:sldId id="357" r:id="rId57"/>
    <p:sldId id="359" r:id="rId58"/>
    <p:sldId id="367" r:id="rId59"/>
    <p:sldId id="371" r:id="rId60"/>
    <p:sldId id="335" r:id="rId61"/>
    <p:sldId id="369" r:id="rId62"/>
    <p:sldId id="340" r:id="rId63"/>
  </p:sldIdLst>
  <p:sldSz cx="9144000" cy="6858000" type="screen4x3"/>
  <p:notesSz cx="6794500" cy="9906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scaleToFitPaper="1" frameSlides="1"/>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中間スタイル 2 - アクセント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34555" autoAdjust="0"/>
    <p:restoredTop sz="74775" autoAdjust="0"/>
  </p:normalViewPr>
  <p:slideViewPr>
    <p:cSldViewPr snapToGrid="0" snapToObjects="1" showGuides="1">
      <p:cViewPr varScale="1">
        <p:scale>
          <a:sx n="53" d="100"/>
          <a:sy n="53" d="100"/>
        </p:scale>
        <p:origin x="-1584"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varScale="1">
      <p:scale>
        <a:sx n="100" d="100"/>
        <a:sy n="100" d="100"/>
      </p:scale>
      <p:origin x="0" y="0"/>
    </p:cViewPr>
  </p:sorterViewPr>
  <p:notesViewPr>
    <p:cSldViewPr snapToGrid="0" snapToObjects="1">
      <p:cViewPr varScale="1">
        <p:scale>
          <a:sx n="55" d="100"/>
          <a:sy n="55" d="100"/>
        </p:scale>
        <p:origin x="-2850" y="-90"/>
      </p:cViewPr>
      <p:guideLst>
        <p:guide orient="horz" pos="3120"/>
        <p:guide pos="214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notesMaster" Target="notesMasters/notesMaster1.xml"/><Relationship Id="rId6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_rels/chart14.xml.rels><?xml version="1.0" encoding="UTF-8" standalone="yes"?>
<Relationships xmlns="http://schemas.openxmlformats.org/package/2006/relationships"><Relationship Id="rId1" Type="http://schemas.openxmlformats.org/officeDocument/2006/relationships/package" Target="../embeddings/Microsoft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Excel_Worksheet16.xlsx"/></Relationships>
</file>

<file path=ppt/charts/_rels/chart17.xml.rels><?xml version="1.0" encoding="UTF-8" standalone="yes"?>
<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
<Relationships xmlns="http://schemas.openxmlformats.org/package/2006/relationships"><Relationship Id="rId1" Type="http://schemas.openxmlformats.org/officeDocument/2006/relationships/package" Target="../embeddings/Microsoft_Excel_Worksheet18.xlsx"/></Relationships>
</file>

<file path=ppt/charts/_rels/chart19.xml.rels><?xml version="1.0" encoding="UTF-8" standalone="yes"?>
<Relationships xmlns="http://schemas.openxmlformats.org/package/2006/relationships"><Relationship Id="rId1" Type="http://schemas.openxmlformats.org/officeDocument/2006/relationships/oleObject" Target="file:///C:\Users\akira\AppData\Roaming\Microsoft\Excel\committer_visualize%20(version%201).xlsb"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4"/>
    </mc:Choice>
    <mc:Fallback>
      <c:style val="4"/>
    </mc:Fallback>
  </mc:AlternateContent>
  <c:chart>
    <c:autoTitleDeleted val="1"/>
    <c:plotArea>
      <c:layout/>
      <c:lineChart>
        <c:grouping val="standard"/>
        <c:varyColors val="0"/>
        <c:ser>
          <c:idx val="2"/>
          <c:order val="0"/>
          <c:tx>
            <c:strRef>
              <c:f>Sheet1!$B$1</c:f>
              <c:strCache>
                <c:ptCount val="1"/>
                <c:pt idx="0">
                  <c:v>開発者A</c:v>
                </c:pt>
              </c:strCache>
            </c:strRef>
          </c:tx>
          <c:spPr>
            <a:ln w="38100">
              <a:solidFill>
                <a:srgbClr val="0070C0"/>
              </a:solidFill>
            </a:ln>
          </c:spPr>
          <c:marker>
            <c:symbol val="none"/>
          </c:marker>
          <c:val>
            <c:numRef>
              <c:f>Sheet1!$B$2:$B$13</c:f>
              <c:numCache>
                <c:formatCode>General</c:formatCode>
                <c:ptCount val="12"/>
                <c:pt idx="0">
                  <c:v>6</c:v>
                </c:pt>
                <c:pt idx="1">
                  <c:v>2.5</c:v>
                </c:pt>
              </c:numCache>
            </c:numRef>
          </c:val>
          <c:smooth val="1"/>
        </c:ser>
        <c:dLbls>
          <c:showLegendKey val="0"/>
          <c:showVal val="0"/>
          <c:showCatName val="0"/>
          <c:showSerName val="0"/>
          <c:showPercent val="0"/>
          <c:showBubbleSize val="0"/>
        </c:dLbls>
        <c:marker val="1"/>
        <c:smooth val="0"/>
        <c:axId val="213478400"/>
        <c:axId val="213689856"/>
      </c:lineChart>
      <c:catAx>
        <c:axId val="213478400"/>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crossAx val="213689856"/>
        <c:crosses val="autoZero"/>
        <c:auto val="1"/>
        <c:lblAlgn val="ctr"/>
        <c:lblOffset val="100"/>
        <c:noMultiLvlLbl val="0"/>
      </c:catAx>
      <c:valAx>
        <c:axId val="213689856"/>
        <c:scaling>
          <c:orientation val="minMax"/>
          <c:max val="35"/>
        </c:scaling>
        <c:delete val="0"/>
        <c:axPos val="l"/>
        <c:title>
          <c:tx>
            <c:rich>
              <a:bodyPr rot="0" vert="wordArtVertRtl"/>
              <a:lstStyle/>
              <a:p>
                <a:pPr>
                  <a:defRPr/>
                </a:pPr>
                <a:r>
                  <a:rPr lang="ja-JP" altLang="en-US" dirty="0" smtClean="0"/>
                  <a:t>月当たりの</a:t>
                </a:r>
                <a:r>
                  <a:rPr lang="ja-JP" dirty="0" smtClean="0"/>
                  <a:t>パッチ</a:t>
                </a:r>
                <a:r>
                  <a:rPr lang="ja-JP" dirty="0"/>
                  <a:t>投稿数</a:t>
                </a:r>
              </a:p>
            </c:rich>
          </c:tx>
          <c:layout/>
          <c:overlay val="0"/>
        </c:title>
        <c:numFmt formatCode="General" sourceLinked="1"/>
        <c:majorTickMark val="none"/>
        <c:minorTickMark val="none"/>
        <c:tickLblPos val="nextTo"/>
        <c:crossAx val="213478400"/>
        <c:crosses val="autoZero"/>
        <c:crossBetween val="between"/>
        <c:majorUnit val="5"/>
      </c:valAx>
    </c:plotArea>
    <c:legend>
      <c:legendPos val="r"/>
      <c:layout>
        <c:manualLayout>
          <c:xMode val="edge"/>
          <c:yMode val="edge"/>
          <c:x val="0.83711351518727883"/>
          <c:y val="0.36358278668315247"/>
          <c:w val="0.15626609484568757"/>
          <c:h val="8.0769569190468904E-2"/>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Sheet1!$B$1</c:f>
              <c:strCache>
                <c:ptCount val="1"/>
                <c:pt idx="0">
                  <c:v>開発者B</c:v>
                </c:pt>
              </c:strCache>
            </c:strRef>
          </c:tx>
          <c:spPr>
            <a:ln w="38100"/>
          </c:spPr>
          <c:marker>
            <c:symbol val="none"/>
          </c:marker>
          <c:val>
            <c:numRef>
              <c:f>Sheet1!$B$2:$B$13</c:f>
              <c:numCache>
                <c:formatCode>General</c:formatCode>
                <c:ptCount val="12"/>
                <c:pt idx="0">
                  <c:v>22</c:v>
                </c:pt>
                <c:pt idx="1">
                  <c:v>26</c:v>
                </c:pt>
                <c:pt idx="2">
                  <c:v>28</c:v>
                </c:pt>
                <c:pt idx="3">
                  <c:v>30</c:v>
                </c:pt>
              </c:numCache>
            </c:numRef>
          </c:val>
          <c:smooth val="1"/>
        </c:ser>
        <c:dLbls>
          <c:showLegendKey val="0"/>
          <c:showVal val="0"/>
          <c:showCatName val="0"/>
          <c:showSerName val="0"/>
          <c:showPercent val="0"/>
          <c:showBubbleSize val="0"/>
        </c:dLbls>
        <c:marker val="1"/>
        <c:smooth val="0"/>
        <c:axId val="214001536"/>
        <c:axId val="214107264"/>
      </c:lineChart>
      <c:catAx>
        <c:axId val="214001536"/>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214107264"/>
        <c:crosses val="autoZero"/>
        <c:auto val="1"/>
        <c:lblAlgn val="ctr"/>
        <c:lblOffset val="100"/>
        <c:noMultiLvlLbl val="0"/>
      </c:catAx>
      <c:valAx>
        <c:axId val="214107264"/>
        <c:scaling>
          <c:orientation val="minMax"/>
          <c:max val="35"/>
        </c:scaling>
        <c:delete val="0"/>
        <c:axPos val="l"/>
        <c:title>
          <c:tx>
            <c:rich>
              <a:bodyPr rot="0" vert="wordArtVertRtl"/>
              <a:lstStyle/>
              <a:p>
                <a:pPr>
                  <a:defRPr/>
                </a:pPr>
                <a:r>
                  <a:rPr lang="ja-JP" altLang="en-US" dirty="0" smtClean="0"/>
                  <a:t>月当たりのパッチ投稿数</a:t>
                </a:r>
                <a:endParaRPr lang="ja-JP" dirty="0"/>
              </a:p>
            </c:rich>
          </c:tx>
          <c:layout/>
          <c:overlay val="0"/>
        </c:title>
        <c:numFmt formatCode="General" sourceLinked="1"/>
        <c:majorTickMark val="none"/>
        <c:minorTickMark val="none"/>
        <c:tickLblPos val="nextTo"/>
        <c:crossAx val="214001536"/>
        <c:crosses val="autoZero"/>
        <c:crossBetween val="between"/>
        <c:majorUnit val="5"/>
      </c:valAx>
    </c:plotArea>
    <c:legend>
      <c:legendPos val="r"/>
      <c:layout>
        <c:manualLayout>
          <c:xMode val="edge"/>
          <c:yMode val="edge"/>
          <c:x val="0.83711351518727883"/>
          <c:y val="0.45379496058344382"/>
          <c:w val="0.15523159375202"/>
          <c:h val="8.0769569190468904E-2"/>
        </c:manualLayout>
      </c:layout>
      <c:overlay val="0"/>
    </c:legend>
    <c:plotVisOnly val="1"/>
    <c:dispBlanksAs val="gap"/>
    <c:showDLblsOverMax val="0"/>
  </c:chart>
  <c:txPr>
    <a:bodyPr/>
    <a:lstStyle/>
    <a:p>
      <a:pPr>
        <a:defRPr sz="1800"/>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225725824"/>
        <c:axId val="225740288"/>
      </c:lineChart>
      <c:catAx>
        <c:axId val="225725824"/>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225740288"/>
        <c:crosses val="autoZero"/>
        <c:auto val="1"/>
        <c:lblAlgn val="ctr"/>
        <c:lblOffset val="100"/>
        <c:noMultiLvlLbl val="0"/>
      </c:catAx>
      <c:valAx>
        <c:axId val="225740288"/>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225725824"/>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Sheet1!$B$1</c:f>
              <c:strCache>
                <c:ptCount val="1"/>
                <c:pt idx="0">
                  <c:v>開発者A</c:v>
                </c:pt>
              </c:strCache>
            </c:strRef>
          </c:tx>
          <c:marker>
            <c:symbol val="none"/>
          </c:marker>
          <c:val>
            <c:numRef>
              <c:f>Sheet1!$B$2:$B$13</c:f>
              <c:numCache>
                <c:formatCode>General</c:formatCode>
                <c:ptCount val="12"/>
                <c:pt idx="0">
                  <c:v>15</c:v>
                </c:pt>
                <c:pt idx="1">
                  <c:v>15</c:v>
                </c:pt>
                <c:pt idx="2">
                  <c:v>15.5</c:v>
                </c:pt>
                <c:pt idx="3">
                  <c:v>15.5</c:v>
                </c:pt>
                <c:pt idx="4">
                  <c:v>16</c:v>
                </c:pt>
                <c:pt idx="5">
                  <c:v>16</c:v>
                </c:pt>
                <c:pt idx="6">
                  <c:v>16</c:v>
                </c:pt>
                <c:pt idx="7">
                  <c:v>16</c:v>
                </c:pt>
                <c:pt idx="8">
                  <c:v>15.5</c:v>
                </c:pt>
                <c:pt idx="9">
                  <c:v>15.5</c:v>
                </c:pt>
                <c:pt idx="10">
                  <c:v>15</c:v>
                </c:pt>
                <c:pt idx="11">
                  <c:v>15</c:v>
                </c:pt>
              </c:numCache>
            </c:numRef>
          </c:val>
          <c:smooth val="1"/>
        </c:ser>
        <c:ser>
          <c:idx val="2"/>
          <c:order val="1"/>
          <c:tx>
            <c:strRef>
              <c:f>Sheet1!$C$1</c:f>
              <c:strCache>
                <c:ptCount val="1"/>
                <c:pt idx="0">
                  <c:v>開発者B</c:v>
                </c:pt>
              </c:strCache>
            </c:strRef>
          </c:tx>
          <c:marker>
            <c:symbol val="none"/>
          </c:marker>
          <c:val>
            <c:numRef>
              <c:f>Sheet1!$C$2:$C$13</c:f>
              <c:numCache>
                <c:formatCode>General</c:formatCode>
                <c:ptCount val="12"/>
                <c:pt idx="0">
                  <c:v>30</c:v>
                </c:pt>
                <c:pt idx="1">
                  <c:v>29</c:v>
                </c:pt>
                <c:pt idx="2">
                  <c:v>29</c:v>
                </c:pt>
                <c:pt idx="3">
                  <c:v>28</c:v>
                </c:pt>
                <c:pt idx="4">
                  <c:v>27</c:v>
                </c:pt>
                <c:pt idx="5">
                  <c:v>25</c:v>
                </c:pt>
                <c:pt idx="6">
                  <c:v>22</c:v>
                </c:pt>
                <c:pt idx="7">
                  <c:v>18</c:v>
                </c:pt>
                <c:pt idx="8">
                  <c:v>12</c:v>
                </c:pt>
                <c:pt idx="9">
                  <c:v>7</c:v>
                </c:pt>
                <c:pt idx="10">
                  <c:v>3</c:v>
                </c:pt>
                <c:pt idx="11">
                  <c:v>1</c:v>
                </c:pt>
              </c:numCache>
            </c:numRef>
          </c:val>
          <c:smooth val="1"/>
        </c:ser>
        <c:ser>
          <c:idx val="3"/>
          <c:order val="2"/>
          <c:tx>
            <c:strRef>
              <c:f>Sheet1!$D$1</c:f>
              <c:strCache>
                <c:ptCount val="1"/>
                <c:pt idx="0">
                  <c:v>開発者C</c:v>
                </c:pt>
              </c:strCache>
            </c:strRef>
          </c:tx>
          <c:marker>
            <c:symbol val="none"/>
          </c:marker>
          <c:val>
            <c:numRef>
              <c:f>Sheet1!$D$2:$D$13</c:f>
              <c:numCache>
                <c:formatCode>General</c:formatCode>
                <c:ptCount val="12"/>
                <c:pt idx="0">
                  <c:v>4</c:v>
                </c:pt>
                <c:pt idx="1">
                  <c:v>8</c:v>
                </c:pt>
                <c:pt idx="2">
                  <c:v>15</c:v>
                </c:pt>
                <c:pt idx="3">
                  <c:v>20</c:v>
                </c:pt>
                <c:pt idx="4">
                  <c:v>25</c:v>
                </c:pt>
                <c:pt idx="5">
                  <c:v>30</c:v>
                </c:pt>
                <c:pt idx="6">
                  <c:v>25</c:v>
                </c:pt>
                <c:pt idx="7">
                  <c:v>20</c:v>
                </c:pt>
                <c:pt idx="8">
                  <c:v>15</c:v>
                </c:pt>
                <c:pt idx="9">
                  <c:v>11</c:v>
                </c:pt>
                <c:pt idx="10">
                  <c:v>8</c:v>
                </c:pt>
                <c:pt idx="11">
                  <c:v>4</c:v>
                </c:pt>
              </c:numCache>
            </c:numRef>
          </c:val>
          <c:smooth val="1"/>
        </c:ser>
        <c:ser>
          <c:idx val="4"/>
          <c:order val="3"/>
          <c:tx>
            <c:strRef>
              <c:f>Sheet1!$E$1</c:f>
              <c:strCache>
                <c:ptCount val="1"/>
                <c:pt idx="0">
                  <c:v>開発者D</c:v>
                </c:pt>
              </c:strCache>
            </c:strRef>
          </c:tx>
          <c:marker>
            <c:symbol val="none"/>
          </c:marker>
          <c:val>
            <c:numRef>
              <c:f>Sheet1!$E$2:$E$13</c:f>
              <c:numCache>
                <c:formatCode>General</c:formatCode>
                <c:ptCount val="12"/>
                <c:pt idx="0">
                  <c:v>1</c:v>
                </c:pt>
                <c:pt idx="1">
                  <c:v>3</c:v>
                </c:pt>
                <c:pt idx="2">
                  <c:v>7</c:v>
                </c:pt>
                <c:pt idx="3">
                  <c:v>12</c:v>
                </c:pt>
                <c:pt idx="4">
                  <c:v>18</c:v>
                </c:pt>
                <c:pt idx="5">
                  <c:v>22</c:v>
                </c:pt>
                <c:pt idx="6">
                  <c:v>25</c:v>
                </c:pt>
                <c:pt idx="7">
                  <c:v>27</c:v>
                </c:pt>
                <c:pt idx="8">
                  <c:v>28</c:v>
                </c:pt>
                <c:pt idx="9">
                  <c:v>29</c:v>
                </c:pt>
                <c:pt idx="10">
                  <c:v>29</c:v>
                </c:pt>
                <c:pt idx="11">
                  <c:v>30</c:v>
                </c:pt>
              </c:numCache>
            </c:numRef>
          </c:val>
          <c:smooth val="1"/>
        </c:ser>
        <c:dLbls>
          <c:showLegendKey val="0"/>
          <c:showVal val="0"/>
          <c:showCatName val="0"/>
          <c:showSerName val="0"/>
          <c:showPercent val="0"/>
          <c:showBubbleSize val="0"/>
        </c:dLbls>
        <c:marker val="1"/>
        <c:smooth val="0"/>
        <c:axId val="233618048"/>
        <c:axId val="233632512"/>
      </c:lineChart>
      <c:catAx>
        <c:axId val="233618048"/>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233632512"/>
        <c:crosses val="autoZero"/>
        <c:auto val="1"/>
        <c:lblAlgn val="ctr"/>
        <c:lblOffset val="100"/>
        <c:noMultiLvlLbl val="0"/>
      </c:catAx>
      <c:valAx>
        <c:axId val="233632512"/>
        <c:scaling>
          <c:orientation val="minMax"/>
        </c:scaling>
        <c:delete val="0"/>
        <c:axPos val="l"/>
        <c:title>
          <c:tx>
            <c:rich>
              <a:bodyPr rot="0" vert="wordArtVertRtl"/>
              <a:lstStyle/>
              <a:p>
                <a:pPr>
                  <a:defRPr/>
                </a:pPr>
                <a:r>
                  <a:rPr lang="ja-JP" altLang="en-US" dirty="0" smtClean="0"/>
                  <a:t>月当たりのパッチ</a:t>
                </a:r>
                <a:r>
                  <a:rPr lang="ja-JP" altLang="en-US" dirty="0" smtClean="0"/>
                  <a:t>投稿数</a:t>
                </a:r>
                <a:endParaRPr lang="ja-JP" dirty="0"/>
              </a:p>
            </c:rich>
          </c:tx>
          <c:layout/>
          <c:overlay val="0"/>
        </c:title>
        <c:numFmt formatCode="General" sourceLinked="1"/>
        <c:majorTickMark val="none"/>
        <c:minorTickMark val="none"/>
        <c:tickLblPos val="nextTo"/>
        <c:crossAx val="233618048"/>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237364352"/>
        <c:axId val="237366272"/>
      </c:lineChart>
      <c:catAx>
        <c:axId val="237364352"/>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237366272"/>
        <c:crosses val="autoZero"/>
        <c:auto val="1"/>
        <c:lblAlgn val="ctr"/>
        <c:lblOffset val="100"/>
        <c:noMultiLvlLbl val="0"/>
      </c:catAx>
      <c:valAx>
        <c:axId val="237366272"/>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237364352"/>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chemeClr val="tx2"/>
              </a:solidFill>
            </a:ln>
          </c:spPr>
          <c:marker>
            <c:symbol val="none"/>
          </c:marker>
          <c:val>
            <c:numRef>
              <c:f>Sheet1!$C$2:$C$14</c:f>
              <c:numCache>
                <c:formatCode>General</c:formatCode>
                <c:ptCount val="13"/>
                <c:pt idx="0">
                  <c:v>13</c:v>
                </c:pt>
                <c:pt idx="1">
                  <c:v>17</c:v>
                </c:pt>
                <c:pt idx="2">
                  <c:v>18</c:v>
                </c:pt>
                <c:pt idx="3">
                  <c:v>20</c:v>
                </c:pt>
                <c:pt idx="4">
                  <c:v>22</c:v>
                </c:pt>
                <c:pt idx="5">
                  <c:v>32</c:v>
                </c:pt>
                <c:pt idx="6">
                  <c:v>32</c:v>
                </c:pt>
                <c:pt idx="7">
                  <c:v>31</c:v>
                </c:pt>
                <c:pt idx="8">
                  <c:v>21</c:v>
                </c:pt>
                <c:pt idx="9">
                  <c:v>21</c:v>
                </c:pt>
                <c:pt idx="10">
                  <c:v>20</c:v>
                </c:pt>
                <c:pt idx="11">
                  <c:v>16</c:v>
                </c:pt>
              </c:numCache>
            </c:numRef>
          </c:val>
          <c:smooth val="1"/>
        </c:ser>
        <c:dLbls>
          <c:showLegendKey val="0"/>
          <c:showVal val="0"/>
          <c:showCatName val="0"/>
          <c:showSerName val="0"/>
          <c:showPercent val="0"/>
          <c:showBubbleSize val="0"/>
        </c:dLbls>
        <c:marker val="1"/>
        <c:smooth val="0"/>
        <c:axId val="33256192"/>
        <c:axId val="33258112"/>
      </c:lineChart>
      <c:catAx>
        <c:axId val="33256192"/>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crossAx val="33258112"/>
        <c:crosses val="autoZero"/>
        <c:auto val="1"/>
        <c:lblAlgn val="ctr"/>
        <c:lblOffset val="100"/>
        <c:noMultiLvlLbl val="0"/>
      </c:catAx>
      <c:valAx>
        <c:axId val="33258112"/>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crossAx val="33256192"/>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33709056"/>
        <c:axId val="33711232"/>
      </c:lineChart>
      <c:catAx>
        <c:axId val="33709056"/>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33711232"/>
        <c:crosses val="autoZero"/>
        <c:auto val="1"/>
        <c:lblAlgn val="ctr"/>
        <c:lblOffset val="100"/>
        <c:noMultiLvlLbl val="0"/>
      </c:catAx>
      <c:valAx>
        <c:axId val="33711232"/>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33709056"/>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chemeClr val="tx2"/>
              </a:solidFill>
            </a:ln>
          </c:spPr>
          <c:marker>
            <c:symbol val="none"/>
          </c:marker>
          <c:val>
            <c:numRef>
              <c:f>Sheet1!$C$2:$C$14</c:f>
              <c:numCache>
                <c:formatCode>General</c:formatCode>
                <c:ptCount val="13"/>
                <c:pt idx="0">
                  <c:v>13</c:v>
                </c:pt>
                <c:pt idx="1">
                  <c:v>17</c:v>
                </c:pt>
                <c:pt idx="2">
                  <c:v>18</c:v>
                </c:pt>
                <c:pt idx="3">
                  <c:v>20</c:v>
                </c:pt>
                <c:pt idx="4">
                  <c:v>22</c:v>
                </c:pt>
                <c:pt idx="5">
                  <c:v>32</c:v>
                </c:pt>
                <c:pt idx="6">
                  <c:v>32</c:v>
                </c:pt>
                <c:pt idx="7">
                  <c:v>31</c:v>
                </c:pt>
                <c:pt idx="8">
                  <c:v>21</c:v>
                </c:pt>
                <c:pt idx="9">
                  <c:v>21</c:v>
                </c:pt>
                <c:pt idx="10">
                  <c:v>20</c:v>
                </c:pt>
                <c:pt idx="11">
                  <c:v>16</c:v>
                </c:pt>
              </c:numCache>
            </c:numRef>
          </c:val>
          <c:smooth val="1"/>
        </c:ser>
        <c:dLbls>
          <c:showLegendKey val="0"/>
          <c:showVal val="0"/>
          <c:showCatName val="0"/>
          <c:showSerName val="0"/>
          <c:showPercent val="0"/>
          <c:showBubbleSize val="0"/>
        </c:dLbls>
        <c:marker val="1"/>
        <c:smooth val="0"/>
        <c:axId val="34153216"/>
        <c:axId val="34155136"/>
      </c:lineChart>
      <c:catAx>
        <c:axId val="34153216"/>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34155136"/>
        <c:crosses val="autoZero"/>
        <c:auto val="1"/>
        <c:lblAlgn val="ctr"/>
        <c:lblOffset val="100"/>
        <c:noMultiLvlLbl val="0"/>
      </c:catAx>
      <c:valAx>
        <c:axId val="34155136"/>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34153216"/>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34185600"/>
        <c:axId val="34187520"/>
      </c:lineChart>
      <c:catAx>
        <c:axId val="34185600"/>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34187520"/>
        <c:crosses val="autoZero"/>
        <c:auto val="1"/>
        <c:lblAlgn val="ctr"/>
        <c:lblOffset val="100"/>
        <c:noMultiLvlLbl val="0"/>
      </c:catAx>
      <c:valAx>
        <c:axId val="34187520"/>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34185600"/>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15"/>
    </mc:Choice>
    <mc:Fallback>
      <c:style val="15"/>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chemeClr val="tx2"/>
              </a:solidFill>
            </a:ln>
          </c:spPr>
          <c:marker>
            <c:symbol val="none"/>
          </c:marker>
          <c:val>
            <c:numRef>
              <c:f>Sheet1!$C$2:$C$14</c:f>
              <c:numCache>
                <c:formatCode>General</c:formatCode>
                <c:ptCount val="13"/>
                <c:pt idx="0">
                  <c:v>13</c:v>
                </c:pt>
                <c:pt idx="1">
                  <c:v>17</c:v>
                </c:pt>
                <c:pt idx="2">
                  <c:v>18</c:v>
                </c:pt>
                <c:pt idx="3">
                  <c:v>20</c:v>
                </c:pt>
                <c:pt idx="4">
                  <c:v>22</c:v>
                </c:pt>
                <c:pt idx="5">
                  <c:v>32</c:v>
                </c:pt>
                <c:pt idx="6">
                  <c:v>32</c:v>
                </c:pt>
                <c:pt idx="7">
                  <c:v>31</c:v>
                </c:pt>
                <c:pt idx="8">
                  <c:v>21</c:v>
                </c:pt>
                <c:pt idx="9">
                  <c:v>21</c:v>
                </c:pt>
                <c:pt idx="10">
                  <c:v>20</c:v>
                </c:pt>
                <c:pt idx="11">
                  <c:v>16</c:v>
                </c:pt>
              </c:numCache>
            </c:numRef>
          </c:val>
          <c:smooth val="1"/>
        </c:ser>
        <c:dLbls>
          <c:showLegendKey val="0"/>
          <c:showVal val="0"/>
          <c:showCatName val="0"/>
          <c:showSerName val="0"/>
          <c:showPercent val="0"/>
          <c:showBubbleSize val="0"/>
        </c:dLbls>
        <c:marker val="1"/>
        <c:smooth val="0"/>
        <c:axId val="35772288"/>
        <c:axId val="36474880"/>
      </c:lineChart>
      <c:catAx>
        <c:axId val="35772288"/>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crossAx val="36474880"/>
        <c:crosses val="autoZero"/>
        <c:auto val="1"/>
        <c:lblAlgn val="ctr"/>
        <c:lblOffset val="100"/>
        <c:noMultiLvlLbl val="0"/>
      </c:catAx>
      <c:valAx>
        <c:axId val="36474880"/>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crossAx val="35772288"/>
        <c:crosses val="autoZero"/>
        <c:crossBetween val="between"/>
      </c:valAx>
    </c:plotArea>
    <c:plotVisOnly val="1"/>
    <c:dispBlanksAs val="gap"/>
    <c:showDLblsOverMax val="0"/>
  </c:chart>
  <c:txPr>
    <a:bodyPr/>
    <a:lstStyle/>
    <a:p>
      <a:pPr>
        <a:defRPr sz="1800"/>
      </a:pPr>
      <a:endParaRPr lang="ja-JP"/>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一般開発者</c:v>
                </c:pt>
              </c:strCache>
            </c:strRef>
          </c:tx>
          <c:marker>
            <c:symbol val="none"/>
          </c:marker>
          <c:cat>
            <c:numRef>
              <c:f>Sheet1!$A$2:$A$9</c:f>
              <c:numCache>
                <c:formatCode>General</c:formatCode>
                <c:ptCount val="8"/>
                <c:pt idx="0">
                  <c:v>1</c:v>
                </c:pt>
                <c:pt idx="1">
                  <c:v>2</c:v>
                </c:pt>
                <c:pt idx="2">
                  <c:v>3</c:v>
                </c:pt>
                <c:pt idx="3">
                  <c:v>4</c:v>
                </c:pt>
                <c:pt idx="4">
                  <c:v>5</c:v>
                </c:pt>
                <c:pt idx="5">
                  <c:v>6</c:v>
                </c:pt>
                <c:pt idx="6">
                  <c:v>7</c:v>
                </c:pt>
                <c:pt idx="7">
                  <c:v>8</c:v>
                </c:pt>
              </c:numCache>
            </c:numRef>
          </c:cat>
          <c:val>
            <c:numRef>
              <c:f>Sheet1!$B$2:$B$9</c:f>
              <c:numCache>
                <c:formatCode>General</c:formatCode>
                <c:ptCount val="8"/>
                <c:pt idx="0">
                  <c:v>8</c:v>
                </c:pt>
                <c:pt idx="1">
                  <c:v>6</c:v>
                </c:pt>
                <c:pt idx="2">
                  <c:v>12</c:v>
                </c:pt>
                <c:pt idx="3">
                  <c:v>7</c:v>
                </c:pt>
                <c:pt idx="4">
                  <c:v>17</c:v>
                </c:pt>
                <c:pt idx="5">
                  <c:v>8</c:v>
                </c:pt>
                <c:pt idx="6">
                  <c:v>2</c:v>
                </c:pt>
                <c:pt idx="7">
                  <c:v>0</c:v>
                </c:pt>
              </c:numCache>
            </c:numRef>
          </c:val>
          <c:smooth val="1"/>
        </c:ser>
        <c:ser>
          <c:idx val="1"/>
          <c:order val="1"/>
          <c:tx>
            <c:strRef>
              <c:f>Sheet1!$C$1</c:f>
              <c:strCache>
                <c:ptCount val="1"/>
                <c:pt idx="0">
                  <c:v>コミッター候補者</c:v>
                </c:pt>
              </c:strCache>
            </c:strRef>
          </c:tx>
          <c:marker>
            <c:symbol val="none"/>
          </c:marker>
          <c:cat>
            <c:numRef>
              <c:f>Sheet1!$A$2:$A$9</c:f>
              <c:numCache>
                <c:formatCode>General</c:formatCode>
                <c:ptCount val="8"/>
                <c:pt idx="0">
                  <c:v>1</c:v>
                </c:pt>
                <c:pt idx="1">
                  <c:v>2</c:v>
                </c:pt>
                <c:pt idx="2">
                  <c:v>3</c:v>
                </c:pt>
                <c:pt idx="3">
                  <c:v>4</c:v>
                </c:pt>
                <c:pt idx="4">
                  <c:v>5</c:v>
                </c:pt>
                <c:pt idx="5">
                  <c:v>6</c:v>
                </c:pt>
                <c:pt idx="6">
                  <c:v>7</c:v>
                </c:pt>
                <c:pt idx="7">
                  <c:v>8</c:v>
                </c:pt>
              </c:numCache>
            </c:numRef>
          </c:cat>
          <c:val>
            <c:numRef>
              <c:f>Sheet1!$C$2:$C$9</c:f>
              <c:numCache>
                <c:formatCode>General</c:formatCode>
                <c:ptCount val="8"/>
                <c:pt idx="0">
                  <c:v>11</c:v>
                </c:pt>
                <c:pt idx="1">
                  <c:v>33</c:v>
                </c:pt>
                <c:pt idx="2">
                  <c:v>33</c:v>
                </c:pt>
                <c:pt idx="3">
                  <c:v>24</c:v>
                </c:pt>
                <c:pt idx="4">
                  <c:v>7</c:v>
                </c:pt>
                <c:pt idx="5">
                  <c:v>18</c:v>
                </c:pt>
                <c:pt idx="6">
                  <c:v>22</c:v>
                </c:pt>
                <c:pt idx="7">
                  <c:v>14</c:v>
                </c:pt>
              </c:numCache>
            </c:numRef>
          </c:val>
          <c:smooth val="1"/>
        </c:ser>
        <c:dLbls>
          <c:showLegendKey val="0"/>
          <c:showVal val="0"/>
          <c:showCatName val="0"/>
          <c:showSerName val="0"/>
          <c:showPercent val="0"/>
          <c:showBubbleSize val="0"/>
        </c:dLbls>
        <c:marker val="1"/>
        <c:smooth val="0"/>
        <c:axId val="51938816"/>
        <c:axId val="51940736"/>
      </c:lineChart>
      <c:catAx>
        <c:axId val="51938816"/>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out"/>
        <c:minorTickMark val="none"/>
        <c:tickLblPos val="nextTo"/>
        <c:crossAx val="51940736"/>
        <c:crosses val="autoZero"/>
        <c:auto val="1"/>
        <c:lblAlgn val="ctr"/>
        <c:lblOffset val="100"/>
        <c:noMultiLvlLbl val="0"/>
      </c:catAx>
      <c:valAx>
        <c:axId val="51940736"/>
        <c:scaling>
          <c:orientation val="minMax"/>
        </c:scaling>
        <c:delete val="0"/>
        <c:axPos val="l"/>
        <c:title>
          <c:tx>
            <c:rich>
              <a:bodyPr rot="0" vert="wordArtVertRtl"/>
              <a:lstStyle/>
              <a:p>
                <a:pPr>
                  <a:defRPr/>
                </a:pPr>
                <a:r>
                  <a:rPr lang="ja-JP" altLang="en-US" dirty="0" smtClean="0"/>
                  <a:t>月当たりのパッチ投稿数</a:t>
                </a:r>
                <a:endParaRPr lang="ja-JP" altLang="en-US" dirty="0"/>
              </a:p>
            </c:rich>
          </c:tx>
          <c:layout/>
          <c:overlay val="0"/>
        </c:title>
        <c:numFmt formatCode="General" sourceLinked="1"/>
        <c:majorTickMark val="out"/>
        <c:minorTickMark val="none"/>
        <c:tickLblPos val="nextTo"/>
        <c:crossAx val="51938816"/>
        <c:crosses val="autoZero"/>
        <c:crossBetween val="between"/>
      </c:valAx>
    </c:plotArea>
    <c:legend>
      <c:legendPos val="r"/>
      <c:legendEntry>
        <c:idx val="0"/>
        <c:txPr>
          <a:bodyPr/>
          <a:lstStyle/>
          <a:p>
            <a:pPr>
              <a:defRPr sz="1800"/>
            </a:pPr>
            <a:endParaRPr lang="ja-JP"/>
          </a:p>
        </c:txPr>
      </c:legendEntry>
      <c:layout/>
      <c:overlay val="0"/>
    </c:legend>
    <c:plotVisOnly val="1"/>
    <c:dispBlanksAs val="gap"/>
    <c:showDLblsOverMax val="0"/>
  </c:chart>
  <c:txPr>
    <a:bodyPr/>
    <a:lstStyle/>
    <a:p>
      <a:pPr>
        <a:defRPr sz="1800"/>
      </a:pPr>
      <a:endParaRPr lang="ja-JP"/>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一般開発者</c:v>
                </c:pt>
              </c:strCache>
            </c:strRef>
          </c:tx>
          <c:marker>
            <c:symbol val="none"/>
          </c:marker>
          <c:cat>
            <c:numRef>
              <c:f>Sheet1!$A$2:$A$9</c:f>
              <c:numCache>
                <c:formatCode>General</c:formatCode>
                <c:ptCount val="8"/>
                <c:pt idx="0">
                  <c:v>1</c:v>
                </c:pt>
                <c:pt idx="1">
                  <c:v>2</c:v>
                </c:pt>
                <c:pt idx="2">
                  <c:v>3</c:v>
                </c:pt>
                <c:pt idx="3">
                  <c:v>4</c:v>
                </c:pt>
                <c:pt idx="4">
                  <c:v>5</c:v>
                </c:pt>
                <c:pt idx="5">
                  <c:v>6</c:v>
                </c:pt>
                <c:pt idx="6">
                  <c:v>7</c:v>
                </c:pt>
                <c:pt idx="7">
                  <c:v>8</c:v>
                </c:pt>
              </c:numCache>
            </c:numRef>
          </c:cat>
          <c:val>
            <c:numRef>
              <c:f>Sheet1!$B$2:$B$9</c:f>
              <c:numCache>
                <c:formatCode>General</c:formatCode>
                <c:ptCount val="8"/>
                <c:pt idx="0">
                  <c:v>8</c:v>
                </c:pt>
                <c:pt idx="1">
                  <c:v>6</c:v>
                </c:pt>
                <c:pt idx="2">
                  <c:v>12</c:v>
                </c:pt>
                <c:pt idx="3">
                  <c:v>7</c:v>
                </c:pt>
                <c:pt idx="4">
                  <c:v>17</c:v>
                </c:pt>
                <c:pt idx="5">
                  <c:v>8</c:v>
                </c:pt>
                <c:pt idx="6">
                  <c:v>2</c:v>
                </c:pt>
                <c:pt idx="7">
                  <c:v>0</c:v>
                </c:pt>
              </c:numCache>
            </c:numRef>
          </c:val>
          <c:smooth val="1"/>
        </c:ser>
        <c:ser>
          <c:idx val="1"/>
          <c:order val="1"/>
          <c:tx>
            <c:strRef>
              <c:f>Sheet1!$C$1</c:f>
              <c:strCache>
                <c:ptCount val="1"/>
                <c:pt idx="0">
                  <c:v>コミッター</c:v>
                </c:pt>
              </c:strCache>
            </c:strRef>
          </c:tx>
          <c:marker>
            <c:symbol val="none"/>
          </c:marker>
          <c:cat>
            <c:numRef>
              <c:f>Sheet1!$A$2:$A$9</c:f>
              <c:numCache>
                <c:formatCode>General</c:formatCode>
                <c:ptCount val="8"/>
                <c:pt idx="0">
                  <c:v>1</c:v>
                </c:pt>
                <c:pt idx="1">
                  <c:v>2</c:v>
                </c:pt>
                <c:pt idx="2">
                  <c:v>3</c:v>
                </c:pt>
                <c:pt idx="3">
                  <c:v>4</c:v>
                </c:pt>
                <c:pt idx="4">
                  <c:v>5</c:v>
                </c:pt>
                <c:pt idx="5">
                  <c:v>6</c:v>
                </c:pt>
                <c:pt idx="6">
                  <c:v>7</c:v>
                </c:pt>
                <c:pt idx="7">
                  <c:v>8</c:v>
                </c:pt>
              </c:numCache>
            </c:numRef>
          </c:cat>
          <c:val>
            <c:numRef>
              <c:f>Sheet1!$C$2:$C$9</c:f>
              <c:numCache>
                <c:formatCode>General</c:formatCode>
                <c:ptCount val="8"/>
                <c:pt idx="0">
                  <c:v>4</c:v>
                </c:pt>
                <c:pt idx="1">
                  <c:v>19</c:v>
                </c:pt>
                <c:pt idx="2">
                  <c:v>22</c:v>
                </c:pt>
                <c:pt idx="3">
                  <c:v>52</c:v>
                </c:pt>
                <c:pt idx="4">
                  <c:v>62</c:v>
                </c:pt>
                <c:pt idx="5">
                  <c:v>51</c:v>
                </c:pt>
                <c:pt idx="6">
                  <c:v>58</c:v>
                </c:pt>
                <c:pt idx="7">
                  <c:v>38</c:v>
                </c:pt>
              </c:numCache>
            </c:numRef>
          </c:val>
          <c:smooth val="1"/>
        </c:ser>
        <c:dLbls>
          <c:showLegendKey val="0"/>
          <c:showVal val="0"/>
          <c:showCatName val="0"/>
          <c:showSerName val="0"/>
          <c:showPercent val="0"/>
          <c:showBubbleSize val="0"/>
        </c:dLbls>
        <c:marker val="1"/>
        <c:smooth val="0"/>
        <c:axId val="52012928"/>
        <c:axId val="52015104"/>
      </c:lineChart>
      <c:catAx>
        <c:axId val="52012928"/>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out"/>
        <c:minorTickMark val="none"/>
        <c:tickLblPos val="nextTo"/>
        <c:crossAx val="52015104"/>
        <c:crosses val="autoZero"/>
        <c:auto val="1"/>
        <c:lblAlgn val="ctr"/>
        <c:lblOffset val="100"/>
        <c:noMultiLvlLbl val="0"/>
      </c:catAx>
      <c:valAx>
        <c:axId val="52015104"/>
        <c:scaling>
          <c:orientation val="minMax"/>
        </c:scaling>
        <c:delete val="0"/>
        <c:axPos val="l"/>
        <c:title>
          <c:tx>
            <c:rich>
              <a:bodyPr rot="0" vert="wordArtVertRtl"/>
              <a:lstStyle/>
              <a:p>
                <a:pPr>
                  <a:defRPr/>
                </a:pPr>
                <a:r>
                  <a:rPr lang="ja-JP" altLang="en-US" dirty="0" smtClean="0"/>
                  <a:t>月当たりのパッチ投稿数</a:t>
                </a:r>
                <a:endParaRPr lang="ja-JP" altLang="en-US" dirty="0"/>
              </a:p>
            </c:rich>
          </c:tx>
          <c:layout/>
          <c:overlay val="0"/>
        </c:title>
        <c:numFmt formatCode="General" sourceLinked="1"/>
        <c:majorTickMark val="out"/>
        <c:minorTickMark val="none"/>
        <c:tickLblPos val="nextTo"/>
        <c:crossAx val="52012928"/>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Sheet1!$B$1</c:f>
              <c:strCache>
                <c:ptCount val="1"/>
                <c:pt idx="0">
                  <c:v>開発者A</c:v>
                </c:pt>
              </c:strCache>
            </c:strRef>
          </c:tx>
          <c:marker>
            <c:symbol val="none"/>
          </c:marker>
          <c:val>
            <c:numRef>
              <c:f>Sheet1!$B$2:$B$13</c:f>
              <c:numCache>
                <c:formatCode>General</c:formatCode>
                <c:ptCount val="12"/>
                <c:pt idx="0">
                  <c:v>14</c:v>
                </c:pt>
                <c:pt idx="1">
                  <c:v>16</c:v>
                </c:pt>
                <c:pt idx="2">
                  <c:v>19</c:v>
                </c:pt>
                <c:pt idx="3">
                  <c:v>25</c:v>
                </c:pt>
                <c:pt idx="4">
                  <c:v>27</c:v>
                </c:pt>
                <c:pt idx="5">
                  <c:v>27.5</c:v>
                </c:pt>
                <c:pt idx="6">
                  <c:v>28</c:v>
                </c:pt>
                <c:pt idx="7">
                  <c:v>29</c:v>
                </c:pt>
                <c:pt idx="8">
                  <c:v>29.5</c:v>
                </c:pt>
                <c:pt idx="9">
                  <c:v>30</c:v>
                </c:pt>
                <c:pt idx="10">
                  <c:v>32</c:v>
                </c:pt>
              </c:numCache>
            </c:numRef>
          </c:val>
          <c:smooth val="1"/>
        </c:ser>
        <c:dLbls>
          <c:showLegendKey val="0"/>
          <c:showVal val="0"/>
          <c:showCatName val="0"/>
          <c:showSerName val="0"/>
          <c:showPercent val="0"/>
          <c:showBubbleSize val="0"/>
        </c:dLbls>
        <c:marker val="1"/>
        <c:smooth val="0"/>
        <c:axId val="52185344"/>
        <c:axId val="52191616"/>
      </c:lineChart>
      <c:catAx>
        <c:axId val="52185344"/>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52191616"/>
        <c:crosses val="autoZero"/>
        <c:auto val="1"/>
        <c:lblAlgn val="ctr"/>
        <c:lblOffset val="100"/>
        <c:noMultiLvlLbl val="0"/>
      </c:catAx>
      <c:valAx>
        <c:axId val="52191616"/>
        <c:scaling>
          <c:orientation val="minMax"/>
          <c:max val="35"/>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52185344"/>
        <c:crosses val="autoZero"/>
        <c:crossBetween val="between"/>
        <c:majorUnit val="5"/>
      </c:valAx>
    </c:plotArea>
    <c:plotVisOnly val="1"/>
    <c:dispBlanksAs val="gap"/>
    <c:showDLblsOverMax val="0"/>
  </c:chart>
  <c:txPr>
    <a:bodyPr/>
    <a:lstStyle/>
    <a:p>
      <a:pPr>
        <a:defRPr sz="1800"/>
      </a:pPr>
      <a:endParaRPr lang="ja-JP"/>
    </a:p>
  </c:txPr>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2"/>
          <c:order val="0"/>
          <c:tx>
            <c:strRef>
              <c:f>Sheet1!$B$1</c:f>
              <c:strCache>
                <c:ptCount val="1"/>
                <c:pt idx="0">
                  <c:v>開発者A</c:v>
                </c:pt>
              </c:strCache>
            </c:strRef>
          </c:tx>
          <c:marker>
            <c:symbol val="none"/>
          </c:marker>
          <c:val>
            <c:numRef>
              <c:f>Sheet1!$B$2:$B$13</c:f>
              <c:numCache>
                <c:formatCode>General</c:formatCode>
                <c:ptCount val="12"/>
                <c:pt idx="0">
                  <c:v>14</c:v>
                </c:pt>
                <c:pt idx="1">
                  <c:v>16</c:v>
                </c:pt>
                <c:pt idx="2">
                  <c:v>19</c:v>
                </c:pt>
                <c:pt idx="3">
                  <c:v>25</c:v>
                </c:pt>
              </c:numCache>
            </c:numRef>
          </c:val>
          <c:smooth val="1"/>
        </c:ser>
        <c:dLbls>
          <c:showLegendKey val="0"/>
          <c:showVal val="0"/>
          <c:showCatName val="0"/>
          <c:showSerName val="0"/>
          <c:showPercent val="0"/>
          <c:showBubbleSize val="0"/>
        </c:dLbls>
        <c:marker val="1"/>
        <c:smooth val="0"/>
        <c:axId val="52174848"/>
        <c:axId val="52176768"/>
      </c:lineChart>
      <c:catAx>
        <c:axId val="52174848"/>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52176768"/>
        <c:crosses val="autoZero"/>
        <c:auto val="1"/>
        <c:lblAlgn val="ctr"/>
        <c:lblOffset val="100"/>
        <c:noMultiLvlLbl val="0"/>
      </c:catAx>
      <c:valAx>
        <c:axId val="52176768"/>
        <c:scaling>
          <c:orientation val="minMax"/>
          <c:max val="35"/>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52174848"/>
        <c:crosses val="autoZero"/>
        <c:crossBetween val="between"/>
        <c:majorUnit val="5"/>
      </c:valAx>
    </c:plotArea>
    <c:plotVisOnly val="1"/>
    <c:dispBlanksAs val="gap"/>
    <c:showDLblsOverMax val="0"/>
  </c:chart>
  <c:txPr>
    <a:bodyPr/>
    <a:lstStyle/>
    <a:p>
      <a:pPr>
        <a:defRPr sz="1800"/>
      </a:pPr>
      <a:endParaRPr lang="ja-JP"/>
    </a:p>
  </c:txPr>
  <c:externalData r:id="rId1">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Sheet1!$C$2:$C$13</c:f>
              <c:numCache>
                <c:formatCode>General</c:formatCode>
                <c:ptCount val="12"/>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52312320"/>
        <c:axId val="52314496"/>
      </c:lineChart>
      <c:catAx>
        <c:axId val="52312320"/>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52314496"/>
        <c:crosses val="autoZero"/>
        <c:auto val="1"/>
        <c:lblAlgn val="ctr"/>
        <c:lblOffset val="100"/>
        <c:noMultiLvlLbl val="0"/>
      </c:catAx>
      <c:valAx>
        <c:axId val="52314496"/>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52312320"/>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1"/>
          <c:order val="0"/>
          <c:tx>
            <c:strRef>
              <c:f>Sheet1!$B$1</c:f>
              <c:strCache>
                <c:ptCount val="1"/>
                <c:pt idx="0">
                  <c:v>開発者A</c:v>
                </c:pt>
              </c:strCache>
            </c:strRef>
          </c:tx>
          <c:marker>
            <c:symbol val="none"/>
          </c:marker>
          <c:val>
            <c:numRef>
              <c:f>Sheet1!$B$2:$B$13</c:f>
              <c:numCache>
                <c:formatCode>General</c:formatCode>
                <c:ptCount val="12"/>
                <c:pt idx="0">
                  <c:v>15</c:v>
                </c:pt>
                <c:pt idx="1">
                  <c:v>15</c:v>
                </c:pt>
                <c:pt idx="2">
                  <c:v>15.5</c:v>
                </c:pt>
                <c:pt idx="3">
                  <c:v>15.5</c:v>
                </c:pt>
                <c:pt idx="4">
                  <c:v>16</c:v>
                </c:pt>
                <c:pt idx="5">
                  <c:v>16</c:v>
                </c:pt>
                <c:pt idx="6">
                  <c:v>16</c:v>
                </c:pt>
                <c:pt idx="7">
                  <c:v>16</c:v>
                </c:pt>
                <c:pt idx="8">
                  <c:v>15.5</c:v>
                </c:pt>
                <c:pt idx="9">
                  <c:v>15.5</c:v>
                </c:pt>
                <c:pt idx="10">
                  <c:v>15</c:v>
                </c:pt>
                <c:pt idx="11">
                  <c:v>15</c:v>
                </c:pt>
              </c:numCache>
            </c:numRef>
          </c:val>
          <c:smooth val="1"/>
        </c:ser>
        <c:ser>
          <c:idx val="2"/>
          <c:order val="1"/>
          <c:tx>
            <c:strRef>
              <c:f>Sheet1!$C$1</c:f>
              <c:strCache>
                <c:ptCount val="1"/>
                <c:pt idx="0">
                  <c:v>開発者B</c:v>
                </c:pt>
              </c:strCache>
            </c:strRef>
          </c:tx>
          <c:marker>
            <c:symbol val="none"/>
          </c:marker>
          <c:val>
            <c:numRef>
              <c:f>Sheet1!$C$2:$C$13</c:f>
              <c:numCache>
                <c:formatCode>General</c:formatCode>
                <c:ptCount val="12"/>
                <c:pt idx="0">
                  <c:v>30</c:v>
                </c:pt>
                <c:pt idx="1">
                  <c:v>29</c:v>
                </c:pt>
                <c:pt idx="2">
                  <c:v>29</c:v>
                </c:pt>
                <c:pt idx="3">
                  <c:v>28</c:v>
                </c:pt>
                <c:pt idx="4">
                  <c:v>27</c:v>
                </c:pt>
                <c:pt idx="5">
                  <c:v>25</c:v>
                </c:pt>
                <c:pt idx="6">
                  <c:v>22</c:v>
                </c:pt>
                <c:pt idx="7">
                  <c:v>18</c:v>
                </c:pt>
                <c:pt idx="8">
                  <c:v>12</c:v>
                </c:pt>
                <c:pt idx="9">
                  <c:v>7</c:v>
                </c:pt>
                <c:pt idx="10">
                  <c:v>3</c:v>
                </c:pt>
                <c:pt idx="11">
                  <c:v>1</c:v>
                </c:pt>
              </c:numCache>
            </c:numRef>
          </c:val>
          <c:smooth val="1"/>
        </c:ser>
        <c:ser>
          <c:idx val="3"/>
          <c:order val="2"/>
          <c:tx>
            <c:strRef>
              <c:f>Sheet1!$D$1</c:f>
              <c:strCache>
                <c:ptCount val="1"/>
                <c:pt idx="0">
                  <c:v>開発者C</c:v>
                </c:pt>
              </c:strCache>
            </c:strRef>
          </c:tx>
          <c:marker>
            <c:symbol val="none"/>
          </c:marker>
          <c:val>
            <c:numRef>
              <c:f>Sheet1!$D$2:$D$13</c:f>
              <c:numCache>
                <c:formatCode>General</c:formatCode>
                <c:ptCount val="12"/>
                <c:pt idx="0">
                  <c:v>4</c:v>
                </c:pt>
                <c:pt idx="1">
                  <c:v>8</c:v>
                </c:pt>
                <c:pt idx="2">
                  <c:v>15</c:v>
                </c:pt>
                <c:pt idx="3">
                  <c:v>20</c:v>
                </c:pt>
                <c:pt idx="4">
                  <c:v>25</c:v>
                </c:pt>
                <c:pt idx="5">
                  <c:v>30</c:v>
                </c:pt>
                <c:pt idx="6">
                  <c:v>25</c:v>
                </c:pt>
                <c:pt idx="7">
                  <c:v>20</c:v>
                </c:pt>
                <c:pt idx="8">
                  <c:v>15</c:v>
                </c:pt>
                <c:pt idx="9">
                  <c:v>11</c:v>
                </c:pt>
                <c:pt idx="10">
                  <c:v>8</c:v>
                </c:pt>
                <c:pt idx="11">
                  <c:v>4</c:v>
                </c:pt>
              </c:numCache>
            </c:numRef>
          </c:val>
          <c:smooth val="1"/>
        </c:ser>
        <c:ser>
          <c:idx val="4"/>
          <c:order val="3"/>
          <c:tx>
            <c:strRef>
              <c:f>Sheet1!$E$1</c:f>
              <c:strCache>
                <c:ptCount val="1"/>
                <c:pt idx="0">
                  <c:v>開発者D</c:v>
                </c:pt>
              </c:strCache>
            </c:strRef>
          </c:tx>
          <c:marker>
            <c:symbol val="none"/>
          </c:marker>
          <c:val>
            <c:numRef>
              <c:f>Sheet1!$E$2:$E$13</c:f>
              <c:numCache>
                <c:formatCode>General</c:formatCode>
                <c:ptCount val="12"/>
                <c:pt idx="0">
                  <c:v>1</c:v>
                </c:pt>
                <c:pt idx="1">
                  <c:v>3</c:v>
                </c:pt>
                <c:pt idx="2">
                  <c:v>7</c:v>
                </c:pt>
                <c:pt idx="3">
                  <c:v>12</c:v>
                </c:pt>
                <c:pt idx="4">
                  <c:v>18</c:v>
                </c:pt>
                <c:pt idx="5">
                  <c:v>22</c:v>
                </c:pt>
                <c:pt idx="6">
                  <c:v>25</c:v>
                </c:pt>
                <c:pt idx="7">
                  <c:v>27</c:v>
                </c:pt>
                <c:pt idx="8">
                  <c:v>28</c:v>
                </c:pt>
                <c:pt idx="9">
                  <c:v>29</c:v>
                </c:pt>
                <c:pt idx="10">
                  <c:v>29</c:v>
                </c:pt>
                <c:pt idx="11">
                  <c:v>30</c:v>
                </c:pt>
              </c:numCache>
            </c:numRef>
          </c:val>
          <c:smooth val="1"/>
        </c:ser>
        <c:dLbls>
          <c:showLegendKey val="0"/>
          <c:showVal val="0"/>
          <c:showCatName val="0"/>
          <c:showSerName val="0"/>
          <c:showPercent val="0"/>
          <c:showBubbleSize val="0"/>
        </c:dLbls>
        <c:marker val="1"/>
        <c:smooth val="0"/>
        <c:axId val="52380416"/>
        <c:axId val="52382336"/>
      </c:lineChart>
      <c:catAx>
        <c:axId val="52380416"/>
        <c:scaling>
          <c:orientation val="minMax"/>
        </c:scaling>
        <c:delete val="0"/>
        <c:axPos val="b"/>
        <c:title>
          <c:tx>
            <c:rich>
              <a:bodyPr/>
              <a:lstStyle/>
              <a:p>
                <a:pPr>
                  <a:defRPr/>
                </a:pPr>
                <a:r>
                  <a:rPr lang="ja-JP" altLang="en-US" dirty="0" smtClean="0"/>
                  <a:t>活動開始からの月数</a:t>
                </a:r>
                <a:endParaRPr lang="ja-JP" altLang="en-US" dirty="0"/>
              </a:p>
            </c:rich>
          </c:tx>
          <c:layout/>
          <c:overlay val="0"/>
        </c:title>
        <c:numFmt formatCode="General" sourceLinked="1"/>
        <c:majorTickMark val="none"/>
        <c:minorTickMark val="none"/>
        <c:tickLblPos val="nextTo"/>
        <c:crossAx val="52382336"/>
        <c:crosses val="autoZero"/>
        <c:auto val="1"/>
        <c:lblAlgn val="ctr"/>
        <c:lblOffset val="100"/>
        <c:noMultiLvlLbl val="0"/>
      </c:catAx>
      <c:valAx>
        <c:axId val="52382336"/>
        <c:scaling>
          <c:orientation val="minMax"/>
        </c:scaling>
        <c:delete val="0"/>
        <c:axPos val="l"/>
        <c:title>
          <c:tx>
            <c:rich>
              <a:bodyPr rot="0" vert="wordArtVertRtl"/>
              <a:lstStyle/>
              <a:p>
                <a:pPr>
                  <a:defRPr/>
                </a:pPr>
                <a:r>
                  <a:rPr lang="ja-JP" altLang="en-US" dirty="0" smtClean="0"/>
                  <a:t>パッチ投稿数</a:t>
                </a:r>
                <a:endParaRPr lang="ja-JP" dirty="0"/>
              </a:p>
            </c:rich>
          </c:tx>
          <c:layout/>
          <c:overlay val="0"/>
        </c:title>
        <c:numFmt formatCode="General" sourceLinked="1"/>
        <c:majorTickMark val="none"/>
        <c:minorTickMark val="none"/>
        <c:tickLblPos val="nextTo"/>
        <c:crossAx val="52380416"/>
        <c:crosses val="autoZero"/>
        <c:crossBetween val="between"/>
      </c:valAx>
    </c:plotArea>
    <c:legend>
      <c:legendPos val="r"/>
      <c:layout/>
      <c:overlay val="0"/>
    </c:legend>
    <c:plotVisOnly val="1"/>
    <c:dispBlanksAs val="gap"/>
    <c:showDLblsOverMax val="0"/>
  </c:chart>
  <c:txPr>
    <a:bodyPr/>
    <a:lstStyle/>
    <a:p>
      <a:pPr>
        <a:defRPr sz="1800"/>
      </a:pPr>
      <a:endParaRPr lang="ja-JP"/>
    </a:p>
  </c:txPr>
  <c:externalData r:id="rId1">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Sheet1!$C$2:$C$14</c:f>
              <c:numCache>
                <c:formatCode>General</c:formatCode>
                <c:ptCount val="13"/>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52439296"/>
        <c:axId val="52445568"/>
      </c:lineChart>
      <c:catAx>
        <c:axId val="52439296"/>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52445568"/>
        <c:crosses val="autoZero"/>
        <c:auto val="1"/>
        <c:lblAlgn val="ctr"/>
        <c:lblOffset val="100"/>
        <c:noMultiLvlLbl val="0"/>
      </c:catAx>
      <c:valAx>
        <c:axId val="52445568"/>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52439296"/>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3"/>
    </mc:Choice>
    <mc:Fallback>
      <c:style val="3"/>
    </mc:Fallback>
  </mc:AlternateContent>
  <c:chart>
    <c:autoTitleDeleted val="1"/>
    <c:plotArea>
      <c:layout/>
      <c:lineChart>
        <c:grouping val="standard"/>
        <c:varyColors val="0"/>
        <c:ser>
          <c:idx val="2"/>
          <c:order val="0"/>
          <c:tx>
            <c:strRef>
              <c:f>Sheet1!$C$1</c:f>
              <c:strCache>
                <c:ptCount val="1"/>
                <c:pt idx="0">
                  <c:v>開発者B</c:v>
                </c:pt>
              </c:strCache>
            </c:strRef>
          </c:tx>
          <c:spPr>
            <a:ln w="57150">
              <a:solidFill>
                <a:srgbClr val="C00000"/>
              </a:solidFill>
            </a:ln>
          </c:spPr>
          <c:marker>
            <c:symbol val="none"/>
          </c:marker>
          <c:val>
            <c:numRef>
              <c:f>Sheet1!$C$2:$C$13</c:f>
              <c:numCache>
                <c:formatCode>General</c:formatCode>
                <c:ptCount val="12"/>
                <c:pt idx="0">
                  <c:v>25</c:v>
                </c:pt>
                <c:pt idx="1">
                  <c:v>27.5</c:v>
                </c:pt>
                <c:pt idx="2">
                  <c:v>30</c:v>
                </c:pt>
                <c:pt idx="3">
                  <c:v>28.5</c:v>
                </c:pt>
                <c:pt idx="4">
                  <c:v>27</c:v>
                </c:pt>
                <c:pt idx="5">
                  <c:v>25</c:v>
                </c:pt>
                <c:pt idx="6">
                  <c:v>22</c:v>
                </c:pt>
                <c:pt idx="7">
                  <c:v>18</c:v>
                </c:pt>
                <c:pt idx="8">
                  <c:v>18</c:v>
                </c:pt>
                <c:pt idx="9">
                  <c:v>20</c:v>
                </c:pt>
                <c:pt idx="10">
                  <c:v>20</c:v>
                </c:pt>
                <c:pt idx="11">
                  <c:v>21</c:v>
                </c:pt>
              </c:numCache>
            </c:numRef>
          </c:val>
          <c:smooth val="1"/>
        </c:ser>
        <c:dLbls>
          <c:showLegendKey val="0"/>
          <c:showVal val="0"/>
          <c:showCatName val="0"/>
          <c:showSerName val="0"/>
          <c:showPercent val="0"/>
          <c:showBubbleSize val="0"/>
        </c:dLbls>
        <c:marker val="1"/>
        <c:smooth val="0"/>
        <c:axId val="52515584"/>
        <c:axId val="52517504"/>
      </c:lineChart>
      <c:catAx>
        <c:axId val="52515584"/>
        <c:scaling>
          <c:orientation val="minMax"/>
        </c:scaling>
        <c:delete val="0"/>
        <c:axPos val="b"/>
        <c:title>
          <c:tx>
            <c:rich>
              <a:bodyPr/>
              <a:lstStyle/>
              <a:p>
                <a:pPr>
                  <a:defRPr/>
                </a:pPr>
                <a:r>
                  <a:rPr lang="ja-JP"/>
                  <a:t>活動開始からの月数</a:t>
                </a:r>
              </a:p>
            </c:rich>
          </c:tx>
          <c:layout/>
          <c:overlay val="0"/>
        </c:title>
        <c:numFmt formatCode="General" sourceLinked="1"/>
        <c:majorTickMark val="none"/>
        <c:minorTickMark val="none"/>
        <c:tickLblPos val="nextTo"/>
        <c:spPr>
          <a:ln w="50800"/>
        </c:spPr>
        <c:txPr>
          <a:bodyPr/>
          <a:lstStyle/>
          <a:p>
            <a:pPr>
              <a:defRPr b="1"/>
            </a:pPr>
            <a:endParaRPr lang="ja-JP"/>
          </a:p>
        </c:txPr>
        <c:crossAx val="52517504"/>
        <c:crosses val="autoZero"/>
        <c:auto val="1"/>
        <c:lblAlgn val="ctr"/>
        <c:lblOffset val="100"/>
        <c:noMultiLvlLbl val="0"/>
      </c:catAx>
      <c:valAx>
        <c:axId val="52517504"/>
        <c:scaling>
          <c:orientation val="minMax"/>
        </c:scaling>
        <c:delete val="0"/>
        <c:axPos val="l"/>
        <c:title>
          <c:tx>
            <c:rich>
              <a:bodyPr rot="0" vert="wordArtVertRtl"/>
              <a:lstStyle/>
              <a:p>
                <a:pPr>
                  <a:defRPr/>
                </a:pPr>
                <a:r>
                  <a:rPr lang="ja-JP"/>
                  <a:t>月当たりのパッチ投稿数</a:t>
                </a:r>
              </a:p>
            </c:rich>
          </c:tx>
          <c:layout/>
          <c:overlay val="0"/>
        </c:title>
        <c:numFmt formatCode="General" sourceLinked="1"/>
        <c:majorTickMark val="none"/>
        <c:minorTickMark val="none"/>
        <c:tickLblPos val="nextTo"/>
        <c:spPr>
          <a:ln w="50800"/>
        </c:spPr>
        <c:txPr>
          <a:bodyPr/>
          <a:lstStyle/>
          <a:p>
            <a:pPr>
              <a:defRPr b="1"/>
            </a:pPr>
            <a:endParaRPr lang="ja-JP"/>
          </a:p>
        </c:txPr>
        <c:crossAx val="52515584"/>
        <c:crosses val="autoZero"/>
        <c:crossBetween val="between"/>
      </c:valAx>
      <c:spPr>
        <a:ln w="44450"/>
      </c:spPr>
    </c:plotArea>
    <c:plotVisOnly val="1"/>
    <c:dispBlanksAs val="gap"/>
    <c:showDLblsOverMax val="0"/>
  </c:chart>
  <c:spPr>
    <a:ln w="38100"/>
  </c:spPr>
  <c:txPr>
    <a:bodyPr/>
    <a:lstStyle/>
    <a:p>
      <a:pPr>
        <a:defRPr sz="1800"/>
      </a:pPr>
      <a:endParaRPr lang="ja-JP"/>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9.9136827263360608E-2"/>
          <c:y val="4.214400334095024E-2"/>
          <c:w val="0.75099901793706925"/>
          <c:h val="0.71032533374735429"/>
        </c:manualLayout>
      </c:layout>
      <c:lineChart>
        <c:grouping val="standard"/>
        <c:varyColors val="0"/>
        <c:ser>
          <c:idx val="0"/>
          <c:order val="0"/>
          <c:tx>
            <c:strRef>
              <c:f>attmonth!$I$50</c:f>
              <c:strCache>
                <c:ptCount val="1"/>
                <c:pt idx="0">
                  <c:v>候補者A</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attmonth!$J$50:$U$50</c:f>
              <c:numCache>
                <c:formatCode>General</c:formatCode>
                <c:ptCount val="12"/>
                <c:pt idx="0">
                  <c:v>43</c:v>
                </c:pt>
                <c:pt idx="1">
                  <c:v>31</c:v>
                </c:pt>
                <c:pt idx="2">
                  <c:v>35</c:v>
                </c:pt>
                <c:pt idx="3">
                  <c:v>36</c:v>
                </c:pt>
                <c:pt idx="4">
                  <c:v>18</c:v>
                </c:pt>
                <c:pt idx="5">
                  <c:v>47</c:v>
                </c:pt>
                <c:pt idx="6">
                  <c:v>37</c:v>
                </c:pt>
                <c:pt idx="7">
                  <c:v>38</c:v>
                </c:pt>
                <c:pt idx="8">
                  <c:v>34</c:v>
                </c:pt>
                <c:pt idx="9">
                  <c:v>39</c:v>
                </c:pt>
                <c:pt idx="10">
                  <c:v>20</c:v>
                </c:pt>
                <c:pt idx="11">
                  <c:v>23</c:v>
                </c:pt>
              </c:numCache>
            </c:numRef>
          </c:val>
          <c:smooth val="1"/>
        </c:ser>
        <c:ser>
          <c:idx val="1"/>
          <c:order val="1"/>
          <c:tx>
            <c:strRef>
              <c:f>attmonth!$I$51</c:f>
              <c:strCache>
                <c:ptCount val="1"/>
                <c:pt idx="0">
                  <c:v>候補者B</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attmonth!$J$51:$U$51</c:f>
              <c:numCache>
                <c:formatCode>General</c:formatCode>
                <c:ptCount val="12"/>
                <c:pt idx="0">
                  <c:v>2</c:v>
                </c:pt>
                <c:pt idx="1">
                  <c:v>23</c:v>
                </c:pt>
                <c:pt idx="2">
                  <c:v>27</c:v>
                </c:pt>
                <c:pt idx="3">
                  <c:v>14</c:v>
                </c:pt>
                <c:pt idx="4">
                  <c:v>11</c:v>
                </c:pt>
                <c:pt idx="5">
                  <c:v>10</c:v>
                </c:pt>
                <c:pt idx="6">
                  <c:v>8</c:v>
                </c:pt>
                <c:pt idx="7">
                  <c:v>10</c:v>
                </c:pt>
                <c:pt idx="8">
                  <c:v>5</c:v>
                </c:pt>
                <c:pt idx="9">
                  <c:v>13</c:v>
                </c:pt>
                <c:pt idx="10">
                  <c:v>17</c:v>
                </c:pt>
                <c:pt idx="11">
                  <c:v>8</c:v>
                </c:pt>
              </c:numCache>
            </c:numRef>
          </c:val>
          <c:smooth val="1"/>
        </c:ser>
        <c:ser>
          <c:idx val="2"/>
          <c:order val="2"/>
          <c:tx>
            <c:strRef>
              <c:f>attmonth!$I$52</c:f>
              <c:strCache>
                <c:ptCount val="1"/>
                <c:pt idx="0">
                  <c:v>候補者C</c:v>
                </c:pt>
              </c:strCache>
            </c:strRef>
          </c:tx>
          <c:marker>
            <c:symbol val="none"/>
          </c:marker>
          <c:cat>
            <c:numRef>
              <c:f>attmonth!$J$49:$U$49</c:f>
              <c:numCache>
                <c:formatCode>General</c:formatCode>
                <c:ptCount val="12"/>
                <c:pt idx="0">
                  <c:v>1</c:v>
                </c:pt>
                <c:pt idx="1">
                  <c:v>2</c:v>
                </c:pt>
                <c:pt idx="2">
                  <c:v>3</c:v>
                </c:pt>
                <c:pt idx="3">
                  <c:v>4</c:v>
                </c:pt>
                <c:pt idx="4">
                  <c:v>5</c:v>
                </c:pt>
                <c:pt idx="5">
                  <c:v>6</c:v>
                </c:pt>
                <c:pt idx="6">
                  <c:v>7</c:v>
                </c:pt>
                <c:pt idx="7">
                  <c:v>8</c:v>
                </c:pt>
                <c:pt idx="8">
                  <c:v>9</c:v>
                </c:pt>
                <c:pt idx="9">
                  <c:v>10</c:v>
                </c:pt>
                <c:pt idx="10">
                  <c:v>11</c:v>
                </c:pt>
                <c:pt idx="11">
                  <c:v>12</c:v>
                </c:pt>
              </c:numCache>
            </c:numRef>
          </c:cat>
          <c:val>
            <c:numRef>
              <c:f>attmonth!$J$52:$U$52</c:f>
              <c:numCache>
                <c:formatCode>General</c:formatCode>
                <c:ptCount val="12"/>
                <c:pt idx="0">
                  <c:v>11</c:v>
                </c:pt>
                <c:pt idx="1">
                  <c:v>33</c:v>
                </c:pt>
                <c:pt idx="2">
                  <c:v>33</c:v>
                </c:pt>
                <c:pt idx="3">
                  <c:v>24</c:v>
                </c:pt>
                <c:pt idx="4">
                  <c:v>7</c:v>
                </c:pt>
                <c:pt idx="5">
                  <c:v>18</c:v>
                </c:pt>
                <c:pt idx="6">
                  <c:v>22</c:v>
                </c:pt>
                <c:pt idx="7">
                  <c:v>14</c:v>
                </c:pt>
                <c:pt idx="8">
                  <c:v>19</c:v>
                </c:pt>
                <c:pt idx="9">
                  <c:v>16</c:v>
                </c:pt>
                <c:pt idx="10">
                  <c:v>19</c:v>
                </c:pt>
                <c:pt idx="11">
                  <c:v>19</c:v>
                </c:pt>
              </c:numCache>
            </c:numRef>
          </c:val>
          <c:smooth val="0"/>
        </c:ser>
        <c:dLbls>
          <c:showLegendKey val="0"/>
          <c:showVal val="0"/>
          <c:showCatName val="0"/>
          <c:showSerName val="0"/>
          <c:showPercent val="0"/>
          <c:showBubbleSize val="0"/>
        </c:dLbls>
        <c:marker val="1"/>
        <c:smooth val="0"/>
        <c:axId val="94259072"/>
        <c:axId val="94298112"/>
      </c:lineChart>
      <c:catAx>
        <c:axId val="94259072"/>
        <c:scaling>
          <c:orientation val="minMax"/>
        </c:scaling>
        <c:delete val="0"/>
        <c:axPos val="b"/>
        <c:title>
          <c:tx>
            <c:rich>
              <a:bodyPr/>
              <a:lstStyle/>
              <a:p>
                <a:pPr>
                  <a:defRPr/>
                </a:pPr>
                <a:r>
                  <a:rPr lang="ja-JP" altLang="en-US" sz="1800" dirty="0" smtClean="0"/>
                  <a:t>活動開始からの月数</a:t>
                </a:r>
                <a:endParaRPr lang="ja-JP" altLang="en-US" sz="1800" dirty="0"/>
              </a:p>
            </c:rich>
          </c:tx>
          <c:layout/>
          <c:overlay val="0"/>
        </c:title>
        <c:numFmt formatCode="General" sourceLinked="1"/>
        <c:majorTickMark val="out"/>
        <c:minorTickMark val="none"/>
        <c:tickLblPos val="nextTo"/>
        <c:txPr>
          <a:bodyPr/>
          <a:lstStyle/>
          <a:p>
            <a:pPr>
              <a:defRPr sz="1800"/>
            </a:pPr>
            <a:endParaRPr lang="ja-JP"/>
          </a:p>
        </c:txPr>
        <c:crossAx val="94298112"/>
        <c:crosses val="autoZero"/>
        <c:auto val="1"/>
        <c:lblAlgn val="ctr"/>
        <c:lblOffset val="100"/>
        <c:noMultiLvlLbl val="0"/>
      </c:catAx>
      <c:valAx>
        <c:axId val="94298112"/>
        <c:scaling>
          <c:orientation val="minMax"/>
        </c:scaling>
        <c:delete val="0"/>
        <c:axPos val="l"/>
        <c:title>
          <c:tx>
            <c:rich>
              <a:bodyPr rot="0" vert="wordArtVertRtl"/>
              <a:lstStyle/>
              <a:p>
                <a:pPr>
                  <a:defRPr sz="1800"/>
                </a:pPr>
                <a:r>
                  <a:rPr lang="ja-JP" altLang="en-US" sz="1800" dirty="0" smtClean="0"/>
                  <a:t>月当たりのパッチ投稿数</a:t>
                </a:r>
                <a:endParaRPr lang="ja-JP" altLang="en-US" sz="1800" dirty="0"/>
              </a:p>
            </c:rich>
          </c:tx>
          <c:layout/>
          <c:overlay val="0"/>
        </c:title>
        <c:numFmt formatCode="General" sourceLinked="1"/>
        <c:majorTickMark val="out"/>
        <c:minorTickMark val="none"/>
        <c:tickLblPos val="nextTo"/>
        <c:txPr>
          <a:bodyPr/>
          <a:lstStyle/>
          <a:p>
            <a:pPr>
              <a:defRPr sz="1800"/>
            </a:pPr>
            <a:endParaRPr lang="ja-JP"/>
          </a:p>
        </c:txPr>
        <c:crossAx val="94259072"/>
        <c:crosses val="autoZero"/>
        <c:crossBetween val="between"/>
      </c:valAx>
    </c:plotArea>
    <c:legend>
      <c:legendPos val="r"/>
      <c:layout/>
      <c:overlay val="0"/>
      <c:txPr>
        <a:bodyPr/>
        <a:lstStyle/>
        <a:p>
          <a:pPr>
            <a:defRPr sz="1800"/>
          </a:pPr>
          <a:endParaRPr lang="ja-JP"/>
        </a:p>
      </c:txPr>
    </c:legend>
    <c:plotVisOnly val="1"/>
    <c:dispBlanksAs val="gap"/>
    <c:showDLblsOverMax val="0"/>
  </c:chart>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6_2">
  <dgm:title val=""/>
  <dgm:desc val=""/>
  <dgm:catLst>
    <dgm:cat type="accent6" pri="11200"/>
  </dgm:catLst>
  <dgm:styleLbl name="node0">
    <dgm:fillClrLst meth="repeat">
      <a:schemeClr val="accent6"/>
    </dgm:fillClrLst>
    <dgm:linClrLst meth="repeat">
      <a:schemeClr val="lt1"/>
    </dgm:linClrLst>
    <dgm:effectClrLst/>
    <dgm:txLinClrLst/>
    <dgm:txFillClrLst/>
    <dgm:txEffectClrLst/>
  </dgm:styleLbl>
  <dgm:styleLbl name="node1">
    <dgm:fillClrLst meth="repeat">
      <a:schemeClr val="accent6"/>
    </dgm:fillClrLst>
    <dgm:linClrLst meth="repeat">
      <a:schemeClr val="lt1"/>
    </dgm:linClrLst>
    <dgm:effectClrLst/>
    <dgm:txLinClrLst/>
    <dgm:txFillClrLst/>
    <dgm:txEffectClrLst/>
  </dgm:styleLbl>
  <dgm:styleLbl name="alignNode1">
    <dgm:fillClrLst meth="repeat">
      <a:schemeClr val="accent6"/>
    </dgm:fillClrLst>
    <dgm:linClrLst meth="repeat">
      <a:schemeClr val="accent6"/>
    </dgm:linClrLst>
    <dgm:effectClrLst/>
    <dgm:txLinClrLst/>
    <dgm:txFillClrLst/>
    <dgm:txEffectClrLst/>
  </dgm:styleLbl>
  <dgm:styleLbl name="lnNode1">
    <dgm:fillClrLst meth="repeat">
      <a:schemeClr val="accent6"/>
    </dgm:fillClrLst>
    <dgm:linClrLst meth="repeat">
      <a:schemeClr val="lt1"/>
    </dgm:linClrLst>
    <dgm:effectClrLst/>
    <dgm:txLinClrLst/>
    <dgm:txFillClrLst/>
    <dgm:txEffectClrLst/>
  </dgm:styleLbl>
  <dgm:styleLbl name="vennNode1">
    <dgm:fillClrLst meth="repeat">
      <a:schemeClr val="accent6">
        <a:alpha val="50000"/>
      </a:schemeClr>
    </dgm:fillClrLst>
    <dgm:linClrLst meth="repeat">
      <a:schemeClr val="lt1"/>
    </dgm:linClrLst>
    <dgm:effectClrLst/>
    <dgm:txLinClrLst/>
    <dgm:txFillClrLst/>
    <dgm:txEffectClrLst/>
  </dgm:styleLbl>
  <dgm:styleLbl name="node2">
    <dgm:fillClrLst meth="repeat">
      <a:schemeClr val="accent6"/>
    </dgm:fillClrLst>
    <dgm:linClrLst meth="repeat">
      <a:schemeClr val="lt1"/>
    </dgm:linClrLst>
    <dgm:effectClrLst/>
    <dgm:txLinClrLst/>
    <dgm:txFillClrLst/>
    <dgm:txEffectClrLst/>
  </dgm:styleLbl>
  <dgm:styleLbl name="node3">
    <dgm:fillClrLst meth="repeat">
      <a:schemeClr val="accent6"/>
    </dgm:fillClrLst>
    <dgm:linClrLst meth="repeat">
      <a:schemeClr val="lt1"/>
    </dgm:linClrLst>
    <dgm:effectClrLst/>
    <dgm:txLinClrLst/>
    <dgm:txFillClrLst/>
    <dgm:txEffectClrLst/>
  </dgm:styleLbl>
  <dgm:styleLbl name="node4">
    <dgm:fillClrLst meth="repeat">
      <a:schemeClr val="accent6"/>
    </dgm:fillClrLst>
    <dgm:linClrLst meth="repeat">
      <a:schemeClr val="lt1"/>
    </dgm:linClrLst>
    <dgm:effectClrLst/>
    <dgm:txLinClrLst/>
    <dgm:txFillClrLst/>
    <dgm:txEffectClrLst/>
  </dgm:styleLbl>
  <dgm:styleLbl name="f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6">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6">
        <a:tint val="60000"/>
      </a:schemeClr>
    </dgm:fillClrLst>
    <dgm:linClrLst meth="repeat">
      <a:schemeClr val="accent6">
        <a:tint val="60000"/>
      </a:schemeClr>
    </dgm:linClrLst>
    <dgm:effectClrLst/>
    <dgm:txLinClrLst/>
    <dgm:txFillClrLst/>
    <dgm:txEffectClrLst/>
  </dgm:styleLbl>
  <dgm:styleLbl name="fgSibTrans2D1">
    <dgm:fillClrLst meth="repeat">
      <a:schemeClr val="accent6">
        <a:tint val="60000"/>
      </a:schemeClr>
    </dgm:fillClrLst>
    <dgm:linClrLst meth="repeat">
      <a:schemeClr val="accent6">
        <a:tint val="60000"/>
      </a:schemeClr>
    </dgm:linClrLst>
    <dgm:effectClrLst/>
    <dgm:txLinClrLst/>
    <dgm:txFillClrLst/>
    <dgm:txEffectClrLst/>
  </dgm:styleLbl>
  <dgm:styleLbl name="bgSibTrans2D1">
    <dgm:fillClrLst meth="repeat">
      <a:schemeClr val="accent6">
        <a:tint val="60000"/>
      </a:schemeClr>
    </dgm:fillClrLst>
    <dgm:linClrLst meth="repeat">
      <a:schemeClr val="accent6">
        <a:tint val="60000"/>
      </a:schemeClr>
    </dgm:linClrLst>
    <dgm:effectClrLst/>
    <dgm:txLinClrLst/>
    <dgm:txFillClrLst/>
    <dgm:txEffectClrLst/>
  </dgm:styleLbl>
  <dgm:styleLbl name="sibTrans1D1">
    <dgm:fillClrLst meth="repeat">
      <a:schemeClr val="accent6"/>
    </dgm:fillClrLst>
    <dgm:linClrLst meth="repeat">
      <a:schemeClr val="accent6"/>
    </dgm:linClrLst>
    <dgm:effectClrLst/>
    <dgm:txLinClrLst/>
    <dgm:txFillClrLst meth="repeat">
      <a:schemeClr val="tx1"/>
    </dgm:txFillClrLst>
    <dgm:txEffectClrLst/>
  </dgm:styleLbl>
  <dgm:styleLbl name="callout">
    <dgm:fillClrLst meth="repeat">
      <a:schemeClr val="accent6"/>
    </dgm:fillClrLst>
    <dgm:linClrLst meth="repeat">
      <a:schemeClr val="accent6">
        <a:tint val="50000"/>
      </a:schemeClr>
    </dgm:linClrLst>
    <dgm:effectClrLst/>
    <dgm:txLinClrLst/>
    <dgm:txFillClrLst meth="repeat">
      <a:schemeClr val="tx1"/>
    </dgm:txFillClrLst>
    <dgm:txEffectClrLst/>
  </dgm:styleLbl>
  <dgm:styleLbl name="asst0">
    <dgm:fillClrLst meth="repeat">
      <a:schemeClr val="accent6"/>
    </dgm:fillClrLst>
    <dgm:linClrLst meth="repeat">
      <a:schemeClr val="lt1"/>
    </dgm:linClrLst>
    <dgm:effectClrLst/>
    <dgm:txLinClrLst/>
    <dgm:txFillClrLst/>
    <dgm:txEffectClrLst/>
  </dgm:styleLbl>
  <dgm:styleLbl name="asst1">
    <dgm:fillClrLst meth="repeat">
      <a:schemeClr val="accent6"/>
    </dgm:fillClrLst>
    <dgm:linClrLst meth="repeat">
      <a:schemeClr val="lt1"/>
    </dgm:linClrLst>
    <dgm:effectClrLst/>
    <dgm:txLinClrLst/>
    <dgm:txFillClrLst/>
    <dgm:txEffectClrLst/>
  </dgm:styleLbl>
  <dgm:styleLbl name="asst2">
    <dgm:fillClrLst meth="repeat">
      <a:schemeClr val="accent6"/>
    </dgm:fillClrLst>
    <dgm:linClrLst meth="repeat">
      <a:schemeClr val="lt1"/>
    </dgm:linClrLst>
    <dgm:effectClrLst/>
    <dgm:txLinClrLst/>
    <dgm:txFillClrLst/>
    <dgm:txEffectClrLst/>
  </dgm:styleLbl>
  <dgm:styleLbl name="asst3">
    <dgm:fillClrLst meth="repeat">
      <a:schemeClr val="accent6"/>
    </dgm:fillClrLst>
    <dgm:linClrLst meth="repeat">
      <a:schemeClr val="lt1"/>
    </dgm:linClrLst>
    <dgm:effectClrLst/>
    <dgm:txLinClrLst/>
    <dgm:txFillClrLst/>
    <dgm:txEffectClrLst/>
  </dgm:styleLbl>
  <dgm:styleLbl name="asst4">
    <dgm:fillClrLst meth="repeat">
      <a:schemeClr val="accent6"/>
    </dgm:fillClrLst>
    <dgm:linClrLst meth="repeat">
      <a:schemeClr val="lt1"/>
    </dgm:linClrLst>
    <dgm:effectClrLst/>
    <dgm:txLinClrLst/>
    <dgm:txFillClrLst/>
    <dgm:txEffectClrLst/>
  </dgm:styleLbl>
  <dgm:styleLbl name="parChTrans2D1">
    <dgm:fillClrLst meth="repeat">
      <a:schemeClr val="accent6">
        <a:tint val="60000"/>
      </a:schemeClr>
    </dgm:fillClrLst>
    <dgm:linClrLst meth="repeat">
      <a:schemeClr val="accent6">
        <a:tint val="60000"/>
      </a:schemeClr>
    </dgm:linClrLst>
    <dgm:effectClrLst/>
    <dgm:txLinClrLst/>
    <dgm:txFillClrLst meth="repeat">
      <a:schemeClr val="lt1"/>
    </dgm:txFillClrLst>
    <dgm:txEffectClrLst/>
  </dgm:styleLbl>
  <dgm:styleLbl name="parChTrans2D2">
    <dgm:fillClrLst meth="repeat">
      <a:schemeClr val="accent6"/>
    </dgm:fillClrLst>
    <dgm:linClrLst meth="repeat">
      <a:schemeClr val="accent6"/>
    </dgm:linClrLst>
    <dgm:effectClrLst/>
    <dgm:txLinClrLst/>
    <dgm:txFillClrLst meth="repeat">
      <a:schemeClr val="lt1"/>
    </dgm:txFillClrLst>
    <dgm:txEffectClrLst/>
  </dgm:styleLbl>
  <dgm:styleLbl name="parChTrans2D3">
    <dgm:fillClrLst meth="repeat">
      <a:schemeClr val="accent6"/>
    </dgm:fillClrLst>
    <dgm:linClrLst meth="repeat">
      <a:schemeClr val="accent6"/>
    </dgm:linClrLst>
    <dgm:effectClrLst/>
    <dgm:txLinClrLst/>
    <dgm:txFillClrLst meth="repeat">
      <a:schemeClr val="lt1"/>
    </dgm:txFillClrLst>
    <dgm:txEffectClrLst/>
  </dgm:styleLbl>
  <dgm:styleLbl name="parChTrans2D4">
    <dgm:fillClrLst meth="repeat">
      <a:schemeClr val="accent6"/>
    </dgm:fillClrLst>
    <dgm:linClrLst meth="repeat">
      <a:schemeClr val="accent6"/>
    </dgm:linClrLst>
    <dgm:effectClrLst/>
    <dgm:txLinClrLst/>
    <dgm:txFillClrLst meth="repeat">
      <a:schemeClr val="lt1"/>
    </dgm:txFillClrLst>
    <dgm:txEffectClrLst/>
  </dgm:styleLbl>
  <dgm:styleLbl name="parChTrans1D1">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2">
    <dgm:fillClrLst meth="repeat">
      <a:schemeClr val="accent6"/>
    </dgm:fillClrLst>
    <dgm:linClrLst meth="repeat">
      <a:schemeClr val="accent6">
        <a:shade val="60000"/>
      </a:schemeClr>
    </dgm:linClrLst>
    <dgm:effectClrLst/>
    <dgm:txLinClrLst/>
    <dgm:txFillClrLst meth="repeat">
      <a:schemeClr val="tx1"/>
    </dgm:txFillClrLst>
    <dgm:txEffectClrLst/>
  </dgm:styleLbl>
  <dgm:styleLbl name="parChTrans1D3">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parChTrans1D4">
    <dgm:fillClrLst meth="repeat">
      <a:schemeClr val="accent6"/>
    </dgm:fillClrLst>
    <dgm:linClrLst meth="repeat">
      <a:schemeClr val="accent6">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6"/>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6"/>
    </dgm:linClrLst>
    <dgm:effectClrLst/>
    <dgm:txLinClrLst/>
    <dgm:txFillClrLst meth="repeat">
      <a:schemeClr val="dk1"/>
    </dgm:txFillClrLst>
    <dgm:txEffectClrLst/>
  </dgm:styleLbl>
  <dgm:styleLbl name="f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align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bgAccFollowNode1">
    <dgm:fillClrLst meth="repeat">
      <a:schemeClr val="accent6">
        <a:alpha val="90000"/>
        <a:tint val="40000"/>
      </a:schemeClr>
    </dgm:fillClrLst>
    <dgm:linClrLst meth="repeat">
      <a:schemeClr val="accent6">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6"/>
    </dgm:linClrLst>
    <dgm:effectClrLst/>
    <dgm:txLinClrLst/>
    <dgm:txFillClrLst meth="repeat">
      <a:schemeClr val="dk1"/>
    </dgm:txFillClrLst>
    <dgm:txEffectClrLst/>
  </dgm:styleLbl>
  <dgm:styleLbl name="bgShp">
    <dgm:fillClrLst meth="repeat">
      <a:schemeClr val="accent6">
        <a:tint val="40000"/>
      </a:schemeClr>
    </dgm:fillClrLst>
    <dgm:linClrLst meth="repeat">
      <a:schemeClr val="accent6"/>
    </dgm:linClrLst>
    <dgm:effectClrLst/>
    <dgm:txLinClrLst/>
    <dgm:txFillClrLst meth="repeat">
      <a:schemeClr val="dk1"/>
    </dgm:txFillClrLst>
    <dgm:txEffectClrLst/>
  </dgm:styleLbl>
  <dgm:styleLbl name="dkBgShp">
    <dgm:fillClrLst meth="repeat">
      <a:schemeClr val="accent6">
        <a:shade val="80000"/>
      </a:schemeClr>
    </dgm:fillClrLst>
    <dgm:linClrLst meth="repeat">
      <a:schemeClr val="accent6"/>
    </dgm:linClrLst>
    <dgm:effectClrLst/>
    <dgm:txLinClrLst/>
    <dgm:txFillClrLst meth="repeat">
      <a:schemeClr val="lt1"/>
    </dgm:txFillClrLst>
    <dgm:txEffectClrLst/>
  </dgm:styleLbl>
  <dgm:styleLbl name="trBgShp">
    <dgm:fillClrLst meth="repeat">
      <a:schemeClr val="accent6">
        <a:tint val="50000"/>
        <a:alpha val="40000"/>
      </a:schemeClr>
    </dgm:fillClrLst>
    <dgm:linClrLst meth="repeat">
      <a:schemeClr val="accent6"/>
    </dgm:linClrLst>
    <dgm:effectClrLst/>
    <dgm:txLinClrLst/>
    <dgm:txFillClrLst meth="repeat">
      <a:schemeClr val="lt1"/>
    </dgm:txFillClrLst>
    <dgm:txEffectClrLst/>
  </dgm:styleLbl>
  <dgm:styleLbl name="fgShp">
    <dgm:fillClrLst meth="repeat">
      <a:schemeClr val="accent6">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8C5311A-05D3-476D-BAEF-A3F3B9EB7B35}" type="doc">
      <dgm:prSet loTypeId="urn:microsoft.com/office/officeart/2005/8/layout/radial4" loCatId="relationship" qsTypeId="urn:microsoft.com/office/officeart/2005/8/quickstyle/simple1" qsCatId="simple" csTypeId="urn:microsoft.com/office/officeart/2005/8/colors/accent6_2" csCatId="accent6" phldr="1"/>
      <dgm:spPr/>
      <dgm:t>
        <a:bodyPr/>
        <a:lstStyle/>
        <a:p>
          <a:endParaRPr kumimoji="1" lang="ja-JP" altLang="en-US"/>
        </a:p>
      </dgm:t>
    </dgm:pt>
    <dgm:pt modelId="{05582AE7-DEB7-4DED-B84A-04B4A88E8966}">
      <dgm:prSet phldrT="[テキスト]" custT="1">
        <dgm:style>
          <a:lnRef idx="1">
            <a:schemeClr val="accent1"/>
          </a:lnRef>
          <a:fillRef idx="2">
            <a:schemeClr val="accent1"/>
          </a:fillRef>
          <a:effectRef idx="1">
            <a:schemeClr val="accent1"/>
          </a:effectRef>
          <a:fontRef idx="minor">
            <a:schemeClr val="dk1"/>
          </a:fontRef>
        </dgm:style>
      </dgm:prSet>
      <dgm:spPr/>
      <dgm:t>
        <a:bodyPr/>
        <a:lstStyle/>
        <a:p>
          <a:r>
            <a:rPr kumimoji="1" lang="ja-JP" altLang="en-US" sz="2400" dirty="0" smtClean="0"/>
            <a:t>品質</a:t>
          </a:r>
          <a:r>
            <a:rPr kumimoji="1" lang="en-US" altLang="ja-JP" sz="2400" smtClean="0"/>
            <a:t/>
          </a:r>
          <a:br>
            <a:rPr kumimoji="1" lang="en-US" altLang="ja-JP" sz="2400" smtClean="0"/>
          </a:br>
          <a:r>
            <a:rPr kumimoji="1" lang="ja-JP" altLang="en-US" sz="2400" smtClean="0"/>
            <a:t>改善</a:t>
          </a:r>
          <a:endParaRPr kumimoji="1" lang="ja-JP" altLang="en-US" sz="2400" dirty="0"/>
        </a:p>
      </dgm:t>
    </dgm:pt>
    <dgm:pt modelId="{B5E0B761-06F5-4679-89B2-4CB64A039199}" type="parTrans" cxnId="{1F376E27-1659-4A8F-BC1E-13281B0DF202}">
      <dgm:prSet/>
      <dgm:spPr/>
      <dgm:t>
        <a:bodyPr/>
        <a:lstStyle/>
        <a:p>
          <a:endParaRPr kumimoji="1" lang="ja-JP" altLang="en-US" sz="1000"/>
        </a:p>
      </dgm:t>
    </dgm:pt>
    <dgm:pt modelId="{6171DBEF-097D-4E0E-8DF5-72B353653DD1}" type="sibTrans" cxnId="{1F376E27-1659-4A8F-BC1E-13281B0DF202}">
      <dgm:prSet/>
      <dgm:spPr/>
      <dgm:t>
        <a:bodyPr/>
        <a:lstStyle/>
        <a:p>
          <a:endParaRPr kumimoji="1" lang="ja-JP" altLang="en-US" sz="1000"/>
        </a:p>
      </dgm:t>
    </dgm:pt>
    <dgm:pt modelId="{CD3DB196-3686-4ECA-9AF7-11435D9F140C}">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エンド</a:t>
          </a:r>
          <a:r>
            <a:rPr kumimoji="1" lang="en-US" altLang="ja-JP" sz="1800" dirty="0" smtClean="0"/>
            <a:t/>
          </a:r>
          <a:br>
            <a:rPr kumimoji="1" lang="en-US" altLang="ja-JP" sz="1800" dirty="0" smtClean="0"/>
          </a:br>
          <a:r>
            <a:rPr kumimoji="1" lang="ja-JP" altLang="en-US" sz="1800" dirty="0" smtClean="0"/>
            <a:t>ユーザ</a:t>
          </a:r>
          <a:endParaRPr kumimoji="1" lang="ja-JP" altLang="en-US" sz="1800" dirty="0"/>
        </a:p>
      </dgm:t>
    </dgm:pt>
    <dgm:pt modelId="{4E3A3FC2-CA4E-4BA5-8ECF-394C81D1EE19}" type="parTrans" cxnId="{22F86092-967C-417D-84D5-85C2460F789E}">
      <dgm:prSet/>
      <dgm:spPr/>
      <dgm:t>
        <a:bodyPr/>
        <a:lstStyle/>
        <a:p>
          <a:endParaRPr kumimoji="1" lang="ja-JP" altLang="en-US" sz="1000"/>
        </a:p>
      </dgm:t>
    </dgm:pt>
    <dgm:pt modelId="{F440C7A5-6F84-4539-9B71-2D1F093EF1DB}" type="sibTrans" cxnId="{22F86092-967C-417D-84D5-85C2460F789E}">
      <dgm:prSet/>
      <dgm:spPr/>
      <dgm:t>
        <a:bodyPr/>
        <a:lstStyle/>
        <a:p>
          <a:endParaRPr kumimoji="1" lang="ja-JP" altLang="en-US" sz="1000"/>
        </a:p>
      </dgm:t>
    </dgm:pt>
    <dgm:pt modelId="{344F507C-59A8-4C9F-85BE-F08EE254EF06}">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en-US" altLang="ja-JP" sz="1800" b="1" dirty="0" smtClean="0"/>
            <a:t>OSS</a:t>
          </a:r>
          <a:r>
            <a:rPr kumimoji="1" lang="en-US" altLang="ja-JP" sz="1800" dirty="0" smtClean="0"/>
            <a:t/>
          </a:r>
          <a:br>
            <a:rPr kumimoji="1" lang="en-US" altLang="ja-JP" sz="1800" dirty="0" smtClean="0"/>
          </a:br>
          <a:r>
            <a:rPr kumimoji="1" lang="ja-JP" altLang="en-US" sz="1800" dirty="0" smtClean="0"/>
            <a:t>プロジェクト</a:t>
          </a:r>
          <a:endParaRPr kumimoji="1" lang="ja-JP" altLang="en-US" sz="1800" dirty="0"/>
        </a:p>
      </dgm:t>
    </dgm:pt>
    <dgm:pt modelId="{139D7445-049A-4A35-8125-ADE2423A0CDC}" type="parTrans" cxnId="{A7899EC4-1CCC-4612-ABBF-15791D952D95}">
      <dgm:prSet/>
      <dgm:spPr/>
      <dgm:t>
        <a:bodyPr/>
        <a:lstStyle/>
        <a:p>
          <a:endParaRPr kumimoji="1" lang="ja-JP" altLang="en-US" sz="1000"/>
        </a:p>
      </dgm:t>
    </dgm:pt>
    <dgm:pt modelId="{DBB3A8C4-8BC6-4DE2-AB36-4080FE046A1A}" type="sibTrans" cxnId="{A7899EC4-1CCC-4612-ABBF-15791D952D95}">
      <dgm:prSet/>
      <dgm:spPr/>
      <dgm:t>
        <a:bodyPr/>
        <a:lstStyle/>
        <a:p>
          <a:endParaRPr kumimoji="1" lang="ja-JP" altLang="en-US" sz="1000"/>
        </a:p>
      </dgm:t>
    </dgm:pt>
    <dgm:pt modelId="{5A11D1A6-79F7-4FDD-8CFD-25A99456CE97}">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ユーザ企業</a:t>
          </a:r>
          <a:endParaRPr kumimoji="1" lang="ja-JP" altLang="en-US" sz="1800" dirty="0"/>
        </a:p>
      </dgm:t>
    </dgm:pt>
    <dgm:pt modelId="{0DD57117-0A31-4AA8-A576-DAF70D0C391E}" type="parTrans" cxnId="{3D532E30-0921-4C63-BC8D-ED1EA63743FB}">
      <dgm:prSet/>
      <dgm:spPr/>
      <dgm:t>
        <a:bodyPr/>
        <a:lstStyle/>
        <a:p>
          <a:endParaRPr kumimoji="1" lang="ja-JP" altLang="en-US" sz="1000"/>
        </a:p>
      </dgm:t>
    </dgm:pt>
    <dgm:pt modelId="{7198F266-2C59-4DB8-9EEA-C9658E5FBB7E}" type="sibTrans" cxnId="{3D532E30-0921-4C63-BC8D-ED1EA63743FB}">
      <dgm:prSet/>
      <dgm:spPr/>
      <dgm:t>
        <a:bodyPr/>
        <a:lstStyle/>
        <a:p>
          <a:endParaRPr kumimoji="1" lang="ja-JP" altLang="en-US" sz="1000"/>
        </a:p>
      </dgm:t>
    </dgm:pt>
    <dgm:pt modelId="{BDBB12BC-B6F2-4467-B933-412884E68FDC}" type="pres">
      <dgm:prSet presAssocID="{48C5311A-05D3-476D-BAEF-A3F3B9EB7B35}" presName="cycle" presStyleCnt="0">
        <dgm:presLayoutVars>
          <dgm:chMax val="1"/>
          <dgm:dir/>
          <dgm:animLvl val="ctr"/>
          <dgm:resizeHandles val="exact"/>
        </dgm:presLayoutVars>
      </dgm:prSet>
      <dgm:spPr/>
      <dgm:t>
        <a:bodyPr/>
        <a:lstStyle/>
        <a:p>
          <a:endParaRPr kumimoji="1" lang="ja-JP" altLang="en-US"/>
        </a:p>
      </dgm:t>
    </dgm:pt>
    <dgm:pt modelId="{8C73F787-ED61-44E3-84E0-67215B2774B8}" type="pres">
      <dgm:prSet presAssocID="{05582AE7-DEB7-4DED-B84A-04B4A88E8966}" presName="centerShape" presStyleLbl="node0" presStyleIdx="0" presStyleCnt="1" custScaleX="133313" custScaleY="126261" custLinFactNeighborY="-38385"/>
      <dgm:spPr/>
      <dgm:t>
        <a:bodyPr/>
        <a:lstStyle/>
        <a:p>
          <a:endParaRPr kumimoji="1" lang="ja-JP" altLang="en-US"/>
        </a:p>
      </dgm:t>
    </dgm:pt>
    <dgm:pt modelId="{4EEBD7F7-168E-4830-820D-B547C729FF3C}" type="pres">
      <dgm:prSet presAssocID="{4E3A3FC2-CA4E-4BA5-8ECF-394C81D1EE19}" presName="parTrans" presStyleLbl="bgSibTrans2D1" presStyleIdx="0" presStyleCnt="3" custScaleX="172120"/>
      <dgm:spPr/>
      <dgm:t>
        <a:bodyPr/>
        <a:lstStyle/>
        <a:p>
          <a:endParaRPr kumimoji="1" lang="ja-JP" altLang="en-US"/>
        </a:p>
      </dgm:t>
    </dgm:pt>
    <dgm:pt modelId="{815660D6-8887-47FA-9C05-882E66AD2C90}" type="pres">
      <dgm:prSet presAssocID="{CD3DB196-3686-4ECA-9AF7-11435D9F140C}" presName="node" presStyleLbl="node1" presStyleIdx="0" presStyleCnt="3" custScaleY="72162" custRadScaleRad="124110" custRadScaleInc="651">
        <dgm:presLayoutVars>
          <dgm:bulletEnabled val="1"/>
        </dgm:presLayoutVars>
      </dgm:prSet>
      <dgm:spPr/>
      <dgm:t>
        <a:bodyPr/>
        <a:lstStyle/>
        <a:p>
          <a:endParaRPr kumimoji="1" lang="ja-JP" altLang="en-US"/>
        </a:p>
      </dgm:t>
    </dgm:pt>
    <dgm:pt modelId="{ECF08123-8755-46BF-A8CB-756671F972C8}" type="pres">
      <dgm:prSet presAssocID="{139D7445-049A-4A35-8125-ADE2423A0CDC}" presName="parTrans" presStyleLbl="bgSibTrans2D1" presStyleIdx="1" presStyleCnt="3" custScaleX="109185" custLinFactNeighborY="-89532" custRadScaleRad="27632" custRadScaleInc="-2147483648"/>
      <dgm:spPr/>
      <dgm:t>
        <a:bodyPr/>
        <a:lstStyle/>
        <a:p>
          <a:endParaRPr kumimoji="1" lang="ja-JP" altLang="en-US"/>
        </a:p>
      </dgm:t>
    </dgm:pt>
    <dgm:pt modelId="{AF601757-9E91-4759-B045-0B047C2D42D2}" type="pres">
      <dgm:prSet presAssocID="{344F507C-59A8-4C9F-85BE-F08EE254EF06}" presName="node" presStyleLbl="node1" presStyleIdx="1" presStyleCnt="3" custScaleY="72162" custRadScaleRad="5429" custRadScaleInc="-300000">
        <dgm:presLayoutVars>
          <dgm:bulletEnabled val="1"/>
        </dgm:presLayoutVars>
      </dgm:prSet>
      <dgm:spPr/>
      <dgm:t>
        <a:bodyPr/>
        <a:lstStyle/>
        <a:p>
          <a:endParaRPr kumimoji="1" lang="ja-JP" altLang="en-US"/>
        </a:p>
      </dgm:t>
    </dgm:pt>
    <dgm:pt modelId="{03EBBC57-C906-4B80-807C-D84CB184D438}" type="pres">
      <dgm:prSet presAssocID="{0DD57117-0A31-4AA8-A576-DAF70D0C391E}" presName="parTrans" presStyleLbl="bgSibTrans2D1" presStyleIdx="2" presStyleCnt="3" custScaleX="172120"/>
      <dgm:spPr/>
      <dgm:t>
        <a:bodyPr/>
        <a:lstStyle/>
        <a:p>
          <a:endParaRPr kumimoji="1" lang="ja-JP" altLang="en-US"/>
        </a:p>
      </dgm:t>
    </dgm:pt>
    <dgm:pt modelId="{A98C23EB-1622-4668-B22D-05C931F779E5}" type="pres">
      <dgm:prSet presAssocID="{5A11D1A6-79F7-4FDD-8CFD-25A99456CE97}" presName="node" presStyleLbl="node1" presStyleIdx="2" presStyleCnt="3" custScaleY="72162" custRadScaleRad="121423" custRadScaleInc="-2513">
        <dgm:presLayoutVars>
          <dgm:bulletEnabled val="1"/>
        </dgm:presLayoutVars>
      </dgm:prSet>
      <dgm:spPr/>
      <dgm:t>
        <a:bodyPr/>
        <a:lstStyle/>
        <a:p>
          <a:endParaRPr kumimoji="1" lang="ja-JP" altLang="en-US"/>
        </a:p>
      </dgm:t>
    </dgm:pt>
  </dgm:ptLst>
  <dgm:cxnLst>
    <dgm:cxn modelId="{1F376E27-1659-4A8F-BC1E-13281B0DF202}" srcId="{48C5311A-05D3-476D-BAEF-A3F3B9EB7B35}" destId="{05582AE7-DEB7-4DED-B84A-04B4A88E8966}" srcOrd="0" destOrd="0" parTransId="{B5E0B761-06F5-4679-89B2-4CB64A039199}" sibTransId="{6171DBEF-097D-4E0E-8DF5-72B353653DD1}"/>
    <dgm:cxn modelId="{7F958402-0B32-425F-A375-62EE8222651F}" type="presOf" srcId="{4E3A3FC2-CA4E-4BA5-8ECF-394C81D1EE19}" destId="{4EEBD7F7-168E-4830-820D-B547C729FF3C}" srcOrd="0" destOrd="0" presId="urn:microsoft.com/office/officeart/2005/8/layout/radial4"/>
    <dgm:cxn modelId="{5A097B32-2752-4031-9BBB-6EF0EA3E3F49}" type="presOf" srcId="{05582AE7-DEB7-4DED-B84A-04B4A88E8966}" destId="{8C73F787-ED61-44E3-84E0-67215B2774B8}" srcOrd="0" destOrd="0" presId="urn:microsoft.com/office/officeart/2005/8/layout/radial4"/>
    <dgm:cxn modelId="{3D532E30-0921-4C63-BC8D-ED1EA63743FB}" srcId="{05582AE7-DEB7-4DED-B84A-04B4A88E8966}" destId="{5A11D1A6-79F7-4FDD-8CFD-25A99456CE97}" srcOrd="2" destOrd="0" parTransId="{0DD57117-0A31-4AA8-A576-DAF70D0C391E}" sibTransId="{7198F266-2C59-4DB8-9EEA-C9658E5FBB7E}"/>
    <dgm:cxn modelId="{DE267A67-ACF0-45CB-9E99-19F1FDA4CFE7}" type="presOf" srcId="{CD3DB196-3686-4ECA-9AF7-11435D9F140C}" destId="{815660D6-8887-47FA-9C05-882E66AD2C90}" srcOrd="0" destOrd="0" presId="urn:microsoft.com/office/officeart/2005/8/layout/radial4"/>
    <dgm:cxn modelId="{00B8D397-0A24-407D-B611-9F4A6D791A43}" type="presOf" srcId="{0DD57117-0A31-4AA8-A576-DAF70D0C391E}" destId="{03EBBC57-C906-4B80-807C-D84CB184D438}" srcOrd="0" destOrd="0" presId="urn:microsoft.com/office/officeart/2005/8/layout/radial4"/>
    <dgm:cxn modelId="{916312B5-3B97-4686-9FD1-4640B422B8E6}" type="presOf" srcId="{48C5311A-05D3-476D-BAEF-A3F3B9EB7B35}" destId="{BDBB12BC-B6F2-4467-B933-412884E68FDC}" srcOrd="0" destOrd="0" presId="urn:microsoft.com/office/officeart/2005/8/layout/radial4"/>
    <dgm:cxn modelId="{F2AB781A-2FC9-469B-9C2A-5439B2E10D68}" type="presOf" srcId="{5A11D1A6-79F7-4FDD-8CFD-25A99456CE97}" destId="{A98C23EB-1622-4668-B22D-05C931F779E5}" srcOrd="0" destOrd="0" presId="urn:microsoft.com/office/officeart/2005/8/layout/radial4"/>
    <dgm:cxn modelId="{96C5BFD3-046A-4BC7-A842-9E93A919C1A4}" type="presOf" srcId="{139D7445-049A-4A35-8125-ADE2423A0CDC}" destId="{ECF08123-8755-46BF-A8CB-756671F972C8}" srcOrd="0" destOrd="0" presId="urn:microsoft.com/office/officeart/2005/8/layout/radial4"/>
    <dgm:cxn modelId="{22F86092-967C-417D-84D5-85C2460F789E}" srcId="{05582AE7-DEB7-4DED-B84A-04B4A88E8966}" destId="{CD3DB196-3686-4ECA-9AF7-11435D9F140C}" srcOrd="0" destOrd="0" parTransId="{4E3A3FC2-CA4E-4BA5-8ECF-394C81D1EE19}" sibTransId="{F440C7A5-6F84-4539-9B71-2D1F093EF1DB}"/>
    <dgm:cxn modelId="{C1CCBE2E-4754-41BB-A72B-7C62CDDAA2BD}" type="presOf" srcId="{344F507C-59A8-4C9F-85BE-F08EE254EF06}" destId="{AF601757-9E91-4759-B045-0B047C2D42D2}" srcOrd="0" destOrd="0" presId="urn:microsoft.com/office/officeart/2005/8/layout/radial4"/>
    <dgm:cxn modelId="{A7899EC4-1CCC-4612-ABBF-15791D952D95}" srcId="{05582AE7-DEB7-4DED-B84A-04B4A88E8966}" destId="{344F507C-59A8-4C9F-85BE-F08EE254EF06}" srcOrd="1" destOrd="0" parTransId="{139D7445-049A-4A35-8125-ADE2423A0CDC}" sibTransId="{DBB3A8C4-8BC6-4DE2-AB36-4080FE046A1A}"/>
    <dgm:cxn modelId="{6F31FB9F-1543-4806-B7EC-7B1897988387}" type="presParOf" srcId="{BDBB12BC-B6F2-4467-B933-412884E68FDC}" destId="{8C73F787-ED61-44E3-84E0-67215B2774B8}" srcOrd="0" destOrd="0" presId="urn:microsoft.com/office/officeart/2005/8/layout/radial4"/>
    <dgm:cxn modelId="{D81A955D-B88B-4E36-8C2F-A996552FE674}" type="presParOf" srcId="{BDBB12BC-B6F2-4467-B933-412884E68FDC}" destId="{4EEBD7F7-168E-4830-820D-B547C729FF3C}" srcOrd="1" destOrd="0" presId="urn:microsoft.com/office/officeart/2005/8/layout/radial4"/>
    <dgm:cxn modelId="{97B1E616-6A26-469A-AF16-248820739496}" type="presParOf" srcId="{BDBB12BC-B6F2-4467-B933-412884E68FDC}" destId="{815660D6-8887-47FA-9C05-882E66AD2C90}" srcOrd="2" destOrd="0" presId="urn:microsoft.com/office/officeart/2005/8/layout/radial4"/>
    <dgm:cxn modelId="{6367F366-7A96-4AB9-859D-631D7F001ECC}" type="presParOf" srcId="{BDBB12BC-B6F2-4467-B933-412884E68FDC}" destId="{ECF08123-8755-46BF-A8CB-756671F972C8}" srcOrd="3" destOrd="0" presId="urn:microsoft.com/office/officeart/2005/8/layout/radial4"/>
    <dgm:cxn modelId="{6CAD87BB-5C08-4E15-AD1F-19B02A01CE35}" type="presParOf" srcId="{BDBB12BC-B6F2-4467-B933-412884E68FDC}" destId="{AF601757-9E91-4759-B045-0B047C2D42D2}" srcOrd="4" destOrd="0" presId="urn:microsoft.com/office/officeart/2005/8/layout/radial4"/>
    <dgm:cxn modelId="{E94951E8-AB3A-4FF7-8DE6-6A08D57FFDB2}" type="presParOf" srcId="{BDBB12BC-B6F2-4467-B933-412884E68FDC}" destId="{03EBBC57-C906-4B80-807C-D84CB184D438}" srcOrd="5" destOrd="0" presId="urn:microsoft.com/office/officeart/2005/8/layout/radial4"/>
    <dgm:cxn modelId="{AA12A92B-A407-43B0-91AE-6BD9A1B27C2F}" type="presParOf" srcId="{BDBB12BC-B6F2-4467-B933-412884E68FDC}" destId="{A98C23EB-1622-4668-B22D-05C931F779E5}" srcOrd="6" destOrd="0" presId="urn:microsoft.com/office/officeart/2005/8/layout/radial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8C5311A-05D3-476D-BAEF-A3F3B9EB7B35}" type="doc">
      <dgm:prSet loTypeId="urn:microsoft.com/office/officeart/2005/8/layout/radial4" loCatId="relationship" qsTypeId="urn:microsoft.com/office/officeart/2005/8/quickstyle/simple1" qsCatId="simple" csTypeId="urn:microsoft.com/office/officeart/2005/8/colors/accent6_2" csCatId="accent6" phldr="1"/>
      <dgm:spPr/>
      <dgm:t>
        <a:bodyPr/>
        <a:lstStyle/>
        <a:p>
          <a:endParaRPr kumimoji="1" lang="ja-JP" altLang="en-US"/>
        </a:p>
      </dgm:t>
    </dgm:pt>
    <dgm:pt modelId="{05582AE7-DEB7-4DED-B84A-04B4A88E8966}">
      <dgm:prSet phldrT="[テキスト]" custT="1">
        <dgm:style>
          <a:lnRef idx="1">
            <a:schemeClr val="accent1"/>
          </a:lnRef>
          <a:fillRef idx="2">
            <a:schemeClr val="accent1"/>
          </a:fillRef>
          <a:effectRef idx="1">
            <a:schemeClr val="accent1"/>
          </a:effectRef>
          <a:fontRef idx="minor">
            <a:schemeClr val="dk1"/>
          </a:fontRef>
        </dgm:style>
      </dgm:prSet>
      <dgm:spPr/>
      <dgm:t>
        <a:bodyPr/>
        <a:lstStyle/>
        <a:p>
          <a:r>
            <a:rPr kumimoji="1" lang="ja-JP" altLang="en-US" sz="2400" dirty="0" smtClean="0"/>
            <a:t>品質</a:t>
          </a:r>
          <a:r>
            <a:rPr kumimoji="1" lang="en-US" altLang="ja-JP" sz="2400" smtClean="0"/>
            <a:t/>
          </a:r>
          <a:br>
            <a:rPr kumimoji="1" lang="en-US" altLang="ja-JP" sz="2400" smtClean="0"/>
          </a:br>
          <a:r>
            <a:rPr kumimoji="1" lang="ja-JP" altLang="en-US" sz="2400" smtClean="0"/>
            <a:t>改善</a:t>
          </a:r>
          <a:endParaRPr kumimoji="1" lang="ja-JP" altLang="en-US" sz="2400" dirty="0"/>
        </a:p>
      </dgm:t>
    </dgm:pt>
    <dgm:pt modelId="{B5E0B761-06F5-4679-89B2-4CB64A039199}" type="parTrans" cxnId="{1F376E27-1659-4A8F-BC1E-13281B0DF202}">
      <dgm:prSet/>
      <dgm:spPr/>
      <dgm:t>
        <a:bodyPr/>
        <a:lstStyle/>
        <a:p>
          <a:endParaRPr kumimoji="1" lang="ja-JP" altLang="en-US" sz="1000"/>
        </a:p>
      </dgm:t>
    </dgm:pt>
    <dgm:pt modelId="{6171DBEF-097D-4E0E-8DF5-72B353653DD1}" type="sibTrans" cxnId="{1F376E27-1659-4A8F-BC1E-13281B0DF202}">
      <dgm:prSet/>
      <dgm:spPr/>
      <dgm:t>
        <a:bodyPr/>
        <a:lstStyle/>
        <a:p>
          <a:endParaRPr kumimoji="1" lang="ja-JP" altLang="en-US" sz="1000"/>
        </a:p>
      </dgm:t>
    </dgm:pt>
    <dgm:pt modelId="{CD3DB196-3686-4ECA-9AF7-11435D9F140C}">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エンド</a:t>
          </a:r>
          <a:r>
            <a:rPr kumimoji="1" lang="en-US" altLang="ja-JP" sz="1800" dirty="0" smtClean="0"/>
            <a:t/>
          </a:r>
          <a:br>
            <a:rPr kumimoji="1" lang="en-US" altLang="ja-JP" sz="1800" dirty="0" smtClean="0"/>
          </a:br>
          <a:r>
            <a:rPr kumimoji="1" lang="ja-JP" altLang="en-US" sz="1800" dirty="0" smtClean="0"/>
            <a:t>ユーザ</a:t>
          </a:r>
          <a:endParaRPr kumimoji="1" lang="ja-JP" altLang="en-US" sz="1800" dirty="0"/>
        </a:p>
      </dgm:t>
    </dgm:pt>
    <dgm:pt modelId="{4E3A3FC2-CA4E-4BA5-8ECF-394C81D1EE19}" type="parTrans" cxnId="{22F86092-967C-417D-84D5-85C2460F789E}">
      <dgm:prSet/>
      <dgm:spPr/>
      <dgm:t>
        <a:bodyPr/>
        <a:lstStyle/>
        <a:p>
          <a:endParaRPr kumimoji="1" lang="ja-JP" altLang="en-US" sz="1000"/>
        </a:p>
      </dgm:t>
    </dgm:pt>
    <dgm:pt modelId="{F440C7A5-6F84-4539-9B71-2D1F093EF1DB}" type="sibTrans" cxnId="{22F86092-967C-417D-84D5-85C2460F789E}">
      <dgm:prSet/>
      <dgm:spPr/>
      <dgm:t>
        <a:bodyPr/>
        <a:lstStyle/>
        <a:p>
          <a:endParaRPr kumimoji="1" lang="ja-JP" altLang="en-US" sz="1000"/>
        </a:p>
      </dgm:t>
    </dgm:pt>
    <dgm:pt modelId="{344F507C-59A8-4C9F-85BE-F08EE254EF06}">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en-US" altLang="ja-JP" sz="1800" b="1" dirty="0" smtClean="0"/>
            <a:t>OSS</a:t>
          </a:r>
          <a:r>
            <a:rPr kumimoji="1" lang="en-US" altLang="ja-JP" sz="1800" dirty="0" smtClean="0"/>
            <a:t/>
          </a:r>
          <a:br>
            <a:rPr kumimoji="1" lang="en-US" altLang="ja-JP" sz="1800" dirty="0" smtClean="0"/>
          </a:br>
          <a:r>
            <a:rPr kumimoji="1" lang="ja-JP" altLang="en-US" sz="1800" dirty="0" smtClean="0"/>
            <a:t>プロジェクト</a:t>
          </a:r>
          <a:endParaRPr kumimoji="1" lang="ja-JP" altLang="en-US" sz="1800" dirty="0"/>
        </a:p>
      </dgm:t>
    </dgm:pt>
    <dgm:pt modelId="{139D7445-049A-4A35-8125-ADE2423A0CDC}" type="parTrans" cxnId="{A7899EC4-1CCC-4612-ABBF-15791D952D95}">
      <dgm:prSet/>
      <dgm:spPr/>
      <dgm:t>
        <a:bodyPr/>
        <a:lstStyle/>
        <a:p>
          <a:endParaRPr kumimoji="1" lang="ja-JP" altLang="en-US" sz="1000"/>
        </a:p>
      </dgm:t>
    </dgm:pt>
    <dgm:pt modelId="{DBB3A8C4-8BC6-4DE2-AB36-4080FE046A1A}" type="sibTrans" cxnId="{A7899EC4-1CCC-4612-ABBF-15791D952D95}">
      <dgm:prSet/>
      <dgm:spPr/>
      <dgm:t>
        <a:bodyPr/>
        <a:lstStyle/>
        <a:p>
          <a:endParaRPr kumimoji="1" lang="ja-JP" altLang="en-US" sz="1000"/>
        </a:p>
      </dgm:t>
    </dgm:pt>
    <dgm:pt modelId="{5A11D1A6-79F7-4FDD-8CFD-25A99456CE97}">
      <dgm:prSet phldrT="[テキスト]" custT="1">
        <dgm:style>
          <a:lnRef idx="1">
            <a:schemeClr val="dk1"/>
          </a:lnRef>
          <a:fillRef idx="2">
            <a:schemeClr val="dk1"/>
          </a:fillRef>
          <a:effectRef idx="1">
            <a:schemeClr val="dk1"/>
          </a:effectRef>
          <a:fontRef idx="minor">
            <a:schemeClr val="dk1"/>
          </a:fontRef>
        </dgm:style>
      </dgm:prSet>
      <dgm:spPr/>
      <dgm:t>
        <a:bodyPr/>
        <a:lstStyle/>
        <a:p>
          <a:r>
            <a:rPr kumimoji="1" lang="ja-JP" altLang="en-US" sz="1800" dirty="0" smtClean="0"/>
            <a:t>ユーザ企業</a:t>
          </a:r>
          <a:endParaRPr kumimoji="1" lang="ja-JP" altLang="en-US" sz="1800" dirty="0"/>
        </a:p>
      </dgm:t>
    </dgm:pt>
    <dgm:pt modelId="{0DD57117-0A31-4AA8-A576-DAF70D0C391E}" type="parTrans" cxnId="{3D532E30-0921-4C63-BC8D-ED1EA63743FB}">
      <dgm:prSet/>
      <dgm:spPr/>
      <dgm:t>
        <a:bodyPr/>
        <a:lstStyle/>
        <a:p>
          <a:endParaRPr kumimoji="1" lang="ja-JP" altLang="en-US" sz="1000"/>
        </a:p>
      </dgm:t>
    </dgm:pt>
    <dgm:pt modelId="{7198F266-2C59-4DB8-9EEA-C9658E5FBB7E}" type="sibTrans" cxnId="{3D532E30-0921-4C63-BC8D-ED1EA63743FB}">
      <dgm:prSet/>
      <dgm:spPr/>
      <dgm:t>
        <a:bodyPr/>
        <a:lstStyle/>
        <a:p>
          <a:endParaRPr kumimoji="1" lang="ja-JP" altLang="en-US" sz="1000"/>
        </a:p>
      </dgm:t>
    </dgm:pt>
    <dgm:pt modelId="{BDBB12BC-B6F2-4467-B933-412884E68FDC}" type="pres">
      <dgm:prSet presAssocID="{48C5311A-05D3-476D-BAEF-A3F3B9EB7B35}" presName="cycle" presStyleCnt="0">
        <dgm:presLayoutVars>
          <dgm:chMax val="1"/>
          <dgm:dir/>
          <dgm:animLvl val="ctr"/>
          <dgm:resizeHandles val="exact"/>
        </dgm:presLayoutVars>
      </dgm:prSet>
      <dgm:spPr/>
      <dgm:t>
        <a:bodyPr/>
        <a:lstStyle/>
        <a:p>
          <a:endParaRPr kumimoji="1" lang="ja-JP" altLang="en-US"/>
        </a:p>
      </dgm:t>
    </dgm:pt>
    <dgm:pt modelId="{8C73F787-ED61-44E3-84E0-67215B2774B8}" type="pres">
      <dgm:prSet presAssocID="{05582AE7-DEB7-4DED-B84A-04B4A88E8966}" presName="centerShape" presStyleLbl="node0" presStyleIdx="0" presStyleCnt="1" custScaleX="133313" custScaleY="126261" custLinFactNeighborY="-38385"/>
      <dgm:spPr/>
      <dgm:t>
        <a:bodyPr/>
        <a:lstStyle/>
        <a:p>
          <a:endParaRPr kumimoji="1" lang="ja-JP" altLang="en-US"/>
        </a:p>
      </dgm:t>
    </dgm:pt>
    <dgm:pt modelId="{4EEBD7F7-168E-4830-820D-B547C729FF3C}" type="pres">
      <dgm:prSet presAssocID="{4E3A3FC2-CA4E-4BA5-8ECF-394C81D1EE19}" presName="parTrans" presStyleLbl="bgSibTrans2D1" presStyleIdx="0" presStyleCnt="3" custScaleX="172120"/>
      <dgm:spPr/>
      <dgm:t>
        <a:bodyPr/>
        <a:lstStyle/>
        <a:p>
          <a:endParaRPr kumimoji="1" lang="ja-JP" altLang="en-US"/>
        </a:p>
      </dgm:t>
    </dgm:pt>
    <dgm:pt modelId="{815660D6-8887-47FA-9C05-882E66AD2C90}" type="pres">
      <dgm:prSet presAssocID="{CD3DB196-3686-4ECA-9AF7-11435D9F140C}" presName="node" presStyleLbl="node1" presStyleIdx="0" presStyleCnt="3" custScaleY="72162" custRadScaleRad="124110" custRadScaleInc="651">
        <dgm:presLayoutVars>
          <dgm:bulletEnabled val="1"/>
        </dgm:presLayoutVars>
      </dgm:prSet>
      <dgm:spPr/>
      <dgm:t>
        <a:bodyPr/>
        <a:lstStyle/>
        <a:p>
          <a:endParaRPr kumimoji="1" lang="ja-JP" altLang="en-US"/>
        </a:p>
      </dgm:t>
    </dgm:pt>
    <dgm:pt modelId="{ECF08123-8755-46BF-A8CB-756671F972C8}" type="pres">
      <dgm:prSet presAssocID="{139D7445-049A-4A35-8125-ADE2423A0CDC}" presName="parTrans" presStyleLbl="bgSibTrans2D1" presStyleIdx="1" presStyleCnt="3" custScaleX="109185" custLinFactNeighborY="-89532" custRadScaleRad="27632" custRadScaleInc="-2147483648"/>
      <dgm:spPr/>
      <dgm:t>
        <a:bodyPr/>
        <a:lstStyle/>
        <a:p>
          <a:endParaRPr kumimoji="1" lang="ja-JP" altLang="en-US"/>
        </a:p>
      </dgm:t>
    </dgm:pt>
    <dgm:pt modelId="{AF601757-9E91-4759-B045-0B047C2D42D2}" type="pres">
      <dgm:prSet presAssocID="{344F507C-59A8-4C9F-85BE-F08EE254EF06}" presName="node" presStyleLbl="node1" presStyleIdx="1" presStyleCnt="3" custScaleY="72162" custRadScaleRad="5429" custRadScaleInc="-300000">
        <dgm:presLayoutVars>
          <dgm:bulletEnabled val="1"/>
        </dgm:presLayoutVars>
      </dgm:prSet>
      <dgm:spPr/>
      <dgm:t>
        <a:bodyPr/>
        <a:lstStyle/>
        <a:p>
          <a:endParaRPr kumimoji="1" lang="ja-JP" altLang="en-US"/>
        </a:p>
      </dgm:t>
    </dgm:pt>
    <dgm:pt modelId="{03EBBC57-C906-4B80-807C-D84CB184D438}" type="pres">
      <dgm:prSet presAssocID="{0DD57117-0A31-4AA8-A576-DAF70D0C391E}" presName="parTrans" presStyleLbl="bgSibTrans2D1" presStyleIdx="2" presStyleCnt="3" custScaleX="172120"/>
      <dgm:spPr/>
      <dgm:t>
        <a:bodyPr/>
        <a:lstStyle/>
        <a:p>
          <a:endParaRPr kumimoji="1" lang="ja-JP" altLang="en-US"/>
        </a:p>
      </dgm:t>
    </dgm:pt>
    <dgm:pt modelId="{A98C23EB-1622-4668-B22D-05C931F779E5}" type="pres">
      <dgm:prSet presAssocID="{5A11D1A6-79F7-4FDD-8CFD-25A99456CE97}" presName="node" presStyleLbl="node1" presStyleIdx="2" presStyleCnt="3" custScaleY="72162" custRadScaleRad="121423" custRadScaleInc="-2513">
        <dgm:presLayoutVars>
          <dgm:bulletEnabled val="1"/>
        </dgm:presLayoutVars>
      </dgm:prSet>
      <dgm:spPr/>
      <dgm:t>
        <a:bodyPr/>
        <a:lstStyle/>
        <a:p>
          <a:endParaRPr kumimoji="1" lang="ja-JP" altLang="en-US"/>
        </a:p>
      </dgm:t>
    </dgm:pt>
  </dgm:ptLst>
  <dgm:cxnLst>
    <dgm:cxn modelId="{885CF07D-CF05-47CC-9DB4-6C765C834B9A}" type="presOf" srcId="{344F507C-59A8-4C9F-85BE-F08EE254EF06}" destId="{AF601757-9E91-4759-B045-0B047C2D42D2}" srcOrd="0" destOrd="0" presId="urn:microsoft.com/office/officeart/2005/8/layout/radial4"/>
    <dgm:cxn modelId="{11228461-BF6D-403D-A55F-0D5F2EDC27B9}" type="presOf" srcId="{05582AE7-DEB7-4DED-B84A-04B4A88E8966}" destId="{8C73F787-ED61-44E3-84E0-67215B2774B8}" srcOrd="0" destOrd="0" presId="urn:microsoft.com/office/officeart/2005/8/layout/radial4"/>
    <dgm:cxn modelId="{1F376E27-1659-4A8F-BC1E-13281B0DF202}" srcId="{48C5311A-05D3-476D-BAEF-A3F3B9EB7B35}" destId="{05582AE7-DEB7-4DED-B84A-04B4A88E8966}" srcOrd="0" destOrd="0" parTransId="{B5E0B761-06F5-4679-89B2-4CB64A039199}" sibTransId="{6171DBEF-097D-4E0E-8DF5-72B353653DD1}"/>
    <dgm:cxn modelId="{AD47F9BC-1B10-4F21-9E20-EDA56CFB73DB}" type="presOf" srcId="{139D7445-049A-4A35-8125-ADE2423A0CDC}" destId="{ECF08123-8755-46BF-A8CB-756671F972C8}" srcOrd="0" destOrd="0" presId="urn:microsoft.com/office/officeart/2005/8/layout/radial4"/>
    <dgm:cxn modelId="{EC9F7F8D-C099-47CA-8591-51E68DAD4207}" type="presOf" srcId="{5A11D1A6-79F7-4FDD-8CFD-25A99456CE97}" destId="{A98C23EB-1622-4668-B22D-05C931F779E5}" srcOrd="0" destOrd="0" presId="urn:microsoft.com/office/officeart/2005/8/layout/radial4"/>
    <dgm:cxn modelId="{3D532E30-0921-4C63-BC8D-ED1EA63743FB}" srcId="{05582AE7-DEB7-4DED-B84A-04B4A88E8966}" destId="{5A11D1A6-79F7-4FDD-8CFD-25A99456CE97}" srcOrd="2" destOrd="0" parTransId="{0DD57117-0A31-4AA8-A576-DAF70D0C391E}" sibTransId="{7198F266-2C59-4DB8-9EEA-C9658E5FBB7E}"/>
    <dgm:cxn modelId="{04827F53-23DD-44C0-B80A-B657D166901B}" type="presOf" srcId="{0DD57117-0A31-4AA8-A576-DAF70D0C391E}" destId="{03EBBC57-C906-4B80-807C-D84CB184D438}" srcOrd="0" destOrd="0" presId="urn:microsoft.com/office/officeart/2005/8/layout/radial4"/>
    <dgm:cxn modelId="{79063D60-4E68-4392-9811-C04D9E51B788}" type="presOf" srcId="{48C5311A-05D3-476D-BAEF-A3F3B9EB7B35}" destId="{BDBB12BC-B6F2-4467-B933-412884E68FDC}" srcOrd="0" destOrd="0" presId="urn:microsoft.com/office/officeart/2005/8/layout/radial4"/>
    <dgm:cxn modelId="{0592C888-7BD7-429D-BFEE-DD6EC0CA5E93}" type="presOf" srcId="{4E3A3FC2-CA4E-4BA5-8ECF-394C81D1EE19}" destId="{4EEBD7F7-168E-4830-820D-B547C729FF3C}" srcOrd="0" destOrd="0" presId="urn:microsoft.com/office/officeart/2005/8/layout/radial4"/>
    <dgm:cxn modelId="{22F86092-967C-417D-84D5-85C2460F789E}" srcId="{05582AE7-DEB7-4DED-B84A-04B4A88E8966}" destId="{CD3DB196-3686-4ECA-9AF7-11435D9F140C}" srcOrd="0" destOrd="0" parTransId="{4E3A3FC2-CA4E-4BA5-8ECF-394C81D1EE19}" sibTransId="{F440C7A5-6F84-4539-9B71-2D1F093EF1DB}"/>
    <dgm:cxn modelId="{A7899EC4-1CCC-4612-ABBF-15791D952D95}" srcId="{05582AE7-DEB7-4DED-B84A-04B4A88E8966}" destId="{344F507C-59A8-4C9F-85BE-F08EE254EF06}" srcOrd="1" destOrd="0" parTransId="{139D7445-049A-4A35-8125-ADE2423A0CDC}" sibTransId="{DBB3A8C4-8BC6-4DE2-AB36-4080FE046A1A}"/>
    <dgm:cxn modelId="{F8674D83-0947-4D56-AFF0-E0D6D9617B54}" type="presOf" srcId="{CD3DB196-3686-4ECA-9AF7-11435D9F140C}" destId="{815660D6-8887-47FA-9C05-882E66AD2C90}" srcOrd="0" destOrd="0" presId="urn:microsoft.com/office/officeart/2005/8/layout/radial4"/>
    <dgm:cxn modelId="{936FDC49-81D8-4EA1-AD22-C66373279A7C}" type="presParOf" srcId="{BDBB12BC-B6F2-4467-B933-412884E68FDC}" destId="{8C73F787-ED61-44E3-84E0-67215B2774B8}" srcOrd="0" destOrd="0" presId="urn:microsoft.com/office/officeart/2005/8/layout/radial4"/>
    <dgm:cxn modelId="{97CF6551-8FAD-4997-B871-08F5571DE586}" type="presParOf" srcId="{BDBB12BC-B6F2-4467-B933-412884E68FDC}" destId="{4EEBD7F7-168E-4830-820D-B547C729FF3C}" srcOrd="1" destOrd="0" presId="urn:microsoft.com/office/officeart/2005/8/layout/radial4"/>
    <dgm:cxn modelId="{FBD5995E-E878-4851-A9B4-E29FA7CECC3E}" type="presParOf" srcId="{BDBB12BC-B6F2-4467-B933-412884E68FDC}" destId="{815660D6-8887-47FA-9C05-882E66AD2C90}" srcOrd="2" destOrd="0" presId="urn:microsoft.com/office/officeart/2005/8/layout/radial4"/>
    <dgm:cxn modelId="{9FE5362A-6A43-4B18-83A5-784A6AABBDF0}" type="presParOf" srcId="{BDBB12BC-B6F2-4467-B933-412884E68FDC}" destId="{ECF08123-8755-46BF-A8CB-756671F972C8}" srcOrd="3" destOrd="0" presId="urn:microsoft.com/office/officeart/2005/8/layout/radial4"/>
    <dgm:cxn modelId="{2D22142B-FF48-464B-9C26-E91A4977B18D}" type="presParOf" srcId="{BDBB12BC-B6F2-4467-B933-412884E68FDC}" destId="{AF601757-9E91-4759-B045-0B047C2D42D2}" srcOrd="4" destOrd="0" presId="urn:microsoft.com/office/officeart/2005/8/layout/radial4"/>
    <dgm:cxn modelId="{8CB5EEDA-4B54-4029-BE7B-3186B33916BC}" type="presParOf" srcId="{BDBB12BC-B6F2-4467-B933-412884E68FDC}" destId="{03EBBC57-C906-4B80-807C-D84CB184D438}" srcOrd="5" destOrd="0" presId="urn:microsoft.com/office/officeart/2005/8/layout/radial4"/>
    <dgm:cxn modelId="{EFC3470F-A548-4CA7-9B28-96EACB61446E}" type="presParOf" srcId="{BDBB12BC-B6F2-4467-B933-412884E68FDC}" destId="{A98C23EB-1622-4668-B22D-05C931F779E5}" srcOrd="6" destOrd="0" presId="urn:microsoft.com/office/officeart/2005/8/layout/radial4"/>
  </dgm:cxnLst>
  <dgm:bg>
    <a:effectLst>
      <a:outerShdw blurRad="50800" dist="38100" dir="2700000" algn="tl" rotWithShape="0">
        <a:prstClr val="black">
          <a:alpha val="40000"/>
        </a:prstClr>
      </a:outerShdw>
    </a:effect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F787-ED61-44E3-84E0-67215B2774B8}">
      <dsp:nvSpPr>
        <dsp:cNvPr id="0" name=""/>
        <dsp:cNvSpPr/>
      </dsp:nvSpPr>
      <dsp:spPr>
        <a:xfrm>
          <a:off x="3356831" y="0"/>
          <a:ext cx="1984248" cy="1879285"/>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品質</a:t>
          </a:r>
          <a:r>
            <a:rPr kumimoji="1" lang="en-US" altLang="ja-JP" sz="2400" kern="1200" smtClean="0"/>
            <a:t/>
          </a:r>
          <a:br>
            <a:rPr kumimoji="1" lang="en-US" altLang="ja-JP" sz="2400" kern="1200" smtClean="0"/>
          </a:br>
          <a:r>
            <a:rPr kumimoji="1" lang="ja-JP" altLang="en-US" sz="2400" kern="1200" smtClean="0"/>
            <a:t>改善</a:t>
          </a:r>
          <a:endParaRPr kumimoji="1" lang="ja-JP" altLang="en-US" sz="2400" kern="1200" dirty="0"/>
        </a:p>
      </dsp:txBody>
      <dsp:txXfrm>
        <a:off x="3647417" y="275215"/>
        <a:ext cx="1403076" cy="1328855"/>
      </dsp:txXfrm>
    </dsp:sp>
    <dsp:sp modelId="{4EEBD7F7-168E-4830-820D-B547C729FF3C}">
      <dsp:nvSpPr>
        <dsp:cNvPr id="0" name=""/>
        <dsp:cNvSpPr/>
      </dsp:nvSpPr>
      <dsp:spPr>
        <a:xfrm rot="10801252">
          <a:off x="2039408" y="726993"/>
          <a:ext cx="1598214"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5660D6-8887-47FA-9C05-882E66AD2C90}">
      <dsp:nvSpPr>
        <dsp:cNvPr id="0" name=""/>
        <dsp:cNvSpPr/>
      </dsp:nvSpPr>
      <dsp:spPr>
        <a:xfrm>
          <a:off x="1667246" y="530777"/>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エンド</a:t>
          </a:r>
          <a:r>
            <a:rPr kumimoji="1" lang="en-US" altLang="ja-JP" sz="1800" kern="1200" dirty="0" smtClean="0"/>
            <a:t/>
          </a:r>
          <a:br>
            <a:rPr kumimoji="1" lang="en-US" altLang="ja-JP" sz="1800" kern="1200" dirty="0" smtClean="0"/>
          </a:br>
          <a:r>
            <a:rPr kumimoji="1" lang="ja-JP" altLang="en-US" sz="1800" kern="1200" dirty="0" smtClean="0"/>
            <a:t>ユーザ</a:t>
          </a:r>
          <a:endParaRPr kumimoji="1" lang="ja-JP" altLang="en-US" sz="1800" kern="1200" dirty="0"/>
        </a:p>
      </dsp:txBody>
      <dsp:txXfrm>
        <a:off x="1691154" y="554685"/>
        <a:ext cx="1366176" cy="768476"/>
      </dsp:txXfrm>
    </dsp:sp>
    <dsp:sp modelId="{ECF08123-8755-46BF-A8CB-756671F972C8}">
      <dsp:nvSpPr>
        <dsp:cNvPr id="0" name=""/>
        <dsp:cNvSpPr/>
      </dsp:nvSpPr>
      <dsp:spPr>
        <a:xfrm rot="5400000">
          <a:off x="4055684" y="1587259"/>
          <a:ext cx="586542"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601757-9E91-4759-B045-0B047C2D42D2}">
      <dsp:nvSpPr>
        <dsp:cNvPr id="0" name=""/>
        <dsp:cNvSpPr/>
      </dsp:nvSpPr>
      <dsp:spPr>
        <a:xfrm>
          <a:off x="3641959" y="2039605"/>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t>OSS</a:t>
          </a:r>
          <a:r>
            <a:rPr kumimoji="1" lang="en-US" altLang="ja-JP" sz="1800" kern="1200" dirty="0" smtClean="0"/>
            <a:t/>
          </a:r>
          <a:br>
            <a:rPr kumimoji="1" lang="en-US" altLang="ja-JP" sz="1800" kern="1200" dirty="0" smtClean="0"/>
          </a:br>
          <a:r>
            <a:rPr kumimoji="1" lang="ja-JP" altLang="en-US" sz="1800" kern="1200" dirty="0" smtClean="0"/>
            <a:t>プロジェクト</a:t>
          </a:r>
          <a:endParaRPr kumimoji="1" lang="ja-JP" altLang="en-US" sz="1800" kern="1200" dirty="0"/>
        </a:p>
      </dsp:txBody>
      <dsp:txXfrm>
        <a:off x="3665867" y="2063513"/>
        <a:ext cx="1366176" cy="768476"/>
      </dsp:txXfrm>
    </dsp:sp>
    <dsp:sp modelId="{03EBBC57-C906-4B80-807C-D84CB184D438}">
      <dsp:nvSpPr>
        <dsp:cNvPr id="0" name=""/>
        <dsp:cNvSpPr/>
      </dsp:nvSpPr>
      <dsp:spPr>
        <a:xfrm rot="21586006">
          <a:off x="5080240" y="721545"/>
          <a:ext cx="1484578"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C23EB-1622-4668-B22D-05C931F779E5}">
      <dsp:nvSpPr>
        <dsp:cNvPr id="0" name=""/>
        <dsp:cNvSpPr/>
      </dsp:nvSpPr>
      <dsp:spPr>
        <a:xfrm>
          <a:off x="5546792" y="523742"/>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ユーザ企業</a:t>
          </a:r>
          <a:endParaRPr kumimoji="1" lang="ja-JP" altLang="en-US" sz="1800" kern="1200" dirty="0"/>
        </a:p>
      </dsp:txBody>
      <dsp:txXfrm>
        <a:off x="5570700" y="547650"/>
        <a:ext cx="1366176" cy="76847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C73F787-ED61-44E3-84E0-67215B2774B8}">
      <dsp:nvSpPr>
        <dsp:cNvPr id="0" name=""/>
        <dsp:cNvSpPr/>
      </dsp:nvSpPr>
      <dsp:spPr>
        <a:xfrm>
          <a:off x="3356831" y="0"/>
          <a:ext cx="1984248" cy="1879285"/>
        </a:xfrm>
        <a:prstGeom prst="ellipse">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15240" tIns="15240" rIns="15240" bIns="15240" numCol="1" spcCol="1270" anchor="ctr" anchorCtr="0">
          <a:noAutofit/>
        </a:bodyPr>
        <a:lstStyle/>
        <a:p>
          <a:pPr lvl="0" algn="ctr" defTabSz="1066800">
            <a:lnSpc>
              <a:spcPct val="90000"/>
            </a:lnSpc>
            <a:spcBef>
              <a:spcPct val="0"/>
            </a:spcBef>
            <a:spcAft>
              <a:spcPct val="35000"/>
            </a:spcAft>
          </a:pPr>
          <a:r>
            <a:rPr kumimoji="1" lang="ja-JP" altLang="en-US" sz="2400" kern="1200" dirty="0" smtClean="0"/>
            <a:t>品質</a:t>
          </a:r>
          <a:r>
            <a:rPr kumimoji="1" lang="en-US" altLang="ja-JP" sz="2400" kern="1200" smtClean="0"/>
            <a:t/>
          </a:r>
          <a:br>
            <a:rPr kumimoji="1" lang="en-US" altLang="ja-JP" sz="2400" kern="1200" smtClean="0"/>
          </a:br>
          <a:r>
            <a:rPr kumimoji="1" lang="ja-JP" altLang="en-US" sz="2400" kern="1200" smtClean="0"/>
            <a:t>改善</a:t>
          </a:r>
          <a:endParaRPr kumimoji="1" lang="ja-JP" altLang="en-US" sz="2400" kern="1200" dirty="0"/>
        </a:p>
      </dsp:txBody>
      <dsp:txXfrm>
        <a:off x="3647417" y="275215"/>
        <a:ext cx="1403076" cy="1328855"/>
      </dsp:txXfrm>
    </dsp:sp>
    <dsp:sp modelId="{4EEBD7F7-168E-4830-820D-B547C729FF3C}">
      <dsp:nvSpPr>
        <dsp:cNvPr id="0" name=""/>
        <dsp:cNvSpPr/>
      </dsp:nvSpPr>
      <dsp:spPr>
        <a:xfrm rot="10801252">
          <a:off x="2039408" y="726993"/>
          <a:ext cx="1598214"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815660D6-8887-47FA-9C05-882E66AD2C90}">
      <dsp:nvSpPr>
        <dsp:cNvPr id="0" name=""/>
        <dsp:cNvSpPr/>
      </dsp:nvSpPr>
      <dsp:spPr>
        <a:xfrm>
          <a:off x="1667246" y="530777"/>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エンド</a:t>
          </a:r>
          <a:r>
            <a:rPr kumimoji="1" lang="en-US" altLang="ja-JP" sz="1800" kern="1200" dirty="0" smtClean="0"/>
            <a:t/>
          </a:r>
          <a:br>
            <a:rPr kumimoji="1" lang="en-US" altLang="ja-JP" sz="1800" kern="1200" dirty="0" smtClean="0"/>
          </a:br>
          <a:r>
            <a:rPr kumimoji="1" lang="ja-JP" altLang="en-US" sz="1800" kern="1200" dirty="0" smtClean="0"/>
            <a:t>ユーザ</a:t>
          </a:r>
          <a:endParaRPr kumimoji="1" lang="ja-JP" altLang="en-US" sz="1800" kern="1200" dirty="0"/>
        </a:p>
      </dsp:txBody>
      <dsp:txXfrm>
        <a:off x="1691154" y="554685"/>
        <a:ext cx="1366176" cy="768476"/>
      </dsp:txXfrm>
    </dsp:sp>
    <dsp:sp modelId="{ECF08123-8755-46BF-A8CB-756671F972C8}">
      <dsp:nvSpPr>
        <dsp:cNvPr id="0" name=""/>
        <dsp:cNvSpPr/>
      </dsp:nvSpPr>
      <dsp:spPr>
        <a:xfrm rot="5400000">
          <a:off x="4055684" y="1587259"/>
          <a:ext cx="586542"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F601757-9E91-4759-B045-0B047C2D42D2}">
      <dsp:nvSpPr>
        <dsp:cNvPr id="0" name=""/>
        <dsp:cNvSpPr/>
      </dsp:nvSpPr>
      <dsp:spPr>
        <a:xfrm>
          <a:off x="3641959" y="2039605"/>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en-US" altLang="ja-JP" sz="1800" b="1" kern="1200" dirty="0" smtClean="0"/>
            <a:t>OSS</a:t>
          </a:r>
          <a:r>
            <a:rPr kumimoji="1" lang="en-US" altLang="ja-JP" sz="1800" kern="1200" dirty="0" smtClean="0"/>
            <a:t/>
          </a:r>
          <a:br>
            <a:rPr kumimoji="1" lang="en-US" altLang="ja-JP" sz="1800" kern="1200" dirty="0" smtClean="0"/>
          </a:br>
          <a:r>
            <a:rPr kumimoji="1" lang="ja-JP" altLang="en-US" sz="1800" kern="1200" dirty="0" smtClean="0"/>
            <a:t>プロジェクト</a:t>
          </a:r>
          <a:endParaRPr kumimoji="1" lang="ja-JP" altLang="en-US" sz="1800" kern="1200" dirty="0"/>
        </a:p>
      </dsp:txBody>
      <dsp:txXfrm>
        <a:off x="3665867" y="2063513"/>
        <a:ext cx="1366176" cy="768476"/>
      </dsp:txXfrm>
    </dsp:sp>
    <dsp:sp modelId="{03EBBC57-C906-4B80-807C-D84CB184D438}">
      <dsp:nvSpPr>
        <dsp:cNvPr id="0" name=""/>
        <dsp:cNvSpPr/>
      </dsp:nvSpPr>
      <dsp:spPr>
        <a:xfrm rot="21586006">
          <a:off x="5080240" y="721545"/>
          <a:ext cx="1484578" cy="424197"/>
        </a:xfrm>
        <a:prstGeom prst="leftArrow">
          <a:avLst>
            <a:gd name="adj1" fmla="val 60000"/>
            <a:gd name="adj2" fmla="val 50000"/>
          </a:avLst>
        </a:prstGeom>
        <a:solidFill>
          <a:schemeClr val="accent6">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A98C23EB-1622-4668-B22D-05C931F779E5}">
      <dsp:nvSpPr>
        <dsp:cNvPr id="0" name=""/>
        <dsp:cNvSpPr/>
      </dsp:nvSpPr>
      <dsp:spPr>
        <a:xfrm>
          <a:off x="5546792" y="523742"/>
          <a:ext cx="1413992" cy="816292"/>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34290" rIns="34290" bIns="34290" numCol="1" spcCol="1270" anchor="ctr" anchorCtr="0">
          <a:noAutofit/>
        </a:bodyPr>
        <a:lstStyle/>
        <a:p>
          <a:pPr lvl="0" algn="ctr" defTabSz="800100">
            <a:lnSpc>
              <a:spcPct val="90000"/>
            </a:lnSpc>
            <a:spcBef>
              <a:spcPct val="0"/>
            </a:spcBef>
            <a:spcAft>
              <a:spcPct val="35000"/>
            </a:spcAft>
          </a:pPr>
          <a:r>
            <a:rPr kumimoji="1" lang="ja-JP" altLang="en-US" sz="1800" kern="1200" dirty="0" smtClean="0"/>
            <a:t>ユーザ企業</a:t>
          </a:r>
          <a:endParaRPr kumimoji="1" lang="ja-JP" altLang="en-US" sz="1800" kern="1200" dirty="0"/>
        </a:p>
      </dsp:txBody>
      <dsp:txXfrm>
        <a:off x="5570700" y="547650"/>
        <a:ext cx="1366176" cy="768476"/>
      </dsp:txXfrm>
    </dsp:sp>
  </dsp:spTree>
</dsp:drawing>
</file>

<file path=ppt/diagrams/layout1.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radial4">
  <dgm:title val=""/>
  <dgm:desc val=""/>
  <dgm:catLst>
    <dgm:cat type="relationship" pri="190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t modelId="11"/>
        <dgm:pt modelId="12"/>
      </dgm:ptLst>
      <dgm:cxnLst>
        <dgm:cxn modelId="2" srcId="0" destId="1" srcOrd="0" destOrd="0"/>
        <dgm:cxn modelId="15" srcId="1" destId="11" srcOrd="0" destOrd="0"/>
        <dgm:cxn modelId="16" srcId="1" destId="12" srcOrd="1"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0"/>
              <dgm:param type="spanAng" val="360"/>
              <dgm:param type="ctrShpMap" val="fNode"/>
            </dgm:alg>
          </dgm:if>
          <dgm:else name="Name4">
            <dgm:choose name="Name5">
              <dgm:if name="Name6" axis="ch ch" ptType="node node" st="1 1" cnt="1 0" func="cnt" op="lte" val="3">
                <dgm:alg type="cycle">
                  <dgm:param type="stAng" val="-55"/>
                  <dgm:param type="spanAng" val="110"/>
                  <dgm:param type="ctrShpMap" val="fNode"/>
                </dgm:alg>
              </dgm:if>
              <dgm:else name="Name7">
                <dgm:choose name="Name8">
                  <dgm:if name="Name9" axis="ch ch" ptType="node node" st="1 1" cnt="1 0" func="cnt" op="equ" val="4">
                    <dgm:alg type="cycle">
                      <dgm:param type="stAng" val="-75"/>
                      <dgm:param type="spanAng" val="150"/>
                      <dgm:param type="ctrShpMap" val="fNode"/>
                    </dgm:alg>
                  </dgm:if>
                  <dgm:else name="Name10">
                    <dgm:alg type="cycle">
                      <dgm:param type="stAng" val="-90"/>
                      <dgm:param type="spanAng" val="180"/>
                      <dgm:param type="ctrShpMap" val="fNode"/>
                    </dgm:alg>
                  </dgm:else>
                </dgm:choose>
              </dgm:else>
            </dgm:choose>
          </dgm:else>
        </dgm:choose>
      </dgm:if>
      <dgm:else name="Name11">
        <dgm:choose name="Name12">
          <dgm:if name="Name13" axis="ch ch" ptType="node node" st="1 1" cnt="1 0" func="cnt" op="lte" val="1">
            <dgm:alg type="cycle">
              <dgm:param type="stAng" val="0"/>
              <dgm:param type="spanAng" val="-360"/>
              <dgm:param type="ctrShpMap" val="fNode"/>
            </dgm:alg>
          </dgm:if>
          <dgm:else name="Name14">
            <dgm:choose name="Name15">
              <dgm:if name="Name16" axis="ch ch" ptType="node node" st="1 1" cnt="1 0" func="cnt" op="lte" val="3">
                <dgm:alg type="cycle">
                  <dgm:param type="stAng" val="55"/>
                  <dgm:param type="spanAng" val="-110"/>
                  <dgm:param type="ctrShpMap" val="fNode"/>
                </dgm:alg>
              </dgm:if>
              <dgm:else name="Name17">
                <dgm:choose name="Name18">
                  <dgm:if name="Name19" axis="ch ch" ptType="node node" st="1 1" cnt="1 0" func="cnt" op="equ" val="4">
                    <dgm:alg type="cycle">
                      <dgm:param type="stAng" val="75"/>
                      <dgm:param type="spanAng" val="-150"/>
                      <dgm:param type="ctrShpMap" val="fNode"/>
                    </dgm:alg>
                  </dgm:if>
                  <dgm:else name="Name20">
                    <dgm:alg type="cycle">
                      <dgm:param type="stAng" val="90"/>
                      <dgm:param type="spanAng" val="-180"/>
                      <dgm:param type="ctrShpMap" val="fNode"/>
                    </dgm:alg>
                  </dgm:else>
                </dgm:choose>
              </dgm:else>
            </dgm:choose>
          </dgm:else>
        </dgm:choose>
      </dgm:else>
    </dgm:choose>
    <dgm:shape xmlns:r="http://schemas.openxmlformats.org/officeDocument/2006/relationships" r:blip="">
      <dgm:adjLst/>
    </dgm:shape>
    <dgm:presOf/>
    <dgm:constrLst>
      <dgm:constr type="w" for="ch" forName="centerShape" refType="w"/>
      <dgm:constr type="w" for="ch" forName="node" refType="w" refFor="ch" refForName="centerShape" fact="0.95"/>
      <dgm:constr type="h" for="ch" forName="parTrans" refType="w" refFor="ch" refForName="centerShape" fact="0.285"/>
      <dgm:constr type="sp" refType="w" refFor="ch" refForName="centerShape" op="equ" fact="0.23"/>
      <dgm:constr type="sibSp" refType="w" refFor="ch" refForName="node" fact="0.1"/>
      <dgm:constr type="primFontSz" for="ch" forName="node" op="equ"/>
    </dgm:constrLst>
    <dgm:choose name="Name21">
      <dgm:if name="Name22" axis="ch ch" ptType="node node" st="1 1" cnt="1 0" func="cnt" op="lte" val="5">
        <dgm:ruleLst>
          <dgm:rule type="w" for="ch" forName="centerShape" val="NaN" fact="0.27" max="NaN"/>
        </dgm:ruleLst>
      </dgm:if>
      <dgm:else name="Name23">
        <dgm:ruleLst>
          <dgm:rule type="w" for="ch" forName="centerShape" val="NaN" fact="0.27" max="NaN"/>
          <dgm:rule type="w" for="ch" forName="node" val="NaN" fact="0.7" max="NaN"/>
        </dgm:ruleLst>
      </dgm:else>
    </dgm:choose>
    <dgm:forEach name="Name24" axis="ch" ptType="node" cnt="1">
      <dgm:layoutNode name="centerShape" styleLbl="node0">
        <dgm:alg type="tx"/>
        <dgm:shape xmlns:r="http://schemas.openxmlformats.org/officeDocument/2006/relationships" type="ellipse" r:blip="">
          <dgm:adjLst/>
        </dgm:shape>
        <dgm:presOf axis="self"/>
        <dgm:constrLst>
          <dgm:constr type="tMarg" refType="primFontSz" fact="0.05"/>
          <dgm:constr type="bMarg" refType="primFontSz" fact="0.05"/>
          <dgm:constr type="lMarg" refType="primFontSz" fact="0.05"/>
          <dgm:constr type="rMarg" refType="primFontSz" fact="0.05"/>
          <dgm:constr type="primFontSz" val="65"/>
          <dgm:constr type="h" refType="w"/>
        </dgm:constrLst>
        <dgm:ruleLst>
          <dgm:rule type="primFontSz" val="5" fact="NaN" max="NaN"/>
        </dgm:ruleLst>
      </dgm:layoutNode>
      <dgm:forEach name="Name25" axis="ch">
        <dgm:forEach name="Name26" axis="self" ptType="parTrans">
          <dgm:layoutNode name="parTrans" styleLbl="bgSibTrans2D1">
            <dgm:alg type="conn">
              <dgm:param type="begPts" val="auto"/>
              <dgm:param type="endPts" val="ctr"/>
              <dgm:param type="endSty" val="noArr"/>
              <dgm:param type="begSty" val="arr"/>
            </dgm:alg>
            <dgm:shape xmlns:r="http://schemas.openxmlformats.org/officeDocument/2006/relationships" type="conn" r:blip="">
              <dgm:adjLst/>
            </dgm:shape>
            <dgm:presOf axis="self"/>
            <dgm:constrLst>
              <dgm:constr type="begPad" refType="connDist" fact="0.055"/>
              <dgm:constr type="endPad"/>
            </dgm:constrLst>
            <dgm:ruleLst/>
          </dgm:layoutNode>
        </dgm:forEach>
        <dgm:forEach name="Name27" axis="self" ptType="node">
          <dgm:layoutNode name="node" styleLbl="node1">
            <dgm:varLst>
              <dgm:bulletEnabled val="1"/>
            </dgm:varLst>
            <dgm:alg type="tx"/>
            <dgm:shape xmlns:r="http://schemas.openxmlformats.org/officeDocument/2006/relationships" type="roundRect" r:blip="">
              <dgm:adjLst>
                <dgm:adj idx="1" val="0.1"/>
              </dgm:adjLst>
            </dgm:shape>
            <dgm:presOf axis="desOrSelf" ptType="node"/>
            <dgm:constrLst>
              <dgm:constr type="primFontSz" val="65"/>
              <dgm:constr type="h" refType="w" fact="0.8"/>
              <dgm:constr type="tMarg" refType="primFontSz" fact="0.15"/>
              <dgm:constr type="bMarg" refType="primFontSz" fact="0.15"/>
              <dgm:constr type="lMarg" refType="primFontSz" fact="0.15"/>
              <dgm:constr type="rMarg" refType="primFontSz" fact="0.1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sz="quarter" idx="1"/>
          </p:nvPr>
        </p:nvSpPr>
        <p:spPr>
          <a:xfrm>
            <a:off x="3848645" y="0"/>
            <a:ext cx="2944283" cy="495300"/>
          </a:xfrm>
          <a:prstGeom prst="rect">
            <a:avLst/>
          </a:prstGeom>
        </p:spPr>
        <p:txBody>
          <a:bodyPr vert="horz" lIns="91440" tIns="45720" rIns="91440" bIns="45720" rtlCol="0"/>
          <a:lstStyle>
            <a:lvl1pPr algn="r">
              <a:defRPr sz="1200"/>
            </a:lvl1pPr>
          </a:lstStyle>
          <a:p>
            <a:fld id="{F77DDDB4-4B17-0C46-96D4-FF407CDBFFAA}" type="datetimeFigureOut">
              <a:rPr kumimoji="1" lang="ja-JP" altLang="en-US" smtClean="0"/>
              <a:t>2015/10/13</a:t>
            </a:fld>
            <a:endParaRPr kumimoji="1" lang="ja-JP" altLang="en-US" dirty="0"/>
          </a:p>
        </p:txBody>
      </p:sp>
      <p:sp>
        <p:nvSpPr>
          <p:cNvPr id="4" name="フッター プレースホルダー 3"/>
          <p:cNvSpPr>
            <a:spLocks noGrp="1"/>
          </p:cNvSpPr>
          <p:nvPr>
            <p:ph type="ftr" sz="quarter" idx="2"/>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5" name="スライド番号プレースホルダー 4"/>
          <p:cNvSpPr>
            <a:spLocks noGrp="1"/>
          </p:cNvSpPr>
          <p:nvPr>
            <p:ph type="sldNum" sz="quarter" idx="3"/>
          </p:nvPr>
        </p:nvSpPr>
        <p:spPr>
          <a:xfrm>
            <a:off x="3848645" y="9408981"/>
            <a:ext cx="2944283" cy="495300"/>
          </a:xfrm>
          <a:prstGeom prst="rect">
            <a:avLst/>
          </a:prstGeom>
        </p:spPr>
        <p:txBody>
          <a:bodyPr vert="horz" lIns="91440" tIns="45720" rIns="91440" bIns="45720" rtlCol="0" anchor="b"/>
          <a:lstStyle>
            <a:lvl1pPr algn="r">
              <a:defRPr sz="1200"/>
            </a:lvl1pPr>
          </a:lstStyle>
          <a:p>
            <a:fld id="{E3696C49-DC5E-AD4F-918D-031871C9D3FE}" type="slidenum">
              <a:rPr kumimoji="1" lang="ja-JP" altLang="en-US" smtClean="0"/>
              <a:t>‹#›</a:t>
            </a:fld>
            <a:endParaRPr kumimoji="1" lang="ja-JP" altLang="en-US" dirty="0"/>
          </a:p>
        </p:txBody>
      </p:sp>
    </p:spTree>
    <p:extLst>
      <p:ext uri="{BB962C8B-B14F-4D97-AF65-F5344CB8AC3E}">
        <p14:creationId xmlns:p14="http://schemas.microsoft.com/office/powerpoint/2010/main" val="40931583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300"/>
          </a:xfrm>
          <a:prstGeom prst="rect">
            <a:avLst/>
          </a:prstGeom>
        </p:spPr>
        <p:txBody>
          <a:bodyPr vert="horz" lIns="91440" tIns="45720" rIns="91440" bIns="45720" rtlCol="0"/>
          <a:lstStyle>
            <a:lvl1pPr algn="l">
              <a:defRPr sz="1200"/>
            </a:lvl1pPr>
          </a:lstStyle>
          <a:p>
            <a:endParaRPr kumimoji="1" lang="ja-JP" altLang="en-US" dirty="0"/>
          </a:p>
        </p:txBody>
      </p:sp>
      <p:sp>
        <p:nvSpPr>
          <p:cNvPr id="3" name="日付プレースホルダー 2"/>
          <p:cNvSpPr>
            <a:spLocks noGrp="1"/>
          </p:cNvSpPr>
          <p:nvPr>
            <p:ph type="dt" idx="1"/>
          </p:nvPr>
        </p:nvSpPr>
        <p:spPr>
          <a:xfrm>
            <a:off x="3848645" y="0"/>
            <a:ext cx="2944283" cy="495300"/>
          </a:xfrm>
          <a:prstGeom prst="rect">
            <a:avLst/>
          </a:prstGeom>
        </p:spPr>
        <p:txBody>
          <a:bodyPr vert="horz" lIns="91440" tIns="45720" rIns="91440" bIns="45720" rtlCol="0"/>
          <a:lstStyle>
            <a:lvl1pPr algn="r">
              <a:defRPr sz="1200"/>
            </a:lvl1pPr>
          </a:lstStyle>
          <a:p>
            <a:fld id="{01E7A192-E54E-F346-9142-EBDBB7BAE677}" type="datetimeFigureOut">
              <a:rPr kumimoji="1" lang="ja-JP" altLang="en-US" smtClean="0"/>
              <a:t>2015/10/13</a:t>
            </a:fld>
            <a:endParaRPr kumimoji="1" lang="ja-JP" altLang="en-US" dirty="0"/>
          </a:p>
        </p:txBody>
      </p:sp>
      <p:sp>
        <p:nvSpPr>
          <p:cNvPr id="4" name="スライド イメージ プレースホルダー 3"/>
          <p:cNvSpPr>
            <a:spLocks noGrp="1" noRot="1" noChangeAspect="1"/>
          </p:cNvSpPr>
          <p:nvPr>
            <p:ph type="sldImg" idx="2"/>
          </p:nvPr>
        </p:nvSpPr>
        <p:spPr>
          <a:xfrm>
            <a:off x="920750" y="742950"/>
            <a:ext cx="4953000" cy="371475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ー 4"/>
          <p:cNvSpPr>
            <a:spLocks noGrp="1"/>
          </p:cNvSpPr>
          <p:nvPr>
            <p:ph type="body" sz="quarter" idx="3"/>
          </p:nvPr>
        </p:nvSpPr>
        <p:spPr>
          <a:xfrm>
            <a:off x="679450" y="4705350"/>
            <a:ext cx="5435600" cy="4457700"/>
          </a:xfrm>
          <a:prstGeom prst="rect">
            <a:avLst/>
          </a:prstGeom>
        </p:spPr>
        <p:txBody>
          <a:bodyPr vert="horz" lIns="91440" tIns="45720" rIns="91440" bIns="45720"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0" y="9408981"/>
            <a:ext cx="2944283" cy="495300"/>
          </a:xfrm>
          <a:prstGeom prst="rect">
            <a:avLst/>
          </a:prstGeom>
        </p:spPr>
        <p:txBody>
          <a:bodyPr vert="horz" lIns="91440" tIns="45720" rIns="91440" bIns="45720" rtlCol="0" anchor="b"/>
          <a:lstStyle>
            <a:lvl1pPr algn="l">
              <a:defRPr sz="1200"/>
            </a:lvl1pPr>
          </a:lstStyle>
          <a:p>
            <a:endParaRPr kumimoji="1" lang="ja-JP" altLang="en-US" dirty="0"/>
          </a:p>
        </p:txBody>
      </p:sp>
      <p:sp>
        <p:nvSpPr>
          <p:cNvPr id="7" name="スライド番号プレースホルダー 6"/>
          <p:cNvSpPr>
            <a:spLocks noGrp="1"/>
          </p:cNvSpPr>
          <p:nvPr>
            <p:ph type="sldNum" sz="quarter" idx="5"/>
          </p:nvPr>
        </p:nvSpPr>
        <p:spPr>
          <a:xfrm>
            <a:off x="3848645" y="9408981"/>
            <a:ext cx="2944283" cy="495300"/>
          </a:xfrm>
          <a:prstGeom prst="rect">
            <a:avLst/>
          </a:prstGeom>
        </p:spPr>
        <p:txBody>
          <a:bodyPr vert="horz" lIns="91440" tIns="45720" rIns="91440" bIns="45720" rtlCol="0" anchor="b"/>
          <a:lstStyle>
            <a:lvl1pPr algn="r">
              <a:defRPr sz="1200"/>
            </a:lvl1pPr>
          </a:lstStyle>
          <a:p>
            <a:fld id="{471D74F6-2E31-3540-BA87-9CBB998BC01E}" type="slidenum">
              <a:rPr kumimoji="1" lang="ja-JP" altLang="en-US" smtClean="0"/>
              <a:t>‹#›</a:t>
            </a:fld>
            <a:endParaRPr kumimoji="1" lang="ja-JP" altLang="en-US" dirty="0"/>
          </a:p>
        </p:txBody>
      </p:sp>
    </p:spTree>
    <p:extLst>
      <p:ext uri="{BB962C8B-B14F-4D97-AF65-F5344CB8AC3E}">
        <p14:creationId xmlns:p14="http://schemas.microsoft.com/office/powerpoint/2010/main" val="3264090459"/>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mn-lt"/>
        <a:ea typeface="+mn-ea"/>
        <a:cs typeface="+mn-cs"/>
      </a:defRPr>
    </a:lvl1pPr>
    <a:lvl2pPr marL="457200" algn="l" defTabSz="457200" rtl="0" eaLnBrk="1" latinLnBrk="0" hangingPunct="1">
      <a:defRPr kumimoji="1" sz="1200" kern="1200">
        <a:solidFill>
          <a:schemeClr val="tx1"/>
        </a:solidFill>
        <a:latin typeface="+mn-lt"/>
        <a:ea typeface="+mn-ea"/>
        <a:cs typeface="+mn-cs"/>
      </a:defRPr>
    </a:lvl2pPr>
    <a:lvl3pPr marL="914400" algn="l" defTabSz="457200" rtl="0" eaLnBrk="1" latinLnBrk="0" hangingPunct="1">
      <a:defRPr kumimoji="1" sz="1200" kern="1200">
        <a:solidFill>
          <a:schemeClr val="tx1"/>
        </a:solidFill>
        <a:latin typeface="+mn-lt"/>
        <a:ea typeface="+mn-ea"/>
        <a:cs typeface="+mn-cs"/>
      </a:defRPr>
    </a:lvl3pPr>
    <a:lvl4pPr marL="1371600" algn="l" defTabSz="457200" rtl="0" eaLnBrk="1" latinLnBrk="0" hangingPunct="1">
      <a:defRPr kumimoji="1" sz="1200" kern="1200">
        <a:solidFill>
          <a:schemeClr val="tx1"/>
        </a:solidFill>
        <a:latin typeface="+mn-lt"/>
        <a:ea typeface="+mn-ea"/>
        <a:cs typeface="+mn-cs"/>
      </a:defRPr>
    </a:lvl4pPr>
    <a:lvl5pPr marL="1828800" algn="l" defTabSz="457200" rtl="0" eaLnBrk="1" latinLnBrk="0" hangingPunct="1">
      <a:defRPr kumimoji="1" sz="1200" kern="1200">
        <a:solidFill>
          <a:schemeClr val="tx1"/>
        </a:solidFill>
        <a:latin typeface="+mn-lt"/>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2"/>
          <p:cNvSpPr>
            <a:spLocks noGrp="1" noRot="1" noChangeAspect="1" noChangeArrowheads="1" noTextEdit="1"/>
          </p:cNvSpPr>
          <p:nvPr>
            <p:ph type="sldImg"/>
          </p:nvPr>
        </p:nvSpPr>
        <p:spPr>
          <a:ln/>
        </p:spPr>
      </p:sp>
      <p:sp>
        <p:nvSpPr>
          <p:cNvPr id="54274" name="Rectangle 3"/>
          <p:cNvSpPr>
            <a:spLocks noGrp="1" noChangeArrowheads="1"/>
          </p:cNvSpPr>
          <p:nvPr>
            <p:ph type="body" idx="1"/>
          </p:nvPr>
        </p:nvSpPr>
        <p:spPr>
          <a:noFill/>
          <a:ln/>
        </p:spPr>
        <p:txBody>
          <a:bodyPr/>
          <a:lstStyle/>
          <a:p>
            <a:pPr eaLnBrk="1" hangingPunct="1"/>
            <a:endParaRPr lang="ja-JP" altLang="ja-JP" dirty="0" smtClean="0"/>
          </a:p>
        </p:txBody>
      </p:sp>
      <p:sp>
        <p:nvSpPr>
          <p:cNvPr id="54275" name="日付プレースホルダ 3"/>
          <p:cNvSpPr>
            <a:spLocks noGrp="1"/>
          </p:cNvSpPr>
          <p:nvPr>
            <p:ph type="dt" sz="quarter" idx="1"/>
          </p:nvPr>
        </p:nvSpPr>
        <p:spPr>
          <a:noFill/>
        </p:spPr>
        <p:txBody>
          <a:bodyPr/>
          <a:lstStyle/>
          <a:p>
            <a:r>
              <a:rPr lang="ja-JP" altLang="en-US" dirty="0" smtClean="0">
                <a:solidFill>
                  <a:prstClr val="black"/>
                </a:solidFill>
              </a:rPr>
              <a:t>平成</a:t>
            </a:r>
            <a:r>
              <a:rPr lang="en-US" altLang="ja-JP" dirty="0" smtClean="0">
                <a:solidFill>
                  <a:prstClr val="black"/>
                </a:solidFill>
              </a:rPr>
              <a:t>20</a:t>
            </a:r>
            <a:r>
              <a:rPr lang="ja-JP" altLang="en-US" dirty="0" smtClean="0">
                <a:solidFill>
                  <a:prstClr val="black"/>
                </a:solidFill>
              </a:rPr>
              <a:t>年５月</a:t>
            </a:r>
            <a:r>
              <a:rPr lang="en-US" altLang="ja-JP" dirty="0" smtClean="0">
                <a:solidFill>
                  <a:prstClr val="black"/>
                </a:solidFill>
              </a:rPr>
              <a:t>24</a:t>
            </a:r>
            <a:r>
              <a:rPr lang="ja-JP" altLang="en-US" dirty="0" smtClean="0">
                <a:solidFill>
                  <a:prstClr val="black"/>
                </a:solidFill>
              </a:rPr>
              <a:t>日　　　　　　　　　　近畿地区国立大学合同入試説明会（梅田）</a:t>
            </a:r>
            <a:endParaRPr lang="en-US" altLang="ja-JP" dirty="0" smtClean="0">
              <a:solidFill>
                <a:prstClr val="black"/>
              </a:solidFil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2</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5</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コミッターへの昇格について説明します．</a:t>
            </a:r>
            <a:endParaRPr kumimoji="1" lang="en-US" altLang="ja-JP" dirty="0" smtClean="0"/>
          </a:p>
          <a:p>
            <a:endParaRPr kumimoji="1" lang="en-US" altLang="ja-JP" dirty="0" smtClean="0"/>
          </a:p>
          <a:p>
            <a:r>
              <a:rPr kumimoji="1" lang="ja-JP" altLang="en-US" dirty="0" smtClean="0"/>
              <a:t>コミッターの選出は，プロジェクト管理者や既存のコミッターなど，コミッター以上の権限を持つ開発者たちによって選出されます．</a:t>
            </a:r>
            <a:endParaRPr kumimoji="1" lang="en-US" altLang="ja-JP" dirty="0" smtClean="0"/>
          </a:p>
          <a:p>
            <a:endParaRPr kumimoji="1" lang="en-US" altLang="ja-JP" dirty="0" smtClean="0"/>
          </a:p>
          <a:p>
            <a:r>
              <a:rPr kumimoji="1" lang="ja-JP" altLang="en-US" dirty="0" smtClean="0"/>
              <a:t>一般的に，コミッターへ昇格するためには，プロジェクト管理者にプロジェクトへの貢献を認められる必要があります．</a:t>
            </a:r>
            <a:endParaRPr kumimoji="1" lang="en-US" altLang="ja-JP" dirty="0" smtClean="0"/>
          </a:p>
          <a:p>
            <a:r>
              <a:rPr kumimoji="1" lang="ja-JP" altLang="en-US" dirty="0" smtClean="0"/>
              <a:t>この時の，貢献として考えられる活動として，パッチの投稿や，投稿されたパッチに対するレビュー，プロジェクト内での議論への参加が挙げられます．</a:t>
            </a:r>
            <a:endParaRPr kumimoji="1" lang="en-US" altLang="ja-JP" dirty="0" smtClean="0"/>
          </a:p>
          <a:p>
            <a:endParaRPr kumimoji="1" lang="en-US" altLang="ja-JP" dirty="0" smtClean="0"/>
          </a:p>
          <a:p>
            <a:r>
              <a:rPr kumimoji="1" lang="ja-JP" altLang="en-US" dirty="0" smtClean="0"/>
              <a:t>しかし，コミッターの選出には明確な指標は存在しません．</a:t>
            </a:r>
            <a:endParaRPr kumimoji="1" lang="en-US" altLang="ja-JP" dirty="0" smtClean="0"/>
          </a:p>
          <a:p>
            <a:r>
              <a:rPr kumimoji="1" lang="ja-JP" altLang="en-US" dirty="0" smtClean="0"/>
              <a:t>プロジェクトによっては，コミッターの選出に関して公式なドキュメントが用意されていますが，</a:t>
            </a:r>
            <a:endParaRPr kumimoji="1" lang="en-US" altLang="ja-JP" dirty="0" smtClean="0"/>
          </a:p>
          <a:p>
            <a:r>
              <a:rPr kumimoji="1" lang="ja-JP" altLang="en-US" dirty="0" smtClean="0"/>
              <a:t>その多くではプロジェクト管理者に認められた後の，推薦や承認などの事務的な手続きに関してのみ記載されています．</a:t>
            </a:r>
            <a:endParaRPr kumimoji="1" lang="en-US" altLang="ja-JP" dirty="0" smtClean="0"/>
          </a:p>
          <a:p>
            <a:r>
              <a:rPr kumimoji="1" lang="ja-JP" altLang="en-US" dirty="0" smtClean="0"/>
              <a:t>そのため，プロジェクト管理者は，それぞれの主観でコミッターの選出を行っています．</a:t>
            </a:r>
            <a:endParaRPr kumimoji="1" lang="en-US" altLang="ja-JP" dirty="0" smtClean="0"/>
          </a:p>
          <a:p>
            <a:endParaRPr kumimoji="1" lang="en-US" altLang="ja-JP" dirty="0" smtClean="0"/>
          </a:p>
          <a:p>
            <a:r>
              <a:rPr kumimoji="1" lang="ja-JP" altLang="en-US" dirty="0" smtClean="0"/>
              <a:t>このことから，コミッター選出の指標を明らかにすることで，コミッター選出を容易に行うことができると考えます．</a:t>
            </a:r>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6</a:t>
            </a:fld>
            <a:endParaRPr kumimoji="1" lang="ja-JP" altLang="en-US"/>
          </a:p>
        </p:txBody>
      </p:sp>
    </p:spTree>
    <p:extLst>
      <p:ext uri="{BB962C8B-B14F-4D97-AF65-F5344CB8AC3E}">
        <p14:creationId xmlns:p14="http://schemas.microsoft.com/office/powerpoint/2010/main" val="12041822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基準が明文化されていない</a:t>
            </a:r>
            <a:endParaRPr kumimoji="1" lang="en-US" altLang="ja-JP" dirty="0" smtClean="0"/>
          </a:p>
          <a:p>
            <a:r>
              <a:rPr kumimoji="1" lang="ja-JP" altLang="en-US" dirty="0" smtClean="0"/>
              <a:t>条件</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7</a:t>
            </a:fld>
            <a:endParaRPr kumimoji="1" lang="ja-JP" altLang="en-US" dirty="0"/>
          </a:p>
        </p:txBody>
      </p:sp>
    </p:spTree>
    <p:extLst>
      <p:ext uri="{BB962C8B-B14F-4D97-AF65-F5344CB8AC3E}">
        <p14:creationId xmlns:p14="http://schemas.microsoft.com/office/powerpoint/2010/main" val="12316066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スーパーマンでもやめてしまう</a:t>
            </a:r>
            <a:endParaRPr kumimoji="1" lang="en-US" altLang="ja-JP" dirty="0" smtClean="0"/>
          </a:p>
          <a:p>
            <a:r>
              <a:rPr kumimoji="1" lang="ja-JP" altLang="en-US" dirty="0" smtClean="0"/>
              <a:t>コミッターになっても</a:t>
            </a:r>
            <a:r>
              <a:rPr kumimoji="1" lang="ja-JP" altLang="en-US" dirty="0" err="1" smtClean="0"/>
              <a:t>らわな</a:t>
            </a:r>
            <a:r>
              <a:rPr kumimoji="1" lang="ja-JP" altLang="en-US" dirty="0" smtClean="0"/>
              <a:t>あかん</a:t>
            </a:r>
            <a:endParaRPr kumimoji="1" lang="en-US" altLang="ja-JP" dirty="0" smtClean="0"/>
          </a:p>
          <a:p>
            <a:r>
              <a:rPr kumimoji="1" lang="ja-JP" altLang="en-US" dirty="0" smtClean="0"/>
              <a:t>選べないのは基準がないから</a:t>
            </a:r>
            <a:endParaRPr kumimoji="1" lang="en-US" altLang="ja-JP" dirty="0" smtClean="0"/>
          </a:p>
          <a:p>
            <a:r>
              <a:rPr kumimoji="1" lang="ja-JP" altLang="en-US" dirty="0" smtClean="0"/>
              <a:t>質の</a:t>
            </a:r>
            <a:r>
              <a:rPr kumimoji="1" lang="ja-JP" altLang="en-US" dirty="0" err="1" smtClean="0"/>
              <a:t>悪いの</a:t>
            </a:r>
            <a:r>
              <a:rPr kumimoji="1" lang="ja-JP" altLang="en-US" dirty="0" smtClean="0"/>
              <a:t>なされる</a:t>
            </a:r>
            <a:endParaRPr kumimoji="1" lang="en-US" altLang="ja-JP" dirty="0" smtClean="0"/>
          </a:p>
          <a:p>
            <a:r>
              <a:rPr kumimoji="1" lang="ja-JP" altLang="en-US" dirty="0" err="1" smtClean="0"/>
              <a:t>ｍ</a:t>
            </a:r>
            <a:r>
              <a:rPr kumimoji="1" lang="en-US" altLang="ja-JP" dirty="0" smtClean="0"/>
              <a:t>L</a:t>
            </a:r>
            <a:r>
              <a:rPr kumimoji="1" lang="ja-JP" altLang="en-US" dirty="0" smtClean="0"/>
              <a:t>も大事</a:t>
            </a:r>
            <a:endParaRPr kumimoji="1" lang="en-US" altLang="ja-JP" dirty="0" smtClean="0"/>
          </a:p>
          <a:p>
            <a:r>
              <a:rPr kumimoji="1" lang="ja-JP" altLang="en-US" dirty="0" smtClean="0"/>
              <a:t>目立たないと</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8</a:t>
            </a:fld>
            <a:endParaRPr kumimoji="1" lang="ja-JP" altLang="en-US" dirty="0"/>
          </a:p>
        </p:txBody>
      </p:sp>
    </p:spTree>
    <p:extLst>
      <p:ext uri="{BB962C8B-B14F-4D97-AF65-F5344CB8AC3E}">
        <p14:creationId xmlns:p14="http://schemas.microsoft.com/office/powerpoint/2010/main" val="35879795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図の説明がない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10</a:t>
            </a:fld>
            <a:endParaRPr kumimoji="1" lang="ja-JP" altLang="en-US" dirty="0"/>
          </a:p>
        </p:txBody>
      </p:sp>
    </p:spTree>
    <p:extLst>
      <p:ext uri="{BB962C8B-B14F-4D97-AF65-F5344CB8AC3E}">
        <p14:creationId xmlns:p14="http://schemas.microsoft.com/office/powerpoint/2010/main" val="13854509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次のスライドとのつながりがない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11</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12</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13</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14</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先行研究と同様</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15</a:t>
            </a:fld>
            <a:endParaRPr kumimoji="1" lang="ja-JP" altLang="en-US" dirty="0"/>
          </a:p>
        </p:txBody>
      </p:sp>
    </p:spTree>
    <p:extLst>
      <p:ext uri="{BB962C8B-B14F-4D97-AF65-F5344CB8AC3E}">
        <p14:creationId xmlns:p14="http://schemas.microsoft.com/office/powerpoint/2010/main" val="168908736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16</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結果の考察考える</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20</a:t>
            </a:fld>
            <a:endParaRPr kumimoji="1" lang="ja-JP" altLang="en-US" dirty="0"/>
          </a:p>
        </p:txBody>
      </p:sp>
    </p:spTree>
    <p:extLst>
      <p:ext uri="{BB962C8B-B14F-4D97-AF65-F5344CB8AC3E}">
        <p14:creationId xmlns:p14="http://schemas.microsoft.com/office/powerpoint/2010/main" val="3876135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早く昇格</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21</a:t>
            </a:fld>
            <a:endParaRPr kumimoji="1" lang="ja-JP" altLang="en-US" dirty="0"/>
          </a:p>
        </p:txBody>
      </p:sp>
    </p:spTree>
    <p:extLst>
      <p:ext uri="{BB962C8B-B14F-4D97-AF65-F5344CB8AC3E}">
        <p14:creationId xmlns:p14="http://schemas.microsoft.com/office/powerpoint/2010/main" val="281706299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結果の考察考える</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22</a:t>
            </a:fld>
            <a:endParaRPr kumimoji="1" lang="ja-JP" altLang="en-US" dirty="0"/>
          </a:p>
        </p:txBody>
      </p:sp>
    </p:spTree>
    <p:extLst>
      <p:ext uri="{BB962C8B-B14F-4D97-AF65-F5344CB8AC3E}">
        <p14:creationId xmlns:p14="http://schemas.microsoft.com/office/powerpoint/2010/main" val="3876135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実績重視</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23</a:t>
            </a:fld>
            <a:endParaRPr kumimoji="1" lang="ja-JP" altLang="en-US" dirty="0"/>
          </a:p>
        </p:txBody>
      </p:sp>
    </p:spTree>
    <p:extLst>
      <p:ext uri="{BB962C8B-B14F-4D97-AF65-F5344CB8AC3E}">
        <p14:creationId xmlns:p14="http://schemas.microsoft.com/office/powerpoint/2010/main" val="3669966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データサイズ示す</a:t>
            </a:r>
            <a:endParaRPr kumimoji="1" lang="en-US" altLang="ja-JP" dirty="0" smtClean="0"/>
          </a:p>
          <a:p>
            <a:r>
              <a:rPr kumimoji="1" lang="ja-JP" altLang="en-US" dirty="0" smtClean="0"/>
              <a:t>３つ４つやる</a:t>
            </a:r>
            <a:endParaRPr kumimoji="1" lang="en-US" altLang="ja-JP" dirty="0" smtClean="0"/>
          </a:p>
          <a:p>
            <a:r>
              <a:rPr kumimoji="1" lang="ja-JP" altLang="en-US" dirty="0" smtClean="0"/>
              <a:t>いろんなプロじぇくとで共通の結果がみられるか確かめたい</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26</a:t>
            </a:fld>
            <a:endParaRPr kumimoji="1" lang="ja-JP" altLang="en-US" dirty="0"/>
          </a:p>
        </p:txBody>
      </p:sp>
    </p:spTree>
    <p:extLst>
      <p:ext uri="{BB962C8B-B14F-4D97-AF65-F5344CB8AC3E}">
        <p14:creationId xmlns:p14="http://schemas.microsoft.com/office/powerpoint/2010/main" val="151467567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err="1" smtClean="0"/>
              <a:t>mozilla</a:t>
            </a:r>
            <a:r>
              <a:rPr kumimoji="1" lang="en-US" altLang="ja-JP" dirty="0" smtClean="0"/>
              <a:t> eclipse apache </a:t>
            </a:r>
            <a:r>
              <a:rPr kumimoji="1" lang="en-US" altLang="ja-JP" dirty="0" err="1" smtClean="0"/>
              <a:t>gerrit</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29</a:t>
            </a:fld>
            <a:endParaRPr kumimoji="1" lang="ja-JP" altLang="en-US" dirty="0"/>
          </a:p>
        </p:txBody>
      </p:sp>
    </p:spTree>
    <p:extLst>
      <p:ext uri="{BB962C8B-B14F-4D97-AF65-F5344CB8AC3E}">
        <p14:creationId xmlns:p14="http://schemas.microsoft.com/office/powerpoint/2010/main" val="320417242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コミッターへの昇格について説明します．</a:t>
            </a:r>
            <a:endParaRPr kumimoji="1" lang="en-US" altLang="ja-JP" dirty="0" smtClean="0"/>
          </a:p>
          <a:p>
            <a:endParaRPr kumimoji="1" lang="en-US" altLang="ja-JP" dirty="0" smtClean="0"/>
          </a:p>
          <a:p>
            <a:r>
              <a:rPr kumimoji="1" lang="ja-JP" altLang="en-US" dirty="0" smtClean="0"/>
              <a:t>コミッターの選出は，プロジェクト管理者や既存のコミッターなど，コミッター以上の権限を持つ開発者たちによって選出されます．</a:t>
            </a:r>
            <a:endParaRPr kumimoji="1" lang="en-US" altLang="ja-JP" dirty="0" smtClean="0"/>
          </a:p>
          <a:p>
            <a:endParaRPr kumimoji="1" lang="en-US" altLang="ja-JP" dirty="0" smtClean="0"/>
          </a:p>
          <a:p>
            <a:r>
              <a:rPr kumimoji="1" lang="ja-JP" altLang="en-US" dirty="0" smtClean="0"/>
              <a:t>一般的に，コミッターへ昇格するためには，プロジェクト管理者にプロジェクトへの貢献を認められる必要があります．</a:t>
            </a:r>
            <a:endParaRPr kumimoji="1" lang="en-US" altLang="ja-JP" dirty="0" smtClean="0"/>
          </a:p>
          <a:p>
            <a:r>
              <a:rPr kumimoji="1" lang="ja-JP" altLang="en-US" dirty="0" smtClean="0"/>
              <a:t>この時の，貢献として考えられる活動として，パッチの投稿や，投稿されたパッチに対するレビュー，プロジェクト内での議論への参加が挙げられます．</a:t>
            </a:r>
            <a:endParaRPr kumimoji="1" lang="en-US" altLang="ja-JP" dirty="0" smtClean="0"/>
          </a:p>
          <a:p>
            <a:endParaRPr kumimoji="1" lang="en-US" altLang="ja-JP" dirty="0" smtClean="0"/>
          </a:p>
          <a:p>
            <a:r>
              <a:rPr kumimoji="1" lang="ja-JP" altLang="en-US" dirty="0" smtClean="0"/>
              <a:t>しかし，コミッターの選出には明確な指標は存在しません．</a:t>
            </a:r>
            <a:endParaRPr kumimoji="1" lang="en-US" altLang="ja-JP" dirty="0" smtClean="0"/>
          </a:p>
          <a:p>
            <a:r>
              <a:rPr kumimoji="1" lang="ja-JP" altLang="en-US" dirty="0" smtClean="0"/>
              <a:t>プロジェクトによっては，コミッターの選出に関して公式なドキュメントが用意されていますが，</a:t>
            </a:r>
            <a:endParaRPr kumimoji="1" lang="en-US" altLang="ja-JP" dirty="0" smtClean="0"/>
          </a:p>
          <a:p>
            <a:r>
              <a:rPr kumimoji="1" lang="ja-JP" altLang="en-US" dirty="0" smtClean="0"/>
              <a:t>その多くではプロジェクト管理者に認められた後の，推薦や承認などの事務的な手続きに関してのみ記載されています．</a:t>
            </a:r>
            <a:endParaRPr kumimoji="1" lang="en-US" altLang="ja-JP" dirty="0" smtClean="0"/>
          </a:p>
          <a:p>
            <a:r>
              <a:rPr kumimoji="1" lang="ja-JP" altLang="en-US" dirty="0" smtClean="0"/>
              <a:t>そのため，プロジェクト管理者は，それぞれの主観でコミッターの選出を行っています．</a:t>
            </a:r>
            <a:endParaRPr kumimoji="1" lang="en-US" altLang="ja-JP" dirty="0" smtClean="0"/>
          </a:p>
          <a:p>
            <a:endParaRPr kumimoji="1" lang="en-US" altLang="ja-JP" dirty="0" smtClean="0"/>
          </a:p>
          <a:p>
            <a:r>
              <a:rPr kumimoji="1" lang="ja-JP" altLang="en-US" dirty="0" smtClean="0"/>
              <a:t>このことから，コミッター選出の指標を明らかにすることで，コミッター選出を容易に行うことができると考えます．</a:t>
            </a:r>
            <a:endParaRPr kumimoji="1" lang="en-US" altLang="ja-JP" dirty="0" smtClean="0"/>
          </a:p>
          <a:p>
            <a:endParaRPr kumimoji="1" lang="en-US" altLang="ja-JP" dirty="0" smtClean="0"/>
          </a:p>
          <a:p>
            <a:endParaRPr kumimoji="1" lang="ja-JP" altLang="en-US"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31</a:t>
            </a:fld>
            <a:endParaRPr kumimoji="1" lang="ja-JP" altLang="en-US"/>
          </a:p>
        </p:txBody>
      </p:sp>
    </p:spTree>
    <p:extLst>
      <p:ext uri="{BB962C8B-B14F-4D97-AF65-F5344CB8AC3E}">
        <p14:creationId xmlns:p14="http://schemas.microsoft.com/office/powerpoint/2010/main" val="1204182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スーパー万でもやめてしまう</a:t>
            </a:r>
            <a:endParaRPr kumimoji="1" lang="en-US" altLang="ja-JP" dirty="0" smtClean="0"/>
          </a:p>
          <a:p>
            <a:r>
              <a:rPr kumimoji="1" lang="ja-JP" altLang="en-US" dirty="0" smtClean="0"/>
              <a:t>コミッターになっても</a:t>
            </a:r>
            <a:r>
              <a:rPr kumimoji="1" lang="ja-JP" altLang="en-US" dirty="0" err="1" smtClean="0"/>
              <a:t>らわな</a:t>
            </a:r>
            <a:r>
              <a:rPr kumimoji="1" lang="ja-JP" altLang="en-US" dirty="0" smtClean="0"/>
              <a:t>あかん</a:t>
            </a:r>
            <a:endParaRPr kumimoji="1" lang="en-US" altLang="ja-JP" dirty="0" smtClean="0"/>
          </a:p>
          <a:p>
            <a:r>
              <a:rPr kumimoji="1" lang="ja-JP" altLang="en-US" dirty="0" smtClean="0"/>
              <a:t>選べないか野は基準がないから</a:t>
            </a:r>
            <a:endParaRPr kumimoji="1" lang="en-US" altLang="ja-JP" dirty="0" smtClean="0"/>
          </a:p>
          <a:p>
            <a:r>
              <a:rPr kumimoji="1" lang="ja-JP" altLang="en-US" dirty="0" smtClean="0"/>
              <a:t>質の</a:t>
            </a:r>
            <a:r>
              <a:rPr kumimoji="1" lang="ja-JP" altLang="en-US" dirty="0" err="1" smtClean="0"/>
              <a:t>悪いの</a:t>
            </a:r>
            <a:r>
              <a:rPr kumimoji="1" lang="ja-JP" altLang="en-US" dirty="0" smtClean="0"/>
              <a:t>なされる</a:t>
            </a:r>
            <a:endParaRPr kumimoji="1" lang="en-US" altLang="ja-JP" dirty="0" smtClean="0"/>
          </a:p>
          <a:p>
            <a:r>
              <a:rPr kumimoji="1" lang="ja-JP" altLang="en-US" dirty="0" err="1" smtClean="0"/>
              <a:t>ｍ</a:t>
            </a:r>
            <a:r>
              <a:rPr kumimoji="1" lang="en-US" altLang="ja-JP" dirty="0" smtClean="0"/>
              <a:t>L</a:t>
            </a:r>
            <a:r>
              <a:rPr kumimoji="1" lang="ja-JP" altLang="en-US" dirty="0" smtClean="0"/>
              <a:t>も大事</a:t>
            </a:r>
            <a:endParaRPr kumimoji="1" lang="en-US" altLang="ja-JP" dirty="0" smtClean="0"/>
          </a:p>
          <a:p>
            <a:r>
              <a:rPr kumimoji="1" lang="ja-JP" altLang="en-US" dirty="0" smtClean="0"/>
              <a:t>目立たないと</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32</a:t>
            </a:fld>
            <a:endParaRPr kumimoji="1" lang="ja-JP" altLang="en-US" dirty="0"/>
          </a:p>
        </p:txBody>
      </p:sp>
    </p:spTree>
    <p:extLst>
      <p:ext uri="{BB962C8B-B14F-4D97-AF65-F5344CB8AC3E}">
        <p14:creationId xmlns:p14="http://schemas.microsoft.com/office/powerpoint/2010/main" val="35879795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図の説明がない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33</a:t>
            </a:fld>
            <a:endParaRPr kumimoji="1" lang="ja-JP" altLang="en-US" dirty="0"/>
          </a:p>
        </p:txBody>
      </p:sp>
    </p:spTree>
    <p:extLst>
      <p:ext uri="{BB962C8B-B14F-4D97-AF65-F5344CB8AC3E}">
        <p14:creationId xmlns:p14="http://schemas.microsoft.com/office/powerpoint/2010/main" val="13854509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次のスライドとのつながりがない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34</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次のスライドとのつながりがない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35</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次のスライドとのつながりがない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36</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説明不足</a:t>
            </a:r>
            <a:endParaRPr kumimoji="1" lang="en-US" altLang="ja-JP" dirty="0" smtClean="0"/>
          </a:p>
          <a:p>
            <a:r>
              <a:rPr kumimoji="1" lang="ja-JP" altLang="en-US" dirty="0" smtClean="0"/>
              <a:t>次のスライドとのつながりがない</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37</a:t>
            </a:fld>
            <a:endParaRPr kumimoji="1" lang="ja-JP" altLang="en-US" dirty="0"/>
          </a:p>
        </p:txBody>
      </p:sp>
    </p:spTree>
    <p:extLst>
      <p:ext uri="{BB962C8B-B14F-4D97-AF65-F5344CB8AC3E}">
        <p14:creationId xmlns:p14="http://schemas.microsoft.com/office/powerpoint/2010/main" val="317016907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そこで，本研究の目的は，</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コミッター選出の指標を構築することです．</a:t>
            </a:r>
            <a:endParaRPr lang="en-US" altLang="ja-JP" dirty="0" smtClean="0">
              <a:ea typeface="ＭＳ Ｐ明朝" pitchFamily="18" charset="-128"/>
            </a:endParaRPr>
          </a:p>
          <a:p>
            <a:pPr eaLnBrk="1" hangingPunct="1"/>
            <a:r>
              <a:rPr lang="ja-JP" altLang="en-US" dirty="0" smtClean="0">
                <a:ea typeface="ＭＳ Ｐ明朝" pitchFamily="18" charset="-128"/>
              </a:rPr>
              <a:t>そのために，本研究では以下の</a:t>
            </a:r>
            <a:r>
              <a:rPr lang="en-US" altLang="ja-JP" dirty="0" smtClean="0">
                <a:ea typeface="ＭＳ Ｐ明朝" pitchFamily="18" charset="-128"/>
              </a:rPr>
              <a:t>2</a:t>
            </a:r>
            <a:r>
              <a:rPr lang="ja-JP" altLang="en-US" dirty="0" err="1" smtClean="0">
                <a:ea typeface="ＭＳ Ｐ明朝" pitchFamily="18" charset="-128"/>
              </a:rPr>
              <a:t>つの</a:t>
            </a:r>
            <a:r>
              <a:rPr lang="en-US" altLang="ja-JP" dirty="0" smtClean="0">
                <a:ea typeface="ＭＳ Ｐ明朝" pitchFamily="18" charset="-128"/>
              </a:rPr>
              <a:t>Research Questions</a:t>
            </a:r>
            <a:r>
              <a:rPr lang="ja-JP" altLang="en-US" dirty="0" smtClean="0">
                <a:ea typeface="ＭＳ Ｐ明朝" pitchFamily="18" charset="-128"/>
              </a:rPr>
              <a:t>に答えます．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RQ1</a:t>
            </a:r>
            <a:r>
              <a:rPr lang="ja-JP" altLang="en-US" dirty="0" smtClean="0">
                <a:ea typeface="ＭＳ Ｐ明朝" pitchFamily="18" charset="-128"/>
              </a:rPr>
              <a:t>：コミッター選出の指標として有効な活動は何か？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に答えることで，プロジェクト管理者がコミッター選出を行う際の参考となる，活動を提示することで，コミッター選出を容易に行うことができると考えます．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RQ2</a:t>
            </a:r>
            <a:r>
              <a:rPr lang="ja-JP" altLang="en-US" dirty="0" smtClean="0">
                <a:ea typeface="ＭＳ Ｐ明朝" pitchFamily="18" charset="-128"/>
              </a:rPr>
              <a:t>：開発者はコミッターへの昇格前後でどのように活動が変化するか？</a:t>
            </a:r>
            <a:endParaRPr lang="en-US" altLang="ja-JP" dirty="0" smtClean="0">
              <a:ea typeface="ＭＳ Ｐ明朝" pitchFamily="18" charset="-128"/>
            </a:endParaRPr>
          </a:p>
          <a:p>
            <a:pPr eaLnBrk="1" hangingPunct="1"/>
            <a:r>
              <a:rPr lang="ja-JP" altLang="en-US" dirty="0" smtClean="0">
                <a:ea typeface="ＭＳ Ｐ明朝" pitchFamily="18" charset="-128"/>
              </a:rPr>
              <a:t>この</a:t>
            </a:r>
            <a:r>
              <a:rPr lang="en-US" altLang="ja-JP" dirty="0" smtClean="0">
                <a:ea typeface="ＭＳ Ｐ明朝" pitchFamily="18" charset="-128"/>
              </a:rPr>
              <a:t>RQ</a:t>
            </a:r>
            <a:r>
              <a:rPr lang="ja-JP" altLang="en-US" dirty="0" smtClean="0">
                <a:ea typeface="ＭＳ Ｐ明朝" pitchFamily="18" charset="-128"/>
              </a:rPr>
              <a:t>に答え，開発者の活動の変化を把握することによって，コミッター選出を行う際に，</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コミッターへ期待する活動と昇格後の実際のコミッターの活動との差異を小さくすることができると考えます．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38</a:t>
            </a:fld>
            <a:endParaRPr kumimoji="1" lang="ja-JP" altLang="en-US"/>
          </a:p>
        </p:txBody>
      </p:sp>
    </p:spTree>
    <p:extLst>
      <p:ext uri="{BB962C8B-B14F-4D97-AF65-F5344CB8AC3E}">
        <p14:creationId xmlns:p14="http://schemas.microsoft.com/office/powerpoint/2010/main" val="54511750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40</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41</a:t>
            </a:fld>
            <a:endParaRPr kumimoji="1" lang="ja-JP" altLang="en-US"/>
          </a:p>
        </p:txBody>
      </p:sp>
    </p:spTree>
    <p:extLst>
      <p:ext uri="{BB962C8B-B14F-4D97-AF65-F5344CB8AC3E}">
        <p14:creationId xmlns:p14="http://schemas.microsoft.com/office/powerpoint/2010/main" val="253747781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42</a:t>
            </a:fld>
            <a:endParaRPr kumimoji="1" lang="ja-JP" altLang="en-US"/>
          </a:p>
        </p:txBody>
      </p:sp>
    </p:spTree>
    <p:extLst>
      <p:ext uri="{BB962C8B-B14F-4D97-AF65-F5344CB8AC3E}">
        <p14:creationId xmlns:p14="http://schemas.microsoft.com/office/powerpoint/2010/main" val="190791928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パッチを投稿する非コミッターが多く，大量にパッチが投稿されているにも関わらず，</a:t>
            </a:r>
            <a:endParaRPr lang="en-US" altLang="ja-JP" dirty="0" smtClean="0">
              <a:ea typeface="ＭＳ Ｐ明朝" pitchFamily="18" charset="-128"/>
            </a:endParaRPr>
          </a:p>
          <a:p>
            <a:pPr eaLnBrk="1" hangingPunct="1"/>
            <a:r>
              <a:rPr lang="ja-JP" altLang="en-US" dirty="0" smtClean="0">
                <a:ea typeface="ＭＳ Ｐ明朝" pitchFamily="18" charset="-128"/>
              </a:rPr>
              <a:t>それをレビュー・コミットするコミッターの数が少ない場合，</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コミッターへタスクが集中してしまい，対応しきれず，結果としてレビュー時間が長期化してしまうといった問題が挙げられます．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コミッターの負担を軽減し，レビュー時間の長期化を防ぐための方法としてコミッターの増員が挙げられますが</a:t>
            </a:r>
            <a:endParaRPr lang="en-US" altLang="ja-JP" dirty="0" smtClean="0">
              <a:ea typeface="ＭＳ Ｐ明朝" pitchFamily="18" charset="-128"/>
            </a:endParaRPr>
          </a:p>
          <a:p>
            <a:pPr eaLnBrk="1" hangingPunct="1"/>
            <a:r>
              <a:rPr lang="ja-JP" altLang="en-US" dirty="0" smtClean="0">
                <a:ea typeface="ＭＳ Ｐ明朝" pitchFamily="18" charset="-128"/>
              </a:rPr>
              <a:t>コミッターは</a:t>
            </a:r>
            <a:r>
              <a:rPr lang="en-US" altLang="ja-JP" dirty="0" smtClean="0">
                <a:ea typeface="ＭＳ Ｐ明朝" pitchFamily="18" charset="-128"/>
              </a:rPr>
              <a:t>OSS</a:t>
            </a:r>
            <a:r>
              <a:rPr lang="ja-JP" altLang="en-US" dirty="0" smtClean="0">
                <a:ea typeface="ＭＳ Ｐ明朝" pitchFamily="18" charset="-128"/>
              </a:rPr>
              <a:t>プロダクトへ直接変更を加えることのできる重要な役割であり，信頼のおける開発者である必要があります．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このことより，コミッターに昇格すべき開発者を見つけ出すことが重要となってきます．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43</a:t>
            </a:fld>
            <a:endParaRPr kumimoji="1" lang="ja-JP" altLang="en-US"/>
          </a:p>
        </p:txBody>
      </p:sp>
    </p:spTree>
    <p:extLst>
      <p:ext uri="{BB962C8B-B14F-4D97-AF65-F5344CB8AC3E}">
        <p14:creationId xmlns:p14="http://schemas.microsoft.com/office/powerpoint/2010/main" val="61959831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不具合管理システムにおける開発者の活動内容を定義します．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右の図には不具合管理システム内の不具合票の概略を示します．</a:t>
            </a:r>
            <a:endParaRPr lang="en-US" altLang="ja-JP" dirty="0" smtClean="0">
              <a:ea typeface="ＭＳ Ｐ明朝" pitchFamily="18" charset="-128"/>
            </a:endParaRPr>
          </a:p>
          <a:p>
            <a:pPr eaLnBrk="1" hangingPunct="1"/>
            <a:r>
              <a:rPr lang="ja-JP" altLang="en-US" dirty="0" smtClean="0">
                <a:ea typeface="ＭＳ Ｐ明朝" pitchFamily="18" charset="-128"/>
              </a:rPr>
              <a:t>パッチを含む不具合報告内において，パッチ形式のファイルが添付されているメッセージをパッチ投稿，</a:t>
            </a:r>
            <a:endParaRPr lang="en-US" altLang="ja-JP" dirty="0" smtClean="0">
              <a:ea typeface="ＭＳ Ｐ明朝" pitchFamily="18" charset="-128"/>
            </a:endParaRPr>
          </a:p>
          <a:p>
            <a:pPr eaLnBrk="1" hangingPunct="1"/>
            <a:r>
              <a:rPr lang="ja-JP" altLang="en-US" dirty="0" smtClean="0">
                <a:ea typeface="ＭＳ Ｐ明朝" pitchFamily="18" charset="-128"/>
              </a:rPr>
              <a:t>パッチ投稿の次に投稿された他の開発者によるメッセージをレビューと定義します．</a:t>
            </a:r>
            <a:endParaRPr lang="en-US" altLang="ja-JP" dirty="0" smtClean="0">
              <a:ea typeface="ＭＳ Ｐ明朝" pitchFamily="18" charset="-128"/>
            </a:endParaRPr>
          </a:p>
          <a:p>
            <a:pPr eaLnBrk="1" hangingPunct="1"/>
            <a:r>
              <a:rPr lang="ja-JP" altLang="en-US" dirty="0" smtClean="0">
                <a:ea typeface="ＭＳ Ｐ明朝" pitchFamily="18" charset="-128"/>
              </a:rPr>
              <a:t>また，パッチを含まない不具合報告内での全てのメッセージはコメントと定義します．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ja-JP" altLang="en-US" dirty="0" smtClean="0">
                <a:ea typeface="ＭＳ Ｐ明朝" pitchFamily="18" charset="-128"/>
              </a:rPr>
              <a:t>これらの定義のもと，こちらに示す，</a:t>
            </a:r>
            <a:endParaRPr lang="en-US" altLang="ja-JP" dirty="0" smtClean="0">
              <a:ea typeface="ＭＳ Ｐ明朝" pitchFamily="18" charset="-128"/>
            </a:endParaRPr>
          </a:p>
          <a:p>
            <a:pPr eaLnBrk="1" hangingPunct="1"/>
            <a:r>
              <a:rPr lang="ja-JP" altLang="en-US" dirty="0" smtClean="0">
                <a:ea typeface="ＭＳ Ｐ明朝" pitchFamily="18" charset="-128"/>
              </a:rPr>
              <a:t>活動期間，パッチ投稿数，レビュー数，コメント数，レビュー時間について分析を行っていきます．</a:t>
            </a:r>
            <a:endParaRPr lang="en-US" altLang="ja-JP" dirty="0" smtClean="0">
              <a:ea typeface="ＭＳ Ｐ明朝" pitchFamily="18" charset="-128"/>
            </a:endParaRPr>
          </a:p>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44</a:t>
            </a:fld>
            <a:endParaRPr kumimoji="1" lang="ja-JP" altLang="en-US"/>
          </a:p>
        </p:txBody>
      </p:sp>
    </p:spTree>
    <p:extLst>
      <p:ext uri="{BB962C8B-B14F-4D97-AF65-F5344CB8AC3E}">
        <p14:creationId xmlns:p14="http://schemas.microsoft.com/office/powerpoint/2010/main" val="359511054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結果の考察考える</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57</a:t>
            </a:fld>
            <a:endParaRPr kumimoji="1" lang="ja-JP" altLang="en-US" dirty="0"/>
          </a:p>
        </p:txBody>
      </p:sp>
    </p:spTree>
    <p:extLst>
      <p:ext uri="{BB962C8B-B14F-4D97-AF65-F5344CB8AC3E}">
        <p14:creationId xmlns:p14="http://schemas.microsoft.com/office/powerpoint/2010/main" val="387613569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59</a:t>
            </a:fld>
            <a:endParaRPr kumimoji="1" lang="ja-JP" altLang="en-US"/>
          </a:p>
        </p:txBody>
      </p:sp>
    </p:spTree>
    <p:extLst>
      <p:ext uri="{BB962C8B-B14F-4D97-AF65-F5344CB8AC3E}">
        <p14:creationId xmlns:p14="http://schemas.microsoft.com/office/powerpoint/2010/main" val="253747781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なんでこんな研究</a:t>
            </a:r>
            <a:r>
              <a:rPr kumimoji="1" lang="ja-JP" altLang="en-US" dirty="0" err="1" smtClean="0"/>
              <a:t>せな</a:t>
            </a:r>
            <a:r>
              <a:rPr kumimoji="1" lang="ja-JP" altLang="en-US" dirty="0" smtClean="0"/>
              <a:t>あかんのか</a:t>
            </a:r>
            <a:endParaRPr kumimoji="1" lang="en-US" altLang="ja-JP" dirty="0" smtClean="0"/>
          </a:p>
          <a:p>
            <a:r>
              <a:rPr kumimoji="1" lang="ja-JP" altLang="en-US" dirty="0" smtClean="0"/>
              <a:t>企業の開発を支援したい⇒</a:t>
            </a:r>
            <a:r>
              <a:rPr kumimoji="1" lang="en-US" altLang="ja-JP" dirty="0" smtClean="0"/>
              <a:t>(</a:t>
            </a:r>
            <a:r>
              <a:rPr kumimoji="1" lang="ja-JP" altLang="en-US" dirty="0" smtClean="0"/>
              <a:t>割り</a:t>
            </a:r>
            <a:r>
              <a:rPr kumimoji="1" lang="en-US" altLang="ja-JP" dirty="0" smtClean="0"/>
              <a:t>OSS</a:t>
            </a:r>
            <a:r>
              <a:rPr kumimoji="1" lang="ja-JP" altLang="en-US" dirty="0" smtClean="0"/>
              <a:t>を利用⇒ちゃんとしてない⇒危機感</a:t>
            </a:r>
            <a:r>
              <a:rPr kumimoji="1" lang="en-US" altLang="ja-JP" dirty="0" smtClean="0"/>
              <a:t>OSS</a:t>
            </a:r>
            <a:r>
              <a:rPr kumimoji="1" lang="ja-JP" altLang="en-US" dirty="0" smtClean="0"/>
              <a:t>がイジカノウナヨウニ　コミッター推薦</a:t>
            </a:r>
            <a:endParaRPr kumimoji="1" lang="en-US" altLang="ja-JP" dirty="0" smtClean="0"/>
          </a:p>
          <a:p>
            <a:r>
              <a:rPr kumimoji="1" lang="ja-JP" altLang="en-US" dirty="0" smtClean="0"/>
              <a:t>簡単にみつからない</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60</a:t>
            </a:fld>
            <a:endParaRPr kumimoji="1" lang="ja-JP" altLang="en-US" dirty="0"/>
          </a:p>
        </p:txBody>
      </p:sp>
    </p:spTree>
    <p:extLst>
      <p:ext uri="{BB962C8B-B14F-4D97-AF65-F5344CB8AC3E}">
        <p14:creationId xmlns:p14="http://schemas.microsoft.com/office/powerpoint/2010/main" val="33992650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eaLnBrk="1" hangingPunct="1"/>
            <a:r>
              <a:rPr lang="ja-JP" altLang="en-US" dirty="0" smtClean="0">
                <a:ea typeface="ＭＳ Ｐ明朝" pitchFamily="18" charset="-128"/>
              </a:rPr>
              <a:t>近年，</a:t>
            </a:r>
            <a:r>
              <a:rPr lang="en-US" altLang="ja-JP" dirty="0" smtClean="0">
                <a:ea typeface="ＭＳ Ｐ明朝" pitchFamily="18" charset="-128"/>
              </a:rPr>
              <a:t>Apache</a:t>
            </a:r>
            <a:r>
              <a:rPr lang="ja-JP" altLang="en-US" dirty="0" smtClean="0">
                <a:ea typeface="ＭＳ Ｐ明朝" pitchFamily="18" charset="-128"/>
              </a:rPr>
              <a:t>や</a:t>
            </a:r>
            <a:r>
              <a:rPr lang="en-US" altLang="ja-JP" dirty="0" smtClean="0">
                <a:ea typeface="ＭＳ Ｐ明朝" pitchFamily="18" charset="-128"/>
              </a:rPr>
              <a:t>Linux</a:t>
            </a:r>
            <a:r>
              <a:rPr lang="ja-JP" altLang="en-US" dirty="0" smtClean="0">
                <a:ea typeface="ＭＳ Ｐ明朝" pitchFamily="18" charset="-128"/>
              </a:rPr>
              <a:t>をはじめとして，オープンソースソフトウェアが広く普及し，需要が高まってきております．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eaLnBrk="1" hangingPunct="1"/>
            <a:r>
              <a:rPr lang="en-US" altLang="ja-JP" dirty="0" smtClean="0">
                <a:ea typeface="ＭＳ Ｐ明朝" pitchFamily="18" charset="-128"/>
              </a:rPr>
              <a:t>OSS</a:t>
            </a:r>
            <a:r>
              <a:rPr lang="ja-JP" altLang="en-US" dirty="0" smtClean="0">
                <a:ea typeface="ＭＳ Ｐ明朝" pitchFamily="18" charset="-128"/>
              </a:rPr>
              <a:t>が企業や官公庁などで利用されている例も多く，</a:t>
            </a:r>
            <a:endParaRPr lang="en-US" altLang="ja-JP" dirty="0" smtClean="0">
              <a:ea typeface="ＭＳ Ｐ明朝" pitchFamily="18" charset="-128"/>
            </a:endParaRPr>
          </a:p>
          <a:p>
            <a:pPr eaLnBrk="1" hangingPunct="1"/>
            <a:r>
              <a:rPr lang="ja-JP" altLang="en-US" dirty="0" smtClean="0">
                <a:ea typeface="ＭＳ Ｐ明朝" pitchFamily="18" charset="-128"/>
              </a:rPr>
              <a:t>需要が高くなるに従って高品質な</a:t>
            </a:r>
            <a:r>
              <a:rPr lang="en-US" altLang="ja-JP" dirty="0" smtClean="0">
                <a:ea typeface="ＭＳ Ｐ明朝" pitchFamily="18" charset="-128"/>
              </a:rPr>
              <a:t>OSS</a:t>
            </a:r>
            <a:r>
              <a:rPr lang="ja-JP" altLang="en-US" dirty="0" smtClean="0">
                <a:ea typeface="ＭＳ Ｐ明朝" pitchFamily="18" charset="-128"/>
              </a:rPr>
              <a:t>が求められており，そのためには不具合修正の迅速化が必要となってきております．</a:t>
            </a:r>
            <a:endParaRPr lang="en-US" altLang="ja-JP" dirty="0" smtClean="0">
              <a:ea typeface="ＭＳ Ｐ明朝" pitchFamily="18" charset="-128"/>
            </a:endParaRPr>
          </a:p>
          <a:p>
            <a:pPr eaLnBrk="1" hangingPunct="1"/>
            <a:endParaRPr lang="en-US" altLang="ja-JP" dirty="0" smtClean="0">
              <a:ea typeface="ＭＳ Ｐ明朝" pitchFamily="18" charset="-128"/>
            </a:endParaRPr>
          </a:p>
          <a:p>
            <a:pPr marL="0" lvl="1"/>
            <a:r>
              <a:rPr lang="ja-JP" altLang="en-US" dirty="0" smtClean="0">
                <a:ea typeface="ＭＳ Ｐ明朝" pitchFamily="18" charset="-128"/>
              </a:rPr>
              <a:t>不具合修正は報告された不具合に対して，修正を行うためのソースコード差分であるパッチが投稿し，</a:t>
            </a:r>
            <a:endParaRPr lang="en-US" altLang="ja-JP" dirty="0" smtClean="0">
              <a:ea typeface="ＭＳ Ｐ明朝" pitchFamily="18" charset="-128"/>
            </a:endParaRPr>
          </a:p>
          <a:p>
            <a:pPr marL="0" lvl="1"/>
            <a:r>
              <a:rPr lang="ja-JP" altLang="en-US" dirty="0" smtClean="0">
                <a:ea typeface="ＭＳ Ｐ明朝" pitchFamily="18" charset="-128"/>
              </a:rPr>
              <a:t>レビューによって妥当性を検証し，プロダクトに反映するパッチレビュープロセスを通して行われており，</a:t>
            </a:r>
            <a:endParaRPr lang="en-US" altLang="ja-JP" dirty="0" smtClean="0">
              <a:ea typeface="ＭＳ Ｐ明朝" pitchFamily="18" charset="-128"/>
            </a:endParaRPr>
          </a:p>
          <a:p>
            <a:pPr marL="0" lvl="1"/>
            <a:r>
              <a:rPr lang="ja-JP" altLang="en-US" dirty="0" smtClean="0">
                <a:ea typeface="ＭＳ Ｐ明朝" pitchFamily="18" charset="-128"/>
              </a:rPr>
              <a:t>パッチレビュープロセスの効率化が求められてきています．</a:t>
            </a:r>
            <a:endParaRPr lang="en-US" altLang="ja-JP" dirty="0" smtClean="0">
              <a:ea typeface="ＭＳ Ｐ明朝" pitchFamily="18" charset="-128"/>
            </a:endParaRPr>
          </a:p>
        </p:txBody>
      </p:sp>
      <p:sp>
        <p:nvSpPr>
          <p:cNvPr id="4" name="スライド番号プレースホルダー 3"/>
          <p:cNvSpPr>
            <a:spLocks noGrp="1"/>
          </p:cNvSpPr>
          <p:nvPr>
            <p:ph type="sldNum" sz="quarter" idx="10"/>
          </p:nvPr>
        </p:nvSpPr>
        <p:spPr/>
        <p:txBody>
          <a:bodyPr/>
          <a:lstStyle/>
          <a:p>
            <a:fld id="{01C06271-2DAA-4B31-82AE-45063F379DBD}" type="slidenum">
              <a:rPr kumimoji="1" lang="ja-JP" altLang="en-US" smtClean="0"/>
              <a:t>61</a:t>
            </a:fld>
            <a:endParaRPr kumimoji="1" lang="ja-JP" altLang="en-US"/>
          </a:p>
        </p:txBody>
      </p:sp>
    </p:spTree>
    <p:extLst>
      <p:ext uri="{BB962C8B-B14F-4D97-AF65-F5344CB8AC3E}">
        <p14:creationId xmlns:p14="http://schemas.microsoft.com/office/powerpoint/2010/main" val="19497200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早く昇格</a:t>
            </a:r>
            <a:endParaRPr kumimoji="1" lang="ja-JP" altLang="en-US" dirty="0"/>
          </a:p>
        </p:txBody>
      </p:sp>
      <p:sp>
        <p:nvSpPr>
          <p:cNvPr id="4" name="スライド番号プレースホルダー 3"/>
          <p:cNvSpPr>
            <a:spLocks noGrp="1"/>
          </p:cNvSpPr>
          <p:nvPr>
            <p:ph type="sldNum" sz="quarter" idx="10"/>
          </p:nvPr>
        </p:nvSpPr>
        <p:spPr/>
        <p:txBody>
          <a:bodyPr/>
          <a:lstStyle/>
          <a:p>
            <a:fld id="{471D74F6-2E31-3540-BA87-9CBB998BC01E}" type="slidenum">
              <a:rPr kumimoji="1" lang="ja-JP" altLang="en-US" smtClean="0"/>
              <a:t>62</a:t>
            </a:fld>
            <a:endParaRPr kumimoji="1" lang="ja-JP" altLang="en-US" dirty="0"/>
          </a:p>
        </p:txBody>
      </p:sp>
    </p:spTree>
    <p:extLst>
      <p:ext uri="{BB962C8B-B14F-4D97-AF65-F5344CB8AC3E}">
        <p14:creationId xmlns:p14="http://schemas.microsoft.com/office/powerpoint/2010/main" val="2817062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ー 4"/>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6" name="スライド番号プレースホルダー 5"/>
          <p:cNvSpPr>
            <a:spLocks noGrp="1"/>
          </p:cNvSpPr>
          <p:nvPr>
            <p:ph type="sldNum" sz="quarter" idx="12"/>
          </p:nvPr>
        </p:nvSpPr>
        <p:spPr/>
        <p:txBody>
          <a:bodyPr/>
          <a:lstStyle/>
          <a:p>
            <a:pPr>
              <a:defRPr/>
            </a:pPr>
            <a:fld id="{7E6EA45F-895D-4DCE-AFCD-81405491D501}"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78123934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t>2015/6/16</a:t>
            </a:r>
            <a:endParaRPr lang="en-US" altLang="ja-JP"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a:xfrm>
            <a:off x="6707748" y="6356350"/>
            <a:ext cx="2133600" cy="365125"/>
          </a:xfrm>
        </p:spPr>
        <p:txBody>
          <a:bodyPr/>
          <a:lstStyle>
            <a:lvl1pPr>
              <a:defRPr sz="2400">
                <a:solidFill>
                  <a:schemeClr val="tx1">
                    <a:lumMod val="50000"/>
                    <a:lumOff val="50000"/>
                  </a:schemeClr>
                </a:solidFill>
              </a:defRPr>
            </a:lvl1p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a:t>
            </a:fld>
            <a:endParaRPr lang="en-US" altLang="ja-JP" dirty="0"/>
          </a:p>
        </p:txBody>
      </p:sp>
    </p:spTree>
    <p:extLst>
      <p:ext uri="{BB962C8B-B14F-4D97-AF65-F5344CB8AC3E}">
        <p14:creationId xmlns:p14="http://schemas.microsoft.com/office/powerpoint/2010/main" val="1813650523"/>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5" name="フッター プレースホルダー 4"/>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6" name="スライド番号プレースホルダー 5"/>
          <p:cNvSpPr>
            <a:spLocks noGrp="1"/>
          </p:cNvSpPr>
          <p:nvPr>
            <p:ph type="sldNum" sz="quarter" idx="12"/>
          </p:nvPr>
        </p:nvSpPr>
        <p:spPr/>
        <p:txBody>
          <a:bodyPr/>
          <a:lstStyle/>
          <a:p>
            <a:pPr>
              <a:defRPr/>
            </a:pPr>
            <a:fld id="{B24CCBC0-BD49-4449-A761-90659A7CEF00}"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521902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ー 5"/>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7" name="スライド番号プレースホルダー 6"/>
          <p:cNvSpPr>
            <a:spLocks noGrp="1"/>
          </p:cNvSpPr>
          <p:nvPr>
            <p:ph type="sldNum" sz="quarter" idx="12"/>
          </p:nvPr>
        </p:nvSpPr>
        <p:spPr/>
        <p:txBody>
          <a:bodyPr/>
          <a:lstStyle/>
          <a:p>
            <a:pPr>
              <a:defRPr/>
            </a:pPr>
            <a:fld id="{4E6409C3-C1C4-431A-A72F-3B7D15767F35}"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41937085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8" name="フッター プレースホルダー 7"/>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9" name="スライド番号プレースホルダー 8"/>
          <p:cNvSpPr>
            <a:spLocks noGrp="1"/>
          </p:cNvSpPr>
          <p:nvPr>
            <p:ph type="sldNum" sz="quarter" idx="12"/>
          </p:nvPr>
        </p:nvSpPr>
        <p:spPr/>
        <p:txBody>
          <a:bodyPr/>
          <a:lstStyle/>
          <a:p>
            <a:pPr>
              <a:defRPr/>
            </a:pPr>
            <a:fld id="{93ABA7E6-D5E6-472B-9238-B720A13C7585}"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231694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4" name="フッター プレースホルダー 3"/>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5" name="スライド番号プレースホルダー 4"/>
          <p:cNvSpPr>
            <a:spLocks noGrp="1"/>
          </p:cNvSpPr>
          <p:nvPr>
            <p:ph type="sldNum" sz="quarter" idx="12"/>
          </p:nvPr>
        </p:nvSpPr>
        <p:spPr/>
        <p:txBody>
          <a:bodyPr/>
          <a:lstStyle/>
          <a:p>
            <a:pPr>
              <a:defRPr/>
            </a:pPr>
            <a:fld id="{3D55966A-3272-4150-BBD6-91FC78DDF0FA}"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61276256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3" name="フッター プレースホルダー 2"/>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4" name="スライド番号プレースホルダー 3"/>
          <p:cNvSpPr>
            <a:spLocks noGrp="1"/>
          </p:cNvSpPr>
          <p:nvPr>
            <p:ph type="sldNum" sz="quarter" idx="12"/>
          </p:nvPr>
        </p:nvSpPr>
        <p:spPr/>
        <p:txBody>
          <a:bodyPr/>
          <a:lstStyle/>
          <a:p>
            <a:pPr>
              <a:defRPr/>
            </a:pPr>
            <a:fld id="{02F095EF-B336-44D5-AD97-2516D864E521}"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1284054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7" name="スライド番号プレースホルダー 6"/>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1071427908"/>
      </p:ext>
    </p:extLst>
  </p:cSld>
  <p:clrMapOvr>
    <a:masterClrMapping/>
  </p:clrMapOvr>
  <p:hf hd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pPr>
              <a:defRPr/>
            </a:pPr>
            <a:r>
              <a:rPr lang="en-US" altLang="ja-JP" smtClean="0">
                <a:solidFill>
                  <a:srgbClr val="434343">
                    <a:tint val="75000"/>
                  </a:srgbClr>
                </a:solidFill>
              </a:rPr>
              <a:t>2015/6/16</a:t>
            </a:r>
            <a:endParaRPr lang="en-US" altLang="ja-JP" dirty="0">
              <a:solidFill>
                <a:srgbClr val="434343">
                  <a:tint val="75000"/>
                </a:srgbClr>
              </a:solidFill>
            </a:endParaRPr>
          </a:p>
        </p:txBody>
      </p:sp>
      <p:sp>
        <p:nvSpPr>
          <p:cNvPr id="6" name="フッター プレースホルダー 5"/>
          <p:cNvSpPr>
            <a:spLocks noGrp="1"/>
          </p:cNvSpPr>
          <p:nvPr>
            <p:ph type="ftr" sz="quarter" idx="11"/>
          </p:nvPr>
        </p:nvSpPr>
        <p:spPr/>
        <p:txBody>
          <a:bodyPr/>
          <a:lstStyle/>
          <a:p>
            <a:pPr>
              <a:defRPr/>
            </a:pPr>
            <a:endParaRPr lang="en-US" altLang="ja-JP" dirty="0">
              <a:solidFill>
                <a:srgbClr val="434343">
                  <a:tint val="75000"/>
                </a:srgbClr>
              </a:solidFill>
            </a:endParaRPr>
          </a:p>
        </p:txBody>
      </p:sp>
      <p:sp>
        <p:nvSpPr>
          <p:cNvPr id="7" name="スライド番号プレースホルダー 6"/>
          <p:cNvSpPr>
            <a:spLocks noGrp="1"/>
          </p:cNvSpPr>
          <p:nvPr>
            <p:ph type="sldNum" sz="quarter" idx="12"/>
          </p:nvPr>
        </p:nvSpPr>
        <p:spPr/>
        <p:txBody>
          <a:bodyPr/>
          <a:lstStyle/>
          <a:p>
            <a:pPr>
              <a:defRPr/>
            </a:pPr>
            <a:fld id="{B0569763-EE23-4D74-AF59-860C25334053}" type="slidenum">
              <a:rPr lang="en-US" altLang="ja-JP" smtClean="0">
                <a:solidFill>
                  <a:srgbClr val="434343">
                    <a:tint val="75000"/>
                  </a:srgbClr>
                </a:solidFill>
              </a:rPr>
              <a:pPr>
                <a:defRPr/>
              </a:pPr>
              <a:t>‹#›</a:t>
            </a:fld>
            <a:endParaRPr lang="en-US" altLang="ja-JP" dirty="0">
              <a:solidFill>
                <a:srgbClr val="434343">
                  <a:tint val="75000"/>
                </a:srgbClr>
              </a:solidFill>
            </a:endParaRPr>
          </a:p>
        </p:txBody>
      </p:sp>
    </p:spTree>
    <p:extLst>
      <p:ext uri="{BB962C8B-B14F-4D97-AF65-F5344CB8AC3E}">
        <p14:creationId xmlns:p14="http://schemas.microsoft.com/office/powerpoint/2010/main" val="34152104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4217322043"/>
      </p:ext>
    </p:extLst>
  </p:cSld>
  <p:clrMapOvr>
    <a:masterClrMapping/>
  </p:clrMapOvr>
  <p:hf hd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2165233195"/>
      </p:ext>
    </p:extLst>
  </p:cSld>
  <p:clrMapOvr>
    <a:masterClrMapping/>
  </p:clrMapOvr>
  <p:hf hd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base">
              <a:spcBef>
                <a:spcPct val="0"/>
              </a:spcBef>
              <a:spcAft>
                <a:spcPct val="0"/>
              </a:spcAft>
              <a:defRPr/>
            </a:pPr>
            <a:r>
              <a:rPr lang="en-US" altLang="ja-JP" smtClean="0">
                <a:solidFill>
                  <a:srgbClr val="434343">
                    <a:tint val="75000"/>
                  </a:srgbClr>
                </a:solidFill>
                <a:latin typeface="Tahoma" pitchFamily="34" charset="0"/>
              </a:rPr>
              <a:t>2015/6/16</a:t>
            </a:r>
            <a:endParaRPr lang="en-US" altLang="ja-JP" dirty="0">
              <a:solidFill>
                <a:srgbClr val="434343">
                  <a:tint val="75000"/>
                </a:srgbClr>
              </a:solidFill>
              <a:latin typeface="Tahoma" pitchFamily="34" charset="0"/>
            </a:endParaRPr>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base">
              <a:spcBef>
                <a:spcPct val="0"/>
              </a:spcBef>
              <a:spcAft>
                <a:spcPct val="0"/>
              </a:spcAft>
              <a:defRPr/>
            </a:pPr>
            <a:endParaRPr lang="en-US" altLang="ja-JP" dirty="0">
              <a:solidFill>
                <a:srgbClr val="434343">
                  <a:tint val="75000"/>
                </a:srgbClr>
              </a:solidFill>
              <a:latin typeface="Tahoma" pitchFamily="34" charset="0"/>
            </a:endParaRPr>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600">
                <a:solidFill>
                  <a:schemeClr val="tx1">
                    <a:tint val="75000"/>
                  </a:schemeClr>
                </a:solidFill>
              </a:defRPr>
            </a:lvl1pPr>
          </a:lstStyle>
          <a:p>
            <a:pPr fontAlgn="base">
              <a:spcBef>
                <a:spcPct val="0"/>
              </a:spcBef>
              <a:spcAft>
                <a:spcPct val="0"/>
              </a:spcAft>
              <a:defRPr/>
            </a:pPr>
            <a:fld id="{3CF8B8C6-A53D-4FF4-89BE-E493ABAED688}" type="slidenum">
              <a:rPr lang="en-US" altLang="ja-JP" smtClean="0">
                <a:solidFill>
                  <a:srgbClr val="434343">
                    <a:tint val="75000"/>
                  </a:srgbClr>
                </a:solidFill>
                <a:latin typeface="Tahoma" pitchFamily="34" charset="0"/>
              </a:rPr>
              <a:pPr fontAlgn="base">
                <a:spcBef>
                  <a:spcPct val="0"/>
                </a:spcBef>
                <a:spcAft>
                  <a:spcPct val="0"/>
                </a:spcAft>
                <a:defRPr/>
              </a:pPr>
              <a:t>‹#›</a:t>
            </a:fld>
            <a:endParaRPr lang="en-US" altLang="ja-JP" dirty="0">
              <a:solidFill>
                <a:srgbClr val="434343">
                  <a:tint val="75000"/>
                </a:srgbClr>
              </a:solidFill>
              <a:latin typeface="Tahoma" pitchFamily="34" charset="0"/>
            </a:endParaRPr>
          </a:p>
        </p:txBody>
      </p:sp>
    </p:spTree>
    <p:extLst>
      <p:ext uri="{BB962C8B-B14F-4D97-AF65-F5344CB8AC3E}">
        <p14:creationId xmlns:p14="http://schemas.microsoft.com/office/powerpoint/2010/main" val="391836204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14.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chart" Target="../charts/char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hart" Target="../charts/chart10.xml"/></Relationships>
</file>

<file path=ppt/slides/_rels/slide1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openxmlformats.org/officeDocument/2006/relationships/chart" Target="../charts/chart14.xml"/></Relationships>
</file>

<file path=ppt/slides/_rels/slide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4.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diagramData" Target="../diagrams/data1.xml"/><Relationship Id="rId21" Type="http://schemas.openxmlformats.org/officeDocument/2006/relationships/image" Target="../media/image24.png"/><Relationship Id="rId7" Type="http://schemas.microsoft.com/office/2007/relationships/diagramDrawing" Target="../diagrams/drawing1.xml"/><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30.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1.xml"/><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diagramQuickStyle" Target="../diagrams/quickStyle1.xml"/><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diagramLayout" Target="../diagrams/layout1.xml"/><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png"/></Relationships>
</file>

<file path=ppt/slides/_rels/slide43.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4.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1.png"/><Relationship Id="rId5" Type="http://schemas.openxmlformats.org/officeDocument/2006/relationships/image" Target="../media/image3.png"/><Relationship Id="rId4" Type="http://schemas.openxmlformats.org/officeDocument/2006/relationships/image" Target="../media/image5.png"/></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5.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5.png"/></Relationships>
</file>

<file path=ppt/slides/_rels/slide59.xml.rels><?xml version="1.0" encoding="UTF-8" standalone="yes"?>
<Relationships xmlns="http://schemas.openxmlformats.org/package/2006/relationships"><Relationship Id="rId8" Type="http://schemas.openxmlformats.org/officeDocument/2006/relationships/image" Target="../media/image11.wmf"/><Relationship Id="rId13" Type="http://schemas.openxmlformats.org/officeDocument/2006/relationships/image" Target="../media/image16.png"/><Relationship Id="rId18" Type="http://schemas.openxmlformats.org/officeDocument/2006/relationships/image" Target="../media/image21.png"/><Relationship Id="rId26" Type="http://schemas.openxmlformats.org/officeDocument/2006/relationships/image" Target="../media/image29.png"/><Relationship Id="rId3" Type="http://schemas.openxmlformats.org/officeDocument/2006/relationships/diagramData" Target="../diagrams/data2.xml"/><Relationship Id="rId21" Type="http://schemas.openxmlformats.org/officeDocument/2006/relationships/image" Target="../media/image24.png"/><Relationship Id="rId7" Type="http://schemas.microsoft.com/office/2007/relationships/diagramDrawing" Target="../diagrams/drawing2.xml"/><Relationship Id="rId12" Type="http://schemas.openxmlformats.org/officeDocument/2006/relationships/image" Target="../media/image15.png"/><Relationship Id="rId17" Type="http://schemas.openxmlformats.org/officeDocument/2006/relationships/image" Target="../media/image20.png"/><Relationship Id="rId25" Type="http://schemas.openxmlformats.org/officeDocument/2006/relationships/image" Target="../media/image28.png"/><Relationship Id="rId2" Type="http://schemas.openxmlformats.org/officeDocument/2006/relationships/notesSlide" Target="../notesSlides/notesSlide35.xml"/><Relationship Id="rId16" Type="http://schemas.openxmlformats.org/officeDocument/2006/relationships/image" Target="../media/image19.png"/><Relationship Id="rId20" Type="http://schemas.openxmlformats.org/officeDocument/2006/relationships/image" Target="../media/image23.png"/><Relationship Id="rId29" Type="http://schemas.openxmlformats.org/officeDocument/2006/relationships/image" Target="../media/image32.png"/><Relationship Id="rId1" Type="http://schemas.openxmlformats.org/officeDocument/2006/relationships/slideLayout" Target="../slideLayouts/slideLayout2.xml"/><Relationship Id="rId6" Type="http://schemas.openxmlformats.org/officeDocument/2006/relationships/diagramColors" Target="../diagrams/colors2.xml"/><Relationship Id="rId11" Type="http://schemas.openxmlformats.org/officeDocument/2006/relationships/image" Target="../media/image14.png"/><Relationship Id="rId24" Type="http://schemas.openxmlformats.org/officeDocument/2006/relationships/image" Target="../media/image27.png"/><Relationship Id="rId5" Type="http://schemas.openxmlformats.org/officeDocument/2006/relationships/diagramQuickStyle" Target="../diagrams/quickStyle2.xml"/><Relationship Id="rId15" Type="http://schemas.openxmlformats.org/officeDocument/2006/relationships/image" Target="../media/image18.png"/><Relationship Id="rId23" Type="http://schemas.openxmlformats.org/officeDocument/2006/relationships/image" Target="../media/image26.png"/><Relationship Id="rId28" Type="http://schemas.openxmlformats.org/officeDocument/2006/relationships/image" Target="../media/image31.png"/><Relationship Id="rId10" Type="http://schemas.openxmlformats.org/officeDocument/2006/relationships/image" Target="../media/image13.png"/><Relationship Id="rId19" Type="http://schemas.openxmlformats.org/officeDocument/2006/relationships/image" Target="../media/image22.png"/><Relationship Id="rId31" Type="http://schemas.openxmlformats.org/officeDocument/2006/relationships/image" Target="../media/image34.png"/><Relationship Id="rId4" Type="http://schemas.openxmlformats.org/officeDocument/2006/relationships/diagramLayout" Target="../diagrams/layout2.xml"/><Relationship Id="rId9" Type="http://schemas.openxmlformats.org/officeDocument/2006/relationships/image" Target="../media/image12.png"/><Relationship Id="rId14" Type="http://schemas.openxmlformats.org/officeDocument/2006/relationships/image" Target="../media/image17.png"/><Relationship Id="rId22" Type="http://schemas.openxmlformats.org/officeDocument/2006/relationships/image" Target="../media/image25.png"/><Relationship Id="rId27" Type="http://schemas.openxmlformats.org/officeDocument/2006/relationships/image" Target="../media/image30.png"/><Relationship Id="rId30" Type="http://schemas.openxmlformats.org/officeDocument/2006/relationships/image" Target="../media/image33.png"/></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56151" y="2005903"/>
            <a:ext cx="8806973" cy="1874416"/>
          </a:xfrm>
        </p:spPr>
        <p:txBody>
          <a:bodyPr/>
          <a:lstStyle/>
          <a:p>
            <a:r>
              <a:rPr lang="ja-JP" altLang="en-US" sz="3600" dirty="0"/>
              <a:t>データサイズを考慮</a:t>
            </a:r>
            <a:r>
              <a:rPr lang="ja-JP" altLang="en-US" sz="3600" dirty="0" smtClean="0"/>
              <a:t>した</a:t>
            </a:r>
            <a:r>
              <a:rPr lang="en-US" altLang="ja-JP" sz="3600" dirty="0" smtClean="0"/>
              <a:t/>
            </a:r>
            <a:br>
              <a:rPr lang="en-US" altLang="ja-JP" sz="3600" dirty="0" smtClean="0"/>
            </a:br>
            <a:r>
              <a:rPr lang="ja-JP" altLang="en-US" sz="3600" dirty="0" smtClean="0"/>
              <a:t>コミッター候補者予測モデルの検討</a:t>
            </a:r>
            <a:endParaRPr lang="ja-JP" altLang="en-US" sz="3600" dirty="0">
              <a:latin typeface="ヒラギノ角ゴ ProN W6"/>
              <a:ea typeface="ヒラギノ角ゴ ProN W6"/>
              <a:cs typeface="ヒラギノ角ゴ ProN W6"/>
            </a:endParaRPr>
          </a:p>
        </p:txBody>
      </p:sp>
      <p:sp>
        <p:nvSpPr>
          <p:cNvPr id="3" name="サブタイトル 2"/>
          <p:cNvSpPr>
            <a:spLocks noGrp="1"/>
          </p:cNvSpPr>
          <p:nvPr>
            <p:ph type="subTitle" idx="1"/>
          </p:nvPr>
        </p:nvSpPr>
        <p:spPr>
          <a:xfrm>
            <a:off x="713040" y="4627534"/>
            <a:ext cx="7717921" cy="1925665"/>
          </a:xfrm>
          <a:noFill/>
        </p:spPr>
        <p:txBody>
          <a:bodyPr>
            <a:normAutofit/>
          </a:bodyPr>
          <a:lstStyle/>
          <a:p>
            <a:r>
              <a:rPr kumimoji="1" lang="ja-JP" altLang="en-US" sz="3600" dirty="0" smtClean="0">
                <a:solidFill>
                  <a:schemeClr val="tx1"/>
                </a:solidFill>
                <a:latin typeface="+mn-ea"/>
                <a:cs typeface="ヒラギノ角ゴ ProN W3"/>
              </a:rPr>
              <a:t>大平研究室</a:t>
            </a:r>
            <a:endParaRPr lang="en-US" altLang="ja-JP" sz="3600" dirty="0">
              <a:solidFill>
                <a:schemeClr val="tx1"/>
              </a:solidFill>
              <a:latin typeface="+mn-ea"/>
              <a:cs typeface="ヒラギノ角ゴ ProN W3"/>
            </a:endParaRPr>
          </a:p>
          <a:p>
            <a:r>
              <a:rPr lang="en-US" altLang="ja-JP" sz="3600" dirty="0" smtClean="0">
                <a:solidFill>
                  <a:schemeClr val="tx1"/>
                </a:solidFill>
                <a:latin typeface="+mn-ea"/>
                <a:cs typeface="ヒラギノ角ゴ ProN W3"/>
              </a:rPr>
              <a:t>M2   </a:t>
            </a:r>
            <a:r>
              <a:rPr kumimoji="1" lang="ja-JP" altLang="en-US" sz="3600" dirty="0" smtClean="0">
                <a:solidFill>
                  <a:schemeClr val="tx1"/>
                </a:solidFill>
                <a:latin typeface="+mn-ea"/>
                <a:cs typeface="ヒラギノ角ゴ ProN W3"/>
              </a:rPr>
              <a:t>松本明</a:t>
            </a:r>
            <a:endParaRPr kumimoji="1" lang="en-US" altLang="ja-JP" sz="3600" dirty="0" smtClean="0">
              <a:solidFill>
                <a:schemeClr val="tx1"/>
              </a:solidFill>
              <a:latin typeface="+mn-ea"/>
              <a:cs typeface="ヒラギノ角ゴ ProN W3"/>
            </a:endParaRPr>
          </a:p>
        </p:txBody>
      </p:sp>
    </p:spTree>
    <p:extLst>
      <p:ext uri="{BB962C8B-B14F-4D97-AF65-F5344CB8AC3E}">
        <p14:creationId xmlns:p14="http://schemas.microsoft.com/office/powerpoint/2010/main" val="1991554733"/>
      </p:ext>
    </p:extLst>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開発</a:t>
            </a:r>
            <a:r>
              <a:rPr lang="ja-JP" altLang="en-US" sz="2800" dirty="0"/>
              <a:t>スピードの</a:t>
            </a:r>
            <a:r>
              <a:rPr lang="ja-JP" altLang="en-US" sz="2800" dirty="0" smtClean="0"/>
              <a:t>迅速化やコストの削減を目的として，企業が開発する製品に</a:t>
            </a:r>
            <a:r>
              <a:rPr lang="en-US" altLang="ja-JP" sz="2800" dirty="0" smtClean="0"/>
              <a:t>OSS</a:t>
            </a:r>
            <a:r>
              <a:rPr lang="ja-JP" altLang="en-US" sz="2800" dirty="0" smtClean="0"/>
              <a:t>が利用されている</a:t>
            </a:r>
            <a:endParaRPr lang="en-US" altLang="ja-JP" sz="2800" dirty="0" smtClean="0"/>
          </a:p>
          <a:p>
            <a:endParaRPr lang="en-US" altLang="ja-JP" dirty="0" smtClean="0"/>
          </a:p>
          <a:p>
            <a:r>
              <a:rPr lang="ja-JP" altLang="en-US" sz="2800" dirty="0" smtClean="0"/>
              <a:t>ユーザからの不具合報告件数の増加などの状況から，</a:t>
            </a:r>
            <a:r>
              <a:rPr lang="en-US" altLang="ja-JP" sz="2800" dirty="0" smtClean="0"/>
              <a:t>OSS</a:t>
            </a:r>
            <a:r>
              <a:rPr lang="ja-JP" altLang="en-US" sz="2800" dirty="0" smtClean="0"/>
              <a:t>の品質に対する懸念も深刻化しつつある</a:t>
            </a:r>
            <a:endParaRPr lang="en-US" altLang="ja-JP" sz="2800" dirty="0" smtClean="0"/>
          </a:p>
        </p:txBody>
      </p:sp>
      <p:sp>
        <p:nvSpPr>
          <p:cNvPr id="4" name="AutoShape 4"/>
          <p:cNvSpPr>
            <a:spLocks noChangeArrowheads="1"/>
          </p:cNvSpPr>
          <p:nvPr/>
        </p:nvSpPr>
        <p:spPr bwMode="auto">
          <a:xfrm>
            <a:off x="683568" y="5085643"/>
            <a:ext cx="7696200" cy="990600"/>
          </a:xfrm>
          <a:prstGeom prst="flowChartAlternateProcess">
            <a:avLst/>
          </a:prstGeom>
          <a:solidFill>
            <a:schemeClr val="bg1"/>
          </a:solidFill>
          <a:ln w="28575" algn="ctr">
            <a:solidFill>
              <a:srgbClr val="C00000"/>
            </a:solidFill>
            <a:miter lim="800000"/>
            <a:headEnd/>
            <a:tailEnd/>
          </a:ln>
          <a:effectLst/>
        </p:spPr>
        <p:txBody>
          <a:bodyPr wrap="square" tIns="72000" bIns="72000" anchor="ctr"/>
          <a:lstStyle/>
          <a:p>
            <a:r>
              <a:rPr lang="en-US" altLang="ja-JP" sz="2400" dirty="0" smtClean="0"/>
              <a:t>OSS</a:t>
            </a:r>
            <a:r>
              <a:rPr lang="ja-JP" altLang="en-US" sz="2400" dirty="0" smtClean="0"/>
              <a:t>利用企業の製品開発支援のために，</a:t>
            </a:r>
            <a:r>
              <a:rPr lang="en-US" altLang="ja-JP" sz="2400" dirty="0" smtClean="0"/>
              <a:t>OSS</a:t>
            </a:r>
            <a:r>
              <a:rPr lang="ja-JP" altLang="en-US" sz="2400" dirty="0" smtClean="0"/>
              <a:t>が品質を維持しながら存続するように支援すること</a:t>
            </a:r>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2</a:t>
            </a:fld>
            <a:endParaRPr kumimoji="1" lang="ja-JP" altLang="en-US"/>
          </a:p>
        </p:txBody>
      </p:sp>
      <p:sp>
        <p:nvSpPr>
          <p:cNvPr id="6" name="正方形/長方形 5"/>
          <p:cNvSpPr/>
          <p:nvPr/>
        </p:nvSpPr>
        <p:spPr>
          <a:xfrm>
            <a:off x="439265" y="4563034"/>
            <a:ext cx="3460377" cy="627529"/>
          </a:xfrm>
          <a:prstGeom prst="rect">
            <a:avLst/>
          </a:prstGeom>
          <a:ln w="38100"/>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本研究のモチベーション</a:t>
            </a:r>
            <a:endParaRPr kumimoji="1" lang="ja-JP" altLang="en-US" sz="2400" dirty="0"/>
          </a:p>
        </p:txBody>
      </p:sp>
    </p:spTree>
    <p:extLst>
      <p:ext uri="{BB962C8B-B14F-4D97-AF65-F5344CB8AC3E}">
        <p14:creationId xmlns:p14="http://schemas.microsoft.com/office/powerpoint/2010/main" val="176165495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solidFill>
                  <a:prstClr val="black"/>
                </a:solidFill>
              </a:rPr>
              <a:t>OSS</a:t>
            </a:r>
            <a:r>
              <a:rPr lang="ja-JP" altLang="en-US" sz="3600" dirty="0">
                <a:solidFill>
                  <a:prstClr val="black"/>
                </a:solidFill>
              </a:rPr>
              <a:t>開発における品質保証活動</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en-US" altLang="ja-JP" sz="2800" dirty="0" smtClean="0"/>
              <a:t>OSS</a:t>
            </a:r>
            <a:r>
              <a:rPr kumimoji="1" lang="ja-JP" altLang="en-US" sz="2800" dirty="0" smtClean="0"/>
              <a:t>プロジェクトの開発者は様々な品質保証活動に取り組んでいる</a:t>
            </a:r>
            <a:endParaRPr kumimoji="1" lang="en-US" altLang="ja-JP" sz="2800" dirty="0" smtClean="0"/>
          </a:p>
          <a:p>
            <a:pPr marL="582613" lvl="1" indent="-182563"/>
            <a:r>
              <a:rPr lang="ja-JP" altLang="en-US" u="sng" dirty="0" smtClean="0"/>
              <a:t>パッチの投稿およびレビュー</a:t>
            </a:r>
            <a:endParaRPr lang="ja-JP" altLang="en-US" u="sng" dirty="0"/>
          </a:p>
          <a:p>
            <a:pPr marL="582613" lvl="1" indent="-182563"/>
            <a:r>
              <a:rPr lang="ja-JP" altLang="en-US" dirty="0"/>
              <a:t>ソフトウェアテスト</a:t>
            </a:r>
          </a:p>
          <a:p>
            <a:pPr marL="582613" lvl="1" indent="-182563"/>
            <a:r>
              <a:rPr lang="ja-JP" altLang="en-US" dirty="0"/>
              <a:t>構成</a:t>
            </a:r>
            <a:r>
              <a:rPr lang="ja-JP" altLang="en-US" dirty="0" smtClean="0"/>
              <a:t>管理　など</a:t>
            </a:r>
            <a:endParaRPr lang="en-US" altLang="ja-JP" dirty="0" smtClean="0"/>
          </a:p>
          <a:p>
            <a:pPr marL="582613" lvl="1" indent="-182563"/>
            <a:endParaRPr lang="en-US" altLang="ja-JP" dirty="0"/>
          </a:p>
          <a:p>
            <a:pPr marL="182563" indent="-182563"/>
            <a:r>
              <a:rPr lang="ja-JP" altLang="en-US" sz="2800" dirty="0" smtClean="0"/>
              <a:t>パッチを構成管理ツールに</a:t>
            </a:r>
            <a:r>
              <a:rPr lang="ja-JP" altLang="en-US" sz="2800" dirty="0"/>
              <a:t>コミットする権限を</a:t>
            </a:r>
            <a:r>
              <a:rPr lang="ja-JP" altLang="en-US" sz="2800" dirty="0" smtClean="0"/>
              <a:t>持つ，</a:t>
            </a:r>
            <a:r>
              <a:rPr lang="ja-JP" altLang="en-US" sz="2800" dirty="0" smtClean="0">
                <a:solidFill>
                  <a:srgbClr val="FF0000"/>
                </a:solidFill>
              </a:rPr>
              <a:t>コミッター</a:t>
            </a:r>
            <a:r>
              <a:rPr lang="ja-JP" altLang="en-US" sz="2800" dirty="0" smtClean="0"/>
              <a:t>が大きく関わる</a:t>
            </a:r>
            <a:endParaRPr lang="en-US" altLang="ja-JP" sz="2800" dirty="0" smtClean="0"/>
          </a:p>
          <a:p>
            <a:pPr marL="582613" lvl="1" indent="-182563"/>
            <a:endParaRPr lang="ja-JP" altLang="en-US" dirty="0"/>
          </a:p>
          <a:p>
            <a:endParaRPr kumimoji="1" lang="en-US" altLang="ja-JP" dirty="0" smtClean="0"/>
          </a:p>
          <a:p>
            <a:pPr lvl="1"/>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a:t>
            </a:fld>
            <a:endParaRPr lang="en-US" altLang="ja-JP" dirty="0"/>
          </a:p>
        </p:txBody>
      </p:sp>
    </p:spTree>
    <p:extLst>
      <p:ext uri="{BB962C8B-B14F-4D97-AF65-F5344CB8AC3E}">
        <p14:creationId xmlns:p14="http://schemas.microsoft.com/office/powerpoint/2010/main" val="23402875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 name="コンテンツ プレースホルダ 2"/>
          <p:cNvSpPr>
            <a:spLocks noGrp="1"/>
          </p:cNvSpPr>
          <p:nvPr>
            <p:ph idx="1"/>
          </p:nvPr>
        </p:nvSpPr>
        <p:spPr>
          <a:xfrm>
            <a:off x="609600" y="1600200"/>
            <a:ext cx="7924800" cy="4997152"/>
          </a:xfrm>
        </p:spPr>
        <p:txBody>
          <a:bodyPr>
            <a:normAutofit/>
          </a:bodyPr>
          <a:lstStyle/>
          <a:p>
            <a:r>
              <a:rPr lang="ja-JP" altLang="en-US" sz="2400" dirty="0" smtClean="0"/>
              <a:t>パッチ</a:t>
            </a:r>
            <a:endParaRPr lang="en-US" altLang="ja-JP" sz="2400" dirty="0"/>
          </a:p>
          <a:p>
            <a:pPr lvl="1"/>
            <a:r>
              <a:rPr lang="ja-JP" altLang="en-US" sz="2400" dirty="0" smtClean="0"/>
              <a:t>不具合修正のためにプログラムの変更点のみを記載　した</a:t>
            </a:r>
            <a:r>
              <a:rPr lang="ja-JP" altLang="en-US" sz="2400" dirty="0"/>
              <a:t>ファイル</a:t>
            </a:r>
            <a:endParaRPr lang="en-US" altLang="ja-JP" sz="2400" dirty="0" smtClean="0"/>
          </a:p>
        </p:txBody>
      </p:sp>
      <p:sp>
        <p:nvSpPr>
          <p:cNvPr id="2" name="タイトル 1"/>
          <p:cNvSpPr>
            <a:spLocks noGrp="1"/>
          </p:cNvSpPr>
          <p:nvPr>
            <p:ph type="title"/>
          </p:nvPr>
        </p:nvSpPr>
        <p:spPr/>
        <p:txBody>
          <a:bodyPr>
            <a:normAutofit/>
          </a:bodyPr>
          <a:lstStyle/>
          <a:p>
            <a:pPr algn="l"/>
            <a:r>
              <a:rPr kumimoji="1" lang="ja-JP" altLang="en-US" sz="3600" dirty="0" smtClean="0"/>
              <a:t>パッチレビュープロセス</a:t>
            </a:r>
            <a:endParaRPr kumimoji="1" lang="ja-JP" altLang="en-US" sz="3600" dirty="0"/>
          </a:p>
        </p:txBody>
      </p:sp>
      <p:grpSp>
        <p:nvGrpSpPr>
          <p:cNvPr id="86" name="グループ化 85"/>
          <p:cNvGrpSpPr/>
          <p:nvPr/>
        </p:nvGrpSpPr>
        <p:grpSpPr>
          <a:xfrm>
            <a:off x="683569" y="2897823"/>
            <a:ext cx="7992888" cy="3140696"/>
            <a:chOff x="955249" y="3054327"/>
            <a:chExt cx="7232035" cy="2683349"/>
          </a:xfrm>
        </p:grpSpPr>
        <p:cxnSp>
          <p:nvCxnSpPr>
            <p:cNvPr id="4" name="直線矢印コネクタ 3"/>
            <p:cNvCxnSpPr/>
            <p:nvPr/>
          </p:nvCxnSpPr>
          <p:spPr>
            <a:xfrm>
              <a:off x="1868030" y="4467383"/>
              <a:ext cx="6319254" cy="1253"/>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868030" y="3340198"/>
              <a:ext cx="6319254" cy="1254"/>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a:endCxn id="50" idx="1"/>
            </p:cNvCxnSpPr>
            <p:nvPr/>
          </p:nvCxnSpPr>
          <p:spPr>
            <a:xfrm rot="16200000" flipH="1">
              <a:off x="2895135" y="3624587"/>
              <a:ext cx="959975" cy="448867"/>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4447139" y="4547627"/>
              <a:ext cx="507797" cy="39244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955249" y="3429220"/>
              <a:ext cx="954661" cy="236662"/>
            </a:xfrm>
            <a:prstGeom prst="rect">
              <a:avLst/>
            </a:prstGeom>
            <a:noFill/>
            <a:ln w="19050">
              <a:noFill/>
            </a:ln>
          </p:spPr>
          <p:txBody>
            <a:bodyPr wrap="none">
              <a:spAutoFit/>
            </a:bodyPr>
            <a:lstStyle/>
            <a:p>
              <a:pPr>
                <a:defRPr/>
              </a:pPr>
              <a:r>
                <a:rPr lang="ja-JP" altLang="en-US" sz="1200" b="1" dirty="0">
                  <a:latin typeface="+mn-lt"/>
                </a:rPr>
                <a:t>パッチ投稿者</a:t>
              </a:r>
            </a:p>
          </p:txBody>
        </p:sp>
        <p:sp>
          <p:nvSpPr>
            <p:cNvPr id="9" name="テキスト ボックス 8"/>
            <p:cNvSpPr txBox="1"/>
            <p:nvPr/>
          </p:nvSpPr>
          <p:spPr>
            <a:xfrm>
              <a:off x="1065585" y="4526312"/>
              <a:ext cx="780612" cy="236662"/>
            </a:xfrm>
            <a:prstGeom prst="rect">
              <a:avLst/>
            </a:prstGeom>
            <a:noFill/>
            <a:ln w="19050">
              <a:noFill/>
            </a:ln>
          </p:spPr>
          <p:txBody>
            <a:bodyPr wrap="none">
              <a:spAutoFit/>
            </a:bodyPr>
            <a:lstStyle/>
            <a:p>
              <a:pPr>
                <a:defRPr/>
              </a:pPr>
              <a:r>
                <a:rPr lang="ja-JP" altLang="en-US" sz="1200" b="1" dirty="0">
                  <a:latin typeface="+mn-lt"/>
                </a:rPr>
                <a:t>レビュアー</a:t>
              </a:r>
            </a:p>
          </p:txBody>
        </p:sp>
        <p:sp>
          <p:nvSpPr>
            <p:cNvPr id="10" name="角丸四角形 9"/>
            <p:cNvSpPr/>
            <p:nvPr/>
          </p:nvSpPr>
          <p:spPr>
            <a:xfrm>
              <a:off x="4958697" y="3199770"/>
              <a:ext cx="924065"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b="1" dirty="0">
                  <a:solidFill>
                    <a:schemeClr val="tx1"/>
                  </a:solidFill>
                </a:rPr>
                <a:t>パッチ作成</a:t>
              </a:r>
            </a:p>
          </p:txBody>
        </p:sp>
        <p:sp>
          <p:nvSpPr>
            <p:cNvPr id="11" name="角丸四角形 10"/>
            <p:cNvSpPr/>
            <p:nvPr/>
          </p:nvSpPr>
          <p:spPr>
            <a:xfrm>
              <a:off x="2081180" y="3192247"/>
              <a:ext cx="1015594"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a:solidFill>
                    <a:schemeClr val="tx1"/>
                  </a:solidFill>
                </a:rPr>
                <a:t>パッチ作成</a:t>
              </a:r>
            </a:p>
          </p:txBody>
        </p:sp>
        <p:sp>
          <p:nvSpPr>
            <p:cNvPr id="12" name="テキスト ボックス 11"/>
            <p:cNvSpPr txBox="1"/>
            <p:nvPr/>
          </p:nvSpPr>
          <p:spPr>
            <a:xfrm>
              <a:off x="3543134" y="3622778"/>
              <a:ext cx="1354126" cy="144627"/>
            </a:xfrm>
            <a:prstGeom prst="rect">
              <a:avLst/>
            </a:prstGeom>
            <a:noFill/>
          </p:spPr>
          <p:txBody>
            <a:bodyPr wrap="square" lIns="0" tIns="0" rIns="0" bIns="0">
              <a:spAutoFit/>
            </a:bodyPr>
            <a:lstStyle/>
            <a:p>
              <a:pPr>
                <a:defRPr/>
              </a:pPr>
              <a:r>
                <a:rPr lang="ja-JP" altLang="en-US" sz="1100" b="1" dirty="0">
                  <a:latin typeface="+mn-lt"/>
                </a:rPr>
                <a:t>パッチ投稿</a:t>
              </a:r>
            </a:p>
          </p:txBody>
        </p:sp>
        <p:cxnSp>
          <p:nvCxnSpPr>
            <p:cNvPr id="13" name="直線矢印コネクタ 12"/>
            <p:cNvCxnSpPr>
              <a:stCxn id="50" idx="3"/>
            </p:cNvCxnSpPr>
            <p:nvPr/>
          </p:nvCxnSpPr>
          <p:spPr>
            <a:xfrm flipV="1">
              <a:off x="4488514" y="3417937"/>
              <a:ext cx="465167" cy="911072"/>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4" name="角丸四角形 13"/>
            <p:cNvSpPr/>
            <p:nvPr/>
          </p:nvSpPr>
          <p:spPr>
            <a:xfrm>
              <a:off x="6362976" y="4180728"/>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a:solidFill>
                    <a:schemeClr val="tx1"/>
                  </a:solidFill>
                </a:rPr>
                <a:t>レビュー</a:t>
              </a:r>
            </a:p>
          </p:txBody>
        </p:sp>
        <p:sp>
          <p:nvSpPr>
            <p:cNvPr id="15" name="テキスト ボックス 14"/>
            <p:cNvSpPr txBox="1"/>
            <p:nvPr/>
          </p:nvSpPr>
          <p:spPr>
            <a:xfrm>
              <a:off x="4405762" y="3904417"/>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16" name="テキスト ボックス 15"/>
            <p:cNvSpPr txBox="1"/>
            <p:nvPr/>
          </p:nvSpPr>
          <p:spPr>
            <a:xfrm>
              <a:off x="4558728" y="4625364"/>
              <a:ext cx="625657"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cxnSp>
          <p:nvCxnSpPr>
            <p:cNvPr id="17" name="直線矢印コネクタ 16"/>
            <p:cNvCxnSpPr/>
            <p:nvPr/>
          </p:nvCxnSpPr>
          <p:spPr>
            <a:xfrm rot="16200000" flipH="1">
              <a:off x="5663971" y="3620427"/>
              <a:ext cx="951649" cy="448868"/>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nvGrpSpPr>
            <p:cNvPr id="18" name="グループ化 94"/>
            <p:cNvGrpSpPr>
              <a:grpSpLocks/>
            </p:cNvGrpSpPr>
            <p:nvPr/>
          </p:nvGrpSpPr>
          <p:grpSpPr bwMode="auto">
            <a:xfrm>
              <a:off x="7663919" y="4313943"/>
              <a:ext cx="271966" cy="353269"/>
              <a:chOff x="8024847" y="2983537"/>
              <a:chExt cx="345380" cy="447721"/>
            </a:xfrm>
          </p:grpSpPr>
          <p:sp>
            <p:nvSpPr>
              <p:cNvPr id="19" name="正方形/長方形 18"/>
              <p:cNvSpPr/>
              <p:nvPr/>
            </p:nvSpPr>
            <p:spPr>
              <a:xfrm>
                <a:off x="8143395" y="3071539"/>
                <a:ext cx="71652" cy="21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0" name="グループ化 84"/>
              <p:cNvGrpSpPr>
                <a:grpSpLocks/>
              </p:cNvGrpSpPr>
              <p:nvPr/>
            </p:nvGrpSpPr>
            <p:grpSpPr bwMode="auto">
              <a:xfrm rot="2245077">
                <a:off x="8024847" y="2983537"/>
                <a:ext cx="345380" cy="447721"/>
                <a:chOff x="1848714" y="4286164"/>
                <a:chExt cx="430429" cy="642381"/>
              </a:xfrm>
            </p:grpSpPr>
            <p:cxnSp>
              <p:nvCxnSpPr>
                <p:cNvPr id="21" name="曲線コネクタ 20"/>
                <p:cNvCxnSpPr/>
                <p:nvPr/>
              </p:nvCxnSpPr>
              <p:spPr>
                <a:xfrm rot="16200000" flipH="1">
                  <a:off x="1741177" y="4463819"/>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曲線コネクタ 21"/>
                <p:cNvCxnSpPr/>
                <p:nvPr/>
              </p:nvCxnSpPr>
              <p:spPr>
                <a:xfrm rot="16200000" flipH="1">
                  <a:off x="1814416" y="4393701"/>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3" name="グループ化 95"/>
            <p:cNvGrpSpPr>
              <a:grpSpLocks/>
            </p:cNvGrpSpPr>
            <p:nvPr/>
          </p:nvGrpSpPr>
          <p:grpSpPr bwMode="auto">
            <a:xfrm>
              <a:off x="7657649" y="3189265"/>
              <a:ext cx="271966" cy="353270"/>
              <a:chOff x="8024846" y="2983536"/>
              <a:chExt cx="345380" cy="447722"/>
            </a:xfrm>
          </p:grpSpPr>
          <p:sp>
            <p:nvSpPr>
              <p:cNvPr id="24" name="正方形/長方形 23"/>
              <p:cNvSpPr/>
              <p:nvPr/>
            </p:nvSpPr>
            <p:spPr>
              <a:xfrm>
                <a:off x="8143394" y="3071540"/>
                <a:ext cx="71653" cy="214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5" name="グループ化 84"/>
              <p:cNvGrpSpPr>
                <a:grpSpLocks/>
              </p:cNvGrpSpPr>
              <p:nvPr/>
            </p:nvGrpSpPr>
            <p:grpSpPr bwMode="auto">
              <a:xfrm rot="2245077">
                <a:off x="8024846" y="2983536"/>
                <a:ext cx="345380" cy="447722"/>
                <a:chOff x="1848713" y="4286166"/>
                <a:chExt cx="430429" cy="642383"/>
              </a:xfrm>
            </p:grpSpPr>
            <p:cxnSp>
              <p:nvCxnSpPr>
                <p:cNvPr id="26" name="曲線コネクタ 25"/>
                <p:cNvCxnSpPr/>
                <p:nvPr/>
              </p:nvCxnSpPr>
              <p:spPr>
                <a:xfrm rot="16200000" flipH="1">
                  <a:off x="1741175" y="4463822"/>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曲線コネクタ 26"/>
                <p:cNvCxnSpPr/>
                <p:nvPr/>
              </p:nvCxnSpPr>
              <p:spPr>
                <a:xfrm rot="16200000" flipH="1">
                  <a:off x="1814414" y="4393704"/>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8" name="直線矢印コネクタ 27"/>
            <p:cNvCxnSpPr/>
            <p:nvPr/>
          </p:nvCxnSpPr>
          <p:spPr>
            <a:xfrm rot="16200000" flipH="1">
              <a:off x="7211812" y="4547627"/>
              <a:ext cx="507797" cy="392446"/>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7037530" y="3647384"/>
              <a:ext cx="910274" cy="45137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0"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153196" y="3509464"/>
              <a:ext cx="440091" cy="438837"/>
            </a:xfrm>
            <a:prstGeom prst="rect">
              <a:avLst/>
            </a:prstGeom>
            <a:noFill/>
            <a:ln w="9525">
              <a:noFill/>
              <a:miter lim="800000"/>
              <a:headEnd/>
              <a:tailEnd/>
            </a:ln>
          </p:spPr>
        </p:pic>
        <p:grpSp>
          <p:nvGrpSpPr>
            <p:cNvPr id="31" name="グループ化 69"/>
            <p:cNvGrpSpPr/>
            <p:nvPr/>
          </p:nvGrpSpPr>
          <p:grpSpPr>
            <a:xfrm>
              <a:off x="4620778" y="3700709"/>
              <a:ext cx="338534" cy="203120"/>
              <a:chOff x="2428860" y="6143644"/>
              <a:chExt cx="714380" cy="428628"/>
            </a:xfrm>
            <a:gradFill>
              <a:gsLst>
                <a:gs pos="0">
                  <a:srgbClr val="FFEFD1"/>
                </a:gs>
                <a:gs pos="64999">
                  <a:srgbClr val="F0EBD5"/>
                </a:gs>
                <a:gs pos="100000">
                  <a:srgbClr val="D1C39F"/>
                </a:gs>
              </a:gsLst>
              <a:lin ang="5400000" scaled="0"/>
            </a:gradFill>
          </p:grpSpPr>
          <p:sp>
            <p:nvSpPr>
              <p:cNvPr id="32" name="正方形/長方形 31"/>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33" name="二等辺三角形 32"/>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34"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5945453" y="3509464"/>
              <a:ext cx="440091" cy="438837"/>
            </a:xfrm>
            <a:prstGeom prst="rect">
              <a:avLst/>
            </a:prstGeom>
            <a:noFill/>
            <a:ln w="9525">
              <a:noFill/>
              <a:miter lim="800000"/>
              <a:headEnd/>
              <a:tailEnd/>
            </a:ln>
          </p:spPr>
        </p:pic>
        <p:sp>
          <p:nvSpPr>
            <p:cNvPr id="35" name="テキスト ボックス 34"/>
            <p:cNvSpPr txBox="1"/>
            <p:nvPr/>
          </p:nvSpPr>
          <p:spPr>
            <a:xfrm>
              <a:off x="7305849" y="4667994"/>
              <a:ext cx="626910"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sp>
          <p:nvSpPr>
            <p:cNvPr id="36" name="テキスト ボックス 35"/>
            <p:cNvSpPr txBox="1"/>
            <p:nvPr/>
          </p:nvSpPr>
          <p:spPr>
            <a:xfrm>
              <a:off x="5274106" y="4800121"/>
              <a:ext cx="2895311" cy="552213"/>
            </a:xfrm>
            <a:prstGeom prst="rect">
              <a:avLst/>
            </a:prstGeom>
            <a:noFill/>
            <a:ln w="19050">
              <a:noFill/>
            </a:ln>
          </p:spPr>
          <p:txBody>
            <a:bodyPr wrap="none">
              <a:spAutoFit/>
            </a:bodyPr>
            <a:lstStyle/>
            <a:p>
              <a:pPr>
                <a:defRPr/>
              </a:pPr>
              <a:r>
                <a:rPr lang="ja-JP" altLang="en-US" b="1" dirty="0" smtClean="0">
                  <a:solidFill>
                    <a:srgbClr val="0000FF"/>
                  </a:solidFill>
                  <a:latin typeface="+mn-lt"/>
                </a:rPr>
                <a:t>コミッター</a:t>
              </a:r>
              <a:endParaRPr lang="en-US" altLang="ja-JP" b="1" dirty="0" smtClean="0">
                <a:solidFill>
                  <a:srgbClr val="0000FF"/>
                </a:solidFill>
                <a:latin typeface="+mn-lt"/>
              </a:endParaRPr>
            </a:p>
            <a:p>
              <a:pPr>
                <a:defRPr/>
              </a:pPr>
              <a:r>
                <a:rPr lang="ja-JP" altLang="en-US" b="1" dirty="0">
                  <a:solidFill>
                    <a:srgbClr val="0000FF"/>
                  </a:solidFill>
                </a:rPr>
                <a:t>　</a:t>
              </a:r>
              <a:r>
                <a:rPr lang="ja-JP" altLang="en-US" b="1" dirty="0" smtClean="0">
                  <a:solidFill>
                    <a:srgbClr val="0000FF"/>
                  </a:solidFill>
                </a:rPr>
                <a:t>　</a:t>
              </a:r>
              <a:r>
                <a:rPr lang="ja-JP" altLang="en-US" b="1" dirty="0" smtClean="0">
                  <a:solidFill>
                    <a:srgbClr val="0000FF"/>
                  </a:solidFill>
                  <a:latin typeface="+mn-lt"/>
                </a:rPr>
                <a:t>（コミット権限のある開発者）</a:t>
              </a:r>
              <a:endParaRPr lang="en-US" altLang="ja-JP" b="1" dirty="0">
                <a:solidFill>
                  <a:srgbClr val="0000FF"/>
                </a:solidFill>
                <a:latin typeface="+mn-lt"/>
              </a:endParaRPr>
            </a:p>
          </p:txBody>
        </p:sp>
        <p:pic>
          <p:nvPicPr>
            <p:cNvPr id="37" name="Picture 19" descr="C:\shoji-f\SNA\Master's Thesis\図1.png"/>
            <p:cNvPicPr>
              <a:picLocks noChangeAspect="1" noChangeArrowheads="1"/>
            </p:cNvPicPr>
            <p:nvPr/>
          </p:nvPicPr>
          <p:blipFill>
            <a:blip r:embed="rId4" cstate="print"/>
            <a:srcRect/>
            <a:stretch>
              <a:fillRect/>
            </a:stretch>
          </p:blipFill>
          <p:spPr bwMode="auto">
            <a:xfrm>
              <a:off x="4991934" y="4581183"/>
              <a:ext cx="376146" cy="388684"/>
            </a:xfrm>
            <a:prstGeom prst="rect">
              <a:avLst/>
            </a:prstGeom>
            <a:noFill/>
            <a:ln w="9525">
              <a:noFill/>
              <a:miter lim="800000"/>
              <a:headEnd/>
              <a:tailEnd/>
            </a:ln>
          </p:spPr>
        </p:pic>
        <p:grpSp>
          <p:nvGrpSpPr>
            <p:cNvPr id="38" name="グループ化 59"/>
            <p:cNvGrpSpPr>
              <a:grpSpLocks/>
            </p:cNvGrpSpPr>
            <p:nvPr/>
          </p:nvGrpSpPr>
          <p:grpSpPr bwMode="auto">
            <a:xfrm>
              <a:off x="1032983" y="4126344"/>
              <a:ext cx="947887" cy="440091"/>
              <a:chOff x="4857752" y="1071546"/>
              <a:chExt cx="1200168" cy="557226"/>
            </a:xfrm>
          </p:grpSpPr>
          <p:pic>
            <p:nvPicPr>
              <p:cNvPr id="39"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0"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1" name="テキスト ボックス 62"/>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42" name="グループ化 63"/>
            <p:cNvGrpSpPr>
              <a:grpSpLocks/>
            </p:cNvGrpSpPr>
            <p:nvPr/>
          </p:nvGrpSpPr>
          <p:grpSpPr bwMode="auto">
            <a:xfrm>
              <a:off x="1032983" y="3054327"/>
              <a:ext cx="947887" cy="440091"/>
              <a:chOff x="4857752" y="1071546"/>
              <a:chExt cx="1200168" cy="557226"/>
            </a:xfrm>
          </p:grpSpPr>
          <p:pic>
            <p:nvPicPr>
              <p:cNvPr id="43"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4"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5" name="テキスト ボックス 66"/>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dirty="0"/>
                  <a:t>or</a:t>
                </a:r>
                <a:endParaRPr lang="ja-JP" altLang="en-US" sz="1050" dirty="0"/>
              </a:p>
            </p:txBody>
          </p:sp>
        </p:grpSp>
        <p:sp>
          <p:nvSpPr>
            <p:cNvPr id="46" name="テキスト ボックス 45"/>
            <p:cNvSpPr txBox="1"/>
            <p:nvPr/>
          </p:nvSpPr>
          <p:spPr>
            <a:xfrm>
              <a:off x="5771173" y="3904417"/>
              <a:ext cx="1354126" cy="144627"/>
            </a:xfrm>
            <a:prstGeom prst="rect">
              <a:avLst/>
            </a:prstGeom>
            <a:solidFill>
              <a:schemeClr val="bg1"/>
            </a:solidFill>
          </p:spPr>
          <p:txBody>
            <a:bodyPr lIns="0" tIns="0" rIns="0" bIns="0">
              <a:spAutoFit/>
            </a:bodyPr>
            <a:lstStyle/>
            <a:p>
              <a:pPr>
                <a:defRPr/>
              </a:pPr>
              <a:r>
                <a:rPr lang="ja-JP" altLang="en-US" sz="1100" b="1" dirty="0" smtClean="0">
                  <a:latin typeface="+mn-lt"/>
                </a:rPr>
                <a:t>パッチ再投稿</a:t>
              </a:r>
              <a:endParaRPr lang="ja-JP" altLang="en-US" sz="1100" b="1" dirty="0">
                <a:latin typeface="+mn-lt"/>
              </a:endParaRPr>
            </a:p>
          </p:txBody>
        </p:sp>
        <p:sp>
          <p:nvSpPr>
            <p:cNvPr id="47" name="テキスト ボックス 46"/>
            <p:cNvSpPr txBox="1"/>
            <p:nvPr/>
          </p:nvSpPr>
          <p:spPr>
            <a:xfrm>
              <a:off x="7191751" y="3883103"/>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48" name="テキスト ボックス 47"/>
            <p:cNvSpPr txBox="1"/>
            <p:nvPr/>
          </p:nvSpPr>
          <p:spPr>
            <a:xfrm>
              <a:off x="2878013" y="3599386"/>
              <a:ext cx="415498" cy="369332"/>
            </a:xfrm>
            <a:prstGeom prst="rect">
              <a:avLst/>
            </a:prstGeom>
            <a:noFill/>
          </p:spPr>
          <p:txBody>
            <a:bodyPr wrap="none" rtlCol="0">
              <a:spAutoFit/>
            </a:bodyPr>
            <a:lstStyle/>
            <a:p>
              <a:r>
                <a:rPr lang="ja-JP" altLang="en-US" dirty="0" smtClean="0"/>
                <a:t>①</a:t>
              </a:r>
              <a:endParaRPr kumimoji="1" lang="ja-JP" altLang="en-US" dirty="0"/>
            </a:p>
          </p:txBody>
        </p:sp>
        <p:grpSp>
          <p:nvGrpSpPr>
            <p:cNvPr id="49" name="グループ化 48"/>
            <p:cNvGrpSpPr/>
            <p:nvPr/>
          </p:nvGrpSpPr>
          <p:grpSpPr>
            <a:xfrm>
              <a:off x="3552577" y="4141750"/>
              <a:ext cx="935937" cy="369332"/>
              <a:chOff x="3552577" y="2712119"/>
              <a:chExt cx="935937" cy="369332"/>
            </a:xfrm>
          </p:grpSpPr>
          <p:sp>
            <p:nvSpPr>
              <p:cNvPr id="50" name="角丸四角形 49"/>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レビュー</a:t>
                </a:r>
                <a:endParaRPr lang="ja-JP" altLang="en-US" sz="1200" b="1" dirty="0">
                  <a:solidFill>
                    <a:schemeClr val="tx1"/>
                  </a:solidFill>
                </a:endParaRPr>
              </a:p>
            </p:txBody>
          </p:sp>
          <p:sp>
            <p:nvSpPr>
              <p:cNvPr id="51" name="テキスト ボックス 50"/>
              <p:cNvSpPr txBox="1"/>
              <p:nvPr/>
            </p:nvSpPr>
            <p:spPr>
              <a:xfrm>
                <a:off x="3552577" y="2712119"/>
                <a:ext cx="415498" cy="369332"/>
              </a:xfrm>
              <a:prstGeom prst="rect">
                <a:avLst/>
              </a:prstGeom>
              <a:noFill/>
            </p:spPr>
            <p:txBody>
              <a:bodyPr wrap="none" rtlCol="0">
                <a:spAutoFit/>
              </a:bodyPr>
              <a:lstStyle/>
              <a:p>
                <a:r>
                  <a:rPr lang="ja-JP" altLang="en-US" dirty="0" smtClean="0"/>
                  <a:t>②</a:t>
                </a:r>
                <a:endParaRPr kumimoji="1" lang="ja-JP" altLang="en-US" dirty="0"/>
              </a:p>
            </p:txBody>
          </p:sp>
        </p:grpSp>
        <p:grpSp>
          <p:nvGrpSpPr>
            <p:cNvPr id="52" name="グループ化 51"/>
            <p:cNvGrpSpPr/>
            <p:nvPr/>
          </p:nvGrpSpPr>
          <p:grpSpPr>
            <a:xfrm>
              <a:off x="4405762" y="4990352"/>
              <a:ext cx="1236864" cy="747324"/>
              <a:chOff x="6362976" y="3973112"/>
              <a:chExt cx="1236864" cy="747324"/>
            </a:xfrm>
          </p:grpSpPr>
          <p:grpSp>
            <p:nvGrpSpPr>
              <p:cNvPr id="53" name="グループ化 74"/>
              <p:cNvGrpSpPr>
                <a:grpSpLocks/>
              </p:cNvGrpSpPr>
              <p:nvPr/>
            </p:nvGrpSpPr>
            <p:grpSpPr bwMode="auto">
              <a:xfrm>
                <a:off x="6561056" y="4031565"/>
                <a:ext cx="1038784" cy="688871"/>
                <a:chOff x="351210" y="3860341"/>
                <a:chExt cx="1314935" cy="873853"/>
              </a:xfrm>
            </p:grpSpPr>
            <p:sp>
              <p:nvSpPr>
                <p:cNvPr id="55" name="円柱 54"/>
                <p:cNvSpPr/>
                <p:nvPr/>
              </p:nvSpPr>
              <p:spPr>
                <a:xfrm>
                  <a:off x="714848" y="3860341"/>
                  <a:ext cx="481933" cy="543008"/>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56" name="テキスト ボックス 55"/>
                <p:cNvSpPr txBox="1"/>
                <p:nvPr/>
              </p:nvSpPr>
              <p:spPr>
                <a:xfrm>
                  <a:off x="351210" y="4450659"/>
                  <a:ext cx="1314935" cy="283535"/>
                </a:xfrm>
                <a:prstGeom prst="rect">
                  <a:avLst/>
                </a:prstGeom>
                <a:noFill/>
              </p:spPr>
              <p:txBody>
                <a:bodyPr wrap="none">
                  <a:spAutoFit/>
                </a:bodyPr>
                <a:lstStyle/>
                <a:p>
                  <a:pPr>
                    <a:defRPr/>
                  </a:pPr>
                  <a:r>
                    <a:rPr lang="ja-JP" altLang="en-US" sz="1100" b="1" dirty="0">
                      <a:latin typeface="+mn-lt"/>
                    </a:rPr>
                    <a:t>構成管理ツール</a:t>
                  </a:r>
                </a:p>
              </p:txBody>
            </p:sp>
          </p:grpSp>
          <p:sp>
            <p:nvSpPr>
              <p:cNvPr id="54" name="テキスト ボックス 53"/>
              <p:cNvSpPr txBox="1"/>
              <p:nvPr/>
            </p:nvSpPr>
            <p:spPr>
              <a:xfrm>
                <a:off x="6362976" y="3973112"/>
                <a:ext cx="415498" cy="369332"/>
              </a:xfrm>
              <a:prstGeom prst="rect">
                <a:avLst/>
              </a:prstGeom>
              <a:noFill/>
            </p:spPr>
            <p:txBody>
              <a:bodyPr wrap="none" rtlCol="0">
                <a:spAutoFit/>
              </a:bodyPr>
              <a:lstStyle/>
              <a:p>
                <a:r>
                  <a:rPr lang="ja-JP" altLang="en-US" dirty="0" smtClean="0"/>
                  <a:t>④</a:t>
                </a:r>
                <a:endParaRPr kumimoji="1" lang="ja-JP" altLang="en-US" dirty="0"/>
              </a:p>
            </p:txBody>
          </p:sp>
        </p:grpSp>
        <p:sp>
          <p:nvSpPr>
            <p:cNvPr id="57" name="テキスト ボックス 56"/>
            <p:cNvSpPr txBox="1"/>
            <p:nvPr/>
          </p:nvSpPr>
          <p:spPr>
            <a:xfrm>
              <a:off x="4244219" y="3622778"/>
              <a:ext cx="415498" cy="369332"/>
            </a:xfrm>
            <a:prstGeom prst="rect">
              <a:avLst/>
            </a:prstGeom>
            <a:noFill/>
          </p:spPr>
          <p:txBody>
            <a:bodyPr wrap="none" rtlCol="0">
              <a:spAutoFit/>
            </a:bodyPr>
            <a:lstStyle/>
            <a:p>
              <a:r>
                <a:rPr lang="ja-JP" altLang="en-US" dirty="0" smtClean="0"/>
                <a:t>②</a:t>
              </a:r>
              <a:endParaRPr kumimoji="1" lang="ja-JP" altLang="en-US" dirty="0"/>
            </a:p>
          </p:txBody>
        </p:sp>
        <p:grpSp>
          <p:nvGrpSpPr>
            <p:cNvPr id="68" name="グループ化 67"/>
            <p:cNvGrpSpPr/>
            <p:nvPr/>
          </p:nvGrpSpPr>
          <p:grpSpPr>
            <a:xfrm>
              <a:off x="3550508" y="4419824"/>
              <a:ext cx="935937" cy="369332"/>
              <a:chOff x="3552577" y="2712119"/>
              <a:chExt cx="935937" cy="369332"/>
            </a:xfrm>
          </p:grpSpPr>
          <p:sp>
            <p:nvSpPr>
              <p:cNvPr id="69" name="角丸四角形 68"/>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議論</a:t>
                </a:r>
                <a:endParaRPr lang="ja-JP" altLang="en-US" sz="1200" b="1" dirty="0">
                  <a:solidFill>
                    <a:schemeClr val="tx1"/>
                  </a:solidFill>
                </a:endParaRPr>
              </a:p>
            </p:txBody>
          </p:sp>
          <p:sp>
            <p:nvSpPr>
              <p:cNvPr id="70" name="テキスト ボックス 69"/>
              <p:cNvSpPr txBox="1"/>
              <p:nvPr/>
            </p:nvSpPr>
            <p:spPr>
              <a:xfrm>
                <a:off x="3552577" y="2712119"/>
                <a:ext cx="415498" cy="369332"/>
              </a:xfrm>
              <a:prstGeom prst="rect">
                <a:avLst/>
              </a:prstGeom>
              <a:noFill/>
            </p:spPr>
            <p:txBody>
              <a:bodyPr wrap="none" rtlCol="0">
                <a:spAutoFit/>
              </a:bodyPr>
              <a:lstStyle/>
              <a:p>
                <a:r>
                  <a:rPr lang="ja-JP" altLang="en-US" dirty="0" smtClean="0"/>
                  <a:t>③</a:t>
                </a:r>
                <a:endParaRPr kumimoji="1" lang="ja-JP" altLang="en-US" dirty="0"/>
              </a:p>
            </p:txBody>
          </p:sp>
        </p:grpSp>
        <p:sp>
          <p:nvSpPr>
            <p:cNvPr id="71" name="角丸四角形 70"/>
            <p:cNvSpPr/>
            <p:nvPr/>
          </p:nvSpPr>
          <p:spPr>
            <a:xfrm>
              <a:off x="6360522" y="4458486"/>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smtClean="0">
                  <a:solidFill>
                    <a:schemeClr val="tx1"/>
                  </a:solidFill>
                </a:rPr>
                <a:t>議論</a:t>
              </a:r>
              <a:endParaRPr lang="ja-JP" altLang="en-US" sz="1200" b="1" dirty="0">
                <a:solidFill>
                  <a:schemeClr val="tx1"/>
                </a:solidFill>
              </a:endParaRPr>
            </a:p>
          </p:txBody>
        </p:sp>
      </p:grpSp>
      <p:grpSp>
        <p:nvGrpSpPr>
          <p:cNvPr id="72" name="グループ化 67"/>
          <p:cNvGrpSpPr/>
          <p:nvPr/>
        </p:nvGrpSpPr>
        <p:grpSpPr>
          <a:xfrm>
            <a:off x="636239" y="5207628"/>
            <a:ext cx="1803773" cy="1245708"/>
            <a:chOff x="6660232" y="4077072"/>
            <a:chExt cx="1611733" cy="1008112"/>
          </a:xfrm>
        </p:grpSpPr>
        <p:pic>
          <p:nvPicPr>
            <p:cNvPr id="73" name="Picture 19" descr="C:\shoji-f\SNA\Master's Thesis\図1.png"/>
            <p:cNvPicPr>
              <a:picLocks noChangeAspect="1" noChangeArrowheads="1"/>
            </p:cNvPicPr>
            <p:nvPr/>
          </p:nvPicPr>
          <p:blipFill>
            <a:blip r:embed="rId4" cstate="print"/>
            <a:srcRect/>
            <a:stretch>
              <a:fillRect/>
            </a:stretch>
          </p:blipFill>
          <p:spPr bwMode="auto">
            <a:xfrm>
              <a:off x="6852312" y="4342758"/>
              <a:ext cx="469131" cy="485669"/>
            </a:xfrm>
            <a:prstGeom prst="rect">
              <a:avLst/>
            </a:prstGeom>
            <a:noFill/>
            <a:ln w="9525">
              <a:noFill/>
              <a:miter lim="800000"/>
              <a:headEnd/>
              <a:tailEnd/>
            </a:ln>
          </p:spPr>
        </p:pic>
        <p:pic>
          <p:nvPicPr>
            <p:cNvPr id="74" name="Picture 7" descr="j0431601"/>
            <p:cNvPicPr>
              <a:picLocks noChangeAspect="1" noChangeArrowheads="1"/>
            </p:cNvPicPr>
            <p:nvPr/>
          </p:nvPicPr>
          <p:blipFill>
            <a:blip r:embed="rId6" cstate="print"/>
            <a:srcRect/>
            <a:stretch>
              <a:fillRect/>
            </a:stretch>
          </p:blipFill>
          <p:spPr bwMode="auto">
            <a:xfrm>
              <a:off x="7532003" y="4365033"/>
              <a:ext cx="521695" cy="522522"/>
            </a:xfrm>
            <a:prstGeom prst="rect">
              <a:avLst/>
            </a:prstGeom>
            <a:noFill/>
            <a:ln w="9525">
              <a:noFill/>
              <a:miter lim="800000"/>
              <a:headEnd/>
              <a:tailEnd/>
            </a:ln>
          </p:spPr>
        </p:pic>
        <p:sp>
          <p:nvSpPr>
            <p:cNvPr id="75" name="テキスト ボックス 71"/>
            <p:cNvSpPr txBox="1">
              <a:spLocks noChangeArrowheads="1"/>
            </p:cNvSpPr>
            <p:nvPr/>
          </p:nvSpPr>
          <p:spPr bwMode="auto">
            <a:xfrm>
              <a:off x="6765329" y="4802740"/>
              <a:ext cx="709294" cy="224170"/>
            </a:xfrm>
            <a:prstGeom prst="rect">
              <a:avLst/>
            </a:prstGeom>
            <a:noFill/>
            <a:ln w="9525">
              <a:noFill/>
              <a:miter lim="800000"/>
              <a:headEnd/>
              <a:tailEnd/>
            </a:ln>
          </p:spPr>
          <p:txBody>
            <a:bodyPr wrap="none">
              <a:spAutoFit/>
            </a:bodyPr>
            <a:lstStyle/>
            <a:p>
              <a:r>
                <a:rPr lang="ja-JP" altLang="en-US" sz="1200" b="1" dirty="0"/>
                <a:t>コミッター</a:t>
              </a:r>
            </a:p>
          </p:txBody>
        </p:sp>
        <p:sp>
          <p:nvSpPr>
            <p:cNvPr id="76" name="テキスト ボックス 72"/>
            <p:cNvSpPr txBox="1">
              <a:spLocks noChangeArrowheads="1"/>
            </p:cNvSpPr>
            <p:nvPr/>
          </p:nvSpPr>
          <p:spPr bwMode="auto">
            <a:xfrm>
              <a:off x="7154470" y="4103457"/>
              <a:ext cx="577519" cy="224167"/>
            </a:xfrm>
            <a:prstGeom prst="rect">
              <a:avLst/>
            </a:prstGeom>
            <a:noFill/>
            <a:ln w="9525">
              <a:noFill/>
              <a:miter lim="800000"/>
              <a:headEnd/>
              <a:tailEnd/>
            </a:ln>
          </p:spPr>
          <p:txBody>
            <a:bodyPr wrap="none">
              <a:spAutoFit/>
            </a:bodyPr>
            <a:lstStyle/>
            <a:p>
              <a:r>
                <a:rPr lang="ja-JP" altLang="en-US" sz="1200" b="1" dirty="0"/>
                <a:t>開発者</a:t>
              </a:r>
            </a:p>
          </p:txBody>
        </p:sp>
        <p:sp>
          <p:nvSpPr>
            <p:cNvPr id="77" name="テキスト ボックス 73"/>
            <p:cNvSpPr txBox="1">
              <a:spLocks noChangeArrowheads="1"/>
            </p:cNvSpPr>
            <p:nvPr/>
          </p:nvSpPr>
          <p:spPr bwMode="auto">
            <a:xfrm>
              <a:off x="7419438" y="4807844"/>
              <a:ext cx="852527" cy="224167"/>
            </a:xfrm>
            <a:prstGeom prst="rect">
              <a:avLst/>
            </a:prstGeom>
            <a:noFill/>
            <a:ln w="9525">
              <a:noFill/>
              <a:miter lim="800000"/>
              <a:headEnd/>
              <a:tailEnd/>
            </a:ln>
          </p:spPr>
          <p:txBody>
            <a:bodyPr wrap="none">
              <a:spAutoFit/>
            </a:bodyPr>
            <a:lstStyle/>
            <a:p>
              <a:r>
                <a:rPr lang="ja-JP" altLang="en-US" sz="1200" b="1" dirty="0"/>
                <a:t>一般開発者</a:t>
              </a:r>
            </a:p>
          </p:txBody>
        </p:sp>
        <p:sp>
          <p:nvSpPr>
            <p:cNvPr id="78" name="角丸四角形 7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a:t>
            </a:fld>
            <a:endParaRPr kumimoji="1" lang="ja-JP" altLang="en-US"/>
          </a:p>
        </p:txBody>
      </p:sp>
      <p:sp>
        <p:nvSpPr>
          <p:cNvPr id="91" name="四角形吹き出し 90"/>
          <p:cNvSpPr/>
          <p:nvPr/>
        </p:nvSpPr>
        <p:spPr>
          <a:xfrm>
            <a:off x="3266188" y="1772816"/>
            <a:ext cx="2244882"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①パッチの</a:t>
            </a:r>
            <a:endParaRPr kumimoji="1" lang="en-US" altLang="ja-JP" sz="2400" dirty="0" smtClean="0"/>
          </a:p>
          <a:p>
            <a:pPr algn="ctr"/>
            <a:r>
              <a:rPr kumimoji="1" lang="ja-JP" altLang="en-US" sz="2400" dirty="0" smtClean="0"/>
              <a:t>作成・投稿</a:t>
            </a:r>
            <a:endParaRPr kumimoji="1" lang="ja-JP" altLang="en-US" sz="2400" dirty="0"/>
          </a:p>
        </p:txBody>
      </p:sp>
      <p:sp>
        <p:nvSpPr>
          <p:cNvPr id="92" name="四角形吹き出し 91"/>
          <p:cNvSpPr/>
          <p:nvPr/>
        </p:nvSpPr>
        <p:spPr>
          <a:xfrm>
            <a:off x="4167609" y="2534003"/>
            <a:ext cx="2403660"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a:t>②</a:t>
            </a:r>
            <a:r>
              <a:rPr kumimoji="1" lang="ja-JP" altLang="en-US" sz="2400" dirty="0" smtClean="0"/>
              <a:t>レビュー・フィードバック</a:t>
            </a:r>
            <a:endParaRPr kumimoji="1" lang="ja-JP" altLang="en-US" sz="2400" dirty="0"/>
          </a:p>
        </p:txBody>
      </p:sp>
      <p:sp>
        <p:nvSpPr>
          <p:cNvPr id="93" name="四角形吹き出し 92"/>
          <p:cNvSpPr/>
          <p:nvPr/>
        </p:nvSpPr>
        <p:spPr>
          <a:xfrm>
            <a:off x="4019982" y="5482747"/>
            <a:ext cx="2403660" cy="761187"/>
          </a:xfrm>
          <a:prstGeom prst="wedgeRectCallout">
            <a:avLst>
              <a:gd name="adj1" fmla="val -42216"/>
              <a:gd name="adj2" fmla="val -1118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③不具合に</a:t>
            </a:r>
            <a:endParaRPr kumimoji="1" lang="en-US" altLang="ja-JP" sz="2400" dirty="0" smtClean="0"/>
          </a:p>
          <a:p>
            <a:pPr algn="ctr"/>
            <a:r>
              <a:rPr kumimoji="1" lang="ja-JP" altLang="en-US" sz="2400" dirty="0" smtClean="0"/>
              <a:t>対する議論</a:t>
            </a:r>
            <a:endParaRPr kumimoji="1" lang="ja-JP" altLang="en-US" sz="2400" dirty="0"/>
          </a:p>
        </p:txBody>
      </p:sp>
      <p:sp>
        <p:nvSpPr>
          <p:cNvPr id="94" name="四角形吹き出し 93"/>
          <p:cNvSpPr/>
          <p:nvPr/>
        </p:nvSpPr>
        <p:spPr>
          <a:xfrm>
            <a:off x="5851535" y="5916334"/>
            <a:ext cx="2403660" cy="761187"/>
          </a:xfrm>
          <a:prstGeom prst="wedgeRectCallout">
            <a:avLst>
              <a:gd name="adj1" fmla="val -57365"/>
              <a:gd name="adj2" fmla="val -11078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smtClean="0"/>
              <a:t>④</a:t>
            </a:r>
            <a:r>
              <a:rPr lang="ja-JP" altLang="en-US" sz="2400" dirty="0"/>
              <a:t>構成</a:t>
            </a:r>
            <a:r>
              <a:rPr lang="ja-JP" altLang="en-US" sz="2400" dirty="0" smtClean="0"/>
              <a:t>管理</a:t>
            </a:r>
            <a:endParaRPr lang="en-US" altLang="ja-JP" sz="2400" dirty="0" smtClean="0"/>
          </a:p>
          <a:p>
            <a:pPr algn="ctr"/>
            <a:r>
              <a:rPr lang="ja-JP" altLang="en-US" sz="2400" dirty="0" smtClean="0"/>
              <a:t>ツール</a:t>
            </a:r>
            <a:r>
              <a:rPr lang="ja-JP" altLang="en-US" sz="2400" dirty="0"/>
              <a:t>へコミット</a:t>
            </a:r>
            <a:endParaRPr kumimoji="1" lang="en-US" altLang="ja-JP" sz="2400" dirty="0" smtClean="0"/>
          </a:p>
        </p:txBody>
      </p:sp>
    </p:spTree>
    <p:extLst>
      <p:ext uri="{BB962C8B-B14F-4D97-AF65-F5344CB8AC3E}">
        <p14:creationId xmlns:p14="http://schemas.microsoft.com/office/powerpoint/2010/main" val="33148941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1" grpId="1" animBg="1"/>
      <p:bldP spid="92" grpId="0" animBg="1"/>
      <p:bldP spid="92" grpId="1" animBg="1"/>
      <p:bldP spid="93" grpId="0" animBg="1"/>
      <p:bldP spid="93" grpId="1" animBg="1"/>
      <p:bldP spid="9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コミッターの不足が招く問題</a:t>
            </a:r>
            <a:endParaRPr kumimoji="1" lang="ja-JP" altLang="en-US" sz="3600" dirty="0"/>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5</a:t>
            </a:fld>
            <a:endParaRPr kumimoji="1" lang="ja-JP" altLang="en-US" dirty="0"/>
          </a:p>
        </p:txBody>
      </p:sp>
      <p:grpSp>
        <p:nvGrpSpPr>
          <p:cNvPr id="15" name="グループ化 14"/>
          <p:cNvGrpSpPr/>
          <p:nvPr/>
        </p:nvGrpSpPr>
        <p:grpSpPr>
          <a:xfrm>
            <a:off x="1258731" y="1956467"/>
            <a:ext cx="6725212" cy="2190114"/>
            <a:chOff x="1258731" y="1956467"/>
            <a:chExt cx="6725212" cy="2190114"/>
          </a:xfrm>
        </p:grpSpPr>
        <p:pic>
          <p:nvPicPr>
            <p:cNvPr id="79" name="Picture 19" descr="C:\shoji-f\SNA\Master's Thesis\図1.png"/>
            <p:cNvPicPr>
              <a:picLocks noChangeAspect="1" noChangeArrowheads="1"/>
            </p:cNvPicPr>
            <p:nvPr/>
          </p:nvPicPr>
          <p:blipFill>
            <a:blip r:embed="rId3" cstate="print"/>
            <a:srcRect/>
            <a:stretch>
              <a:fillRect/>
            </a:stretch>
          </p:blipFill>
          <p:spPr bwMode="auto">
            <a:xfrm>
              <a:off x="5260752" y="2543180"/>
              <a:ext cx="590248" cy="610430"/>
            </a:xfrm>
            <a:prstGeom prst="rect">
              <a:avLst/>
            </a:prstGeom>
            <a:noFill/>
            <a:ln w="9525">
              <a:noFill/>
              <a:miter lim="800000"/>
              <a:headEnd/>
              <a:tailEnd/>
            </a:ln>
          </p:spPr>
        </p:pic>
        <p:pic>
          <p:nvPicPr>
            <p:cNvPr id="80" name="Picture 19" descr="C:\shoji-f\SNA\Master's Thesis\図1.png"/>
            <p:cNvPicPr>
              <a:picLocks noChangeAspect="1" noChangeArrowheads="1"/>
            </p:cNvPicPr>
            <p:nvPr/>
          </p:nvPicPr>
          <p:blipFill>
            <a:blip r:embed="rId3" cstate="print"/>
            <a:srcRect/>
            <a:stretch>
              <a:fillRect/>
            </a:stretch>
          </p:blipFill>
          <p:spPr bwMode="auto">
            <a:xfrm>
              <a:off x="4669910" y="2237965"/>
              <a:ext cx="590248" cy="610430"/>
            </a:xfrm>
            <a:prstGeom prst="rect">
              <a:avLst/>
            </a:prstGeom>
            <a:noFill/>
            <a:ln w="9525">
              <a:noFill/>
              <a:miter lim="800000"/>
              <a:headEnd/>
              <a:tailEnd/>
            </a:ln>
          </p:spPr>
        </p:pic>
        <p:pic>
          <p:nvPicPr>
            <p:cNvPr id="81" name="Picture 19" descr="C:\shoji-f\SNA\Master's Thesis\図1.png"/>
            <p:cNvPicPr>
              <a:picLocks noChangeAspect="1" noChangeArrowheads="1"/>
            </p:cNvPicPr>
            <p:nvPr/>
          </p:nvPicPr>
          <p:blipFill>
            <a:blip r:embed="rId3" cstate="print"/>
            <a:srcRect/>
            <a:stretch>
              <a:fillRect/>
            </a:stretch>
          </p:blipFill>
          <p:spPr bwMode="auto">
            <a:xfrm>
              <a:off x="4497011" y="2909800"/>
              <a:ext cx="590248" cy="610430"/>
            </a:xfrm>
            <a:prstGeom prst="rect">
              <a:avLst/>
            </a:prstGeom>
            <a:noFill/>
            <a:ln w="9525">
              <a:noFill/>
              <a:miter lim="800000"/>
              <a:headEnd/>
              <a:tailEnd/>
            </a:ln>
          </p:spPr>
        </p:pic>
        <p:pic>
          <p:nvPicPr>
            <p:cNvPr id="82" name="Picture 19" descr="C:\shoji-f\SNA\Master's Thesis\図1.png"/>
            <p:cNvPicPr>
              <a:picLocks noChangeAspect="1" noChangeArrowheads="1"/>
            </p:cNvPicPr>
            <p:nvPr/>
          </p:nvPicPr>
          <p:blipFill>
            <a:blip r:embed="rId3" cstate="print"/>
            <a:srcRect/>
            <a:stretch>
              <a:fillRect/>
            </a:stretch>
          </p:blipFill>
          <p:spPr bwMode="auto">
            <a:xfrm>
              <a:off x="5024113" y="3220840"/>
              <a:ext cx="590248" cy="610430"/>
            </a:xfrm>
            <a:prstGeom prst="rect">
              <a:avLst/>
            </a:prstGeom>
            <a:noFill/>
            <a:ln w="9525">
              <a:noFill/>
              <a:miter lim="800000"/>
              <a:headEnd/>
              <a:tailEnd/>
            </a:ln>
          </p:spPr>
        </p:pic>
        <p:cxnSp>
          <p:nvCxnSpPr>
            <p:cNvPr id="83" name="直線矢印コネクタ 82"/>
            <p:cNvCxnSpPr/>
            <p:nvPr/>
          </p:nvCxnSpPr>
          <p:spPr bwMode="auto">
            <a:xfrm>
              <a:off x="3206829" y="3463191"/>
              <a:ext cx="1290182" cy="2150"/>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3289341" y="2855501"/>
              <a:ext cx="1172892"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3413513" y="2381504"/>
              <a:ext cx="938314" cy="193464"/>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90711" y="1956467"/>
              <a:ext cx="586383" cy="586713"/>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58728" y="2451626"/>
              <a:ext cx="586383" cy="586713"/>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590711" y="3048965"/>
              <a:ext cx="586383" cy="586713"/>
            </a:xfrm>
            <a:prstGeom prst="rect">
              <a:avLst/>
            </a:prstGeom>
            <a:noFill/>
            <a:ln w="9525">
              <a:noFill/>
              <a:miter lim="800000"/>
              <a:headEnd/>
              <a:tailEnd/>
            </a:ln>
          </p:spPr>
        </p:pic>
        <p:cxnSp>
          <p:nvCxnSpPr>
            <p:cNvPr id="89" name="直線矢印コネクタ 88"/>
            <p:cNvCxnSpPr/>
            <p:nvPr/>
          </p:nvCxnSpPr>
          <p:spPr bwMode="auto">
            <a:xfrm flipV="1">
              <a:off x="3168726" y="3853224"/>
              <a:ext cx="1293507" cy="124093"/>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603129" y="3559868"/>
              <a:ext cx="586383" cy="586713"/>
            </a:xfrm>
            <a:prstGeom prst="rect">
              <a:avLst/>
            </a:prstGeom>
            <a:noFill/>
            <a:ln w="9525">
              <a:noFill/>
              <a:miter lim="800000"/>
              <a:headEnd/>
              <a:tailEnd/>
            </a:ln>
          </p:spPr>
        </p:pic>
        <p:sp>
          <p:nvSpPr>
            <p:cNvPr id="91" name="円柱 90"/>
            <p:cNvSpPr/>
            <p:nvPr/>
          </p:nvSpPr>
          <p:spPr bwMode="auto">
            <a:xfrm>
              <a:off x="7289139" y="2638693"/>
              <a:ext cx="694804" cy="790368"/>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a:p>
          </p:txBody>
        </p:sp>
        <p:sp>
          <p:nvSpPr>
            <p:cNvPr id="92" name="右矢印 91"/>
            <p:cNvSpPr/>
            <p:nvPr/>
          </p:nvSpPr>
          <p:spPr bwMode="auto">
            <a:xfrm>
              <a:off x="6085125" y="2761886"/>
              <a:ext cx="888881" cy="565536"/>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93" name="Picture 7" descr="j0431601"/>
            <p:cNvPicPr>
              <a:picLocks noChangeAspect="1" noChangeArrowheads="1"/>
            </p:cNvPicPr>
            <p:nvPr/>
          </p:nvPicPr>
          <p:blipFill>
            <a:blip r:embed="rId5" cstate="print"/>
            <a:srcRect/>
            <a:stretch>
              <a:fillRect/>
            </a:stretch>
          </p:blipFill>
          <p:spPr bwMode="auto">
            <a:xfrm>
              <a:off x="1330731" y="2367336"/>
              <a:ext cx="629163" cy="629516"/>
            </a:xfrm>
            <a:prstGeom prst="rect">
              <a:avLst/>
            </a:prstGeom>
            <a:noFill/>
            <a:ln w="9525">
              <a:noFill/>
              <a:miter lim="800000"/>
              <a:headEnd/>
              <a:tailEnd/>
            </a:ln>
          </p:spPr>
        </p:pic>
        <p:pic>
          <p:nvPicPr>
            <p:cNvPr id="94" name="Picture 7" descr="j0431601"/>
            <p:cNvPicPr>
              <a:picLocks noChangeAspect="1" noChangeArrowheads="1"/>
            </p:cNvPicPr>
            <p:nvPr/>
          </p:nvPicPr>
          <p:blipFill>
            <a:blip r:embed="rId5" cstate="print"/>
            <a:srcRect/>
            <a:stretch>
              <a:fillRect/>
            </a:stretch>
          </p:blipFill>
          <p:spPr bwMode="auto">
            <a:xfrm>
              <a:off x="1762730" y="2132369"/>
              <a:ext cx="629163" cy="629516"/>
            </a:xfrm>
            <a:prstGeom prst="rect">
              <a:avLst/>
            </a:prstGeom>
            <a:noFill/>
            <a:ln w="9525">
              <a:noFill/>
              <a:miter lim="800000"/>
              <a:headEnd/>
              <a:tailEnd/>
            </a:ln>
          </p:spPr>
        </p:pic>
        <p:pic>
          <p:nvPicPr>
            <p:cNvPr id="95" name="Picture 7" descr="j0431601"/>
            <p:cNvPicPr>
              <a:picLocks noChangeAspect="1" noChangeArrowheads="1"/>
            </p:cNvPicPr>
            <p:nvPr/>
          </p:nvPicPr>
          <p:blipFill>
            <a:blip r:embed="rId5" cstate="print"/>
            <a:srcRect/>
            <a:stretch>
              <a:fillRect/>
            </a:stretch>
          </p:blipFill>
          <p:spPr bwMode="auto">
            <a:xfrm>
              <a:off x="1709566" y="2564611"/>
              <a:ext cx="629163" cy="629516"/>
            </a:xfrm>
            <a:prstGeom prst="rect">
              <a:avLst/>
            </a:prstGeom>
            <a:noFill/>
            <a:ln w="9525">
              <a:noFill/>
              <a:miter lim="800000"/>
              <a:headEnd/>
              <a:tailEnd/>
            </a:ln>
          </p:spPr>
        </p:pic>
        <p:pic>
          <p:nvPicPr>
            <p:cNvPr id="96" name="Picture 7" descr="j0431601"/>
            <p:cNvPicPr>
              <a:picLocks noChangeAspect="1" noChangeArrowheads="1"/>
            </p:cNvPicPr>
            <p:nvPr/>
          </p:nvPicPr>
          <p:blipFill>
            <a:blip r:embed="rId5" cstate="print"/>
            <a:srcRect/>
            <a:stretch>
              <a:fillRect/>
            </a:stretch>
          </p:blipFill>
          <p:spPr bwMode="auto">
            <a:xfrm>
              <a:off x="1762730" y="2996852"/>
              <a:ext cx="629163" cy="629516"/>
            </a:xfrm>
            <a:prstGeom prst="rect">
              <a:avLst/>
            </a:prstGeom>
            <a:noFill/>
            <a:ln w="9525">
              <a:noFill/>
              <a:miter lim="800000"/>
              <a:headEnd/>
              <a:tailEnd/>
            </a:ln>
          </p:spPr>
        </p:pic>
        <p:pic>
          <p:nvPicPr>
            <p:cNvPr id="97" name="Picture 7" descr="j0431601"/>
            <p:cNvPicPr>
              <a:picLocks noChangeAspect="1" noChangeArrowheads="1"/>
            </p:cNvPicPr>
            <p:nvPr/>
          </p:nvPicPr>
          <p:blipFill>
            <a:blip r:embed="rId5" cstate="print"/>
            <a:srcRect/>
            <a:stretch>
              <a:fillRect/>
            </a:stretch>
          </p:blipFill>
          <p:spPr bwMode="auto">
            <a:xfrm>
              <a:off x="1618730" y="3357053"/>
              <a:ext cx="629163" cy="629516"/>
            </a:xfrm>
            <a:prstGeom prst="rect">
              <a:avLst/>
            </a:prstGeom>
            <a:noFill/>
            <a:ln w="9525">
              <a:noFill/>
              <a:miter lim="800000"/>
              <a:headEnd/>
              <a:tailEnd/>
            </a:ln>
          </p:spPr>
        </p:pic>
        <p:pic>
          <p:nvPicPr>
            <p:cNvPr id="98" name="Picture 7" descr="j0431601"/>
            <p:cNvPicPr>
              <a:picLocks noChangeAspect="1" noChangeArrowheads="1"/>
            </p:cNvPicPr>
            <p:nvPr/>
          </p:nvPicPr>
          <p:blipFill>
            <a:blip r:embed="rId5" cstate="print"/>
            <a:srcRect/>
            <a:stretch>
              <a:fillRect/>
            </a:stretch>
          </p:blipFill>
          <p:spPr bwMode="auto">
            <a:xfrm>
              <a:off x="2357564" y="2060329"/>
              <a:ext cx="629163" cy="629516"/>
            </a:xfrm>
            <a:prstGeom prst="rect">
              <a:avLst/>
            </a:prstGeom>
            <a:noFill/>
            <a:ln w="9525">
              <a:noFill/>
              <a:miter lim="800000"/>
              <a:headEnd/>
              <a:tailEnd/>
            </a:ln>
          </p:spPr>
        </p:pic>
        <p:pic>
          <p:nvPicPr>
            <p:cNvPr id="99" name="Picture 7" descr="j0431601"/>
            <p:cNvPicPr>
              <a:picLocks noChangeAspect="1" noChangeArrowheads="1"/>
            </p:cNvPicPr>
            <p:nvPr/>
          </p:nvPicPr>
          <p:blipFill>
            <a:blip r:embed="rId5" cstate="print"/>
            <a:srcRect/>
            <a:stretch>
              <a:fillRect/>
            </a:stretch>
          </p:blipFill>
          <p:spPr bwMode="auto">
            <a:xfrm>
              <a:off x="2213565" y="2439377"/>
              <a:ext cx="629163" cy="629516"/>
            </a:xfrm>
            <a:prstGeom prst="rect">
              <a:avLst/>
            </a:prstGeom>
            <a:noFill/>
            <a:ln w="9525">
              <a:noFill/>
              <a:miter lim="800000"/>
              <a:headEnd/>
              <a:tailEnd/>
            </a:ln>
          </p:spPr>
        </p:pic>
        <p:pic>
          <p:nvPicPr>
            <p:cNvPr id="100" name="Picture 7" descr="j0431601"/>
            <p:cNvPicPr>
              <a:picLocks noChangeAspect="1" noChangeArrowheads="1"/>
            </p:cNvPicPr>
            <p:nvPr/>
          </p:nvPicPr>
          <p:blipFill>
            <a:blip r:embed="rId5" cstate="print"/>
            <a:srcRect/>
            <a:stretch>
              <a:fillRect/>
            </a:stretch>
          </p:blipFill>
          <p:spPr bwMode="auto">
            <a:xfrm>
              <a:off x="2213565" y="2852772"/>
              <a:ext cx="629163" cy="629516"/>
            </a:xfrm>
            <a:prstGeom prst="rect">
              <a:avLst/>
            </a:prstGeom>
            <a:noFill/>
            <a:ln w="9525">
              <a:noFill/>
              <a:miter lim="800000"/>
              <a:headEnd/>
              <a:tailEnd/>
            </a:ln>
          </p:spPr>
        </p:pic>
        <p:pic>
          <p:nvPicPr>
            <p:cNvPr id="101" name="Picture 7" descr="j0431601"/>
            <p:cNvPicPr>
              <a:picLocks noChangeAspect="1" noChangeArrowheads="1"/>
            </p:cNvPicPr>
            <p:nvPr/>
          </p:nvPicPr>
          <p:blipFill>
            <a:blip r:embed="rId5" cstate="print"/>
            <a:srcRect/>
            <a:stretch>
              <a:fillRect/>
            </a:stretch>
          </p:blipFill>
          <p:spPr bwMode="auto">
            <a:xfrm>
              <a:off x="2194729" y="3429061"/>
              <a:ext cx="629163" cy="629516"/>
            </a:xfrm>
            <a:prstGeom prst="rect">
              <a:avLst/>
            </a:prstGeom>
            <a:noFill/>
            <a:ln w="9525">
              <a:noFill/>
              <a:miter lim="800000"/>
              <a:headEnd/>
              <a:tailEnd/>
            </a:ln>
          </p:spPr>
        </p:pic>
        <p:pic>
          <p:nvPicPr>
            <p:cNvPr id="149" name="Picture 7" descr="j0431601"/>
            <p:cNvPicPr>
              <a:picLocks noChangeAspect="1" noChangeArrowheads="1"/>
            </p:cNvPicPr>
            <p:nvPr/>
          </p:nvPicPr>
          <p:blipFill>
            <a:blip r:embed="rId5" cstate="print"/>
            <a:srcRect/>
            <a:stretch>
              <a:fillRect/>
            </a:stretch>
          </p:blipFill>
          <p:spPr bwMode="auto">
            <a:xfrm>
              <a:off x="1258731" y="2727538"/>
              <a:ext cx="629163" cy="629516"/>
            </a:xfrm>
            <a:prstGeom prst="rect">
              <a:avLst/>
            </a:prstGeom>
            <a:noFill/>
            <a:ln w="9525">
              <a:noFill/>
              <a:miter lim="800000"/>
              <a:headEnd/>
              <a:tailEnd/>
            </a:ln>
          </p:spPr>
        </p:pic>
        <p:pic>
          <p:nvPicPr>
            <p:cNvPr id="150" name="Picture 7" descr="j0431601"/>
            <p:cNvPicPr>
              <a:picLocks noChangeAspect="1" noChangeArrowheads="1"/>
            </p:cNvPicPr>
            <p:nvPr/>
          </p:nvPicPr>
          <p:blipFill>
            <a:blip r:embed="rId5" cstate="print"/>
            <a:srcRect/>
            <a:stretch>
              <a:fillRect/>
            </a:stretch>
          </p:blipFill>
          <p:spPr bwMode="auto">
            <a:xfrm>
              <a:off x="1330731" y="3087739"/>
              <a:ext cx="629163" cy="629516"/>
            </a:xfrm>
            <a:prstGeom prst="rect">
              <a:avLst/>
            </a:prstGeom>
            <a:noFill/>
            <a:ln w="9525">
              <a:noFill/>
              <a:miter lim="800000"/>
              <a:headEnd/>
              <a:tailEnd/>
            </a:ln>
          </p:spPr>
        </p:pic>
      </p:grpSp>
      <p:sp>
        <p:nvSpPr>
          <p:cNvPr id="102" name="正方形/長方形 101"/>
          <p:cNvSpPr/>
          <p:nvPr/>
        </p:nvSpPr>
        <p:spPr>
          <a:xfrm>
            <a:off x="516002" y="4034707"/>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一般開発者</a:t>
            </a:r>
            <a:endParaRPr kumimoji="1" lang="ja-JP" altLang="en-US" sz="2400" dirty="0"/>
          </a:p>
        </p:txBody>
      </p:sp>
      <p:sp>
        <p:nvSpPr>
          <p:cNvPr id="141" name="正方形/長方形 140"/>
          <p:cNvSpPr/>
          <p:nvPr/>
        </p:nvSpPr>
        <p:spPr>
          <a:xfrm>
            <a:off x="3764882" y="4058577"/>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a:t>コミッター</a:t>
            </a:r>
            <a:endParaRPr kumimoji="1" lang="ja-JP" altLang="en-US" sz="2400" dirty="0"/>
          </a:p>
        </p:txBody>
      </p:sp>
      <p:sp>
        <p:nvSpPr>
          <p:cNvPr id="142" name="正方形/長方形 141"/>
          <p:cNvSpPr/>
          <p:nvPr/>
        </p:nvSpPr>
        <p:spPr>
          <a:xfrm>
            <a:off x="6196409" y="3935744"/>
            <a:ext cx="2880263" cy="619381"/>
          </a:xfrm>
          <a:prstGeom prst="rect">
            <a:avLst/>
          </a:prstGeom>
          <a:noFill/>
          <a:ln>
            <a:no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構成管理ツール</a:t>
            </a:r>
            <a:endParaRPr kumimoji="1" lang="ja-JP" altLang="en-US" sz="2400" dirty="0"/>
          </a:p>
        </p:txBody>
      </p:sp>
      <p:sp>
        <p:nvSpPr>
          <p:cNvPr id="143" name="AutoShape 4"/>
          <p:cNvSpPr>
            <a:spLocks noChangeArrowheads="1"/>
          </p:cNvSpPr>
          <p:nvPr/>
        </p:nvSpPr>
        <p:spPr bwMode="auto">
          <a:xfrm>
            <a:off x="1386557" y="5281749"/>
            <a:ext cx="6421197" cy="990600"/>
          </a:xfrm>
          <a:prstGeom prst="flowChartAlternateProcess">
            <a:avLst/>
          </a:prstGeom>
          <a:solidFill>
            <a:schemeClr val="bg1"/>
          </a:solidFill>
          <a:ln w="28575" algn="ctr">
            <a:solidFill>
              <a:srgbClr val="FF0000"/>
            </a:solidFill>
            <a:miter lim="800000"/>
            <a:headEnd/>
            <a:tailEnd/>
          </a:ln>
          <a:effectLst/>
        </p:spPr>
        <p:txBody>
          <a:bodyPr wrap="square" tIns="72000" bIns="72000" anchor="ctr"/>
          <a:lstStyle/>
          <a:p>
            <a:pPr algn="ctr"/>
            <a:r>
              <a:rPr lang="ja-JP" altLang="en-US" sz="2400" b="1" dirty="0" smtClean="0"/>
              <a:t>少数のコミッターへのタスクの集中</a:t>
            </a:r>
            <a:endParaRPr lang="en-US" altLang="ja-JP" sz="2400" b="1" dirty="0" smtClean="0"/>
          </a:p>
          <a:p>
            <a:pPr algn="ctr"/>
            <a:r>
              <a:rPr lang="ja-JP" altLang="en-US" sz="2400" b="1" dirty="0" smtClean="0"/>
              <a:t>レビュー時間の長期化</a:t>
            </a:r>
            <a:endParaRPr lang="ja-JP" altLang="en-US" sz="2400" b="1" dirty="0"/>
          </a:p>
        </p:txBody>
      </p:sp>
      <p:sp>
        <p:nvSpPr>
          <p:cNvPr id="144" name="角丸四角形 143"/>
          <p:cNvSpPr/>
          <p:nvPr/>
        </p:nvSpPr>
        <p:spPr>
          <a:xfrm>
            <a:off x="3941546" y="1405468"/>
            <a:ext cx="1338441" cy="69935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914400">
              <a:defRPr/>
            </a:pPr>
            <a:r>
              <a:rPr kumimoji="0" lang="ja-JP" altLang="en-US" kern="0" dirty="0">
                <a:solidFill>
                  <a:srgbClr val="434343"/>
                </a:solidFill>
              </a:rPr>
              <a:t>パッチ投稿</a:t>
            </a:r>
          </a:p>
        </p:txBody>
      </p:sp>
      <p:sp>
        <p:nvSpPr>
          <p:cNvPr id="145" name="角丸四角形 144"/>
          <p:cNvSpPr/>
          <p:nvPr/>
        </p:nvSpPr>
        <p:spPr>
          <a:xfrm>
            <a:off x="5991164" y="1922315"/>
            <a:ext cx="1338441" cy="699350"/>
          </a:xfrm>
          <a:prstGeom prst="roundRect">
            <a:avLst/>
          </a:prstGeom>
        </p:spPr>
        <p:style>
          <a:lnRef idx="2">
            <a:schemeClr val="accent1"/>
          </a:lnRef>
          <a:fillRef idx="1">
            <a:schemeClr val="lt1"/>
          </a:fillRef>
          <a:effectRef idx="0">
            <a:schemeClr val="accent1"/>
          </a:effectRef>
          <a:fontRef idx="minor">
            <a:schemeClr val="dk1"/>
          </a:fontRef>
        </p:style>
        <p:txBody>
          <a:bodyPr rtlCol="0" anchor="ctr"/>
          <a:lstStyle/>
          <a:p>
            <a:pPr lvl="0" algn="ctr" defTabSz="914400">
              <a:defRPr/>
            </a:pPr>
            <a:r>
              <a:rPr kumimoji="0" lang="ja-JP" altLang="en-US" kern="0" dirty="0" smtClean="0">
                <a:solidFill>
                  <a:srgbClr val="434343"/>
                </a:solidFill>
              </a:rPr>
              <a:t>コミット</a:t>
            </a:r>
            <a:endParaRPr kumimoji="0" lang="ja-JP" altLang="en-US" kern="0" dirty="0">
              <a:solidFill>
                <a:srgbClr val="434343"/>
              </a:solidFill>
            </a:endParaRPr>
          </a:p>
        </p:txBody>
      </p:sp>
      <p:sp>
        <p:nvSpPr>
          <p:cNvPr id="146" name="正方形/長方形 145"/>
          <p:cNvSpPr/>
          <p:nvPr/>
        </p:nvSpPr>
        <p:spPr>
          <a:xfrm>
            <a:off x="2007183" y="4298981"/>
            <a:ext cx="5179943" cy="947430"/>
          </a:xfrm>
          <a:prstGeom prst="rect">
            <a:avLst/>
          </a:prstGeom>
          <a:noFill/>
          <a:ln w="38100">
            <a:noFill/>
          </a:ln>
        </p:spPr>
        <p:style>
          <a:lnRef idx="2">
            <a:schemeClr val="dk1"/>
          </a:lnRef>
          <a:fillRef idx="1">
            <a:schemeClr val="lt1"/>
          </a:fillRef>
          <a:effectRef idx="0">
            <a:schemeClr val="dk1"/>
          </a:effectRef>
          <a:fontRef idx="minor">
            <a:schemeClr val="dk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dirty="0" smtClean="0">
                <a:ln>
                  <a:noFill/>
                </a:ln>
                <a:solidFill>
                  <a:srgbClr val="434343"/>
                </a:solidFill>
                <a:effectLst/>
                <a:uLnTx/>
                <a:uFillTx/>
                <a:latin typeface="Calibri"/>
                <a:ea typeface="ＭＳ Ｐゴシック"/>
                <a:cs typeface="+mn-cs"/>
              </a:rPr>
              <a:t>不具合修正プロセス</a:t>
            </a:r>
          </a:p>
        </p:txBody>
      </p:sp>
      <p:sp>
        <p:nvSpPr>
          <p:cNvPr id="7" name="正方形/長方形 6"/>
          <p:cNvSpPr/>
          <p:nvPr/>
        </p:nvSpPr>
        <p:spPr>
          <a:xfrm>
            <a:off x="0" y="5222570"/>
            <a:ext cx="9144000" cy="10640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bg1"/>
                </a:solidFill>
              </a:rPr>
              <a:t>コミッターに昇格すべき開発者を見つけ出すことが重要</a:t>
            </a:r>
            <a:endParaRPr lang="en-US" altLang="ja-JP" sz="2800" dirty="0">
              <a:solidFill>
                <a:schemeClr val="bg1"/>
              </a:solidFill>
            </a:endParaRPr>
          </a:p>
        </p:txBody>
      </p:sp>
    </p:spTree>
    <p:extLst>
      <p:ext uri="{BB962C8B-B14F-4D97-AF65-F5344CB8AC3E}">
        <p14:creationId xmlns:p14="http://schemas.microsoft.com/office/powerpoint/2010/main" val="1260957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4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コミッターへの昇格</a:t>
            </a:r>
            <a:endParaRPr kumimoji="1" lang="ja-JP" altLang="en-US" sz="3600" dirty="0"/>
          </a:p>
        </p:txBody>
      </p:sp>
      <p:sp>
        <p:nvSpPr>
          <p:cNvPr id="30" name="コンテンツ プレースホルダ 2"/>
          <p:cNvSpPr>
            <a:spLocks noGrp="1"/>
          </p:cNvSpPr>
          <p:nvPr>
            <p:ph idx="1"/>
          </p:nvPr>
        </p:nvSpPr>
        <p:spPr>
          <a:xfrm>
            <a:off x="609600" y="1600200"/>
            <a:ext cx="7924800" cy="4997152"/>
          </a:xfrm>
        </p:spPr>
        <p:txBody>
          <a:bodyPr>
            <a:normAutofit/>
          </a:bodyPr>
          <a:lstStyle/>
          <a:p>
            <a:pPr algn="l"/>
            <a:r>
              <a:rPr lang="ja-JP" altLang="en-US" sz="2800" dirty="0" smtClean="0"/>
              <a:t>コミッター選出はプロジェクト管理者や既存のコミッターによって行われる</a:t>
            </a:r>
            <a:r>
              <a:rPr lang="en-US" altLang="ja-JP" sz="2000" dirty="0" smtClean="0"/>
              <a:t>[1]</a:t>
            </a:r>
            <a:endParaRPr lang="en-US" altLang="ja-JP" sz="2400" dirty="0" smtClean="0"/>
          </a:p>
          <a:p>
            <a:pPr algn="l"/>
            <a:endParaRPr lang="en-US" altLang="ja-JP" sz="2400" dirty="0" smtClean="0"/>
          </a:p>
          <a:p>
            <a:r>
              <a:rPr lang="ja-JP" altLang="en-US" sz="2800" dirty="0"/>
              <a:t>コミッター選出のため</a:t>
            </a:r>
            <a:r>
              <a:rPr lang="ja-JP" altLang="en-US" sz="2800" dirty="0" smtClean="0"/>
              <a:t>の具体的な基準については明文化されていない</a:t>
            </a:r>
            <a:endParaRPr lang="en-US" altLang="ja-JP" sz="2800" dirty="0" smtClean="0"/>
          </a:p>
          <a:p>
            <a:pPr lvl="1"/>
            <a:r>
              <a:rPr lang="ja-JP" altLang="en-US" dirty="0" smtClean="0"/>
              <a:t>管理者らは</a:t>
            </a:r>
            <a:r>
              <a:rPr lang="ja-JP" altLang="en-US" dirty="0"/>
              <a:t>経験的に</a:t>
            </a:r>
            <a:r>
              <a:rPr lang="ja-JP" altLang="en-US" dirty="0" smtClean="0"/>
              <a:t>コミッター選出</a:t>
            </a:r>
            <a:r>
              <a:rPr lang="ja-JP" altLang="en-US" dirty="0"/>
              <a:t>を行っている</a:t>
            </a:r>
            <a:endParaRPr lang="en-US" altLang="ja-JP" dirty="0"/>
          </a:p>
          <a:p>
            <a:pPr lvl="1"/>
            <a:r>
              <a:rPr lang="ja-JP" altLang="en-US" dirty="0"/>
              <a:t>コミッター選出にはコストがかかる</a:t>
            </a:r>
            <a:endParaRPr lang="en-US" altLang="ja-JP" dirty="0"/>
          </a:p>
          <a:p>
            <a:endParaRPr lang="en-US" altLang="ja-JP" dirty="0" smtClean="0"/>
          </a:p>
          <a:p>
            <a:endParaRPr lang="en-US" altLang="ja-JP" dirty="0"/>
          </a:p>
          <a:p>
            <a:endParaRPr lang="en-US" altLang="ja-JP" dirty="0" smtClean="0"/>
          </a:p>
          <a:p>
            <a:endParaRPr lang="en-US" altLang="ja-JP" dirty="0" smtClean="0"/>
          </a:p>
          <a:p>
            <a:pPr marL="0" indent="0">
              <a:buNone/>
            </a:pPr>
            <a:endParaRPr lang="en-US" altLang="ja-JP" dirty="0"/>
          </a:p>
          <a:p>
            <a:endParaRPr lang="en-US" altLang="ja-JP" dirty="0" smtClean="0"/>
          </a:p>
          <a:p>
            <a:endParaRPr lang="en-US" altLang="ja-JP" dirty="0"/>
          </a:p>
          <a:p>
            <a:pPr marL="0" indent="0">
              <a:buNone/>
            </a:pPr>
            <a:endParaRPr lang="en-US" altLang="ja-JP" dirty="0" smtClean="0"/>
          </a:p>
          <a:p>
            <a:pPr marL="0" indent="0">
              <a:buNone/>
            </a:pPr>
            <a:endParaRPr lang="en-US" altLang="ja-JP" dirty="0" smtClean="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6</a:t>
            </a:fld>
            <a:endParaRPr kumimoji="1" lang="ja-JP" altLang="en-US"/>
          </a:p>
        </p:txBody>
      </p:sp>
      <p:sp>
        <p:nvSpPr>
          <p:cNvPr id="31" name="テキスト ボックス 4"/>
          <p:cNvSpPr txBox="1">
            <a:spLocks noChangeArrowheads="1"/>
          </p:cNvSpPr>
          <p:nvPr/>
        </p:nvSpPr>
        <p:spPr bwMode="auto">
          <a:xfrm>
            <a:off x="302695" y="6074132"/>
            <a:ext cx="8805809" cy="523220"/>
          </a:xfrm>
          <a:prstGeom prst="rect">
            <a:avLst/>
          </a:prstGeom>
          <a:noFill/>
          <a:ln w="9525">
            <a:noFill/>
            <a:miter lim="800000"/>
            <a:headEnd/>
            <a:tailEnd/>
          </a:ln>
        </p:spPr>
        <p:txBody>
          <a:bodyPr wrap="none">
            <a:spAutoFit/>
          </a:bodyPr>
          <a:lstStyle/>
          <a:p>
            <a:r>
              <a:rPr lang="en-US" altLang="ja-JP" sz="1400" dirty="0" smtClean="0"/>
              <a:t>[1] C. Jensen and W. </a:t>
            </a:r>
            <a:r>
              <a:rPr lang="en-US" altLang="ja-JP" sz="1400" dirty="0" err="1" smtClean="0"/>
              <a:t>Scacchi</a:t>
            </a:r>
            <a:r>
              <a:rPr lang="en-US" altLang="ja-JP" sz="1400" dirty="0" smtClean="0"/>
              <a:t>. Role Migration and Advancement Processes in OSSD Projects: A Comparative Case Study. </a:t>
            </a:r>
          </a:p>
          <a:p>
            <a:r>
              <a:rPr lang="en-US" altLang="ja-JP" sz="1400" dirty="0" smtClean="0"/>
              <a:t>Proceedings of the 29</a:t>
            </a:r>
            <a:r>
              <a:rPr lang="en-US" altLang="ja-JP" sz="1400" baseline="30000" dirty="0" smtClean="0"/>
              <a:t>th</a:t>
            </a:r>
            <a:r>
              <a:rPr lang="en-US" altLang="ja-JP" sz="1400" dirty="0" smtClean="0"/>
              <a:t> International conference on software engineering (ICSE’07), pp.364-374, 2007</a:t>
            </a:r>
            <a:endParaRPr lang="ja-JP" altLang="en-US" sz="1400" dirty="0"/>
          </a:p>
        </p:txBody>
      </p:sp>
    </p:spTree>
    <p:extLst>
      <p:ext uri="{BB962C8B-B14F-4D97-AF65-F5344CB8AC3E}">
        <p14:creationId xmlns:p14="http://schemas.microsoft.com/office/powerpoint/2010/main" val="171678931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sz="3600" dirty="0"/>
              <a:t>OSS</a:t>
            </a:r>
            <a:r>
              <a:rPr lang="ja-JP" altLang="en-US" sz="3600" dirty="0"/>
              <a:t>開発における開発者の離脱</a:t>
            </a:r>
            <a:endParaRPr kumimoji="1" lang="ja-JP" altLang="en-US" sz="2800" dirty="0"/>
          </a:p>
        </p:txBody>
      </p:sp>
      <p:sp>
        <p:nvSpPr>
          <p:cNvPr id="3" name="コンテンツ プレースホルダー 2"/>
          <p:cNvSpPr>
            <a:spLocks noGrp="1"/>
          </p:cNvSpPr>
          <p:nvPr>
            <p:ph idx="1"/>
          </p:nvPr>
        </p:nvSpPr>
        <p:spPr>
          <a:xfrm>
            <a:off x="317810" y="1511314"/>
            <a:ext cx="8508380" cy="5166733"/>
          </a:xfrm>
        </p:spPr>
        <p:txBody>
          <a:bodyPr>
            <a:normAutofit/>
          </a:bodyPr>
          <a:lstStyle/>
          <a:p>
            <a:r>
              <a:rPr lang="ja-JP" altLang="en-US" sz="2800" dirty="0" smtClean="0"/>
              <a:t>一般</a:t>
            </a:r>
            <a:r>
              <a:rPr lang="ja-JP" altLang="en-US" sz="2800" dirty="0"/>
              <a:t>開発者がコミッター候補者と</a:t>
            </a:r>
            <a:r>
              <a:rPr lang="ja-JP" altLang="en-US" sz="2800" dirty="0" smtClean="0"/>
              <a:t>して選出されるためには，長期的かつ継続的</a:t>
            </a:r>
            <a:r>
              <a:rPr lang="ja-JP" altLang="en-US" sz="2800" dirty="0"/>
              <a:t>な活動が</a:t>
            </a:r>
            <a:r>
              <a:rPr lang="ja-JP" altLang="en-US" sz="2800" dirty="0" smtClean="0"/>
              <a:t>求められる</a:t>
            </a:r>
            <a:endParaRPr lang="en-US" altLang="ja-JP" sz="28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7</a:t>
            </a:fld>
            <a:endParaRPr lang="en-US" altLang="ja-JP" dirty="0"/>
          </a:p>
        </p:txBody>
      </p:sp>
      <p:sp>
        <p:nvSpPr>
          <p:cNvPr id="7" name="AutoShape 4"/>
          <p:cNvSpPr>
            <a:spLocks noChangeArrowheads="1"/>
          </p:cNvSpPr>
          <p:nvPr/>
        </p:nvSpPr>
        <p:spPr bwMode="auto">
          <a:xfrm>
            <a:off x="719572" y="3770548"/>
            <a:ext cx="7704856" cy="1273629"/>
          </a:xfrm>
          <a:prstGeom prst="flowChartAlternateProcess">
            <a:avLst/>
          </a:prstGeom>
          <a:solidFill>
            <a:schemeClr val="bg1"/>
          </a:solidFill>
          <a:ln w="28575" algn="ctr">
            <a:solidFill>
              <a:srgbClr val="0070C0"/>
            </a:solidFill>
            <a:miter lim="800000"/>
            <a:headEnd/>
            <a:tailEnd/>
          </a:ln>
          <a:effectLst/>
        </p:spPr>
        <p:txBody>
          <a:bodyPr wrap="square" tIns="72000" bIns="72000" anchor="ctr"/>
          <a:lstStyle/>
          <a:p>
            <a:pPr algn="ctr"/>
            <a:r>
              <a:rPr lang="ja-JP" altLang="en-US" sz="2800" dirty="0"/>
              <a:t>有能な開発者であっても，</a:t>
            </a:r>
            <a:r>
              <a:rPr lang="ja-JP" altLang="en-US" sz="2800" dirty="0" smtClean="0"/>
              <a:t>コミッター選出以前に　意欲</a:t>
            </a:r>
            <a:r>
              <a:rPr lang="ja-JP" altLang="en-US" sz="2800" dirty="0"/>
              <a:t>を失い，プロジェクトから離脱する恐れがある</a:t>
            </a:r>
            <a:endParaRPr lang="en-US" altLang="ja-JP" sz="2800" dirty="0"/>
          </a:p>
        </p:txBody>
      </p:sp>
    </p:spTree>
    <p:extLst>
      <p:ext uri="{BB962C8B-B14F-4D97-AF65-F5344CB8AC3E}">
        <p14:creationId xmlns:p14="http://schemas.microsoft.com/office/powerpoint/2010/main" val="79321794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6" name="コンテンツ プレースホルダー 6"/>
          <p:cNvGraphicFramePr>
            <a:graphicFrameLocks/>
          </p:cNvGraphicFramePr>
          <p:nvPr>
            <p:extLst>
              <p:ext uri="{D42A27DB-BD31-4B8C-83A1-F6EECF244321}">
                <p14:modId xmlns:p14="http://schemas.microsoft.com/office/powerpoint/2010/main" val="4115504157"/>
              </p:ext>
            </p:extLst>
          </p:nvPr>
        </p:nvGraphicFramePr>
        <p:xfrm>
          <a:off x="931184" y="2243995"/>
          <a:ext cx="7673264" cy="436415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 name="コンテンツ プレースホルダー 6"/>
          <p:cNvGraphicFramePr>
            <a:graphicFrameLocks/>
          </p:cNvGraphicFramePr>
          <p:nvPr>
            <p:extLst>
              <p:ext uri="{D42A27DB-BD31-4B8C-83A1-F6EECF244321}">
                <p14:modId xmlns:p14="http://schemas.microsoft.com/office/powerpoint/2010/main" val="2714171481"/>
              </p:ext>
            </p:extLst>
          </p:nvPr>
        </p:nvGraphicFramePr>
        <p:xfrm>
          <a:off x="931184" y="2243995"/>
          <a:ext cx="7673264" cy="4364156"/>
        </p:xfrm>
        <a:graphic>
          <a:graphicData uri="http://schemas.openxmlformats.org/drawingml/2006/chart">
            <c:chart xmlns:c="http://schemas.openxmlformats.org/drawingml/2006/chart" xmlns:r="http://schemas.openxmlformats.org/officeDocument/2006/relationships" r:id="rId4"/>
          </a:graphicData>
        </a:graphic>
      </p:graphicFrame>
      <p:cxnSp>
        <p:nvCxnSpPr>
          <p:cNvPr id="17" name="直線コネクタ 16"/>
          <p:cNvCxnSpPr/>
          <p:nvPr/>
        </p:nvCxnSpPr>
        <p:spPr>
          <a:xfrm>
            <a:off x="2552107" y="2563892"/>
            <a:ext cx="13647" cy="3220871"/>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sp>
        <p:nvSpPr>
          <p:cNvPr id="18" name="正方形/長方形 17"/>
          <p:cNvSpPr/>
          <p:nvPr/>
        </p:nvSpPr>
        <p:spPr>
          <a:xfrm>
            <a:off x="2222982" y="4388815"/>
            <a:ext cx="1838321" cy="588444"/>
          </a:xfrm>
          <a:prstGeom prst="rect">
            <a:avLst/>
          </a:prstGeom>
          <a:solidFill>
            <a:schemeClr val="bg1"/>
          </a:solidFill>
          <a:ln>
            <a:solidFill>
              <a:schemeClr val="tx1"/>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プロジェクト離脱</a:t>
            </a:r>
            <a:endParaRPr lang="ja-JP" altLang="en-US" dirty="0"/>
          </a:p>
        </p:txBody>
      </p:sp>
      <p:sp>
        <p:nvSpPr>
          <p:cNvPr id="2" name="タイトル 1"/>
          <p:cNvSpPr>
            <a:spLocks noGrp="1"/>
          </p:cNvSpPr>
          <p:nvPr>
            <p:ph type="title"/>
          </p:nvPr>
        </p:nvSpPr>
        <p:spPr/>
        <p:txBody>
          <a:bodyPr>
            <a:normAutofit/>
          </a:bodyPr>
          <a:lstStyle/>
          <a:p>
            <a:r>
              <a:rPr lang="en-US" altLang="ja-JP" sz="3600" dirty="0" smtClean="0"/>
              <a:t>OSS</a:t>
            </a:r>
            <a:r>
              <a:rPr lang="ja-JP" altLang="en-US" sz="3600" dirty="0" smtClean="0"/>
              <a:t>開発における開発者の離脱</a:t>
            </a:r>
            <a:endParaRPr kumimoji="1" lang="ja-JP" altLang="en-US" sz="3600" dirty="0"/>
          </a:p>
        </p:txBody>
      </p:sp>
      <p:sp>
        <p:nvSpPr>
          <p:cNvPr id="3" name="コンテンツ プレースホルダー 2"/>
          <p:cNvSpPr>
            <a:spLocks noGrp="1"/>
          </p:cNvSpPr>
          <p:nvPr>
            <p:ph idx="1"/>
          </p:nvPr>
        </p:nvSpPr>
        <p:spPr>
          <a:xfrm>
            <a:off x="317810" y="1271239"/>
            <a:ext cx="8508380" cy="5166733"/>
          </a:xfrm>
        </p:spPr>
        <p:txBody>
          <a:bodyPr>
            <a:normAutofit/>
          </a:bodyPr>
          <a:lstStyle/>
          <a:p>
            <a:r>
              <a:rPr lang="ja-JP" altLang="en-US" sz="2800" dirty="0" smtClean="0"/>
              <a:t>開発者の活動内容例</a:t>
            </a:r>
            <a:endParaRPr lang="ja-JP" altLang="en-US" sz="28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8</a:t>
            </a:fld>
            <a:endParaRPr lang="en-US" altLang="ja-JP" dirty="0"/>
          </a:p>
        </p:txBody>
      </p:sp>
      <p:cxnSp>
        <p:nvCxnSpPr>
          <p:cNvPr id="21" name="直線コネクタ 20"/>
          <p:cNvCxnSpPr/>
          <p:nvPr/>
        </p:nvCxnSpPr>
        <p:spPr>
          <a:xfrm>
            <a:off x="3432313" y="2522437"/>
            <a:ext cx="13647" cy="3220871"/>
          </a:xfrm>
          <a:prstGeom prst="line">
            <a:avLst/>
          </a:prstGeom>
          <a:ln w="38100">
            <a:solidFill>
              <a:srgbClr val="C00000"/>
            </a:solidFill>
            <a:prstDash val="dash"/>
          </a:ln>
        </p:spPr>
        <p:style>
          <a:lnRef idx="1">
            <a:schemeClr val="dk1"/>
          </a:lnRef>
          <a:fillRef idx="0">
            <a:schemeClr val="dk1"/>
          </a:fillRef>
          <a:effectRef idx="0">
            <a:schemeClr val="dk1"/>
          </a:effectRef>
          <a:fontRef idx="minor">
            <a:schemeClr val="tx1"/>
          </a:fontRef>
        </p:style>
      </p:cxnSp>
      <p:sp>
        <p:nvSpPr>
          <p:cNvPr id="22" name="正方形/長方形 21"/>
          <p:cNvSpPr/>
          <p:nvPr/>
        </p:nvSpPr>
        <p:spPr>
          <a:xfrm>
            <a:off x="3103188" y="4795585"/>
            <a:ext cx="1838321" cy="588444"/>
          </a:xfrm>
          <a:prstGeom prst="rect">
            <a:avLst/>
          </a:prstGeom>
          <a:solidFill>
            <a:schemeClr val="bg1"/>
          </a:solidFill>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プロジェクト離脱</a:t>
            </a:r>
            <a:endParaRPr lang="ja-JP" altLang="en-US" dirty="0"/>
          </a:p>
        </p:txBody>
      </p:sp>
      <p:sp>
        <p:nvSpPr>
          <p:cNvPr id="14" name="正方形/長方形 13"/>
          <p:cNvSpPr/>
          <p:nvPr/>
        </p:nvSpPr>
        <p:spPr>
          <a:xfrm>
            <a:off x="4152051" y="2414862"/>
            <a:ext cx="3808609" cy="1153092"/>
          </a:xfrm>
          <a:prstGeom prst="rect">
            <a:avLst/>
          </a:prstGeom>
        </p:spPr>
        <p:style>
          <a:lnRef idx="2">
            <a:schemeClr val="accent2"/>
          </a:lnRef>
          <a:fillRef idx="1">
            <a:schemeClr val="lt1"/>
          </a:fillRef>
          <a:effectRef idx="0">
            <a:schemeClr val="accent2"/>
          </a:effectRef>
          <a:fontRef idx="minor">
            <a:schemeClr val="dk1"/>
          </a:fontRef>
        </p:style>
        <p:txBody>
          <a:bodyPr rtlCol="0" anchor="ctr"/>
          <a:lstStyle/>
          <a:p>
            <a:pPr algn="ctr"/>
            <a:r>
              <a:rPr lang="ja-JP" altLang="en-US" sz="2400" dirty="0" smtClean="0"/>
              <a:t>コミッターに選出されるべき</a:t>
            </a:r>
            <a:endParaRPr lang="en-US" altLang="ja-JP" sz="2400" dirty="0" smtClean="0"/>
          </a:p>
          <a:p>
            <a:pPr algn="ctr"/>
            <a:r>
              <a:rPr lang="ja-JP" altLang="en-US" sz="2400" dirty="0" smtClean="0"/>
              <a:t>開発者の流出</a:t>
            </a:r>
            <a:endParaRPr lang="ja-JP" altLang="en-US" sz="2400" dirty="0"/>
          </a:p>
        </p:txBody>
      </p:sp>
      <p:sp>
        <p:nvSpPr>
          <p:cNvPr id="15" name="正方形/長方形 14"/>
          <p:cNvSpPr/>
          <p:nvPr/>
        </p:nvSpPr>
        <p:spPr>
          <a:xfrm>
            <a:off x="0" y="5199796"/>
            <a:ext cx="9144000" cy="1169935"/>
          </a:xfrm>
          <a:prstGeom prst="rect">
            <a:avLst/>
          </a:prstGeom>
          <a:solidFill>
            <a:srgbClr val="0070C0"/>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sz="2800" dirty="0" smtClean="0">
                <a:solidFill>
                  <a:schemeClr val="bg1"/>
                </a:solidFill>
              </a:rPr>
              <a:t>コミッターに推薦されるべき</a:t>
            </a:r>
            <a:r>
              <a:rPr lang="ja-JP" altLang="en-US" sz="2800" dirty="0">
                <a:solidFill>
                  <a:schemeClr val="bg1"/>
                </a:solidFill>
              </a:rPr>
              <a:t>開発者</a:t>
            </a:r>
            <a:r>
              <a:rPr lang="ja-JP" altLang="en-US" sz="2800" dirty="0" smtClean="0">
                <a:solidFill>
                  <a:schemeClr val="bg1"/>
                </a:solidFill>
              </a:rPr>
              <a:t>を</a:t>
            </a:r>
            <a:endParaRPr lang="en-US" altLang="ja-JP" sz="2800" dirty="0" smtClean="0">
              <a:solidFill>
                <a:schemeClr val="bg1"/>
              </a:solidFill>
            </a:endParaRPr>
          </a:p>
          <a:p>
            <a:pPr algn="ctr"/>
            <a:r>
              <a:rPr lang="ja-JP" altLang="en-US" sz="2800" dirty="0" smtClean="0">
                <a:solidFill>
                  <a:schemeClr val="bg1"/>
                </a:solidFill>
              </a:rPr>
              <a:t>早期</a:t>
            </a:r>
            <a:r>
              <a:rPr lang="ja-JP" altLang="en-US" sz="2800" dirty="0">
                <a:solidFill>
                  <a:schemeClr val="bg1"/>
                </a:solidFill>
              </a:rPr>
              <a:t>に特定</a:t>
            </a:r>
            <a:r>
              <a:rPr lang="ja-JP" altLang="en-US" sz="2800" dirty="0" smtClean="0">
                <a:solidFill>
                  <a:schemeClr val="bg1"/>
                </a:solidFill>
              </a:rPr>
              <a:t>する必要がある</a:t>
            </a:r>
            <a:endParaRPr lang="en-US" altLang="ja-JP" sz="2800" dirty="0" smtClean="0">
              <a:solidFill>
                <a:schemeClr val="bg1"/>
              </a:solidFill>
            </a:endParaRPr>
          </a:p>
        </p:txBody>
      </p:sp>
    </p:spTree>
    <p:extLst>
      <p:ext uri="{BB962C8B-B14F-4D97-AF65-F5344CB8AC3E}">
        <p14:creationId xmlns:p14="http://schemas.microsoft.com/office/powerpoint/2010/main" val="1805674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18"/>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17"/>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8" grpId="1" animBg="1"/>
      <p:bldP spid="22" grpId="0" animBg="1"/>
      <p:bldP spid="14" grpId="0" animBg="1"/>
      <p:bldP spid="15"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先行研究</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a:t>開発者の活動量を</a:t>
            </a:r>
            <a:r>
              <a:rPr lang="ja-JP" altLang="en-US" sz="2800" dirty="0" smtClean="0"/>
              <a:t>用いた</a:t>
            </a:r>
            <a:r>
              <a:rPr lang="ja-JP" altLang="en-US" sz="2800" dirty="0"/>
              <a:t>コミッター候補者</a:t>
            </a:r>
            <a:r>
              <a:rPr lang="ja-JP" altLang="en-US" sz="2800" dirty="0" smtClean="0"/>
              <a:t>予測</a:t>
            </a:r>
            <a:r>
              <a:rPr lang="en-US" altLang="ja-JP" sz="2400" dirty="0" smtClean="0"/>
              <a:t>[2]</a:t>
            </a:r>
            <a:endParaRPr lang="en-US" altLang="ja-JP" dirty="0" smtClean="0"/>
          </a:p>
          <a:p>
            <a:pPr lvl="1"/>
            <a:r>
              <a:rPr lang="ja-JP" altLang="en-US" sz="2600" dirty="0" smtClean="0">
                <a:latin typeface="+mn-ea"/>
              </a:rPr>
              <a:t>コミッター</a:t>
            </a:r>
            <a:r>
              <a:rPr lang="ja-JP" altLang="en-US" sz="2600" dirty="0">
                <a:latin typeface="+mn-ea"/>
              </a:rPr>
              <a:t>候補者と一般開発者の</a:t>
            </a:r>
            <a:r>
              <a:rPr lang="ja-JP" altLang="en-US" sz="2600" dirty="0" smtClean="0">
                <a:latin typeface="+mn-ea"/>
              </a:rPr>
              <a:t>活動履歴と活動</a:t>
            </a:r>
            <a:r>
              <a:rPr lang="ja-JP" altLang="en-US" sz="2600" dirty="0">
                <a:latin typeface="+mn-ea"/>
              </a:rPr>
              <a:t>期間を</a:t>
            </a:r>
            <a:r>
              <a:rPr lang="ja-JP" altLang="en-US" sz="2600" dirty="0" smtClean="0">
                <a:latin typeface="+mn-ea"/>
              </a:rPr>
              <a:t>用いて予測モデルを構築</a:t>
            </a:r>
            <a:endParaRPr lang="en-US" altLang="ja-JP" sz="2600" dirty="0" smtClean="0">
              <a:latin typeface="+mn-ea"/>
            </a:endParaRPr>
          </a:p>
          <a:p>
            <a:pPr lvl="1"/>
            <a:endParaRPr kumimoji="1" lang="en-US" altLang="ja-JP" dirty="0" smtClean="0"/>
          </a:p>
          <a:p>
            <a:r>
              <a:rPr lang="ja-JP" altLang="en-US" sz="2800" dirty="0" smtClean="0"/>
              <a:t>活動量メトリクス</a:t>
            </a:r>
            <a:endParaRPr lang="en-US" altLang="ja-JP" sz="2800" dirty="0"/>
          </a:p>
          <a:p>
            <a:pPr lvl="1"/>
            <a:r>
              <a:rPr lang="ja-JP" altLang="en-US" sz="2600" dirty="0"/>
              <a:t>活動期間（月）</a:t>
            </a:r>
            <a:endParaRPr lang="en-US" altLang="ja-JP" sz="2600" dirty="0"/>
          </a:p>
          <a:p>
            <a:pPr lvl="1"/>
            <a:r>
              <a:rPr lang="ja-JP" altLang="en-US" sz="2600" dirty="0"/>
              <a:t>総パッチ</a:t>
            </a:r>
            <a:r>
              <a:rPr lang="ja-JP" altLang="en-US" sz="2600" dirty="0" smtClean="0"/>
              <a:t>投稿数，</a:t>
            </a:r>
            <a:r>
              <a:rPr lang="ja-JP" altLang="en-US" sz="2600" dirty="0"/>
              <a:t>月パッチ投稿数（中央値</a:t>
            </a:r>
            <a:r>
              <a:rPr lang="ja-JP" altLang="en-US" sz="2600" dirty="0" smtClean="0"/>
              <a:t>）</a:t>
            </a:r>
            <a:endParaRPr lang="en-US" altLang="ja-JP" sz="2600" dirty="0"/>
          </a:p>
          <a:p>
            <a:pPr lvl="1"/>
            <a:r>
              <a:rPr lang="ja-JP" altLang="en-US" sz="2600" dirty="0" smtClean="0"/>
              <a:t>総パッチレビュー数，</a:t>
            </a:r>
            <a:r>
              <a:rPr lang="ja-JP" altLang="en-US" sz="2600" dirty="0"/>
              <a:t>月パッチレビュー数（中央値</a:t>
            </a:r>
            <a:r>
              <a:rPr lang="ja-JP" altLang="en-US" sz="2600" dirty="0" smtClean="0"/>
              <a:t>）</a:t>
            </a:r>
            <a:endParaRPr lang="en-US" altLang="ja-JP" sz="2600" dirty="0"/>
          </a:p>
          <a:p>
            <a:pPr lvl="1"/>
            <a:r>
              <a:rPr lang="ja-JP" altLang="en-US" sz="2600" dirty="0"/>
              <a:t>総コメント</a:t>
            </a:r>
            <a:r>
              <a:rPr lang="ja-JP" altLang="en-US" sz="2600" dirty="0" smtClean="0"/>
              <a:t>投稿数，月</a:t>
            </a:r>
            <a:r>
              <a:rPr lang="ja-JP" altLang="en-US" sz="2600" dirty="0"/>
              <a:t>コメント投稿数（中央値）</a:t>
            </a:r>
            <a:endParaRPr lang="en-US" altLang="ja-JP" sz="26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9</a:t>
            </a:fld>
            <a:endParaRPr lang="en-US" altLang="ja-JP" dirty="0"/>
          </a:p>
        </p:txBody>
      </p:sp>
      <p:sp>
        <p:nvSpPr>
          <p:cNvPr id="7" name="テキスト ボックス 4"/>
          <p:cNvSpPr txBox="1">
            <a:spLocks noChangeArrowheads="1"/>
          </p:cNvSpPr>
          <p:nvPr/>
        </p:nvSpPr>
        <p:spPr bwMode="auto">
          <a:xfrm>
            <a:off x="20381" y="5944034"/>
            <a:ext cx="8987141" cy="769441"/>
          </a:xfrm>
          <a:prstGeom prst="rect">
            <a:avLst/>
          </a:prstGeom>
          <a:noFill/>
          <a:ln w="9525">
            <a:noFill/>
            <a:miter lim="800000"/>
            <a:headEnd/>
            <a:tailEnd/>
          </a:ln>
        </p:spPr>
        <p:txBody>
          <a:bodyPr wrap="square">
            <a:spAutoFit/>
          </a:bodyPr>
          <a:lstStyle/>
          <a:p>
            <a:r>
              <a:rPr lang="en-US" altLang="ja-JP" sz="2400" baseline="30000" dirty="0" smtClean="0"/>
              <a:t>[2]</a:t>
            </a:r>
            <a:r>
              <a:rPr lang="en-US" altLang="ja-JP" sz="2400" dirty="0" smtClean="0"/>
              <a:t> </a:t>
            </a:r>
            <a:r>
              <a:rPr lang="ja-JP" altLang="en-US" sz="2000" baseline="30000" dirty="0" smtClean="0"/>
              <a:t>伊原</a:t>
            </a:r>
            <a:r>
              <a:rPr lang="ja-JP" altLang="en-US" sz="2000" baseline="30000" dirty="0"/>
              <a:t>彰</a:t>
            </a:r>
            <a:r>
              <a:rPr lang="ja-JP" altLang="en-US" sz="2000" baseline="30000" dirty="0" smtClean="0"/>
              <a:t>紀，亀井</a:t>
            </a:r>
            <a:r>
              <a:rPr lang="ja-JP" altLang="en-US" sz="2000" baseline="30000" dirty="0"/>
              <a:t>靖</a:t>
            </a:r>
            <a:r>
              <a:rPr lang="ja-JP" altLang="en-US" sz="2000" baseline="30000" dirty="0" smtClean="0"/>
              <a:t>高</a:t>
            </a:r>
            <a:r>
              <a:rPr lang="ja-JP" altLang="en-US" sz="2000" baseline="30000" dirty="0"/>
              <a:t>，</a:t>
            </a:r>
            <a:r>
              <a:rPr lang="ja-JP" altLang="en-US" sz="2000" baseline="30000" dirty="0" smtClean="0"/>
              <a:t>大平</a:t>
            </a:r>
            <a:r>
              <a:rPr lang="ja-JP" altLang="en-US" sz="2000" baseline="30000" dirty="0"/>
              <a:t>雅</a:t>
            </a:r>
            <a:r>
              <a:rPr lang="ja-JP" altLang="en-US" sz="2000" baseline="30000" dirty="0" smtClean="0"/>
              <a:t>雄</a:t>
            </a:r>
            <a:r>
              <a:rPr lang="ja-JP" altLang="en-US" sz="2000" baseline="30000" dirty="0"/>
              <a:t>，</a:t>
            </a:r>
            <a:r>
              <a:rPr lang="ja-JP" altLang="en-US" sz="2000" baseline="30000" dirty="0" smtClean="0"/>
              <a:t>松本健一，鵜</a:t>
            </a:r>
            <a:r>
              <a:rPr lang="ja-JP" altLang="en-US" sz="2000" baseline="30000" dirty="0"/>
              <a:t>林尚</a:t>
            </a:r>
            <a:r>
              <a:rPr lang="ja-JP" altLang="en-US" sz="2000" baseline="30000" dirty="0" smtClean="0"/>
              <a:t>靖</a:t>
            </a:r>
            <a:r>
              <a:rPr lang="ja-JP" altLang="en-US" sz="2000" baseline="30000" dirty="0"/>
              <a:t>：</a:t>
            </a:r>
            <a:r>
              <a:rPr lang="en-US" altLang="ja-JP" sz="2000" baseline="30000" dirty="0" smtClean="0"/>
              <a:t>OSS</a:t>
            </a:r>
            <a:r>
              <a:rPr lang="ja-JP" altLang="en-US" sz="2000" baseline="30000" dirty="0" smtClean="0"/>
              <a:t>プロジェクト</a:t>
            </a:r>
            <a:r>
              <a:rPr lang="ja-JP" altLang="en-US" sz="2000" baseline="30000" dirty="0"/>
              <a:t>における開発者の活動量を用いた</a:t>
            </a:r>
            <a:r>
              <a:rPr lang="ja-JP" altLang="en-US" sz="2000" baseline="30000" dirty="0" smtClean="0"/>
              <a:t>コミッター候補者予測，電子</a:t>
            </a:r>
            <a:r>
              <a:rPr lang="ja-JP" altLang="en-US" sz="2000" baseline="30000" dirty="0"/>
              <a:t>情報通信学会</a:t>
            </a:r>
            <a:r>
              <a:rPr lang="ja-JP" altLang="en-US" sz="2000" baseline="30000" dirty="0" smtClean="0"/>
              <a:t>論文誌，</a:t>
            </a:r>
            <a:r>
              <a:rPr lang="en-US" altLang="ja-JP" sz="2000" baseline="30000" dirty="0" smtClean="0"/>
              <a:t>Vol.95</a:t>
            </a:r>
            <a:r>
              <a:rPr lang="ja-JP" altLang="en-US" sz="2000" baseline="30000" dirty="0" err="1" smtClean="0"/>
              <a:t>，</a:t>
            </a:r>
            <a:r>
              <a:rPr lang="en-US" altLang="ja-JP" sz="2000" baseline="30000" dirty="0" smtClean="0"/>
              <a:t>No.2</a:t>
            </a:r>
            <a:r>
              <a:rPr lang="ja-JP" altLang="en-US" sz="2000" baseline="30000" dirty="0" err="1" smtClean="0"/>
              <a:t>，</a:t>
            </a:r>
            <a:r>
              <a:rPr lang="en-US" altLang="ja-JP" sz="2000" baseline="30000" dirty="0" smtClean="0"/>
              <a:t>pp.237–249</a:t>
            </a:r>
            <a:r>
              <a:rPr lang="ja-JP" altLang="en-US" sz="2000" baseline="30000" dirty="0" err="1" smtClean="0"/>
              <a:t>，</a:t>
            </a:r>
            <a:r>
              <a:rPr lang="en-US" altLang="ja-JP" sz="2000" baseline="30000" dirty="0" smtClean="0"/>
              <a:t>2012</a:t>
            </a:r>
            <a:endParaRPr lang="ja-JP" altLang="en-US" sz="2000" dirty="0"/>
          </a:p>
        </p:txBody>
      </p:sp>
    </p:spTree>
    <p:extLst>
      <p:ext uri="{BB962C8B-B14F-4D97-AF65-F5344CB8AC3E}">
        <p14:creationId xmlns:p14="http://schemas.microsoft.com/office/powerpoint/2010/main" val="92491940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先行研究</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コミッター候補者のデータセットの</a:t>
            </a:r>
            <a:r>
              <a:rPr lang="ja-JP" altLang="en-US" sz="2800" dirty="0"/>
              <a:t>対象</a:t>
            </a:r>
            <a:r>
              <a:rPr lang="ja-JP" altLang="en-US" sz="2800" dirty="0" smtClean="0"/>
              <a:t>期間は</a:t>
            </a:r>
            <a:r>
              <a:rPr lang="ja-JP" altLang="en-US" sz="2800" dirty="0"/>
              <a:t>活動開始から昇格までの全期間</a:t>
            </a:r>
            <a:endParaRPr lang="en-US" altLang="ja-JP" sz="2800" dirty="0" smtClean="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10</a:t>
            </a:fld>
            <a:endParaRPr lang="en-US" altLang="ja-JP" dirty="0"/>
          </a:p>
        </p:txBody>
      </p:sp>
      <p:grpSp>
        <p:nvGrpSpPr>
          <p:cNvPr id="25" name="グループ化 24"/>
          <p:cNvGrpSpPr/>
          <p:nvPr/>
        </p:nvGrpSpPr>
        <p:grpSpPr>
          <a:xfrm>
            <a:off x="717439" y="2404532"/>
            <a:ext cx="7673264" cy="4364156"/>
            <a:chOff x="995126" y="2299647"/>
            <a:chExt cx="7673264" cy="4364156"/>
          </a:xfrm>
        </p:grpSpPr>
        <p:graphicFrame>
          <p:nvGraphicFramePr>
            <p:cNvPr id="26" name="コンテンツ プレースホルダー 6"/>
            <p:cNvGraphicFramePr>
              <a:graphicFrameLocks/>
            </p:cNvGraphicFramePr>
            <p:nvPr>
              <p:extLst>
                <p:ext uri="{D42A27DB-BD31-4B8C-83A1-F6EECF244321}">
                  <p14:modId xmlns:p14="http://schemas.microsoft.com/office/powerpoint/2010/main" val="3047941037"/>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27" name="直線コネクタ 26"/>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28" name="直線コネクタ 27"/>
            <p:cNvCxnSpPr/>
            <p:nvPr/>
          </p:nvCxnSpPr>
          <p:spPr>
            <a:xfrm>
              <a:off x="7795148" y="2538483"/>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29" name="直線矢印コネクタ 28"/>
            <p:cNvCxnSpPr/>
            <p:nvPr/>
          </p:nvCxnSpPr>
          <p:spPr>
            <a:xfrm>
              <a:off x="2142699" y="4640240"/>
              <a:ext cx="5666096" cy="13648"/>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0" name="正方形/長方形 29"/>
            <p:cNvSpPr/>
            <p:nvPr/>
          </p:nvSpPr>
          <p:spPr>
            <a:xfrm>
              <a:off x="6961602" y="2520381"/>
              <a:ext cx="1680737" cy="58844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コミッター昇格</a:t>
              </a:r>
              <a:endParaRPr lang="ja-JP" altLang="en-US" dirty="0"/>
            </a:p>
          </p:txBody>
        </p:sp>
        <p:sp>
          <p:nvSpPr>
            <p:cNvPr id="31" name="正方形/長方形 30"/>
            <p:cNvSpPr/>
            <p:nvPr/>
          </p:nvSpPr>
          <p:spPr>
            <a:xfrm>
              <a:off x="3341454" y="4601300"/>
              <a:ext cx="3268585" cy="5884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データセット期間</a:t>
              </a:r>
              <a:endParaRPr lang="ja-JP" altLang="en-US" sz="2000" dirty="0"/>
            </a:p>
          </p:txBody>
        </p:sp>
      </p:grpSp>
    </p:spTree>
    <p:extLst>
      <p:ext uri="{BB962C8B-B14F-4D97-AF65-F5344CB8AC3E}">
        <p14:creationId xmlns:p14="http://schemas.microsoft.com/office/powerpoint/2010/main" val="31460763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1" name="直線コネクタ 10"/>
          <p:cNvCxnSpPr/>
          <p:nvPr/>
        </p:nvCxnSpPr>
        <p:spPr>
          <a:xfrm>
            <a:off x="3468807" y="2538481"/>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graphicFrame>
        <p:nvGraphicFramePr>
          <p:cNvPr id="8" name="コンテンツ プレースホルダー 6"/>
          <p:cNvGraphicFramePr>
            <a:graphicFrameLocks/>
          </p:cNvGraphicFramePr>
          <p:nvPr>
            <p:extLst>
              <p:ext uri="{D42A27DB-BD31-4B8C-83A1-F6EECF244321}">
                <p14:modId xmlns:p14="http://schemas.microsoft.com/office/powerpoint/2010/main" val="2548074502"/>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7017224" y="2538480"/>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5679744" y="2538479"/>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4826346"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3917033" y="2538477"/>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normAutofit/>
          </a:bodyPr>
          <a:lstStyle/>
          <a:p>
            <a:r>
              <a:rPr kumimoji="1" lang="ja-JP" altLang="en-US" sz="3600" dirty="0" smtClean="0"/>
              <a:t>開発者の能力の考慮</a:t>
            </a:r>
            <a:endParaRPr kumimoji="1" lang="ja-JP" altLang="en-US" sz="3600" dirty="0"/>
          </a:p>
        </p:txBody>
      </p:sp>
      <p:sp>
        <p:nvSpPr>
          <p:cNvPr id="3" name="コンテンツ プレースホルダー 2"/>
          <p:cNvSpPr>
            <a:spLocks noGrp="1"/>
          </p:cNvSpPr>
          <p:nvPr>
            <p:ph idx="1"/>
          </p:nvPr>
        </p:nvSpPr>
        <p:spPr>
          <a:xfrm>
            <a:off x="317810" y="1271239"/>
            <a:ext cx="8508380" cy="5166733"/>
          </a:xfrm>
        </p:spPr>
        <p:txBody>
          <a:bodyPr>
            <a:normAutofit/>
          </a:bodyPr>
          <a:lstStyle/>
          <a:p>
            <a:r>
              <a:rPr lang="ja-JP" altLang="en-US" sz="2800" dirty="0"/>
              <a:t>一般開発者がコミッターに昇格するまでの活動は常に一定であるとは限らない</a:t>
            </a:r>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11</a:t>
            </a:fld>
            <a:endParaRPr lang="en-US" altLang="ja-JP" dirty="0"/>
          </a:p>
        </p:txBody>
      </p:sp>
      <p:sp>
        <p:nvSpPr>
          <p:cNvPr id="16" name="円/楕円 15"/>
          <p:cNvSpPr/>
          <p:nvPr/>
        </p:nvSpPr>
        <p:spPr>
          <a:xfrm>
            <a:off x="2142699"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19533634">
            <a:off x="3914404" y="2939598"/>
            <a:ext cx="908691" cy="661785"/>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677468"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3822087" y="4373848"/>
            <a:ext cx="4625207" cy="84361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r>
              <a:rPr lang="ja-JP" altLang="en-US" sz="2400" dirty="0" smtClean="0"/>
              <a:t>活動が活発な時期</a:t>
            </a:r>
            <a:endParaRPr lang="en-US" altLang="ja-JP" sz="2400" dirty="0" smtClean="0"/>
          </a:p>
          <a:p>
            <a:r>
              <a:rPr lang="ja-JP" altLang="en-US" sz="2400" dirty="0" smtClean="0"/>
              <a:t>⇒開発者の能力が顕在化している</a:t>
            </a:r>
            <a:endParaRPr lang="ja-JP" altLang="en-US" sz="2400" dirty="0"/>
          </a:p>
        </p:txBody>
      </p:sp>
      <p:sp>
        <p:nvSpPr>
          <p:cNvPr id="19" name="正方形/長方形 18"/>
          <p:cNvSpPr/>
          <p:nvPr/>
        </p:nvSpPr>
        <p:spPr>
          <a:xfrm>
            <a:off x="-13174" y="5217459"/>
            <a:ext cx="9157174" cy="110167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3200" dirty="0"/>
              <a:t>活動が</a:t>
            </a:r>
            <a:r>
              <a:rPr lang="ja-JP" altLang="en-US" sz="3200" dirty="0" smtClean="0"/>
              <a:t>活発</a:t>
            </a:r>
            <a:r>
              <a:rPr lang="ja-JP" altLang="en-US" sz="3200" dirty="0" smtClean="0">
                <a:solidFill>
                  <a:schemeClr val="bg1"/>
                </a:solidFill>
              </a:rPr>
              <a:t>な時期を抽出するために</a:t>
            </a:r>
            <a:endParaRPr lang="en-US" altLang="ja-JP" sz="3200" dirty="0" smtClean="0">
              <a:solidFill>
                <a:schemeClr val="bg1"/>
              </a:solidFill>
            </a:endParaRPr>
          </a:p>
          <a:p>
            <a:pPr algn="ctr"/>
            <a:r>
              <a:rPr lang="ja-JP" altLang="en-US" sz="3200" dirty="0" smtClean="0">
                <a:solidFill>
                  <a:schemeClr val="bg1"/>
                </a:solidFill>
              </a:rPr>
              <a:t>短期間のスケールで予測</a:t>
            </a:r>
            <a:endParaRPr lang="en-US" altLang="ja-JP" sz="3200" dirty="0">
              <a:solidFill>
                <a:schemeClr val="bg1"/>
              </a:solidFill>
            </a:endParaRPr>
          </a:p>
        </p:txBody>
      </p:sp>
    </p:spTree>
    <p:extLst>
      <p:ext uri="{BB962C8B-B14F-4D97-AF65-F5344CB8AC3E}">
        <p14:creationId xmlns:p14="http://schemas.microsoft.com/office/powerpoint/2010/main" val="16639648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1"/>
                                        </p:tgtEl>
                                        <p:attrNameLst>
                                          <p:attrName>style.visibility</p:attrName>
                                        </p:attrNameLst>
                                      </p:cBhvr>
                                      <p:to>
                                        <p:strVal val="hidden"/>
                                      </p:to>
                                    </p:set>
                                  </p:childTnLst>
                                </p:cTn>
                              </p:par>
                              <p:par>
                                <p:cTn id="19" presetID="1" presetClass="exit" presetSubtype="0" fill="hold" grpId="1"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ntr" presetSubtype="0" fill="hold" nodeType="with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par>
                                <p:cTn id="35" presetID="1" presetClass="entr" presetSubtype="0" fill="hold" nodeType="withEffect">
                                  <p:stCondLst>
                                    <p:cond delay="0"/>
                                  </p:stCondLst>
                                  <p:childTnLst>
                                    <p:set>
                                      <p:cBhvr>
                                        <p:cTn id="36" dur="1" fill="hold">
                                          <p:stCondLst>
                                            <p:cond delay="0"/>
                                          </p:stCondLst>
                                        </p:cTn>
                                        <p:tgtEl>
                                          <p:spTgt spid="13"/>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xit" presetSubtype="0" fill="hold" nodeType="clickEffect">
                                  <p:stCondLst>
                                    <p:cond delay="0"/>
                                  </p:stCondLst>
                                  <p:childTnLst>
                                    <p:set>
                                      <p:cBhvr>
                                        <p:cTn id="44" dur="1" fill="hold">
                                          <p:stCondLst>
                                            <p:cond delay="0"/>
                                          </p:stCondLst>
                                        </p:cTn>
                                        <p:tgtEl>
                                          <p:spTgt spid="13"/>
                                        </p:tgtEl>
                                        <p:attrNameLst>
                                          <p:attrName>style.visibility</p:attrName>
                                        </p:attrNameLst>
                                      </p:cBhvr>
                                      <p:to>
                                        <p:strVal val="hidden"/>
                                      </p:to>
                                    </p:set>
                                  </p:childTnLst>
                                </p:cTn>
                              </p:par>
                              <p:par>
                                <p:cTn id="45" presetID="1" presetClass="exit" presetSubtype="0" fill="hold" nodeType="withEffect">
                                  <p:stCondLst>
                                    <p:cond delay="0"/>
                                  </p:stCondLst>
                                  <p:childTnLst>
                                    <p:set>
                                      <p:cBhvr>
                                        <p:cTn id="46" dur="1" fill="hold">
                                          <p:stCondLst>
                                            <p:cond delay="0"/>
                                          </p:stCondLst>
                                        </p:cTn>
                                        <p:tgtEl>
                                          <p:spTgt spid="12"/>
                                        </p:tgtEl>
                                        <p:attrNameLst>
                                          <p:attrName>style.visibility</p:attrName>
                                        </p:attrNameLst>
                                      </p:cBhvr>
                                      <p:to>
                                        <p:strVal val="hidden"/>
                                      </p:to>
                                    </p:set>
                                  </p:childTnLst>
                                </p:cTn>
                              </p:par>
                              <p:par>
                                <p:cTn id="47" presetID="1" presetClass="exit" presetSubtype="0" fill="hold" grpId="1" nodeType="withEffect">
                                  <p:stCondLst>
                                    <p:cond delay="0"/>
                                  </p:stCondLst>
                                  <p:childTnLst>
                                    <p:set>
                                      <p:cBhvr>
                                        <p:cTn id="48" dur="1" fill="hold">
                                          <p:stCondLst>
                                            <p:cond delay="0"/>
                                          </p:stCondLst>
                                        </p:cTn>
                                        <p:tgtEl>
                                          <p:spTgt spid="18"/>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20" grpId="0" animBg="1"/>
      <p:bldP spid="20" grpId="1" animBg="1"/>
      <p:bldP spid="19"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目的とアプローチ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fontScale="92500"/>
          </a:bodyPr>
          <a:lstStyle/>
          <a:p>
            <a:r>
              <a:rPr lang="ja-JP" altLang="en-US" sz="3000" dirty="0" smtClean="0"/>
              <a:t>目的</a:t>
            </a:r>
            <a:endParaRPr lang="en-US" altLang="ja-JP" sz="3000" dirty="0" smtClean="0"/>
          </a:p>
          <a:p>
            <a:pPr lvl="1"/>
            <a:r>
              <a:rPr lang="ja-JP" altLang="en-US" dirty="0" smtClean="0"/>
              <a:t>コミッターに昇格すべき有能な開発者を素早く見つけ出すこと</a:t>
            </a:r>
            <a:endParaRPr lang="en-US" altLang="ja-JP" dirty="0" smtClean="0"/>
          </a:p>
          <a:p>
            <a:pPr lvl="1"/>
            <a:endParaRPr lang="en-US" altLang="ja-JP" dirty="0" smtClean="0"/>
          </a:p>
          <a:p>
            <a:r>
              <a:rPr lang="ja-JP" altLang="en-US" sz="3000" dirty="0" smtClean="0"/>
              <a:t>アプローチ</a:t>
            </a:r>
            <a:endParaRPr lang="en-US" altLang="ja-JP" sz="3000" dirty="0" smtClean="0"/>
          </a:p>
          <a:p>
            <a:pPr lvl="1"/>
            <a:r>
              <a:rPr lang="ja-JP" altLang="en-US" dirty="0"/>
              <a:t>既存モデルをベースに，データセット期間の取り方を調整</a:t>
            </a:r>
            <a:r>
              <a:rPr lang="ja-JP" altLang="en-US" dirty="0" smtClean="0"/>
              <a:t>したコミッター</a:t>
            </a:r>
            <a:r>
              <a:rPr lang="ja-JP" altLang="en-US" dirty="0"/>
              <a:t>候補者予測</a:t>
            </a:r>
            <a:r>
              <a:rPr lang="ja-JP" altLang="en-US" dirty="0" smtClean="0"/>
              <a:t>モデルを構築する</a:t>
            </a:r>
            <a:endParaRPr lang="en-US" altLang="ja-JP" dirty="0" smtClean="0"/>
          </a:p>
          <a:p>
            <a:pPr marL="914400" lvl="1" indent="-457200">
              <a:buFont typeface="+mj-lt"/>
              <a:buAutoNum type="arabicPeriod"/>
            </a:pPr>
            <a:r>
              <a:rPr lang="ja-JP" altLang="en-US" dirty="0"/>
              <a:t>単純増加型期間選択法</a:t>
            </a:r>
            <a:endParaRPr lang="en-US" altLang="ja-JP" dirty="0"/>
          </a:p>
          <a:p>
            <a:pPr marL="914400" lvl="1" indent="-457200">
              <a:buFont typeface="+mj-lt"/>
              <a:buAutoNum type="arabicPeriod"/>
            </a:pPr>
            <a:r>
              <a:rPr lang="ja-JP" altLang="en-US" dirty="0"/>
              <a:t>個人評価型期間選択法</a:t>
            </a:r>
            <a:endParaRPr lang="en-US" altLang="ja-JP" dirty="0"/>
          </a:p>
          <a:p>
            <a:pPr lvl="1"/>
            <a:endParaRPr lang="ja-JP" altLang="en-US" dirty="0"/>
          </a:p>
          <a:p>
            <a:pPr lvl="1"/>
            <a:endParaRPr lang="en-US" altLang="ja-JP" sz="1600" dirty="0" smtClean="0"/>
          </a:p>
          <a:p>
            <a:pPr lvl="1"/>
            <a:endParaRPr lang="en-US" altLang="ja-JP" dirty="0" smtClean="0"/>
          </a:p>
          <a:p>
            <a:pPr lvl="1"/>
            <a:endParaRPr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12</a:t>
            </a:fld>
            <a:endParaRPr kumimoji="1" lang="ja-JP" altLang="en-US"/>
          </a:p>
        </p:txBody>
      </p:sp>
    </p:spTree>
    <p:extLst>
      <p:ext uri="{BB962C8B-B14F-4D97-AF65-F5344CB8AC3E}">
        <p14:creationId xmlns:p14="http://schemas.microsoft.com/office/powerpoint/2010/main" val="297283169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2706838816"/>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コンテンツ プレースホルダー 6"/>
          <p:cNvGraphicFramePr>
            <a:graphicFrameLocks/>
          </p:cNvGraphicFramePr>
          <p:nvPr>
            <p:extLst>
              <p:ext uri="{D42A27DB-BD31-4B8C-83A1-F6EECF244321}">
                <p14:modId xmlns:p14="http://schemas.microsoft.com/office/powerpoint/2010/main" val="1827814564"/>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4"/>
          </a:graphicData>
        </a:graphic>
      </p:graphicFrame>
      <p:cxnSp>
        <p:nvCxnSpPr>
          <p:cNvPr id="21" name="直線矢印コネクタ 20"/>
          <p:cNvCxnSpPr/>
          <p:nvPr/>
        </p:nvCxnSpPr>
        <p:spPr>
          <a:xfrm>
            <a:off x="2178165" y="4590406"/>
            <a:ext cx="1351045" cy="7"/>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2165758" y="4590413"/>
            <a:ext cx="932969"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a:bodyPr>
          <a:lstStyle/>
          <a:p>
            <a:r>
              <a:rPr lang="ja-JP" altLang="en-US" sz="3600" dirty="0" smtClean="0"/>
              <a:t>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zh-TW" altLang="en-US" sz="2800" dirty="0" smtClean="0">
                <a:latin typeface="ＭＳ Ｐゴシック" panose="020B0600070205080204" pitchFamily="50" charset="-128"/>
                <a:ea typeface="ＭＳ Ｐゴシック" panose="020B0600070205080204" pitchFamily="50" charset="-128"/>
              </a:rPr>
              <a:t>単純</a:t>
            </a:r>
            <a:r>
              <a:rPr lang="zh-TW" altLang="en-US" sz="2800" dirty="0">
                <a:latin typeface="ＭＳ Ｐゴシック" panose="020B0600070205080204" pitchFamily="50" charset="-128"/>
                <a:ea typeface="ＭＳ Ｐゴシック" panose="020B0600070205080204" pitchFamily="50" charset="-128"/>
              </a:rPr>
              <a:t>増加型期間選択法</a:t>
            </a:r>
          </a:p>
          <a:p>
            <a:pPr lvl="1"/>
            <a:endParaRPr lang="en-US" altLang="ja-JP" sz="1600" dirty="0" smtClean="0"/>
          </a:p>
          <a:p>
            <a:pPr lvl="1"/>
            <a:endParaRPr lang="en-US" altLang="ja-JP" dirty="0" smtClean="0"/>
          </a:p>
          <a:p>
            <a:pPr lvl="1"/>
            <a:endParaRPr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13</a:t>
            </a:fld>
            <a:endParaRPr kumimoji="1" lang="ja-JP" altLang="en-US"/>
          </a:p>
        </p:txBody>
      </p:sp>
      <p:cxnSp>
        <p:nvCxnSpPr>
          <p:cNvPr id="20" name="直線コネクタ 19"/>
          <p:cNvCxnSpPr/>
          <p:nvPr/>
        </p:nvCxnSpPr>
        <p:spPr>
          <a:xfrm>
            <a:off x="3523048" y="2704158"/>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19" name="直線コネクタ 18"/>
          <p:cNvCxnSpPr/>
          <p:nvPr/>
        </p:nvCxnSpPr>
        <p:spPr>
          <a:xfrm>
            <a:off x="2165841"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5" name="直線矢印コネクタ 24"/>
          <p:cNvCxnSpPr/>
          <p:nvPr/>
        </p:nvCxnSpPr>
        <p:spPr>
          <a:xfrm>
            <a:off x="2186874" y="4581445"/>
            <a:ext cx="442886"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2617436"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9" name="直線コネクタ 28"/>
          <p:cNvCxnSpPr/>
          <p:nvPr/>
        </p:nvCxnSpPr>
        <p:spPr>
          <a:xfrm>
            <a:off x="3074636"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33" name="直線矢印コネクタ 32"/>
          <p:cNvCxnSpPr/>
          <p:nvPr/>
        </p:nvCxnSpPr>
        <p:spPr>
          <a:xfrm>
            <a:off x="5752987" y="4572484"/>
            <a:ext cx="1351045" cy="7"/>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4" name="直線矢印コネクタ 33"/>
          <p:cNvCxnSpPr/>
          <p:nvPr/>
        </p:nvCxnSpPr>
        <p:spPr>
          <a:xfrm>
            <a:off x="6194909" y="4573286"/>
            <a:ext cx="932969"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5759233" y="2597386"/>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6" name="直線コネクタ 35"/>
          <p:cNvCxnSpPr/>
          <p:nvPr/>
        </p:nvCxnSpPr>
        <p:spPr>
          <a:xfrm>
            <a:off x="7109371" y="2615316"/>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7" name="直線矢印コネクタ 36"/>
          <p:cNvCxnSpPr/>
          <p:nvPr/>
        </p:nvCxnSpPr>
        <p:spPr>
          <a:xfrm>
            <a:off x="6661146" y="4563516"/>
            <a:ext cx="442886"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682445" y="2597387"/>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39" name="直線コネクタ 38"/>
          <p:cNvCxnSpPr/>
          <p:nvPr/>
        </p:nvCxnSpPr>
        <p:spPr>
          <a:xfrm>
            <a:off x="6225266" y="2597387"/>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40" name="直線矢印コネクタ 39"/>
          <p:cNvCxnSpPr/>
          <p:nvPr/>
        </p:nvCxnSpPr>
        <p:spPr>
          <a:xfrm>
            <a:off x="3978449" y="4590405"/>
            <a:ext cx="1351045" cy="7"/>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a:off x="3966042" y="4590412"/>
            <a:ext cx="932969" cy="0"/>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5323332" y="2704157"/>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3" name="直線コネクタ 42"/>
          <p:cNvCxnSpPr/>
          <p:nvPr/>
        </p:nvCxnSpPr>
        <p:spPr>
          <a:xfrm>
            <a:off x="3966125" y="2704158"/>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4" name="直線矢印コネクタ 43"/>
          <p:cNvCxnSpPr/>
          <p:nvPr/>
        </p:nvCxnSpPr>
        <p:spPr>
          <a:xfrm>
            <a:off x="3987158" y="4581444"/>
            <a:ext cx="442886" cy="0"/>
          </a:xfrm>
          <a:prstGeom prst="straightConnector1">
            <a:avLst/>
          </a:prstGeom>
          <a:ln w="57150">
            <a:solidFill>
              <a:schemeClr val="accent6"/>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4417720" y="2704158"/>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cxnSp>
        <p:nvCxnSpPr>
          <p:cNvPr id="46" name="直線コネクタ 45"/>
          <p:cNvCxnSpPr/>
          <p:nvPr/>
        </p:nvCxnSpPr>
        <p:spPr>
          <a:xfrm>
            <a:off x="4874920" y="2704158"/>
            <a:ext cx="12324" cy="2890610"/>
          </a:xfrm>
          <a:prstGeom prst="line">
            <a:avLst/>
          </a:prstGeom>
          <a:ln w="38100">
            <a:solidFill>
              <a:schemeClr val="accent6"/>
            </a:solidFill>
            <a:prstDash val="dash"/>
          </a:ln>
        </p:spPr>
        <p:style>
          <a:lnRef idx="1">
            <a:schemeClr val="dk1"/>
          </a:lnRef>
          <a:fillRef idx="0">
            <a:schemeClr val="dk1"/>
          </a:fillRef>
          <a:effectRef idx="0">
            <a:schemeClr val="dk1"/>
          </a:effectRef>
          <a:fontRef idx="minor">
            <a:schemeClr val="tx1"/>
          </a:fontRef>
        </p:style>
      </p:cxnSp>
      <p:sp>
        <p:nvSpPr>
          <p:cNvPr id="47" name="正方形/長方形 46"/>
          <p:cNvSpPr/>
          <p:nvPr/>
        </p:nvSpPr>
        <p:spPr>
          <a:xfrm>
            <a:off x="2019262" y="4751978"/>
            <a:ext cx="1680737" cy="588444"/>
          </a:xfrm>
          <a:prstGeom prst="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①前期型</a:t>
            </a:r>
            <a:endParaRPr lang="ja-JP" altLang="en-US" sz="2400" dirty="0"/>
          </a:p>
        </p:txBody>
      </p:sp>
      <p:sp>
        <p:nvSpPr>
          <p:cNvPr id="48" name="正方形/長方形 47"/>
          <p:cNvSpPr/>
          <p:nvPr/>
        </p:nvSpPr>
        <p:spPr>
          <a:xfrm>
            <a:off x="3813602" y="4751978"/>
            <a:ext cx="1680737" cy="588444"/>
          </a:xfrm>
          <a:prstGeom prst="rect">
            <a:avLst/>
          </a:prstGeom>
          <a:solidFill>
            <a:schemeClr val="bg1"/>
          </a:solidFill>
          <a:ln>
            <a:solidFill>
              <a:schemeClr val="accent6"/>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③中期型</a:t>
            </a:r>
            <a:endParaRPr lang="ja-JP" altLang="en-US" sz="2400" dirty="0"/>
          </a:p>
        </p:txBody>
      </p:sp>
      <p:sp>
        <p:nvSpPr>
          <p:cNvPr id="49" name="正方形/長方形 48"/>
          <p:cNvSpPr/>
          <p:nvPr/>
        </p:nvSpPr>
        <p:spPr>
          <a:xfrm>
            <a:off x="5588140" y="4751978"/>
            <a:ext cx="1680737" cy="588444"/>
          </a:xfrm>
          <a:prstGeom prst="rect">
            <a:avLst/>
          </a:prstGeom>
          <a:solidFill>
            <a:schemeClr val="bg1"/>
          </a:solidFill>
          <a:ln>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②後期型</a:t>
            </a:r>
            <a:endParaRPr lang="ja-JP" altLang="en-US" sz="2400" dirty="0"/>
          </a:p>
        </p:txBody>
      </p:sp>
    </p:spTree>
    <p:extLst>
      <p:ext uri="{BB962C8B-B14F-4D97-AF65-F5344CB8AC3E}">
        <p14:creationId xmlns:p14="http://schemas.microsoft.com/office/powerpoint/2010/main" val="18106423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6"/>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8"/>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3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38"/>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37"/>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34"/>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9"/>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34"/>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9"/>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35"/>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9"/>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43"/>
                                        </p:tgtEl>
                                        <p:attrNameLst>
                                          <p:attrName>style.visibility</p:attrName>
                                        </p:attrNameLst>
                                      </p:cBhvr>
                                      <p:to>
                                        <p:strVal val="visible"/>
                                      </p:to>
                                    </p:set>
                                  </p:childTnLst>
                                </p:cTn>
                              </p:par>
                              <p:par>
                                <p:cTn id="71" presetID="1" presetClass="entr" presetSubtype="0" fill="hold" nodeType="withEffect">
                                  <p:stCondLst>
                                    <p:cond delay="0"/>
                                  </p:stCondLst>
                                  <p:childTnLst>
                                    <p:set>
                                      <p:cBhvr>
                                        <p:cTn id="72" dur="1" fill="hold">
                                          <p:stCondLst>
                                            <p:cond delay="0"/>
                                          </p:stCondLst>
                                        </p:cTn>
                                        <p:tgtEl>
                                          <p:spTgt spid="45"/>
                                        </p:tgtEl>
                                        <p:attrNameLst>
                                          <p:attrName>style.visibility</p:attrName>
                                        </p:attrNameLst>
                                      </p:cBhvr>
                                      <p:to>
                                        <p:strVal val="visible"/>
                                      </p:to>
                                    </p:set>
                                  </p:childTnLst>
                                </p:cTn>
                              </p:par>
                              <p:par>
                                <p:cTn id="73" presetID="1" presetClass="entr" presetSubtype="0" fill="hold" nodeType="withEffect">
                                  <p:stCondLst>
                                    <p:cond delay="0"/>
                                  </p:stCondLst>
                                  <p:childTnLst>
                                    <p:set>
                                      <p:cBhvr>
                                        <p:cTn id="74" dur="1" fill="hold">
                                          <p:stCondLst>
                                            <p:cond delay="0"/>
                                          </p:stCondLst>
                                        </p:cTn>
                                        <p:tgtEl>
                                          <p:spTgt spid="44"/>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xit" presetSubtype="0" fill="hold" nodeType="clickEffect">
                                  <p:stCondLst>
                                    <p:cond delay="0"/>
                                  </p:stCondLst>
                                  <p:childTnLst>
                                    <p:set>
                                      <p:cBhvr>
                                        <p:cTn id="78" dur="1" fill="hold">
                                          <p:stCondLst>
                                            <p:cond delay="0"/>
                                          </p:stCondLst>
                                        </p:cTn>
                                        <p:tgtEl>
                                          <p:spTgt spid="45"/>
                                        </p:tgtEl>
                                        <p:attrNameLst>
                                          <p:attrName>style.visibility</p:attrName>
                                        </p:attrNameLst>
                                      </p:cBhvr>
                                      <p:to>
                                        <p:strVal val="hidden"/>
                                      </p:to>
                                    </p:set>
                                  </p:childTnLst>
                                </p:cTn>
                              </p:par>
                              <p:par>
                                <p:cTn id="79" presetID="1" presetClass="exit" presetSubtype="0" fill="hold" nodeType="withEffect">
                                  <p:stCondLst>
                                    <p:cond delay="0"/>
                                  </p:stCondLst>
                                  <p:childTnLst>
                                    <p:set>
                                      <p:cBhvr>
                                        <p:cTn id="80" dur="1" fill="hold">
                                          <p:stCondLst>
                                            <p:cond delay="0"/>
                                          </p:stCondLst>
                                        </p:cTn>
                                        <p:tgtEl>
                                          <p:spTgt spid="44"/>
                                        </p:tgtEl>
                                        <p:attrNameLst>
                                          <p:attrName>style.visibility</p:attrName>
                                        </p:attrNameLst>
                                      </p:cBhvr>
                                      <p:to>
                                        <p:strVal val="hidden"/>
                                      </p:to>
                                    </p:set>
                                  </p:childTnLst>
                                </p:cTn>
                              </p:par>
                              <p:par>
                                <p:cTn id="81" presetID="1" presetClass="entr" presetSubtype="0" fill="hold" nodeType="withEffect">
                                  <p:stCondLst>
                                    <p:cond delay="0"/>
                                  </p:stCondLst>
                                  <p:childTnLst>
                                    <p:set>
                                      <p:cBhvr>
                                        <p:cTn id="82" dur="1" fill="hold">
                                          <p:stCondLst>
                                            <p:cond delay="0"/>
                                          </p:stCondLst>
                                        </p:cTn>
                                        <p:tgtEl>
                                          <p:spTgt spid="41"/>
                                        </p:tgtEl>
                                        <p:attrNameLst>
                                          <p:attrName>style.visibility</p:attrName>
                                        </p:attrNameLst>
                                      </p:cBhvr>
                                      <p:to>
                                        <p:strVal val="visible"/>
                                      </p:to>
                                    </p:set>
                                  </p:childTnLst>
                                </p:cTn>
                              </p:par>
                              <p:par>
                                <p:cTn id="83" presetID="1" presetClass="entr" presetSubtype="0" fill="hold" nodeType="withEffect">
                                  <p:stCondLst>
                                    <p:cond delay="0"/>
                                  </p:stCondLst>
                                  <p:childTnLst>
                                    <p:set>
                                      <p:cBhvr>
                                        <p:cTn id="84" dur="1" fill="hold">
                                          <p:stCondLst>
                                            <p:cond delay="0"/>
                                          </p:stCondLst>
                                        </p:cTn>
                                        <p:tgtEl>
                                          <p:spTgt spid="46"/>
                                        </p:tgtEl>
                                        <p:attrNameLst>
                                          <p:attrName>style.visibility</p:attrName>
                                        </p:attrNameLst>
                                      </p:cBhvr>
                                      <p:to>
                                        <p:strVal val="visible"/>
                                      </p:to>
                                    </p:set>
                                  </p:childTnLst>
                                </p:cTn>
                              </p:par>
                            </p:childTnLst>
                          </p:cTn>
                        </p:par>
                      </p:childTnLst>
                    </p:cTn>
                  </p:par>
                  <p:par>
                    <p:cTn id="85" fill="hold">
                      <p:stCondLst>
                        <p:cond delay="indefinite"/>
                      </p:stCondLst>
                      <p:childTnLst>
                        <p:par>
                          <p:cTn id="86" fill="hold">
                            <p:stCondLst>
                              <p:cond delay="0"/>
                            </p:stCondLst>
                            <p:childTnLst>
                              <p:par>
                                <p:cTn id="87" presetID="1" presetClass="exit" presetSubtype="0" fill="hold" nodeType="clickEffect">
                                  <p:stCondLst>
                                    <p:cond delay="0"/>
                                  </p:stCondLst>
                                  <p:childTnLst>
                                    <p:set>
                                      <p:cBhvr>
                                        <p:cTn id="88" dur="1" fill="hold">
                                          <p:stCondLst>
                                            <p:cond delay="0"/>
                                          </p:stCondLst>
                                        </p:cTn>
                                        <p:tgtEl>
                                          <p:spTgt spid="41"/>
                                        </p:tgtEl>
                                        <p:attrNameLst>
                                          <p:attrName>style.visibility</p:attrName>
                                        </p:attrNameLst>
                                      </p:cBhvr>
                                      <p:to>
                                        <p:strVal val="hidden"/>
                                      </p:to>
                                    </p:set>
                                  </p:childTnLst>
                                </p:cTn>
                              </p:par>
                              <p:par>
                                <p:cTn id="89" presetID="1" presetClass="exit" presetSubtype="0" fill="hold" nodeType="withEffect">
                                  <p:stCondLst>
                                    <p:cond delay="0"/>
                                  </p:stCondLst>
                                  <p:childTnLst>
                                    <p:set>
                                      <p:cBhvr>
                                        <p:cTn id="90" dur="1" fill="hold">
                                          <p:stCondLst>
                                            <p:cond delay="0"/>
                                          </p:stCondLst>
                                        </p:cTn>
                                        <p:tgtEl>
                                          <p:spTgt spid="46"/>
                                        </p:tgtEl>
                                        <p:attrNameLst>
                                          <p:attrName>style.visibility</p:attrName>
                                        </p:attrNameLst>
                                      </p:cBhvr>
                                      <p:to>
                                        <p:strVal val="hidden"/>
                                      </p:to>
                                    </p:set>
                                  </p:childTnLst>
                                </p:cTn>
                              </p:par>
                              <p:par>
                                <p:cTn id="91" presetID="1" presetClass="entr" presetSubtype="0" fill="hold" nodeType="withEffect">
                                  <p:stCondLst>
                                    <p:cond delay="0"/>
                                  </p:stCondLst>
                                  <p:childTnLst>
                                    <p:set>
                                      <p:cBhvr>
                                        <p:cTn id="92" dur="1" fill="hold">
                                          <p:stCondLst>
                                            <p:cond delay="0"/>
                                          </p:stCondLst>
                                        </p:cTn>
                                        <p:tgtEl>
                                          <p:spTgt spid="40"/>
                                        </p:tgtEl>
                                        <p:attrNameLst>
                                          <p:attrName>style.visibility</p:attrName>
                                        </p:attrNameLst>
                                      </p:cBhvr>
                                      <p:to>
                                        <p:strVal val="visible"/>
                                      </p:to>
                                    </p:set>
                                  </p:childTnLst>
                                </p:cTn>
                              </p:par>
                              <p:par>
                                <p:cTn id="93" presetID="1" presetClass="entr" presetSubtype="0" fill="hold" nodeType="withEffect">
                                  <p:stCondLst>
                                    <p:cond delay="0"/>
                                  </p:stCondLst>
                                  <p:childTnLst>
                                    <p:set>
                                      <p:cBhvr>
                                        <p:cTn id="94" dur="1" fill="hold">
                                          <p:stCondLst>
                                            <p:cond delay="0"/>
                                          </p:stCondLst>
                                        </p:cTn>
                                        <p:tgtEl>
                                          <p:spTgt spid="42"/>
                                        </p:tgtEl>
                                        <p:attrNameLst>
                                          <p:attrName>style.visibility</p:attrName>
                                        </p:attrNameLst>
                                      </p:cBhvr>
                                      <p:to>
                                        <p:strVal val="visible"/>
                                      </p:to>
                                    </p:set>
                                  </p:childTnLst>
                                </p:cTn>
                              </p:par>
                            </p:childTnLst>
                          </p:cTn>
                        </p:par>
                      </p:childTnLst>
                    </p:cTn>
                  </p:par>
                  <p:par>
                    <p:cTn id="95" fill="hold">
                      <p:stCondLst>
                        <p:cond delay="indefinite"/>
                      </p:stCondLst>
                      <p:childTnLst>
                        <p:par>
                          <p:cTn id="96" fill="hold">
                            <p:stCondLst>
                              <p:cond delay="0"/>
                            </p:stCondLst>
                            <p:childTnLst>
                              <p:par>
                                <p:cTn id="97" presetID="1" presetClass="entr" presetSubtype="0" fill="hold" grpId="0" nodeType="clickEffect">
                                  <p:stCondLst>
                                    <p:cond delay="0"/>
                                  </p:stCondLst>
                                  <p:childTnLst>
                                    <p:set>
                                      <p:cBhvr>
                                        <p:cTn id="98" dur="1" fill="hold">
                                          <p:stCondLst>
                                            <p:cond delay="0"/>
                                          </p:stCondLst>
                                        </p:cTn>
                                        <p:tgtEl>
                                          <p:spTgt spid="4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48" grpId="0" animBg="1"/>
      <p:bldP spid="4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コンテンツ プレースホルダー 6"/>
          <p:cNvGraphicFramePr>
            <a:graphicFrameLocks/>
          </p:cNvGraphicFramePr>
          <p:nvPr>
            <p:extLst>
              <p:ext uri="{D42A27DB-BD31-4B8C-83A1-F6EECF244321}">
                <p14:modId xmlns:p14="http://schemas.microsoft.com/office/powerpoint/2010/main" val="3627133140"/>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2" name="コンテンツ プレースホルダー 6"/>
          <p:cNvGraphicFramePr>
            <a:graphicFrameLocks/>
          </p:cNvGraphicFramePr>
          <p:nvPr>
            <p:extLst>
              <p:ext uri="{D42A27DB-BD31-4B8C-83A1-F6EECF244321}">
                <p14:modId xmlns:p14="http://schemas.microsoft.com/office/powerpoint/2010/main" val="167536875"/>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4"/>
          </a:graphicData>
        </a:graphic>
      </p:graphicFrame>
      <p:sp>
        <p:nvSpPr>
          <p:cNvPr id="2" name="タイトル 1"/>
          <p:cNvSpPr>
            <a:spLocks noGrp="1"/>
          </p:cNvSpPr>
          <p:nvPr>
            <p:ph type="title"/>
          </p:nvPr>
        </p:nvSpPr>
        <p:spPr/>
        <p:txBody>
          <a:bodyPr>
            <a:normAutofit/>
          </a:bodyPr>
          <a:lstStyle/>
          <a:p>
            <a:r>
              <a:rPr lang="ja-JP" altLang="en-US" sz="3600" dirty="0" smtClean="0"/>
              <a:t>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zh-TW" altLang="en-US" sz="2800" dirty="0" smtClean="0">
                <a:latin typeface="ＭＳ Ｐゴシック" panose="020B0600070205080204" pitchFamily="50" charset="-128"/>
                <a:ea typeface="ＭＳ Ｐゴシック" panose="020B0600070205080204" pitchFamily="50" charset="-128"/>
              </a:rPr>
              <a:t>個人</a:t>
            </a:r>
            <a:r>
              <a:rPr lang="zh-TW" altLang="en-US" sz="2800" dirty="0">
                <a:latin typeface="ＭＳ Ｐゴシック" panose="020B0600070205080204" pitchFamily="50" charset="-128"/>
                <a:ea typeface="ＭＳ Ｐゴシック" panose="020B0600070205080204" pitchFamily="50" charset="-128"/>
              </a:rPr>
              <a:t>評価型期間選択法</a:t>
            </a:r>
          </a:p>
          <a:p>
            <a:pPr lvl="1"/>
            <a:endParaRPr lang="en-US" altLang="ja-JP" sz="1600" dirty="0" smtClean="0"/>
          </a:p>
          <a:p>
            <a:pPr lvl="1"/>
            <a:endParaRPr lang="en-US" altLang="ja-JP" dirty="0" smtClean="0"/>
          </a:p>
          <a:p>
            <a:pPr lvl="1"/>
            <a:endParaRPr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14</a:t>
            </a:fld>
            <a:endParaRPr kumimoji="1" lang="ja-JP" altLang="en-US"/>
          </a:p>
        </p:txBody>
      </p:sp>
      <p:cxnSp>
        <p:nvCxnSpPr>
          <p:cNvPr id="74" name="直線コネクタ 73"/>
          <p:cNvCxnSpPr/>
          <p:nvPr/>
        </p:nvCxnSpPr>
        <p:spPr>
          <a:xfrm>
            <a:off x="3477791" y="2704158"/>
            <a:ext cx="12324" cy="2890610"/>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75" name="直線コネクタ 74"/>
          <p:cNvCxnSpPr/>
          <p:nvPr/>
        </p:nvCxnSpPr>
        <p:spPr>
          <a:xfrm>
            <a:off x="2581006" y="2704159"/>
            <a:ext cx="12324" cy="2890610"/>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76" name="直線コネクタ 75"/>
          <p:cNvCxnSpPr/>
          <p:nvPr/>
        </p:nvCxnSpPr>
        <p:spPr>
          <a:xfrm>
            <a:off x="5274094" y="2704159"/>
            <a:ext cx="12324" cy="2890610"/>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77" name="直線コネクタ 76"/>
          <p:cNvCxnSpPr/>
          <p:nvPr/>
        </p:nvCxnSpPr>
        <p:spPr>
          <a:xfrm>
            <a:off x="4377309" y="2704160"/>
            <a:ext cx="12324" cy="2890610"/>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78" name="直線矢印コネクタ 77"/>
          <p:cNvCxnSpPr/>
          <p:nvPr/>
        </p:nvCxnSpPr>
        <p:spPr>
          <a:xfrm>
            <a:off x="2537146" y="4726407"/>
            <a:ext cx="952969" cy="0"/>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79" name="直線矢印コネクタ 78"/>
          <p:cNvCxnSpPr/>
          <p:nvPr/>
        </p:nvCxnSpPr>
        <p:spPr>
          <a:xfrm>
            <a:off x="4341451" y="4777253"/>
            <a:ext cx="952969" cy="0"/>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正方形/長方形 13"/>
          <p:cNvSpPr/>
          <p:nvPr/>
        </p:nvSpPr>
        <p:spPr>
          <a:xfrm>
            <a:off x="5766508" y="2254014"/>
            <a:ext cx="3053964" cy="1267897"/>
          </a:xfrm>
          <a:prstGeom prst="rect">
            <a:avLst/>
          </a:prstGeom>
          <a:solidFill>
            <a:schemeClr val="bg1"/>
          </a:solidFill>
          <a:ln w="38100">
            <a:solidFill>
              <a:schemeClr val="tx2"/>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開発者それぞ</a:t>
            </a:r>
            <a:r>
              <a:rPr lang="ja-JP" altLang="en-US" sz="2000" dirty="0"/>
              <a:t>れ</a:t>
            </a:r>
            <a:r>
              <a:rPr lang="ja-JP" altLang="en-US" sz="2000" dirty="0" smtClean="0"/>
              <a:t>の</a:t>
            </a:r>
            <a:endParaRPr lang="en-US" altLang="ja-JP" sz="2000" dirty="0" smtClean="0"/>
          </a:p>
          <a:p>
            <a:pPr algn="ctr"/>
            <a:r>
              <a:rPr lang="ja-JP" altLang="en-US" sz="2000" dirty="0" smtClean="0"/>
              <a:t>活動活発時期に対応するように期間を設定</a:t>
            </a:r>
            <a:endParaRPr lang="en-US" altLang="ja-JP" sz="2000" dirty="0" smtClean="0"/>
          </a:p>
        </p:txBody>
      </p:sp>
    </p:spTree>
    <p:extLst>
      <p:ext uri="{BB962C8B-B14F-4D97-AF65-F5344CB8AC3E}">
        <p14:creationId xmlns:p14="http://schemas.microsoft.com/office/powerpoint/2010/main" val="16822710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7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7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5"/>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74"/>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78"/>
                                        </p:tgtEl>
                                        <p:attrNameLst>
                                          <p:attrName>style.visibility</p:attrName>
                                        </p:attrNameLst>
                                      </p:cBhvr>
                                      <p:to>
                                        <p:strVal val="hidden"/>
                                      </p:to>
                                    </p:set>
                                  </p:childTnLst>
                                </p:cTn>
                              </p:par>
                              <p:par>
                                <p:cTn id="19" presetID="1" presetClass="exit" presetSubtype="0" fill="hold" grpId="0" nodeType="withEffect">
                                  <p:stCondLst>
                                    <p:cond delay="0"/>
                                  </p:stCondLst>
                                  <p:childTnLst>
                                    <p:set>
                                      <p:cBhvr>
                                        <p:cTn id="20" dur="1" fill="hold">
                                          <p:stCondLst>
                                            <p:cond delay="0"/>
                                          </p:stCondLst>
                                        </p:cTn>
                                        <p:tgtEl>
                                          <p:spTgt spid="31"/>
                                        </p:tgtEl>
                                        <p:attrNameLst>
                                          <p:attrName>style.visibility</p:attrName>
                                        </p:attrNameLst>
                                      </p:cBhvr>
                                      <p:to>
                                        <p:strVal val="hidden"/>
                                      </p:to>
                                    </p:set>
                                  </p:childTnLst>
                                </p:cTn>
                              </p:par>
                              <p:par>
                                <p:cTn id="21" presetID="1" presetClass="entr" presetSubtype="0" fill="hold" grpId="0"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9"/>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7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1" grpId="0">
        <p:bldAsOne/>
      </p:bldGraphic>
      <p:bldGraphic spid="32" grpId="0">
        <p:bldAsOne/>
      </p:bldGraphic>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実験</a:t>
            </a:r>
            <a:endParaRPr kumimoji="1" lang="ja-JP" altLang="en-US" sz="3600" dirty="0"/>
          </a:p>
        </p:txBody>
      </p:sp>
      <p:sp>
        <p:nvSpPr>
          <p:cNvPr id="3" name="コンテンツ プレースホルダー 2"/>
          <p:cNvSpPr>
            <a:spLocks noGrp="1"/>
          </p:cNvSpPr>
          <p:nvPr>
            <p:ph idx="1"/>
          </p:nvPr>
        </p:nvSpPr>
        <p:spPr>
          <a:xfrm>
            <a:off x="457200" y="1600200"/>
            <a:ext cx="8229600" cy="5121275"/>
          </a:xfrm>
        </p:spPr>
        <p:txBody>
          <a:bodyPr>
            <a:normAutofit fontScale="92500"/>
          </a:bodyPr>
          <a:lstStyle/>
          <a:p>
            <a:r>
              <a:rPr kumimoji="1" lang="ja-JP" altLang="en-US" sz="3000" dirty="0" smtClean="0"/>
              <a:t>実験目的</a:t>
            </a:r>
            <a:endParaRPr lang="en-US" altLang="ja-JP" sz="3000" dirty="0"/>
          </a:p>
          <a:p>
            <a:pPr lvl="1"/>
            <a:r>
              <a:rPr lang="ja-JP" altLang="en-US" sz="2600" dirty="0" smtClean="0"/>
              <a:t>データセット期間の取り方に</a:t>
            </a:r>
            <a:r>
              <a:rPr lang="ja-JP" altLang="en-US" sz="2600" dirty="0"/>
              <a:t>よって</a:t>
            </a:r>
            <a:r>
              <a:rPr lang="en-US" altLang="ja-JP" sz="2600" dirty="0"/>
              <a:t>, </a:t>
            </a:r>
            <a:r>
              <a:rPr lang="ja-JP" altLang="en-US" sz="2600" dirty="0"/>
              <a:t>予測精度に違いが見られる</a:t>
            </a:r>
            <a:r>
              <a:rPr lang="ja-JP" altLang="en-US" sz="2600" dirty="0" smtClean="0"/>
              <a:t>かどうかを</a:t>
            </a:r>
            <a:r>
              <a:rPr lang="ja-JP" altLang="en-US" sz="2600" dirty="0"/>
              <a:t>確認</a:t>
            </a:r>
            <a:r>
              <a:rPr lang="ja-JP" altLang="en-US" sz="2600" dirty="0" smtClean="0"/>
              <a:t>する</a:t>
            </a:r>
            <a:endParaRPr lang="en-US" altLang="ja-JP" sz="2600" dirty="0" smtClean="0"/>
          </a:p>
          <a:p>
            <a:pPr lvl="1"/>
            <a:endParaRPr kumimoji="1" lang="en-US" altLang="ja-JP" dirty="0" smtClean="0"/>
          </a:p>
          <a:p>
            <a:r>
              <a:rPr lang="ja-JP" altLang="en-US" sz="3000" dirty="0" smtClean="0"/>
              <a:t>既存モデルと同様にロジスティック回帰モデルに</a:t>
            </a:r>
            <a:r>
              <a:rPr lang="ja-JP" altLang="en-US" sz="3000" dirty="0"/>
              <a:t>よって</a:t>
            </a:r>
            <a:r>
              <a:rPr lang="ja-JP" altLang="en-US" sz="3000" dirty="0" smtClean="0"/>
              <a:t>予測</a:t>
            </a:r>
            <a:endParaRPr lang="en-US" altLang="ja-JP" sz="3000" dirty="0"/>
          </a:p>
          <a:p>
            <a:pPr lvl="1"/>
            <a:r>
              <a:rPr lang="ja-JP" altLang="en-US" sz="2600" dirty="0" smtClean="0"/>
              <a:t>活動量メトリクスを用いる</a:t>
            </a:r>
            <a:endParaRPr lang="en-US" altLang="ja-JP" sz="2600" dirty="0"/>
          </a:p>
          <a:p>
            <a:pPr lvl="2"/>
            <a:r>
              <a:rPr lang="ja-JP" altLang="en-US" sz="2600" dirty="0" smtClean="0"/>
              <a:t>活動</a:t>
            </a:r>
            <a:r>
              <a:rPr lang="ja-JP" altLang="en-US" sz="2600" dirty="0"/>
              <a:t>期間（月）</a:t>
            </a:r>
            <a:endParaRPr lang="en-US" altLang="ja-JP" sz="2600" dirty="0"/>
          </a:p>
          <a:p>
            <a:pPr lvl="2"/>
            <a:r>
              <a:rPr lang="ja-JP" altLang="en-US" sz="2600" dirty="0"/>
              <a:t>総パッチ投稿数，月パッチ投稿数（中央値）</a:t>
            </a:r>
            <a:endParaRPr lang="en-US" altLang="ja-JP" sz="2600" dirty="0"/>
          </a:p>
          <a:p>
            <a:pPr lvl="2"/>
            <a:r>
              <a:rPr lang="ja-JP" altLang="en-US" sz="2600" dirty="0"/>
              <a:t>総パッチレビュー数，月パッチレビュー数（中央値）</a:t>
            </a:r>
            <a:endParaRPr lang="en-US" altLang="ja-JP" sz="2600" dirty="0"/>
          </a:p>
          <a:p>
            <a:pPr lvl="2"/>
            <a:r>
              <a:rPr lang="ja-JP" altLang="en-US" sz="2600" dirty="0"/>
              <a:t>総コメント投稿数，月コメント投稿数（中央値）</a:t>
            </a:r>
            <a:endParaRPr lang="en-US" altLang="ja-JP" sz="26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15</a:t>
            </a:fld>
            <a:endParaRPr lang="en-US" altLang="ja-JP" dirty="0"/>
          </a:p>
        </p:txBody>
      </p:sp>
    </p:spTree>
    <p:extLst>
      <p:ext uri="{BB962C8B-B14F-4D97-AF65-F5344CB8AC3E}">
        <p14:creationId xmlns:p14="http://schemas.microsoft.com/office/powerpoint/2010/main" val="111978051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1" name="コンテンツ プレースホルダー 6"/>
          <p:cNvGraphicFramePr>
            <a:graphicFrameLocks/>
          </p:cNvGraphicFramePr>
          <p:nvPr>
            <p:extLst>
              <p:ext uri="{D42A27DB-BD31-4B8C-83A1-F6EECF244321}">
                <p14:modId xmlns:p14="http://schemas.microsoft.com/office/powerpoint/2010/main" val="3398854424"/>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コンテンツ プレースホルダー 6"/>
          <p:cNvGraphicFramePr>
            <a:graphicFrameLocks/>
          </p:cNvGraphicFramePr>
          <p:nvPr>
            <p:extLst>
              <p:ext uri="{D42A27DB-BD31-4B8C-83A1-F6EECF244321}">
                <p14:modId xmlns:p14="http://schemas.microsoft.com/office/powerpoint/2010/main" val="2248624234"/>
              </p:ext>
            </p:extLst>
          </p:nvPr>
        </p:nvGraphicFramePr>
        <p:xfrm>
          <a:off x="967907" y="2597386"/>
          <a:ext cx="6929237" cy="3916665"/>
        </p:xfrm>
        <a:graphic>
          <a:graphicData uri="http://schemas.openxmlformats.org/drawingml/2006/chart">
            <c:chart xmlns:c="http://schemas.openxmlformats.org/drawingml/2006/chart" xmlns:r="http://schemas.openxmlformats.org/officeDocument/2006/relationships" r:id="rId4"/>
          </a:graphicData>
        </a:graphic>
      </p:graphicFrame>
      <p:cxnSp>
        <p:nvCxnSpPr>
          <p:cNvPr id="21" name="直線矢印コネクタ 20"/>
          <p:cNvCxnSpPr/>
          <p:nvPr/>
        </p:nvCxnSpPr>
        <p:spPr>
          <a:xfrm>
            <a:off x="2178165" y="4590406"/>
            <a:ext cx="1351045" cy="7"/>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30" name="直線矢印コネクタ 29"/>
          <p:cNvCxnSpPr/>
          <p:nvPr/>
        </p:nvCxnSpPr>
        <p:spPr>
          <a:xfrm>
            <a:off x="2165758" y="4590413"/>
            <a:ext cx="932969"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 name="タイトル 1"/>
          <p:cNvSpPr>
            <a:spLocks noGrp="1"/>
          </p:cNvSpPr>
          <p:nvPr>
            <p:ph type="title"/>
          </p:nvPr>
        </p:nvSpPr>
        <p:spPr/>
        <p:txBody>
          <a:bodyPr>
            <a:normAutofit/>
          </a:bodyPr>
          <a:lstStyle/>
          <a:p>
            <a:r>
              <a:rPr lang="ja-JP" altLang="en-US" sz="3600" dirty="0" smtClean="0"/>
              <a:t>実験で適用する手法</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zh-TW" altLang="en-US" sz="2800" dirty="0" smtClean="0">
                <a:latin typeface="ＭＳ Ｐゴシック" panose="020B0600070205080204" pitchFamily="50" charset="-128"/>
                <a:ea typeface="ＭＳ Ｐゴシック" panose="020B0600070205080204" pitchFamily="50" charset="-128"/>
              </a:rPr>
              <a:t>単純</a:t>
            </a:r>
            <a:r>
              <a:rPr lang="zh-TW" altLang="en-US" sz="2800" dirty="0">
                <a:latin typeface="ＭＳ Ｐゴシック" panose="020B0600070205080204" pitchFamily="50" charset="-128"/>
                <a:ea typeface="ＭＳ Ｐゴシック" panose="020B0600070205080204" pitchFamily="50" charset="-128"/>
              </a:rPr>
              <a:t>増加型期間選択法</a:t>
            </a:r>
          </a:p>
          <a:p>
            <a:pPr lvl="1"/>
            <a:endParaRPr lang="en-US" altLang="ja-JP" sz="1600" dirty="0" smtClean="0"/>
          </a:p>
          <a:p>
            <a:pPr lvl="1"/>
            <a:endParaRPr lang="en-US" altLang="ja-JP" dirty="0" smtClean="0"/>
          </a:p>
          <a:p>
            <a:pPr lvl="1"/>
            <a:endParaRPr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16</a:t>
            </a:fld>
            <a:endParaRPr kumimoji="1" lang="ja-JP" altLang="en-US"/>
          </a:p>
        </p:txBody>
      </p:sp>
      <p:cxnSp>
        <p:nvCxnSpPr>
          <p:cNvPr id="20" name="直線コネクタ 19"/>
          <p:cNvCxnSpPr/>
          <p:nvPr/>
        </p:nvCxnSpPr>
        <p:spPr>
          <a:xfrm>
            <a:off x="3523048" y="2704158"/>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19" name="直線コネクタ 18"/>
          <p:cNvCxnSpPr/>
          <p:nvPr/>
        </p:nvCxnSpPr>
        <p:spPr>
          <a:xfrm>
            <a:off x="2165841"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5" name="直線矢印コネクタ 24"/>
          <p:cNvCxnSpPr/>
          <p:nvPr/>
        </p:nvCxnSpPr>
        <p:spPr>
          <a:xfrm>
            <a:off x="2186874" y="4581445"/>
            <a:ext cx="442886" cy="0"/>
          </a:xfrm>
          <a:prstGeom prst="straightConnector1">
            <a:avLst/>
          </a:prstGeom>
          <a:ln w="57150">
            <a:solidFill>
              <a:srgbClr val="00B0F0"/>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27" name="直線コネクタ 26"/>
          <p:cNvCxnSpPr/>
          <p:nvPr/>
        </p:nvCxnSpPr>
        <p:spPr>
          <a:xfrm>
            <a:off x="2617436"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cxnSp>
        <p:nvCxnSpPr>
          <p:cNvPr id="29" name="直線コネクタ 28"/>
          <p:cNvCxnSpPr/>
          <p:nvPr/>
        </p:nvCxnSpPr>
        <p:spPr>
          <a:xfrm>
            <a:off x="3074636" y="2704159"/>
            <a:ext cx="12324" cy="2890610"/>
          </a:xfrm>
          <a:prstGeom prst="line">
            <a:avLst/>
          </a:prstGeom>
          <a:ln w="38100">
            <a:solidFill>
              <a:srgbClr val="00B0F0"/>
            </a:solidFill>
            <a:prstDash val="dash"/>
          </a:ln>
        </p:spPr>
        <p:style>
          <a:lnRef idx="1">
            <a:schemeClr val="dk1"/>
          </a:lnRef>
          <a:fillRef idx="0">
            <a:schemeClr val="dk1"/>
          </a:fillRef>
          <a:effectRef idx="0">
            <a:schemeClr val="dk1"/>
          </a:effectRef>
          <a:fontRef idx="minor">
            <a:schemeClr val="tx1"/>
          </a:fontRef>
        </p:style>
      </p:cxnSp>
      <p:sp>
        <p:nvSpPr>
          <p:cNvPr id="47" name="正方形/長方形 46"/>
          <p:cNvSpPr/>
          <p:nvPr/>
        </p:nvSpPr>
        <p:spPr>
          <a:xfrm>
            <a:off x="2019262" y="4751978"/>
            <a:ext cx="1680737" cy="588444"/>
          </a:xfrm>
          <a:prstGeom prst="rect">
            <a:avLst/>
          </a:prstGeom>
          <a:solidFill>
            <a:schemeClr val="bg1"/>
          </a:solidFill>
          <a:ln>
            <a:solidFill>
              <a:srgbClr val="00B0F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①前期型</a:t>
            </a:r>
            <a:endParaRPr lang="ja-JP" altLang="en-US" sz="2400" dirty="0"/>
          </a:p>
        </p:txBody>
      </p:sp>
      <p:cxnSp>
        <p:nvCxnSpPr>
          <p:cNvPr id="16" name="直線矢印コネクタ 15"/>
          <p:cNvCxnSpPr/>
          <p:nvPr/>
        </p:nvCxnSpPr>
        <p:spPr>
          <a:xfrm>
            <a:off x="5752987" y="4572484"/>
            <a:ext cx="1351045" cy="7"/>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7" name="直線矢印コネクタ 16"/>
          <p:cNvCxnSpPr/>
          <p:nvPr/>
        </p:nvCxnSpPr>
        <p:spPr>
          <a:xfrm>
            <a:off x="6194909" y="4573286"/>
            <a:ext cx="932969"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2" name="直線コネクタ 21"/>
          <p:cNvCxnSpPr/>
          <p:nvPr/>
        </p:nvCxnSpPr>
        <p:spPr>
          <a:xfrm>
            <a:off x="5759233" y="2597386"/>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23" name="直線コネクタ 22"/>
          <p:cNvCxnSpPr/>
          <p:nvPr/>
        </p:nvCxnSpPr>
        <p:spPr>
          <a:xfrm>
            <a:off x="7109371" y="2615316"/>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24" name="直線矢印コネクタ 23"/>
          <p:cNvCxnSpPr/>
          <p:nvPr/>
        </p:nvCxnSpPr>
        <p:spPr>
          <a:xfrm>
            <a:off x="6661146" y="4563516"/>
            <a:ext cx="442886" cy="0"/>
          </a:xfrm>
          <a:prstGeom prst="straightConnector1">
            <a:avLst/>
          </a:prstGeom>
          <a:ln w="57150">
            <a:solidFill>
              <a:schemeClr val="accent3"/>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26" name="直線コネクタ 25"/>
          <p:cNvCxnSpPr/>
          <p:nvPr/>
        </p:nvCxnSpPr>
        <p:spPr>
          <a:xfrm>
            <a:off x="6682445" y="2597387"/>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cxnSp>
        <p:nvCxnSpPr>
          <p:cNvPr id="28" name="直線コネクタ 27"/>
          <p:cNvCxnSpPr/>
          <p:nvPr/>
        </p:nvCxnSpPr>
        <p:spPr>
          <a:xfrm>
            <a:off x="6225266" y="2597387"/>
            <a:ext cx="12324" cy="2890610"/>
          </a:xfrm>
          <a:prstGeom prst="line">
            <a:avLst/>
          </a:prstGeom>
          <a:ln w="38100">
            <a:solidFill>
              <a:schemeClr val="accent3"/>
            </a:solidFill>
            <a:prstDash val="dash"/>
          </a:ln>
        </p:spPr>
        <p:style>
          <a:lnRef idx="1">
            <a:schemeClr val="dk1"/>
          </a:lnRef>
          <a:fillRef idx="0">
            <a:schemeClr val="dk1"/>
          </a:fillRef>
          <a:effectRef idx="0">
            <a:schemeClr val="dk1"/>
          </a:effectRef>
          <a:fontRef idx="minor">
            <a:schemeClr val="tx1"/>
          </a:fontRef>
        </p:style>
      </p:cxnSp>
      <p:sp>
        <p:nvSpPr>
          <p:cNvPr id="31" name="正方形/長方形 30"/>
          <p:cNvSpPr/>
          <p:nvPr/>
        </p:nvSpPr>
        <p:spPr>
          <a:xfrm>
            <a:off x="5588140" y="4751978"/>
            <a:ext cx="1680737" cy="588444"/>
          </a:xfrm>
          <a:prstGeom prst="rect">
            <a:avLst/>
          </a:prstGeom>
          <a:solidFill>
            <a:schemeClr val="bg1"/>
          </a:solidFill>
          <a:ln>
            <a:solidFill>
              <a:schemeClr val="accent3"/>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400" dirty="0" smtClean="0"/>
              <a:t>②後期型</a:t>
            </a:r>
            <a:endParaRPr lang="ja-JP" altLang="en-US" sz="2400" dirty="0"/>
          </a:p>
        </p:txBody>
      </p:sp>
    </p:spTree>
    <p:extLst>
      <p:ext uri="{BB962C8B-B14F-4D97-AF65-F5344CB8AC3E}">
        <p14:creationId xmlns:p14="http://schemas.microsoft.com/office/powerpoint/2010/main" val="42365308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27"/>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25"/>
                                        </p:tgtEl>
                                        <p:attrNameLst>
                                          <p:attrName>style.visibility</p:attrName>
                                        </p:attrNameLst>
                                      </p:cBhvr>
                                      <p:to>
                                        <p:strVal val="hidden"/>
                                      </p:to>
                                    </p:set>
                                  </p:childTnLst>
                                </p:cTn>
                              </p:par>
                              <p:par>
                                <p:cTn id="17" presetID="1" presetClass="entr" presetSubtype="0" fill="hold" nodeType="withEffect">
                                  <p:stCondLst>
                                    <p:cond delay="0"/>
                                  </p:stCondLst>
                                  <p:childTnLst>
                                    <p:set>
                                      <p:cBhvr>
                                        <p:cTn id="18" dur="1" fill="hold">
                                          <p:stCondLst>
                                            <p:cond delay="0"/>
                                          </p:stCondLst>
                                        </p:cTn>
                                        <p:tgtEl>
                                          <p:spTgt spid="3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nodeType="clickEffect">
                                  <p:stCondLst>
                                    <p:cond delay="0"/>
                                  </p:stCondLst>
                                  <p:childTnLst>
                                    <p:set>
                                      <p:cBhvr>
                                        <p:cTn id="24" dur="1" fill="hold">
                                          <p:stCondLst>
                                            <p:cond delay="0"/>
                                          </p:stCondLst>
                                        </p:cTn>
                                        <p:tgtEl>
                                          <p:spTgt spid="30"/>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29"/>
                                        </p:tgtEl>
                                        <p:attrNameLst>
                                          <p:attrName>style.visibility</p:attrName>
                                        </p:attrNameLst>
                                      </p:cBhvr>
                                      <p:to>
                                        <p:strVal val="hidden"/>
                                      </p:to>
                                    </p:set>
                                  </p:childTnLst>
                                </p:cTn>
                              </p:par>
                              <p:par>
                                <p:cTn id="27" presetID="1" presetClass="entr" presetSubtype="0" fill="hold" nodeType="with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7"/>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2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2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24"/>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26"/>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24"/>
                                        </p:tgtEl>
                                        <p:attrNameLst>
                                          <p:attrName>style.visibility</p:attrName>
                                        </p:attrNameLst>
                                      </p:cBhvr>
                                      <p:to>
                                        <p:strVal val="hidden"/>
                                      </p:to>
                                    </p:set>
                                  </p:childTnLst>
                                </p:cTn>
                              </p:par>
                              <p:par>
                                <p:cTn id="49" presetID="1"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8"/>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xit" presetSubtype="0" fill="hold" nodeType="clickEffect">
                                  <p:stCondLst>
                                    <p:cond delay="0"/>
                                  </p:stCondLst>
                                  <p:childTnLst>
                                    <p:set>
                                      <p:cBhvr>
                                        <p:cTn id="56" dur="1" fill="hold">
                                          <p:stCondLst>
                                            <p:cond delay="0"/>
                                          </p:stCondLst>
                                        </p:cTn>
                                        <p:tgtEl>
                                          <p:spTgt spid="17"/>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28"/>
                                        </p:tgtEl>
                                        <p:attrNameLst>
                                          <p:attrName>style.visibility</p:attrName>
                                        </p:attrNameLst>
                                      </p:cBhvr>
                                      <p:to>
                                        <p:strVal val="hidden"/>
                                      </p:to>
                                    </p:set>
                                  </p:childTnLst>
                                </p:cTn>
                              </p:par>
                              <p:par>
                                <p:cTn id="59" presetID="1" presetClass="entr" presetSubtype="0" fill="hold" nodeType="withEffect">
                                  <p:stCondLst>
                                    <p:cond delay="0"/>
                                  </p:stCondLst>
                                  <p:childTnLst>
                                    <p:set>
                                      <p:cBhvr>
                                        <p:cTn id="60" dur="1" fill="hold">
                                          <p:stCondLst>
                                            <p:cond delay="0"/>
                                          </p:stCondLst>
                                        </p:cTn>
                                        <p:tgtEl>
                                          <p:spTgt spid="16"/>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22"/>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3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7" grpId="0" animBg="1"/>
      <p:bldP spid="31"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対象プロジェクト</a:t>
            </a:r>
            <a:endParaRPr kumimoji="1" lang="ja-JP" altLang="en-US" sz="3600" dirty="0"/>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21" name="スライド番号プレースホルダー 20"/>
          <p:cNvSpPr>
            <a:spLocks noGrp="1"/>
          </p:cNvSpPr>
          <p:nvPr>
            <p:ph type="sldNum" sz="quarter" idx="12"/>
          </p:nvPr>
        </p:nvSpPr>
        <p:spPr/>
        <p:txBody>
          <a:bodyPr/>
          <a:lstStyle/>
          <a:p>
            <a:fld id="{426E118B-0F06-492D-A002-B837CB8491AF}" type="slidenum">
              <a:rPr kumimoji="1" lang="ja-JP" altLang="en-US" smtClean="0"/>
              <a:t>17</a:t>
            </a:fld>
            <a:endParaRPr kumimoji="1" lang="ja-JP" altLang="en-US"/>
          </a:p>
        </p:txBody>
      </p:sp>
      <p:sp>
        <p:nvSpPr>
          <p:cNvPr id="4" name="コンテンツ プレースホルダ 26"/>
          <p:cNvSpPr txBox="1">
            <a:spLocks/>
          </p:cNvSpPr>
          <p:nvPr/>
        </p:nvSpPr>
        <p:spPr>
          <a:xfrm>
            <a:off x="609600" y="1347809"/>
            <a:ext cx="7924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パッチの投稿・レビューに不具合管理システム</a:t>
            </a:r>
            <a:r>
              <a:rPr lang="en-US" altLang="ja-JP" sz="2800" dirty="0" smtClean="0"/>
              <a:t>Jira</a:t>
            </a:r>
            <a:r>
              <a:rPr lang="ja-JP" altLang="en-US" sz="2800" dirty="0" smtClean="0"/>
              <a:t>を利用している</a:t>
            </a:r>
            <a:r>
              <a:rPr lang="en-US" altLang="ja-JP" sz="2800" dirty="0" smtClean="0"/>
              <a:t>OSS</a:t>
            </a:r>
            <a:r>
              <a:rPr lang="ja-JP" altLang="en-US" sz="2800" dirty="0" smtClean="0"/>
              <a:t>プロジェクト，</a:t>
            </a:r>
            <a:r>
              <a:rPr lang="en-US" altLang="ja-JP" sz="2800" dirty="0" smtClean="0"/>
              <a:t>Apache Ambari</a:t>
            </a:r>
            <a:r>
              <a:rPr lang="ja-JP" altLang="en-US" sz="2800" dirty="0" smtClean="0"/>
              <a:t>を対象</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51820" y="2708920"/>
            <a:ext cx="3240360" cy="9721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aphicFrame>
        <p:nvGraphicFramePr>
          <p:cNvPr id="20" name="表 19"/>
          <p:cNvGraphicFramePr>
            <a:graphicFrameLocks noGrp="1"/>
          </p:cNvGraphicFramePr>
          <p:nvPr>
            <p:extLst>
              <p:ext uri="{D42A27DB-BD31-4B8C-83A1-F6EECF244321}">
                <p14:modId xmlns:p14="http://schemas.microsoft.com/office/powerpoint/2010/main" val="1782394848"/>
              </p:ext>
            </p:extLst>
          </p:nvPr>
        </p:nvGraphicFramePr>
        <p:xfrm>
          <a:off x="1151620" y="3933056"/>
          <a:ext cx="6840760" cy="2016224"/>
        </p:xfrm>
        <a:graphic>
          <a:graphicData uri="http://schemas.openxmlformats.org/drawingml/2006/table">
            <a:tbl>
              <a:tblPr bandRow="1">
                <a:tableStyleId>{7DF18680-E054-41AD-8BC1-D1AEF772440D}</a:tableStyleId>
              </a:tblPr>
              <a:tblGrid>
                <a:gridCol w="3096344"/>
                <a:gridCol w="3744416"/>
              </a:tblGrid>
              <a:tr h="504056">
                <a:tc>
                  <a:txBody>
                    <a:bodyPr/>
                    <a:lstStyle/>
                    <a:p>
                      <a:r>
                        <a:rPr kumimoji="1" lang="ja-JP" altLang="en-US" sz="2400" dirty="0" smtClean="0"/>
                        <a:t>分析期間</a:t>
                      </a:r>
                      <a:endParaRPr kumimoji="1" lang="ja-JP" altLang="en-US" sz="2400" dirty="0"/>
                    </a:p>
                  </a:txBody>
                  <a:tcPr/>
                </a:tc>
                <a:tc>
                  <a:txBody>
                    <a:bodyPr/>
                    <a:lstStyle/>
                    <a:p>
                      <a:r>
                        <a:rPr kumimoji="1" lang="en-US" altLang="ja-JP" sz="2400" dirty="0" smtClean="0"/>
                        <a:t>2011/9</a:t>
                      </a:r>
                      <a:r>
                        <a:rPr kumimoji="1" lang="ja-JP" altLang="en-US" sz="2400" dirty="0" smtClean="0"/>
                        <a:t>　～　</a:t>
                      </a:r>
                      <a:r>
                        <a:rPr kumimoji="1" lang="en-US" altLang="ja-JP" sz="2400" dirty="0" smtClean="0"/>
                        <a:t>2014/12</a:t>
                      </a:r>
                      <a:endParaRPr kumimoji="1" lang="ja-JP" altLang="en-US" sz="2400" dirty="0"/>
                    </a:p>
                  </a:txBody>
                  <a:tcPr/>
                </a:tc>
              </a:tr>
              <a:tr h="504056">
                <a:tc>
                  <a:txBody>
                    <a:bodyPr/>
                    <a:lstStyle/>
                    <a:p>
                      <a:r>
                        <a:rPr kumimoji="1" lang="ja-JP" altLang="en-US" sz="2400" dirty="0" smtClean="0"/>
                        <a:t>全コミッター数</a:t>
                      </a:r>
                      <a:endParaRPr kumimoji="1" lang="ja-JP" altLang="en-US" sz="2400" dirty="0"/>
                    </a:p>
                  </a:txBody>
                  <a:tcPr/>
                </a:tc>
                <a:tc>
                  <a:txBody>
                    <a:bodyPr/>
                    <a:lstStyle/>
                    <a:p>
                      <a:r>
                        <a:rPr kumimoji="1" lang="en-US" altLang="ja-JP" sz="2400" dirty="0" smtClean="0"/>
                        <a:t>47</a:t>
                      </a:r>
                      <a:endParaRPr kumimoji="1" lang="ja-JP" altLang="en-US" sz="2400" dirty="0"/>
                    </a:p>
                  </a:txBody>
                  <a:tcPr/>
                </a:tc>
              </a:tr>
              <a:tr h="504056">
                <a:tc>
                  <a:txBody>
                    <a:bodyPr/>
                    <a:lstStyle/>
                    <a:p>
                      <a:r>
                        <a:rPr kumimoji="1" lang="ja-JP" altLang="en-US" sz="2400" dirty="0" smtClean="0"/>
                        <a:t>コミッター候補者数</a:t>
                      </a:r>
                      <a:endParaRPr kumimoji="1" lang="ja-JP" altLang="en-US" sz="2400" dirty="0"/>
                    </a:p>
                  </a:txBody>
                  <a:tcPr/>
                </a:tc>
                <a:tc>
                  <a:txBody>
                    <a:bodyPr/>
                    <a:lstStyle/>
                    <a:p>
                      <a:r>
                        <a:rPr kumimoji="1" lang="en-US" altLang="ja-JP" sz="2400" dirty="0" smtClean="0"/>
                        <a:t>43</a:t>
                      </a:r>
                      <a:endParaRPr kumimoji="1" lang="ja-JP" altLang="en-US" sz="2400" dirty="0"/>
                    </a:p>
                  </a:txBody>
                  <a:tcPr/>
                </a:tc>
              </a:tr>
              <a:tr h="504056">
                <a:tc>
                  <a:txBody>
                    <a:bodyPr/>
                    <a:lstStyle/>
                    <a:p>
                      <a:r>
                        <a:rPr kumimoji="1" lang="ja-JP" altLang="en-US" sz="2400" dirty="0" smtClean="0"/>
                        <a:t>一般開発者数</a:t>
                      </a:r>
                      <a:endParaRPr kumimoji="1" lang="ja-JP" altLang="en-US" sz="2400" dirty="0"/>
                    </a:p>
                  </a:txBody>
                  <a:tcPr/>
                </a:tc>
                <a:tc>
                  <a:txBody>
                    <a:bodyPr/>
                    <a:lstStyle/>
                    <a:p>
                      <a:r>
                        <a:rPr kumimoji="1" lang="en-US" altLang="ja-JP" sz="2400" dirty="0" smtClean="0"/>
                        <a:t>248</a:t>
                      </a:r>
                      <a:endParaRPr kumimoji="1" lang="ja-JP" altLang="en-US" sz="2400" dirty="0"/>
                    </a:p>
                  </a:txBody>
                  <a:tcPr/>
                </a:tc>
              </a:tr>
            </a:tbl>
          </a:graphicData>
        </a:graphic>
      </p:graphicFrame>
    </p:spTree>
    <p:extLst>
      <p:ext uri="{BB962C8B-B14F-4D97-AF65-F5344CB8AC3E}">
        <p14:creationId xmlns:p14="http://schemas.microsoft.com/office/powerpoint/2010/main" val="258154394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不具合管理</a:t>
            </a:r>
            <a:r>
              <a:rPr lang="ja-JP" altLang="en-US" sz="3600" dirty="0"/>
              <a:t>システム</a:t>
            </a:r>
            <a:r>
              <a:rPr kumimoji="1" lang="en-US" altLang="ja-JP" sz="3600" dirty="0" smtClean="0"/>
              <a:t>Jira</a:t>
            </a:r>
            <a:endParaRPr kumimoji="1" lang="ja-JP" altLang="en-US" sz="3600"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18</a:t>
            </a:fld>
            <a:endParaRPr kumimoji="1" lang="ja-JP" altLang="en-US"/>
          </a:p>
        </p:txBody>
      </p:sp>
      <p:pic>
        <p:nvPicPr>
          <p:cNvPr id="7" name="Picture 3" descr="\\psf\Home\Pictures\スクリーンショット 2015-05-21 14.16.55.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442" y="1556792"/>
            <a:ext cx="8903116" cy="47525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8150417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不具合管理</a:t>
            </a:r>
            <a:r>
              <a:rPr lang="ja-JP" altLang="en-US" sz="3600" dirty="0"/>
              <a:t>システム</a:t>
            </a:r>
            <a:r>
              <a:rPr kumimoji="1" lang="en-US" altLang="ja-JP" sz="3600" dirty="0" smtClean="0"/>
              <a:t>Jira</a:t>
            </a:r>
            <a:endParaRPr kumimoji="1" lang="ja-JP" altLang="en-US" sz="3600" dirty="0"/>
          </a:p>
        </p:txBody>
      </p:sp>
      <p:sp>
        <p:nvSpPr>
          <p:cNvPr id="7" name="フッター プレースホルダー 6"/>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19</a:t>
            </a:fld>
            <a:endParaRPr kumimoji="1" lang="ja-JP" altLang="en-US"/>
          </a:p>
        </p:txBody>
      </p:sp>
      <p:pic>
        <p:nvPicPr>
          <p:cNvPr id="5" name="Picture 4" descr="\\psf\Home\Pictures\スクリーンショット 2015-05-21 13.36.07.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1671" y="5272306"/>
            <a:ext cx="8185623" cy="821347"/>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6" name="Picture 3" descr="\\psf\Home\Pictures\スクリーンショット 2015-05-21 13.33.49.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1" y="1836000"/>
            <a:ext cx="8409864" cy="944928"/>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pic>
        <p:nvPicPr>
          <p:cNvPr id="8" name="Picture 2" descr="\\psf\Home\Pictures\スクリーンショット 2015-05-21 13.36.26.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84140" y="3645024"/>
            <a:ext cx="5984204" cy="900753"/>
          </a:xfrm>
          <a:prstGeom prst="rect">
            <a:avLst/>
          </a:prstGeom>
          <a:noFill/>
          <a:ln w="19050">
            <a:solidFill>
              <a:schemeClr val="tx1"/>
            </a:solidFill>
          </a:ln>
          <a:extLst>
            <a:ext uri="{909E8E84-426E-40DD-AFC4-6F175D3DCCD1}">
              <a14:hiddenFill xmlns:a14="http://schemas.microsoft.com/office/drawing/2010/main">
                <a:solidFill>
                  <a:srgbClr val="FFFFFF"/>
                </a:solidFill>
              </a14:hiddenFill>
            </a:ext>
          </a:extLst>
        </p:spPr>
      </p:pic>
      <p:sp>
        <p:nvSpPr>
          <p:cNvPr id="4" name="テキスト ボックス 3"/>
          <p:cNvSpPr txBox="1"/>
          <p:nvPr/>
        </p:nvSpPr>
        <p:spPr>
          <a:xfrm>
            <a:off x="539550" y="1268760"/>
            <a:ext cx="2016225" cy="461665"/>
          </a:xfrm>
          <a:prstGeom prst="rect">
            <a:avLst/>
          </a:prstGeom>
          <a:noFill/>
        </p:spPr>
        <p:txBody>
          <a:bodyPr wrap="square" rtlCol="0">
            <a:spAutoFit/>
          </a:bodyPr>
          <a:lstStyle/>
          <a:p>
            <a:r>
              <a:rPr kumimoji="1" lang="ja-JP" altLang="en-US" sz="2400" dirty="0" smtClean="0"/>
              <a:t>・パッチ投稿</a:t>
            </a:r>
            <a:endParaRPr kumimoji="1" lang="ja-JP" altLang="en-US" sz="2400" dirty="0"/>
          </a:p>
        </p:txBody>
      </p:sp>
      <p:sp>
        <p:nvSpPr>
          <p:cNvPr id="9" name="テキスト ボックス 8"/>
          <p:cNvSpPr txBox="1"/>
          <p:nvPr/>
        </p:nvSpPr>
        <p:spPr>
          <a:xfrm>
            <a:off x="539549" y="4725144"/>
            <a:ext cx="2232251" cy="461665"/>
          </a:xfrm>
          <a:prstGeom prst="rect">
            <a:avLst/>
          </a:prstGeom>
          <a:noFill/>
        </p:spPr>
        <p:txBody>
          <a:bodyPr wrap="square" rtlCol="0">
            <a:spAutoFit/>
          </a:bodyPr>
          <a:lstStyle/>
          <a:p>
            <a:r>
              <a:rPr kumimoji="1" lang="ja-JP" altLang="en-US" sz="2400" dirty="0" smtClean="0"/>
              <a:t>・コメント投稿</a:t>
            </a:r>
            <a:endParaRPr kumimoji="1" lang="ja-JP" altLang="en-US" sz="2400" dirty="0"/>
          </a:p>
        </p:txBody>
      </p:sp>
      <p:sp>
        <p:nvSpPr>
          <p:cNvPr id="10" name="テキスト ボックス 9"/>
          <p:cNvSpPr txBox="1"/>
          <p:nvPr/>
        </p:nvSpPr>
        <p:spPr>
          <a:xfrm>
            <a:off x="539548" y="3068960"/>
            <a:ext cx="2232251" cy="461665"/>
          </a:xfrm>
          <a:prstGeom prst="rect">
            <a:avLst/>
          </a:prstGeom>
          <a:noFill/>
        </p:spPr>
        <p:txBody>
          <a:bodyPr wrap="square" rtlCol="0">
            <a:spAutoFit/>
          </a:bodyPr>
          <a:lstStyle/>
          <a:p>
            <a:r>
              <a:rPr kumimoji="1" lang="ja-JP" altLang="en-US" sz="2400" dirty="0" smtClean="0"/>
              <a:t>・パッチレビュー</a:t>
            </a:r>
            <a:endParaRPr kumimoji="1" lang="ja-JP" altLang="en-US" sz="2400" dirty="0"/>
          </a:p>
        </p:txBody>
      </p:sp>
    </p:spTree>
    <p:extLst>
      <p:ext uri="{BB962C8B-B14F-4D97-AF65-F5344CB8AC3E}">
        <p14:creationId xmlns:p14="http://schemas.microsoft.com/office/powerpoint/2010/main" val="21831512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実験結果（前期型）</a:t>
            </a:r>
            <a:endParaRPr kumimoji="1" lang="ja-JP" altLang="en-US" sz="3600" dirty="0"/>
          </a:p>
        </p:txBody>
      </p:sp>
      <p:sp>
        <p:nvSpPr>
          <p:cNvPr id="3" name="コンテンツ プレースホルダー 2"/>
          <p:cNvSpPr>
            <a:spLocks noGrp="1"/>
          </p:cNvSpPr>
          <p:nvPr>
            <p:ph idx="1"/>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20</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843635800"/>
              </p:ext>
            </p:extLst>
          </p:nvPr>
        </p:nvGraphicFramePr>
        <p:xfrm>
          <a:off x="1209003" y="1413381"/>
          <a:ext cx="6831061" cy="4516055"/>
        </p:xfrm>
        <a:graphic>
          <a:graphicData uri="http://schemas.openxmlformats.org/drawingml/2006/table">
            <a:tbl>
              <a:tblPr firstRow="1" bandRow="1">
                <a:tableStyleId>{7DF18680-E054-41AD-8BC1-D1AEF772440D}</a:tableStyleId>
              </a:tblPr>
              <a:tblGrid>
                <a:gridCol w="1733867"/>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0.90</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0.43</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0.58</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2</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0.52</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0.81</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0.63</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3</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mn-ea"/>
                          <a:ea typeface="+mn-ea"/>
                        </a:rPr>
                        <a:t>0.80</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0.76</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0.78</a:t>
                      </a:r>
                      <a:endParaRPr lang="en-US" altLang="ja-JP" sz="2400" b="0" i="0" u="none" strike="noStrike" dirty="0">
                        <a:solidFill>
                          <a:srgbClr val="000000"/>
                        </a:solidFill>
                        <a:effectLst/>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mn-ea"/>
                          <a:ea typeface="+mn-ea"/>
                        </a:rPr>
                        <a:t>0.68</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0.81</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0.74</a:t>
                      </a:r>
                      <a:endParaRPr lang="en-US" altLang="ja-JP" sz="2400" b="0" i="0" u="none" strike="noStrike" dirty="0">
                        <a:solidFill>
                          <a:srgbClr val="000000"/>
                        </a:solidFill>
                        <a:effectLst/>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5</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mn-ea"/>
                          <a:ea typeface="+mn-ea"/>
                        </a:rPr>
                        <a:t>0.74</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0.81</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0.77</a:t>
                      </a:r>
                      <a:endParaRPr lang="en-US" altLang="ja-JP" sz="2400" b="0" i="0" u="none" strike="noStrike" dirty="0">
                        <a:solidFill>
                          <a:srgbClr val="000000"/>
                        </a:solidFill>
                        <a:effectLst/>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6</a:t>
                      </a:r>
                      <a:endParaRPr kumimoji="1" lang="ja-JP" altLang="en-US" sz="2400" dirty="0">
                        <a:latin typeface="+mn-ea"/>
                        <a:ea typeface="+mn-ea"/>
                      </a:endParaRPr>
                    </a:p>
                  </a:txBody>
                  <a:tcPr anchor="ctr"/>
                </a:tc>
                <a:tc>
                  <a:txBody>
                    <a:bodyPr/>
                    <a:lstStyle/>
                    <a:p>
                      <a:pPr algn="ctr" fontAlgn="ctr"/>
                      <a:r>
                        <a:rPr lang="en-US" altLang="ja-JP" sz="2400" b="0" i="0" u="none" strike="noStrike" dirty="0" smtClean="0">
                          <a:solidFill>
                            <a:srgbClr val="000000"/>
                          </a:solidFill>
                          <a:effectLst/>
                          <a:latin typeface="+mn-ea"/>
                          <a:ea typeface="+mn-ea"/>
                        </a:rPr>
                        <a:t>0.65</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0.81</a:t>
                      </a:r>
                      <a:endParaRPr lang="en-US" altLang="ja-JP" sz="2400" b="0" i="0" u="none" strike="noStrike" dirty="0">
                        <a:solidFill>
                          <a:srgbClr val="0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000000"/>
                          </a:solidFill>
                          <a:effectLst/>
                          <a:latin typeface="+mn-ea"/>
                          <a:ea typeface="+mn-ea"/>
                        </a:rPr>
                        <a:t>0.72</a:t>
                      </a:r>
                      <a:endParaRPr lang="en-US" altLang="ja-JP" sz="2400" b="0" i="0" u="none" strike="noStrike" dirty="0">
                        <a:solidFill>
                          <a:srgbClr val="000000"/>
                        </a:solidFill>
                        <a:effectLst/>
                        <a:latin typeface="+mn-ea"/>
                        <a:ea typeface="+mn-ea"/>
                      </a:endParaRPr>
                    </a:p>
                  </a:txBody>
                  <a:tcPr marL="4787" marR="4787" marT="4787" marB="0" anchor="ctr"/>
                </a:tc>
              </a:tr>
              <a:tr h="540000">
                <a:tc>
                  <a:txBody>
                    <a:bodyPr/>
                    <a:lstStyle/>
                    <a:p>
                      <a:pPr algn="ctr"/>
                      <a:r>
                        <a:rPr kumimoji="1" lang="ja-JP" altLang="en-US" sz="2400" dirty="0" smtClean="0">
                          <a:solidFill>
                            <a:schemeClr val="tx1"/>
                          </a:solidFill>
                          <a:latin typeface="+mn-ea"/>
                          <a:ea typeface="+mn-ea"/>
                        </a:rPr>
                        <a:t>既存モデル</a:t>
                      </a:r>
                      <a:endParaRPr kumimoji="1" lang="ja-JP" altLang="en-US" sz="2400" dirty="0">
                        <a:solidFill>
                          <a:schemeClr val="tx1"/>
                        </a:solidFill>
                        <a:latin typeface="+mn-ea"/>
                        <a:ea typeface="+mn-ea"/>
                      </a:endParaRPr>
                    </a:p>
                  </a:txBody>
                  <a:tcPr anchor="ctr"/>
                </a:tc>
                <a:tc>
                  <a:txBody>
                    <a:bodyPr/>
                    <a:lstStyle/>
                    <a:p>
                      <a:pPr algn="ctr" fontAlgn="ctr"/>
                      <a:r>
                        <a:rPr lang="en-US" altLang="ja-JP" sz="2400" b="0" i="0" u="none" strike="noStrike" dirty="0" smtClean="0">
                          <a:solidFill>
                            <a:srgbClr val="C00000"/>
                          </a:solidFill>
                          <a:effectLst/>
                          <a:latin typeface="+mn-ea"/>
                          <a:ea typeface="+mn-ea"/>
                        </a:rPr>
                        <a:t>0.68</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0.81</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0.74</a:t>
                      </a:r>
                      <a:endParaRPr lang="en-US" altLang="ja-JP" sz="2400" b="0" i="0" u="none" strike="noStrike" dirty="0">
                        <a:solidFill>
                          <a:srgbClr val="C00000"/>
                        </a:solidFill>
                        <a:effectLst/>
                        <a:latin typeface="+mn-ea"/>
                        <a:ea typeface="+mn-ea"/>
                      </a:endParaRPr>
                    </a:p>
                  </a:txBody>
                  <a:tcPr marL="4787" marR="4787" marT="4787" marB="0" anchor="ctr"/>
                </a:tc>
              </a:tr>
            </a:tbl>
          </a:graphicData>
        </a:graphic>
      </p:graphicFrame>
      <p:sp>
        <p:nvSpPr>
          <p:cNvPr id="9" name="正方形/長方形 8"/>
          <p:cNvSpPr/>
          <p:nvPr/>
        </p:nvSpPr>
        <p:spPr>
          <a:xfrm>
            <a:off x="0" y="5755333"/>
            <a:ext cx="9144000" cy="7658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a:t>既存モデルの予測精度と同程度であった</a:t>
            </a:r>
          </a:p>
        </p:txBody>
      </p:sp>
      <p:sp>
        <p:nvSpPr>
          <p:cNvPr id="4" name="正方形/長方形 3"/>
          <p:cNvSpPr/>
          <p:nvPr/>
        </p:nvSpPr>
        <p:spPr>
          <a:xfrm>
            <a:off x="4446494" y="3747246"/>
            <a:ext cx="1810871" cy="1703295"/>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
        <p:nvSpPr>
          <p:cNvPr id="10" name="正方形/長方形 9"/>
          <p:cNvSpPr/>
          <p:nvPr/>
        </p:nvSpPr>
        <p:spPr>
          <a:xfrm flipV="1">
            <a:off x="4446494" y="2689411"/>
            <a:ext cx="1810871" cy="573741"/>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4085579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コンテンツ プレースホルダー 3"/>
          <p:cNvSpPr>
            <a:spLocks noGrp="1"/>
          </p:cNvSpPr>
          <p:nvPr>
            <p:ph idx="1"/>
          </p:nvPr>
        </p:nvSpPr>
        <p:spPr/>
        <p:txBody>
          <a:bodyPr>
            <a:normAutofit/>
          </a:bodyPr>
          <a:lstStyle/>
          <a:p>
            <a:r>
              <a:rPr lang="ja-JP" altLang="en-US" sz="2800" dirty="0"/>
              <a:t>開発者の過去の活動量の</a:t>
            </a:r>
            <a:r>
              <a:rPr lang="ja-JP" altLang="en-US" sz="2800" dirty="0" smtClean="0"/>
              <a:t>例</a:t>
            </a:r>
            <a:endParaRPr lang="ja-JP" altLang="en-US" sz="2800" dirty="0"/>
          </a:p>
        </p:txBody>
      </p:sp>
      <p:graphicFrame>
        <p:nvGraphicFramePr>
          <p:cNvPr id="17" name="グラフ 16"/>
          <p:cNvGraphicFramePr/>
          <p:nvPr>
            <p:extLst>
              <p:ext uri="{D42A27DB-BD31-4B8C-83A1-F6EECF244321}">
                <p14:modId xmlns:p14="http://schemas.microsoft.com/office/powerpoint/2010/main" val="2542930450"/>
              </p:ext>
            </p:extLst>
          </p:nvPr>
        </p:nvGraphicFramePr>
        <p:xfrm>
          <a:off x="925512" y="2120899"/>
          <a:ext cx="8059271" cy="4530725"/>
        </p:xfrm>
        <a:graphic>
          <a:graphicData uri="http://schemas.openxmlformats.org/drawingml/2006/chart">
            <c:chart xmlns:c="http://schemas.openxmlformats.org/drawingml/2006/chart" xmlns:r="http://schemas.openxmlformats.org/officeDocument/2006/relationships" r:id="rId3"/>
          </a:graphicData>
        </a:graphic>
      </p:graphicFrame>
      <p:cxnSp>
        <p:nvCxnSpPr>
          <p:cNvPr id="19" name="直線コネクタ 18"/>
          <p:cNvCxnSpPr/>
          <p:nvPr/>
        </p:nvCxnSpPr>
        <p:spPr>
          <a:xfrm>
            <a:off x="4038701" y="2328773"/>
            <a:ext cx="6823" cy="3406588"/>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normAutofit/>
          </a:bodyPr>
          <a:lstStyle/>
          <a:p>
            <a:r>
              <a:rPr kumimoji="1" lang="ja-JP" altLang="en-US" sz="3600" dirty="0" smtClean="0"/>
              <a:t>結果の考察</a:t>
            </a:r>
            <a:endParaRPr kumimoji="1" lang="ja-JP" altLang="en-US" sz="36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21</a:t>
            </a:fld>
            <a:endParaRPr lang="en-US" altLang="ja-JP" dirty="0"/>
          </a:p>
        </p:txBody>
      </p:sp>
      <p:cxnSp>
        <p:nvCxnSpPr>
          <p:cNvPr id="20" name="直線コネクタ 19"/>
          <p:cNvCxnSpPr/>
          <p:nvPr/>
        </p:nvCxnSpPr>
        <p:spPr>
          <a:xfrm>
            <a:off x="2193504" y="2337741"/>
            <a:ext cx="6823" cy="3406588"/>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7" name="正方形/長方形 6"/>
          <p:cNvSpPr/>
          <p:nvPr/>
        </p:nvSpPr>
        <p:spPr>
          <a:xfrm>
            <a:off x="4063451" y="2454280"/>
            <a:ext cx="2803513" cy="3281083"/>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5" name="正方形/長方形 24"/>
          <p:cNvSpPr/>
          <p:nvPr/>
        </p:nvSpPr>
        <p:spPr>
          <a:xfrm>
            <a:off x="0" y="5199796"/>
            <a:ext cx="9144000" cy="12381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一般開発者に比べて，コミッター候補者の活動初期の活動量が顕著であったため，高い予測精度となったと考えられる</a:t>
            </a:r>
            <a:endParaRPr lang="ja-JP" altLang="en-US" sz="4000" baseline="30000" dirty="0"/>
          </a:p>
        </p:txBody>
      </p:sp>
    </p:spTree>
    <p:extLst>
      <p:ext uri="{BB962C8B-B14F-4D97-AF65-F5344CB8AC3E}">
        <p14:creationId xmlns:p14="http://schemas.microsoft.com/office/powerpoint/2010/main" val="4018339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2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実験結果（後期型）</a:t>
            </a:r>
            <a:endParaRPr kumimoji="1" lang="ja-JP" altLang="en-US" sz="3600" dirty="0"/>
          </a:p>
        </p:txBody>
      </p:sp>
      <p:sp>
        <p:nvSpPr>
          <p:cNvPr id="3" name="コンテンツ プレースホルダー 2"/>
          <p:cNvSpPr>
            <a:spLocks noGrp="1"/>
          </p:cNvSpPr>
          <p:nvPr>
            <p:ph idx="1"/>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22</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2764886683"/>
              </p:ext>
            </p:extLst>
          </p:nvPr>
        </p:nvGraphicFramePr>
        <p:xfrm>
          <a:off x="1209003" y="1413381"/>
          <a:ext cx="6831061" cy="4516055"/>
        </p:xfrm>
        <a:graphic>
          <a:graphicData uri="http://schemas.openxmlformats.org/drawingml/2006/table">
            <a:tbl>
              <a:tblPr firstRow="1" bandRow="1">
                <a:tableStyleId>{7DF18680-E054-41AD-8BC1-D1AEF772440D}</a:tableStyleId>
              </a:tblPr>
              <a:tblGrid>
                <a:gridCol w="1733867"/>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400" dirty="0" smtClean="0">
                          <a:latin typeface="+mn-ea"/>
                          <a:ea typeface="+mn-ea"/>
                        </a:rPr>
                        <a:t>1</a:t>
                      </a:r>
                      <a:endParaRPr kumimoji="1" lang="ja-JP" altLang="en-US" sz="2400" dirty="0">
                        <a:latin typeface="+mn-ea"/>
                        <a:ea typeface="+mn-ea"/>
                      </a:endParaRPr>
                    </a:p>
                  </a:txBody>
                  <a:tcPr anchor="ctr"/>
                </a:tc>
                <a:tc>
                  <a:txBody>
                    <a:bodyPr/>
                    <a:lstStyle/>
                    <a:p>
                      <a:pPr algn="ctr" fontAlgn="ctr"/>
                      <a:r>
                        <a:rPr lang="en-US" altLang="ja-JP" sz="2400" b="0" i="0" u="none" strike="noStrike" dirty="0">
                          <a:solidFill>
                            <a:srgbClr val="000000"/>
                          </a:solidFill>
                          <a:effectLst/>
                          <a:latin typeface="+mn-ea"/>
                          <a:ea typeface="+mn-ea"/>
                        </a:rPr>
                        <a:t>0.76</a:t>
                      </a:r>
                    </a:p>
                  </a:txBody>
                  <a:tcPr marL="9525" marR="9525" marT="9525" marB="0" anchor="ctr"/>
                </a:tc>
                <a:tc>
                  <a:txBody>
                    <a:bodyPr/>
                    <a:lstStyle/>
                    <a:p>
                      <a:pPr algn="ctr" fontAlgn="ctr"/>
                      <a:r>
                        <a:rPr lang="en-US" altLang="ja-JP" sz="2400" b="0" i="0" u="none" strike="noStrike">
                          <a:solidFill>
                            <a:srgbClr val="000000"/>
                          </a:solidFill>
                          <a:effectLst/>
                          <a:latin typeface="+mn-ea"/>
                          <a:ea typeface="+mn-ea"/>
                        </a:rPr>
                        <a:t>0.62</a:t>
                      </a:r>
                    </a:p>
                  </a:txBody>
                  <a:tcPr marL="9525" marR="9525" marT="9525" marB="0" anchor="ctr"/>
                </a:tc>
                <a:tc>
                  <a:txBody>
                    <a:bodyPr/>
                    <a:lstStyle/>
                    <a:p>
                      <a:pPr algn="ctr" fontAlgn="ctr"/>
                      <a:r>
                        <a:rPr lang="en-US" altLang="ja-JP" sz="2400" b="0" i="0" u="none" strike="noStrike">
                          <a:solidFill>
                            <a:srgbClr val="000000"/>
                          </a:solidFill>
                          <a:effectLst/>
                          <a:latin typeface="+mn-ea"/>
                          <a:ea typeface="+mn-ea"/>
                        </a:rPr>
                        <a:t>0.68</a:t>
                      </a:r>
                    </a:p>
                  </a:txBody>
                  <a:tcPr marL="9525" marR="9525" marT="9525" marB="0" anchor="ctr"/>
                </a:tc>
              </a:tr>
              <a:tr h="540000">
                <a:tc>
                  <a:txBody>
                    <a:bodyPr/>
                    <a:lstStyle/>
                    <a:p>
                      <a:pPr algn="ctr"/>
                      <a:r>
                        <a:rPr kumimoji="1" lang="en-US" altLang="ja-JP" sz="2400" dirty="0" smtClean="0">
                          <a:latin typeface="+mn-ea"/>
                          <a:ea typeface="+mn-ea"/>
                        </a:rPr>
                        <a:t>2</a:t>
                      </a:r>
                      <a:endParaRPr kumimoji="1" lang="ja-JP" altLang="en-US" sz="2400" dirty="0">
                        <a:latin typeface="+mn-ea"/>
                        <a:ea typeface="+mn-ea"/>
                      </a:endParaRPr>
                    </a:p>
                  </a:txBody>
                  <a:tcPr anchor="ctr"/>
                </a:tc>
                <a:tc>
                  <a:txBody>
                    <a:bodyPr/>
                    <a:lstStyle/>
                    <a:p>
                      <a:pPr algn="ctr" fontAlgn="ctr"/>
                      <a:r>
                        <a:rPr lang="en-US" altLang="ja-JP" sz="2400" b="0" i="0" u="none" strike="noStrike">
                          <a:solidFill>
                            <a:srgbClr val="000000"/>
                          </a:solidFill>
                          <a:effectLst/>
                          <a:latin typeface="+mn-ea"/>
                          <a:ea typeface="+mn-ea"/>
                        </a:rPr>
                        <a:t>0.83</a:t>
                      </a:r>
                    </a:p>
                  </a:txBody>
                  <a:tcPr marL="9525" marR="9525" marT="9525" marB="0" anchor="ctr"/>
                </a:tc>
                <a:tc>
                  <a:txBody>
                    <a:bodyPr/>
                    <a:lstStyle/>
                    <a:p>
                      <a:pPr algn="ctr" fontAlgn="ctr"/>
                      <a:r>
                        <a:rPr lang="en-US" altLang="ja-JP" sz="2400" b="0" i="0" u="none" strike="noStrike" dirty="0" smtClean="0">
                          <a:solidFill>
                            <a:srgbClr val="000000"/>
                          </a:solidFill>
                          <a:effectLst/>
                          <a:latin typeface="+mn-ea"/>
                          <a:ea typeface="+mn-ea"/>
                        </a:rPr>
                        <a:t>0.90</a:t>
                      </a:r>
                      <a:endParaRPr lang="en-US" altLang="ja-JP" sz="2400" b="0" i="0" u="none" strike="noStrike" dirty="0">
                        <a:solidFill>
                          <a:srgbClr val="000000"/>
                        </a:solidFill>
                        <a:effectLst/>
                        <a:latin typeface="+mn-ea"/>
                        <a:ea typeface="+mn-ea"/>
                      </a:endParaRPr>
                    </a:p>
                  </a:txBody>
                  <a:tcPr marL="9525" marR="9525" marT="9525" marB="0" anchor="ctr"/>
                </a:tc>
                <a:tc>
                  <a:txBody>
                    <a:bodyPr/>
                    <a:lstStyle/>
                    <a:p>
                      <a:pPr algn="ctr" fontAlgn="ctr"/>
                      <a:r>
                        <a:rPr lang="en-US" altLang="ja-JP" sz="2400" b="0" i="0" u="none" strike="noStrike">
                          <a:solidFill>
                            <a:srgbClr val="000000"/>
                          </a:solidFill>
                          <a:effectLst/>
                          <a:latin typeface="+mn-ea"/>
                          <a:ea typeface="+mn-ea"/>
                        </a:rPr>
                        <a:t>0.86</a:t>
                      </a:r>
                    </a:p>
                  </a:txBody>
                  <a:tcPr marL="9525" marR="9525" marT="9525" marB="0" anchor="ctr"/>
                </a:tc>
              </a:tr>
              <a:tr h="540000">
                <a:tc>
                  <a:txBody>
                    <a:bodyPr/>
                    <a:lstStyle/>
                    <a:p>
                      <a:pPr algn="ctr"/>
                      <a:r>
                        <a:rPr kumimoji="1" lang="en-US" altLang="ja-JP" sz="2400" dirty="0" smtClean="0">
                          <a:latin typeface="+mn-ea"/>
                          <a:ea typeface="+mn-ea"/>
                        </a:rPr>
                        <a:t>3</a:t>
                      </a:r>
                      <a:endParaRPr kumimoji="1" lang="ja-JP" altLang="en-US" sz="2400" dirty="0">
                        <a:latin typeface="+mn-ea"/>
                        <a:ea typeface="+mn-ea"/>
                      </a:endParaRPr>
                    </a:p>
                  </a:txBody>
                  <a:tcPr anchor="ctr"/>
                </a:tc>
                <a:tc>
                  <a:txBody>
                    <a:bodyPr/>
                    <a:lstStyle/>
                    <a:p>
                      <a:pPr algn="ctr" fontAlgn="ctr"/>
                      <a:r>
                        <a:rPr lang="en-US" altLang="ja-JP" sz="2400" b="0" i="0" u="none" strike="noStrike">
                          <a:solidFill>
                            <a:srgbClr val="000000"/>
                          </a:solidFill>
                          <a:effectLst/>
                          <a:latin typeface="+mn-ea"/>
                          <a:ea typeface="+mn-ea"/>
                        </a:rPr>
                        <a:t>0.75</a:t>
                      </a:r>
                    </a:p>
                  </a:txBody>
                  <a:tcPr marL="9525" marR="9525" marT="9525" marB="0" anchor="ctr"/>
                </a:tc>
                <a:tc>
                  <a:txBody>
                    <a:bodyPr/>
                    <a:lstStyle/>
                    <a:p>
                      <a:pPr algn="ctr" fontAlgn="ctr"/>
                      <a:r>
                        <a:rPr lang="en-US" altLang="ja-JP" sz="2400" b="0" i="0" u="none" strike="noStrike" dirty="0">
                          <a:solidFill>
                            <a:srgbClr val="000000"/>
                          </a:solidFill>
                          <a:effectLst/>
                          <a:latin typeface="+mn-ea"/>
                          <a:ea typeface="+mn-ea"/>
                        </a:rPr>
                        <a:t>0.86</a:t>
                      </a:r>
                    </a:p>
                  </a:txBody>
                  <a:tcPr marL="9525" marR="9525" marT="9525" marB="0" anchor="ctr"/>
                </a:tc>
                <a:tc>
                  <a:txBody>
                    <a:bodyPr/>
                    <a:lstStyle/>
                    <a:p>
                      <a:pPr algn="ctr" fontAlgn="ctr"/>
                      <a:r>
                        <a:rPr lang="en-US" altLang="ja-JP" sz="2400" b="0" i="0" u="none" strike="noStrike" dirty="0" smtClean="0">
                          <a:solidFill>
                            <a:srgbClr val="000000"/>
                          </a:solidFill>
                          <a:effectLst/>
                          <a:latin typeface="+mn-ea"/>
                          <a:ea typeface="+mn-ea"/>
                        </a:rPr>
                        <a:t>0.80</a:t>
                      </a:r>
                      <a:endParaRPr lang="en-US" altLang="ja-JP" sz="2400" b="0" i="0" u="none" strike="noStrike" dirty="0">
                        <a:solidFill>
                          <a:srgbClr val="000000"/>
                        </a:solidFill>
                        <a:effectLst/>
                        <a:latin typeface="+mn-ea"/>
                        <a:ea typeface="+mn-ea"/>
                      </a:endParaRPr>
                    </a:p>
                  </a:txBody>
                  <a:tcPr marL="9525" marR="9525" marT="9525" marB="0" anchor="ctr"/>
                </a:tc>
              </a:tr>
              <a:tr h="540000">
                <a:tc>
                  <a:txBody>
                    <a:bodyPr/>
                    <a:lstStyle/>
                    <a:p>
                      <a:pPr algn="ctr"/>
                      <a:r>
                        <a:rPr kumimoji="1" lang="en-US" altLang="ja-JP" sz="2400" dirty="0" smtClean="0">
                          <a:latin typeface="+mn-ea"/>
                          <a:ea typeface="+mn-ea"/>
                        </a:rPr>
                        <a:t>4</a:t>
                      </a:r>
                      <a:endParaRPr kumimoji="1" lang="ja-JP" altLang="en-US" sz="2400" dirty="0">
                        <a:latin typeface="+mn-ea"/>
                        <a:ea typeface="+mn-ea"/>
                      </a:endParaRPr>
                    </a:p>
                  </a:txBody>
                  <a:tcPr anchor="ctr"/>
                </a:tc>
                <a:tc>
                  <a:txBody>
                    <a:bodyPr/>
                    <a:lstStyle/>
                    <a:p>
                      <a:pPr algn="ctr" fontAlgn="ctr"/>
                      <a:r>
                        <a:rPr lang="en-US" altLang="ja-JP" sz="2400" b="0" i="0" u="none" strike="noStrike">
                          <a:solidFill>
                            <a:srgbClr val="000000"/>
                          </a:solidFill>
                          <a:effectLst/>
                          <a:latin typeface="+mn-ea"/>
                          <a:ea typeface="+mn-ea"/>
                        </a:rPr>
                        <a:t>0.79</a:t>
                      </a:r>
                    </a:p>
                  </a:txBody>
                  <a:tcPr marL="9525" marR="9525" marT="9525" marB="0" anchor="ctr"/>
                </a:tc>
                <a:tc>
                  <a:txBody>
                    <a:bodyPr/>
                    <a:lstStyle/>
                    <a:p>
                      <a:pPr algn="ctr" fontAlgn="ctr"/>
                      <a:r>
                        <a:rPr lang="en-US" altLang="ja-JP" sz="2400" b="0" i="0" u="none" strike="noStrike" dirty="0" smtClean="0">
                          <a:solidFill>
                            <a:srgbClr val="000000"/>
                          </a:solidFill>
                          <a:effectLst/>
                          <a:latin typeface="+mn-ea"/>
                          <a:ea typeface="+mn-ea"/>
                        </a:rPr>
                        <a:t>0.90</a:t>
                      </a:r>
                      <a:endParaRPr lang="en-US" altLang="ja-JP" sz="2400" b="0" i="0" u="none" strike="noStrike" dirty="0">
                        <a:solidFill>
                          <a:srgbClr val="000000"/>
                        </a:solidFill>
                        <a:effectLst/>
                        <a:latin typeface="+mn-ea"/>
                        <a:ea typeface="+mn-ea"/>
                      </a:endParaRPr>
                    </a:p>
                  </a:txBody>
                  <a:tcPr marL="9525" marR="9525" marT="9525" marB="0" anchor="ctr"/>
                </a:tc>
                <a:tc>
                  <a:txBody>
                    <a:bodyPr/>
                    <a:lstStyle/>
                    <a:p>
                      <a:pPr algn="ctr" fontAlgn="ctr"/>
                      <a:r>
                        <a:rPr lang="en-US" altLang="ja-JP" sz="2400" b="0" i="0" u="none" strike="noStrike">
                          <a:solidFill>
                            <a:srgbClr val="000000"/>
                          </a:solidFill>
                          <a:effectLst/>
                          <a:latin typeface="+mn-ea"/>
                          <a:ea typeface="+mn-ea"/>
                        </a:rPr>
                        <a:t>0.84</a:t>
                      </a:r>
                    </a:p>
                  </a:txBody>
                  <a:tcPr marL="9525" marR="9525" marT="9525" marB="0" anchor="ctr"/>
                </a:tc>
              </a:tr>
              <a:tr h="540000">
                <a:tc>
                  <a:txBody>
                    <a:bodyPr/>
                    <a:lstStyle/>
                    <a:p>
                      <a:pPr algn="ctr"/>
                      <a:r>
                        <a:rPr kumimoji="1" lang="en-US" altLang="ja-JP" sz="2400" dirty="0" smtClean="0">
                          <a:latin typeface="+mn-ea"/>
                          <a:ea typeface="+mn-ea"/>
                        </a:rPr>
                        <a:t>5</a:t>
                      </a:r>
                      <a:endParaRPr kumimoji="1" lang="ja-JP" altLang="en-US" sz="2400" dirty="0">
                        <a:latin typeface="+mn-ea"/>
                        <a:ea typeface="+mn-ea"/>
                      </a:endParaRPr>
                    </a:p>
                  </a:txBody>
                  <a:tcPr anchor="ctr"/>
                </a:tc>
                <a:tc>
                  <a:txBody>
                    <a:bodyPr/>
                    <a:lstStyle/>
                    <a:p>
                      <a:pPr algn="ctr" fontAlgn="ctr"/>
                      <a:r>
                        <a:rPr lang="en-US" altLang="ja-JP" sz="2400" b="0" i="0" u="none" strike="noStrike">
                          <a:solidFill>
                            <a:srgbClr val="000000"/>
                          </a:solidFill>
                          <a:effectLst/>
                          <a:latin typeface="+mn-ea"/>
                          <a:ea typeface="+mn-ea"/>
                        </a:rPr>
                        <a:t>0.79</a:t>
                      </a:r>
                    </a:p>
                  </a:txBody>
                  <a:tcPr marL="9525" marR="9525" marT="9525" marB="0" anchor="ctr"/>
                </a:tc>
                <a:tc>
                  <a:txBody>
                    <a:bodyPr/>
                    <a:lstStyle/>
                    <a:p>
                      <a:pPr algn="ctr" fontAlgn="ctr"/>
                      <a:r>
                        <a:rPr lang="en-US" altLang="ja-JP" sz="2400" b="0" i="0" u="none" strike="noStrike" dirty="0" smtClean="0">
                          <a:solidFill>
                            <a:srgbClr val="000000"/>
                          </a:solidFill>
                          <a:effectLst/>
                          <a:latin typeface="+mn-ea"/>
                          <a:ea typeface="+mn-ea"/>
                        </a:rPr>
                        <a:t>0.90</a:t>
                      </a:r>
                      <a:endParaRPr lang="en-US" altLang="ja-JP" sz="2400" b="0" i="0" u="none" strike="noStrike" dirty="0">
                        <a:solidFill>
                          <a:srgbClr val="000000"/>
                        </a:solidFill>
                        <a:effectLst/>
                        <a:latin typeface="+mn-ea"/>
                        <a:ea typeface="+mn-ea"/>
                      </a:endParaRPr>
                    </a:p>
                  </a:txBody>
                  <a:tcPr marL="9525" marR="9525" marT="9525" marB="0" anchor="ctr"/>
                </a:tc>
                <a:tc>
                  <a:txBody>
                    <a:bodyPr/>
                    <a:lstStyle/>
                    <a:p>
                      <a:pPr algn="ctr" fontAlgn="ctr"/>
                      <a:r>
                        <a:rPr lang="en-US" altLang="ja-JP" sz="2400" b="0" i="0" u="none" strike="noStrike">
                          <a:solidFill>
                            <a:srgbClr val="000000"/>
                          </a:solidFill>
                          <a:effectLst/>
                          <a:latin typeface="+mn-ea"/>
                          <a:ea typeface="+mn-ea"/>
                        </a:rPr>
                        <a:t>0.84</a:t>
                      </a:r>
                    </a:p>
                  </a:txBody>
                  <a:tcPr marL="9525" marR="9525" marT="9525" marB="0" anchor="ctr"/>
                </a:tc>
              </a:tr>
              <a:tr h="540000">
                <a:tc>
                  <a:txBody>
                    <a:bodyPr/>
                    <a:lstStyle/>
                    <a:p>
                      <a:pPr algn="ctr"/>
                      <a:r>
                        <a:rPr kumimoji="1" lang="en-US" altLang="ja-JP" sz="2400" dirty="0" smtClean="0">
                          <a:latin typeface="+mn-ea"/>
                          <a:ea typeface="+mn-ea"/>
                        </a:rPr>
                        <a:t>6</a:t>
                      </a:r>
                      <a:endParaRPr kumimoji="1" lang="ja-JP" altLang="en-US" sz="2400" dirty="0">
                        <a:latin typeface="+mn-ea"/>
                        <a:ea typeface="+mn-ea"/>
                      </a:endParaRPr>
                    </a:p>
                  </a:txBody>
                  <a:tcPr anchor="ctr"/>
                </a:tc>
                <a:tc>
                  <a:txBody>
                    <a:bodyPr/>
                    <a:lstStyle/>
                    <a:p>
                      <a:pPr algn="ctr" fontAlgn="ctr"/>
                      <a:r>
                        <a:rPr lang="en-US" altLang="ja-JP" sz="2400" b="0" i="0" u="none" strike="noStrike">
                          <a:solidFill>
                            <a:srgbClr val="000000"/>
                          </a:solidFill>
                          <a:effectLst/>
                          <a:latin typeface="+mn-ea"/>
                          <a:ea typeface="+mn-ea"/>
                        </a:rPr>
                        <a:t>0.73</a:t>
                      </a:r>
                    </a:p>
                  </a:txBody>
                  <a:tcPr marL="9525" marR="9525" marT="9525" marB="0" anchor="ctr"/>
                </a:tc>
                <a:tc>
                  <a:txBody>
                    <a:bodyPr/>
                    <a:lstStyle/>
                    <a:p>
                      <a:pPr algn="ctr" fontAlgn="ctr"/>
                      <a:r>
                        <a:rPr lang="en-US" altLang="ja-JP" sz="2400" b="0" i="0" u="none" strike="noStrike" dirty="0" smtClean="0">
                          <a:solidFill>
                            <a:srgbClr val="000000"/>
                          </a:solidFill>
                          <a:effectLst/>
                          <a:latin typeface="+mn-ea"/>
                          <a:ea typeface="+mn-ea"/>
                        </a:rPr>
                        <a:t>0.90</a:t>
                      </a:r>
                      <a:endParaRPr lang="en-US" altLang="ja-JP" sz="2400" b="0" i="0" u="none" strike="noStrike" dirty="0">
                        <a:solidFill>
                          <a:srgbClr val="000000"/>
                        </a:solidFill>
                        <a:effectLst/>
                        <a:latin typeface="+mn-ea"/>
                        <a:ea typeface="+mn-ea"/>
                      </a:endParaRPr>
                    </a:p>
                  </a:txBody>
                  <a:tcPr marL="9525" marR="9525" marT="9525" marB="0" anchor="ctr"/>
                </a:tc>
                <a:tc>
                  <a:txBody>
                    <a:bodyPr/>
                    <a:lstStyle/>
                    <a:p>
                      <a:pPr algn="ctr" fontAlgn="ctr"/>
                      <a:r>
                        <a:rPr lang="en-US" altLang="ja-JP" sz="2400" b="0" i="0" u="none" strike="noStrike" dirty="0">
                          <a:solidFill>
                            <a:srgbClr val="000000"/>
                          </a:solidFill>
                          <a:effectLst/>
                          <a:latin typeface="+mn-ea"/>
                          <a:ea typeface="+mn-ea"/>
                        </a:rPr>
                        <a:t>0.81</a:t>
                      </a:r>
                    </a:p>
                  </a:txBody>
                  <a:tcPr marL="9525" marR="9525" marT="9525" marB="0" anchor="ctr"/>
                </a:tc>
              </a:tr>
              <a:tr h="540000">
                <a:tc>
                  <a:txBody>
                    <a:bodyPr/>
                    <a:lstStyle/>
                    <a:p>
                      <a:pPr algn="ctr"/>
                      <a:r>
                        <a:rPr kumimoji="1" lang="ja-JP" altLang="en-US" sz="2400" dirty="0" smtClean="0">
                          <a:solidFill>
                            <a:schemeClr val="tx1"/>
                          </a:solidFill>
                          <a:latin typeface="+mn-ea"/>
                          <a:ea typeface="+mn-ea"/>
                        </a:rPr>
                        <a:t>既存モデル</a:t>
                      </a:r>
                      <a:endParaRPr kumimoji="1" lang="ja-JP" altLang="en-US" sz="2400" dirty="0">
                        <a:solidFill>
                          <a:schemeClr val="tx1"/>
                        </a:solidFill>
                        <a:latin typeface="+mn-ea"/>
                        <a:ea typeface="+mn-ea"/>
                      </a:endParaRPr>
                    </a:p>
                  </a:txBody>
                  <a:tcPr anchor="ctr"/>
                </a:tc>
                <a:tc>
                  <a:txBody>
                    <a:bodyPr/>
                    <a:lstStyle/>
                    <a:p>
                      <a:pPr algn="ctr" fontAlgn="ctr"/>
                      <a:r>
                        <a:rPr lang="en-US" altLang="ja-JP" sz="2400" b="0" i="0" u="none" strike="noStrike" dirty="0" smtClean="0">
                          <a:solidFill>
                            <a:srgbClr val="C00000"/>
                          </a:solidFill>
                          <a:effectLst/>
                          <a:latin typeface="+mn-ea"/>
                          <a:ea typeface="+mn-ea"/>
                        </a:rPr>
                        <a:t>0.68</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0.81</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0.74</a:t>
                      </a:r>
                      <a:endParaRPr lang="en-US" altLang="ja-JP" sz="2400" b="0" i="0" u="none" strike="noStrike" dirty="0">
                        <a:solidFill>
                          <a:srgbClr val="C00000"/>
                        </a:solidFill>
                        <a:effectLst/>
                        <a:latin typeface="+mn-ea"/>
                        <a:ea typeface="+mn-ea"/>
                      </a:endParaRPr>
                    </a:p>
                  </a:txBody>
                  <a:tcPr marL="4787" marR="4787" marT="4787" marB="0" anchor="ctr"/>
                </a:tc>
              </a:tr>
            </a:tbl>
          </a:graphicData>
        </a:graphic>
      </p:graphicFrame>
      <p:sp>
        <p:nvSpPr>
          <p:cNvPr id="9" name="正方形/長方形 8"/>
          <p:cNvSpPr/>
          <p:nvPr/>
        </p:nvSpPr>
        <p:spPr>
          <a:xfrm>
            <a:off x="0" y="5755333"/>
            <a:ext cx="9144000" cy="76587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a:t>既存</a:t>
            </a:r>
            <a:r>
              <a:rPr lang="ja-JP" altLang="en-US" sz="4000" baseline="30000" dirty="0" smtClean="0"/>
              <a:t>モデルよりも高い予測精度であった</a:t>
            </a:r>
            <a:endParaRPr lang="ja-JP" altLang="en-US" sz="4000" baseline="30000" dirty="0"/>
          </a:p>
        </p:txBody>
      </p:sp>
      <p:sp>
        <p:nvSpPr>
          <p:cNvPr id="4" name="正方形/長方形 3"/>
          <p:cNvSpPr/>
          <p:nvPr/>
        </p:nvSpPr>
        <p:spPr>
          <a:xfrm>
            <a:off x="4446494" y="2689412"/>
            <a:ext cx="1810871" cy="2761129"/>
          </a:xfrm>
          <a:prstGeom prst="rect">
            <a:avLst/>
          </a:prstGeom>
          <a:noFill/>
          <a:ln w="38100">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435392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グラフ 3"/>
          <p:cNvGraphicFramePr/>
          <p:nvPr>
            <p:extLst>
              <p:ext uri="{D42A27DB-BD31-4B8C-83A1-F6EECF244321}">
                <p14:modId xmlns:p14="http://schemas.microsoft.com/office/powerpoint/2010/main" val="182340298"/>
              </p:ext>
            </p:extLst>
          </p:nvPr>
        </p:nvGraphicFramePr>
        <p:xfrm>
          <a:off x="1264024" y="2239684"/>
          <a:ext cx="7422776" cy="4546600"/>
        </p:xfrm>
        <a:graphic>
          <a:graphicData uri="http://schemas.openxmlformats.org/drawingml/2006/chart">
            <c:chart xmlns:c="http://schemas.openxmlformats.org/drawingml/2006/chart" xmlns:r="http://schemas.openxmlformats.org/officeDocument/2006/relationships" r:id="rId3"/>
          </a:graphicData>
        </a:graphic>
      </p:graphicFrame>
      <p:sp>
        <p:nvSpPr>
          <p:cNvPr id="19" name="正方形/長方形 18"/>
          <p:cNvSpPr/>
          <p:nvPr/>
        </p:nvSpPr>
        <p:spPr>
          <a:xfrm>
            <a:off x="3124199" y="5056094"/>
            <a:ext cx="1190035" cy="544604"/>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 name="直線コネクタ 16"/>
          <p:cNvCxnSpPr/>
          <p:nvPr/>
        </p:nvCxnSpPr>
        <p:spPr>
          <a:xfrm>
            <a:off x="4266581" y="2456334"/>
            <a:ext cx="6823" cy="3406588"/>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cxnSp>
        <p:nvCxnSpPr>
          <p:cNvPr id="30" name="直線コネクタ 29"/>
          <p:cNvCxnSpPr/>
          <p:nvPr/>
        </p:nvCxnSpPr>
        <p:spPr>
          <a:xfrm>
            <a:off x="4271785" y="2447366"/>
            <a:ext cx="6823" cy="3406588"/>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normAutofit/>
          </a:bodyPr>
          <a:lstStyle/>
          <a:p>
            <a:r>
              <a:rPr kumimoji="1" lang="ja-JP" altLang="en-US" sz="3600" dirty="0" smtClean="0"/>
              <a:t>結果の考察</a:t>
            </a:r>
            <a:endParaRPr kumimoji="1" lang="ja-JP" altLang="en-US" sz="3600" dirty="0"/>
          </a:p>
        </p:txBody>
      </p:sp>
      <p:sp>
        <p:nvSpPr>
          <p:cNvPr id="3" name="コンテンツ プレースホルダー 2"/>
          <p:cNvSpPr>
            <a:spLocks noGrp="1"/>
          </p:cNvSpPr>
          <p:nvPr>
            <p:ph idx="1"/>
          </p:nvPr>
        </p:nvSpPr>
        <p:spPr/>
        <p:txBody>
          <a:bodyPr>
            <a:normAutofit/>
          </a:bodyPr>
          <a:lstStyle/>
          <a:p>
            <a:r>
              <a:rPr kumimoji="1" lang="ja-JP" altLang="en-US" sz="2800" dirty="0" smtClean="0"/>
              <a:t>開発者の過去の活動量の例</a:t>
            </a:r>
            <a:endParaRPr kumimoji="1" lang="ja-JP" altLang="en-US" sz="28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23</a:t>
            </a:fld>
            <a:endParaRPr lang="en-US" altLang="ja-JP" dirty="0"/>
          </a:p>
        </p:txBody>
      </p:sp>
      <p:sp>
        <p:nvSpPr>
          <p:cNvPr id="14" name="正方形/長方形 13"/>
          <p:cNvSpPr/>
          <p:nvPr/>
        </p:nvSpPr>
        <p:spPr>
          <a:xfrm>
            <a:off x="4314234" y="2777447"/>
            <a:ext cx="1155132" cy="3085476"/>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正方形/長方形 14"/>
          <p:cNvSpPr/>
          <p:nvPr/>
        </p:nvSpPr>
        <p:spPr>
          <a:xfrm>
            <a:off x="5469366" y="2519081"/>
            <a:ext cx="1238382" cy="1640547"/>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4" name="直線コネクタ 33"/>
          <p:cNvCxnSpPr/>
          <p:nvPr/>
        </p:nvCxnSpPr>
        <p:spPr>
          <a:xfrm>
            <a:off x="5462544" y="2447366"/>
            <a:ext cx="6823" cy="3406588"/>
          </a:xfrm>
          <a:prstGeom prst="line">
            <a:avLst/>
          </a:prstGeom>
          <a:ln w="38100">
            <a:solidFill>
              <a:schemeClr val="tx2"/>
            </a:solidFill>
            <a:prstDash val="dash"/>
          </a:ln>
        </p:spPr>
        <p:style>
          <a:lnRef idx="1">
            <a:schemeClr val="dk1"/>
          </a:lnRef>
          <a:fillRef idx="0">
            <a:schemeClr val="dk1"/>
          </a:fillRef>
          <a:effectRef idx="0">
            <a:schemeClr val="dk1"/>
          </a:effectRef>
          <a:fontRef idx="minor">
            <a:schemeClr val="tx1"/>
          </a:fontRef>
        </p:style>
      </p:cxnSp>
      <p:cxnSp>
        <p:nvCxnSpPr>
          <p:cNvPr id="33" name="直線コネクタ 32"/>
          <p:cNvCxnSpPr/>
          <p:nvPr/>
        </p:nvCxnSpPr>
        <p:spPr>
          <a:xfrm>
            <a:off x="6626439" y="2438398"/>
            <a:ext cx="6823" cy="3406588"/>
          </a:xfrm>
          <a:prstGeom prst="line">
            <a:avLst/>
          </a:prstGeom>
          <a:ln w="38100">
            <a:solidFill>
              <a:schemeClr val="tx2"/>
            </a:solidFill>
            <a:prstDash val="dash"/>
          </a:ln>
        </p:spPr>
        <p:style>
          <a:lnRef idx="1">
            <a:schemeClr val="dk1"/>
          </a:lnRef>
          <a:fillRef idx="0">
            <a:schemeClr val="dk1"/>
          </a:fillRef>
          <a:effectRef idx="0">
            <a:schemeClr val="dk1"/>
          </a:effectRef>
          <a:fontRef idx="minor">
            <a:schemeClr val="tx1"/>
          </a:fontRef>
        </p:style>
      </p:cxnSp>
      <p:sp>
        <p:nvSpPr>
          <p:cNvPr id="16" name="正方形/長方形 15"/>
          <p:cNvSpPr/>
          <p:nvPr/>
        </p:nvSpPr>
        <p:spPr>
          <a:xfrm>
            <a:off x="2348752" y="2759510"/>
            <a:ext cx="739253" cy="3085476"/>
          </a:xfrm>
          <a:prstGeom prst="rect">
            <a:avLst/>
          </a:prstGeom>
          <a:solidFill>
            <a:schemeClr val="bg1">
              <a:alpha val="8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31" name="直線コネクタ 30"/>
          <p:cNvCxnSpPr/>
          <p:nvPr/>
        </p:nvCxnSpPr>
        <p:spPr>
          <a:xfrm>
            <a:off x="3107890" y="2456334"/>
            <a:ext cx="6823" cy="3406588"/>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18" name="正方形/長方形 17"/>
          <p:cNvSpPr/>
          <p:nvPr/>
        </p:nvSpPr>
        <p:spPr>
          <a:xfrm>
            <a:off x="3343137" y="2189002"/>
            <a:ext cx="1838321" cy="588444"/>
          </a:xfrm>
          <a:prstGeom prst="rect">
            <a:avLst/>
          </a:prstGeom>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dirty="0" smtClean="0"/>
              <a:t>コミッター昇格</a:t>
            </a:r>
            <a:endParaRPr lang="ja-JP" altLang="en-US" dirty="0"/>
          </a:p>
        </p:txBody>
      </p:sp>
      <p:cxnSp>
        <p:nvCxnSpPr>
          <p:cNvPr id="32" name="直線コネクタ 31"/>
          <p:cNvCxnSpPr/>
          <p:nvPr/>
        </p:nvCxnSpPr>
        <p:spPr>
          <a:xfrm>
            <a:off x="4271785" y="2447366"/>
            <a:ext cx="6823" cy="3406588"/>
          </a:xfrm>
          <a:prstGeom prst="line">
            <a:avLst/>
          </a:prstGeom>
          <a:ln w="38100">
            <a:solidFill>
              <a:schemeClr val="tx1"/>
            </a:solidFill>
            <a:prstDash val="dash"/>
          </a:ln>
        </p:spPr>
        <p:style>
          <a:lnRef idx="1">
            <a:schemeClr val="dk1"/>
          </a:lnRef>
          <a:fillRef idx="0">
            <a:schemeClr val="dk1"/>
          </a:fillRef>
          <a:effectRef idx="0">
            <a:schemeClr val="dk1"/>
          </a:effectRef>
          <a:fontRef idx="minor">
            <a:schemeClr val="tx1"/>
          </a:fontRef>
        </p:style>
      </p:cxnSp>
      <p:sp>
        <p:nvSpPr>
          <p:cNvPr id="20" name="正方形/長方形 19"/>
          <p:cNvSpPr/>
          <p:nvPr/>
        </p:nvSpPr>
        <p:spPr>
          <a:xfrm>
            <a:off x="0" y="5199796"/>
            <a:ext cx="9144000" cy="12381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一般開発者に比べて，コミッター候補者の活動後期の活動量が顕著であったため，高い予測精度となったと考えられる</a:t>
            </a:r>
            <a:endParaRPr lang="ja-JP" altLang="en-US" sz="4000" baseline="30000" dirty="0"/>
          </a:p>
        </p:txBody>
      </p:sp>
    </p:spTree>
    <p:extLst>
      <p:ext uri="{BB962C8B-B14F-4D97-AF65-F5344CB8AC3E}">
        <p14:creationId xmlns:p14="http://schemas.microsoft.com/office/powerpoint/2010/main" val="22319617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
                                        </p:tgtEl>
                                        <p:attrNameLst>
                                          <p:attrName>style.visibility</p:attrName>
                                        </p:attrNameLst>
                                      </p:cBhvr>
                                      <p:to>
                                        <p:strVal val="visible"/>
                                      </p:to>
                                    </p:set>
                                  </p:childTnLst>
                                </p:cTn>
                              </p:par>
                              <p:par>
                                <p:cTn id="9" presetID="1" presetClass="exit" presetSubtype="0" fill="hold" nodeType="withEffect">
                                  <p:stCondLst>
                                    <p:cond delay="0"/>
                                  </p:stCondLst>
                                  <p:childTnLst>
                                    <p:set>
                                      <p:cBhvr>
                                        <p:cTn id="10" dur="1" fill="hold">
                                          <p:stCondLst>
                                            <p:cond delay="0"/>
                                          </p:stCondLst>
                                        </p:cTn>
                                        <p:tgtEl>
                                          <p:spTgt spid="17"/>
                                        </p:tgtEl>
                                        <p:attrNameLst>
                                          <p:attrName>style.visibility</p:attrName>
                                        </p:attrNameLst>
                                      </p:cBhvr>
                                      <p:to>
                                        <p:strVal val="hidden"/>
                                      </p:to>
                                    </p:set>
                                  </p:childTnLst>
                                </p:cTn>
                              </p:par>
                              <p:par>
                                <p:cTn id="11" presetID="1"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3"/>
                                        </p:tgtEl>
                                        <p:attrNameLst>
                                          <p:attrName>style.visibility</p:attrName>
                                        </p:attrNameLst>
                                      </p:cBhvr>
                                      <p:to>
                                        <p:strVal val="visible"/>
                                      </p:to>
                                    </p:set>
                                  </p:childTnLst>
                                </p:cTn>
                              </p:par>
                              <p:par>
                                <p:cTn id="15" presetID="1" presetClass="exit" presetSubtype="0" fill="hold" nodeType="withEffect">
                                  <p:stCondLst>
                                    <p:cond delay="0"/>
                                  </p:stCondLst>
                                  <p:childTnLst>
                                    <p:set>
                                      <p:cBhvr>
                                        <p:cTn id="16" dur="1" fill="hold">
                                          <p:stCondLst>
                                            <p:cond delay="0"/>
                                          </p:stCondLst>
                                        </p:cTn>
                                        <p:tgtEl>
                                          <p:spTgt spid="3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9"/>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4" grpId="0" animBg="1"/>
      <p:bldP spid="15" grpId="0" animBg="1"/>
      <p:bldP spid="16" grpId="0" animBg="1"/>
      <p:bldP spid="20"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z="3600" dirty="0">
                <a:solidFill>
                  <a:prstClr val="black"/>
                </a:solidFill>
              </a:rPr>
              <a:t>結果の考察</a:t>
            </a:r>
            <a:endParaRPr kumimoji="1" lang="ja-JP" altLang="en-US" dirty="0"/>
          </a:p>
        </p:txBody>
      </p:sp>
      <p:sp>
        <p:nvSpPr>
          <p:cNvPr id="3" name="コンテンツ プレースホルダー 2"/>
          <p:cNvSpPr>
            <a:spLocks noGrp="1"/>
          </p:cNvSpPr>
          <p:nvPr>
            <p:ph idx="1"/>
          </p:nvPr>
        </p:nvSpPr>
        <p:spPr/>
        <p:txBody>
          <a:bodyPr>
            <a:normAutofit/>
          </a:bodyPr>
          <a:lstStyle/>
          <a:p>
            <a:r>
              <a:rPr kumimoji="1" lang="ja-JP" altLang="en-US" sz="2800" dirty="0" smtClean="0"/>
              <a:t>前期型に比べて，後期型の方が高い予測精度であった</a:t>
            </a:r>
            <a:endParaRPr kumimoji="1" lang="en-US" altLang="ja-JP" sz="2800" dirty="0" smtClean="0"/>
          </a:p>
          <a:p>
            <a:endParaRPr lang="en-US" altLang="ja-JP" sz="2800" dirty="0"/>
          </a:p>
          <a:p>
            <a:pPr marL="0" indent="0">
              <a:buNone/>
            </a:pPr>
            <a:r>
              <a:rPr kumimoji="1" lang="ja-JP" altLang="en-US" sz="2800" dirty="0" smtClean="0"/>
              <a:t>⇒対象プロジェクトでは，活動後期でも充分な活動実績があるかどうかをコミッター選出の際に重視していると考えられる</a:t>
            </a:r>
            <a:endParaRPr kumimoji="1" lang="ja-JP" altLang="en-US" sz="2800"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24</a:t>
            </a:fld>
            <a:endParaRPr lang="en-US" altLang="ja-JP" dirty="0"/>
          </a:p>
        </p:txBody>
      </p:sp>
    </p:spTree>
    <p:extLst>
      <p:ext uri="{BB962C8B-B14F-4D97-AF65-F5344CB8AC3E}">
        <p14:creationId xmlns:p14="http://schemas.microsoft.com/office/powerpoint/2010/main" val="299840460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まとめ</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a:t>有能な開発者を素早く見つけ出す</a:t>
            </a:r>
            <a:r>
              <a:rPr lang="ja-JP" altLang="en-US" sz="2800" dirty="0" smtClean="0"/>
              <a:t>ことを目的として，データセット期間の取り方を調整したコミッター候補者予測モデルを構築した</a:t>
            </a:r>
            <a:endParaRPr lang="en-US" altLang="ja-JP" sz="2800" dirty="0" smtClean="0"/>
          </a:p>
          <a:p>
            <a:endParaRPr lang="en-US" altLang="ja-JP" sz="2800" dirty="0" smtClean="0"/>
          </a:p>
          <a:p>
            <a:r>
              <a:rPr lang="ja-JP" altLang="en-US" sz="2800" dirty="0" smtClean="0"/>
              <a:t>実験の結果，前期型で既存モデルと同程度，</a:t>
            </a:r>
            <a:r>
              <a:rPr lang="ja-JP" altLang="en-US" sz="2800" dirty="0"/>
              <a:t>後期型で既存モデルと同程度</a:t>
            </a:r>
            <a:r>
              <a:rPr lang="ja-JP" altLang="en-US" sz="2800" dirty="0" smtClean="0"/>
              <a:t>以上の精度で予測できることがわかった</a:t>
            </a:r>
            <a:endParaRPr lang="ja-JP" altLang="en-US" sz="2800" dirty="0"/>
          </a:p>
          <a:p>
            <a:endParaRPr lang="en-US" altLang="ja-JP" sz="2800" dirty="0" smtClean="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25</a:t>
            </a:fld>
            <a:endParaRPr lang="en-US" altLang="ja-JP" dirty="0"/>
          </a:p>
        </p:txBody>
      </p:sp>
    </p:spTree>
    <p:extLst>
      <p:ext uri="{BB962C8B-B14F-4D97-AF65-F5344CB8AC3E}">
        <p14:creationId xmlns:p14="http://schemas.microsoft.com/office/powerpoint/2010/main" val="354745739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今後の予定</a:t>
            </a:r>
            <a:endParaRPr kumimoji="1" lang="ja-JP" altLang="en-US" sz="3600" dirty="0"/>
          </a:p>
        </p:txBody>
      </p:sp>
      <p:sp>
        <p:nvSpPr>
          <p:cNvPr id="3" name="コンテンツ プレースホルダー 2"/>
          <p:cNvSpPr>
            <a:spLocks noGrp="1"/>
          </p:cNvSpPr>
          <p:nvPr>
            <p:ph idx="1"/>
          </p:nvPr>
        </p:nvSpPr>
        <p:spPr/>
        <p:txBody>
          <a:bodyPr/>
          <a:lstStyle/>
          <a:p>
            <a:r>
              <a:rPr lang="ja-JP" altLang="en-US" sz="2800" dirty="0" smtClean="0"/>
              <a:t>異なる</a:t>
            </a:r>
            <a:r>
              <a:rPr lang="en-US" altLang="ja-JP" sz="2800" dirty="0" smtClean="0"/>
              <a:t>OSS</a:t>
            </a:r>
            <a:r>
              <a:rPr lang="ja-JP" altLang="en-US" sz="2800" dirty="0" smtClean="0"/>
              <a:t>プロジェクトでも同様の結果が得られるかどうかを検証する</a:t>
            </a:r>
            <a:endParaRPr lang="en-US" altLang="ja-JP" sz="2800" dirty="0" smtClean="0"/>
          </a:p>
          <a:p>
            <a:endParaRPr lang="en-US" altLang="ja-JP" sz="2800" dirty="0"/>
          </a:p>
          <a:p>
            <a:r>
              <a:rPr kumimoji="1" lang="ja-JP" altLang="en-US" sz="2800" dirty="0" smtClean="0"/>
              <a:t>対象プロジェクト</a:t>
            </a:r>
            <a:endParaRPr kumimoji="1" lang="en-US" altLang="ja-JP" sz="2800" dirty="0" smtClean="0"/>
          </a:p>
          <a:p>
            <a:endParaRPr kumimoji="1" lang="en-US" altLang="ja-JP"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26</a:t>
            </a:fld>
            <a:endParaRPr lang="en-US" altLang="ja-JP" dirty="0"/>
          </a:p>
        </p:txBody>
      </p:sp>
      <p:graphicFrame>
        <p:nvGraphicFramePr>
          <p:cNvPr id="6" name="表 5"/>
          <p:cNvGraphicFramePr>
            <a:graphicFrameLocks noGrp="1"/>
          </p:cNvGraphicFramePr>
          <p:nvPr>
            <p:extLst>
              <p:ext uri="{D42A27DB-BD31-4B8C-83A1-F6EECF244321}">
                <p14:modId xmlns:p14="http://schemas.microsoft.com/office/powerpoint/2010/main" val="4156712029"/>
              </p:ext>
            </p:extLst>
          </p:nvPr>
        </p:nvGraphicFramePr>
        <p:xfrm>
          <a:off x="538321" y="3938776"/>
          <a:ext cx="8067358" cy="1828800"/>
        </p:xfrm>
        <a:graphic>
          <a:graphicData uri="http://schemas.openxmlformats.org/drawingml/2006/table">
            <a:tbl>
              <a:tblPr firstRow="1" bandRow="1">
                <a:tableStyleId>{7DF18680-E054-41AD-8BC1-D1AEF772440D}</a:tableStyleId>
              </a:tblPr>
              <a:tblGrid>
                <a:gridCol w="1732280"/>
                <a:gridCol w="2484755"/>
                <a:gridCol w="1760855"/>
                <a:gridCol w="2089468"/>
              </a:tblGrid>
              <a:tr h="370840">
                <a:tc>
                  <a:txBody>
                    <a:bodyPr/>
                    <a:lstStyle/>
                    <a:p>
                      <a:r>
                        <a:rPr kumimoji="1" lang="ja-JP" altLang="en-US" sz="2400" dirty="0" smtClean="0"/>
                        <a:t>プロジェクト</a:t>
                      </a:r>
                      <a:endParaRPr kumimoji="1" lang="ja-JP" altLang="en-US" sz="2400" dirty="0"/>
                    </a:p>
                  </a:txBody>
                  <a:tcPr/>
                </a:tc>
                <a:tc>
                  <a:txBody>
                    <a:bodyPr/>
                    <a:lstStyle/>
                    <a:p>
                      <a:r>
                        <a:rPr kumimoji="1" lang="ja-JP" altLang="en-US" sz="2400" dirty="0" smtClean="0"/>
                        <a:t>対象期間</a:t>
                      </a:r>
                      <a:endParaRPr kumimoji="1" lang="ja-JP" altLang="en-US" sz="2400" dirty="0"/>
                    </a:p>
                  </a:txBody>
                  <a:tcPr/>
                </a:tc>
                <a:tc>
                  <a:txBody>
                    <a:bodyPr/>
                    <a:lstStyle/>
                    <a:p>
                      <a:r>
                        <a:rPr kumimoji="1" lang="ja-JP" altLang="en-US" sz="2400" dirty="0" smtClean="0"/>
                        <a:t>コミッター数</a:t>
                      </a:r>
                      <a:endParaRPr kumimoji="1" lang="ja-JP" altLang="en-US" sz="2400" dirty="0"/>
                    </a:p>
                  </a:txBody>
                  <a:tcPr/>
                </a:tc>
                <a:tc>
                  <a:txBody>
                    <a:bodyPr/>
                    <a:lstStyle/>
                    <a:p>
                      <a:r>
                        <a:rPr kumimoji="1" lang="ja-JP" altLang="en-US" sz="2400" dirty="0" smtClean="0"/>
                        <a:t>一般開発者数</a:t>
                      </a:r>
                      <a:endParaRPr kumimoji="1" lang="ja-JP" altLang="en-US" sz="2400" dirty="0"/>
                    </a:p>
                  </a:txBody>
                  <a:tcPr/>
                </a:tc>
              </a:tr>
              <a:tr h="370840">
                <a:tc>
                  <a:txBody>
                    <a:bodyPr/>
                    <a:lstStyle/>
                    <a:p>
                      <a:r>
                        <a:rPr kumimoji="1" lang="en-US" altLang="ja-JP" sz="2400" dirty="0" smtClean="0"/>
                        <a:t>AOSP</a:t>
                      </a:r>
                      <a:endParaRPr kumimoji="1" lang="ja-JP" altLang="en-US" sz="2400" dirty="0"/>
                    </a:p>
                  </a:txBody>
                  <a:tcPr/>
                </a:tc>
                <a:tc>
                  <a:txBody>
                    <a:bodyPr/>
                    <a:lstStyle/>
                    <a:p>
                      <a:r>
                        <a:rPr kumimoji="1" lang="en-US" altLang="ja-JP" sz="2400" dirty="0" smtClean="0"/>
                        <a:t>2008/10</a:t>
                      </a:r>
                      <a:r>
                        <a:rPr kumimoji="1" lang="ja-JP" altLang="en-US" sz="2400" dirty="0" smtClean="0"/>
                        <a:t>～</a:t>
                      </a:r>
                      <a:r>
                        <a:rPr kumimoji="1" lang="en-US" altLang="ja-JP" sz="2400" dirty="0" smtClean="0"/>
                        <a:t>2012/1</a:t>
                      </a:r>
                      <a:endParaRPr kumimoji="1" lang="ja-JP" altLang="en-US" sz="2400" dirty="0"/>
                    </a:p>
                  </a:txBody>
                  <a:tcPr/>
                </a:tc>
                <a:tc>
                  <a:txBody>
                    <a:bodyPr/>
                    <a:lstStyle/>
                    <a:p>
                      <a:r>
                        <a:rPr kumimoji="1" lang="en-US" altLang="ja-JP" sz="2400" dirty="0" smtClean="0"/>
                        <a:t>100</a:t>
                      </a:r>
                      <a:endParaRPr kumimoji="1" lang="ja-JP" altLang="en-US" sz="2400" dirty="0"/>
                    </a:p>
                  </a:txBody>
                  <a:tcPr/>
                </a:tc>
                <a:tc>
                  <a:txBody>
                    <a:bodyPr/>
                    <a:lstStyle/>
                    <a:p>
                      <a:r>
                        <a:rPr kumimoji="1" lang="en-US" altLang="ja-JP" sz="2400" dirty="0" smtClean="0"/>
                        <a:t>1806</a:t>
                      </a:r>
                      <a:endParaRPr kumimoji="1" lang="ja-JP" altLang="en-US" sz="2400" dirty="0"/>
                    </a:p>
                  </a:txBody>
                  <a:tcPr/>
                </a:tc>
              </a:tr>
              <a:tr h="370840">
                <a:tc>
                  <a:txBody>
                    <a:bodyPr/>
                    <a:lstStyle/>
                    <a:p>
                      <a:r>
                        <a:rPr kumimoji="1" lang="en-US" altLang="ja-JP" sz="2400" dirty="0" smtClean="0"/>
                        <a:t>OpenStack</a:t>
                      </a:r>
                      <a:endParaRPr kumimoji="1" lang="ja-JP" altLang="en-US" sz="2400" dirty="0"/>
                    </a:p>
                  </a:txBody>
                  <a:tcPr/>
                </a:tc>
                <a:tc>
                  <a:txBody>
                    <a:bodyPr/>
                    <a:lstStyle/>
                    <a:p>
                      <a:r>
                        <a:rPr kumimoji="1" lang="en-US" altLang="ja-JP" sz="2400" dirty="0" smtClean="0"/>
                        <a:t>2011/5</a:t>
                      </a:r>
                      <a:r>
                        <a:rPr kumimoji="1" lang="ja-JP" altLang="en-US" sz="2400" dirty="0" smtClean="0"/>
                        <a:t>～</a:t>
                      </a:r>
                      <a:r>
                        <a:rPr kumimoji="1" lang="en-US" altLang="ja-JP" sz="2400" dirty="0" smtClean="0"/>
                        <a:t>2012/5</a:t>
                      </a:r>
                      <a:endParaRPr kumimoji="1" lang="ja-JP" altLang="en-US" sz="2400" dirty="0"/>
                    </a:p>
                  </a:txBody>
                  <a:tcPr/>
                </a:tc>
                <a:tc>
                  <a:txBody>
                    <a:bodyPr/>
                    <a:lstStyle/>
                    <a:p>
                      <a:r>
                        <a:rPr kumimoji="1" lang="en-US" altLang="ja-JP" sz="2400" dirty="0" smtClean="0"/>
                        <a:t>85</a:t>
                      </a:r>
                      <a:endParaRPr kumimoji="1" lang="ja-JP" altLang="en-US" sz="2400" dirty="0"/>
                    </a:p>
                  </a:txBody>
                  <a:tcPr/>
                </a:tc>
                <a:tc>
                  <a:txBody>
                    <a:bodyPr/>
                    <a:lstStyle/>
                    <a:p>
                      <a:r>
                        <a:rPr kumimoji="1" lang="en-US" altLang="ja-JP" sz="2400" dirty="0" smtClean="0"/>
                        <a:t>384</a:t>
                      </a:r>
                      <a:endParaRPr kumimoji="1" lang="ja-JP" altLang="en-US" sz="2400" dirty="0"/>
                    </a:p>
                  </a:txBody>
                  <a:tcPr/>
                </a:tc>
              </a:tr>
              <a:tr h="370840">
                <a:tc>
                  <a:txBody>
                    <a:bodyPr/>
                    <a:lstStyle/>
                    <a:p>
                      <a:r>
                        <a:rPr kumimoji="1" lang="en-US" altLang="ja-JP" sz="2400" dirty="0" smtClean="0"/>
                        <a:t>Qt</a:t>
                      </a:r>
                      <a:endParaRPr kumimoji="1" lang="ja-JP" altLang="en-US" sz="2400" dirty="0"/>
                    </a:p>
                  </a:txBody>
                  <a:tcPr/>
                </a:tc>
                <a:tc>
                  <a:txBody>
                    <a:bodyPr/>
                    <a:lstStyle/>
                    <a:p>
                      <a:r>
                        <a:rPr kumimoji="1" lang="en-US" altLang="ja-JP" sz="2400" dirty="0" smtClean="0"/>
                        <a:t>2011/7</a:t>
                      </a:r>
                      <a:r>
                        <a:rPr kumimoji="1" lang="ja-JP" altLang="en-US" sz="2400" dirty="0" smtClean="0"/>
                        <a:t>～</a:t>
                      </a:r>
                      <a:r>
                        <a:rPr kumimoji="1" lang="en-US" altLang="ja-JP" sz="2400" dirty="0" smtClean="0"/>
                        <a:t>2012/5</a:t>
                      </a:r>
                      <a:endParaRPr kumimoji="1" lang="ja-JP" altLang="en-US" sz="2400" dirty="0"/>
                    </a:p>
                  </a:txBody>
                  <a:tcPr/>
                </a:tc>
                <a:tc>
                  <a:txBody>
                    <a:bodyPr/>
                    <a:lstStyle/>
                    <a:p>
                      <a:r>
                        <a:rPr kumimoji="1" lang="en-US" altLang="ja-JP" sz="2400" dirty="0" smtClean="0"/>
                        <a:t>201</a:t>
                      </a:r>
                      <a:endParaRPr kumimoji="1" lang="ja-JP" altLang="en-US" sz="2400" dirty="0"/>
                    </a:p>
                  </a:txBody>
                  <a:tcPr/>
                </a:tc>
                <a:tc>
                  <a:txBody>
                    <a:bodyPr/>
                    <a:lstStyle/>
                    <a:p>
                      <a:r>
                        <a:rPr kumimoji="1" lang="en-US" altLang="ja-JP" sz="2400" dirty="0" smtClean="0"/>
                        <a:t>501</a:t>
                      </a:r>
                      <a:endParaRPr kumimoji="1" lang="ja-JP" altLang="en-US" sz="2400" dirty="0"/>
                    </a:p>
                  </a:txBody>
                  <a:tcPr/>
                </a:tc>
              </a:tr>
            </a:tbl>
          </a:graphicData>
        </a:graphic>
      </p:graphicFrame>
    </p:spTree>
    <p:extLst>
      <p:ext uri="{BB962C8B-B14F-4D97-AF65-F5344CB8AC3E}">
        <p14:creationId xmlns:p14="http://schemas.microsoft.com/office/powerpoint/2010/main" val="186678232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今後の予定</a:t>
            </a:r>
            <a:endParaRPr kumimoji="1" lang="ja-JP" altLang="en-US" sz="3600"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27</a:t>
            </a:fld>
            <a:endParaRPr lang="en-US" altLang="ja-JP" dirty="0"/>
          </a:p>
        </p:txBody>
      </p:sp>
      <p:graphicFrame>
        <p:nvGraphicFramePr>
          <p:cNvPr id="28" name="コンテンツ プレースホルダー 6"/>
          <p:cNvGraphicFramePr>
            <a:graphicFrameLocks noGrp="1"/>
          </p:cNvGraphicFramePr>
          <p:nvPr>
            <p:ph idx="1"/>
            <p:extLst>
              <p:ext uri="{D42A27DB-BD31-4B8C-83A1-F6EECF244321}">
                <p14:modId xmlns:p14="http://schemas.microsoft.com/office/powerpoint/2010/main" val="1795699297"/>
              </p:ext>
            </p:extLst>
          </p:nvPr>
        </p:nvGraphicFramePr>
        <p:xfrm>
          <a:off x="1047216" y="1579402"/>
          <a:ext cx="7134188" cy="3965850"/>
        </p:xfrm>
        <a:graphic>
          <a:graphicData uri="http://schemas.openxmlformats.org/drawingml/2006/table">
            <a:tbl>
              <a:tblPr firstRow="1" bandRow="1">
                <a:tableStyleId>{5940675A-B579-460E-94D1-54222C63F5DA}</a:tableStyleId>
              </a:tblPr>
              <a:tblGrid>
                <a:gridCol w="3600000"/>
                <a:gridCol w="883547"/>
                <a:gridCol w="883547"/>
                <a:gridCol w="883547"/>
                <a:gridCol w="883547"/>
              </a:tblGrid>
              <a:tr h="793170">
                <a:tc>
                  <a:txBody>
                    <a:bodyPr/>
                    <a:lstStyle/>
                    <a:p>
                      <a:endParaRPr kumimoji="1" lang="ja-JP" altLang="en-US" dirty="0"/>
                    </a:p>
                  </a:txBody>
                  <a:tcPr anchor="b"/>
                </a:tc>
                <a:tc>
                  <a:txBody>
                    <a:bodyPr/>
                    <a:lstStyle/>
                    <a:p>
                      <a:pPr algn="ctr"/>
                      <a:r>
                        <a:rPr lang="en-US" altLang="ja-JP" sz="2400" dirty="0" smtClean="0">
                          <a:latin typeface="+mn-ea"/>
                          <a:ea typeface="+mn-ea"/>
                        </a:rPr>
                        <a:t>10</a:t>
                      </a:r>
                      <a:r>
                        <a:rPr lang="ja-JP" altLang="en-US" sz="2400" dirty="0" smtClean="0">
                          <a:latin typeface="+mn-ea"/>
                          <a:ea typeface="+mn-ea"/>
                        </a:rPr>
                        <a:t>月</a:t>
                      </a:r>
                      <a:endParaRPr lang="ja-JP" altLang="en-US" sz="2400" dirty="0">
                        <a:latin typeface="+mn-ea"/>
                        <a:ea typeface="+mn-ea"/>
                      </a:endParaRPr>
                    </a:p>
                  </a:txBody>
                  <a:tcPr anchor="ctr"/>
                </a:tc>
                <a:tc>
                  <a:txBody>
                    <a:bodyPr/>
                    <a:lstStyle/>
                    <a:p>
                      <a:pPr algn="ctr"/>
                      <a:r>
                        <a:rPr lang="en-US" altLang="ja-JP" sz="2400" dirty="0" smtClean="0">
                          <a:latin typeface="+mn-ea"/>
                          <a:ea typeface="+mn-ea"/>
                        </a:rPr>
                        <a:t>11</a:t>
                      </a:r>
                      <a:r>
                        <a:rPr lang="ja-JP" altLang="en-US" sz="2400" dirty="0" smtClean="0">
                          <a:latin typeface="+mn-ea"/>
                          <a:ea typeface="+mn-ea"/>
                        </a:rPr>
                        <a:t>月</a:t>
                      </a:r>
                      <a:endParaRPr lang="ja-JP" altLang="en-US" sz="2400" dirty="0">
                        <a:latin typeface="+mn-ea"/>
                        <a:ea typeface="+mn-ea"/>
                      </a:endParaRPr>
                    </a:p>
                  </a:txBody>
                  <a:tcPr anchor="ctr"/>
                </a:tc>
                <a:tc>
                  <a:txBody>
                    <a:bodyPr/>
                    <a:lstStyle/>
                    <a:p>
                      <a:pPr algn="ctr"/>
                      <a:r>
                        <a:rPr lang="en-US" altLang="ja-JP" sz="2400" dirty="0" smtClean="0">
                          <a:latin typeface="+mn-ea"/>
                          <a:ea typeface="+mn-ea"/>
                        </a:rPr>
                        <a:t>12</a:t>
                      </a:r>
                      <a:r>
                        <a:rPr lang="ja-JP" altLang="en-US" sz="2400" dirty="0" smtClean="0">
                          <a:latin typeface="+mn-ea"/>
                          <a:ea typeface="+mn-ea"/>
                        </a:rPr>
                        <a:t>月</a:t>
                      </a:r>
                      <a:endParaRPr lang="ja-JP" altLang="en-US" sz="2400" dirty="0">
                        <a:latin typeface="+mn-ea"/>
                        <a:ea typeface="+mn-ea"/>
                      </a:endParaRPr>
                    </a:p>
                  </a:txBody>
                  <a:tcPr anchor="ctr"/>
                </a:tc>
                <a:tc>
                  <a:txBody>
                    <a:bodyPr/>
                    <a:lstStyle/>
                    <a:p>
                      <a:pPr algn="ctr"/>
                      <a:r>
                        <a:rPr lang="en-US" altLang="ja-JP" sz="2400" dirty="0" smtClean="0">
                          <a:latin typeface="+mn-ea"/>
                          <a:ea typeface="+mn-ea"/>
                        </a:rPr>
                        <a:t>1</a:t>
                      </a:r>
                      <a:r>
                        <a:rPr lang="ja-JP" altLang="en-US" sz="2400" dirty="0" smtClean="0">
                          <a:latin typeface="+mn-ea"/>
                          <a:ea typeface="+mn-ea"/>
                        </a:rPr>
                        <a:t>月</a:t>
                      </a:r>
                      <a:endParaRPr lang="ja-JP" altLang="en-US" sz="2400" dirty="0">
                        <a:latin typeface="+mn-ea"/>
                        <a:ea typeface="+mn-ea"/>
                      </a:endParaRPr>
                    </a:p>
                  </a:txBody>
                  <a:tcPr anchor="ctr"/>
                </a:tc>
              </a:tr>
              <a:tr h="793170">
                <a:tc>
                  <a:txBody>
                    <a:bodyPr/>
                    <a:lstStyle/>
                    <a:p>
                      <a:pPr algn="l"/>
                      <a:r>
                        <a:rPr kumimoji="1" lang="en-US" altLang="ja-JP" sz="2000" dirty="0" smtClean="0"/>
                        <a:t>AOSP</a:t>
                      </a:r>
                      <a:r>
                        <a:rPr kumimoji="1" lang="ja-JP" altLang="en-US" sz="2000" dirty="0" smtClean="0"/>
                        <a:t>プロジェクトでの予測</a:t>
                      </a:r>
                      <a:endParaRPr kumimoji="1" lang="ja-JP" altLang="en-US" sz="2000" dirty="0"/>
                    </a:p>
                  </a:txBody>
                  <a:tcPr anchor="ctr"/>
                </a:tc>
                <a:tc>
                  <a:txBody>
                    <a:bodyPr/>
                    <a:lstStyle/>
                    <a:p>
                      <a:endParaRPr kumimoji="1" lang="ja-JP" altLang="en-US" dirty="0"/>
                    </a:p>
                  </a:txBody>
                  <a:tcPr>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B w="3175" cap="flat" cmpd="sng" algn="ctr">
                      <a:solidFill>
                        <a:schemeClr val="tx1"/>
                      </a:solidFill>
                      <a:prstDash val="solid"/>
                      <a:round/>
                      <a:headEnd type="none" w="med" len="med"/>
                      <a:tailEnd type="none" w="med" len="med"/>
                    </a:lnB>
                  </a:tcPr>
                </a:tc>
              </a:tr>
              <a:tr h="79317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2000" dirty="0" smtClean="0"/>
                        <a:t>OpenStack</a:t>
                      </a:r>
                      <a:r>
                        <a:rPr kumimoji="1" lang="ja-JP" altLang="en-US" sz="2000" dirty="0" smtClean="0"/>
                        <a:t>プロジェクトでの予測</a:t>
                      </a:r>
                    </a:p>
                  </a:txBody>
                  <a:tcPr anchor="ctr"/>
                </a:tc>
                <a:tc>
                  <a:txBody>
                    <a:bodyPr/>
                    <a:lstStyle/>
                    <a:p>
                      <a:endParaRPr kumimoji="1" lang="ja-JP" alt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r>
              <a:tr h="793170">
                <a:tc>
                  <a:txBody>
                    <a:bodyPr/>
                    <a:lstStyle/>
                    <a:p>
                      <a:pPr algn="l"/>
                      <a:r>
                        <a:rPr kumimoji="1" lang="en-US" altLang="ja-JP" sz="2000" dirty="0" smtClean="0"/>
                        <a:t>Qt</a:t>
                      </a:r>
                      <a:r>
                        <a:rPr kumimoji="1" lang="ja-JP" altLang="en-US" sz="2000" dirty="0" smtClean="0"/>
                        <a:t>プロジェクトでの予測</a:t>
                      </a:r>
                      <a:endParaRPr kumimoji="1" lang="ja-JP" altLang="en-US" sz="2000" dirty="0"/>
                    </a:p>
                  </a:txBody>
                  <a:tcPr anchor="ctr"/>
                </a:tc>
                <a:tc>
                  <a:txBody>
                    <a:bodyPr/>
                    <a:lstStyle/>
                    <a:p>
                      <a:endParaRPr kumimoji="1" lang="ja-JP" alt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r h="793170">
                <a:tc>
                  <a:txBody>
                    <a:bodyPr/>
                    <a:lstStyle/>
                    <a:p>
                      <a:pPr algn="l"/>
                      <a:r>
                        <a:rPr kumimoji="1" lang="ja-JP" altLang="en-US" sz="2000" dirty="0" smtClean="0"/>
                        <a:t>修士論文</a:t>
                      </a:r>
                      <a:r>
                        <a:rPr kumimoji="1" lang="ja-JP" altLang="en-US" sz="2000" dirty="0" smtClean="0"/>
                        <a:t>執筆</a:t>
                      </a:r>
                      <a:endParaRPr kumimoji="1" lang="ja-JP" altLang="en-US" sz="2000" dirty="0"/>
                    </a:p>
                  </a:txBody>
                  <a:tcPr anchor="ctr"/>
                </a:tc>
                <a:tc>
                  <a:txBody>
                    <a:bodyPr/>
                    <a:lstStyle/>
                    <a:p>
                      <a:endParaRPr kumimoji="1" lang="ja-JP" altLang="en-US" dirty="0"/>
                    </a:p>
                  </a:txBody>
                  <a:tcPr>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c>
                  <a:txBody>
                    <a:bodyPr/>
                    <a:lstStyle/>
                    <a:p>
                      <a:endParaRPr kumimoji="1" lang="ja-JP" altLang="en-US" dirty="0"/>
                    </a:p>
                  </a:txBody>
                  <a:tcPr>
                    <a:lnL w="3175" cap="flat" cmpd="sng" algn="ctr">
                      <a:solidFill>
                        <a:schemeClr val="tx1"/>
                      </a:solidFill>
                      <a:prstDash val="solid"/>
                      <a:round/>
                      <a:headEnd type="none" w="med" len="med"/>
                      <a:tailEnd type="none" w="med" len="med"/>
                    </a:lnL>
                    <a:lnR w="3175" cap="flat" cmpd="sng" algn="ctr">
                      <a:solidFill>
                        <a:schemeClr val="tx1"/>
                      </a:solidFill>
                      <a:prstDash val="solid"/>
                      <a:round/>
                      <a:headEnd type="none" w="med" len="med"/>
                      <a:tailEnd type="none" w="med" len="med"/>
                    </a:lnR>
                    <a:lnT w="3175" cap="flat" cmpd="sng" algn="ctr">
                      <a:solidFill>
                        <a:schemeClr val="tx1"/>
                      </a:solidFill>
                      <a:prstDash val="solid"/>
                      <a:round/>
                      <a:headEnd type="none" w="med" len="med"/>
                      <a:tailEnd type="none" w="med" len="med"/>
                    </a:lnT>
                    <a:lnB w="3175" cap="flat" cmpd="sng" algn="ctr">
                      <a:solidFill>
                        <a:schemeClr val="tx1"/>
                      </a:solidFill>
                      <a:prstDash val="solid"/>
                      <a:round/>
                      <a:headEnd type="none" w="med" len="med"/>
                      <a:tailEnd type="none" w="med" len="med"/>
                    </a:lnB>
                    <a:noFill/>
                  </a:tcPr>
                </a:tc>
              </a:tr>
            </a:tbl>
          </a:graphicData>
        </a:graphic>
      </p:graphicFrame>
      <p:sp>
        <p:nvSpPr>
          <p:cNvPr id="31" name="正方形/長方形 30"/>
          <p:cNvSpPr/>
          <p:nvPr/>
        </p:nvSpPr>
        <p:spPr>
          <a:xfrm>
            <a:off x="4650341" y="2674691"/>
            <a:ext cx="720000" cy="2160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7" name="正方形/長方形 36"/>
          <p:cNvSpPr/>
          <p:nvPr/>
        </p:nvSpPr>
        <p:spPr>
          <a:xfrm>
            <a:off x="6090341" y="4274641"/>
            <a:ext cx="720000" cy="2160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39" name="正方形/長方形 38"/>
          <p:cNvSpPr/>
          <p:nvPr/>
        </p:nvSpPr>
        <p:spPr>
          <a:xfrm>
            <a:off x="5370341" y="3463880"/>
            <a:ext cx="720000" cy="2160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9" name="正方形/長方形 8"/>
          <p:cNvSpPr/>
          <p:nvPr/>
        </p:nvSpPr>
        <p:spPr>
          <a:xfrm>
            <a:off x="6810341" y="5072500"/>
            <a:ext cx="1401318" cy="21602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Tree>
    <p:extLst>
      <p:ext uri="{BB962C8B-B14F-4D97-AF65-F5344CB8AC3E}">
        <p14:creationId xmlns:p14="http://schemas.microsoft.com/office/powerpoint/2010/main" val="139703179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対外発表</a:t>
            </a:r>
            <a:endParaRPr kumimoji="1" lang="ja-JP" altLang="en-US" sz="3600" dirty="0"/>
          </a:p>
        </p:txBody>
      </p:sp>
      <p:sp>
        <p:nvSpPr>
          <p:cNvPr id="3" name="コンテンツ プレースホルダー 2"/>
          <p:cNvSpPr>
            <a:spLocks noGrp="1"/>
          </p:cNvSpPr>
          <p:nvPr>
            <p:ph idx="1"/>
          </p:nvPr>
        </p:nvSpPr>
        <p:spPr/>
        <p:txBody>
          <a:bodyPr>
            <a:normAutofit/>
          </a:bodyPr>
          <a:lstStyle/>
          <a:p>
            <a:r>
              <a:rPr lang="ja-JP" altLang="en-US" sz="2800" dirty="0" smtClean="0"/>
              <a:t>松本明，伊原彰紀，大平雅雄，</a:t>
            </a:r>
            <a:r>
              <a:rPr lang="en-US" altLang="ja-JP" sz="2800" dirty="0" smtClean="0"/>
              <a:t>“</a:t>
            </a:r>
            <a:r>
              <a:rPr lang="ja-JP" altLang="en-US" sz="2800" dirty="0" smtClean="0"/>
              <a:t>データサイズ</a:t>
            </a:r>
            <a:r>
              <a:rPr lang="ja-JP" altLang="en-US" sz="2800" dirty="0"/>
              <a:t>を考慮したコミッター候補者予測モデルの</a:t>
            </a:r>
            <a:r>
              <a:rPr lang="ja-JP" altLang="en-US" sz="2800" dirty="0" smtClean="0"/>
              <a:t>検討</a:t>
            </a:r>
            <a:r>
              <a:rPr lang="en-US" altLang="ja-JP" sz="2800" dirty="0" smtClean="0"/>
              <a:t>”</a:t>
            </a:r>
            <a:r>
              <a:rPr lang="ja-JP" altLang="en-US" sz="2800" dirty="0" smtClean="0"/>
              <a:t>，ソフトウェアエンジニアリングシンポジウム</a:t>
            </a:r>
            <a:r>
              <a:rPr lang="en-US" altLang="ja-JP" sz="2800" dirty="0" smtClean="0"/>
              <a:t>2015</a:t>
            </a:r>
            <a:r>
              <a:rPr lang="ja-JP" altLang="en-US" sz="2800" dirty="0" err="1" smtClean="0"/>
              <a:t>，</a:t>
            </a:r>
            <a:r>
              <a:rPr lang="en-US" altLang="ja-JP" sz="2800" dirty="0" smtClean="0"/>
              <a:t>pp. 182-187</a:t>
            </a:r>
            <a:r>
              <a:rPr lang="ja-JP" altLang="en-US" sz="2800" dirty="0" err="1"/>
              <a:t>，</a:t>
            </a:r>
            <a:r>
              <a:rPr lang="en-US" altLang="ja-JP" sz="2800" dirty="0" smtClean="0"/>
              <a:t>2015</a:t>
            </a:r>
            <a:r>
              <a:rPr lang="ja-JP" altLang="en-US" sz="2800" dirty="0"/>
              <a:t>年</a:t>
            </a:r>
            <a:r>
              <a:rPr lang="en-US" altLang="ja-JP" sz="2800" dirty="0"/>
              <a:t>9</a:t>
            </a:r>
            <a:r>
              <a:rPr lang="ja-JP" altLang="en-US" sz="2800" dirty="0" smtClean="0"/>
              <a:t>月</a:t>
            </a:r>
            <a:endParaRPr kumimoji="1" lang="ja-JP" altLang="en-US" sz="2800"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28</a:t>
            </a:fld>
            <a:endParaRPr lang="en-US" altLang="ja-JP" dirty="0"/>
          </a:p>
        </p:txBody>
      </p:sp>
    </p:spTree>
    <p:extLst>
      <p:ext uri="{BB962C8B-B14F-4D97-AF65-F5344CB8AC3E}">
        <p14:creationId xmlns:p14="http://schemas.microsoft.com/office/powerpoint/2010/main" val="2406615626"/>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メモ（１）</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考察がしょぼい</a:t>
            </a:r>
            <a:endParaRPr kumimoji="1" lang="en-US" altLang="ja-JP" dirty="0" smtClean="0"/>
          </a:p>
          <a:p>
            <a:pPr lvl="1"/>
            <a:r>
              <a:rPr lang="ja-JP" altLang="en-US" dirty="0" smtClean="0"/>
              <a:t>説明がわかりにくい</a:t>
            </a:r>
            <a:r>
              <a:rPr lang="ja-JP" altLang="en-US" dirty="0" err="1" smtClean="0"/>
              <a:t>？，</a:t>
            </a:r>
            <a:r>
              <a:rPr lang="ja-JP" altLang="en-US" dirty="0" smtClean="0"/>
              <a:t>つっこまれそう</a:t>
            </a:r>
            <a:r>
              <a:rPr lang="en-US" altLang="ja-JP" dirty="0" smtClean="0"/>
              <a:t>…</a:t>
            </a:r>
          </a:p>
          <a:p>
            <a:r>
              <a:rPr kumimoji="1" lang="en-US" altLang="ja-JP" dirty="0" smtClean="0"/>
              <a:t>Ambari</a:t>
            </a:r>
            <a:r>
              <a:rPr lang="ja-JP" altLang="en-US" dirty="0"/>
              <a:t>で</a:t>
            </a:r>
            <a:r>
              <a:rPr kumimoji="1" lang="ja-JP" altLang="en-US" dirty="0" smtClean="0"/>
              <a:t>中期型，個人型で頓挫した理由を説明すべき？</a:t>
            </a:r>
            <a:endParaRPr kumimoji="1" lang="en-US" altLang="ja-JP" dirty="0" smtClean="0"/>
          </a:p>
          <a:p>
            <a:pPr lvl="1"/>
            <a:r>
              <a:rPr lang="ja-JP" altLang="en-US" dirty="0" smtClean="0"/>
              <a:t>小規模かつ開発期間短いので頓挫</a:t>
            </a:r>
            <a:endParaRPr lang="en-US" altLang="ja-JP" dirty="0" smtClean="0"/>
          </a:p>
          <a:p>
            <a:pPr lvl="1"/>
            <a:r>
              <a:rPr kumimoji="1" lang="ja-JP" altLang="en-US" dirty="0" smtClean="0"/>
              <a:t>⇒大規模プロジェクトでする</a:t>
            </a:r>
            <a:endParaRPr kumimoji="1" lang="en-US" altLang="ja-JP" dirty="0" smtClean="0"/>
          </a:p>
          <a:p>
            <a:r>
              <a:rPr kumimoji="1" lang="ja-JP" altLang="en-US" dirty="0" smtClean="0"/>
              <a:t>松本メトリクスは明言すべきでない？</a:t>
            </a:r>
            <a:endParaRPr kumimoji="1" lang="en-US" altLang="ja-JP" dirty="0" smtClean="0"/>
          </a:p>
          <a:p>
            <a:pPr lvl="1"/>
            <a:r>
              <a:rPr lang="ja-JP" altLang="en-US" dirty="0" smtClean="0"/>
              <a:t>時間的にできないかもしれないので</a:t>
            </a:r>
            <a:r>
              <a:rPr lang="en-US" altLang="ja-JP" dirty="0" smtClean="0"/>
              <a:t>…</a:t>
            </a:r>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29</a:t>
            </a:fld>
            <a:endParaRPr lang="en-US" altLang="ja-JP" dirty="0"/>
          </a:p>
        </p:txBody>
      </p:sp>
    </p:spTree>
    <p:extLst>
      <p:ext uri="{BB962C8B-B14F-4D97-AF65-F5344CB8AC3E}">
        <p14:creationId xmlns:p14="http://schemas.microsoft.com/office/powerpoint/2010/main" val="48360702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メモ（２）</a:t>
            </a:r>
            <a:endParaRPr kumimoji="1" lang="ja-JP" altLang="en-US" dirty="0"/>
          </a:p>
        </p:txBody>
      </p:sp>
      <p:sp>
        <p:nvSpPr>
          <p:cNvPr id="3" name="コンテンツ プレースホルダー 2"/>
          <p:cNvSpPr>
            <a:spLocks noGrp="1"/>
          </p:cNvSpPr>
          <p:nvPr>
            <p:ph idx="1"/>
          </p:nvPr>
        </p:nvSpPr>
        <p:spPr/>
        <p:txBody>
          <a:bodyPr/>
          <a:lstStyle/>
          <a:p>
            <a:r>
              <a:rPr kumimoji="1" lang="ja-JP" altLang="en-US" dirty="0" smtClean="0"/>
              <a:t>ターゲットをしぼる</a:t>
            </a:r>
            <a:endParaRPr kumimoji="1" lang="en-US" altLang="ja-JP" dirty="0" smtClean="0"/>
          </a:p>
          <a:p>
            <a:pPr lvl="1"/>
            <a:r>
              <a:rPr lang="ja-JP" altLang="en-US" dirty="0"/>
              <a:t>タイプ</a:t>
            </a:r>
            <a:r>
              <a:rPr lang="ja-JP" altLang="en-US" dirty="0" smtClean="0"/>
              <a:t>分け（パッチ投稿特化型</a:t>
            </a:r>
            <a:r>
              <a:rPr lang="en-US" altLang="ja-JP" dirty="0" err="1" smtClean="0"/>
              <a:t>etc</a:t>
            </a:r>
            <a:r>
              <a:rPr lang="ja-JP" altLang="en-US" dirty="0" smtClean="0"/>
              <a:t>）（量重視？）</a:t>
            </a:r>
            <a:endParaRPr lang="en-US" altLang="ja-JP" dirty="0" smtClean="0"/>
          </a:p>
          <a:p>
            <a:pPr lvl="1"/>
            <a:r>
              <a:rPr kumimoji="1" lang="ja-JP" altLang="en-US" u="sng" dirty="0" smtClean="0"/>
              <a:t>パッチの質の高いコミッター（松本メトリクス）</a:t>
            </a:r>
            <a:endParaRPr kumimoji="1" lang="en-US" altLang="ja-JP" u="sng" dirty="0" smtClean="0"/>
          </a:p>
          <a:p>
            <a:pPr lvl="1"/>
            <a:endParaRPr lang="en-US" altLang="ja-JP" u="sng" dirty="0"/>
          </a:p>
          <a:p>
            <a:r>
              <a:rPr kumimoji="1" lang="ja-JP" altLang="en-US" dirty="0" smtClean="0"/>
              <a:t>パッチの</a:t>
            </a:r>
            <a:r>
              <a:rPr lang="ja-JP" altLang="en-US" dirty="0"/>
              <a:t>質の高い</a:t>
            </a:r>
            <a:r>
              <a:rPr lang="ja-JP" altLang="en-US" dirty="0" smtClean="0"/>
              <a:t>コミッターのニーズを説明すべき</a:t>
            </a:r>
            <a:endParaRPr lang="en-US" altLang="ja-JP" dirty="0" smtClean="0"/>
          </a:p>
          <a:p>
            <a:pPr lvl="1"/>
            <a:r>
              <a:rPr kumimoji="1" lang="ja-JP" altLang="en-US" dirty="0" smtClean="0"/>
              <a:t>先行研究から引用</a:t>
            </a:r>
            <a:endParaRPr kumimoji="1" lang="en-US" altLang="ja-JP" dirty="0" smtClean="0"/>
          </a:p>
          <a:p>
            <a:pPr lvl="1"/>
            <a:r>
              <a:rPr lang="ja-JP" altLang="en-US" dirty="0"/>
              <a:t>インタビュー</a:t>
            </a:r>
            <a:r>
              <a:rPr kumimoji="1" lang="ja-JP" altLang="en-US" dirty="0" smtClean="0"/>
              <a:t>　</a:t>
            </a:r>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30</a:t>
            </a:fld>
            <a:endParaRPr lang="en-US" altLang="ja-JP" dirty="0"/>
          </a:p>
        </p:txBody>
      </p:sp>
    </p:spTree>
    <p:extLst>
      <p:ext uri="{BB962C8B-B14F-4D97-AF65-F5344CB8AC3E}">
        <p14:creationId xmlns:p14="http://schemas.microsoft.com/office/powerpoint/2010/main" val="208579206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コミッターへの昇格</a:t>
            </a:r>
            <a:endParaRPr kumimoji="1" lang="ja-JP" altLang="en-US" sz="3600" dirty="0"/>
          </a:p>
        </p:txBody>
      </p:sp>
      <p:sp>
        <p:nvSpPr>
          <p:cNvPr id="30" name="コンテンツ プレースホルダ 2"/>
          <p:cNvSpPr>
            <a:spLocks noGrp="1"/>
          </p:cNvSpPr>
          <p:nvPr>
            <p:ph idx="1"/>
          </p:nvPr>
        </p:nvSpPr>
        <p:spPr>
          <a:xfrm>
            <a:off x="609600" y="1600200"/>
            <a:ext cx="7924800" cy="4997152"/>
          </a:xfrm>
        </p:spPr>
        <p:txBody>
          <a:bodyPr>
            <a:normAutofit/>
          </a:bodyPr>
          <a:lstStyle/>
          <a:p>
            <a:pPr algn="l"/>
            <a:r>
              <a:rPr lang="ja-JP" altLang="en-US" dirty="0" smtClean="0"/>
              <a:t>コミッター選出はプロジェクト管理者や既存のコミッターによって行われる</a:t>
            </a:r>
            <a:r>
              <a:rPr lang="en-US" altLang="ja-JP" sz="2400" dirty="0" smtClean="0"/>
              <a:t>[1]</a:t>
            </a:r>
          </a:p>
          <a:p>
            <a:pPr algn="l"/>
            <a:endParaRPr lang="en-US" altLang="ja-JP" sz="2400" dirty="0" smtClean="0"/>
          </a:p>
          <a:p>
            <a:r>
              <a:rPr lang="ja-JP" altLang="en-US" dirty="0" smtClean="0"/>
              <a:t>プロジェクトへの</a:t>
            </a:r>
            <a:r>
              <a:rPr lang="ja-JP" altLang="en-US" dirty="0" smtClean="0">
                <a:solidFill>
                  <a:srgbClr val="FF0000"/>
                </a:solidFill>
              </a:rPr>
              <a:t>貢献</a:t>
            </a:r>
            <a:r>
              <a:rPr lang="ja-JP" altLang="en-US" dirty="0" smtClean="0"/>
              <a:t>が認められればコミッターとして選出される</a:t>
            </a:r>
            <a:endParaRPr lang="en-US" altLang="ja-JP" dirty="0" smtClean="0"/>
          </a:p>
          <a:p>
            <a:pPr lvl="1"/>
            <a:r>
              <a:rPr lang="ja-JP" altLang="en-US" sz="2800" dirty="0"/>
              <a:t>パッチの作成・投稿</a:t>
            </a:r>
            <a:endParaRPr lang="en-US" altLang="ja-JP" sz="2800" dirty="0"/>
          </a:p>
          <a:p>
            <a:pPr lvl="1"/>
            <a:r>
              <a:rPr lang="ja-JP" altLang="en-US" sz="2800" dirty="0" smtClean="0"/>
              <a:t>投稿</a:t>
            </a:r>
            <a:r>
              <a:rPr lang="ja-JP" altLang="en-US" sz="2800" dirty="0"/>
              <a:t>されたパッチのレビュー＆フィードバック</a:t>
            </a:r>
            <a:endParaRPr lang="en-US" altLang="ja-JP" sz="2800" dirty="0"/>
          </a:p>
          <a:p>
            <a:pPr lvl="1"/>
            <a:r>
              <a:rPr lang="ja-JP" altLang="en-US" sz="2800" dirty="0" smtClean="0"/>
              <a:t>不具合</a:t>
            </a:r>
            <a:r>
              <a:rPr lang="ja-JP" altLang="en-US" sz="2800" dirty="0"/>
              <a:t>に対する議論（コメントの投稿）</a:t>
            </a:r>
            <a:endParaRPr lang="en-US" altLang="ja-JP" sz="2800" dirty="0"/>
          </a:p>
          <a:p>
            <a:pPr lvl="1"/>
            <a:endParaRPr lang="en-US" altLang="ja-JP" dirty="0" smtClean="0"/>
          </a:p>
          <a:p>
            <a:endParaRPr lang="en-US" altLang="ja-JP" dirty="0"/>
          </a:p>
          <a:p>
            <a:endParaRPr lang="en-US" altLang="ja-JP" dirty="0" smtClean="0"/>
          </a:p>
          <a:p>
            <a:endParaRPr lang="en-US" altLang="ja-JP" dirty="0" smtClean="0"/>
          </a:p>
          <a:p>
            <a:pPr marL="0" indent="0">
              <a:buNone/>
            </a:pPr>
            <a:endParaRPr lang="en-US" altLang="ja-JP" dirty="0"/>
          </a:p>
          <a:p>
            <a:endParaRPr lang="en-US" altLang="ja-JP" dirty="0" smtClean="0"/>
          </a:p>
          <a:p>
            <a:endParaRPr lang="en-US" altLang="ja-JP" dirty="0"/>
          </a:p>
          <a:p>
            <a:pPr marL="0" indent="0">
              <a:buNone/>
            </a:pPr>
            <a:endParaRPr lang="en-US" altLang="ja-JP" dirty="0" smtClean="0"/>
          </a:p>
          <a:p>
            <a:pPr marL="0" indent="0">
              <a:buNone/>
            </a:pPr>
            <a:endParaRPr lang="en-US" altLang="ja-JP" dirty="0" smtClean="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31</a:t>
            </a:fld>
            <a:endParaRPr kumimoji="1" lang="ja-JP" altLang="en-US"/>
          </a:p>
        </p:txBody>
      </p:sp>
      <p:sp>
        <p:nvSpPr>
          <p:cNvPr id="31" name="テキスト ボックス 4"/>
          <p:cNvSpPr txBox="1">
            <a:spLocks noChangeArrowheads="1"/>
          </p:cNvSpPr>
          <p:nvPr/>
        </p:nvSpPr>
        <p:spPr bwMode="auto">
          <a:xfrm>
            <a:off x="302695" y="6074132"/>
            <a:ext cx="8805809" cy="523220"/>
          </a:xfrm>
          <a:prstGeom prst="rect">
            <a:avLst/>
          </a:prstGeom>
          <a:noFill/>
          <a:ln w="9525">
            <a:noFill/>
            <a:miter lim="800000"/>
            <a:headEnd/>
            <a:tailEnd/>
          </a:ln>
        </p:spPr>
        <p:txBody>
          <a:bodyPr wrap="none">
            <a:spAutoFit/>
          </a:bodyPr>
          <a:lstStyle/>
          <a:p>
            <a:r>
              <a:rPr lang="en-US" altLang="ja-JP" sz="1400" dirty="0" smtClean="0"/>
              <a:t>[1] C. Jensen and W. </a:t>
            </a:r>
            <a:r>
              <a:rPr lang="en-US" altLang="ja-JP" sz="1400" dirty="0" err="1" smtClean="0"/>
              <a:t>Scacchi</a:t>
            </a:r>
            <a:r>
              <a:rPr lang="en-US" altLang="ja-JP" sz="1400" dirty="0" smtClean="0"/>
              <a:t>. Role Migration and Advancement Processes in OSSD Projects: A Comparative Case Study. </a:t>
            </a:r>
          </a:p>
          <a:p>
            <a:r>
              <a:rPr lang="en-US" altLang="ja-JP" sz="1400" dirty="0" smtClean="0"/>
              <a:t>Proceedings of the 29</a:t>
            </a:r>
            <a:r>
              <a:rPr lang="en-US" altLang="ja-JP" sz="1400" baseline="30000" dirty="0" smtClean="0"/>
              <a:t>th</a:t>
            </a:r>
            <a:r>
              <a:rPr lang="en-US" altLang="ja-JP" sz="1400" dirty="0" smtClean="0"/>
              <a:t> International conference on software engineering (ICSE’07), pp.364-374, 2007</a:t>
            </a:r>
            <a:endParaRPr lang="ja-JP" altLang="en-US" sz="1400" dirty="0"/>
          </a:p>
        </p:txBody>
      </p:sp>
    </p:spTree>
    <p:extLst>
      <p:ext uri="{BB962C8B-B14F-4D97-AF65-F5344CB8AC3E}">
        <p14:creationId xmlns:p14="http://schemas.microsoft.com/office/powerpoint/2010/main" val="406615821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877708030"/>
              </p:ext>
            </p:extLst>
          </p:nvPr>
        </p:nvGraphicFramePr>
        <p:xfrm>
          <a:off x="887768" y="2220031"/>
          <a:ext cx="7673264" cy="4364156"/>
        </p:xfrm>
        <a:graphic>
          <a:graphicData uri="http://schemas.openxmlformats.org/drawingml/2006/chart">
            <c:chart xmlns:c="http://schemas.openxmlformats.org/drawingml/2006/chart" xmlns:r="http://schemas.openxmlformats.org/officeDocument/2006/relationships" r:id="rId3"/>
          </a:graphicData>
        </a:graphic>
      </p:graphicFrame>
      <p:sp>
        <p:nvSpPr>
          <p:cNvPr id="2" name="タイトル 1"/>
          <p:cNvSpPr>
            <a:spLocks noGrp="1"/>
          </p:cNvSpPr>
          <p:nvPr>
            <p:ph type="title"/>
          </p:nvPr>
        </p:nvSpPr>
        <p:spPr/>
        <p:txBody>
          <a:bodyPr/>
          <a:lstStyle/>
          <a:p>
            <a:r>
              <a:rPr lang="en-US" altLang="ja-JP" dirty="0" smtClean="0"/>
              <a:t>OSS</a:t>
            </a:r>
            <a:r>
              <a:rPr lang="ja-JP" altLang="en-US" dirty="0" smtClean="0"/>
              <a:t>開発における開発者の離脱</a:t>
            </a:r>
            <a:endParaRPr kumimoji="1" lang="ja-JP" altLang="en-US" dirty="0"/>
          </a:p>
        </p:txBody>
      </p:sp>
      <p:sp>
        <p:nvSpPr>
          <p:cNvPr id="3" name="コンテンツ プレースホルダー 2"/>
          <p:cNvSpPr>
            <a:spLocks noGrp="1"/>
          </p:cNvSpPr>
          <p:nvPr>
            <p:ph idx="1"/>
          </p:nvPr>
        </p:nvSpPr>
        <p:spPr>
          <a:xfrm>
            <a:off x="317810" y="1271239"/>
            <a:ext cx="8508380" cy="5166733"/>
          </a:xfrm>
        </p:spPr>
        <p:txBody>
          <a:bodyPr/>
          <a:lstStyle/>
          <a:p>
            <a:r>
              <a:rPr lang="ja-JP" altLang="en-US" dirty="0" smtClean="0"/>
              <a:t>開発者の活動内容例</a:t>
            </a:r>
            <a:endParaRPr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32</a:t>
            </a:fld>
            <a:endParaRPr lang="en-US" altLang="ja-JP" dirty="0"/>
          </a:p>
        </p:txBody>
      </p:sp>
      <p:graphicFrame>
        <p:nvGraphicFramePr>
          <p:cNvPr id="20" name="コンテンツ プレースホルダー 6"/>
          <p:cNvGraphicFramePr>
            <a:graphicFrameLocks/>
          </p:cNvGraphicFramePr>
          <p:nvPr>
            <p:extLst>
              <p:ext uri="{D42A27DB-BD31-4B8C-83A1-F6EECF244321}">
                <p14:modId xmlns:p14="http://schemas.microsoft.com/office/powerpoint/2010/main" val="792708830"/>
              </p:ext>
            </p:extLst>
          </p:nvPr>
        </p:nvGraphicFramePr>
        <p:xfrm>
          <a:off x="887768" y="2220031"/>
          <a:ext cx="7673264" cy="4364156"/>
        </p:xfrm>
        <a:graphic>
          <a:graphicData uri="http://schemas.openxmlformats.org/drawingml/2006/chart">
            <c:chart xmlns:c="http://schemas.openxmlformats.org/drawingml/2006/chart" xmlns:r="http://schemas.openxmlformats.org/officeDocument/2006/relationships" r:id="rId4"/>
          </a:graphicData>
        </a:graphic>
      </p:graphicFrame>
      <p:cxnSp>
        <p:nvCxnSpPr>
          <p:cNvPr id="21" name="直線コネクタ 20"/>
          <p:cNvCxnSpPr/>
          <p:nvPr/>
        </p:nvCxnSpPr>
        <p:spPr>
          <a:xfrm>
            <a:off x="3821373" y="2483890"/>
            <a:ext cx="13647" cy="3220871"/>
          </a:xfrm>
          <a:prstGeom prst="line">
            <a:avLst/>
          </a:prstGeom>
          <a:ln w="38100">
            <a:solidFill>
              <a:srgbClr val="0070C0"/>
            </a:solidFill>
            <a:prstDash val="dash"/>
          </a:ln>
        </p:spPr>
        <p:style>
          <a:lnRef idx="1">
            <a:schemeClr val="dk1"/>
          </a:lnRef>
          <a:fillRef idx="0">
            <a:schemeClr val="dk1"/>
          </a:fillRef>
          <a:effectRef idx="0">
            <a:schemeClr val="dk1"/>
          </a:effectRef>
          <a:fontRef idx="minor">
            <a:schemeClr val="tx1"/>
          </a:fontRef>
        </p:style>
      </p:cxnSp>
      <p:cxnSp>
        <p:nvCxnSpPr>
          <p:cNvPr id="23" name="直線コネクタ 22"/>
          <p:cNvCxnSpPr/>
          <p:nvPr/>
        </p:nvCxnSpPr>
        <p:spPr>
          <a:xfrm>
            <a:off x="3475417" y="2483890"/>
            <a:ext cx="13647" cy="3220871"/>
          </a:xfrm>
          <a:prstGeom prst="line">
            <a:avLst/>
          </a:prstGeom>
          <a:ln w="38100">
            <a:solidFill>
              <a:srgbClr val="C00000"/>
            </a:solidFill>
            <a:prstDash val="dash"/>
          </a:ln>
        </p:spPr>
        <p:style>
          <a:lnRef idx="1">
            <a:schemeClr val="dk1"/>
          </a:lnRef>
          <a:fillRef idx="0">
            <a:schemeClr val="dk1"/>
          </a:fillRef>
          <a:effectRef idx="0">
            <a:schemeClr val="dk1"/>
          </a:effectRef>
          <a:fontRef idx="minor">
            <a:schemeClr val="tx1"/>
          </a:fontRef>
        </p:style>
      </p:cxnSp>
      <p:sp>
        <p:nvSpPr>
          <p:cNvPr id="24" name="正方形/長方形 23"/>
          <p:cNvSpPr/>
          <p:nvPr/>
        </p:nvSpPr>
        <p:spPr>
          <a:xfrm>
            <a:off x="3352585" y="3971493"/>
            <a:ext cx="2270293" cy="588444"/>
          </a:xfrm>
          <a:prstGeom prst="rect">
            <a:avLst/>
          </a:prstGeom>
          <a:ln>
            <a:solidFill>
              <a:srgbClr val="C00000"/>
            </a:solid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コミッター推薦</a:t>
            </a:r>
            <a:endParaRPr lang="ja-JP" altLang="en-US" dirty="0"/>
          </a:p>
        </p:txBody>
      </p:sp>
      <p:sp>
        <p:nvSpPr>
          <p:cNvPr id="22" name="正方形/長方形 21"/>
          <p:cNvSpPr/>
          <p:nvPr/>
        </p:nvSpPr>
        <p:spPr>
          <a:xfrm>
            <a:off x="3461768" y="4741798"/>
            <a:ext cx="1838321" cy="58844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プロジェクト離脱</a:t>
            </a:r>
            <a:endParaRPr lang="ja-JP" altLang="en-US" dirty="0"/>
          </a:p>
        </p:txBody>
      </p:sp>
      <p:sp>
        <p:nvSpPr>
          <p:cNvPr id="25" name="正方形/長方形 24"/>
          <p:cNvSpPr/>
          <p:nvPr/>
        </p:nvSpPr>
        <p:spPr>
          <a:xfrm>
            <a:off x="0" y="5199796"/>
            <a:ext cx="9144000" cy="116993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r>
              <a:rPr lang="ja-JP" altLang="en-US" sz="2800" dirty="0" smtClean="0">
                <a:solidFill>
                  <a:schemeClr val="bg1"/>
                </a:solidFill>
              </a:rPr>
              <a:t>コミッター推薦のタイミングは非常に重要である</a:t>
            </a:r>
            <a:endParaRPr lang="en-US" altLang="ja-JP" sz="2800" dirty="0" smtClean="0">
              <a:solidFill>
                <a:schemeClr val="bg1"/>
              </a:solidFill>
            </a:endParaRPr>
          </a:p>
        </p:txBody>
      </p:sp>
      <p:sp>
        <p:nvSpPr>
          <p:cNvPr id="26" name="正方形/長方形 25"/>
          <p:cNvSpPr/>
          <p:nvPr/>
        </p:nvSpPr>
        <p:spPr>
          <a:xfrm>
            <a:off x="4703717" y="2895469"/>
            <a:ext cx="2870563" cy="1370245"/>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正しく評価がなされないと</a:t>
            </a:r>
            <a:r>
              <a:rPr lang="en-US" altLang="ja-JP" dirty="0" smtClean="0"/>
              <a:t>…</a:t>
            </a:r>
            <a:endParaRPr lang="ja-JP" altLang="en-US" dirty="0"/>
          </a:p>
        </p:txBody>
      </p:sp>
    </p:spTree>
    <p:extLst>
      <p:ext uri="{BB962C8B-B14F-4D97-AF65-F5344CB8AC3E}">
        <p14:creationId xmlns:p14="http://schemas.microsoft.com/office/powerpoint/2010/main" val="8742350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24" grpId="0" animBg="1"/>
      <p:bldP spid="22" grpId="0" animBg="1"/>
      <p:bldP spid="25" grpId="0" animBg="1"/>
      <p:bldP spid="26" grpId="0" animBg="1"/>
    </p:bldLst>
  </p:timing>
</p:sld>
</file>

<file path=ppt/slides/slide3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lstStyle/>
          <a:p>
            <a:r>
              <a:rPr lang="ja-JP" altLang="en-US" dirty="0" smtClean="0"/>
              <a:t>コミッター昇格以前</a:t>
            </a:r>
            <a:r>
              <a:rPr lang="ja-JP" altLang="en-US" dirty="0"/>
              <a:t>の</a:t>
            </a:r>
            <a:r>
              <a:rPr lang="ja-JP" altLang="en-US" dirty="0">
                <a:solidFill>
                  <a:srgbClr val="FF0000"/>
                </a:solidFill>
              </a:rPr>
              <a:t>全ての期間</a:t>
            </a:r>
            <a:r>
              <a:rPr lang="ja-JP" altLang="en-US" dirty="0"/>
              <a:t>の</a:t>
            </a:r>
            <a:r>
              <a:rPr lang="ja-JP" altLang="en-US" dirty="0" smtClean="0"/>
              <a:t>各活動の中央値をメトリクスとして用いている</a:t>
            </a:r>
            <a:endParaRPr lang="en-US" altLang="ja-JP" dirty="0" smtClean="0"/>
          </a:p>
          <a:p>
            <a:pPr lvl="1"/>
            <a:r>
              <a:rPr lang="ja-JP" altLang="en-US" dirty="0"/>
              <a:t>長期間の活動量の中央値</a:t>
            </a:r>
            <a:r>
              <a:rPr lang="ja-JP" altLang="en-US" dirty="0" smtClean="0"/>
              <a:t>はコミッター候補者</a:t>
            </a:r>
            <a:r>
              <a:rPr lang="ja-JP" altLang="en-US" dirty="0"/>
              <a:t>が有する本来の能力を過小評価する可能性がある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33</a:t>
            </a:fld>
            <a:endParaRPr lang="en-US" altLang="ja-JP" dirty="0"/>
          </a:p>
        </p:txBody>
      </p:sp>
      <p:sp>
        <p:nvSpPr>
          <p:cNvPr id="7" name="ホームベース 6"/>
          <p:cNvSpPr/>
          <p:nvPr/>
        </p:nvSpPr>
        <p:spPr>
          <a:xfrm>
            <a:off x="2065368" y="3642882"/>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cxnSp>
        <p:nvCxnSpPr>
          <p:cNvPr id="8" name="直線矢印コネクタ 7"/>
          <p:cNvCxnSpPr/>
          <p:nvPr/>
        </p:nvCxnSpPr>
        <p:spPr>
          <a:xfrm flipV="1">
            <a:off x="1777336" y="6007324"/>
            <a:ext cx="5976664" cy="11822"/>
          </a:xfrm>
          <a:prstGeom prst="straightConnector1">
            <a:avLst/>
          </a:prstGeom>
          <a:ln w="57150">
            <a:solidFill>
              <a:schemeClr val="accent5">
                <a:lumMod val="60000"/>
                <a:lumOff val="4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pic>
        <p:nvPicPr>
          <p:cNvPr id="9" name="Picture 19" descr="C:\shoji-f\SNA\Master's Thesis\図1.png"/>
          <p:cNvPicPr>
            <a:picLocks noChangeAspect="1" noChangeArrowheads="1"/>
          </p:cNvPicPr>
          <p:nvPr/>
        </p:nvPicPr>
        <p:blipFill>
          <a:blip r:embed="rId3" cstate="print"/>
          <a:srcRect/>
          <a:stretch>
            <a:fillRect/>
          </a:stretch>
        </p:blipFill>
        <p:spPr bwMode="auto">
          <a:xfrm>
            <a:off x="1057256" y="3659404"/>
            <a:ext cx="476006" cy="492282"/>
          </a:xfrm>
          <a:prstGeom prst="rect">
            <a:avLst/>
          </a:prstGeom>
          <a:noFill/>
          <a:ln w="9525">
            <a:noFill/>
            <a:miter lim="800000"/>
            <a:headEnd/>
            <a:tailEnd/>
          </a:ln>
        </p:spPr>
      </p:pic>
      <p:pic>
        <p:nvPicPr>
          <p:cNvPr id="10" name="Picture 7" descr="j0431601"/>
          <p:cNvPicPr>
            <a:picLocks noChangeAspect="1" noChangeArrowheads="1"/>
          </p:cNvPicPr>
          <p:nvPr/>
        </p:nvPicPr>
        <p:blipFill>
          <a:blip r:embed="rId4" cstate="print"/>
          <a:srcRect/>
          <a:stretch>
            <a:fillRect/>
          </a:stretch>
        </p:blipFill>
        <p:spPr bwMode="auto">
          <a:xfrm>
            <a:off x="1016677" y="4932239"/>
            <a:ext cx="557163" cy="557476"/>
          </a:xfrm>
          <a:prstGeom prst="rect">
            <a:avLst/>
          </a:prstGeom>
          <a:noFill/>
          <a:ln w="9525">
            <a:noFill/>
            <a:miter lim="800000"/>
            <a:headEnd/>
            <a:tailEnd/>
          </a:ln>
        </p:spPr>
      </p:pic>
      <p:sp>
        <p:nvSpPr>
          <p:cNvPr id="11" name="テキスト ボックス 10"/>
          <p:cNvSpPr txBox="1"/>
          <p:nvPr/>
        </p:nvSpPr>
        <p:spPr>
          <a:xfrm>
            <a:off x="3361512" y="4350694"/>
            <a:ext cx="1944216" cy="369332"/>
          </a:xfrm>
          <a:prstGeom prst="rect">
            <a:avLst/>
          </a:prstGeom>
          <a:noFill/>
        </p:spPr>
        <p:txBody>
          <a:bodyPr wrap="square" rtlCol="0">
            <a:spAutoFit/>
          </a:bodyPr>
          <a:lstStyle/>
          <a:p>
            <a:r>
              <a:rPr kumimoji="1" lang="ja-JP" altLang="en-US" dirty="0" smtClean="0">
                <a:solidFill>
                  <a:srgbClr val="0000FF"/>
                </a:solidFill>
              </a:rPr>
              <a:t>コミッター昇格</a:t>
            </a:r>
            <a:endParaRPr kumimoji="1" lang="ja-JP" altLang="en-US" dirty="0">
              <a:solidFill>
                <a:srgbClr val="0000FF"/>
              </a:solidFill>
            </a:endParaRPr>
          </a:p>
        </p:txBody>
      </p:sp>
      <p:sp>
        <p:nvSpPr>
          <p:cNvPr id="12" name="ホームベース 11"/>
          <p:cNvSpPr/>
          <p:nvPr/>
        </p:nvSpPr>
        <p:spPr>
          <a:xfrm>
            <a:off x="2065368" y="3636549"/>
            <a:ext cx="2016224" cy="648072"/>
          </a:xfrm>
          <a:prstGeom prst="homePlate">
            <a:avLst/>
          </a:prstGeom>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13" name="ホームベース 12"/>
          <p:cNvSpPr/>
          <p:nvPr/>
        </p:nvSpPr>
        <p:spPr>
          <a:xfrm>
            <a:off x="2785448" y="4939026"/>
            <a:ext cx="4032448" cy="648072"/>
          </a:xfrm>
          <a:prstGeom prst="homePlate">
            <a:avLst/>
          </a:prstGeom>
        </p:spPr>
        <p:style>
          <a:lnRef idx="1">
            <a:schemeClr val="accent2"/>
          </a:lnRef>
          <a:fillRef idx="2">
            <a:schemeClr val="accent2"/>
          </a:fillRef>
          <a:effectRef idx="1">
            <a:schemeClr val="accent2"/>
          </a:effectRef>
          <a:fontRef idx="minor">
            <a:schemeClr val="dk1"/>
          </a:fontRef>
        </p:style>
        <p:txBody>
          <a:bodyPr rtlCol="0" anchor="ctr"/>
          <a:lstStyle/>
          <a:p>
            <a:pPr algn="ctr"/>
            <a:endParaRPr kumimoji="1" lang="ja-JP" altLang="en-US"/>
          </a:p>
        </p:txBody>
      </p:sp>
      <p:sp>
        <p:nvSpPr>
          <p:cNvPr id="14" name="テキスト ボックス 13"/>
          <p:cNvSpPr txBox="1"/>
          <p:nvPr/>
        </p:nvSpPr>
        <p:spPr>
          <a:xfrm>
            <a:off x="7826008" y="5776491"/>
            <a:ext cx="972108" cy="461665"/>
          </a:xfrm>
          <a:prstGeom prst="rect">
            <a:avLst/>
          </a:prstGeom>
          <a:noFill/>
        </p:spPr>
        <p:txBody>
          <a:bodyPr wrap="square" rtlCol="0">
            <a:spAutoFit/>
          </a:bodyPr>
          <a:lstStyle/>
          <a:p>
            <a:r>
              <a:rPr lang="en-US" altLang="ja-JP" sz="2400" i="1" dirty="0" smtClean="0"/>
              <a:t>Time</a:t>
            </a:r>
            <a:endParaRPr kumimoji="1" lang="ja-JP" altLang="en-US" sz="2400" i="1" dirty="0"/>
          </a:p>
        </p:txBody>
      </p:sp>
      <p:cxnSp>
        <p:nvCxnSpPr>
          <p:cNvPr id="15" name="直線コネクタ 14"/>
          <p:cNvCxnSpPr/>
          <p:nvPr/>
        </p:nvCxnSpPr>
        <p:spPr>
          <a:xfrm>
            <a:off x="4081592" y="3622374"/>
            <a:ext cx="0" cy="668580"/>
          </a:xfrm>
          <a:prstGeom prst="line">
            <a:avLst/>
          </a:prstGeom>
          <a:ln w="57150">
            <a:solidFill>
              <a:srgbClr val="0000FF"/>
            </a:solidFill>
          </a:ln>
        </p:spPr>
        <p:style>
          <a:lnRef idx="1">
            <a:schemeClr val="accent1"/>
          </a:lnRef>
          <a:fillRef idx="0">
            <a:schemeClr val="accent1"/>
          </a:fillRef>
          <a:effectRef idx="0">
            <a:schemeClr val="accent1"/>
          </a:effectRef>
          <a:fontRef idx="minor">
            <a:schemeClr val="tx1"/>
          </a:fontRef>
        </p:style>
      </p:cxnSp>
      <p:sp>
        <p:nvSpPr>
          <p:cNvPr id="16" name="テキスト ボックス 15"/>
          <p:cNvSpPr txBox="1"/>
          <p:nvPr/>
        </p:nvSpPr>
        <p:spPr>
          <a:xfrm>
            <a:off x="409184" y="4353670"/>
            <a:ext cx="1944216" cy="369332"/>
          </a:xfrm>
          <a:prstGeom prst="rect">
            <a:avLst/>
          </a:prstGeom>
          <a:noFill/>
        </p:spPr>
        <p:txBody>
          <a:bodyPr wrap="square" rtlCol="0">
            <a:spAutoFit/>
          </a:bodyPr>
          <a:lstStyle/>
          <a:p>
            <a:r>
              <a:rPr kumimoji="1" lang="ja-JP" altLang="en-US" dirty="0" smtClean="0"/>
              <a:t>コミッター候補者</a:t>
            </a:r>
            <a:endParaRPr kumimoji="1" lang="ja-JP" altLang="en-US" dirty="0"/>
          </a:p>
        </p:txBody>
      </p:sp>
      <p:sp>
        <p:nvSpPr>
          <p:cNvPr id="17" name="テキスト ボックス 16"/>
          <p:cNvSpPr txBox="1"/>
          <p:nvPr/>
        </p:nvSpPr>
        <p:spPr>
          <a:xfrm>
            <a:off x="592911" y="5505798"/>
            <a:ext cx="1364176" cy="369332"/>
          </a:xfrm>
          <a:prstGeom prst="rect">
            <a:avLst/>
          </a:prstGeom>
          <a:noFill/>
        </p:spPr>
        <p:txBody>
          <a:bodyPr wrap="square" rtlCol="0">
            <a:spAutoFit/>
          </a:bodyPr>
          <a:lstStyle/>
          <a:p>
            <a:r>
              <a:rPr kumimoji="1" lang="ja-JP" altLang="en-US" dirty="0" smtClean="0"/>
              <a:t>一般開発者</a:t>
            </a:r>
            <a:endParaRPr kumimoji="1" lang="ja-JP" altLang="en-US" dirty="0"/>
          </a:p>
        </p:txBody>
      </p:sp>
    </p:spTree>
    <p:extLst>
      <p:ext uri="{BB962C8B-B14F-4D97-AF65-F5344CB8AC3E}">
        <p14:creationId xmlns:p14="http://schemas.microsoft.com/office/powerpoint/2010/main" val="210265645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34</a:t>
            </a:fld>
            <a:endParaRPr lang="en-US" altLang="ja-JP" dirty="0"/>
          </a:p>
        </p:txBody>
      </p:sp>
      <p:grpSp>
        <p:nvGrpSpPr>
          <p:cNvPr id="11" name="グループ化 10"/>
          <p:cNvGrpSpPr/>
          <p:nvPr/>
        </p:nvGrpSpPr>
        <p:grpSpPr>
          <a:xfrm>
            <a:off x="995126" y="2299647"/>
            <a:ext cx="7673264" cy="4364156"/>
            <a:chOff x="995126" y="2299647"/>
            <a:chExt cx="7673264" cy="4364156"/>
          </a:xfrm>
        </p:grpSpPr>
        <p:grpSp>
          <p:nvGrpSpPr>
            <p:cNvPr id="9" name="グループ化 8"/>
            <p:cNvGrpSpPr/>
            <p:nvPr/>
          </p:nvGrpSpPr>
          <p:grpSpPr>
            <a:xfrm>
              <a:off x="995126" y="2299647"/>
              <a:ext cx="7673264" cy="4364156"/>
              <a:chOff x="995126" y="2299647"/>
              <a:chExt cx="7673264" cy="4364156"/>
            </a:xfrm>
          </p:grpSpPr>
          <p:grpSp>
            <p:nvGrpSpPr>
              <p:cNvPr id="24" name="グループ化 23"/>
              <p:cNvGrpSpPr/>
              <p:nvPr/>
            </p:nvGrpSpPr>
            <p:grpSpPr>
              <a:xfrm>
                <a:off x="995126" y="2299647"/>
                <a:ext cx="7673264" cy="4364156"/>
                <a:chOff x="995126" y="2299647"/>
                <a:chExt cx="7673264" cy="4364156"/>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2459147907"/>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4233081"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a:off x="2142699" y="4640240"/>
                  <a:ext cx="2090382" cy="0"/>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1553597" y="4640240"/>
                  <a:ext cx="3268585" cy="5884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データセット期間</a:t>
                  </a:r>
                  <a:endParaRPr lang="ja-JP" altLang="en-US" sz="2000" dirty="0"/>
                </a:p>
              </p:txBody>
            </p:sp>
          </p:grpSp>
          <p:sp>
            <p:nvSpPr>
              <p:cNvPr id="16" name="正方形/長方形 15"/>
              <p:cNvSpPr/>
              <p:nvPr/>
            </p:nvSpPr>
            <p:spPr>
              <a:xfrm>
                <a:off x="1997122" y="5898109"/>
                <a:ext cx="6450841" cy="247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smtClean="0">
                    <a:solidFill>
                      <a:schemeClr val="tx1"/>
                    </a:solidFill>
                    <a:latin typeface="+mn-ea"/>
                  </a:rPr>
                  <a:t>                              N</a:t>
                </a:r>
                <a:endParaRPr kumimoji="1" lang="ja-JP" altLang="en-US" b="1" dirty="0">
                  <a:solidFill>
                    <a:schemeClr val="tx1"/>
                  </a:solidFill>
                  <a:latin typeface="+mn-ea"/>
                </a:endParaRPr>
              </a:p>
            </p:txBody>
          </p:sp>
        </p:grpSp>
        <p:sp>
          <p:nvSpPr>
            <p:cNvPr id="4" name="正方形/長方形 3"/>
            <p:cNvSpPr/>
            <p:nvPr/>
          </p:nvSpPr>
          <p:spPr>
            <a:xfrm>
              <a:off x="4274024" y="2579425"/>
              <a:ext cx="3996520" cy="1665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20" name="正方形/長方形 19"/>
          <p:cNvSpPr/>
          <p:nvPr/>
        </p:nvSpPr>
        <p:spPr>
          <a:xfrm>
            <a:off x="4548812" y="2350825"/>
            <a:ext cx="4119578" cy="1230575"/>
          </a:xfrm>
          <a:prstGeom prst="rect">
            <a:avLst/>
          </a:prstGeom>
          <a:solidFill>
            <a:schemeClr val="bg1"/>
          </a:solidFill>
          <a:ln w="76200"/>
        </p:spPr>
        <p:style>
          <a:lnRef idx="2">
            <a:schemeClr val="accent6"/>
          </a:lnRef>
          <a:fillRef idx="1">
            <a:schemeClr val="lt1"/>
          </a:fillRef>
          <a:effectRef idx="0">
            <a:schemeClr val="accent6"/>
          </a:effectRef>
          <a:fontRef idx="minor">
            <a:schemeClr val="dk1"/>
          </a:fontRef>
        </p:style>
        <p:txBody>
          <a:bodyPr rtlCol="0" anchor="ctr"/>
          <a:lstStyle/>
          <a:p>
            <a:pPr lvl="0"/>
            <a:r>
              <a:rPr lang="ja-JP" altLang="en-US" sz="2000" b="1" dirty="0" smtClean="0"/>
              <a:t>短期間のスケールでも既存モデルと</a:t>
            </a:r>
            <a:endParaRPr lang="en-US" altLang="ja-JP" sz="2000" b="1" dirty="0" smtClean="0"/>
          </a:p>
          <a:p>
            <a:pPr lvl="0"/>
            <a:r>
              <a:rPr lang="ja-JP" altLang="en-US" sz="2000" b="1" dirty="0" smtClean="0"/>
              <a:t>同程度の精度で予測できないか？</a:t>
            </a:r>
            <a:endParaRPr lang="en-US" altLang="ja-JP" sz="2000" b="1" dirty="0"/>
          </a:p>
        </p:txBody>
      </p:sp>
      <p:sp>
        <p:nvSpPr>
          <p:cNvPr id="21" name="正方形/長方形 20"/>
          <p:cNvSpPr/>
          <p:nvPr/>
        </p:nvSpPr>
        <p:spPr>
          <a:xfrm>
            <a:off x="4548812" y="3998109"/>
            <a:ext cx="4119578" cy="1230575"/>
          </a:xfrm>
          <a:prstGeom prst="rect">
            <a:avLst/>
          </a:prstGeom>
          <a:solidFill>
            <a:schemeClr val="bg1"/>
          </a:solidFill>
          <a:ln w="76200"/>
        </p:spPr>
        <p:style>
          <a:lnRef idx="2">
            <a:schemeClr val="accent6"/>
          </a:lnRef>
          <a:fillRef idx="1">
            <a:schemeClr val="lt1"/>
          </a:fillRef>
          <a:effectRef idx="0">
            <a:schemeClr val="accent6"/>
          </a:effectRef>
          <a:fontRef idx="minor">
            <a:schemeClr val="dk1"/>
          </a:fontRef>
        </p:style>
        <p:txBody>
          <a:bodyPr rtlCol="0" anchor="ctr"/>
          <a:lstStyle/>
          <a:p>
            <a:pPr lvl="0"/>
            <a:r>
              <a:rPr lang="ja-JP" altLang="en-US" sz="2000" b="1" dirty="0" smtClean="0"/>
              <a:t>短期間のスケールの方が良いときがある？</a:t>
            </a:r>
            <a:endParaRPr lang="en-US" altLang="ja-JP" sz="2000" b="1" dirty="0"/>
          </a:p>
        </p:txBody>
      </p:sp>
    </p:spTree>
    <p:extLst>
      <p:ext uri="{BB962C8B-B14F-4D97-AF65-F5344CB8AC3E}">
        <p14:creationId xmlns:p14="http://schemas.microsoft.com/office/powerpoint/2010/main" val="87003983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851618202"/>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2" name="直線コネクタ 11"/>
          <p:cNvCxnSpPr/>
          <p:nvPr/>
        </p:nvCxnSpPr>
        <p:spPr>
          <a:xfrm>
            <a:off x="7017224" y="2538480"/>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3" name="直線コネクタ 12"/>
          <p:cNvCxnSpPr/>
          <p:nvPr/>
        </p:nvCxnSpPr>
        <p:spPr>
          <a:xfrm>
            <a:off x="5679744" y="2538479"/>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4342263"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3468808" y="2538477"/>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a:xfrm>
            <a:off x="317810" y="1271239"/>
            <a:ext cx="8508380" cy="5166733"/>
          </a:xfrm>
        </p:spPr>
        <p:txBody>
          <a:bodyPr/>
          <a:lstStyle/>
          <a:p>
            <a:pPr marL="342900" lvl="1" indent="-342900">
              <a:buFont typeface="Arial" charset="0"/>
              <a:buChar char="•"/>
            </a:pPr>
            <a:r>
              <a:rPr lang="ja-JP" altLang="en-US" sz="1800" dirty="0"/>
              <a:t>長期間の活動量の中央値はコミッター</a:t>
            </a:r>
            <a:r>
              <a:rPr lang="ja-JP" altLang="en-US" sz="1800" dirty="0" smtClean="0"/>
              <a:t>候補者の活動量を</a:t>
            </a:r>
            <a:r>
              <a:rPr lang="ja-JP" altLang="en-US" sz="1800" dirty="0"/>
              <a:t>過小評価する可能性が</a:t>
            </a:r>
            <a:r>
              <a:rPr lang="ja-JP" altLang="en-US" sz="1800" dirty="0" smtClean="0"/>
              <a:t>ある</a:t>
            </a:r>
            <a:endParaRPr lang="en-US" altLang="ja-JP" sz="1800" dirty="0" smtClean="0"/>
          </a:p>
          <a:p>
            <a:r>
              <a:rPr lang="ja-JP" altLang="en-US" sz="2400" dirty="0" smtClean="0"/>
              <a:t>一般</a:t>
            </a:r>
            <a:r>
              <a:rPr lang="ja-JP" altLang="en-US" sz="2400" dirty="0"/>
              <a:t>開発者がコミッターに昇格する</a:t>
            </a:r>
            <a:r>
              <a:rPr lang="ja-JP" altLang="en-US" sz="2400" dirty="0" smtClean="0"/>
              <a:t>までの</a:t>
            </a:r>
            <a:r>
              <a:rPr lang="ja-JP" altLang="en-US" sz="2400" dirty="0"/>
              <a:t>活動は常に一定であるとは</a:t>
            </a:r>
            <a:r>
              <a:rPr lang="ja-JP" altLang="en-US" sz="2400" dirty="0" smtClean="0"/>
              <a:t>限らない</a:t>
            </a:r>
            <a:endParaRPr kumimoji="1" lang="ja-JP" altLang="en-US" sz="24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35</a:t>
            </a:fld>
            <a:endParaRPr lang="en-US" altLang="ja-JP" dirty="0"/>
          </a:p>
        </p:txBody>
      </p:sp>
      <p:cxnSp>
        <p:nvCxnSpPr>
          <p:cNvPr id="11" name="直線コネクタ 10"/>
          <p:cNvCxnSpPr/>
          <p:nvPr/>
        </p:nvCxnSpPr>
        <p:spPr>
          <a:xfrm>
            <a:off x="3468807" y="2538481"/>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sp>
        <p:nvSpPr>
          <p:cNvPr id="16" name="円/楕円 15"/>
          <p:cNvSpPr/>
          <p:nvPr/>
        </p:nvSpPr>
        <p:spPr>
          <a:xfrm>
            <a:off x="2142699"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p:cNvSpPr/>
          <p:nvPr/>
        </p:nvSpPr>
        <p:spPr>
          <a:xfrm rot="18203810">
            <a:off x="3358800" y="3118834"/>
            <a:ext cx="1130759"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p:cNvSpPr/>
          <p:nvPr/>
        </p:nvSpPr>
        <p:spPr>
          <a:xfrm>
            <a:off x="5677468" y="2756848"/>
            <a:ext cx="1339756" cy="655092"/>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0" y="4913194"/>
            <a:ext cx="9144000" cy="152477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適当なデータセット期間の取り方について</a:t>
            </a:r>
            <a:endParaRPr lang="en-US" altLang="ja-JP" sz="4000" baseline="30000" dirty="0" smtClean="0"/>
          </a:p>
          <a:p>
            <a:pPr algn="ctr"/>
            <a:r>
              <a:rPr lang="ja-JP" altLang="en-US" sz="4000" baseline="30000" dirty="0" smtClean="0"/>
              <a:t>考慮する必要性がある</a:t>
            </a:r>
            <a:endParaRPr lang="en-US" altLang="ja-JP" sz="4000" dirty="0">
              <a:solidFill>
                <a:schemeClr val="bg1"/>
              </a:solidFill>
            </a:endParaRPr>
          </a:p>
        </p:txBody>
      </p:sp>
    </p:spTree>
    <p:extLst>
      <p:ext uri="{BB962C8B-B14F-4D97-AF65-F5344CB8AC3E}">
        <p14:creationId xmlns:p14="http://schemas.microsoft.com/office/powerpoint/2010/main" val="52005963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0"/>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1"/>
                                        </p:tgtEl>
                                        <p:attrNameLst>
                                          <p:attrName>style.visibility</p:attrName>
                                        </p:attrNameLst>
                                      </p:cBhvr>
                                      <p:to>
                                        <p:strVal val="hidden"/>
                                      </p:to>
                                    </p:set>
                                  </p:childTnLst>
                                </p:cTn>
                              </p:par>
                              <p:par>
                                <p:cTn id="17" presetID="1" presetClass="exit" presetSubtype="0" fill="hold" grpId="1" nodeType="withEffect">
                                  <p:stCondLst>
                                    <p:cond delay="0"/>
                                  </p:stCondLst>
                                  <p:childTnLst>
                                    <p:set>
                                      <p:cBhvr>
                                        <p:cTn id="18" dur="1" fill="hold">
                                          <p:stCondLst>
                                            <p:cond delay="0"/>
                                          </p:stCondLst>
                                        </p:cTn>
                                        <p:tgtEl>
                                          <p:spTgt spid="16"/>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5"/>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4"/>
                                        </p:tgtEl>
                                        <p:attrNameLst>
                                          <p:attrName>style.visibility</p:attrName>
                                        </p:attrNameLst>
                                      </p:cBhvr>
                                      <p:to>
                                        <p:strVal val="hidden"/>
                                      </p:to>
                                    </p:set>
                                  </p:childTnLst>
                                </p:cTn>
                              </p:par>
                              <p:par>
                                <p:cTn id="33" presetID="1" presetClass="exit" presetSubtype="0" fill="hold" grpId="1" nodeType="withEffect">
                                  <p:stCondLst>
                                    <p:cond delay="0"/>
                                  </p:stCondLst>
                                  <p:childTnLst>
                                    <p:set>
                                      <p:cBhvr>
                                        <p:cTn id="34" dur="1" fill="hold">
                                          <p:stCondLst>
                                            <p:cond delay="0"/>
                                          </p:stCondLst>
                                        </p:cTn>
                                        <p:tgtEl>
                                          <p:spTgt spid="17"/>
                                        </p:tgtEl>
                                        <p:attrNameLst>
                                          <p:attrName>style.visibility</p:attrName>
                                        </p:attrNameLst>
                                      </p:cBhvr>
                                      <p:to>
                                        <p:strVal val="hidden"/>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xit" presetSubtype="0" fill="hold" nodeType="clickEffect">
                                  <p:stCondLst>
                                    <p:cond delay="0"/>
                                  </p:stCondLst>
                                  <p:childTnLst>
                                    <p:set>
                                      <p:cBhvr>
                                        <p:cTn id="46" dur="1" fill="hold">
                                          <p:stCondLst>
                                            <p:cond delay="0"/>
                                          </p:stCondLst>
                                        </p:cTn>
                                        <p:tgtEl>
                                          <p:spTgt spid="13"/>
                                        </p:tgtEl>
                                        <p:attrNameLst>
                                          <p:attrName>style.visibility</p:attrName>
                                        </p:attrNameLst>
                                      </p:cBhvr>
                                      <p:to>
                                        <p:strVal val="hidden"/>
                                      </p:to>
                                    </p:set>
                                  </p:childTnLst>
                                </p:cTn>
                              </p:par>
                              <p:par>
                                <p:cTn id="47" presetID="1" presetClass="exit" presetSubtype="0" fill="hold" nodeType="withEffect">
                                  <p:stCondLst>
                                    <p:cond delay="0"/>
                                  </p:stCondLst>
                                  <p:childTnLst>
                                    <p:set>
                                      <p:cBhvr>
                                        <p:cTn id="48" dur="1" fill="hold">
                                          <p:stCondLst>
                                            <p:cond delay="0"/>
                                          </p:stCondLst>
                                        </p:cTn>
                                        <p:tgtEl>
                                          <p:spTgt spid="12"/>
                                        </p:tgtEl>
                                        <p:attrNameLst>
                                          <p:attrName>style.visibility</p:attrName>
                                        </p:attrNameLst>
                                      </p:cBhvr>
                                      <p:to>
                                        <p:strVal val="hidden"/>
                                      </p:to>
                                    </p:set>
                                  </p:childTnLst>
                                </p:cTn>
                              </p:par>
                              <p:par>
                                <p:cTn id="49" presetID="1" presetClass="exit" presetSubtype="0" fill="hold" grpId="1" nodeType="withEffect">
                                  <p:stCondLst>
                                    <p:cond delay="0"/>
                                  </p:stCondLst>
                                  <p:childTnLst>
                                    <p:set>
                                      <p:cBhvr>
                                        <p:cTn id="50" dur="1" fill="hold">
                                          <p:stCondLst>
                                            <p:cond delay="0"/>
                                          </p:stCondLst>
                                        </p:cTn>
                                        <p:tgtEl>
                                          <p:spTgt spid="18"/>
                                        </p:tgtEl>
                                        <p:attrNameLst>
                                          <p:attrName>style.visibility</p:attrName>
                                        </p:attrNameLst>
                                      </p:cBhvr>
                                      <p:to>
                                        <p:strVal val="hidden"/>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P spid="17" grpId="0" animBg="1"/>
      <p:bldP spid="17" grpId="1" animBg="1"/>
      <p:bldP spid="18" grpId="0" animBg="1"/>
      <p:bldP spid="18" grpId="1" animBg="1"/>
      <p:bldP spid="19"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36</a:t>
            </a:fld>
            <a:endParaRPr lang="en-US" altLang="ja-JP" dirty="0"/>
          </a:p>
        </p:txBody>
      </p:sp>
      <p:grpSp>
        <p:nvGrpSpPr>
          <p:cNvPr id="24" name="グループ化 23"/>
          <p:cNvGrpSpPr/>
          <p:nvPr/>
        </p:nvGrpSpPr>
        <p:grpSpPr>
          <a:xfrm>
            <a:off x="995126" y="2299647"/>
            <a:ext cx="7673264" cy="4364156"/>
            <a:chOff x="995126" y="2299647"/>
            <a:chExt cx="7673264" cy="4364156"/>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3089028266"/>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7795148" y="2538483"/>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a:off x="2142699" y="4640240"/>
              <a:ext cx="5666096" cy="13648"/>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1" name="正方形/長方形 20"/>
            <p:cNvSpPr/>
            <p:nvPr/>
          </p:nvSpPr>
          <p:spPr>
            <a:xfrm>
              <a:off x="6961602" y="2520381"/>
              <a:ext cx="1680737" cy="588444"/>
            </a:xfrm>
            <a:prstGeom prst="rect">
              <a:avLst/>
            </a:prstGeom>
            <a:solidFill>
              <a:schemeClr val="bg1"/>
            </a:solidFill>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dirty="0" smtClean="0"/>
                <a:t>コミッター昇格</a:t>
              </a:r>
              <a:endParaRPr lang="ja-JP" altLang="en-US" dirty="0"/>
            </a:p>
          </p:txBody>
        </p:sp>
        <p:sp>
          <p:nvSpPr>
            <p:cNvPr id="22" name="正方形/長方形 21"/>
            <p:cNvSpPr/>
            <p:nvPr/>
          </p:nvSpPr>
          <p:spPr>
            <a:xfrm>
              <a:off x="3341454" y="4601300"/>
              <a:ext cx="3268585" cy="5884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データセット期間</a:t>
              </a:r>
              <a:endParaRPr lang="ja-JP" altLang="en-US" sz="2000" dirty="0"/>
            </a:p>
          </p:txBody>
        </p:sp>
      </p:grpSp>
    </p:spTree>
    <p:extLst>
      <p:ext uri="{BB962C8B-B14F-4D97-AF65-F5344CB8AC3E}">
        <p14:creationId xmlns:p14="http://schemas.microsoft.com/office/powerpoint/2010/main" val="284456528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37</a:t>
            </a:fld>
            <a:endParaRPr lang="en-US" altLang="ja-JP" dirty="0"/>
          </a:p>
        </p:txBody>
      </p:sp>
      <p:grpSp>
        <p:nvGrpSpPr>
          <p:cNvPr id="11" name="グループ化 10"/>
          <p:cNvGrpSpPr/>
          <p:nvPr/>
        </p:nvGrpSpPr>
        <p:grpSpPr>
          <a:xfrm>
            <a:off x="995126" y="2299647"/>
            <a:ext cx="7673264" cy="4364156"/>
            <a:chOff x="995126" y="2299647"/>
            <a:chExt cx="7673264" cy="4364156"/>
          </a:xfrm>
        </p:grpSpPr>
        <p:grpSp>
          <p:nvGrpSpPr>
            <p:cNvPr id="9" name="グループ化 8"/>
            <p:cNvGrpSpPr/>
            <p:nvPr/>
          </p:nvGrpSpPr>
          <p:grpSpPr>
            <a:xfrm>
              <a:off x="995126" y="2299647"/>
              <a:ext cx="7673264" cy="4364156"/>
              <a:chOff x="995126" y="2299647"/>
              <a:chExt cx="7673264" cy="4364156"/>
            </a:xfrm>
          </p:grpSpPr>
          <p:grpSp>
            <p:nvGrpSpPr>
              <p:cNvPr id="24" name="グループ化 23"/>
              <p:cNvGrpSpPr/>
              <p:nvPr/>
            </p:nvGrpSpPr>
            <p:grpSpPr>
              <a:xfrm>
                <a:off x="995126" y="2299647"/>
                <a:ext cx="7673264" cy="4364156"/>
                <a:chOff x="995126" y="2299647"/>
                <a:chExt cx="7673264" cy="4364156"/>
              </a:xfrm>
            </p:grpSpPr>
            <p:graphicFrame>
              <p:nvGraphicFramePr>
                <p:cNvPr id="8" name="コンテンツ プレースホルダー 6"/>
                <p:cNvGraphicFramePr>
                  <a:graphicFrameLocks/>
                </p:cNvGraphicFramePr>
                <p:nvPr>
                  <p:extLst>
                    <p:ext uri="{D42A27DB-BD31-4B8C-83A1-F6EECF244321}">
                      <p14:modId xmlns:p14="http://schemas.microsoft.com/office/powerpoint/2010/main" val="760689241"/>
                    </p:ext>
                  </p:extLst>
                </p:nvPr>
              </p:nvGraphicFramePr>
              <p:xfrm>
                <a:off x="995126" y="2299647"/>
                <a:ext cx="7673264" cy="4364156"/>
              </p:xfrm>
              <a:graphic>
                <a:graphicData uri="http://schemas.openxmlformats.org/drawingml/2006/chart">
                  <c:chart xmlns:c="http://schemas.openxmlformats.org/drawingml/2006/chart" xmlns:r="http://schemas.openxmlformats.org/officeDocument/2006/relationships" r:id="rId3"/>
                </a:graphicData>
              </a:graphic>
            </p:graphicFrame>
            <p:cxnSp>
              <p:nvCxnSpPr>
                <p:cNvPr id="10" name="直線コネクタ 9"/>
                <p:cNvCxnSpPr/>
                <p:nvPr/>
              </p:nvCxnSpPr>
              <p:spPr>
                <a:xfrm>
                  <a:off x="2142699"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15" name="直線コネクタ 14"/>
                <p:cNvCxnSpPr/>
                <p:nvPr/>
              </p:nvCxnSpPr>
              <p:spPr>
                <a:xfrm>
                  <a:off x="4233081" y="2538484"/>
                  <a:ext cx="13647" cy="3220871"/>
                </a:xfrm>
                <a:prstGeom prst="line">
                  <a:avLst/>
                </a:prstGeom>
                <a:ln w="38100">
                  <a:solidFill>
                    <a:schemeClr val="bg1">
                      <a:lumMod val="50000"/>
                    </a:schemeClr>
                  </a:solidFill>
                  <a:prstDash val="dash"/>
                </a:ln>
              </p:spPr>
              <p:style>
                <a:lnRef idx="1">
                  <a:schemeClr val="dk1"/>
                </a:lnRef>
                <a:fillRef idx="0">
                  <a:schemeClr val="dk1"/>
                </a:fillRef>
                <a:effectRef idx="0">
                  <a:schemeClr val="dk1"/>
                </a:effectRef>
                <a:fontRef idx="minor">
                  <a:schemeClr val="tx1"/>
                </a:fontRef>
              </p:style>
            </p:cxnSp>
            <p:cxnSp>
              <p:nvCxnSpPr>
                <p:cNvPr id="7" name="直線矢印コネクタ 6"/>
                <p:cNvCxnSpPr/>
                <p:nvPr/>
              </p:nvCxnSpPr>
              <p:spPr>
                <a:xfrm>
                  <a:off x="2142699" y="4640240"/>
                  <a:ext cx="2090382" cy="0"/>
                </a:xfrm>
                <a:prstGeom prst="straightConnector1">
                  <a:avLst/>
                </a:prstGeom>
                <a:ln w="57150">
                  <a:solidFill>
                    <a:schemeClr val="tx1"/>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22" name="正方形/長方形 21"/>
                <p:cNvSpPr/>
                <p:nvPr/>
              </p:nvSpPr>
              <p:spPr>
                <a:xfrm>
                  <a:off x="1553597" y="4640240"/>
                  <a:ext cx="3268585" cy="588444"/>
                </a:xfrm>
                <a:prstGeom prst="rect">
                  <a:avLst/>
                </a:prstGeom>
                <a:noFill/>
                <a:ln>
                  <a:noFill/>
                </a:ln>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2000" dirty="0" smtClean="0"/>
                    <a:t>データセット期間</a:t>
                  </a:r>
                  <a:endParaRPr lang="ja-JP" altLang="en-US" sz="2000" dirty="0"/>
                </a:p>
              </p:txBody>
            </p:sp>
          </p:grpSp>
          <p:sp>
            <p:nvSpPr>
              <p:cNvPr id="16" name="正方形/長方形 15"/>
              <p:cNvSpPr/>
              <p:nvPr/>
            </p:nvSpPr>
            <p:spPr>
              <a:xfrm>
                <a:off x="1997122" y="5898109"/>
                <a:ext cx="6450841" cy="2479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en-US" altLang="ja-JP" b="1" dirty="0" smtClean="0">
                    <a:solidFill>
                      <a:schemeClr val="tx1"/>
                    </a:solidFill>
                    <a:latin typeface="+mn-ea"/>
                  </a:rPr>
                  <a:t>                              N</a:t>
                </a:r>
                <a:endParaRPr kumimoji="1" lang="ja-JP" altLang="en-US" b="1" dirty="0">
                  <a:solidFill>
                    <a:schemeClr val="tx1"/>
                  </a:solidFill>
                  <a:latin typeface="+mn-ea"/>
                </a:endParaRPr>
              </a:p>
            </p:txBody>
          </p:sp>
        </p:grpSp>
        <p:sp>
          <p:nvSpPr>
            <p:cNvPr id="4" name="正方形/長方形 3"/>
            <p:cNvSpPr/>
            <p:nvPr/>
          </p:nvSpPr>
          <p:spPr>
            <a:xfrm>
              <a:off x="4274024" y="2579425"/>
              <a:ext cx="3996520" cy="16650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243928303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目的とアプローチ</a:t>
            </a:r>
            <a:endParaRPr kumimoji="1" lang="ja-JP" altLang="en-US" sz="3600" dirty="0"/>
          </a:p>
        </p:txBody>
      </p:sp>
      <p:sp>
        <p:nvSpPr>
          <p:cNvPr id="13" name="コンテンツ プレースホルダ 2"/>
          <p:cNvSpPr>
            <a:spLocks noGrp="1"/>
          </p:cNvSpPr>
          <p:nvPr>
            <p:ph idx="1"/>
          </p:nvPr>
        </p:nvSpPr>
        <p:spPr>
          <a:xfrm>
            <a:off x="609600" y="1600200"/>
            <a:ext cx="7924800" cy="4419600"/>
          </a:xfrm>
        </p:spPr>
        <p:txBody>
          <a:bodyPr>
            <a:normAutofit/>
          </a:bodyPr>
          <a:lstStyle/>
          <a:p>
            <a:r>
              <a:rPr lang="ja-JP" altLang="en-US" dirty="0" smtClean="0"/>
              <a:t>目的</a:t>
            </a:r>
            <a:endParaRPr lang="en-US" altLang="ja-JP" dirty="0" smtClean="0"/>
          </a:p>
          <a:p>
            <a:pPr lvl="1"/>
            <a:r>
              <a:rPr lang="ja-JP" altLang="en-US" dirty="0" smtClean="0"/>
              <a:t>コミッターに昇格すべき有能な開発者に対して，適当なタイミングで推薦を行うことができるようにすること</a:t>
            </a:r>
            <a:endParaRPr lang="en-US" altLang="ja-JP" dirty="0"/>
          </a:p>
          <a:p>
            <a:r>
              <a:rPr lang="ja-JP" altLang="en-US" dirty="0" smtClean="0"/>
              <a:t>アプローチ</a:t>
            </a:r>
            <a:endParaRPr lang="en-US" altLang="ja-JP" dirty="0" smtClean="0"/>
          </a:p>
          <a:p>
            <a:pPr lvl="1"/>
            <a:r>
              <a:rPr lang="ja-JP" altLang="en-US" dirty="0"/>
              <a:t>既存モデルをベースに，データセット期間の取り方を調整</a:t>
            </a:r>
            <a:r>
              <a:rPr lang="ja-JP" altLang="en-US" dirty="0" smtClean="0"/>
              <a:t>したコミッター</a:t>
            </a:r>
            <a:r>
              <a:rPr lang="ja-JP" altLang="en-US" dirty="0"/>
              <a:t>候補者予測</a:t>
            </a:r>
            <a:r>
              <a:rPr lang="ja-JP" altLang="en-US" dirty="0" smtClean="0"/>
              <a:t>モデルを構築する</a:t>
            </a:r>
            <a:endParaRPr lang="ja-JP" altLang="en-US" dirty="0"/>
          </a:p>
          <a:p>
            <a:pPr lvl="1"/>
            <a:endParaRPr lang="en-US" altLang="ja-JP" sz="1600" dirty="0" smtClean="0"/>
          </a:p>
          <a:p>
            <a:pPr lvl="1"/>
            <a:endParaRPr lang="en-US" altLang="ja-JP" dirty="0" smtClean="0"/>
          </a:p>
          <a:p>
            <a:pPr lvl="1"/>
            <a:endParaRPr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38</a:t>
            </a:fld>
            <a:endParaRPr kumimoji="1" lang="ja-JP" altLang="en-US"/>
          </a:p>
        </p:txBody>
      </p:sp>
      <p:sp>
        <p:nvSpPr>
          <p:cNvPr id="6" name="ホームベース 5"/>
          <p:cNvSpPr/>
          <p:nvPr/>
        </p:nvSpPr>
        <p:spPr>
          <a:xfrm>
            <a:off x="1819704" y="4975821"/>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7" name="ホームベース 6"/>
          <p:cNvSpPr/>
          <p:nvPr/>
        </p:nvSpPr>
        <p:spPr>
          <a:xfrm>
            <a:off x="1819703" y="4980877"/>
            <a:ext cx="12913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8" name="Picture 19" descr="C:\shoji-f\SNA\Master's Thesis\図1.png"/>
          <p:cNvPicPr>
            <a:picLocks noChangeAspect="1" noChangeArrowheads="1"/>
          </p:cNvPicPr>
          <p:nvPr/>
        </p:nvPicPr>
        <p:blipFill>
          <a:blip r:embed="rId3" cstate="print"/>
          <a:srcRect/>
          <a:stretch>
            <a:fillRect/>
          </a:stretch>
        </p:blipFill>
        <p:spPr bwMode="auto">
          <a:xfrm>
            <a:off x="811592" y="4992343"/>
            <a:ext cx="476006" cy="492282"/>
          </a:xfrm>
          <a:prstGeom prst="rect">
            <a:avLst/>
          </a:prstGeom>
          <a:noFill/>
          <a:ln w="9525">
            <a:noFill/>
            <a:miter lim="800000"/>
            <a:headEnd/>
            <a:tailEnd/>
          </a:ln>
        </p:spPr>
      </p:pic>
      <p:cxnSp>
        <p:nvCxnSpPr>
          <p:cNvPr id="9" name="直線コネクタ 8"/>
          <p:cNvCxnSpPr/>
          <p:nvPr/>
        </p:nvCxnSpPr>
        <p:spPr>
          <a:xfrm>
            <a:off x="3118532" y="4501015"/>
            <a:ext cx="0"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 name="直線矢印コネクタ 9"/>
          <p:cNvCxnSpPr/>
          <p:nvPr/>
        </p:nvCxnSpPr>
        <p:spPr>
          <a:xfrm flipV="1">
            <a:off x="1819703" y="6073278"/>
            <a:ext cx="5976664" cy="1182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1" name="テキスト ボックス 10"/>
          <p:cNvSpPr txBox="1"/>
          <p:nvPr/>
        </p:nvSpPr>
        <p:spPr>
          <a:xfrm>
            <a:off x="7796367" y="6129369"/>
            <a:ext cx="1072332" cy="461665"/>
          </a:xfrm>
          <a:prstGeom prst="rect">
            <a:avLst/>
          </a:prstGeom>
          <a:noFill/>
        </p:spPr>
        <p:txBody>
          <a:bodyPr wrap="square" rtlCol="0">
            <a:spAutoFit/>
          </a:bodyPr>
          <a:lstStyle/>
          <a:p>
            <a:r>
              <a:rPr lang="en-US" altLang="ja-JP" sz="2400" i="1" dirty="0" smtClean="0"/>
              <a:t>Month</a:t>
            </a:r>
            <a:endParaRPr kumimoji="1" lang="ja-JP" altLang="en-US" sz="2400" i="1" dirty="0"/>
          </a:p>
        </p:txBody>
      </p:sp>
      <p:sp>
        <p:nvSpPr>
          <p:cNvPr id="12" name="テキスト ボックス 11"/>
          <p:cNvSpPr txBox="1"/>
          <p:nvPr/>
        </p:nvSpPr>
        <p:spPr>
          <a:xfrm>
            <a:off x="2967476" y="6129369"/>
            <a:ext cx="375759" cy="461665"/>
          </a:xfrm>
          <a:prstGeom prst="rect">
            <a:avLst/>
          </a:prstGeom>
          <a:noFill/>
        </p:spPr>
        <p:txBody>
          <a:bodyPr wrap="square" rtlCol="0">
            <a:spAutoFit/>
          </a:bodyPr>
          <a:lstStyle/>
          <a:p>
            <a:pPr algn="ctr"/>
            <a:r>
              <a:rPr kumimoji="1" lang="en-US" altLang="ja-JP" sz="2400" dirty="0" smtClean="0"/>
              <a:t>1</a:t>
            </a:r>
            <a:endParaRPr kumimoji="1" lang="ja-JP" altLang="en-US" sz="2400" dirty="0"/>
          </a:p>
        </p:txBody>
      </p:sp>
      <p:cxnSp>
        <p:nvCxnSpPr>
          <p:cNvPr id="14" name="直線コネクタ 13"/>
          <p:cNvCxnSpPr/>
          <p:nvPr/>
        </p:nvCxnSpPr>
        <p:spPr>
          <a:xfrm>
            <a:off x="1819703" y="4501015"/>
            <a:ext cx="24104" cy="1572263"/>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テキスト ボックス 14"/>
          <p:cNvSpPr txBox="1"/>
          <p:nvPr/>
        </p:nvSpPr>
        <p:spPr>
          <a:xfrm>
            <a:off x="367507" y="5617286"/>
            <a:ext cx="1364176" cy="369332"/>
          </a:xfrm>
          <a:prstGeom prst="rect">
            <a:avLst/>
          </a:prstGeom>
          <a:noFill/>
        </p:spPr>
        <p:txBody>
          <a:bodyPr wrap="square" rtlCol="0">
            <a:spAutoFit/>
          </a:bodyPr>
          <a:lstStyle/>
          <a:p>
            <a:pPr algn="ctr"/>
            <a:r>
              <a:rPr kumimoji="1" lang="ja-JP" altLang="en-US" dirty="0" smtClean="0"/>
              <a:t>開発者</a:t>
            </a:r>
            <a:endParaRPr kumimoji="1" lang="ja-JP" altLang="en-US" dirty="0"/>
          </a:p>
        </p:txBody>
      </p:sp>
      <p:cxnSp>
        <p:nvCxnSpPr>
          <p:cNvPr id="16" name="直線コネクタ 15"/>
          <p:cNvCxnSpPr/>
          <p:nvPr/>
        </p:nvCxnSpPr>
        <p:spPr>
          <a:xfrm>
            <a:off x="4395480" y="4501015"/>
            <a:ext cx="6823"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7" name="テキスト ボックス 16"/>
          <p:cNvSpPr txBox="1"/>
          <p:nvPr/>
        </p:nvSpPr>
        <p:spPr>
          <a:xfrm>
            <a:off x="4251247" y="6129369"/>
            <a:ext cx="375759" cy="461665"/>
          </a:xfrm>
          <a:prstGeom prst="rect">
            <a:avLst/>
          </a:prstGeom>
          <a:noFill/>
        </p:spPr>
        <p:txBody>
          <a:bodyPr wrap="square" rtlCol="0">
            <a:spAutoFit/>
          </a:bodyPr>
          <a:lstStyle/>
          <a:p>
            <a:pPr algn="ctr"/>
            <a:r>
              <a:rPr kumimoji="1" lang="en-US" altLang="ja-JP" sz="2400" dirty="0" smtClean="0"/>
              <a:t>2</a:t>
            </a:r>
            <a:endParaRPr kumimoji="1" lang="ja-JP" altLang="en-US" sz="2400" dirty="0"/>
          </a:p>
        </p:txBody>
      </p:sp>
      <p:cxnSp>
        <p:nvCxnSpPr>
          <p:cNvPr id="18" name="直線コネクタ 17"/>
          <p:cNvCxnSpPr/>
          <p:nvPr/>
        </p:nvCxnSpPr>
        <p:spPr>
          <a:xfrm>
            <a:off x="5745703" y="4501015"/>
            <a:ext cx="13648" cy="1572263"/>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608295" y="6129369"/>
            <a:ext cx="375759" cy="461665"/>
          </a:xfrm>
          <a:prstGeom prst="rect">
            <a:avLst/>
          </a:prstGeom>
          <a:noFill/>
        </p:spPr>
        <p:txBody>
          <a:bodyPr wrap="square" rtlCol="0">
            <a:spAutoFit/>
          </a:bodyPr>
          <a:lstStyle/>
          <a:p>
            <a:pPr algn="ctr"/>
            <a:r>
              <a:rPr lang="en-US" altLang="ja-JP" sz="2400" dirty="0"/>
              <a:t>3</a:t>
            </a:r>
            <a:endParaRPr kumimoji="1" lang="ja-JP" altLang="en-US" sz="2400" dirty="0"/>
          </a:p>
        </p:txBody>
      </p:sp>
      <p:sp>
        <p:nvSpPr>
          <p:cNvPr id="20" name="ホームベース 19"/>
          <p:cNvSpPr/>
          <p:nvPr/>
        </p:nvSpPr>
        <p:spPr>
          <a:xfrm>
            <a:off x="1833351" y="4969488"/>
            <a:ext cx="25826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21" name="ホームベース 20"/>
          <p:cNvSpPr/>
          <p:nvPr/>
        </p:nvSpPr>
        <p:spPr>
          <a:xfrm>
            <a:off x="1830159" y="4965047"/>
            <a:ext cx="3915544"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359275545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Lst>
  </p:timing>
</p:sld>
</file>

<file path=ppt/slides/slide3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今後</a:t>
            </a:r>
            <a:r>
              <a:rPr lang="ja-JP" altLang="en-US" dirty="0"/>
              <a:t>の課題</a:t>
            </a:r>
            <a:endParaRPr kumimoji="1" lang="ja-JP" altLang="en-US"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smtClean="0"/>
              <a:t>異なるデータセット期間の取り方で予測</a:t>
            </a:r>
            <a:r>
              <a:rPr lang="ja-JP" altLang="en-US" dirty="0"/>
              <a:t>精度</a:t>
            </a:r>
            <a:r>
              <a:rPr lang="ja-JP" altLang="en-US" dirty="0" smtClean="0"/>
              <a:t>を検証・比較する</a:t>
            </a:r>
            <a:endParaRPr lang="en-US" altLang="ja-JP" dirty="0" smtClean="0"/>
          </a:p>
          <a:p>
            <a:endParaRPr lang="en-US" altLang="ja-JP" dirty="0"/>
          </a:p>
          <a:p>
            <a:r>
              <a:rPr lang="ja-JP" altLang="en-US" dirty="0" smtClean="0"/>
              <a:t>開発者それぞれ個人の活動実績と，それに対応するデータセット期間の取り方を考慮した予測</a:t>
            </a:r>
            <a:r>
              <a:rPr lang="ja-JP" altLang="en-US" dirty="0"/>
              <a:t>モデルを構築</a:t>
            </a:r>
            <a:r>
              <a:rPr lang="ja-JP" altLang="en-US" dirty="0" smtClean="0"/>
              <a:t>する</a:t>
            </a:r>
            <a:endParaRPr lang="en-US" altLang="ja-JP" dirty="0" smtClean="0"/>
          </a:p>
          <a:p>
            <a:endParaRPr lang="en-US" altLang="ja-JP" dirty="0" smtClean="0"/>
          </a:p>
          <a:p>
            <a:r>
              <a:rPr lang="ja-JP" altLang="en-US" dirty="0" smtClean="0"/>
              <a:t>単純期間</a:t>
            </a:r>
            <a:endParaRPr lang="en-US" altLang="ja-JP" dirty="0" smtClean="0"/>
          </a:p>
          <a:p>
            <a:r>
              <a:rPr lang="ja-JP" altLang="en-US" dirty="0"/>
              <a:t>個人</a:t>
            </a:r>
            <a:r>
              <a:rPr lang="ja-JP" altLang="en-US" dirty="0" smtClean="0"/>
              <a:t>評価型期間選択法</a:t>
            </a:r>
            <a:endParaRPr lang="en-US" altLang="ja-JP" dirty="0" smtClean="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39</a:t>
            </a:fld>
            <a:endParaRPr lang="en-US" altLang="ja-JP" dirty="0"/>
          </a:p>
        </p:txBody>
      </p:sp>
    </p:spTree>
    <p:extLst>
      <p:ext uri="{BB962C8B-B14F-4D97-AF65-F5344CB8AC3E}">
        <p14:creationId xmlns:p14="http://schemas.microsoft.com/office/powerpoint/2010/main" val="7706672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en-US" altLang="ja-JP" sz="2800" dirty="0" smtClean="0"/>
              <a:t>OSS</a:t>
            </a:r>
            <a:r>
              <a:rPr lang="ja-JP" altLang="en-US" sz="2800" dirty="0" smtClean="0"/>
              <a:t>を活用した製品開発のニーズが高まっている</a:t>
            </a:r>
            <a:endParaRPr lang="en-US" altLang="ja-JP" sz="2800" dirty="0" smtClean="0"/>
          </a:p>
          <a:p>
            <a:pPr lvl="1"/>
            <a:r>
              <a:rPr lang="ja-JP" altLang="en-US" sz="2400" dirty="0" smtClean="0"/>
              <a:t>ソフトウェアライフサイクルの短期化</a:t>
            </a:r>
            <a:endParaRPr lang="en-US" altLang="ja-JP" sz="2400" dirty="0" smtClean="0"/>
          </a:p>
          <a:p>
            <a:pPr lvl="1"/>
            <a:r>
              <a:rPr lang="ja-JP" altLang="en-US" sz="2400" dirty="0" smtClean="0"/>
              <a:t>コスト削減要請</a:t>
            </a:r>
            <a:endParaRPr lang="en-US" altLang="ja-JP" sz="2400" dirty="0" smtClean="0"/>
          </a:p>
          <a:p>
            <a:endParaRPr lang="en-US" altLang="ja-JP" dirty="0" smtClean="0"/>
          </a:p>
          <a:p>
            <a:r>
              <a:rPr lang="en-US" altLang="ja-JP" sz="2800" dirty="0" smtClean="0"/>
              <a:t>OSS</a:t>
            </a:r>
            <a:r>
              <a:rPr lang="ja-JP" altLang="en-US" sz="2800" dirty="0" smtClean="0"/>
              <a:t>の品質に対する懸念も深刻化しつつある</a:t>
            </a:r>
            <a:endParaRPr lang="en-US" altLang="ja-JP" sz="2800" dirty="0" smtClean="0"/>
          </a:p>
          <a:p>
            <a:pPr lvl="1"/>
            <a:r>
              <a:rPr lang="ja-JP" altLang="en-US" sz="2400" dirty="0" smtClean="0"/>
              <a:t>不具合報告の増加</a:t>
            </a:r>
            <a:endParaRPr lang="en-US" altLang="ja-JP" sz="2400" dirty="0" smtClean="0"/>
          </a:p>
          <a:p>
            <a:pPr lvl="1"/>
            <a:r>
              <a:rPr lang="ja-JP" altLang="en-US" sz="2400" dirty="0" smtClean="0"/>
              <a:t>不具合修正の長期化（修正版リリースの遅れ）</a:t>
            </a:r>
            <a:endParaRPr lang="en-US" altLang="ja-JP" sz="2400" dirty="0" smtClean="0"/>
          </a:p>
          <a:p>
            <a:endParaRPr kumimoji="1" lang="ja-JP" altLang="en-US" dirty="0"/>
          </a:p>
        </p:txBody>
      </p:sp>
      <p:sp>
        <p:nvSpPr>
          <p:cNvPr id="6" name="フッター プレースホルダー 5"/>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40</a:t>
            </a:fld>
            <a:endParaRPr kumimoji="1" lang="ja-JP" altLang="en-US"/>
          </a:p>
        </p:txBody>
      </p:sp>
      <p:sp>
        <p:nvSpPr>
          <p:cNvPr id="4" name="AutoShape 4"/>
          <p:cNvSpPr>
            <a:spLocks noChangeArrowheads="1"/>
          </p:cNvSpPr>
          <p:nvPr/>
        </p:nvSpPr>
        <p:spPr bwMode="auto">
          <a:xfrm>
            <a:off x="683568" y="5318720"/>
            <a:ext cx="7696200" cy="990600"/>
          </a:xfrm>
          <a:prstGeom prst="flowChartAlternateProcess">
            <a:avLst/>
          </a:prstGeom>
          <a:solidFill>
            <a:schemeClr val="bg1"/>
          </a:solidFill>
          <a:ln w="28575" algn="ctr">
            <a:solidFill>
              <a:srgbClr val="C00000"/>
            </a:solidFill>
            <a:miter lim="800000"/>
            <a:headEnd/>
            <a:tailEnd/>
          </a:ln>
          <a:effectLst/>
        </p:spPr>
        <p:txBody>
          <a:bodyPr wrap="square" tIns="72000" bIns="72000" anchor="ctr"/>
          <a:lstStyle/>
          <a:p>
            <a:pPr algn="ctr"/>
            <a:r>
              <a:rPr lang="en-US" altLang="ja-JP" sz="2400" dirty="0" smtClean="0"/>
              <a:t>OSS</a:t>
            </a:r>
            <a:r>
              <a:rPr lang="ja-JP" altLang="en-US" sz="2400" dirty="0" smtClean="0"/>
              <a:t>開発における品質保証活動の支援が求められている</a:t>
            </a:r>
          </a:p>
        </p:txBody>
      </p:sp>
    </p:spTree>
    <p:extLst>
      <p:ext uri="{BB962C8B-B14F-4D97-AF65-F5344CB8AC3E}">
        <p14:creationId xmlns:p14="http://schemas.microsoft.com/office/powerpoint/2010/main" val="223582395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r>
              <a:rPr lang="ja-JP" altLang="en-US" sz="3000" dirty="0" smtClean="0"/>
              <a:t>本研究の位置付け：</a:t>
            </a:r>
            <a:r>
              <a:rPr lang="en-US" altLang="ja-JP" sz="3000" dirty="0" smtClean="0"/>
              <a:t>OSS</a:t>
            </a:r>
            <a:r>
              <a:rPr lang="ja-JP" altLang="en-US" sz="3000" dirty="0" smtClean="0"/>
              <a:t>開発における品質保証活動</a:t>
            </a:r>
            <a:endParaRPr kumimoji="1" lang="ja-JP" altLang="en-US" sz="3000" dirty="0"/>
          </a:p>
        </p:txBody>
      </p:sp>
      <p:sp>
        <p:nvSpPr>
          <p:cNvPr id="28" name="フッター プレースホルダー 27"/>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41</a:t>
            </a:fld>
            <a:endParaRPr kumimoji="1" lang="ja-JP" altLang="en-US"/>
          </a:p>
        </p:txBody>
      </p:sp>
      <p:graphicFrame>
        <p:nvGraphicFramePr>
          <p:cNvPr id="4" name="図表 3"/>
          <p:cNvGraphicFramePr/>
          <p:nvPr>
            <p:extLst>
              <p:ext uri="{D42A27DB-BD31-4B8C-83A1-F6EECF244321}">
                <p14:modId xmlns:p14="http://schemas.microsoft.com/office/powerpoint/2010/main" val="633912407"/>
              </p:ext>
            </p:extLst>
          </p:nvPr>
        </p:nvGraphicFramePr>
        <p:xfrm>
          <a:off x="195263" y="1775301"/>
          <a:ext cx="8697912" cy="3263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8" descr="C:\Users\masao\AppData\Local\Microsoft\Windows\Temporary Internet Files\Content.IE5\4PLHG8SU\MC900234930[1].wmf"/>
          <p:cNvPicPr>
            <a:picLocks noChangeAspect="1" noChangeArrowheads="1"/>
          </p:cNvPicPr>
          <p:nvPr/>
        </p:nvPicPr>
        <p:blipFill>
          <a:blip r:embed="rId8" cstate="print"/>
          <a:srcRect/>
          <a:stretch>
            <a:fillRect/>
          </a:stretch>
        </p:blipFill>
        <p:spPr bwMode="auto">
          <a:xfrm>
            <a:off x="7355564" y="1887061"/>
            <a:ext cx="1245110" cy="1218496"/>
          </a:xfrm>
          <a:prstGeom prst="rect">
            <a:avLst/>
          </a:prstGeom>
          <a:noFill/>
          <a:effectLst>
            <a:outerShdw blurRad="50800" dist="38100" dir="2700000" algn="tl" rotWithShape="0">
              <a:prstClr val="black">
                <a:alpha val="40000"/>
              </a:prstClr>
            </a:outerShdw>
          </a:effectLst>
        </p:spPr>
      </p:pic>
      <p:pic>
        <p:nvPicPr>
          <p:cNvPr id="6" name="Picture 10" descr="F:\Documents and Settings\masao\My Documents\My Pictures\Microsoft クリップ オーガナイザ\j0433936.png"/>
          <p:cNvPicPr>
            <a:picLocks noChangeAspect="1" noChangeArrowheads="1"/>
          </p:cNvPicPr>
          <p:nvPr/>
        </p:nvPicPr>
        <p:blipFill>
          <a:blip r:embed="rId9" cstate="print"/>
          <a:srcRect/>
          <a:stretch>
            <a:fillRect/>
          </a:stretch>
        </p:blipFill>
        <p:spPr bwMode="auto">
          <a:xfrm flipH="1">
            <a:off x="270590" y="2068403"/>
            <a:ext cx="480703" cy="470922"/>
          </a:xfrm>
          <a:prstGeom prst="rect">
            <a:avLst/>
          </a:prstGeom>
          <a:noFill/>
        </p:spPr>
      </p:pic>
      <p:pic>
        <p:nvPicPr>
          <p:cNvPr id="7" name="Picture 35" descr="F:\Documents and Settings\masao\My Documents\My Pictures\Microsoft クリップ オーガナイザ\j0433933.png"/>
          <p:cNvPicPr>
            <a:picLocks noChangeAspect="1" noChangeArrowheads="1"/>
          </p:cNvPicPr>
          <p:nvPr/>
        </p:nvPicPr>
        <p:blipFill>
          <a:blip r:embed="rId10" cstate="print"/>
          <a:srcRect/>
          <a:stretch>
            <a:fillRect/>
          </a:stretch>
        </p:blipFill>
        <p:spPr bwMode="auto">
          <a:xfrm flipH="1">
            <a:off x="724821" y="1665530"/>
            <a:ext cx="480703" cy="470922"/>
          </a:xfrm>
          <a:prstGeom prst="rect">
            <a:avLst/>
          </a:prstGeom>
          <a:noFill/>
        </p:spPr>
      </p:pic>
      <p:pic>
        <p:nvPicPr>
          <p:cNvPr id="8" name="Picture 38" descr="F:\Documents and Settings\masao\My Documents\My Pictures\Microsoft クリップ オーガナイザ\j0433928.png"/>
          <p:cNvPicPr>
            <a:picLocks noChangeAspect="1" noChangeArrowheads="1"/>
          </p:cNvPicPr>
          <p:nvPr/>
        </p:nvPicPr>
        <p:blipFill>
          <a:blip r:embed="rId11" cstate="print"/>
          <a:srcRect/>
          <a:stretch>
            <a:fillRect/>
          </a:stretch>
        </p:blipFill>
        <p:spPr bwMode="auto">
          <a:xfrm flipH="1">
            <a:off x="523500" y="1761634"/>
            <a:ext cx="480703" cy="470922"/>
          </a:xfrm>
          <a:prstGeom prst="rect">
            <a:avLst/>
          </a:prstGeom>
          <a:noFill/>
        </p:spPr>
      </p:pic>
      <p:pic>
        <p:nvPicPr>
          <p:cNvPr id="9" name="Picture 20" descr="F:\Documents and Settings\masao\My Documents\My Pictures\Microsoft クリップ オーガナイザ\j0433955.png"/>
          <p:cNvPicPr>
            <a:picLocks noChangeAspect="1" noChangeArrowheads="1"/>
          </p:cNvPicPr>
          <p:nvPr/>
        </p:nvPicPr>
        <p:blipFill>
          <a:blip r:embed="rId12" cstate="print"/>
          <a:srcRect/>
          <a:stretch>
            <a:fillRect/>
          </a:stretch>
        </p:blipFill>
        <p:spPr bwMode="auto">
          <a:xfrm flipH="1">
            <a:off x="965173" y="1698267"/>
            <a:ext cx="480703" cy="470922"/>
          </a:xfrm>
          <a:prstGeom prst="rect">
            <a:avLst/>
          </a:prstGeom>
          <a:noFill/>
        </p:spPr>
      </p:pic>
      <p:pic>
        <p:nvPicPr>
          <p:cNvPr id="10" name="Picture 25" descr="F:\Documents and Settings\masao\My Documents\My Pictures\Microsoft クリップ オーガナイザ\j0433960.png"/>
          <p:cNvPicPr>
            <a:picLocks noChangeAspect="1" noChangeArrowheads="1"/>
          </p:cNvPicPr>
          <p:nvPr/>
        </p:nvPicPr>
        <p:blipFill>
          <a:blip r:embed="rId13" cstate="print"/>
          <a:srcRect/>
          <a:stretch>
            <a:fillRect/>
          </a:stretch>
        </p:blipFill>
        <p:spPr bwMode="auto">
          <a:xfrm flipH="1">
            <a:off x="1078416" y="1862349"/>
            <a:ext cx="480703" cy="470922"/>
          </a:xfrm>
          <a:prstGeom prst="rect">
            <a:avLst/>
          </a:prstGeom>
          <a:noFill/>
        </p:spPr>
      </p:pic>
      <p:pic>
        <p:nvPicPr>
          <p:cNvPr id="11" name="Picture 4" descr="F:\Documents and Settings\masao\My Documents\My Pictures\Microsoft クリップ オーガナイザ\j0432657.png"/>
          <p:cNvPicPr>
            <a:picLocks noChangeAspect="1" noChangeArrowheads="1"/>
          </p:cNvPicPr>
          <p:nvPr/>
        </p:nvPicPr>
        <p:blipFill>
          <a:blip r:embed="rId14" cstate="print"/>
          <a:srcRect/>
          <a:stretch>
            <a:fillRect/>
          </a:stretch>
        </p:blipFill>
        <p:spPr bwMode="auto">
          <a:xfrm flipH="1">
            <a:off x="724821" y="1932817"/>
            <a:ext cx="480703" cy="470922"/>
          </a:xfrm>
          <a:prstGeom prst="rect">
            <a:avLst/>
          </a:prstGeom>
          <a:noFill/>
        </p:spPr>
      </p:pic>
      <p:pic>
        <p:nvPicPr>
          <p:cNvPr id="12" name="Picture 45" descr="F:\Documents and Settings\masao\My Documents\My Pictures\Microsoft クリップ オーガナイザ\j0433926.png"/>
          <p:cNvPicPr>
            <a:picLocks noChangeAspect="1" noChangeArrowheads="1"/>
          </p:cNvPicPr>
          <p:nvPr/>
        </p:nvPicPr>
        <p:blipFill>
          <a:blip r:embed="rId15" cstate="print"/>
          <a:srcRect/>
          <a:stretch>
            <a:fillRect/>
          </a:stretch>
        </p:blipFill>
        <p:spPr bwMode="auto">
          <a:xfrm flipH="1">
            <a:off x="543060" y="2016277"/>
            <a:ext cx="478033" cy="468306"/>
          </a:xfrm>
          <a:prstGeom prst="rect">
            <a:avLst/>
          </a:prstGeom>
          <a:noFill/>
        </p:spPr>
      </p:pic>
      <p:pic>
        <p:nvPicPr>
          <p:cNvPr id="13" name="Picture 29" descr="F:\Documents and Settings\masao\My Documents\My Pictures\Microsoft クリップ オーガナイザ\j0433945.png"/>
          <p:cNvPicPr>
            <a:picLocks noChangeAspect="1" noChangeArrowheads="1"/>
          </p:cNvPicPr>
          <p:nvPr/>
        </p:nvPicPr>
        <p:blipFill>
          <a:blip r:embed="rId16" cstate="print"/>
          <a:srcRect/>
          <a:stretch>
            <a:fillRect/>
          </a:stretch>
        </p:blipFill>
        <p:spPr bwMode="auto">
          <a:xfrm flipH="1">
            <a:off x="439039" y="2284113"/>
            <a:ext cx="480703" cy="470922"/>
          </a:xfrm>
          <a:prstGeom prst="rect">
            <a:avLst/>
          </a:prstGeom>
          <a:noFill/>
        </p:spPr>
      </p:pic>
      <p:pic>
        <p:nvPicPr>
          <p:cNvPr id="14" name="Picture 14" descr="F:\Documents and Settings\masao\My Documents\My Pictures\Microsoft クリップ オーガナイザ\j0433959.png"/>
          <p:cNvPicPr>
            <a:picLocks noChangeAspect="1" noChangeArrowheads="1"/>
          </p:cNvPicPr>
          <p:nvPr/>
        </p:nvPicPr>
        <p:blipFill>
          <a:blip r:embed="rId17" cstate="print"/>
          <a:srcRect/>
          <a:stretch>
            <a:fillRect/>
          </a:stretch>
        </p:blipFill>
        <p:spPr bwMode="auto">
          <a:xfrm flipH="1">
            <a:off x="839400" y="2083432"/>
            <a:ext cx="480703" cy="470922"/>
          </a:xfrm>
          <a:prstGeom prst="rect">
            <a:avLst/>
          </a:prstGeom>
          <a:noFill/>
        </p:spPr>
      </p:pic>
      <p:pic>
        <p:nvPicPr>
          <p:cNvPr id="15" name="Picture 16" descr="F:\Documents and Settings\masao\My Documents\My Pictures\Microsoft クリップ オーガナイザ\j0433950.png"/>
          <p:cNvPicPr>
            <a:picLocks noChangeAspect="1" noChangeArrowheads="1"/>
          </p:cNvPicPr>
          <p:nvPr/>
        </p:nvPicPr>
        <p:blipFill>
          <a:blip r:embed="rId18" cstate="print"/>
          <a:srcRect/>
          <a:stretch>
            <a:fillRect/>
          </a:stretch>
        </p:blipFill>
        <p:spPr bwMode="auto">
          <a:xfrm flipH="1">
            <a:off x="1029721" y="2211182"/>
            <a:ext cx="483374" cy="473538"/>
          </a:xfrm>
          <a:prstGeom prst="rect">
            <a:avLst/>
          </a:prstGeom>
          <a:noFill/>
        </p:spPr>
      </p:pic>
      <p:pic>
        <p:nvPicPr>
          <p:cNvPr id="16" name="Picture 22" descr="F:\Documents and Settings\masao\My Documents\My Pictures\Microsoft クリップ オーガナイザ\j0433957.png"/>
          <p:cNvPicPr>
            <a:picLocks noChangeAspect="1" noChangeArrowheads="1"/>
          </p:cNvPicPr>
          <p:nvPr/>
        </p:nvPicPr>
        <p:blipFill>
          <a:blip r:embed="rId19" cstate="print"/>
          <a:srcRect/>
          <a:stretch>
            <a:fillRect/>
          </a:stretch>
        </p:blipFill>
        <p:spPr bwMode="auto">
          <a:xfrm flipH="1">
            <a:off x="1235951" y="2303864"/>
            <a:ext cx="480703" cy="470922"/>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016332" y="2532753"/>
            <a:ext cx="480703" cy="470922"/>
          </a:xfrm>
          <a:prstGeom prst="rect">
            <a:avLst/>
          </a:prstGeom>
          <a:noFill/>
        </p:spPr>
      </p:pic>
      <p:pic>
        <p:nvPicPr>
          <p:cNvPr id="18" name="Picture 46" descr="F:\Documents and Settings\masao\My Documents\My Pictures\Microsoft クリップ オーガナイザ\j0433927.png"/>
          <p:cNvPicPr>
            <a:picLocks noChangeAspect="1" noChangeArrowheads="1"/>
          </p:cNvPicPr>
          <p:nvPr/>
        </p:nvPicPr>
        <p:blipFill>
          <a:blip r:embed="rId21" cstate="print"/>
          <a:srcRect/>
          <a:stretch>
            <a:fillRect/>
          </a:stretch>
        </p:blipFill>
        <p:spPr bwMode="auto">
          <a:xfrm flipH="1">
            <a:off x="1214947" y="2568732"/>
            <a:ext cx="480703" cy="470922"/>
          </a:xfrm>
          <a:prstGeom prst="rect">
            <a:avLst/>
          </a:prstGeom>
          <a:noFill/>
        </p:spPr>
      </p:pic>
      <p:pic>
        <p:nvPicPr>
          <p:cNvPr id="19"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715398" y="2309662"/>
            <a:ext cx="499549" cy="489385"/>
          </a:xfrm>
          <a:prstGeom prst="rect">
            <a:avLst/>
          </a:prstGeom>
          <a:noFill/>
        </p:spPr>
      </p:pic>
      <p:pic>
        <p:nvPicPr>
          <p:cNvPr id="20" name="Picture 18" descr="F:\Documents and Settings\masao\My Documents\My Pictures\Microsoft クリップ オーガナイザ\j0433952.png"/>
          <p:cNvPicPr>
            <a:picLocks noChangeAspect="1" noChangeArrowheads="1"/>
          </p:cNvPicPr>
          <p:nvPr/>
        </p:nvPicPr>
        <p:blipFill>
          <a:blip r:embed="rId23" cstate="print"/>
          <a:srcRect/>
          <a:stretch>
            <a:fillRect/>
          </a:stretch>
        </p:blipFill>
        <p:spPr bwMode="auto">
          <a:xfrm flipH="1">
            <a:off x="626162" y="2563585"/>
            <a:ext cx="480703" cy="470922"/>
          </a:xfrm>
          <a:prstGeom prst="rect">
            <a:avLst/>
          </a:prstGeom>
          <a:noFill/>
        </p:spPr>
      </p:pic>
      <p:pic>
        <p:nvPicPr>
          <p:cNvPr id="21"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839400" y="2682105"/>
            <a:ext cx="475362" cy="465690"/>
          </a:xfrm>
          <a:prstGeom prst="rect">
            <a:avLst/>
          </a:prstGeom>
          <a:noFill/>
        </p:spPr>
      </p:pic>
      <p:pic>
        <p:nvPicPr>
          <p:cNvPr id="22" name="Picture 17" descr="F:\Documents and Settings\masao\My Documents\My Pictures\Microsoft クリップ オーガナイザ\j0433951.png"/>
          <p:cNvPicPr>
            <a:picLocks noChangeAspect="1" noChangeArrowheads="1"/>
          </p:cNvPicPr>
          <p:nvPr/>
        </p:nvPicPr>
        <p:blipFill>
          <a:blip r:embed="rId25" cstate="print"/>
          <a:srcRect/>
          <a:stretch>
            <a:fillRect/>
          </a:stretch>
        </p:blipFill>
        <p:spPr bwMode="auto">
          <a:xfrm flipH="1">
            <a:off x="1004203" y="2846582"/>
            <a:ext cx="480703" cy="470922"/>
          </a:xfrm>
          <a:prstGeom prst="rect">
            <a:avLst/>
          </a:prstGeom>
          <a:noFill/>
        </p:spPr>
      </p:pic>
      <p:pic>
        <p:nvPicPr>
          <p:cNvPr id="23" name="Picture 9" descr="F:\Documents and Settings\masao\My Documents\My Pictures\Microsoft クリップ オーガナイザ\j0433929.png"/>
          <p:cNvPicPr>
            <a:picLocks noChangeAspect="1" noChangeArrowheads="1"/>
          </p:cNvPicPr>
          <p:nvPr/>
        </p:nvPicPr>
        <p:blipFill>
          <a:blip r:embed="rId26" cstate="print"/>
          <a:srcRect/>
          <a:stretch>
            <a:fillRect/>
          </a:stretch>
        </p:blipFill>
        <p:spPr bwMode="auto">
          <a:xfrm flipH="1">
            <a:off x="385811" y="2519574"/>
            <a:ext cx="480703" cy="470922"/>
          </a:xfrm>
          <a:prstGeom prst="rect">
            <a:avLst/>
          </a:prstGeom>
          <a:noFill/>
        </p:spPr>
      </p:pic>
      <p:pic>
        <p:nvPicPr>
          <p:cNvPr id="24"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626162" y="2846582"/>
            <a:ext cx="480703" cy="470922"/>
          </a:xfrm>
          <a:prstGeom prst="rect">
            <a:avLst/>
          </a:prstGeom>
          <a:noFill/>
        </p:spPr>
      </p:pic>
      <p:sp>
        <p:nvSpPr>
          <p:cNvPr id="25" name="テキスト ボックス 24"/>
          <p:cNvSpPr txBox="1"/>
          <p:nvPr/>
        </p:nvSpPr>
        <p:spPr>
          <a:xfrm>
            <a:off x="5753687" y="3176017"/>
            <a:ext cx="1849901" cy="646331"/>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資金提供</a:t>
            </a:r>
            <a:endParaRPr kumimoji="1" lang="en-US" altLang="ja-JP" dirty="0" smtClean="0"/>
          </a:p>
          <a:p>
            <a:pPr marL="182563" indent="-182563">
              <a:buFont typeface="Arial" pitchFamily="34" charset="0"/>
              <a:buChar char="•"/>
            </a:pPr>
            <a:r>
              <a:rPr kumimoji="1" lang="ja-JP" altLang="en-US" dirty="0" smtClean="0"/>
              <a:t>人材派遣</a:t>
            </a:r>
            <a:r>
              <a:rPr lang="ja-JP" altLang="en-US" dirty="0"/>
              <a:t>，</a:t>
            </a:r>
            <a:r>
              <a:rPr kumimoji="1" lang="ja-JP" altLang="en-US" dirty="0" smtClean="0"/>
              <a:t>など</a:t>
            </a:r>
            <a:endParaRPr kumimoji="1" lang="en-US" altLang="ja-JP" dirty="0" smtClean="0"/>
          </a:p>
        </p:txBody>
      </p:sp>
      <p:sp>
        <p:nvSpPr>
          <p:cNvPr id="26" name="テキスト ボックス 25"/>
          <p:cNvSpPr txBox="1"/>
          <p:nvPr/>
        </p:nvSpPr>
        <p:spPr>
          <a:xfrm>
            <a:off x="1445875" y="3176017"/>
            <a:ext cx="1824863" cy="923330"/>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不具合報告</a:t>
            </a:r>
            <a:endParaRPr kumimoji="1" lang="en-US" altLang="ja-JP" dirty="0" smtClean="0"/>
          </a:p>
          <a:p>
            <a:pPr marL="182563" indent="-182563">
              <a:buFont typeface="Arial" pitchFamily="34" charset="0"/>
              <a:buChar char="•"/>
            </a:pPr>
            <a:r>
              <a:rPr lang="ja-JP" altLang="en-US" dirty="0" smtClean="0"/>
              <a:t>ベータテスター</a:t>
            </a:r>
            <a:endParaRPr kumimoji="1" lang="en-US" altLang="ja-JP" dirty="0" smtClean="0"/>
          </a:p>
          <a:p>
            <a:pPr marL="182563" indent="-182563">
              <a:buFont typeface="Arial" pitchFamily="34" charset="0"/>
              <a:buChar char="•"/>
            </a:pPr>
            <a:r>
              <a:rPr lang="ja-JP" altLang="en-US" dirty="0" smtClean="0"/>
              <a:t>寄付</a:t>
            </a:r>
            <a:r>
              <a:rPr kumimoji="1" lang="ja-JP" altLang="en-US" dirty="0" smtClean="0"/>
              <a:t>，など</a:t>
            </a:r>
            <a:endParaRPr kumimoji="1" lang="en-US" altLang="ja-JP" dirty="0" smtClean="0"/>
          </a:p>
        </p:txBody>
      </p:sp>
      <p:sp>
        <p:nvSpPr>
          <p:cNvPr id="27" name="テキスト ボックス 26"/>
          <p:cNvSpPr txBox="1"/>
          <p:nvPr/>
        </p:nvSpPr>
        <p:spPr>
          <a:xfrm>
            <a:off x="950383" y="4889060"/>
            <a:ext cx="2567353" cy="1477328"/>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lang="ja-JP" altLang="en-US" dirty="0" smtClean="0"/>
              <a:t>パッチレビュー</a:t>
            </a:r>
          </a:p>
          <a:p>
            <a:pPr marL="182563" indent="-182563">
              <a:buFont typeface="Arial" pitchFamily="34" charset="0"/>
              <a:buChar char="•"/>
            </a:pPr>
            <a:r>
              <a:rPr lang="ja-JP" altLang="en-US" dirty="0" smtClean="0"/>
              <a:t>ソフトウェアテスト</a:t>
            </a:r>
          </a:p>
          <a:p>
            <a:pPr marL="182563" indent="-182563">
              <a:buFont typeface="Arial" pitchFamily="34" charset="0"/>
              <a:buChar char="•"/>
            </a:pPr>
            <a:r>
              <a:rPr lang="ja-JP" altLang="en-US" dirty="0" smtClean="0"/>
              <a:t>不具合管理 </a:t>
            </a:r>
          </a:p>
          <a:p>
            <a:pPr marL="182563" indent="-182563">
              <a:buFont typeface="Arial" pitchFamily="34" charset="0"/>
              <a:buChar char="•"/>
            </a:pPr>
            <a:r>
              <a:rPr lang="ja-JP" altLang="en-US" dirty="0" smtClean="0"/>
              <a:t>構成管理</a:t>
            </a:r>
          </a:p>
          <a:p>
            <a:pPr marL="182563" indent="-182563">
              <a:buFont typeface="Arial" pitchFamily="34" charset="0"/>
              <a:buChar char="•"/>
            </a:pPr>
            <a:r>
              <a:rPr lang="ja-JP" altLang="en-US" dirty="0" smtClean="0"/>
              <a:t>リリース管理，など</a:t>
            </a:r>
          </a:p>
        </p:txBody>
      </p:sp>
      <p:sp>
        <p:nvSpPr>
          <p:cNvPr id="47" name="角丸四角形 46"/>
          <p:cNvSpPr/>
          <p:nvPr/>
        </p:nvSpPr>
        <p:spPr bwMode="auto">
          <a:xfrm>
            <a:off x="1154368" y="4889060"/>
            <a:ext cx="2278967" cy="336394"/>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48" name="テキスト ボックス 47"/>
          <p:cNvSpPr txBox="1"/>
          <p:nvPr/>
        </p:nvSpPr>
        <p:spPr>
          <a:xfrm>
            <a:off x="686037" y="4248124"/>
            <a:ext cx="3126659" cy="646331"/>
          </a:xfrm>
          <a:prstGeom prst="rect">
            <a:avLst/>
          </a:prstGeom>
          <a:noFill/>
        </p:spPr>
        <p:txBody>
          <a:bodyPr wrap="square" rtlCol="0">
            <a:spAutoFit/>
          </a:bodyPr>
          <a:lstStyle/>
          <a:p>
            <a:pPr algn="ctr"/>
            <a:r>
              <a:rPr kumimoji="1" lang="ja-JP" altLang="en-US" dirty="0" smtClean="0">
                <a:solidFill>
                  <a:srgbClr val="FF0000"/>
                </a:solidFill>
              </a:rPr>
              <a:t>本研究のスコープ：</a:t>
            </a:r>
            <a:r>
              <a:rPr kumimoji="1" lang="en-US" altLang="ja-JP" dirty="0" smtClean="0">
                <a:solidFill>
                  <a:srgbClr val="FF0000"/>
                </a:solidFill>
              </a:rPr>
              <a:t/>
            </a:r>
            <a:br>
              <a:rPr kumimoji="1" lang="en-US" altLang="ja-JP" dirty="0" smtClean="0">
                <a:solidFill>
                  <a:srgbClr val="FF0000"/>
                </a:solidFill>
              </a:rPr>
            </a:br>
            <a:r>
              <a:rPr kumimoji="1" lang="ja-JP" altLang="en-US" dirty="0" smtClean="0">
                <a:solidFill>
                  <a:srgbClr val="FF0000"/>
                </a:solidFill>
              </a:rPr>
              <a:t>パッチレビュープロセスの改善</a:t>
            </a:r>
            <a:endParaRPr kumimoji="1" lang="ja-JP" altLang="en-US" dirty="0">
              <a:solidFill>
                <a:srgbClr val="FF0000"/>
              </a:solidFill>
            </a:endParaRPr>
          </a:p>
        </p:txBody>
      </p:sp>
      <p:grpSp>
        <p:nvGrpSpPr>
          <p:cNvPr id="49" name="グループ化 48"/>
          <p:cNvGrpSpPr/>
          <p:nvPr/>
        </p:nvGrpSpPr>
        <p:grpSpPr>
          <a:xfrm>
            <a:off x="7454289" y="3229014"/>
            <a:ext cx="1664922" cy="2475885"/>
            <a:chOff x="7454289" y="3026527"/>
            <a:chExt cx="1664922" cy="2475885"/>
          </a:xfrm>
        </p:grpSpPr>
        <p:pic>
          <p:nvPicPr>
            <p:cNvPr id="50" name="Picture 2" descr="http://logostock.jp/logostock/images/redhatlinux.png"/>
            <p:cNvPicPr>
              <a:picLocks noChangeAspect="1" noChangeArrowheads="1"/>
            </p:cNvPicPr>
            <p:nvPr/>
          </p:nvPicPr>
          <p:blipFill>
            <a:blip r:embed="rId28" cstate="print"/>
            <a:srcRect/>
            <a:stretch>
              <a:fillRect/>
            </a:stretch>
          </p:blipFill>
          <p:spPr bwMode="auto">
            <a:xfrm>
              <a:off x="7589937" y="4108785"/>
              <a:ext cx="1393627" cy="1393627"/>
            </a:xfrm>
            <a:prstGeom prst="rect">
              <a:avLst/>
            </a:prstGeom>
            <a:noFill/>
          </p:spPr>
        </p:pic>
        <p:sp>
          <p:nvSpPr>
            <p:cNvPr id="51" name="下矢印 50"/>
            <p:cNvSpPr/>
            <p:nvPr/>
          </p:nvSpPr>
          <p:spPr bwMode="auto">
            <a:xfrm rot="10800000">
              <a:off x="8044434" y="3026527"/>
              <a:ext cx="484632" cy="930621"/>
            </a:xfrm>
            <a:prstGeom prst="downArrow">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52" name="テキスト ボックス 51"/>
            <p:cNvSpPr txBox="1"/>
            <p:nvPr/>
          </p:nvSpPr>
          <p:spPr>
            <a:xfrm>
              <a:off x="7454289" y="4045637"/>
              <a:ext cx="1664922" cy="369332"/>
            </a:xfrm>
            <a:prstGeom prst="rect">
              <a:avLst/>
            </a:prstGeom>
            <a:noFill/>
            <a:ln>
              <a:solidFill>
                <a:schemeClr val="tx1"/>
              </a:solidFill>
            </a:ln>
            <a:effectLst/>
          </p:spPr>
          <p:txBody>
            <a:bodyPr wrap="square" rtlCol="0">
              <a:spAutoFit/>
            </a:bodyPr>
            <a:lstStyle/>
            <a:p>
              <a:pPr marL="182563" indent="-182563">
                <a:buFont typeface="Arial" pitchFamily="34" charset="0"/>
                <a:buChar char="•"/>
              </a:pPr>
              <a:r>
                <a:rPr lang="ja-JP" altLang="en-US" dirty="0" smtClean="0"/>
                <a:t>サポート業務</a:t>
              </a:r>
              <a:endParaRPr kumimoji="1" lang="en-US" altLang="ja-JP" dirty="0" smtClean="0"/>
            </a:p>
          </p:txBody>
        </p:sp>
      </p:grpSp>
      <p:grpSp>
        <p:nvGrpSpPr>
          <p:cNvPr id="53" name="グループ化 52"/>
          <p:cNvGrpSpPr>
            <a:grpSpLocks noChangeAspect="1"/>
          </p:cNvGrpSpPr>
          <p:nvPr/>
        </p:nvGrpSpPr>
        <p:grpSpPr>
          <a:xfrm>
            <a:off x="3635896" y="4869160"/>
            <a:ext cx="1975277" cy="1332871"/>
            <a:chOff x="10423361" y="17917449"/>
            <a:chExt cx="2988434" cy="1829106"/>
          </a:xfrm>
        </p:grpSpPr>
        <p:pic>
          <p:nvPicPr>
            <p:cNvPr id="55" name="Picture 30" descr="F:\Documents and Settings\masao\My Documents\My Pictures\Microsoft クリップ オーガナイザ\j0433943.png"/>
            <p:cNvPicPr>
              <a:picLocks noChangeAspect="1" noChangeArrowheads="1"/>
            </p:cNvPicPr>
            <p:nvPr/>
          </p:nvPicPr>
          <p:blipFill>
            <a:blip r:embed="rId29" cstate="print"/>
            <a:srcRect/>
            <a:stretch>
              <a:fillRect/>
            </a:stretch>
          </p:blipFill>
          <p:spPr bwMode="auto">
            <a:xfrm flipH="1">
              <a:off x="10423361" y="18301169"/>
              <a:ext cx="792808" cy="792809"/>
            </a:xfrm>
            <a:prstGeom prst="rect">
              <a:avLst/>
            </a:prstGeom>
            <a:noFill/>
          </p:spPr>
        </p:pic>
        <p:pic>
          <p:nvPicPr>
            <p:cNvPr id="56"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10893370" y="18880607"/>
              <a:ext cx="771702" cy="756000"/>
            </a:xfrm>
            <a:prstGeom prst="rect">
              <a:avLst/>
            </a:prstGeom>
            <a:noFill/>
          </p:spPr>
        </p:pic>
        <p:pic>
          <p:nvPicPr>
            <p:cNvPr id="57"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11692499" y="17917449"/>
              <a:ext cx="936000" cy="936000"/>
            </a:xfrm>
            <a:prstGeom prst="rect">
              <a:avLst/>
            </a:prstGeom>
            <a:noFill/>
          </p:spPr>
        </p:pic>
        <p:pic>
          <p:nvPicPr>
            <p:cNvPr id="58" name="Picture 19" descr="F:\Documents and Settings\masao\My Documents\My Pictures\Microsoft クリップ オーガナイザ\j0433953.png"/>
            <p:cNvPicPr>
              <a:picLocks noChangeAspect="1" noChangeArrowheads="1"/>
            </p:cNvPicPr>
            <p:nvPr/>
          </p:nvPicPr>
          <p:blipFill>
            <a:blip r:embed="rId30" cstate="print"/>
            <a:srcRect/>
            <a:stretch>
              <a:fillRect/>
            </a:stretch>
          </p:blipFill>
          <p:spPr bwMode="auto">
            <a:xfrm flipH="1">
              <a:off x="11107539" y="18200465"/>
              <a:ext cx="748776" cy="748776"/>
            </a:xfrm>
            <a:prstGeom prst="rect">
              <a:avLst/>
            </a:prstGeom>
            <a:noFill/>
          </p:spPr>
        </p:pic>
        <p:pic>
          <p:nvPicPr>
            <p:cNvPr id="59"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2630484" y="18013137"/>
              <a:ext cx="781311" cy="765414"/>
            </a:xfrm>
            <a:prstGeom prst="rect">
              <a:avLst/>
            </a:prstGeom>
            <a:noFill/>
          </p:spPr>
        </p:pic>
        <p:pic>
          <p:nvPicPr>
            <p:cNvPr id="60"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11510257" y="18907026"/>
              <a:ext cx="856965" cy="839529"/>
            </a:xfrm>
            <a:prstGeom prst="rect">
              <a:avLst/>
            </a:prstGeom>
            <a:noFill/>
          </p:spPr>
        </p:pic>
        <p:pic>
          <p:nvPicPr>
            <p:cNvPr id="61" name="図 6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spTree>
    <p:extLst>
      <p:ext uri="{BB962C8B-B14F-4D97-AF65-F5344CB8AC3E}">
        <p14:creationId xmlns:p14="http://schemas.microsoft.com/office/powerpoint/2010/main" val="258517210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パッチレビュープロセス</a:t>
            </a:r>
            <a:endParaRPr kumimoji="1" lang="ja-JP" altLang="en-US" sz="3600" dirty="0"/>
          </a:p>
        </p:txBody>
      </p:sp>
      <p:sp>
        <p:nvSpPr>
          <p:cNvPr id="79" name="コンテンツ プレースホルダ 2"/>
          <p:cNvSpPr>
            <a:spLocks noGrp="1"/>
          </p:cNvSpPr>
          <p:nvPr>
            <p:ph idx="1"/>
          </p:nvPr>
        </p:nvSpPr>
        <p:spPr>
          <a:xfrm>
            <a:off x="609600" y="1600200"/>
            <a:ext cx="7924800" cy="4997152"/>
          </a:xfrm>
        </p:spPr>
        <p:txBody>
          <a:bodyPr>
            <a:normAutofit/>
          </a:bodyPr>
          <a:lstStyle/>
          <a:p>
            <a:r>
              <a:rPr lang="ja-JP" altLang="en-US" sz="2400" dirty="0" smtClean="0"/>
              <a:t>パッチ</a:t>
            </a:r>
            <a:endParaRPr lang="en-US" altLang="ja-JP" sz="2400" dirty="0"/>
          </a:p>
          <a:p>
            <a:pPr lvl="1"/>
            <a:r>
              <a:rPr lang="ja-JP" altLang="en-US" sz="2400" dirty="0" smtClean="0"/>
              <a:t>不具合修正のためにプログラムの変更点のみを記載　した</a:t>
            </a:r>
            <a:r>
              <a:rPr lang="ja-JP" altLang="en-US" sz="2400" dirty="0"/>
              <a:t>ファイル</a:t>
            </a:r>
            <a:endParaRPr lang="en-US" altLang="ja-JP" sz="2400" dirty="0" smtClean="0"/>
          </a:p>
        </p:txBody>
      </p:sp>
      <p:sp>
        <p:nvSpPr>
          <p:cNvPr id="58" name="フッター プレースホルダー 57"/>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42</a:t>
            </a:fld>
            <a:endParaRPr kumimoji="1" lang="ja-JP" altLang="en-US"/>
          </a:p>
        </p:txBody>
      </p:sp>
      <p:grpSp>
        <p:nvGrpSpPr>
          <p:cNvPr id="86" name="グループ化 85"/>
          <p:cNvGrpSpPr/>
          <p:nvPr/>
        </p:nvGrpSpPr>
        <p:grpSpPr>
          <a:xfrm>
            <a:off x="683569" y="2897823"/>
            <a:ext cx="7992888" cy="3140696"/>
            <a:chOff x="955249" y="3054327"/>
            <a:chExt cx="7232035" cy="2683349"/>
          </a:xfrm>
        </p:grpSpPr>
        <p:cxnSp>
          <p:nvCxnSpPr>
            <p:cNvPr id="4" name="直線矢印コネクタ 3"/>
            <p:cNvCxnSpPr/>
            <p:nvPr/>
          </p:nvCxnSpPr>
          <p:spPr>
            <a:xfrm>
              <a:off x="1868030" y="4467383"/>
              <a:ext cx="6319254" cy="1253"/>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5" name="直線矢印コネクタ 4"/>
            <p:cNvCxnSpPr/>
            <p:nvPr/>
          </p:nvCxnSpPr>
          <p:spPr>
            <a:xfrm>
              <a:off x="1868030" y="3340198"/>
              <a:ext cx="6319254" cy="1254"/>
            </a:xfrm>
            <a:prstGeom prst="straightConnector1">
              <a:avLst/>
            </a:prstGeom>
            <a:ln w="12700">
              <a:solidFill>
                <a:schemeClr val="tx1"/>
              </a:solidFill>
              <a:headEnd type="none" w="sm" len="sm"/>
              <a:tailEnd type="triangle" w="lg" len="lg"/>
            </a:ln>
          </p:spPr>
          <p:style>
            <a:lnRef idx="1">
              <a:schemeClr val="accent1"/>
            </a:lnRef>
            <a:fillRef idx="0">
              <a:schemeClr val="accent1"/>
            </a:fillRef>
            <a:effectRef idx="0">
              <a:schemeClr val="accent1"/>
            </a:effectRef>
            <a:fontRef idx="minor">
              <a:schemeClr val="tx1"/>
            </a:fontRef>
          </p:style>
        </p:cxnSp>
        <p:cxnSp>
          <p:nvCxnSpPr>
            <p:cNvPr id="6" name="直線矢印コネクタ 5"/>
            <p:cNvCxnSpPr>
              <a:endCxn id="50" idx="1"/>
            </p:cNvCxnSpPr>
            <p:nvPr/>
          </p:nvCxnSpPr>
          <p:spPr>
            <a:xfrm rot="16200000" flipH="1">
              <a:off x="2895135" y="3624587"/>
              <a:ext cx="959975" cy="448867"/>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7" name="直線矢印コネクタ 6"/>
            <p:cNvCxnSpPr/>
            <p:nvPr/>
          </p:nvCxnSpPr>
          <p:spPr>
            <a:xfrm rot="16200000" flipH="1">
              <a:off x="4447139" y="4547627"/>
              <a:ext cx="507797" cy="39244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8" name="テキスト ボックス 7"/>
            <p:cNvSpPr txBox="1"/>
            <p:nvPr/>
          </p:nvSpPr>
          <p:spPr>
            <a:xfrm>
              <a:off x="955249" y="3429220"/>
              <a:ext cx="954661" cy="236662"/>
            </a:xfrm>
            <a:prstGeom prst="rect">
              <a:avLst/>
            </a:prstGeom>
            <a:noFill/>
            <a:ln w="19050">
              <a:noFill/>
            </a:ln>
          </p:spPr>
          <p:txBody>
            <a:bodyPr wrap="none">
              <a:spAutoFit/>
            </a:bodyPr>
            <a:lstStyle/>
            <a:p>
              <a:pPr>
                <a:defRPr/>
              </a:pPr>
              <a:r>
                <a:rPr lang="ja-JP" altLang="en-US" sz="1200" b="1" dirty="0">
                  <a:latin typeface="+mn-lt"/>
                </a:rPr>
                <a:t>パッチ投稿者</a:t>
              </a:r>
            </a:p>
          </p:txBody>
        </p:sp>
        <p:sp>
          <p:nvSpPr>
            <p:cNvPr id="9" name="テキスト ボックス 8"/>
            <p:cNvSpPr txBox="1"/>
            <p:nvPr/>
          </p:nvSpPr>
          <p:spPr>
            <a:xfrm>
              <a:off x="1065585" y="4526312"/>
              <a:ext cx="780612" cy="236662"/>
            </a:xfrm>
            <a:prstGeom prst="rect">
              <a:avLst/>
            </a:prstGeom>
            <a:noFill/>
            <a:ln w="19050">
              <a:noFill/>
            </a:ln>
          </p:spPr>
          <p:txBody>
            <a:bodyPr wrap="none">
              <a:spAutoFit/>
            </a:bodyPr>
            <a:lstStyle/>
            <a:p>
              <a:pPr>
                <a:defRPr/>
              </a:pPr>
              <a:r>
                <a:rPr lang="ja-JP" altLang="en-US" sz="1200" b="1" dirty="0">
                  <a:latin typeface="+mn-lt"/>
                </a:rPr>
                <a:t>レビュアー</a:t>
              </a:r>
            </a:p>
          </p:txBody>
        </p:sp>
        <p:sp>
          <p:nvSpPr>
            <p:cNvPr id="10" name="角丸四角形 9"/>
            <p:cNvSpPr/>
            <p:nvPr/>
          </p:nvSpPr>
          <p:spPr>
            <a:xfrm>
              <a:off x="4958697" y="3199770"/>
              <a:ext cx="924065"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b="1" dirty="0">
                  <a:solidFill>
                    <a:schemeClr val="tx1"/>
                  </a:solidFill>
                </a:rPr>
                <a:t>パッチ作成</a:t>
              </a:r>
            </a:p>
          </p:txBody>
        </p:sp>
        <p:sp>
          <p:nvSpPr>
            <p:cNvPr id="11" name="角丸四角形 10"/>
            <p:cNvSpPr/>
            <p:nvPr/>
          </p:nvSpPr>
          <p:spPr>
            <a:xfrm>
              <a:off x="2081180" y="3192247"/>
              <a:ext cx="1015594"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a:solidFill>
                    <a:schemeClr val="tx1"/>
                  </a:solidFill>
                </a:rPr>
                <a:t>パッチ作成</a:t>
              </a:r>
            </a:p>
          </p:txBody>
        </p:sp>
        <p:sp>
          <p:nvSpPr>
            <p:cNvPr id="12" name="テキスト ボックス 11"/>
            <p:cNvSpPr txBox="1"/>
            <p:nvPr/>
          </p:nvSpPr>
          <p:spPr>
            <a:xfrm>
              <a:off x="3543134" y="3622778"/>
              <a:ext cx="1354126" cy="144627"/>
            </a:xfrm>
            <a:prstGeom prst="rect">
              <a:avLst/>
            </a:prstGeom>
            <a:noFill/>
          </p:spPr>
          <p:txBody>
            <a:bodyPr wrap="square" lIns="0" tIns="0" rIns="0" bIns="0">
              <a:spAutoFit/>
            </a:bodyPr>
            <a:lstStyle/>
            <a:p>
              <a:pPr>
                <a:defRPr/>
              </a:pPr>
              <a:r>
                <a:rPr lang="ja-JP" altLang="en-US" sz="1100" b="1" dirty="0">
                  <a:latin typeface="+mn-lt"/>
                </a:rPr>
                <a:t>パッチ投稿</a:t>
              </a:r>
            </a:p>
          </p:txBody>
        </p:sp>
        <p:cxnSp>
          <p:nvCxnSpPr>
            <p:cNvPr id="13" name="直線矢印コネクタ 12"/>
            <p:cNvCxnSpPr>
              <a:stCxn id="50" idx="3"/>
            </p:cNvCxnSpPr>
            <p:nvPr/>
          </p:nvCxnSpPr>
          <p:spPr>
            <a:xfrm flipV="1">
              <a:off x="4488514" y="3417937"/>
              <a:ext cx="465167" cy="911072"/>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4" name="角丸四角形 13"/>
            <p:cNvSpPr/>
            <p:nvPr/>
          </p:nvSpPr>
          <p:spPr>
            <a:xfrm>
              <a:off x="6362976" y="4180728"/>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a:solidFill>
                    <a:schemeClr val="tx1"/>
                  </a:solidFill>
                </a:rPr>
                <a:t>レビュー</a:t>
              </a:r>
            </a:p>
          </p:txBody>
        </p:sp>
        <p:sp>
          <p:nvSpPr>
            <p:cNvPr id="15" name="テキスト ボックス 14"/>
            <p:cNvSpPr txBox="1"/>
            <p:nvPr/>
          </p:nvSpPr>
          <p:spPr>
            <a:xfrm>
              <a:off x="4405762" y="3904417"/>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16" name="テキスト ボックス 15"/>
            <p:cNvSpPr txBox="1"/>
            <p:nvPr/>
          </p:nvSpPr>
          <p:spPr>
            <a:xfrm>
              <a:off x="4558728" y="4625364"/>
              <a:ext cx="625657"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cxnSp>
          <p:nvCxnSpPr>
            <p:cNvPr id="17" name="直線矢印コネクタ 16"/>
            <p:cNvCxnSpPr/>
            <p:nvPr/>
          </p:nvCxnSpPr>
          <p:spPr>
            <a:xfrm rot="16200000" flipH="1">
              <a:off x="5663971" y="3620427"/>
              <a:ext cx="951649" cy="448868"/>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grpSp>
          <p:nvGrpSpPr>
            <p:cNvPr id="18" name="グループ化 94"/>
            <p:cNvGrpSpPr>
              <a:grpSpLocks/>
            </p:cNvGrpSpPr>
            <p:nvPr/>
          </p:nvGrpSpPr>
          <p:grpSpPr bwMode="auto">
            <a:xfrm>
              <a:off x="7663919" y="4313943"/>
              <a:ext cx="271966" cy="353269"/>
              <a:chOff x="8024847" y="2983537"/>
              <a:chExt cx="345380" cy="447721"/>
            </a:xfrm>
          </p:grpSpPr>
          <p:sp>
            <p:nvSpPr>
              <p:cNvPr id="19" name="正方形/長方形 18"/>
              <p:cNvSpPr/>
              <p:nvPr/>
            </p:nvSpPr>
            <p:spPr>
              <a:xfrm>
                <a:off x="8143395" y="3071539"/>
                <a:ext cx="71652" cy="21452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0" name="グループ化 84"/>
              <p:cNvGrpSpPr>
                <a:grpSpLocks/>
              </p:cNvGrpSpPr>
              <p:nvPr/>
            </p:nvGrpSpPr>
            <p:grpSpPr bwMode="auto">
              <a:xfrm rot="2245077">
                <a:off x="8024847" y="2983537"/>
                <a:ext cx="345380" cy="447721"/>
                <a:chOff x="1848714" y="4286164"/>
                <a:chExt cx="430429" cy="642381"/>
              </a:xfrm>
            </p:grpSpPr>
            <p:cxnSp>
              <p:nvCxnSpPr>
                <p:cNvPr id="21" name="曲線コネクタ 20"/>
                <p:cNvCxnSpPr/>
                <p:nvPr/>
              </p:nvCxnSpPr>
              <p:spPr>
                <a:xfrm rot="16200000" flipH="1">
                  <a:off x="1741177" y="4463819"/>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 name="曲線コネクタ 21"/>
                <p:cNvCxnSpPr/>
                <p:nvPr/>
              </p:nvCxnSpPr>
              <p:spPr>
                <a:xfrm rot="16200000" flipH="1">
                  <a:off x="1814416" y="4393701"/>
                  <a:ext cx="572263"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23" name="グループ化 95"/>
            <p:cNvGrpSpPr>
              <a:grpSpLocks/>
            </p:cNvGrpSpPr>
            <p:nvPr/>
          </p:nvGrpSpPr>
          <p:grpSpPr bwMode="auto">
            <a:xfrm>
              <a:off x="7657649" y="3189265"/>
              <a:ext cx="271966" cy="353270"/>
              <a:chOff x="8024846" y="2983536"/>
              <a:chExt cx="345380" cy="447722"/>
            </a:xfrm>
          </p:grpSpPr>
          <p:sp>
            <p:nvSpPr>
              <p:cNvPr id="24" name="正方形/長方形 23"/>
              <p:cNvSpPr/>
              <p:nvPr/>
            </p:nvSpPr>
            <p:spPr>
              <a:xfrm>
                <a:off x="8143394" y="3071540"/>
                <a:ext cx="71653" cy="21452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nvGrpSpPr>
              <p:cNvPr id="25" name="グループ化 84"/>
              <p:cNvGrpSpPr>
                <a:grpSpLocks/>
              </p:cNvGrpSpPr>
              <p:nvPr/>
            </p:nvGrpSpPr>
            <p:grpSpPr bwMode="auto">
              <a:xfrm rot="2245077">
                <a:off x="8024846" y="2983536"/>
                <a:ext cx="345380" cy="447722"/>
                <a:chOff x="1848713" y="4286166"/>
                <a:chExt cx="430429" cy="642383"/>
              </a:xfrm>
            </p:grpSpPr>
            <p:cxnSp>
              <p:nvCxnSpPr>
                <p:cNvPr id="26" name="曲線コネクタ 25"/>
                <p:cNvCxnSpPr/>
                <p:nvPr/>
              </p:nvCxnSpPr>
              <p:spPr>
                <a:xfrm rot="16200000" flipH="1">
                  <a:off x="1741175" y="4463822"/>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曲線コネクタ 26"/>
                <p:cNvCxnSpPr/>
                <p:nvPr/>
              </p:nvCxnSpPr>
              <p:spPr>
                <a:xfrm rot="16200000" flipH="1">
                  <a:off x="1814414" y="4393704"/>
                  <a:ext cx="572265" cy="357190"/>
                </a:xfrm>
                <a:prstGeom prst="curvedConnector3">
                  <a:avLst>
                    <a:gd name="adj1" fmla="val 50000"/>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cxnSp>
          <p:nvCxnSpPr>
            <p:cNvPr id="28" name="直線矢印コネクタ 27"/>
            <p:cNvCxnSpPr/>
            <p:nvPr/>
          </p:nvCxnSpPr>
          <p:spPr>
            <a:xfrm rot="16200000" flipH="1">
              <a:off x="7211812" y="4547627"/>
              <a:ext cx="507797" cy="392446"/>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29" name="直線矢印コネクタ 28"/>
            <p:cNvCxnSpPr/>
            <p:nvPr/>
          </p:nvCxnSpPr>
          <p:spPr>
            <a:xfrm rot="5400000" flipH="1" flipV="1">
              <a:off x="7037530" y="3647384"/>
              <a:ext cx="910274" cy="45137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30"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3153196" y="3509464"/>
              <a:ext cx="440091" cy="438837"/>
            </a:xfrm>
            <a:prstGeom prst="rect">
              <a:avLst/>
            </a:prstGeom>
            <a:noFill/>
            <a:ln w="9525">
              <a:noFill/>
              <a:miter lim="800000"/>
              <a:headEnd/>
              <a:tailEnd/>
            </a:ln>
          </p:spPr>
        </p:pic>
        <p:grpSp>
          <p:nvGrpSpPr>
            <p:cNvPr id="31" name="グループ化 69"/>
            <p:cNvGrpSpPr/>
            <p:nvPr/>
          </p:nvGrpSpPr>
          <p:grpSpPr>
            <a:xfrm>
              <a:off x="4620778" y="3700709"/>
              <a:ext cx="338534" cy="203120"/>
              <a:chOff x="2428860" y="6143644"/>
              <a:chExt cx="714380" cy="428628"/>
            </a:xfrm>
            <a:gradFill>
              <a:gsLst>
                <a:gs pos="0">
                  <a:srgbClr val="FFEFD1"/>
                </a:gs>
                <a:gs pos="64999">
                  <a:srgbClr val="F0EBD5"/>
                </a:gs>
                <a:gs pos="100000">
                  <a:srgbClr val="D1C39F"/>
                </a:gs>
              </a:gsLst>
              <a:lin ang="5400000" scaled="0"/>
            </a:gradFill>
          </p:grpSpPr>
          <p:sp>
            <p:nvSpPr>
              <p:cNvPr id="32" name="正方形/長方形 31"/>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33" name="二等辺三角形 32"/>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34" name="Picture 3" descr="C:\Documents and Settings\shoji-f\Local Settings\Temporary Internet Files\Content.IE5\S123OX6J\MC900432599[2].png"/>
            <p:cNvPicPr>
              <a:picLocks noChangeAspect="1" noChangeArrowheads="1"/>
            </p:cNvPicPr>
            <p:nvPr/>
          </p:nvPicPr>
          <p:blipFill>
            <a:blip r:embed="rId3" cstate="print"/>
            <a:srcRect/>
            <a:stretch>
              <a:fillRect/>
            </a:stretch>
          </p:blipFill>
          <p:spPr bwMode="auto">
            <a:xfrm>
              <a:off x="5945453" y="3509464"/>
              <a:ext cx="440091" cy="438837"/>
            </a:xfrm>
            <a:prstGeom prst="rect">
              <a:avLst/>
            </a:prstGeom>
            <a:noFill/>
            <a:ln w="9525">
              <a:noFill/>
              <a:miter lim="800000"/>
              <a:headEnd/>
              <a:tailEnd/>
            </a:ln>
          </p:spPr>
        </p:pic>
        <p:sp>
          <p:nvSpPr>
            <p:cNvPr id="35" name="テキスト ボックス 34"/>
            <p:cNvSpPr txBox="1"/>
            <p:nvPr/>
          </p:nvSpPr>
          <p:spPr>
            <a:xfrm>
              <a:off x="7305849" y="4667994"/>
              <a:ext cx="626910" cy="144627"/>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sp>
          <p:nvSpPr>
            <p:cNvPr id="36" name="テキスト ボックス 35"/>
            <p:cNvSpPr txBox="1"/>
            <p:nvPr/>
          </p:nvSpPr>
          <p:spPr>
            <a:xfrm>
              <a:off x="5274106" y="4800121"/>
              <a:ext cx="2895311" cy="552213"/>
            </a:xfrm>
            <a:prstGeom prst="rect">
              <a:avLst/>
            </a:prstGeom>
            <a:noFill/>
            <a:ln w="19050">
              <a:noFill/>
            </a:ln>
          </p:spPr>
          <p:txBody>
            <a:bodyPr wrap="none">
              <a:spAutoFit/>
            </a:bodyPr>
            <a:lstStyle/>
            <a:p>
              <a:pPr>
                <a:defRPr/>
              </a:pPr>
              <a:r>
                <a:rPr lang="ja-JP" altLang="en-US" b="1" dirty="0" smtClean="0">
                  <a:solidFill>
                    <a:srgbClr val="0000FF"/>
                  </a:solidFill>
                  <a:latin typeface="+mn-lt"/>
                </a:rPr>
                <a:t>コミッター</a:t>
              </a:r>
              <a:endParaRPr lang="en-US" altLang="ja-JP" b="1" dirty="0" smtClean="0">
                <a:solidFill>
                  <a:srgbClr val="0000FF"/>
                </a:solidFill>
                <a:latin typeface="+mn-lt"/>
              </a:endParaRPr>
            </a:p>
            <a:p>
              <a:pPr>
                <a:defRPr/>
              </a:pPr>
              <a:r>
                <a:rPr lang="ja-JP" altLang="en-US" b="1" dirty="0">
                  <a:solidFill>
                    <a:srgbClr val="0000FF"/>
                  </a:solidFill>
                </a:rPr>
                <a:t>　</a:t>
              </a:r>
              <a:r>
                <a:rPr lang="ja-JP" altLang="en-US" b="1" dirty="0" smtClean="0">
                  <a:solidFill>
                    <a:srgbClr val="0000FF"/>
                  </a:solidFill>
                </a:rPr>
                <a:t>　</a:t>
              </a:r>
              <a:r>
                <a:rPr lang="ja-JP" altLang="en-US" b="1" dirty="0" smtClean="0">
                  <a:solidFill>
                    <a:srgbClr val="0000FF"/>
                  </a:solidFill>
                  <a:latin typeface="+mn-lt"/>
                </a:rPr>
                <a:t>（コミット権限のある開発者）</a:t>
              </a:r>
              <a:endParaRPr lang="en-US" altLang="ja-JP" b="1" dirty="0">
                <a:solidFill>
                  <a:srgbClr val="0000FF"/>
                </a:solidFill>
                <a:latin typeface="+mn-lt"/>
              </a:endParaRPr>
            </a:p>
          </p:txBody>
        </p:sp>
        <p:pic>
          <p:nvPicPr>
            <p:cNvPr id="37" name="Picture 19" descr="C:\shoji-f\SNA\Master's Thesis\図1.png"/>
            <p:cNvPicPr>
              <a:picLocks noChangeAspect="1" noChangeArrowheads="1"/>
            </p:cNvPicPr>
            <p:nvPr/>
          </p:nvPicPr>
          <p:blipFill>
            <a:blip r:embed="rId4" cstate="print"/>
            <a:srcRect/>
            <a:stretch>
              <a:fillRect/>
            </a:stretch>
          </p:blipFill>
          <p:spPr bwMode="auto">
            <a:xfrm>
              <a:off x="4991934" y="4581183"/>
              <a:ext cx="376146" cy="388684"/>
            </a:xfrm>
            <a:prstGeom prst="rect">
              <a:avLst/>
            </a:prstGeom>
            <a:noFill/>
            <a:ln w="9525">
              <a:noFill/>
              <a:miter lim="800000"/>
              <a:headEnd/>
              <a:tailEnd/>
            </a:ln>
          </p:spPr>
        </p:pic>
        <p:grpSp>
          <p:nvGrpSpPr>
            <p:cNvPr id="38" name="グループ化 59"/>
            <p:cNvGrpSpPr>
              <a:grpSpLocks/>
            </p:cNvGrpSpPr>
            <p:nvPr/>
          </p:nvGrpSpPr>
          <p:grpSpPr bwMode="auto">
            <a:xfrm>
              <a:off x="1032983" y="4126344"/>
              <a:ext cx="947887" cy="440091"/>
              <a:chOff x="4857752" y="1071546"/>
              <a:chExt cx="1200168" cy="557226"/>
            </a:xfrm>
          </p:grpSpPr>
          <p:pic>
            <p:nvPicPr>
              <p:cNvPr id="39"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0"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1" name="テキスト ボックス 62"/>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42" name="グループ化 63"/>
            <p:cNvGrpSpPr>
              <a:grpSpLocks/>
            </p:cNvGrpSpPr>
            <p:nvPr/>
          </p:nvGrpSpPr>
          <p:grpSpPr bwMode="auto">
            <a:xfrm>
              <a:off x="1032983" y="3054327"/>
              <a:ext cx="947887" cy="440091"/>
              <a:chOff x="4857752" y="1071546"/>
              <a:chExt cx="1200168" cy="557226"/>
            </a:xfrm>
          </p:grpSpPr>
          <p:pic>
            <p:nvPicPr>
              <p:cNvPr id="43" name="Picture 19" descr="C:\shoji-f\SNA\Master's Thesis\図1.png"/>
              <p:cNvPicPr>
                <a:picLocks noChangeAspect="1" noChangeArrowheads="1"/>
              </p:cNvPicPr>
              <p:nvPr/>
            </p:nvPicPr>
            <p:blipFill>
              <a:blip r:embed="rId4" cstate="print"/>
              <a:srcRect/>
              <a:stretch>
                <a:fillRect/>
              </a:stretch>
            </p:blipFill>
            <p:spPr bwMode="auto">
              <a:xfrm>
                <a:off x="4857752" y="1071546"/>
                <a:ext cx="501082" cy="517925"/>
              </a:xfrm>
              <a:prstGeom prst="rect">
                <a:avLst/>
              </a:prstGeom>
              <a:noFill/>
              <a:ln w="9525">
                <a:noFill/>
                <a:miter lim="800000"/>
                <a:headEnd/>
                <a:tailEnd/>
              </a:ln>
            </p:spPr>
          </p:pic>
          <p:pic>
            <p:nvPicPr>
              <p:cNvPr id="44"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45" name="テキスト ボックス 66"/>
              <p:cNvSpPr txBox="1">
                <a:spLocks noChangeArrowheads="1"/>
              </p:cNvSpPr>
              <p:nvPr/>
            </p:nvSpPr>
            <p:spPr bwMode="auto">
              <a:xfrm>
                <a:off x="5286380" y="1285860"/>
                <a:ext cx="392127" cy="331240"/>
              </a:xfrm>
              <a:prstGeom prst="rect">
                <a:avLst/>
              </a:prstGeom>
              <a:noFill/>
              <a:ln w="9525">
                <a:noFill/>
                <a:miter lim="800000"/>
                <a:headEnd/>
                <a:tailEnd/>
              </a:ln>
            </p:spPr>
            <p:txBody>
              <a:bodyPr wrap="none">
                <a:spAutoFit/>
              </a:bodyPr>
              <a:lstStyle/>
              <a:p>
                <a:r>
                  <a:rPr lang="en-US" altLang="ja-JP" sz="1050" dirty="0"/>
                  <a:t>or</a:t>
                </a:r>
                <a:endParaRPr lang="ja-JP" altLang="en-US" sz="1050" dirty="0"/>
              </a:p>
            </p:txBody>
          </p:sp>
        </p:grpSp>
        <p:sp>
          <p:nvSpPr>
            <p:cNvPr id="46" name="テキスト ボックス 45"/>
            <p:cNvSpPr txBox="1"/>
            <p:nvPr/>
          </p:nvSpPr>
          <p:spPr>
            <a:xfrm>
              <a:off x="5771173" y="3904417"/>
              <a:ext cx="1354126" cy="144627"/>
            </a:xfrm>
            <a:prstGeom prst="rect">
              <a:avLst/>
            </a:prstGeom>
            <a:solidFill>
              <a:schemeClr val="bg1"/>
            </a:solidFill>
          </p:spPr>
          <p:txBody>
            <a:bodyPr lIns="0" tIns="0" rIns="0" bIns="0">
              <a:spAutoFit/>
            </a:bodyPr>
            <a:lstStyle/>
            <a:p>
              <a:pPr>
                <a:defRPr/>
              </a:pPr>
              <a:r>
                <a:rPr lang="ja-JP" altLang="en-US" sz="1100" b="1" dirty="0" smtClean="0">
                  <a:latin typeface="+mn-lt"/>
                </a:rPr>
                <a:t>パッチ再投稿</a:t>
              </a:r>
              <a:endParaRPr lang="ja-JP" altLang="en-US" sz="1100" b="1" dirty="0">
                <a:latin typeface="+mn-lt"/>
              </a:endParaRPr>
            </a:p>
          </p:txBody>
        </p:sp>
        <p:sp>
          <p:nvSpPr>
            <p:cNvPr id="47" name="テキスト ボックス 46"/>
            <p:cNvSpPr txBox="1"/>
            <p:nvPr/>
          </p:nvSpPr>
          <p:spPr>
            <a:xfrm>
              <a:off x="7191751" y="3883103"/>
              <a:ext cx="852598" cy="144627"/>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48" name="テキスト ボックス 47"/>
            <p:cNvSpPr txBox="1"/>
            <p:nvPr/>
          </p:nvSpPr>
          <p:spPr>
            <a:xfrm>
              <a:off x="2878013" y="3599386"/>
              <a:ext cx="415498" cy="369332"/>
            </a:xfrm>
            <a:prstGeom prst="rect">
              <a:avLst/>
            </a:prstGeom>
            <a:noFill/>
          </p:spPr>
          <p:txBody>
            <a:bodyPr wrap="none" rtlCol="0">
              <a:spAutoFit/>
            </a:bodyPr>
            <a:lstStyle/>
            <a:p>
              <a:r>
                <a:rPr lang="ja-JP" altLang="en-US" dirty="0" smtClean="0"/>
                <a:t>①</a:t>
              </a:r>
              <a:endParaRPr kumimoji="1" lang="ja-JP" altLang="en-US" dirty="0"/>
            </a:p>
          </p:txBody>
        </p:sp>
        <p:grpSp>
          <p:nvGrpSpPr>
            <p:cNvPr id="49" name="グループ化 48"/>
            <p:cNvGrpSpPr/>
            <p:nvPr/>
          </p:nvGrpSpPr>
          <p:grpSpPr>
            <a:xfrm>
              <a:off x="3552577" y="4141750"/>
              <a:ext cx="935937" cy="369332"/>
              <a:chOff x="3552577" y="2712119"/>
              <a:chExt cx="935937" cy="369332"/>
            </a:xfrm>
          </p:grpSpPr>
          <p:sp>
            <p:nvSpPr>
              <p:cNvPr id="50" name="角丸四角形 49"/>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レビュー</a:t>
                </a:r>
                <a:endParaRPr lang="ja-JP" altLang="en-US" sz="1200" b="1" dirty="0">
                  <a:solidFill>
                    <a:schemeClr val="tx1"/>
                  </a:solidFill>
                </a:endParaRPr>
              </a:p>
            </p:txBody>
          </p:sp>
          <p:sp>
            <p:nvSpPr>
              <p:cNvPr id="51" name="テキスト ボックス 50"/>
              <p:cNvSpPr txBox="1"/>
              <p:nvPr/>
            </p:nvSpPr>
            <p:spPr>
              <a:xfrm>
                <a:off x="3552577" y="2712119"/>
                <a:ext cx="415498" cy="369332"/>
              </a:xfrm>
              <a:prstGeom prst="rect">
                <a:avLst/>
              </a:prstGeom>
              <a:noFill/>
            </p:spPr>
            <p:txBody>
              <a:bodyPr wrap="none" rtlCol="0">
                <a:spAutoFit/>
              </a:bodyPr>
              <a:lstStyle/>
              <a:p>
                <a:r>
                  <a:rPr lang="ja-JP" altLang="en-US" dirty="0" smtClean="0"/>
                  <a:t>②</a:t>
                </a:r>
                <a:endParaRPr kumimoji="1" lang="ja-JP" altLang="en-US" dirty="0"/>
              </a:p>
            </p:txBody>
          </p:sp>
        </p:grpSp>
        <p:grpSp>
          <p:nvGrpSpPr>
            <p:cNvPr id="52" name="グループ化 51"/>
            <p:cNvGrpSpPr/>
            <p:nvPr/>
          </p:nvGrpSpPr>
          <p:grpSpPr>
            <a:xfrm>
              <a:off x="4405762" y="4990352"/>
              <a:ext cx="1236864" cy="747324"/>
              <a:chOff x="6362976" y="3973112"/>
              <a:chExt cx="1236864" cy="747324"/>
            </a:xfrm>
          </p:grpSpPr>
          <p:grpSp>
            <p:nvGrpSpPr>
              <p:cNvPr id="53" name="グループ化 74"/>
              <p:cNvGrpSpPr>
                <a:grpSpLocks/>
              </p:cNvGrpSpPr>
              <p:nvPr/>
            </p:nvGrpSpPr>
            <p:grpSpPr bwMode="auto">
              <a:xfrm>
                <a:off x="6561056" y="4031565"/>
                <a:ext cx="1038784" cy="688871"/>
                <a:chOff x="351210" y="3860341"/>
                <a:chExt cx="1314935" cy="873853"/>
              </a:xfrm>
            </p:grpSpPr>
            <p:sp>
              <p:nvSpPr>
                <p:cNvPr id="55" name="円柱 54"/>
                <p:cNvSpPr/>
                <p:nvPr/>
              </p:nvSpPr>
              <p:spPr>
                <a:xfrm>
                  <a:off x="714848" y="3860341"/>
                  <a:ext cx="481933" cy="543008"/>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56" name="テキスト ボックス 55"/>
                <p:cNvSpPr txBox="1"/>
                <p:nvPr/>
              </p:nvSpPr>
              <p:spPr>
                <a:xfrm>
                  <a:off x="351210" y="4450659"/>
                  <a:ext cx="1314935" cy="283535"/>
                </a:xfrm>
                <a:prstGeom prst="rect">
                  <a:avLst/>
                </a:prstGeom>
                <a:noFill/>
              </p:spPr>
              <p:txBody>
                <a:bodyPr wrap="none">
                  <a:spAutoFit/>
                </a:bodyPr>
                <a:lstStyle/>
                <a:p>
                  <a:pPr>
                    <a:defRPr/>
                  </a:pPr>
                  <a:r>
                    <a:rPr lang="ja-JP" altLang="en-US" sz="1100" b="1" dirty="0">
                      <a:latin typeface="+mn-lt"/>
                    </a:rPr>
                    <a:t>構成管理ツール</a:t>
                  </a:r>
                </a:p>
              </p:txBody>
            </p:sp>
          </p:grpSp>
          <p:sp>
            <p:nvSpPr>
              <p:cNvPr id="54" name="テキスト ボックス 53"/>
              <p:cNvSpPr txBox="1"/>
              <p:nvPr/>
            </p:nvSpPr>
            <p:spPr>
              <a:xfrm>
                <a:off x="6362976" y="3973112"/>
                <a:ext cx="415498" cy="369332"/>
              </a:xfrm>
              <a:prstGeom prst="rect">
                <a:avLst/>
              </a:prstGeom>
              <a:noFill/>
            </p:spPr>
            <p:txBody>
              <a:bodyPr wrap="none" rtlCol="0">
                <a:spAutoFit/>
              </a:bodyPr>
              <a:lstStyle/>
              <a:p>
                <a:r>
                  <a:rPr lang="ja-JP" altLang="en-US" dirty="0" smtClean="0"/>
                  <a:t>④</a:t>
                </a:r>
                <a:endParaRPr kumimoji="1" lang="ja-JP" altLang="en-US" dirty="0"/>
              </a:p>
            </p:txBody>
          </p:sp>
        </p:grpSp>
        <p:sp>
          <p:nvSpPr>
            <p:cNvPr id="57" name="テキスト ボックス 56"/>
            <p:cNvSpPr txBox="1"/>
            <p:nvPr/>
          </p:nvSpPr>
          <p:spPr>
            <a:xfrm>
              <a:off x="4244219" y="3622778"/>
              <a:ext cx="415498" cy="369332"/>
            </a:xfrm>
            <a:prstGeom prst="rect">
              <a:avLst/>
            </a:prstGeom>
            <a:noFill/>
          </p:spPr>
          <p:txBody>
            <a:bodyPr wrap="none" rtlCol="0">
              <a:spAutoFit/>
            </a:bodyPr>
            <a:lstStyle/>
            <a:p>
              <a:r>
                <a:rPr lang="ja-JP" altLang="en-US" dirty="0" smtClean="0"/>
                <a:t>②</a:t>
              </a:r>
              <a:endParaRPr kumimoji="1" lang="ja-JP" altLang="en-US" dirty="0"/>
            </a:p>
          </p:txBody>
        </p:sp>
        <p:grpSp>
          <p:nvGrpSpPr>
            <p:cNvPr id="68" name="グループ化 67"/>
            <p:cNvGrpSpPr/>
            <p:nvPr/>
          </p:nvGrpSpPr>
          <p:grpSpPr>
            <a:xfrm>
              <a:off x="3550508" y="4419824"/>
              <a:ext cx="935937" cy="369332"/>
              <a:chOff x="3552577" y="2712119"/>
              <a:chExt cx="935937" cy="369332"/>
            </a:xfrm>
          </p:grpSpPr>
          <p:sp>
            <p:nvSpPr>
              <p:cNvPr id="69" name="角丸四角形 68"/>
              <p:cNvSpPr/>
              <p:nvPr/>
            </p:nvSpPr>
            <p:spPr>
              <a:xfrm>
                <a:off x="3599556" y="2758323"/>
                <a:ext cx="888958"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smtClean="0">
                    <a:solidFill>
                      <a:schemeClr val="tx1"/>
                    </a:solidFill>
                  </a:rPr>
                  <a:t>　　議論</a:t>
                </a:r>
                <a:endParaRPr lang="ja-JP" altLang="en-US" sz="1200" b="1" dirty="0">
                  <a:solidFill>
                    <a:schemeClr val="tx1"/>
                  </a:solidFill>
                </a:endParaRPr>
              </a:p>
            </p:txBody>
          </p:sp>
          <p:sp>
            <p:nvSpPr>
              <p:cNvPr id="70" name="テキスト ボックス 69"/>
              <p:cNvSpPr txBox="1"/>
              <p:nvPr/>
            </p:nvSpPr>
            <p:spPr>
              <a:xfrm>
                <a:off x="3552577" y="2712119"/>
                <a:ext cx="415498" cy="369332"/>
              </a:xfrm>
              <a:prstGeom prst="rect">
                <a:avLst/>
              </a:prstGeom>
              <a:noFill/>
            </p:spPr>
            <p:txBody>
              <a:bodyPr wrap="none" rtlCol="0">
                <a:spAutoFit/>
              </a:bodyPr>
              <a:lstStyle/>
              <a:p>
                <a:r>
                  <a:rPr lang="ja-JP" altLang="en-US" dirty="0" smtClean="0"/>
                  <a:t>③</a:t>
                </a:r>
                <a:endParaRPr kumimoji="1" lang="ja-JP" altLang="en-US" dirty="0"/>
              </a:p>
            </p:txBody>
          </p:sp>
        </p:grpSp>
        <p:sp>
          <p:nvSpPr>
            <p:cNvPr id="71" name="角丸四角形 70"/>
            <p:cNvSpPr/>
            <p:nvPr/>
          </p:nvSpPr>
          <p:spPr>
            <a:xfrm>
              <a:off x="6360522" y="4458486"/>
              <a:ext cx="890212" cy="282110"/>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ja-JP" altLang="en-US" sz="1200" b="1" dirty="0" smtClean="0">
                  <a:solidFill>
                    <a:schemeClr val="tx1"/>
                  </a:solidFill>
                </a:rPr>
                <a:t>議論</a:t>
              </a:r>
              <a:endParaRPr lang="ja-JP" altLang="en-US" sz="1200" b="1" dirty="0">
                <a:solidFill>
                  <a:schemeClr val="tx1"/>
                </a:solidFill>
              </a:endParaRPr>
            </a:p>
          </p:txBody>
        </p:sp>
      </p:grpSp>
      <p:grpSp>
        <p:nvGrpSpPr>
          <p:cNvPr id="72" name="グループ化 67"/>
          <p:cNvGrpSpPr/>
          <p:nvPr/>
        </p:nvGrpSpPr>
        <p:grpSpPr>
          <a:xfrm>
            <a:off x="636239" y="5207628"/>
            <a:ext cx="1803773" cy="1245708"/>
            <a:chOff x="6660232" y="4077072"/>
            <a:chExt cx="1611733" cy="1008112"/>
          </a:xfrm>
        </p:grpSpPr>
        <p:pic>
          <p:nvPicPr>
            <p:cNvPr id="73" name="Picture 19" descr="C:\shoji-f\SNA\Master's Thesis\図1.png"/>
            <p:cNvPicPr>
              <a:picLocks noChangeAspect="1" noChangeArrowheads="1"/>
            </p:cNvPicPr>
            <p:nvPr/>
          </p:nvPicPr>
          <p:blipFill>
            <a:blip r:embed="rId4" cstate="print"/>
            <a:srcRect/>
            <a:stretch>
              <a:fillRect/>
            </a:stretch>
          </p:blipFill>
          <p:spPr bwMode="auto">
            <a:xfrm>
              <a:off x="6852312" y="4342758"/>
              <a:ext cx="469131" cy="485669"/>
            </a:xfrm>
            <a:prstGeom prst="rect">
              <a:avLst/>
            </a:prstGeom>
            <a:noFill/>
            <a:ln w="9525">
              <a:noFill/>
              <a:miter lim="800000"/>
              <a:headEnd/>
              <a:tailEnd/>
            </a:ln>
          </p:spPr>
        </p:pic>
        <p:pic>
          <p:nvPicPr>
            <p:cNvPr id="74" name="Picture 7" descr="j0431601"/>
            <p:cNvPicPr>
              <a:picLocks noChangeAspect="1" noChangeArrowheads="1"/>
            </p:cNvPicPr>
            <p:nvPr/>
          </p:nvPicPr>
          <p:blipFill>
            <a:blip r:embed="rId6" cstate="print"/>
            <a:srcRect/>
            <a:stretch>
              <a:fillRect/>
            </a:stretch>
          </p:blipFill>
          <p:spPr bwMode="auto">
            <a:xfrm>
              <a:off x="7532003" y="4365033"/>
              <a:ext cx="521695" cy="522522"/>
            </a:xfrm>
            <a:prstGeom prst="rect">
              <a:avLst/>
            </a:prstGeom>
            <a:noFill/>
            <a:ln w="9525">
              <a:noFill/>
              <a:miter lim="800000"/>
              <a:headEnd/>
              <a:tailEnd/>
            </a:ln>
          </p:spPr>
        </p:pic>
        <p:sp>
          <p:nvSpPr>
            <p:cNvPr id="75" name="テキスト ボックス 71"/>
            <p:cNvSpPr txBox="1">
              <a:spLocks noChangeArrowheads="1"/>
            </p:cNvSpPr>
            <p:nvPr/>
          </p:nvSpPr>
          <p:spPr bwMode="auto">
            <a:xfrm>
              <a:off x="6765329" y="4802740"/>
              <a:ext cx="709294" cy="224170"/>
            </a:xfrm>
            <a:prstGeom prst="rect">
              <a:avLst/>
            </a:prstGeom>
            <a:noFill/>
            <a:ln w="9525">
              <a:noFill/>
              <a:miter lim="800000"/>
              <a:headEnd/>
              <a:tailEnd/>
            </a:ln>
          </p:spPr>
          <p:txBody>
            <a:bodyPr wrap="none">
              <a:spAutoFit/>
            </a:bodyPr>
            <a:lstStyle/>
            <a:p>
              <a:r>
                <a:rPr lang="ja-JP" altLang="en-US" sz="1200" b="1" dirty="0"/>
                <a:t>コミッター</a:t>
              </a:r>
            </a:p>
          </p:txBody>
        </p:sp>
        <p:sp>
          <p:nvSpPr>
            <p:cNvPr id="76" name="テキスト ボックス 72"/>
            <p:cNvSpPr txBox="1">
              <a:spLocks noChangeArrowheads="1"/>
            </p:cNvSpPr>
            <p:nvPr/>
          </p:nvSpPr>
          <p:spPr bwMode="auto">
            <a:xfrm>
              <a:off x="7154470" y="4103457"/>
              <a:ext cx="577519" cy="224167"/>
            </a:xfrm>
            <a:prstGeom prst="rect">
              <a:avLst/>
            </a:prstGeom>
            <a:noFill/>
            <a:ln w="9525">
              <a:noFill/>
              <a:miter lim="800000"/>
              <a:headEnd/>
              <a:tailEnd/>
            </a:ln>
          </p:spPr>
          <p:txBody>
            <a:bodyPr wrap="none">
              <a:spAutoFit/>
            </a:bodyPr>
            <a:lstStyle/>
            <a:p>
              <a:r>
                <a:rPr lang="ja-JP" altLang="en-US" sz="1200" b="1" dirty="0"/>
                <a:t>開発者</a:t>
              </a:r>
            </a:p>
          </p:txBody>
        </p:sp>
        <p:sp>
          <p:nvSpPr>
            <p:cNvPr id="77" name="テキスト ボックス 73"/>
            <p:cNvSpPr txBox="1">
              <a:spLocks noChangeArrowheads="1"/>
            </p:cNvSpPr>
            <p:nvPr/>
          </p:nvSpPr>
          <p:spPr bwMode="auto">
            <a:xfrm>
              <a:off x="7419438" y="4807844"/>
              <a:ext cx="852527" cy="224167"/>
            </a:xfrm>
            <a:prstGeom prst="rect">
              <a:avLst/>
            </a:prstGeom>
            <a:noFill/>
            <a:ln w="9525">
              <a:noFill/>
              <a:miter lim="800000"/>
              <a:headEnd/>
              <a:tailEnd/>
            </a:ln>
          </p:spPr>
          <p:txBody>
            <a:bodyPr wrap="none">
              <a:spAutoFit/>
            </a:bodyPr>
            <a:lstStyle/>
            <a:p>
              <a:r>
                <a:rPr lang="ja-JP" altLang="en-US" sz="1200" b="1" dirty="0"/>
                <a:t>一般開発者</a:t>
              </a:r>
            </a:p>
          </p:txBody>
        </p:sp>
        <p:sp>
          <p:nvSpPr>
            <p:cNvPr id="78" name="角丸四角形 77"/>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91" name="四角形吹き出し 90"/>
          <p:cNvSpPr/>
          <p:nvPr/>
        </p:nvSpPr>
        <p:spPr>
          <a:xfrm>
            <a:off x="3266188" y="1772816"/>
            <a:ext cx="2244882"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①パッチの</a:t>
            </a:r>
            <a:endParaRPr kumimoji="1" lang="en-US" altLang="ja-JP" sz="2400" dirty="0" smtClean="0"/>
          </a:p>
          <a:p>
            <a:pPr algn="ctr"/>
            <a:r>
              <a:rPr kumimoji="1" lang="ja-JP" altLang="en-US" sz="2400" dirty="0" smtClean="0"/>
              <a:t>作成・投稿</a:t>
            </a:r>
            <a:endParaRPr kumimoji="1" lang="ja-JP" altLang="en-US" sz="2400" dirty="0"/>
          </a:p>
        </p:txBody>
      </p:sp>
      <p:sp>
        <p:nvSpPr>
          <p:cNvPr id="92" name="四角形吹き出し 91"/>
          <p:cNvSpPr/>
          <p:nvPr/>
        </p:nvSpPr>
        <p:spPr>
          <a:xfrm>
            <a:off x="4167609" y="2534003"/>
            <a:ext cx="2403660" cy="761187"/>
          </a:xfrm>
          <a:prstGeom prst="wedgeRectCallout">
            <a:avLst>
              <a:gd name="adj1" fmla="val -48949"/>
              <a:gd name="adj2" fmla="val 154988"/>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a:t>②</a:t>
            </a:r>
            <a:r>
              <a:rPr kumimoji="1" lang="ja-JP" altLang="en-US" sz="2400" dirty="0" smtClean="0"/>
              <a:t>レビュー・フィードバック</a:t>
            </a:r>
            <a:endParaRPr kumimoji="1" lang="ja-JP" altLang="en-US" sz="2400" dirty="0"/>
          </a:p>
        </p:txBody>
      </p:sp>
      <p:sp>
        <p:nvSpPr>
          <p:cNvPr id="93" name="四角形吹き出し 92"/>
          <p:cNvSpPr/>
          <p:nvPr/>
        </p:nvSpPr>
        <p:spPr>
          <a:xfrm>
            <a:off x="4019982" y="5482747"/>
            <a:ext cx="2403660" cy="761187"/>
          </a:xfrm>
          <a:prstGeom prst="wedgeRectCallout">
            <a:avLst>
              <a:gd name="adj1" fmla="val -42216"/>
              <a:gd name="adj2" fmla="val -111845"/>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kumimoji="1" lang="ja-JP" altLang="en-US" sz="2400" dirty="0" smtClean="0"/>
              <a:t>③不具合に</a:t>
            </a:r>
            <a:endParaRPr kumimoji="1" lang="en-US" altLang="ja-JP" sz="2400" dirty="0" smtClean="0"/>
          </a:p>
          <a:p>
            <a:pPr algn="ctr"/>
            <a:r>
              <a:rPr kumimoji="1" lang="ja-JP" altLang="en-US" sz="2400" dirty="0" smtClean="0"/>
              <a:t>対する議論</a:t>
            </a:r>
            <a:endParaRPr kumimoji="1" lang="ja-JP" altLang="en-US" sz="2400" dirty="0"/>
          </a:p>
        </p:txBody>
      </p:sp>
      <p:sp>
        <p:nvSpPr>
          <p:cNvPr id="94" name="四角形吹き出し 93"/>
          <p:cNvSpPr/>
          <p:nvPr/>
        </p:nvSpPr>
        <p:spPr>
          <a:xfrm>
            <a:off x="5851535" y="5916334"/>
            <a:ext cx="2403660" cy="761187"/>
          </a:xfrm>
          <a:prstGeom prst="wedgeRectCallout">
            <a:avLst>
              <a:gd name="adj1" fmla="val -57365"/>
              <a:gd name="adj2" fmla="val -110782"/>
            </a:avLst>
          </a:prstGeom>
        </p:spPr>
        <p:style>
          <a:lnRef idx="1">
            <a:schemeClr val="accent5"/>
          </a:lnRef>
          <a:fillRef idx="2">
            <a:schemeClr val="accent5"/>
          </a:fillRef>
          <a:effectRef idx="1">
            <a:schemeClr val="accent5"/>
          </a:effectRef>
          <a:fontRef idx="minor">
            <a:schemeClr val="dk1"/>
          </a:fontRef>
        </p:style>
        <p:txBody>
          <a:bodyPr rtlCol="0" anchor="ctr"/>
          <a:lstStyle/>
          <a:p>
            <a:pPr algn="ctr"/>
            <a:r>
              <a:rPr lang="ja-JP" altLang="en-US" sz="2400" dirty="0" smtClean="0"/>
              <a:t>④</a:t>
            </a:r>
            <a:r>
              <a:rPr lang="ja-JP" altLang="en-US" sz="2400" dirty="0"/>
              <a:t>構成</a:t>
            </a:r>
            <a:r>
              <a:rPr lang="ja-JP" altLang="en-US" sz="2400" dirty="0" smtClean="0"/>
              <a:t>管理</a:t>
            </a:r>
            <a:endParaRPr lang="en-US" altLang="ja-JP" sz="2400" dirty="0" smtClean="0"/>
          </a:p>
          <a:p>
            <a:pPr algn="ctr"/>
            <a:r>
              <a:rPr lang="ja-JP" altLang="en-US" sz="2400" dirty="0" smtClean="0"/>
              <a:t>ツール</a:t>
            </a:r>
            <a:r>
              <a:rPr lang="ja-JP" altLang="en-US" sz="2400" dirty="0"/>
              <a:t>へコミット</a:t>
            </a:r>
            <a:endParaRPr kumimoji="1" lang="en-US" altLang="ja-JP" sz="2400" dirty="0" smtClean="0"/>
          </a:p>
        </p:txBody>
      </p:sp>
    </p:spTree>
    <p:extLst>
      <p:ext uri="{BB962C8B-B14F-4D97-AF65-F5344CB8AC3E}">
        <p14:creationId xmlns:p14="http://schemas.microsoft.com/office/powerpoint/2010/main" val="372422346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1" nodeType="clickEffect">
                                  <p:stCondLst>
                                    <p:cond delay="0"/>
                                  </p:stCondLst>
                                  <p:childTnLst>
                                    <p:set>
                                      <p:cBhvr>
                                        <p:cTn id="10" dur="1" fill="hold">
                                          <p:stCondLst>
                                            <p:cond delay="0"/>
                                          </p:stCondLst>
                                        </p:cTn>
                                        <p:tgtEl>
                                          <p:spTgt spid="91"/>
                                        </p:tgtEl>
                                        <p:attrNameLst>
                                          <p:attrName>style.visibility</p:attrName>
                                        </p:attrNameLst>
                                      </p:cBhvr>
                                      <p:to>
                                        <p:strVal val="hidden"/>
                                      </p:to>
                                    </p:set>
                                  </p:childTnLst>
                                </p:cTn>
                              </p:par>
                              <p:par>
                                <p:cTn id="11" presetID="1" presetClass="entr" presetSubtype="0" fill="hold" grpId="0" nodeType="withEffect">
                                  <p:stCondLst>
                                    <p:cond delay="0"/>
                                  </p:stCondLst>
                                  <p:childTnLst>
                                    <p:set>
                                      <p:cBhvr>
                                        <p:cTn id="12" dur="1" fill="hold">
                                          <p:stCondLst>
                                            <p:cond delay="0"/>
                                          </p:stCondLst>
                                        </p:cTn>
                                        <p:tgtEl>
                                          <p:spTgt spid="9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2"/>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93"/>
                                        </p:tgtEl>
                                        <p:attrNameLst>
                                          <p:attrName>style.visibility</p:attrName>
                                        </p:attrNameLst>
                                      </p:cBhvr>
                                      <p:to>
                                        <p:strVal val="hidden"/>
                                      </p:to>
                                    </p:set>
                                  </p:childTnLst>
                                </p:cTn>
                              </p:par>
                              <p:par>
                                <p:cTn id="23" presetID="1" presetClass="entr" presetSubtype="0" fill="hold" grpId="0" nodeType="withEffect">
                                  <p:stCondLst>
                                    <p:cond delay="0"/>
                                  </p:stCondLst>
                                  <p:childTnLst>
                                    <p:set>
                                      <p:cBhvr>
                                        <p:cTn id="24" dur="1" fill="hold">
                                          <p:stCondLst>
                                            <p:cond delay="0"/>
                                          </p:stCondLst>
                                        </p:cTn>
                                        <p:tgtEl>
                                          <p:spTgt spid="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 grpId="0" animBg="1"/>
      <p:bldP spid="91" grpId="1" animBg="1"/>
      <p:bldP spid="92" grpId="0" animBg="1"/>
      <p:bldP spid="92" grpId="1" animBg="1"/>
      <p:bldP spid="93" grpId="0" animBg="1"/>
      <p:bldP spid="93" grpId="1" animBg="1"/>
      <p:bldP spid="94" grpId="0" animBg="1"/>
    </p:bldLst>
  </p:timing>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パッチレビュープロセスにおける問題点</a:t>
            </a:r>
            <a:endParaRPr kumimoji="1" lang="ja-JP" altLang="en-US" sz="3600" dirty="0"/>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4" name="スライド番号プレースホルダー 3"/>
          <p:cNvSpPr>
            <a:spLocks noGrp="1"/>
          </p:cNvSpPr>
          <p:nvPr>
            <p:ph type="sldNum" sz="quarter" idx="12"/>
          </p:nvPr>
        </p:nvSpPr>
        <p:spPr/>
        <p:txBody>
          <a:bodyPr/>
          <a:lstStyle/>
          <a:p>
            <a:fld id="{426E118B-0F06-492D-A002-B837CB8491AF}" type="slidenum">
              <a:rPr kumimoji="1" lang="ja-JP" altLang="en-US" smtClean="0"/>
              <a:t>43</a:t>
            </a:fld>
            <a:endParaRPr kumimoji="1" lang="ja-JP" altLang="en-US"/>
          </a:p>
        </p:txBody>
      </p:sp>
      <p:pic>
        <p:nvPicPr>
          <p:cNvPr id="79" name="Picture 19" descr="C:\shoji-f\SNA\Master's Thesis\図1.png"/>
          <p:cNvPicPr>
            <a:picLocks noChangeAspect="1" noChangeArrowheads="1"/>
          </p:cNvPicPr>
          <p:nvPr/>
        </p:nvPicPr>
        <p:blipFill>
          <a:blip r:embed="rId3" cstate="print"/>
          <a:srcRect/>
          <a:stretch>
            <a:fillRect/>
          </a:stretch>
        </p:blipFill>
        <p:spPr bwMode="auto">
          <a:xfrm>
            <a:off x="6377122" y="2091421"/>
            <a:ext cx="476006" cy="492282"/>
          </a:xfrm>
          <a:prstGeom prst="rect">
            <a:avLst/>
          </a:prstGeom>
          <a:noFill/>
          <a:ln w="9525">
            <a:noFill/>
            <a:miter lim="800000"/>
            <a:headEnd/>
            <a:tailEnd/>
          </a:ln>
        </p:spPr>
      </p:pic>
      <p:pic>
        <p:nvPicPr>
          <p:cNvPr id="80" name="Picture 19" descr="C:\shoji-f\SNA\Master's Thesis\図1.png"/>
          <p:cNvPicPr>
            <a:picLocks noChangeAspect="1" noChangeArrowheads="1"/>
          </p:cNvPicPr>
          <p:nvPr/>
        </p:nvPicPr>
        <p:blipFill>
          <a:blip r:embed="rId3" cstate="print"/>
          <a:srcRect/>
          <a:stretch>
            <a:fillRect/>
          </a:stretch>
        </p:blipFill>
        <p:spPr bwMode="auto">
          <a:xfrm>
            <a:off x="5873123" y="1749550"/>
            <a:ext cx="476006" cy="492282"/>
          </a:xfrm>
          <a:prstGeom prst="rect">
            <a:avLst/>
          </a:prstGeom>
          <a:noFill/>
          <a:ln w="9525">
            <a:noFill/>
            <a:miter lim="800000"/>
            <a:headEnd/>
            <a:tailEnd/>
          </a:ln>
        </p:spPr>
      </p:pic>
      <p:pic>
        <p:nvPicPr>
          <p:cNvPr id="81" name="Picture 19" descr="C:\shoji-f\SNA\Master's Thesis\図1.png"/>
          <p:cNvPicPr>
            <a:picLocks noChangeAspect="1" noChangeArrowheads="1"/>
          </p:cNvPicPr>
          <p:nvPr/>
        </p:nvPicPr>
        <p:blipFill>
          <a:blip r:embed="rId3" cstate="print"/>
          <a:srcRect/>
          <a:stretch>
            <a:fillRect/>
          </a:stretch>
        </p:blipFill>
        <p:spPr bwMode="auto">
          <a:xfrm>
            <a:off x="5657124" y="2325872"/>
            <a:ext cx="476006" cy="492282"/>
          </a:xfrm>
          <a:prstGeom prst="rect">
            <a:avLst/>
          </a:prstGeom>
          <a:noFill/>
          <a:ln w="9525">
            <a:noFill/>
            <a:miter lim="800000"/>
            <a:headEnd/>
            <a:tailEnd/>
          </a:ln>
        </p:spPr>
      </p:pic>
      <p:pic>
        <p:nvPicPr>
          <p:cNvPr id="82" name="Picture 19" descr="C:\shoji-f\SNA\Master's Thesis\図1.png"/>
          <p:cNvPicPr>
            <a:picLocks noChangeAspect="1" noChangeArrowheads="1"/>
          </p:cNvPicPr>
          <p:nvPr/>
        </p:nvPicPr>
        <p:blipFill>
          <a:blip r:embed="rId3" cstate="print"/>
          <a:srcRect/>
          <a:stretch>
            <a:fillRect/>
          </a:stretch>
        </p:blipFill>
        <p:spPr bwMode="auto">
          <a:xfrm>
            <a:off x="6184226" y="2636912"/>
            <a:ext cx="476006" cy="492282"/>
          </a:xfrm>
          <a:prstGeom prst="rect">
            <a:avLst/>
          </a:prstGeom>
          <a:noFill/>
          <a:ln w="9525">
            <a:noFill/>
            <a:miter lim="800000"/>
            <a:headEnd/>
            <a:tailEnd/>
          </a:ln>
        </p:spPr>
      </p:pic>
      <p:cxnSp>
        <p:nvCxnSpPr>
          <p:cNvPr id="83" name="直線矢印コネクタ 82"/>
          <p:cNvCxnSpPr/>
          <p:nvPr/>
        </p:nvCxnSpPr>
        <p:spPr bwMode="auto">
          <a:xfrm>
            <a:off x="4722291" y="2710027"/>
            <a:ext cx="785813" cy="1588"/>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4" name="直線矢印コネクタ 83"/>
          <p:cNvCxnSpPr/>
          <p:nvPr/>
        </p:nvCxnSpPr>
        <p:spPr bwMode="auto">
          <a:xfrm>
            <a:off x="4793729" y="2204014"/>
            <a:ext cx="714375"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85" name="直線矢印コネクタ 84"/>
          <p:cNvCxnSpPr/>
          <p:nvPr/>
        </p:nvCxnSpPr>
        <p:spPr bwMode="auto">
          <a:xfrm>
            <a:off x="4949030" y="1839201"/>
            <a:ext cx="571500" cy="14287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86"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949664" y="1484784"/>
            <a:ext cx="357149" cy="357350"/>
          </a:xfrm>
          <a:prstGeom prst="rect">
            <a:avLst/>
          </a:prstGeom>
          <a:noFill/>
          <a:ln w="9525">
            <a:noFill/>
            <a:miter lim="800000"/>
            <a:headEnd/>
            <a:tailEnd/>
          </a:ln>
        </p:spPr>
      </p:pic>
      <p:pic>
        <p:nvPicPr>
          <p:cNvPr id="87"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65816" y="2060848"/>
            <a:ext cx="357149" cy="357350"/>
          </a:xfrm>
          <a:prstGeom prst="rect">
            <a:avLst/>
          </a:prstGeom>
          <a:noFill/>
          <a:ln w="9525">
            <a:noFill/>
            <a:miter lim="800000"/>
            <a:headEnd/>
            <a:tailEnd/>
          </a:ln>
        </p:spPr>
      </p:pic>
      <p:pic>
        <p:nvPicPr>
          <p:cNvPr id="88"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65816" y="2495586"/>
            <a:ext cx="357149" cy="357350"/>
          </a:xfrm>
          <a:prstGeom prst="rect">
            <a:avLst/>
          </a:prstGeom>
          <a:noFill/>
          <a:ln w="9525">
            <a:noFill/>
            <a:miter lim="800000"/>
            <a:headEnd/>
            <a:tailEnd/>
          </a:ln>
        </p:spPr>
      </p:pic>
      <p:cxnSp>
        <p:nvCxnSpPr>
          <p:cNvPr id="89" name="直線矢印コネクタ 88"/>
          <p:cNvCxnSpPr/>
          <p:nvPr/>
        </p:nvCxnSpPr>
        <p:spPr bwMode="auto">
          <a:xfrm flipV="1">
            <a:off x="4720430" y="3067753"/>
            <a:ext cx="800100" cy="22225"/>
          </a:xfrm>
          <a:prstGeom prst="straightConnector1">
            <a:avLst/>
          </a:prstGeom>
          <a:ln w="50800">
            <a:solidFill>
              <a:schemeClr val="accent1"/>
            </a:solidFill>
            <a:prstDash val="solid"/>
            <a:tailEnd type="arrow"/>
          </a:ln>
        </p:spPr>
        <p:style>
          <a:lnRef idx="1">
            <a:schemeClr val="accent1"/>
          </a:lnRef>
          <a:fillRef idx="0">
            <a:schemeClr val="accent1"/>
          </a:fillRef>
          <a:effectRef idx="0">
            <a:schemeClr val="accent1"/>
          </a:effectRef>
          <a:fontRef idx="minor">
            <a:schemeClr val="tx1"/>
          </a:fontRef>
        </p:style>
      </p:cxnSp>
      <p:pic>
        <p:nvPicPr>
          <p:cNvPr id="90"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4878234" y="2924944"/>
            <a:ext cx="357149" cy="357350"/>
          </a:xfrm>
          <a:prstGeom prst="rect">
            <a:avLst/>
          </a:prstGeom>
          <a:noFill/>
          <a:ln w="9525">
            <a:noFill/>
            <a:miter lim="800000"/>
            <a:headEnd/>
            <a:tailEnd/>
          </a:ln>
        </p:spPr>
      </p:pic>
      <p:sp>
        <p:nvSpPr>
          <p:cNvPr id="91" name="円柱 90"/>
          <p:cNvSpPr/>
          <p:nvPr/>
        </p:nvSpPr>
        <p:spPr bwMode="auto">
          <a:xfrm>
            <a:off x="7889080" y="2181511"/>
            <a:ext cx="357188" cy="428625"/>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a:p>
        </p:txBody>
      </p:sp>
      <p:sp>
        <p:nvSpPr>
          <p:cNvPr id="92" name="右矢印 91"/>
          <p:cNvSpPr/>
          <p:nvPr/>
        </p:nvSpPr>
        <p:spPr bwMode="auto">
          <a:xfrm>
            <a:off x="7130997" y="2196720"/>
            <a:ext cx="486112" cy="428625"/>
          </a:xfrm>
          <a:prstGeom prst="rightArrow">
            <a:avLst/>
          </a:prstGeom>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ja-JP" altLang="en-US"/>
          </a:p>
        </p:txBody>
      </p:sp>
      <p:pic>
        <p:nvPicPr>
          <p:cNvPr id="93" name="Picture 7" descr="j0431601"/>
          <p:cNvPicPr>
            <a:picLocks noChangeAspect="1" noChangeArrowheads="1"/>
          </p:cNvPicPr>
          <p:nvPr/>
        </p:nvPicPr>
        <p:blipFill>
          <a:blip r:embed="rId5" cstate="print"/>
          <a:srcRect/>
          <a:stretch>
            <a:fillRect/>
          </a:stretch>
        </p:blipFill>
        <p:spPr bwMode="auto">
          <a:xfrm>
            <a:off x="3281130" y="1696356"/>
            <a:ext cx="557163" cy="557476"/>
          </a:xfrm>
          <a:prstGeom prst="rect">
            <a:avLst/>
          </a:prstGeom>
          <a:noFill/>
          <a:ln w="9525">
            <a:noFill/>
            <a:miter lim="800000"/>
            <a:headEnd/>
            <a:tailEnd/>
          </a:ln>
        </p:spPr>
      </p:pic>
      <p:pic>
        <p:nvPicPr>
          <p:cNvPr id="94" name="Picture 7" descr="j0431601"/>
          <p:cNvPicPr>
            <a:picLocks noChangeAspect="1" noChangeArrowheads="1"/>
          </p:cNvPicPr>
          <p:nvPr/>
        </p:nvPicPr>
        <p:blipFill>
          <a:blip r:embed="rId5" cstate="print"/>
          <a:srcRect/>
          <a:stretch>
            <a:fillRect/>
          </a:stretch>
        </p:blipFill>
        <p:spPr bwMode="auto">
          <a:xfrm>
            <a:off x="3713129" y="1461389"/>
            <a:ext cx="557163" cy="557476"/>
          </a:xfrm>
          <a:prstGeom prst="rect">
            <a:avLst/>
          </a:prstGeom>
          <a:noFill/>
          <a:ln w="9525">
            <a:noFill/>
            <a:miter lim="800000"/>
            <a:headEnd/>
            <a:tailEnd/>
          </a:ln>
        </p:spPr>
      </p:pic>
      <p:pic>
        <p:nvPicPr>
          <p:cNvPr id="95" name="Picture 7" descr="j0431601"/>
          <p:cNvPicPr>
            <a:picLocks noChangeAspect="1" noChangeArrowheads="1"/>
          </p:cNvPicPr>
          <p:nvPr/>
        </p:nvPicPr>
        <p:blipFill>
          <a:blip r:embed="rId5" cstate="print"/>
          <a:srcRect/>
          <a:stretch>
            <a:fillRect/>
          </a:stretch>
        </p:blipFill>
        <p:spPr bwMode="auto">
          <a:xfrm>
            <a:off x="3659965" y="1893631"/>
            <a:ext cx="557163" cy="557476"/>
          </a:xfrm>
          <a:prstGeom prst="rect">
            <a:avLst/>
          </a:prstGeom>
          <a:noFill/>
          <a:ln w="9525">
            <a:noFill/>
            <a:miter lim="800000"/>
            <a:headEnd/>
            <a:tailEnd/>
          </a:ln>
        </p:spPr>
      </p:pic>
      <p:pic>
        <p:nvPicPr>
          <p:cNvPr id="96" name="Picture 7" descr="j0431601"/>
          <p:cNvPicPr>
            <a:picLocks noChangeAspect="1" noChangeArrowheads="1"/>
          </p:cNvPicPr>
          <p:nvPr/>
        </p:nvPicPr>
        <p:blipFill>
          <a:blip r:embed="rId5" cstate="print"/>
          <a:srcRect/>
          <a:stretch>
            <a:fillRect/>
          </a:stretch>
        </p:blipFill>
        <p:spPr bwMode="auto">
          <a:xfrm>
            <a:off x="3713129" y="2325872"/>
            <a:ext cx="557163" cy="557476"/>
          </a:xfrm>
          <a:prstGeom prst="rect">
            <a:avLst/>
          </a:prstGeom>
          <a:noFill/>
          <a:ln w="9525">
            <a:noFill/>
            <a:miter lim="800000"/>
            <a:headEnd/>
            <a:tailEnd/>
          </a:ln>
        </p:spPr>
      </p:pic>
      <p:pic>
        <p:nvPicPr>
          <p:cNvPr id="97" name="Picture 7" descr="j0431601"/>
          <p:cNvPicPr>
            <a:picLocks noChangeAspect="1" noChangeArrowheads="1"/>
          </p:cNvPicPr>
          <p:nvPr/>
        </p:nvPicPr>
        <p:blipFill>
          <a:blip r:embed="rId5" cstate="print"/>
          <a:srcRect/>
          <a:stretch>
            <a:fillRect/>
          </a:stretch>
        </p:blipFill>
        <p:spPr bwMode="auto">
          <a:xfrm>
            <a:off x="3569129" y="2686073"/>
            <a:ext cx="557163" cy="557476"/>
          </a:xfrm>
          <a:prstGeom prst="rect">
            <a:avLst/>
          </a:prstGeom>
          <a:noFill/>
          <a:ln w="9525">
            <a:noFill/>
            <a:miter lim="800000"/>
            <a:headEnd/>
            <a:tailEnd/>
          </a:ln>
        </p:spPr>
      </p:pic>
      <p:pic>
        <p:nvPicPr>
          <p:cNvPr id="98" name="Picture 7" descr="j0431601"/>
          <p:cNvPicPr>
            <a:picLocks noChangeAspect="1" noChangeArrowheads="1"/>
          </p:cNvPicPr>
          <p:nvPr/>
        </p:nvPicPr>
        <p:blipFill>
          <a:blip r:embed="rId5" cstate="print"/>
          <a:srcRect/>
          <a:stretch>
            <a:fillRect/>
          </a:stretch>
        </p:blipFill>
        <p:spPr bwMode="auto">
          <a:xfrm>
            <a:off x="4307963" y="1389349"/>
            <a:ext cx="557163" cy="557476"/>
          </a:xfrm>
          <a:prstGeom prst="rect">
            <a:avLst/>
          </a:prstGeom>
          <a:noFill/>
          <a:ln w="9525">
            <a:noFill/>
            <a:miter lim="800000"/>
            <a:headEnd/>
            <a:tailEnd/>
          </a:ln>
        </p:spPr>
      </p:pic>
      <p:pic>
        <p:nvPicPr>
          <p:cNvPr id="99" name="Picture 7" descr="j0431601"/>
          <p:cNvPicPr>
            <a:picLocks noChangeAspect="1" noChangeArrowheads="1"/>
          </p:cNvPicPr>
          <p:nvPr/>
        </p:nvPicPr>
        <p:blipFill>
          <a:blip r:embed="rId5" cstate="print"/>
          <a:srcRect/>
          <a:stretch>
            <a:fillRect/>
          </a:stretch>
        </p:blipFill>
        <p:spPr bwMode="auto">
          <a:xfrm>
            <a:off x="4163964" y="1768397"/>
            <a:ext cx="557163" cy="557476"/>
          </a:xfrm>
          <a:prstGeom prst="rect">
            <a:avLst/>
          </a:prstGeom>
          <a:noFill/>
          <a:ln w="9525">
            <a:noFill/>
            <a:miter lim="800000"/>
            <a:headEnd/>
            <a:tailEnd/>
          </a:ln>
        </p:spPr>
      </p:pic>
      <p:pic>
        <p:nvPicPr>
          <p:cNvPr id="100" name="Picture 7" descr="j0431601"/>
          <p:cNvPicPr>
            <a:picLocks noChangeAspect="1" noChangeArrowheads="1"/>
          </p:cNvPicPr>
          <p:nvPr/>
        </p:nvPicPr>
        <p:blipFill>
          <a:blip r:embed="rId5" cstate="print"/>
          <a:srcRect/>
          <a:stretch>
            <a:fillRect/>
          </a:stretch>
        </p:blipFill>
        <p:spPr bwMode="auto">
          <a:xfrm>
            <a:off x="4163964" y="2181792"/>
            <a:ext cx="557163" cy="557476"/>
          </a:xfrm>
          <a:prstGeom prst="rect">
            <a:avLst/>
          </a:prstGeom>
          <a:noFill/>
          <a:ln w="9525">
            <a:noFill/>
            <a:miter lim="800000"/>
            <a:headEnd/>
            <a:tailEnd/>
          </a:ln>
        </p:spPr>
      </p:pic>
      <p:pic>
        <p:nvPicPr>
          <p:cNvPr id="101" name="Picture 7" descr="j0431601"/>
          <p:cNvPicPr>
            <a:picLocks noChangeAspect="1" noChangeArrowheads="1"/>
          </p:cNvPicPr>
          <p:nvPr/>
        </p:nvPicPr>
        <p:blipFill>
          <a:blip r:embed="rId5" cstate="print"/>
          <a:srcRect/>
          <a:stretch>
            <a:fillRect/>
          </a:stretch>
        </p:blipFill>
        <p:spPr bwMode="auto">
          <a:xfrm>
            <a:off x="4145128" y="2758081"/>
            <a:ext cx="557163" cy="557476"/>
          </a:xfrm>
          <a:prstGeom prst="rect">
            <a:avLst/>
          </a:prstGeom>
          <a:noFill/>
          <a:ln w="9525">
            <a:noFill/>
            <a:miter lim="800000"/>
            <a:headEnd/>
            <a:tailEnd/>
          </a:ln>
        </p:spPr>
      </p:pic>
      <p:grpSp>
        <p:nvGrpSpPr>
          <p:cNvPr id="103" name="グループ化 102"/>
          <p:cNvGrpSpPr/>
          <p:nvPr/>
        </p:nvGrpSpPr>
        <p:grpSpPr>
          <a:xfrm>
            <a:off x="976507" y="3789040"/>
            <a:ext cx="7339909" cy="2294781"/>
            <a:chOff x="-12700" y="1551633"/>
            <a:chExt cx="9553575" cy="2986871"/>
          </a:xfrm>
        </p:grpSpPr>
        <p:cxnSp>
          <p:nvCxnSpPr>
            <p:cNvPr id="104" name="直線矢印コネクタ 103"/>
            <p:cNvCxnSpPr/>
            <p:nvPr/>
          </p:nvCxnSpPr>
          <p:spPr>
            <a:xfrm>
              <a:off x="1143000" y="3340746"/>
              <a:ext cx="8001000" cy="1587"/>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5" name="直線矢印コネクタ 104"/>
            <p:cNvCxnSpPr/>
            <p:nvPr/>
          </p:nvCxnSpPr>
          <p:spPr>
            <a:xfrm>
              <a:off x="1143000" y="1913583"/>
              <a:ext cx="8001000" cy="1588"/>
            </a:xfrm>
            <a:prstGeom prst="straightConnector1">
              <a:avLst/>
            </a:prstGeom>
            <a:ln w="12700">
              <a:solidFill>
                <a:schemeClr val="tx1"/>
              </a:solidFill>
              <a:headEnd type="none"/>
              <a:tailEnd type="triangle" w="lg" len="lg"/>
            </a:ln>
          </p:spPr>
          <p:style>
            <a:lnRef idx="1">
              <a:schemeClr val="accent1"/>
            </a:lnRef>
            <a:fillRef idx="0">
              <a:schemeClr val="accent1"/>
            </a:fillRef>
            <a:effectRef idx="0">
              <a:schemeClr val="accent1"/>
            </a:effectRef>
            <a:fontRef idx="minor">
              <a:schemeClr val="tx1"/>
            </a:fontRef>
          </p:style>
        </p:cxnSp>
        <p:cxnSp>
          <p:nvCxnSpPr>
            <p:cNvPr id="106" name="直線矢印コネクタ 105"/>
            <p:cNvCxnSpPr/>
            <p:nvPr/>
          </p:nvCxnSpPr>
          <p:spPr>
            <a:xfrm rot="16200000" flipH="1">
              <a:off x="2448720"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cxnSp>
          <p:nvCxnSpPr>
            <p:cNvPr id="107" name="直線矢印コネクタ 106"/>
            <p:cNvCxnSpPr/>
            <p:nvPr/>
          </p:nvCxnSpPr>
          <p:spPr>
            <a:xfrm rot="16200000" flipH="1">
              <a:off x="5156994" y="3443140"/>
              <a:ext cx="642937" cy="4953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08" name="テキスト ボックス 107"/>
            <p:cNvSpPr txBox="1"/>
            <p:nvPr/>
          </p:nvSpPr>
          <p:spPr>
            <a:xfrm>
              <a:off x="-12700" y="2026296"/>
              <a:ext cx="1365495" cy="364020"/>
            </a:xfrm>
            <a:prstGeom prst="rect">
              <a:avLst/>
            </a:prstGeom>
            <a:noFill/>
            <a:ln w="19050">
              <a:noFill/>
            </a:ln>
          </p:spPr>
          <p:txBody>
            <a:bodyPr wrap="none">
              <a:spAutoFit/>
            </a:bodyPr>
            <a:lstStyle/>
            <a:p>
              <a:pPr>
                <a:defRPr/>
              </a:pPr>
              <a:r>
                <a:rPr lang="ja-JP" altLang="en-US" sz="1200" b="1" dirty="0">
                  <a:latin typeface="+mn-lt"/>
                </a:rPr>
                <a:t>パッチ投稿者</a:t>
              </a:r>
            </a:p>
          </p:txBody>
        </p:sp>
        <p:sp>
          <p:nvSpPr>
            <p:cNvPr id="109" name="テキスト ボックス 108"/>
            <p:cNvSpPr txBox="1"/>
            <p:nvPr/>
          </p:nvSpPr>
          <p:spPr>
            <a:xfrm>
              <a:off x="127000" y="3415358"/>
              <a:ext cx="1122933" cy="360540"/>
            </a:xfrm>
            <a:prstGeom prst="rect">
              <a:avLst/>
            </a:prstGeom>
            <a:noFill/>
            <a:ln w="19050">
              <a:noFill/>
            </a:ln>
          </p:spPr>
          <p:txBody>
            <a:bodyPr wrap="none">
              <a:spAutoFit/>
            </a:bodyPr>
            <a:lstStyle/>
            <a:p>
              <a:pPr>
                <a:defRPr/>
              </a:pPr>
              <a:r>
                <a:rPr lang="ja-JP" altLang="en-US" sz="1200" b="1" dirty="0">
                  <a:latin typeface="+mn-lt"/>
                </a:rPr>
                <a:t>レビュアー</a:t>
              </a:r>
            </a:p>
          </p:txBody>
        </p:sp>
        <p:sp>
          <p:nvSpPr>
            <p:cNvPr id="110" name="角丸四角形 109"/>
            <p:cNvSpPr/>
            <p:nvPr/>
          </p:nvSpPr>
          <p:spPr>
            <a:xfrm>
              <a:off x="5776913" y="1735783"/>
              <a:ext cx="1169987"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72000" rIns="72000" anchor="ctr"/>
            <a:lstStyle/>
            <a:p>
              <a:pPr algn="ctr">
                <a:defRPr/>
              </a:pPr>
              <a:r>
                <a:rPr lang="ja-JP" altLang="en-US" sz="1200" b="1" dirty="0">
                  <a:solidFill>
                    <a:schemeClr val="tx1"/>
                  </a:solidFill>
                </a:rPr>
                <a:t>パッチ作成</a:t>
              </a:r>
            </a:p>
          </p:txBody>
        </p:sp>
        <p:sp>
          <p:nvSpPr>
            <p:cNvPr id="111" name="角丸四角形 110"/>
            <p:cNvSpPr/>
            <p:nvPr/>
          </p:nvSpPr>
          <p:spPr>
            <a:xfrm>
              <a:off x="1412875" y="1726258"/>
              <a:ext cx="1285875" cy="357188"/>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lgn="ctr">
                <a:defRPr/>
              </a:pPr>
              <a:r>
                <a:rPr lang="ja-JP" altLang="en-US" sz="1200" b="1" dirty="0">
                  <a:solidFill>
                    <a:schemeClr val="tx1"/>
                  </a:solidFill>
                </a:rPr>
                <a:t>パッチ作成</a:t>
              </a:r>
            </a:p>
          </p:txBody>
        </p:sp>
        <p:sp>
          <p:nvSpPr>
            <p:cNvPr id="112" name="テキスト ボックス 111"/>
            <p:cNvSpPr txBox="1"/>
            <p:nvPr/>
          </p:nvSpPr>
          <p:spPr>
            <a:xfrm>
              <a:off x="2713038" y="2654946"/>
              <a:ext cx="1714500" cy="222456"/>
            </a:xfrm>
            <a:prstGeom prst="rect">
              <a:avLst/>
            </a:prstGeom>
            <a:solidFill>
              <a:schemeClr val="bg1"/>
            </a:solidFill>
          </p:spPr>
          <p:txBody>
            <a:bodyPr lIns="0" tIns="0" rIns="0" bIns="0">
              <a:spAutoFit/>
            </a:bodyPr>
            <a:lstStyle/>
            <a:p>
              <a:pPr>
                <a:defRPr/>
              </a:pPr>
              <a:r>
                <a:rPr lang="ja-JP" altLang="en-US" sz="1100" b="1" dirty="0">
                  <a:latin typeface="+mn-lt"/>
                </a:rPr>
                <a:t>パッチ投稿</a:t>
              </a:r>
            </a:p>
          </p:txBody>
        </p:sp>
        <p:cxnSp>
          <p:nvCxnSpPr>
            <p:cNvPr id="113" name="直線矢印コネクタ 112"/>
            <p:cNvCxnSpPr/>
            <p:nvPr/>
          </p:nvCxnSpPr>
          <p:spPr>
            <a:xfrm rot="5400000" flipH="1" flipV="1">
              <a:off x="4906962" y="2302521"/>
              <a:ext cx="1152525" cy="571500"/>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sp>
          <p:nvSpPr>
            <p:cNvPr id="114" name="テキスト ボックス 113"/>
            <p:cNvSpPr txBox="1"/>
            <p:nvPr/>
          </p:nvSpPr>
          <p:spPr>
            <a:xfrm>
              <a:off x="5076825" y="2627959"/>
              <a:ext cx="1079500" cy="222456"/>
            </a:xfrm>
            <a:prstGeom prst="rect">
              <a:avLst/>
            </a:prstGeom>
            <a:solidFill>
              <a:schemeClr val="bg1"/>
            </a:solidFill>
          </p:spPr>
          <p:txBody>
            <a:bodyPr lIns="0" tIns="0" rIns="0" bIns="0">
              <a:spAutoFit/>
            </a:bodyPr>
            <a:lstStyle/>
            <a:p>
              <a:pPr>
                <a:defRPr/>
              </a:pPr>
              <a:r>
                <a:rPr lang="ja-JP" altLang="en-US" sz="1100" b="1" dirty="0">
                  <a:latin typeface="+mn-lt"/>
                </a:rPr>
                <a:t>フィードバック</a:t>
              </a:r>
            </a:p>
          </p:txBody>
        </p:sp>
        <p:sp>
          <p:nvSpPr>
            <p:cNvPr id="115" name="テキスト ボックス 114"/>
            <p:cNvSpPr txBox="1"/>
            <p:nvPr/>
          </p:nvSpPr>
          <p:spPr>
            <a:xfrm>
              <a:off x="5297488" y="3540770"/>
              <a:ext cx="793749" cy="222456"/>
            </a:xfrm>
            <a:prstGeom prst="rect">
              <a:avLst/>
            </a:prstGeom>
            <a:solidFill>
              <a:schemeClr val="bg1"/>
            </a:solidFill>
          </p:spPr>
          <p:txBody>
            <a:bodyPr lIns="0" tIns="0" rIns="0" bIns="0">
              <a:spAutoFit/>
            </a:bodyPr>
            <a:lstStyle/>
            <a:p>
              <a:pPr>
                <a:defRPr/>
              </a:pPr>
              <a:r>
                <a:rPr lang="ja-JP" altLang="en-US" sz="1100" b="1" dirty="0">
                  <a:latin typeface="+mn-lt"/>
                </a:rPr>
                <a:t>コミット</a:t>
              </a:r>
            </a:p>
          </p:txBody>
        </p:sp>
        <p:cxnSp>
          <p:nvCxnSpPr>
            <p:cNvPr id="116" name="直線矢印コネクタ 115"/>
            <p:cNvCxnSpPr/>
            <p:nvPr/>
          </p:nvCxnSpPr>
          <p:spPr>
            <a:xfrm rot="16200000" flipH="1">
              <a:off x="6668295" y="2268389"/>
              <a:ext cx="1204912" cy="568325"/>
            </a:xfrm>
            <a:prstGeom prst="straightConnector1">
              <a:avLst/>
            </a:prstGeom>
            <a:ln w="19050">
              <a:solidFill>
                <a:schemeClr val="accent1">
                  <a:lumMod val="75000"/>
                </a:schemeClr>
              </a:solidFill>
              <a:prstDash val="solid"/>
              <a:tailEnd type="arrow" w="lg" len="lg"/>
            </a:ln>
          </p:spPr>
          <p:style>
            <a:lnRef idx="1">
              <a:schemeClr val="accent1"/>
            </a:lnRef>
            <a:fillRef idx="0">
              <a:schemeClr val="accent1"/>
            </a:fillRef>
            <a:effectRef idx="0">
              <a:schemeClr val="accent1"/>
            </a:effectRef>
            <a:fontRef idx="minor">
              <a:schemeClr val="tx1"/>
            </a:fontRef>
          </p:style>
        </p:cxnSp>
        <p:pic>
          <p:nvPicPr>
            <p:cNvPr id="117"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2770188" y="2127896"/>
              <a:ext cx="557212" cy="555625"/>
            </a:xfrm>
            <a:prstGeom prst="rect">
              <a:avLst/>
            </a:prstGeom>
            <a:noFill/>
            <a:ln w="9525">
              <a:noFill/>
              <a:miter lim="800000"/>
              <a:headEnd/>
              <a:tailEnd/>
            </a:ln>
          </p:spPr>
        </p:pic>
        <p:grpSp>
          <p:nvGrpSpPr>
            <p:cNvPr id="118" name="グループ化 69"/>
            <p:cNvGrpSpPr/>
            <p:nvPr/>
          </p:nvGrpSpPr>
          <p:grpSpPr>
            <a:xfrm>
              <a:off x="5348418" y="2370037"/>
              <a:ext cx="428628" cy="257177"/>
              <a:chOff x="2428860" y="6143644"/>
              <a:chExt cx="714380" cy="428628"/>
            </a:xfrm>
            <a:gradFill>
              <a:gsLst>
                <a:gs pos="0">
                  <a:srgbClr val="FFEFD1"/>
                </a:gs>
                <a:gs pos="64999">
                  <a:srgbClr val="F0EBD5"/>
                </a:gs>
                <a:gs pos="100000">
                  <a:srgbClr val="D1C39F"/>
                </a:gs>
              </a:gsLst>
              <a:lin ang="5400000" scaled="0"/>
            </a:gradFill>
          </p:grpSpPr>
          <p:sp>
            <p:nvSpPr>
              <p:cNvPr id="139" name="正方形/長方形 138"/>
              <p:cNvSpPr/>
              <p:nvPr/>
            </p:nvSpPr>
            <p:spPr>
              <a:xfrm>
                <a:off x="2428860" y="6143644"/>
                <a:ext cx="714380" cy="428628"/>
              </a:xfrm>
              <a:prstGeom prst="rect">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sp>
            <p:nvSpPr>
              <p:cNvPr id="140" name="二等辺三角形 139"/>
              <p:cNvSpPr/>
              <p:nvPr/>
            </p:nvSpPr>
            <p:spPr>
              <a:xfrm rot="10800000">
                <a:off x="2428860" y="6143644"/>
                <a:ext cx="714380" cy="357190"/>
              </a:xfrm>
              <a:prstGeom prst="triangle">
                <a:avLst/>
              </a:prstGeom>
              <a:grpFill/>
              <a:ln w="12700">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400"/>
              </a:p>
            </p:txBody>
          </p:sp>
        </p:grpSp>
        <p:pic>
          <p:nvPicPr>
            <p:cNvPr id="119" name="Picture 3" descr="C:\Documents and Settings\shoji-f\Local Settings\Temporary Internet Files\Content.IE5\S123OX6J\MC900432599[2].png"/>
            <p:cNvPicPr>
              <a:picLocks noChangeAspect="1" noChangeArrowheads="1"/>
            </p:cNvPicPr>
            <p:nvPr/>
          </p:nvPicPr>
          <p:blipFill>
            <a:blip r:embed="rId6" cstate="print"/>
            <a:srcRect/>
            <a:stretch>
              <a:fillRect/>
            </a:stretch>
          </p:blipFill>
          <p:spPr bwMode="auto">
            <a:xfrm>
              <a:off x="7024688" y="2127896"/>
              <a:ext cx="557212" cy="555625"/>
            </a:xfrm>
            <a:prstGeom prst="rect">
              <a:avLst/>
            </a:prstGeom>
            <a:noFill/>
            <a:ln w="9525">
              <a:noFill/>
              <a:miter lim="800000"/>
              <a:headEnd/>
              <a:tailEnd/>
            </a:ln>
          </p:spPr>
        </p:pic>
        <p:grpSp>
          <p:nvGrpSpPr>
            <p:cNvPr id="120" name="グループ化 74"/>
            <p:cNvGrpSpPr>
              <a:grpSpLocks/>
            </p:cNvGrpSpPr>
            <p:nvPr/>
          </p:nvGrpSpPr>
          <p:grpSpPr bwMode="auto">
            <a:xfrm>
              <a:off x="5321300" y="3770957"/>
              <a:ext cx="1494321" cy="767547"/>
              <a:chOff x="226010" y="3786190"/>
              <a:chExt cx="1493978" cy="769001"/>
            </a:xfrm>
          </p:grpSpPr>
          <p:sp>
            <p:nvSpPr>
              <p:cNvPr id="137" name="円柱 136"/>
              <p:cNvSpPr/>
              <p:nvPr/>
            </p:nvSpPr>
            <p:spPr>
              <a:xfrm>
                <a:off x="714848" y="3786190"/>
                <a:ext cx="357106" cy="427847"/>
              </a:xfrm>
              <a:prstGeom prst="can">
                <a:avLst/>
              </a:prstGeom>
              <a:ln/>
            </p:spPr>
            <p:style>
              <a:lnRef idx="1">
                <a:schemeClr val="dk1"/>
              </a:lnRef>
              <a:fillRef idx="2">
                <a:schemeClr val="dk1"/>
              </a:fillRef>
              <a:effectRef idx="1">
                <a:schemeClr val="dk1"/>
              </a:effectRef>
              <a:fontRef idx="minor">
                <a:schemeClr val="dk1"/>
              </a:fontRef>
            </p:style>
            <p:txBody>
              <a:bodyPr anchor="ctr"/>
              <a:lstStyle/>
              <a:p>
                <a:pPr algn="ctr">
                  <a:defRPr/>
                </a:pPr>
                <a:endParaRPr lang="ja-JP" altLang="en-US" sz="1400"/>
              </a:p>
            </p:txBody>
          </p:sp>
          <p:sp>
            <p:nvSpPr>
              <p:cNvPr id="138" name="テキスト ボックス 137"/>
              <p:cNvSpPr txBox="1"/>
              <p:nvPr/>
            </p:nvSpPr>
            <p:spPr>
              <a:xfrm>
                <a:off x="226010" y="4214036"/>
                <a:ext cx="1493978" cy="341155"/>
              </a:xfrm>
              <a:prstGeom prst="rect">
                <a:avLst/>
              </a:prstGeom>
              <a:noFill/>
            </p:spPr>
            <p:txBody>
              <a:bodyPr wrap="none">
                <a:spAutoFit/>
              </a:bodyPr>
              <a:lstStyle/>
              <a:p>
                <a:pPr>
                  <a:defRPr/>
                </a:pPr>
                <a:r>
                  <a:rPr lang="ja-JP" altLang="en-US" sz="1100" b="1" dirty="0">
                    <a:latin typeface="+mn-lt"/>
                  </a:rPr>
                  <a:t>構成管理ツール</a:t>
                </a:r>
              </a:p>
            </p:txBody>
          </p:sp>
        </p:grpSp>
        <p:pic>
          <p:nvPicPr>
            <p:cNvPr id="121" name="Picture 19" descr="C:\shoji-f\SNA\Master's Thesis\図1.png"/>
            <p:cNvPicPr>
              <a:picLocks noChangeAspect="1" noChangeArrowheads="1"/>
            </p:cNvPicPr>
            <p:nvPr/>
          </p:nvPicPr>
          <p:blipFill>
            <a:blip r:embed="rId3" cstate="print"/>
            <a:srcRect/>
            <a:stretch>
              <a:fillRect/>
            </a:stretch>
          </p:blipFill>
          <p:spPr bwMode="auto">
            <a:xfrm>
              <a:off x="4981575" y="3763226"/>
              <a:ext cx="476250" cy="492125"/>
            </a:xfrm>
            <a:prstGeom prst="rect">
              <a:avLst/>
            </a:prstGeom>
            <a:noFill/>
            <a:ln w="9525">
              <a:noFill/>
              <a:miter lim="800000"/>
              <a:headEnd/>
              <a:tailEnd/>
            </a:ln>
          </p:spPr>
        </p:pic>
        <p:grpSp>
          <p:nvGrpSpPr>
            <p:cNvPr id="122" name="グループ化 59"/>
            <p:cNvGrpSpPr>
              <a:grpSpLocks/>
            </p:cNvGrpSpPr>
            <p:nvPr/>
          </p:nvGrpSpPr>
          <p:grpSpPr bwMode="auto">
            <a:xfrm>
              <a:off x="85721" y="2908946"/>
              <a:ext cx="1200149" cy="558105"/>
              <a:chOff x="4857752" y="1071546"/>
              <a:chExt cx="1200168" cy="558119"/>
            </a:xfrm>
          </p:grpSpPr>
          <p:pic>
            <p:nvPicPr>
              <p:cNvPr id="134"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5"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6" name="テキスト ボックス 62"/>
              <p:cNvSpPr txBox="1">
                <a:spLocks noChangeArrowheads="1"/>
              </p:cNvSpPr>
              <p:nvPr/>
            </p:nvSpPr>
            <p:spPr bwMode="auto">
              <a:xfrm>
                <a:off x="5286380" y="1285860"/>
                <a:ext cx="407000" cy="343805"/>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grpSp>
          <p:nvGrpSpPr>
            <p:cNvPr id="123" name="グループ化 63"/>
            <p:cNvGrpSpPr>
              <a:grpSpLocks/>
            </p:cNvGrpSpPr>
            <p:nvPr/>
          </p:nvGrpSpPr>
          <p:grpSpPr bwMode="auto">
            <a:xfrm>
              <a:off x="85721" y="1551633"/>
              <a:ext cx="1200149" cy="558106"/>
              <a:chOff x="4857752" y="1071546"/>
              <a:chExt cx="1200168" cy="558119"/>
            </a:xfrm>
          </p:grpSpPr>
          <p:pic>
            <p:nvPicPr>
              <p:cNvPr id="131" name="Picture 19" descr="C:\shoji-f\SNA\Master's Thesis\図1.png"/>
              <p:cNvPicPr>
                <a:picLocks noChangeAspect="1" noChangeArrowheads="1"/>
              </p:cNvPicPr>
              <p:nvPr/>
            </p:nvPicPr>
            <p:blipFill>
              <a:blip r:embed="rId3" cstate="print"/>
              <a:srcRect/>
              <a:stretch>
                <a:fillRect/>
              </a:stretch>
            </p:blipFill>
            <p:spPr bwMode="auto">
              <a:xfrm>
                <a:off x="4857752" y="1071546"/>
                <a:ext cx="501082" cy="517925"/>
              </a:xfrm>
              <a:prstGeom prst="rect">
                <a:avLst/>
              </a:prstGeom>
              <a:noFill/>
              <a:ln w="9525">
                <a:noFill/>
                <a:miter lim="800000"/>
                <a:headEnd/>
                <a:tailEnd/>
              </a:ln>
            </p:spPr>
          </p:pic>
          <p:pic>
            <p:nvPicPr>
              <p:cNvPr id="132" name="Picture 7" descr="j0431601"/>
              <p:cNvPicPr>
                <a:picLocks noChangeAspect="1" noChangeArrowheads="1"/>
              </p:cNvPicPr>
              <p:nvPr/>
            </p:nvPicPr>
            <p:blipFill>
              <a:blip r:embed="rId5" cstate="print"/>
              <a:srcRect/>
              <a:stretch>
                <a:fillRect/>
              </a:stretch>
            </p:blipFill>
            <p:spPr bwMode="auto">
              <a:xfrm>
                <a:off x="5500694" y="1071546"/>
                <a:ext cx="557226" cy="557226"/>
              </a:xfrm>
              <a:prstGeom prst="rect">
                <a:avLst/>
              </a:prstGeom>
              <a:noFill/>
              <a:ln w="9525">
                <a:noFill/>
                <a:miter lim="800000"/>
                <a:headEnd/>
                <a:tailEnd/>
              </a:ln>
            </p:spPr>
          </p:pic>
          <p:sp>
            <p:nvSpPr>
              <p:cNvPr id="133" name="テキスト ボックス 66"/>
              <p:cNvSpPr txBox="1">
                <a:spLocks noChangeArrowheads="1"/>
              </p:cNvSpPr>
              <p:nvPr/>
            </p:nvSpPr>
            <p:spPr bwMode="auto">
              <a:xfrm>
                <a:off x="5286380" y="1285861"/>
                <a:ext cx="407000" cy="343804"/>
              </a:xfrm>
              <a:prstGeom prst="rect">
                <a:avLst/>
              </a:prstGeom>
              <a:noFill/>
              <a:ln w="9525">
                <a:noFill/>
                <a:miter lim="800000"/>
                <a:headEnd/>
                <a:tailEnd/>
              </a:ln>
            </p:spPr>
            <p:txBody>
              <a:bodyPr wrap="none">
                <a:spAutoFit/>
              </a:bodyPr>
              <a:lstStyle/>
              <a:p>
                <a:r>
                  <a:rPr lang="en-US" altLang="ja-JP" sz="1050"/>
                  <a:t>or</a:t>
                </a:r>
                <a:endParaRPr lang="ja-JP" altLang="en-US" sz="1050"/>
              </a:p>
            </p:txBody>
          </p:sp>
        </p:grpSp>
        <p:sp>
          <p:nvSpPr>
            <p:cNvPr id="124" name="テキスト ボックス 123"/>
            <p:cNvSpPr txBox="1"/>
            <p:nvPr/>
          </p:nvSpPr>
          <p:spPr>
            <a:xfrm>
              <a:off x="6961188" y="2627959"/>
              <a:ext cx="1714500" cy="222456"/>
            </a:xfrm>
            <a:prstGeom prst="rect">
              <a:avLst/>
            </a:prstGeom>
            <a:solidFill>
              <a:schemeClr val="bg1"/>
            </a:solidFill>
          </p:spPr>
          <p:txBody>
            <a:bodyPr lIns="0" tIns="0" rIns="0" bIns="0">
              <a:spAutoFit/>
            </a:bodyPr>
            <a:lstStyle/>
            <a:p>
              <a:pPr>
                <a:defRPr/>
              </a:pPr>
              <a:r>
                <a:rPr lang="ja-JP" altLang="en-US" sz="1100" b="1" dirty="0">
                  <a:latin typeface="+mn-lt"/>
                </a:rPr>
                <a:t>パッチ投稿</a:t>
              </a:r>
            </a:p>
          </p:txBody>
        </p:sp>
        <p:sp>
          <p:nvSpPr>
            <p:cNvPr id="125" name="角丸四角形 124"/>
            <p:cNvSpPr/>
            <p:nvPr/>
          </p:nvSpPr>
          <p:spPr>
            <a:xfrm>
              <a:off x="3348038" y="3178549"/>
              <a:ext cx="1871662" cy="341312"/>
            </a:xfrm>
            <a:prstGeom prst="roundRect">
              <a:avLst/>
            </a:prstGeom>
            <a:solidFill>
              <a:schemeClr val="accent2">
                <a:lumMod val="60000"/>
                <a:lumOff val="4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6" name="角丸四角形 125"/>
            <p:cNvSpPr/>
            <p:nvPr/>
          </p:nvSpPr>
          <p:spPr>
            <a:xfrm>
              <a:off x="3335338" y="3155008"/>
              <a:ext cx="1125537" cy="358775"/>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7" name="テキスト ボックス 126"/>
            <p:cNvSpPr txBox="1"/>
            <p:nvPr/>
          </p:nvSpPr>
          <p:spPr>
            <a:xfrm>
              <a:off x="3348037" y="3156596"/>
              <a:ext cx="1780246" cy="364020"/>
            </a:xfrm>
            <a:prstGeom prst="rect">
              <a:avLst/>
            </a:prstGeom>
            <a:noFill/>
            <a:ln w="19050">
              <a:noFill/>
            </a:ln>
          </p:spPr>
          <p:txBody>
            <a:bodyPr wrap="square">
              <a:spAutoFit/>
            </a:bodyPr>
            <a:lstStyle/>
            <a:p>
              <a:pPr>
                <a:defRPr/>
              </a:pPr>
              <a:r>
                <a:rPr lang="ja-JP" altLang="en-US" sz="1200" b="1" dirty="0" smtClean="0">
                  <a:latin typeface="+mn-lt"/>
                </a:rPr>
                <a:t>レビュー・議論</a:t>
              </a:r>
              <a:endParaRPr lang="ja-JP" altLang="en-US" sz="1200" b="1" dirty="0">
                <a:latin typeface="+mn-lt"/>
              </a:endParaRPr>
            </a:p>
          </p:txBody>
        </p:sp>
        <p:sp>
          <p:nvSpPr>
            <p:cNvPr id="128" name="角丸四角形 127"/>
            <p:cNvSpPr/>
            <p:nvPr/>
          </p:nvSpPr>
          <p:spPr>
            <a:xfrm>
              <a:off x="7669213" y="3135958"/>
              <a:ext cx="1871662" cy="341313"/>
            </a:xfrm>
            <a:prstGeom prst="roundRect">
              <a:avLst/>
            </a:prstGeom>
            <a:solidFill>
              <a:schemeClr val="accent2">
                <a:lumMod val="60000"/>
                <a:lumOff val="40000"/>
              </a:schemeClr>
            </a:solidFill>
            <a:ln w="12700">
              <a:noFill/>
              <a:prstDash val="sysDash"/>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29" name="角丸四角形 128"/>
            <p:cNvSpPr/>
            <p:nvPr/>
          </p:nvSpPr>
          <p:spPr>
            <a:xfrm>
              <a:off x="7654925" y="3135958"/>
              <a:ext cx="1127125" cy="360363"/>
            </a:xfrm>
            <a:prstGeom prst="roundRect">
              <a:avLst/>
            </a:prstGeom>
            <a:solidFill>
              <a:schemeClr val="accent5">
                <a:lumMod val="20000"/>
                <a:lumOff val="80000"/>
              </a:schemeClr>
            </a:solidFill>
            <a:ln w="12700">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endParaRPr>
            </a:p>
          </p:txBody>
        </p:sp>
        <p:sp>
          <p:nvSpPr>
            <p:cNvPr id="130" name="テキスト ボックス 129"/>
            <p:cNvSpPr txBox="1"/>
            <p:nvPr/>
          </p:nvSpPr>
          <p:spPr>
            <a:xfrm>
              <a:off x="7669211" y="3139133"/>
              <a:ext cx="1474788" cy="364020"/>
            </a:xfrm>
            <a:prstGeom prst="rect">
              <a:avLst/>
            </a:prstGeom>
            <a:noFill/>
            <a:ln w="19050">
              <a:noFill/>
            </a:ln>
          </p:spPr>
          <p:txBody>
            <a:bodyPr wrap="square">
              <a:spAutoFit/>
            </a:bodyPr>
            <a:lstStyle/>
            <a:p>
              <a:pPr>
                <a:defRPr/>
              </a:pPr>
              <a:r>
                <a:rPr lang="ja-JP" altLang="en-US" sz="1200" b="1" dirty="0" smtClean="0">
                  <a:latin typeface="+mn-lt"/>
                </a:rPr>
                <a:t>レビュー・議論</a:t>
              </a:r>
              <a:endParaRPr lang="ja-JP" altLang="en-US" sz="1200" b="1" dirty="0">
                <a:latin typeface="+mn-lt"/>
              </a:endParaRPr>
            </a:p>
          </p:txBody>
        </p:sp>
      </p:grpSp>
      <p:pic>
        <p:nvPicPr>
          <p:cNvPr id="149" name="Picture 7" descr="j0431601"/>
          <p:cNvPicPr>
            <a:picLocks noChangeAspect="1" noChangeArrowheads="1"/>
          </p:cNvPicPr>
          <p:nvPr/>
        </p:nvPicPr>
        <p:blipFill>
          <a:blip r:embed="rId5" cstate="print"/>
          <a:srcRect/>
          <a:stretch>
            <a:fillRect/>
          </a:stretch>
        </p:blipFill>
        <p:spPr bwMode="auto">
          <a:xfrm>
            <a:off x="3209130" y="2056558"/>
            <a:ext cx="557163" cy="557476"/>
          </a:xfrm>
          <a:prstGeom prst="rect">
            <a:avLst/>
          </a:prstGeom>
          <a:noFill/>
          <a:ln w="9525">
            <a:noFill/>
            <a:miter lim="800000"/>
            <a:headEnd/>
            <a:tailEnd/>
          </a:ln>
        </p:spPr>
      </p:pic>
      <p:pic>
        <p:nvPicPr>
          <p:cNvPr id="150" name="Picture 7" descr="j0431601"/>
          <p:cNvPicPr>
            <a:picLocks noChangeAspect="1" noChangeArrowheads="1"/>
          </p:cNvPicPr>
          <p:nvPr/>
        </p:nvPicPr>
        <p:blipFill>
          <a:blip r:embed="rId5" cstate="print"/>
          <a:srcRect/>
          <a:stretch>
            <a:fillRect/>
          </a:stretch>
        </p:blipFill>
        <p:spPr bwMode="auto">
          <a:xfrm>
            <a:off x="3281130" y="2416759"/>
            <a:ext cx="557163" cy="557476"/>
          </a:xfrm>
          <a:prstGeom prst="rect">
            <a:avLst/>
          </a:prstGeom>
          <a:noFill/>
          <a:ln w="9525">
            <a:noFill/>
            <a:miter lim="800000"/>
            <a:headEnd/>
            <a:tailEnd/>
          </a:ln>
        </p:spPr>
      </p:pic>
      <p:grpSp>
        <p:nvGrpSpPr>
          <p:cNvPr id="151" name="グループ化 67"/>
          <p:cNvGrpSpPr/>
          <p:nvPr/>
        </p:nvGrpSpPr>
        <p:grpSpPr>
          <a:xfrm>
            <a:off x="832283" y="1709809"/>
            <a:ext cx="1797361" cy="1245708"/>
            <a:chOff x="6660232" y="4077072"/>
            <a:chExt cx="1606004" cy="1008112"/>
          </a:xfrm>
        </p:grpSpPr>
        <p:pic>
          <p:nvPicPr>
            <p:cNvPr id="153" name="Picture 19" descr="C:\shoji-f\SNA\Master's Thesis\図1.png"/>
            <p:cNvPicPr>
              <a:picLocks noChangeAspect="1" noChangeArrowheads="1"/>
            </p:cNvPicPr>
            <p:nvPr/>
          </p:nvPicPr>
          <p:blipFill>
            <a:blip r:embed="rId3" cstate="print"/>
            <a:srcRect/>
            <a:stretch>
              <a:fillRect/>
            </a:stretch>
          </p:blipFill>
          <p:spPr bwMode="auto">
            <a:xfrm>
              <a:off x="6852312" y="4342758"/>
              <a:ext cx="469131" cy="485669"/>
            </a:xfrm>
            <a:prstGeom prst="rect">
              <a:avLst/>
            </a:prstGeom>
            <a:noFill/>
            <a:ln w="9525">
              <a:noFill/>
              <a:miter lim="800000"/>
              <a:headEnd/>
              <a:tailEnd/>
            </a:ln>
          </p:spPr>
        </p:pic>
        <p:pic>
          <p:nvPicPr>
            <p:cNvPr id="154" name="Picture 7" descr="j0431601"/>
            <p:cNvPicPr>
              <a:picLocks noChangeAspect="1" noChangeArrowheads="1"/>
            </p:cNvPicPr>
            <p:nvPr/>
          </p:nvPicPr>
          <p:blipFill>
            <a:blip r:embed="rId7" cstate="print"/>
            <a:srcRect/>
            <a:stretch>
              <a:fillRect/>
            </a:stretch>
          </p:blipFill>
          <p:spPr bwMode="auto">
            <a:xfrm>
              <a:off x="7532003" y="4365033"/>
              <a:ext cx="521695" cy="522522"/>
            </a:xfrm>
            <a:prstGeom prst="rect">
              <a:avLst/>
            </a:prstGeom>
            <a:noFill/>
            <a:ln w="9525">
              <a:noFill/>
              <a:miter lim="800000"/>
              <a:headEnd/>
              <a:tailEnd/>
            </a:ln>
          </p:spPr>
        </p:pic>
        <p:sp>
          <p:nvSpPr>
            <p:cNvPr id="156" name="テキスト ボックス 71"/>
            <p:cNvSpPr txBox="1">
              <a:spLocks noChangeArrowheads="1"/>
            </p:cNvSpPr>
            <p:nvPr/>
          </p:nvSpPr>
          <p:spPr bwMode="auto">
            <a:xfrm>
              <a:off x="6765329" y="4802740"/>
              <a:ext cx="709294" cy="224170"/>
            </a:xfrm>
            <a:prstGeom prst="rect">
              <a:avLst/>
            </a:prstGeom>
            <a:noFill/>
            <a:ln w="9525">
              <a:noFill/>
              <a:miter lim="800000"/>
              <a:headEnd/>
              <a:tailEnd/>
            </a:ln>
          </p:spPr>
          <p:txBody>
            <a:bodyPr wrap="none">
              <a:spAutoFit/>
            </a:bodyPr>
            <a:lstStyle/>
            <a:p>
              <a:r>
                <a:rPr lang="ja-JP" altLang="en-US" sz="1200" b="1" dirty="0"/>
                <a:t>コミッター</a:t>
              </a:r>
            </a:p>
          </p:txBody>
        </p:sp>
        <p:sp>
          <p:nvSpPr>
            <p:cNvPr id="157" name="テキスト ボックス 72"/>
            <p:cNvSpPr txBox="1">
              <a:spLocks noChangeArrowheads="1"/>
            </p:cNvSpPr>
            <p:nvPr/>
          </p:nvSpPr>
          <p:spPr bwMode="auto">
            <a:xfrm>
              <a:off x="7154470" y="4103457"/>
              <a:ext cx="577519" cy="224167"/>
            </a:xfrm>
            <a:prstGeom prst="rect">
              <a:avLst/>
            </a:prstGeom>
            <a:noFill/>
            <a:ln w="9525">
              <a:noFill/>
              <a:miter lim="800000"/>
              <a:headEnd/>
              <a:tailEnd/>
            </a:ln>
          </p:spPr>
          <p:txBody>
            <a:bodyPr wrap="none">
              <a:spAutoFit/>
            </a:bodyPr>
            <a:lstStyle/>
            <a:p>
              <a:r>
                <a:rPr lang="ja-JP" altLang="en-US" sz="1200" b="1" dirty="0"/>
                <a:t>開発者</a:t>
              </a:r>
            </a:p>
          </p:txBody>
        </p:sp>
        <p:sp>
          <p:nvSpPr>
            <p:cNvPr id="158" name="テキスト ボックス 73"/>
            <p:cNvSpPr txBox="1">
              <a:spLocks noChangeArrowheads="1"/>
            </p:cNvSpPr>
            <p:nvPr/>
          </p:nvSpPr>
          <p:spPr bwMode="auto">
            <a:xfrm>
              <a:off x="7419438" y="4807844"/>
              <a:ext cx="846798" cy="224167"/>
            </a:xfrm>
            <a:prstGeom prst="rect">
              <a:avLst/>
            </a:prstGeom>
            <a:noFill/>
            <a:ln w="9525">
              <a:noFill/>
              <a:miter lim="800000"/>
              <a:headEnd/>
              <a:tailEnd/>
            </a:ln>
          </p:spPr>
          <p:txBody>
            <a:bodyPr wrap="none">
              <a:spAutoFit/>
            </a:bodyPr>
            <a:lstStyle/>
            <a:p>
              <a:r>
                <a:rPr lang="ja-JP" altLang="en-US" sz="1200" b="1" dirty="0"/>
                <a:t>一般開発者</a:t>
              </a:r>
            </a:p>
          </p:txBody>
        </p:sp>
        <p:sp>
          <p:nvSpPr>
            <p:cNvPr id="159" name="角丸四角形 158"/>
            <p:cNvSpPr/>
            <p:nvPr/>
          </p:nvSpPr>
          <p:spPr>
            <a:xfrm>
              <a:off x="6660232" y="4077072"/>
              <a:ext cx="1584325" cy="1008112"/>
            </a:xfrm>
            <a:prstGeom prst="roundRect">
              <a:avLst>
                <a:gd name="adj" fmla="val 1180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grpSp>
      <p:sp>
        <p:nvSpPr>
          <p:cNvPr id="5" name="正方形/長方形 4"/>
          <p:cNvSpPr/>
          <p:nvPr/>
        </p:nvSpPr>
        <p:spPr>
          <a:xfrm>
            <a:off x="2889653" y="2802036"/>
            <a:ext cx="4752528" cy="61938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少数のコミッターへのタスクの集中</a:t>
            </a:r>
            <a:endParaRPr kumimoji="1" lang="ja-JP" altLang="en-US" sz="2400" dirty="0"/>
          </a:p>
        </p:txBody>
      </p:sp>
      <p:sp>
        <p:nvSpPr>
          <p:cNvPr id="160" name="正方形/長方形 159"/>
          <p:cNvSpPr/>
          <p:nvPr/>
        </p:nvSpPr>
        <p:spPr>
          <a:xfrm>
            <a:off x="2437291" y="4238061"/>
            <a:ext cx="4752528" cy="619381"/>
          </a:xfrm>
          <a:prstGeom prst="rect">
            <a:avLst/>
          </a:prstGeom>
          <a:ln>
            <a:solidFill>
              <a:srgbClr val="FF0000"/>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2400" dirty="0" smtClean="0"/>
              <a:t>レビュー時間の長期化</a:t>
            </a:r>
            <a:endParaRPr kumimoji="1" lang="ja-JP" altLang="en-US" sz="2400" dirty="0"/>
          </a:p>
        </p:txBody>
      </p:sp>
      <p:sp>
        <p:nvSpPr>
          <p:cNvPr id="7" name="正方形/長方形 6"/>
          <p:cNvSpPr/>
          <p:nvPr/>
        </p:nvSpPr>
        <p:spPr>
          <a:xfrm>
            <a:off x="0" y="5317273"/>
            <a:ext cx="9144000" cy="106405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2800" dirty="0" smtClean="0">
                <a:solidFill>
                  <a:schemeClr val="bg1"/>
                </a:solidFill>
              </a:rPr>
              <a:t>コミッターに昇格すべき開発者を見つけ出すことが重要</a:t>
            </a:r>
            <a:endParaRPr lang="en-US" altLang="ja-JP" sz="2800" dirty="0">
              <a:solidFill>
                <a:schemeClr val="bg1"/>
              </a:solidFill>
            </a:endParaRPr>
          </a:p>
        </p:txBody>
      </p:sp>
    </p:spTree>
    <p:extLst>
      <p:ext uri="{BB962C8B-B14F-4D97-AF65-F5344CB8AC3E}">
        <p14:creationId xmlns:p14="http://schemas.microsoft.com/office/powerpoint/2010/main" val="124278088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160" grpId="0" animBg="1"/>
      <p:bldP spid="7" grpId="0" animBg="1"/>
    </p:bldLst>
  </p:timing>
</p:sld>
</file>

<file path=ppt/slides/slide4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分析：活動内容メトリクス</a:t>
            </a:r>
            <a:endParaRPr kumimoji="1" lang="ja-JP" altLang="en-US" sz="36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44</a:t>
            </a:fld>
            <a:endParaRPr kumimoji="1" lang="ja-JP" altLang="en-US"/>
          </a:p>
        </p:txBody>
      </p:sp>
      <p:sp>
        <p:nvSpPr>
          <p:cNvPr id="4" name="コンテンツ プレースホルダ 2"/>
          <p:cNvSpPr txBox="1">
            <a:spLocks/>
          </p:cNvSpPr>
          <p:nvPr/>
        </p:nvSpPr>
        <p:spPr>
          <a:xfrm>
            <a:off x="609600" y="1600200"/>
            <a:ext cx="7924800"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活動期間（月）</a:t>
            </a:r>
            <a:endParaRPr lang="en-US" altLang="ja-JP" sz="2800" dirty="0" smtClean="0"/>
          </a:p>
          <a:p>
            <a:r>
              <a:rPr lang="ja-JP" altLang="en-US" sz="2800" dirty="0" smtClean="0"/>
              <a:t>活動量</a:t>
            </a:r>
            <a:endParaRPr lang="en-US" altLang="ja-JP" sz="2800" dirty="0" smtClean="0"/>
          </a:p>
          <a:p>
            <a:pPr lvl="1"/>
            <a:r>
              <a:rPr lang="ja-JP" altLang="en-US" dirty="0"/>
              <a:t>総</a:t>
            </a:r>
            <a:r>
              <a:rPr lang="ja-JP" altLang="en-US" dirty="0" smtClean="0"/>
              <a:t>パッチ投稿数</a:t>
            </a:r>
            <a:endParaRPr lang="en-US" altLang="ja-JP" dirty="0" smtClean="0"/>
          </a:p>
          <a:p>
            <a:pPr lvl="1"/>
            <a:r>
              <a:rPr lang="ja-JP" altLang="en-US" dirty="0" smtClean="0"/>
              <a:t>総パッチレビュー数</a:t>
            </a:r>
            <a:endParaRPr lang="en-US" altLang="ja-JP" dirty="0" smtClean="0"/>
          </a:p>
          <a:p>
            <a:pPr lvl="1"/>
            <a:r>
              <a:rPr lang="ja-JP" altLang="en-US" dirty="0" smtClean="0"/>
              <a:t>総コメント投稿数</a:t>
            </a:r>
            <a:endParaRPr lang="en-US" altLang="ja-JP" dirty="0" smtClean="0"/>
          </a:p>
          <a:p>
            <a:pPr lvl="1"/>
            <a:r>
              <a:rPr lang="ja-JP" altLang="en-US" dirty="0" smtClean="0"/>
              <a:t>月パッチ</a:t>
            </a:r>
            <a:r>
              <a:rPr lang="ja-JP" altLang="en-US" dirty="0"/>
              <a:t>投稿数</a:t>
            </a:r>
            <a:endParaRPr lang="en-US" altLang="ja-JP" dirty="0"/>
          </a:p>
          <a:p>
            <a:pPr lvl="1"/>
            <a:r>
              <a:rPr lang="ja-JP" altLang="en-US" dirty="0" smtClean="0"/>
              <a:t>月パッチレビュー数</a:t>
            </a:r>
            <a:endParaRPr lang="en-US" altLang="ja-JP" dirty="0"/>
          </a:p>
          <a:p>
            <a:pPr lvl="1"/>
            <a:r>
              <a:rPr lang="ja-JP" altLang="en-US" dirty="0" smtClean="0"/>
              <a:t>月コメント投稿数</a:t>
            </a:r>
            <a:endParaRPr lang="en-US" altLang="ja-JP" dirty="0" smtClean="0"/>
          </a:p>
          <a:p>
            <a:pPr lvl="1"/>
            <a:endParaRPr lang="ja-JP" altLang="en-US" dirty="0" smtClean="0"/>
          </a:p>
        </p:txBody>
      </p:sp>
      <p:sp>
        <p:nvSpPr>
          <p:cNvPr id="6" name="右中かっこ 5"/>
          <p:cNvSpPr/>
          <p:nvPr/>
        </p:nvSpPr>
        <p:spPr>
          <a:xfrm>
            <a:off x="4355976" y="4221088"/>
            <a:ext cx="576064" cy="1512168"/>
          </a:xfrm>
          <a:prstGeom prst="rightBrace">
            <a:avLst>
              <a:gd name="adj1" fmla="val 20770"/>
              <a:gd name="adj2" fmla="val 48870"/>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sp>
        <p:nvSpPr>
          <p:cNvPr id="8" name="テキスト ボックス 7"/>
          <p:cNvSpPr txBox="1"/>
          <p:nvPr/>
        </p:nvSpPr>
        <p:spPr>
          <a:xfrm>
            <a:off x="5148064" y="4365104"/>
            <a:ext cx="3600400" cy="1200329"/>
          </a:xfrm>
          <a:prstGeom prst="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r>
              <a:rPr lang="ja-JP" altLang="en-US" sz="2400" dirty="0"/>
              <a:t>一時期のみ積極的に活動した開発者と継続して活動している開発者を</a:t>
            </a:r>
            <a:r>
              <a:rPr lang="ja-JP" altLang="en-US" sz="2400" dirty="0" smtClean="0"/>
              <a:t>区別</a:t>
            </a:r>
            <a:endParaRPr lang="ja-JP" altLang="en-US" sz="2400" dirty="0"/>
          </a:p>
        </p:txBody>
      </p:sp>
    </p:spTree>
    <p:extLst>
      <p:ext uri="{BB962C8B-B14F-4D97-AF65-F5344CB8AC3E}">
        <p14:creationId xmlns:p14="http://schemas.microsoft.com/office/powerpoint/2010/main" val="32966814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a:t>活動</a:t>
            </a:r>
            <a:r>
              <a:rPr lang="ja-JP" altLang="en-US" sz="3600" dirty="0" smtClean="0"/>
              <a:t>期間（月）の</a:t>
            </a:r>
            <a:r>
              <a:rPr lang="ja-JP" altLang="en-US" sz="3600" dirty="0"/>
              <a:t>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501352336"/>
              </p:ext>
            </p:extLst>
          </p:nvPr>
        </p:nvGraphicFramePr>
        <p:xfrm>
          <a:off x="683569" y="2060848"/>
          <a:ext cx="7560840" cy="2208165"/>
        </p:xfrm>
        <a:graphic>
          <a:graphicData uri="http://schemas.openxmlformats.org/drawingml/2006/table">
            <a:tbl>
              <a:tblPr firstRow="1" bandRow="1">
                <a:tableStyleId>{7DF18680-E054-41AD-8BC1-D1AEF772440D}</a:tableStyleId>
              </a:tblPr>
              <a:tblGrid>
                <a:gridCol w="2463646"/>
                <a:gridCol w="1529158"/>
                <a:gridCol w="1784018"/>
                <a:gridCol w="1784018"/>
              </a:tblGrid>
              <a:tr h="736055">
                <a:tc>
                  <a:txBody>
                    <a:bodyPr/>
                    <a:lstStyle/>
                    <a:p>
                      <a:endParaRPr kumimoji="1" lang="ja-JP" altLang="en-US" dirty="0"/>
                    </a:p>
                  </a:txBody>
                  <a:tcP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6055">
                <a:tc>
                  <a:txBody>
                    <a:bodyPr/>
                    <a:lstStyle/>
                    <a:p>
                      <a:pPr algn="ctr"/>
                      <a:r>
                        <a:rPr kumimoji="1" lang="ja-JP" altLang="en-US" sz="2000" dirty="0" smtClean="0"/>
                        <a:t>コミッター候補者</a:t>
                      </a:r>
                      <a:endParaRPr kumimoji="1" lang="ja-JP" altLang="en-US" sz="2000" dirty="0"/>
                    </a:p>
                  </a:txBody>
                  <a:tcPr anchor="ctr"/>
                </a:tc>
                <a:tc>
                  <a:txBody>
                    <a:bodyPr/>
                    <a:lstStyle/>
                    <a:p>
                      <a:pPr algn="ctr" fontAlgn="ctr"/>
                      <a:r>
                        <a:rPr lang="en-US" altLang="ja-JP" sz="2400" u="none" strike="noStrike">
                          <a:effectLst/>
                        </a:rPr>
                        <a:t>4</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4.77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9.52</a:t>
                      </a:r>
                      <a:endParaRPr lang="en-US" altLang="ja-JP" sz="2400" b="0" i="0" u="none" strike="noStrike" dirty="0">
                        <a:solidFill>
                          <a:srgbClr val="000000"/>
                        </a:solidFill>
                        <a:effectLst/>
                        <a:latin typeface="ＭＳ Ｐゴシック"/>
                      </a:endParaRPr>
                    </a:p>
                  </a:txBody>
                  <a:tcPr marL="4787" marR="4787" marT="4787" marB="0" anchor="ctr"/>
                </a:tc>
              </a:tr>
              <a:tr h="736055">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1.90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2.69</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45</a:t>
            </a:fld>
            <a:endParaRPr kumimoji="1" lang="ja-JP" altLang="en-US"/>
          </a:p>
        </p:txBody>
      </p:sp>
      <p:sp>
        <p:nvSpPr>
          <p:cNvPr id="5" name="テキスト ボックス 4"/>
          <p:cNvSpPr txBox="1"/>
          <p:nvPr/>
        </p:nvSpPr>
        <p:spPr>
          <a:xfrm>
            <a:off x="827584" y="4581128"/>
            <a:ext cx="7920880" cy="2086725"/>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a:t>
            </a:r>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a:t>
            </a:r>
            <a:r>
              <a:rPr lang="ja-JP" altLang="en-US" sz="2400" kern="0" dirty="0" smtClean="0"/>
              <a:t>ある</a:t>
            </a:r>
            <a:endParaRPr lang="en-US" altLang="ja-JP" sz="2400" kern="0" dirty="0" smtClean="0"/>
          </a:p>
          <a:p>
            <a:pPr>
              <a:spcBef>
                <a:spcPct val="20000"/>
              </a:spcBef>
              <a:defRPr/>
            </a:pPr>
            <a:r>
              <a:rPr lang="ja-JP" altLang="en-US" sz="2400" kern="0" dirty="0"/>
              <a:t>⇒</a:t>
            </a:r>
            <a:r>
              <a:rPr lang="ja-JP" altLang="en-US" sz="2400" kern="0" dirty="0" smtClean="0">
                <a:solidFill>
                  <a:srgbClr val="C00000"/>
                </a:solidFill>
              </a:rPr>
              <a:t>コミッター</a:t>
            </a:r>
            <a:r>
              <a:rPr lang="ja-JP" altLang="en-US" sz="2400" kern="0" dirty="0">
                <a:solidFill>
                  <a:srgbClr val="C00000"/>
                </a:solidFill>
              </a:rPr>
              <a:t>選出の指標として有効</a:t>
            </a:r>
            <a:endParaRPr lang="en-US" altLang="ja-JP" sz="2400" kern="0" dirty="0">
              <a:solidFill>
                <a:srgbClr val="C00000"/>
              </a:solidFill>
            </a:endParaRPr>
          </a:p>
          <a:p>
            <a:endParaRPr kumimoji="1" lang="ja-JP" altLang="en-US" sz="2400" dirty="0"/>
          </a:p>
        </p:txBody>
      </p:sp>
    </p:spTree>
    <p:extLst>
      <p:ext uri="{BB962C8B-B14F-4D97-AF65-F5344CB8AC3E}">
        <p14:creationId xmlns:p14="http://schemas.microsoft.com/office/powerpoint/2010/main" val="7809765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パッチ投稿数の比較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936710433"/>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30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32.82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555.30</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4.21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335.87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9" name="フッター プレースホルダー 8"/>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46</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（総パッチ投稿数）</a:t>
            </a:r>
            <a:endParaRPr kumimoji="1" lang="en-US" altLang="ja-JP" sz="2400" dirty="0" smtClean="0"/>
          </a:p>
          <a:p>
            <a:r>
              <a:rPr lang="ja-JP" altLang="en-US" sz="2400" dirty="0" smtClean="0"/>
              <a:t>　　　　　　　　　</a:t>
            </a:r>
            <a:r>
              <a:rPr lang="en-US" altLang="ja-JP" sz="2400" dirty="0"/>
              <a:t>P = 0.00 &lt; 0.05 </a:t>
            </a:r>
            <a:r>
              <a:rPr lang="ja-JP" altLang="en-US" sz="2400" dirty="0" smtClean="0"/>
              <a:t>（月パッチ</a:t>
            </a:r>
            <a:r>
              <a:rPr lang="ja-JP" altLang="en-US" sz="2400" dirty="0"/>
              <a:t>投稿数</a:t>
            </a:r>
            <a:r>
              <a:rPr lang="ja-JP" altLang="en-US" sz="2400" dirty="0" smtClean="0"/>
              <a:t>）</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2868097556"/>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5.25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7.57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57.89</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11.24</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総パッチ投稿数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a:t>月</a:t>
            </a:r>
            <a:r>
              <a:rPr kumimoji="1" lang="ja-JP" altLang="en-US" sz="2400" dirty="0" smtClean="0"/>
              <a:t>パッチ投稿数</a:t>
            </a:r>
            <a:endParaRPr kumimoji="1" lang="ja-JP" altLang="en-US" sz="2400" dirty="0"/>
          </a:p>
        </p:txBody>
      </p:sp>
    </p:spTree>
    <p:extLst>
      <p:ext uri="{BB962C8B-B14F-4D97-AF65-F5344CB8AC3E}">
        <p14:creationId xmlns:p14="http://schemas.microsoft.com/office/powerpoint/2010/main" val="417668716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パッチレビュー数の比較</a:t>
            </a:r>
            <a:endParaRPr kumimoji="1" lang="ja-JP" altLang="en-US" sz="3600" dirty="0"/>
          </a:p>
        </p:txBody>
      </p:sp>
      <p:graphicFrame>
        <p:nvGraphicFramePr>
          <p:cNvPr id="11" name="コンテンツ プレースホルダー 3"/>
          <p:cNvGraphicFramePr>
            <a:graphicFrameLocks noGrp="1"/>
          </p:cNvGraphicFramePr>
          <p:nvPr>
            <p:ph idx="1"/>
            <p:extLst>
              <p:ext uri="{D42A27DB-BD31-4B8C-83A1-F6EECF244321}">
                <p14:modId xmlns:p14="http://schemas.microsoft.com/office/powerpoint/2010/main" val="878377217"/>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2.68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49.44</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0.08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0.26</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47</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（総パッチレビュー数）</a:t>
            </a:r>
            <a:endParaRPr kumimoji="1" lang="en-US" altLang="ja-JP" sz="2400" dirty="0" smtClean="0"/>
          </a:p>
          <a:p>
            <a:r>
              <a:rPr lang="ja-JP" altLang="en-US" sz="2400" dirty="0" smtClean="0"/>
              <a:t>　　　　　　　　　</a:t>
            </a:r>
            <a:r>
              <a:rPr lang="en-US" altLang="ja-JP" sz="2400" dirty="0"/>
              <a:t>P = 0.00 &lt; 0.05 </a:t>
            </a:r>
            <a:r>
              <a:rPr lang="ja-JP" altLang="en-US" sz="2400" dirty="0" smtClean="0"/>
              <a:t>（月パッチレビュー数）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sp>
        <p:nvSpPr>
          <p:cNvPr id="7" name="テキスト ボックス 6"/>
          <p:cNvSpPr txBox="1"/>
          <p:nvPr/>
        </p:nvSpPr>
        <p:spPr>
          <a:xfrm>
            <a:off x="179512" y="1599183"/>
            <a:ext cx="2808312" cy="461665"/>
          </a:xfrm>
          <a:prstGeom prst="rect">
            <a:avLst/>
          </a:prstGeom>
          <a:noFill/>
        </p:spPr>
        <p:txBody>
          <a:bodyPr wrap="square" rtlCol="0">
            <a:spAutoFit/>
          </a:bodyPr>
          <a:lstStyle/>
          <a:p>
            <a:r>
              <a:rPr kumimoji="1" lang="ja-JP" altLang="en-US" sz="2400" dirty="0" smtClean="0"/>
              <a:t>総パッチレビュー数</a:t>
            </a:r>
            <a:endParaRPr kumimoji="1" lang="ja-JP" altLang="en-US" sz="2400" dirty="0"/>
          </a:p>
        </p:txBody>
      </p:sp>
      <p:sp>
        <p:nvSpPr>
          <p:cNvPr id="8" name="テキスト ボックス 7"/>
          <p:cNvSpPr txBox="1"/>
          <p:nvPr/>
        </p:nvSpPr>
        <p:spPr>
          <a:xfrm>
            <a:off x="4824536" y="1599183"/>
            <a:ext cx="2699792" cy="461665"/>
          </a:xfrm>
          <a:prstGeom prst="rect">
            <a:avLst/>
          </a:prstGeom>
          <a:noFill/>
        </p:spPr>
        <p:txBody>
          <a:bodyPr wrap="square" rtlCol="0">
            <a:spAutoFit/>
          </a:bodyPr>
          <a:lstStyle/>
          <a:p>
            <a:r>
              <a:rPr lang="ja-JP" altLang="en-US" sz="2400" dirty="0"/>
              <a:t>月</a:t>
            </a:r>
            <a:r>
              <a:rPr kumimoji="1" lang="ja-JP" altLang="en-US" sz="2400" dirty="0" smtClean="0"/>
              <a:t>パッチレビュー数</a:t>
            </a:r>
            <a:endParaRPr kumimoji="1" lang="ja-JP" altLang="en-US" sz="2400" dirty="0"/>
          </a:p>
        </p:txBody>
      </p:sp>
      <p:graphicFrame>
        <p:nvGraphicFramePr>
          <p:cNvPr id="9" name="コンテンツ プレースホルダー 3"/>
          <p:cNvGraphicFramePr>
            <a:graphicFrameLocks/>
          </p:cNvGraphicFramePr>
          <p:nvPr>
            <p:extLst>
              <p:ext uri="{D42A27DB-BD31-4B8C-83A1-F6EECF244321}">
                <p14:modId xmlns:p14="http://schemas.microsoft.com/office/powerpoint/2010/main" val="2708719975"/>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7198">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4801">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10.27</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409.26</a:t>
                      </a:r>
                      <a:endParaRPr lang="en-US" altLang="ja-JP" sz="2400" b="0" i="0" u="none" strike="noStrike">
                        <a:solidFill>
                          <a:srgbClr val="000000"/>
                        </a:solidFill>
                        <a:effectLst/>
                        <a:latin typeface="ＭＳ Ｐゴシック"/>
                      </a:endParaRPr>
                    </a:p>
                  </a:txBody>
                  <a:tcPr marL="4787" marR="4787" marT="4787" marB="0" anchor="ctr"/>
                </a:tc>
              </a:tr>
              <a:tr h="734801">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0</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0.26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2.10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Tree>
    <p:extLst>
      <p:ext uri="{BB962C8B-B14F-4D97-AF65-F5344CB8AC3E}">
        <p14:creationId xmlns:p14="http://schemas.microsoft.com/office/powerpoint/2010/main" val="66452944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コメント投稿数の比較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189885362"/>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15.91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205.61</a:t>
                      </a:r>
                      <a:endParaRPr lang="en-US" altLang="ja-JP" sz="2400" b="0" i="0" u="none" strike="noStrike">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3.20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24.27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9" name="フッター プレースホルダー 8"/>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48</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（総コメント投稿数）</a:t>
            </a:r>
            <a:endParaRPr kumimoji="1" lang="en-US" altLang="ja-JP" sz="2400" dirty="0" smtClean="0"/>
          </a:p>
          <a:p>
            <a:r>
              <a:rPr lang="ja-JP" altLang="en-US" sz="2400" dirty="0" smtClean="0"/>
              <a:t>　　　　　　　　　</a:t>
            </a:r>
            <a:r>
              <a:rPr lang="en-US" altLang="ja-JP" sz="2400" dirty="0"/>
              <a:t>P = </a:t>
            </a:r>
            <a:r>
              <a:rPr lang="en-US" altLang="ja-JP" sz="2400" dirty="0" smtClean="0"/>
              <a:t>0.02 </a:t>
            </a:r>
            <a:r>
              <a:rPr lang="en-US" altLang="ja-JP" sz="2400" dirty="0"/>
              <a:t>&lt; 0.05 </a:t>
            </a:r>
            <a:r>
              <a:rPr lang="ja-JP" altLang="en-US" sz="2400" dirty="0" smtClean="0"/>
              <a:t>（月コメント投稿数）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3761671589"/>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2.91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17.75</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b="0" i="0" u="none" strike="noStrike" dirty="0" smtClean="0">
                          <a:solidFill>
                            <a:schemeClr val="dk1"/>
                          </a:solidFill>
                          <a:effectLst/>
                          <a:latin typeface="+mn-l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1.49</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5.20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総コメント投稿数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smtClean="0"/>
              <a:t>月</a:t>
            </a:r>
            <a:r>
              <a:rPr lang="ja-JP" altLang="en-US" sz="2400" dirty="0"/>
              <a:t>コメント</a:t>
            </a:r>
            <a:r>
              <a:rPr kumimoji="1" lang="ja-JP" altLang="en-US" sz="2400" dirty="0" smtClean="0"/>
              <a:t>投稿数</a:t>
            </a:r>
            <a:endParaRPr kumimoji="1" lang="ja-JP" altLang="en-US" sz="2400" dirty="0"/>
          </a:p>
        </p:txBody>
      </p:sp>
    </p:spTree>
    <p:extLst>
      <p:ext uri="{BB962C8B-B14F-4D97-AF65-F5344CB8AC3E}">
        <p14:creationId xmlns:p14="http://schemas.microsoft.com/office/powerpoint/2010/main" val="76171750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予測モデルの構築</a:t>
            </a:r>
            <a:endParaRPr kumimoji="1" lang="ja-JP" altLang="en-US" sz="3600" dirty="0"/>
          </a:p>
        </p:txBody>
      </p:sp>
      <p:sp>
        <p:nvSpPr>
          <p:cNvPr id="3" name="コンテンツ プレースホルダー 2"/>
          <p:cNvSpPr>
            <a:spLocks noGrp="1"/>
          </p:cNvSpPr>
          <p:nvPr>
            <p:ph idx="1"/>
          </p:nvPr>
        </p:nvSpPr>
        <p:spPr/>
        <p:txBody>
          <a:bodyPr/>
          <a:lstStyle/>
          <a:p>
            <a:pPr marL="342900" lvl="1" indent="-342900">
              <a:buFont typeface="Arial" panose="020B0604020202020204" pitchFamily="34" charset="0"/>
              <a:buChar char="•"/>
            </a:pPr>
            <a:r>
              <a:rPr lang="en-US" altLang="ja-JP" dirty="0" smtClean="0"/>
              <a:t>RQ2</a:t>
            </a:r>
            <a:r>
              <a:rPr lang="ja-JP" altLang="en-US" dirty="0" smtClean="0"/>
              <a:t>：</a:t>
            </a:r>
            <a:r>
              <a:rPr lang="ja-JP" altLang="en-US" dirty="0"/>
              <a:t>開発者の活動量からコミッター候補者を</a:t>
            </a:r>
            <a:r>
              <a:rPr lang="ja-JP" altLang="en-US" dirty="0" smtClean="0"/>
              <a:t>どの</a:t>
            </a:r>
            <a:r>
              <a:rPr lang="ja-JP" altLang="en-US" dirty="0"/>
              <a:t>程度の精度で予測</a:t>
            </a:r>
            <a:r>
              <a:rPr lang="ja-JP" altLang="en-US" dirty="0" smtClean="0"/>
              <a:t>できるか </a:t>
            </a:r>
            <a:r>
              <a:rPr lang="en-US" altLang="ja-JP" dirty="0"/>
              <a:t>?</a:t>
            </a:r>
            <a:endParaRPr kumimoji="1" lang="en-US" altLang="ja-JP" dirty="0" smtClean="0"/>
          </a:p>
          <a:p>
            <a:endParaRPr lang="en-US" altLang="ja-JP" sz="2800" dirty="0"/>
          </a:p>
          <a:p>
            <a:r>
              <a:rPr kumimoji="1" lang="ja-JP" altLang="en-US" sz="2800" dirty="0" smtClean="0"/>
              <a:t>ロジスティック回帰分析によって予測</a:t>
            </a:r>
            <a:endParaRPr kumimoji="1" lang="en-US" altLang="ja-JP" sz="2800" dirty="0" smtClean="0"/>
          </a:p>
          <a:p>
            <a:pPr lvl="1"/>
            <a:r>
              <a:rPr lang="ja-JP" altLang="en-US" dirty="0"/>
              <a:t>説明</a:t>
            </a:r>
            <a:r>
              <a:rPr lang="ja-JP" altLang="en-US" dirty="0" smtClean="0"/>
              <a:t>変数</a:t>
            </a:r>
            <a:endParaRPr lang="en-US" altLang="ja-JP" dirty="0" smtClean="0"/>
          </a:p>
          <a:p>
            <a:pPr lvl="2"/>
            <a:r>
              <a:rPr kumimoji="1" lang="en-US" altLang="ja-JP" dirty="0" smtClean="0"/>
              <a:t>7</a:t>
            </a:r>
            <a:r>
              <a:rPr kumimoji="1" lang="ja-JP" altLang="en-US" dirty="0" smtClean="0"/>
              <a:t>種類の活動内容メトリクス</a:t>
            </a:r>
            <a:endParaRPr kumimoji="1" lang="en-US" altLang="ja-JP" dirty="0" smtClean="0"/>
          </a:p>
          <a:p>
            <a:pPr lvl="1"/>
            <a:r>
              <a:rPr lang="ja-JP" altLang="en-US" dirty="0"/>
              <a:t>目的</a:t>
            </a:r>
            <a:r>
              <a:rPr lang="ja-JP" altLang="en-US" dirty="0" smtClean="0"/>
              <a:t>変数</a:t>
            </a:r>
            <a:endParaRPr lang="en-US" altLang="ja-JP" dirty="0" smtClean="0"/>
          </a:p>
          <a:p>
            <a:pPr lvl="2"/>
            <a:r>
              <a:rPr lang="ja-JP" altLang="en-US" dirty="0" smtClean="0"/>
              <a:t>コミッター</a:t>
            </a:r>
            <a:r>
              <a:rPr lang="ja-JP" altLang="en-US" dirty="0"/>
              <a:t>に昇格するか否か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4" name="スライド番号プレースホルダー 3"/>
          <p:cNvSpPr>
            <a:spLocks noGrp="1"/>
          </p:cNvSpPr>
          <p:nvPr>
            <p:ph type="sldNum" sz="quarter" idx="12"/>
          </p:nvPr>
        </p:nvSpPr>
        <p:spPr/>
        <p:txBody>
          <a:bodyPr/>
          <a:lstStyle/>
          <a:p>
            <a:fld id="{426E118B-0F06-492D-A002-B837CB8491AF}" type="slidenum">
              <a:rPr lang="ja-JP" altLang="en-US" smtClean="0"/>
              <a:pPr/>
              <a:t>49</a:t>
            </a:fld>
            <a:endParaRPr lang="ja-JP" altLang="en-US" dirty="0"/>
          </a:p>
        </p:txBody>
      </p:sp>
    </p:spTree>
    <p:extLst>
      <p:ext uri="{BB962C8B-B14F-4D97-AF65-F5344CB8AC3E}">
        <p14:creationId xmlns:p14="http://schemas.microsoft.com/office/powerpoint/2010/main" val="365573111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予測モデルの評価</a:t>
            </a:r>
            <a:endParaRPr kumimoji="1" lang="ja-JP" altLang="en-US" sz="3600" dirty="0"/>
          </a:p>
        </p:txBody>
      </p:sp>
      <p:sp>
        <p:nvSpPr>
          <p:cNvPr id="3" name="フッター プレースホルダー 2"/>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4" name="スライド番号プレースホルダー 3"/>
          <p:cNvSpPr>
            <a:spLocks noGrp="1"/>
          </p:cNvSpPr>
          <p:nvPr>
            <p:ph type="sldNum" sz="quarter" idx="12"/>
          </p:nvPr>
        </p:nvSpPr>
        <p:spPr/>
        <p:txBody>
          <a:bodyPr/>
          <a:lstStyle/>
          <a:p>
            <a:fld id="{426E118B-0F06-492D-A002-B837CB8491AF}" type="slidenum">
              <a:rPr lang="ja-JP" altLang="en-US" smtClean="0"/>
              <a:pPr/>
              <a:t>50</a:t>
            </a:fld>
            <a:endParaRPr lang="ja-JP" altLang="en-US" dirty="0"/>
          </a:p>
        </p:txBody>
      </p:sp>
      <p:graphicFrame>
        <p:nvGraphicFramePr>
          <p:cNvPr id="5" name="コンテンツ プレースホルダー 3"/>
          <p:cNvGraphicFramePr>
            <a:graphicFrameLocks/>
          </p:cNvGraphicFramePr>
          <p:nvPr>
            <p:extLst>
              <p:ext uri="{D42A27DB-BD31-4B8C-83A1-F6EECF244321}">
                <p14:modId xmlns:p14="http://schemas.microsoft.com/office/powerpoint/2010/main" val="1848974879"/>
              </p:ext>
            </p:extLst>
          </p:nvPr>
        </p:nvGraphicFramePr>
        <p:xfrm>
          <a:off x="755575" y="2276873"/>
          <a:ext cx="7920880" cy="2767033"/>
        </p:xfrm>
        <a:graphic>
          <a:graphicData uri="http://schemas.openxmlformats.org/drawingml/2006/table">
            <a:tbl>
              <a:tblPr firstRow="1" bandRow="1">
                <a:tableStyleId>{7DF18680-E054-41AD-8BC1-D1AEF772440D}</a:tableStyleId>
              </a:tblPr>
              <a:tblGrid>
                <a:gridCol w="3308433"/>
                <a:gridCol w="1383733"/>
                <a:gridCol w="1614357"/>
                <a:gridCol w="1614357"/>
              </a:tblGrid>
              <a:tr h="678801">
                <a:tc>
                  <a:txBody>
                    <a:bodyPr/>
                    <a:lstStyle/>
                    <a:p>
                      <a:pPr algn="r"/>
                      <a:endParaRPr kumimoji="1" lang="ja-JP" altLang="en-US" sz="1800" dirty="0"/>
                    </a:p>
                  </a:txBody>
                  <a:tcPr anchor="ctr"/>
                </a:tc>
                <a:tc>
                  <a:txBody>
                    <a:bodyPr/>
                    <a:lstStyle/>
                    <a:p>
                      <a:pPr algn="ctr"/>
                      <a:r>
                        <a:rPr kumimoji="1" lang="ja-JP" altLang="en-US" sz="1800" dirty="0" smtClean="0"/>
                        <a:t>適合率</a:t>
                      </a:r>
                      <a:endParaRPr kumimoji="1" lang="ja-JP" altLang="en-US" sz="1800" dirty="0"/>
                    </a:p>
                  </a:txBody>
                  <a:tcPr anchor="ctr"/>
                </a:tc>
                <a:tc>
                  <a:txBody>
                    <a:bodyPr/>
                    <a:lstStyle/>
                    <a:p>
                      <a:pPr algn="ctr"/>
                      <a:r>
                        <a:rPr kumimoji="1" lang="ja-JP" altLang="en-US" sz="1800" dirty="0" smtClean="0"/>
                        <a:t>再現率</a:t>
                      </a:r>
                      <a:endParaRPr kumimoji="1" lang="ja-JP" altLang="en-US" sz="1800" dirty="0"/>
                    </a:p>
                  </a:txBody>
                  <a:tcPr anchor="ctr"/>
                </a:tc>
                <a:tc>
                  <a:txBody>
                    <a:bodyPr/>
                    <a:lstStyle/>
                    <a:p>
                      <a:pPr algn="ctr"/>
                      <a:r>
                        <a:rPr kumimoji="1" lang="en-US" altLang="ja-JP" sz="1800" dirty="0" smtClean="0"/>
                        <a:t>F1</a:t>
                      </a:r>
                      <a:r>
                        <a:rPr kumimoji="1" lang="ja-JP" altLang="en-US" sz="1800" dirty="0" smtClean="0"/>
                        <a:t>値</a:t>
                      </a:r>
                      <a:endParaRPr kumimoji="1" lang="en-US" altLang="ja-JP" sz="1800" dirty="0" smtClean="0"/>
                    </a:p>
                  </a:txBody>
                  <a:tcPr anchor="ctr"/>
                </a:tc>
              </a:tr>
              <a:tr h="730630">
                <a:tc>
                  <a:txBody>
                    <a:bodyPr/>
                    <a:lstStyle/>
                    <a:p>
                      <a:pPr algn="ctr" fontAlgn="ctr"/>
                      <a:r>
                        <a:rPr lang="ja-JP" altLang="en-US" sz="2400" u="none" strike="noStrike" dirty="0" smtClean="0">
                          <a:effectLst/>
                        </a:rPr>
                        <a:t>本実験モデルによる予測</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 0.64</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0.76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0.70</a:t>
                      </a:r>
                      <a:endParaRPr lang="en-US" altLang="ja-JP" sz="2400" b="0" i="0" u="none" strike="noStrike" dirty="0">
                        <a:solidFill>
                          <a:srgbClr val="000000"/>
                        </a:solidFill>
                        <a:effectLst/>
                        <a:latin typeface="ＭＳ Ｐゴシック"/>
                      </a:endParaRPr>
                    </a:p>
                  </a:txBody>
                  <a:tcPr marL="4787" marR="4787" marT="4787" marB="0" anchor="ctr"/>
                </a:tc>
              </a:tr>
              <a:tr h="678801">
                <a:tc>
                  <a:txBody>
                    <a:bodyPr/>
                    <a:lstStyle/>
                    <a:p>
                      <a:pPr algn="ctr" fontAlgn="ctr"/>
                      <a:r>
                        <a:rPr lang="ja-JP" altLang="en-US" sz="2400" u="none" strike="noStrike" dirty="0" smtClean="0">
                          <a:effectLst/>
                        </a:rPr>
                        <a:t>ランダム予測</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0.14</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0.50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0.22</a:t>
                      </a:r>
                      <a:endParaRPr lang="en-US" altLang="ja-JP" sz="2400" b="0" i="0" u="none" strike="noStrike" dirty="0">
                        <a:solidFill>
                          <a:srgbClr val="000000"/>
                        </a:solidFill>
                        <a:effectLst/>
                        <a:latin typeface="ＭＳ Ｐゴシック"/>
                      </a:endParaRPr>
                    </a:p>
                  </a:txBody>
                  <a:tcPr marL="4787" marR="4787" marT="4787" marB="0" anchor="ctr"/>
                </a:tc>
              </a:tr>
              <a:tr h="678801">
                <a:tc>
                  <a:txBody>
                    <a:bodyPr/>
                    <a:lstStyle/>
                    <a:p>
                      <a:pPr algn="ctr" fontAlgn="ctr"/>
                      <a:r>
                        <a:rPr lang="ja-JP" altLang="en-US" sz="2400" u="none" strike="noStrike" dirty="0" smtClean="0">
                          <a:effectLst/>
                        </a:rPr>
                        <a:t>向上率</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kumimoji="1" lang="en-US" altLang="ja-JP" sz="2400" u="none" strike="noStrike" kern="1200" dirty="0" smtClean="0">
                          <a:effectLst/>
                        </a:rPr>
                        <a:t>4.57</a:t>
                      </a:r>
                      <a:endParaRPr lang="en-US" altLang="ja-JP" sz="32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1.52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3.18</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6" name="テキスト ボックス 5"/>
          <p:cNvSpPr txBox="1"/>
          <p:nvPr/>
        </p:nvSpPr>
        <p:spPr>
          <a:xfrm>
            <a:off x="755576" y="5415607"/>
            <a:ext cx="7920880" cy="461665"/>
          </a:xfrm>
          <a:prstGeom prst="rect">
            <a:avLst/>
          </a:prstGeom>
          <a:noFill/>
        </p:spPr>
        <p:txBody>
          <a:bodyPr wrap="square" rtlCol="0">
            <a:spAutoFit/>
          </a:bodyPr>
          <a:lstStyle/>
          <a:p>
            <a:r>
              <a:rPr lang="ja-JP" altLang="en-US" sz="2400" dirty="0">
                <a:solidFill>
                  <a:srgbClr val="C00000"/>
                </a:solidFill>
              </a:rPr>
              <a:t>ランダムに予測するより</a:t>
            </a:r>
            <a:r>
              <a:rPr lang="ja-JP" altLang="en-US" sz="2400" dirty="0" smtClean="0">
                <a:solidFill>
                  <a:srgbClr val="C00000"/>
                </a:solidFill>
              </a:rPr>
              <a:t>も高い精度で予測可能</a:t>
            </a:r>
            <a:endParaRPr kumimoji="1" lang="ja-JP" altLang="en-US" sz="2400" dirty="0">
              <a:solidFill>
                <a:srgbClr val="C00000"/>
              </a:solidFill>
            </a:endParaRPr>
          </a:p>
        </p:txBody>
      </p:sp>
    </p:spTree>
    <p:extLst>
      <p:ext uri="{BB962C8B-B14F-4D97-AF65-F5344CB8AC3E}">
        <p14:creationId xmlns:p14="http://schemas.microsoft.com/office/powerpoint/2010/main" val="120418989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先行研究</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r>
              <a:rPr lang="ja-JP" altLang="en-US" dirty="0"/>
              <a:t>開発者の活動量を</a:t>
            </a:r>
            <a:r>
              <a:rPr lang="ja-JP" altLang="en-US" dirty="0" smtClean="0"/>
              <a:t>用いた</a:t>
            </a:r>
            <a:r>
              <a:rPr lang="ja-JP" altLang="en-US" dirty="0"/>
              <a:t>コミッター候補者</a:t>
            </a:r>
            <a:r>
              <a:rPr lang="ja-JP" altLang="en-US" dirty="0" smtClean="0"/>
              <a:t>予測</a:t>
            </a:r>
            <a:r>
              <a:rPr lang="en-US" altLang="ja-JP" sz="2400" dirty="0" smtClean="0"/>
              <a:t>[2]</a:t>
            </a:r>
            <a:endParaRPr lang="en-US" altLang="ja-JP" dirty="0" smtClean="0"/>
          </a:p>
          <a:p>
            <a:pPr lvl="1"/>
            <a:r>
              <a:rPr lang="ja-JP" altLang="en-US" dirty="0" smtClean="0"/>
              <a:t>コミッター</a:t>
            </a:r>
            <a:r>
              <a:rPr lang="ja-JP" altLang="en-US" dirty="0"/>
              <a:t>候補者と一般開発者の</a:t>
            </a:r>
            <a:r>
              <a:rPr lang="ja-JP" altLang="en-US" dirty="0" smtClean="0"/>
              <a:t>活動（パッチ</a:t>
            </a:r>
            <a:r>
              <a:rPr lang="ja-JP" altLang="en-US" dirty="0"/>
              <a:t>の</a:t>
            </a:r>
            <a:r>
              <a:rPr lang="ja-JP" altLang="en-US" dirty="0" smtClean="0"/>
              <a:t>投稿，パッ </a:t>
            </a:r>
            <a:r>
              <a:rPr lang="ja-JP" altLang="en-US" dirty="0"/>
              <a:t>チの</a:t>
            </a:r>
            <a:r>
              <a:rPr lang="ja-JP" altLang="en-US" dirty="0" smtClean="0"/>
              <a:t>検証，開発</a:t>
            </a:r>
            <a:r>
              <a:rPr lang="ja-JP" altLang="en-US" dirty="0"/>
              <a:t>に伴う</a:t>
            </a:r>
            <a:r>
              <a:rPr lang="ja-JP" altLang="en-US" dirty="0" smtClean="0"/>
              <a:t>議論</a:t>
            </a:r>
            <a:r>
              <a:rPr lang="en-US" altLang="ja-JP" dirty="0" smtClean="0"/>
              <a:t>)</a:t>
            </a:r>
            <a:r>
              <a:rPr lang="ja-JP" altLang="en-US" dirty="0" smtClean="0"/>
              <a:t>の履歴と活動</a:t>
            </a:r>
            <a:r>
              <a:rPr lang="ja-JP" altLang="en-US" dirty="0"/>
              <a:t>期間を</a:t>
            </a:r>
            <a:r>
              <a:rPr lang="ja-JP" altLang="en-US" dirty="0" smtClean="0"/>
              <a:t>用いて予測モデルを構築</a:t>
            </a:r>
            <a:endParaRPr lang="en-US" altLang="ja-JP" dirty="0" smtClean="0"/>
          </a:p>
          <a:p>
            <a:pPr lvl="1"/>
            <a:endParaRPr kumimoji="1" lang="en-US" altLang="ja-JP" dirty="0" smtClean="0"/>
          </a:p>
          <a:p>
            <a:r>
              <a:rPr lang="ja-JP" altLang="en-US" dirty="0"/>
              <a:t>コミッター</a:t>
            </a:r>
            <a:r>
              <a:rPr lang="ja-JP" altLang="en-US" dirty="0" smtClean="0"/>
              <a:t>昇格以前</a:t>
            </a:r>
            <a:r>
              <a:rPr lang="ja-JP" altLang="en-US" dirty="0"/>
              <a:t>の</a:t>
            </a:r>
            <a:r>
              <a:rPr lang="ja-JP" altLang="en-US" dirty="0">
                <a:solidFill>
                  <a:srgbClr val="FF0000"/>
                </a:solidFill>
              </a:rPr>
              <a:t>全ての期間</a:t>
            </a:r>
            <a:r>
              <a:rPr lang="ja-JP" altLang="en-US" dirty="0"/>
              <a:t>の</a:t>
            </a:r>
            <a:r>
              <a:rPr lang="ja-JP" altLang="en-US" dirty="0" smtClean="0"/>
              <a:t>各活動の中央値をメトリクスとして用いている</a:t>
            </a:r>
            <a:endParaRPr lang="en-US" altLang="ja-JP" dirty="0" smtClean="0"/>
          </a:p>
          <a:p>
            <a:pPr lvl="1"/>
            <a:r>
              <a:rPr lang="ja-JP" altLang="en-US" dirty="0"/>
              <a:t>長期間の活動量の中央値</a:t>
            </a:r>
            <a:r>
              <a:rPr lang="ja-JP" altLang="en-US" dirty="0" smtClean="0"/>
              <a:t>はコミッター候補者</a:t>
            </a:r>
            <a:r>
              <a:rPr lang="ja-JP" altLang="en-US" dirty="0"/>
              <a:t>が有する本来の能力を過小評価する可能性がある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51</a:t>
            </a:fld>
            <a:endParaRPr lang="en-US" altLang="ja-JP" dirty="0"/>
          </a:p>
        </p:txBody>
      </p:sp>
    </p:spTree>
    <p:extLst>
      <p:ext uri="{BB962C8B-B14F-4D97-AF65-F5344CB8AC3E}">
        <p14:creationId xmlns:p14="http://schemas.microsoft.com/office/powerpoint/2010/main" val="34414436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6" name="ホームベース 15"/>
          <p:cNvSpPr/>
          <p:nvPr/>
        </p:nvSpPr>
        <p:spPr>
          <a:xfrm>
            <a:off x="1819704" y="3570077"/>
            <a:ext cx="5688632" cy="648072"/>
          </a:xfrm>
          <a:prstGeom prst="homePlate">
            <a:avLst/>
          </a:prstGeom>
          <a:solidFill>
            <a:schemeClr val="bg1">
              <a:lumMod val="95000"/>
            </a:schemeClr>
          </a:solidFill>
          <a:ln>
            <a:solidFill>
              <a:schemeClr val="bg1"/>
            </a:solidFill>
          </a:ln>
          <a:effectLst/>
        </p:spPr>
        <p:style>
          <a:lnRef idx="1">
            <a:schemeClr val="dk1"/>
          </a:lnRef>
          <a:fillRef idx="2">
            <a:schemeClr val="dk1"/>
          </a:fillRef>
          <a:effectRef idx="1">
            <a:schemeClr val="dk1"/>
          </a:effectRef>
          <a:fontRef idx="minor">
            <a:schemeClr val="dk1"/>
          </a:fontRef>
        </p:style>
        <p:txBody>
          <a:bodyPr rtlCol="0" anchor="ctr"/>
          <a:lstStyle/>
          <a:p>
            <a:pPr algn="ctr"/>
            <a:endParaRPr kumimoji="1" lang="ja-JP" altLang="en-US"/>
          </a:p>
        </p:txBody>
      </p:sp>
      <p:sp>
        <p:nvSpPr>
          <p:cNvPr id="2" name="タイトル 1"/>
          <p:cNvSpPr>
            <a:spLocks noGrp="1"/>
          </p:cNvSpPr>
          <p:nvPr>
            <p:ph type="title"/>
          </p:nvPr>
        </p:nvSpPr>
        <p:spPr/>
        <p:txBody>
          <a:bodyPr>
            <a:normAutofit/>
          </a:bodyPr>
          <a:lstStyle/>
          <a:p>
            <a:r>
              <a:rPr kumimoji="1" lang="ja-JP" altLang="en-US" sz="3600" dirty="0" smtClean="0"/>
              <a:t>提案手法</a:t>
            </a:r>
            <a:endParaRPr kumimoji="1" lang="ja-JP" altLang="en-US" sz="3600"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52</a:t>
            </a:fld>
            <a:endParaRPr kumimoji="1" lang="ja-JP" altLang="en-US"/>
          </a:p>
        </p:txBody>
      </p:sp>
      <p:sp>
        <p:nvSpPr>
          <p:cNvPr id="4" name="コンテンツ プレースホルダ 2"/>
          <p:cNvSpPr txBox="1">
            <a:spLocks/>
          </p:cNvSpPr>
          <p:nvPr/>
        </p:nvSpPr>
        <p:spPr>
          <a:xfrm>
            <a:off x="609599" y="1600200"/>
            <a:ext cx="7994849" cy="441960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sz="2800" dirty="0" smtClean="0"/>
              <a:t>既存</a:t>
            </a:r>
            <a:r>
              <a:rPr lang="ja-JP" altLang="en-US" sz="2800" dirty="0"/>
              <a:t>モデル</a:t>
            </a:r>
            <a:r>
              <a:rPr lang="ja-JP" altLang="en-US" sz="2800" dirty="0" smtClean="0"/>
              <a:t>をベースにデータセット期間の取り方を調整</a:t>
            </a:r>
            <a:endParaRPr lang="en-US" altLang="ja-JP" sz="1800" dirty="0" smtClean="0"/>
          </a:p>
        </p:txBody>
      </p:sp>
      <p:sp>
        <p:nvSpPr>
          <p:cNvPr id="27" name="ホームベース 26"/>
          <p:cNvSpPr/>
          <p:nvPr/>
        </p:nvSpPr>
        <p:spPr>
          <a:xfrm>
            <a:off x="1819703" y="3575133"/>
            <a:ext cx="12913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pic>
        <p:nvPicPr>
          <p:cNvPr id="19" name="Picture 19" descr="C:\shoji-f\SNA\Master's Thesis\図1.png"/>
          <p:cNvPicPr>
            <a:picLocks noChangeAspect="1" noChangeArrowheads="1"/>
          </p:cNvPicPr>
          <p:nvPr/>
        </p:nvPicPr>
        <p:blipFill>
          <a:blip r:embed="rId2" cstate="print"/>
          <a:srcRect/>
          <a:stretch>
            <a:fillRect/>
          </a:stretch>
        </p:blipFill>
        <p:spPr bwMode="auto">
          <a:xfrm>
            <a:off x="811592" y="3586599"/>
            <a:ext cx="476006" cy="492282"/>
          </a:xfrm>
          <a:prstGeom prst="rect">
            <a:avLst/>
          </a:prstGeom>
          <a:noFill/>
          <a:ln w="9525">
            <a:noFill/>
            <a:miter lim="800000"/>
            <a:headEnd/>
            <a:tailEnd/>
          </a:ln>
        </p:spPr>
      </p:pic>
      <p:cxnSp>
        <p:nvCxnSpPr>
          <p:cNvPr id="24" name="直線コネクタ 23"/>
          <p:cNvCxnSpPr/>
          <p:nvPr/>
        </p:nvCxnSpPr>
        <p:spPr>
          <a:xfrm>
            <a:off x="3111709"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V="1">
            <a:off x="1819703" y="5158862"/>
            <a:ext cx="5976664" cy="11822"/>
          </a:xfrm>
          <a:prstGeom prst="straightConnector1">
            <a:avLst/>
          </a:prstGeom>
          <a:ln w="38100">
            <a:solidFill>
              <a:schemeClr val="tx1"/>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40" name="テキスト ボックス 39"/>
          <p:cNvSpPr txBox="1"/>
          <p:nvPr/>
        </p:nvSpPr>
        <p:spPr>
          <a:xfrm>
            <a:off x="7796367" y="5214953"/>
            <a:ext cx="1072332" cy="461665"/>
          </a:xfrm>
          <a:prstGeom prst="rect">
            <a:avLst/>
          </a:prstGeom>
          <a:noFill/>
        </p:spPr>
        <p:txBody>
          <a:bodyPr wrap="square" rtlCol="0">
            <a:spAutoFit/>
          </a:bodyPr>
          <a:lstStyle/>
          <a:p>
            <a:r>
              <a:rPr lang="en-US" altLang="ja-JP" sz="2400" i="1" dirty="0" smtClean="0"/>
              <a:t>Month</a:t>
            </a:r>
            <a:endParaRPr kumimoji="1" lang="ja-JP" altLang="en-US" sz="2400" i="1" dirty="0"/>
          </a:p>
        </p:txBody>
      </p:sp>
      <p:sp>
        <p:nvSpPr>
          <p:cNvPr id="13" name="テキスト ボックス 12"/>
          <p:cNvSpPr txBox="1"/>
          <p:nvPr/>
        </p:nvSpPr>
        <p:spPr>
          <a:xfrm>
            <a:off x="2967476" y="5214953"/>
            <a:ext cx="375759" cy="523220"/>
          </a:xfrm>
          <a:prstGeom prst="rect">
            <a:avLst/>
          </a:prstGeom>
          <a:noFill/>
        </p:spPr>
        <p:txBody>
          <a:bodyPr wrap="square" rtlCol="0">
            <a:spAutoFit/>
          </a:bodyPr>
          <a:lstStyle/>
          <a:p>
            <a:pPr algn="ctr"/>
            <a:r>
              <a:rPr kumimoji="1" lang="en-US" altLang="ja-JP" sz="2800" dirty="0" smtClean="0"/>
              <a:t>1</a:t>
            </a:r>
            <a:endParaRPr kumimoji="1" lang="ja-JP" altLang="en-US" sz="2800" dirty="0"/>
          </a:p>
        </p:txBody>
      </p:sp>
      <p:cxnSp>
        <p:nvCxnSpPr>
          <p:cNvPr id="23" name="直線コネクタ 22"/>
          <p:cNvCxnSpPr/>
          <p:nvPr/>
        </p:nvCxnSpPr>
        <p:spPr>
          <a:xfrm>
            <a:off x="1819705" y="2710402"/>
            <a:ext cx="24102" cy="244846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p:nvPr/>
        </p:nvSpPr>
        <p:spPr>
          <a:xfrm>
            <a:off x="367507" y="4211542"/>
            <a:ext cx="1364176" cy="369332"/>
          </a:xfrm>
          <a:prstGeom prst="rect">
            <a:avLst/>
          </a:prstGeom>
          <a:noFill/>
        </p:spPr>
        <p:txBody>
          <a:bodyPr wrap="square" rtlCol="0">
            <a:spAutoFit/>
          </a:bodyPr>
          <a:lstStyle/>
          <a:p>
            <a:pPr algn="ctr"/>
            <a:r>
              <a:rPr kumimoji="1" lang="ja-JP" altLang="en-US" dirty="0" smtClean="0"/>
              <a:t>開発者</a:t>
            </a:r>
            <a:endParaRPr kumimoji="1" lang="ja-JP" altLang="en-US" dirty="0"/>
          </a:p>
        </p:txBody>
      </p:sp>
      <p:cxnSp>
        <p:nvCxnSpPr>
          <p:cNvPr id="33" name="直線コネクタ 32"/>
          <p:cNvCxnSpPr/>
          <p:nvPr/>
        </p:nvCxnSpPr>
        <p:spPr>
          <a:xfrm>
            <a:off x="4395480"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4" name="テキスト ボックス 33"/>
          <p:cNvSpPr txBox="1"/>
          <p:nvPr/>
        </p:nvSpPr>
        <p:spPr>
          <a:xfrm>
            <a:off x="4251247" y="5214953"/>
            <a:ext cx="375759" cy="523220"/>
          </a:xfrm>
          <a:prstGeom prst="rect">
            <a:avLst/>
          </a:prstGeom>
          <a:noFill/>
        </p:spPr>
        <p:txBody>
          <a:bodyPr wrap="square" rtlCol="0">
            <a:spAutoFit/>
          </a:bodyPr>
          <a:lstStyle/>
          <a:p>
            <a:pPr algn="ctr"/>
            <a:r>
              <a:rPr kumimoji="1" lang="en-US" altLang="ja-JP" sz="2800" dirty="0" smtClean="0"/>
              <a:t>2</a:t>
            </a:r>
            <a:endParaRPr kumimoji="1" lang="ja-JP" altLang="en-US" sz="2800" dirty="0"/>
          </a:p>
        </p:txBody>
      </p:sp>
      <p:cxnSp>
        <p:nvCxnSpPr>
          <p:cNvPr id="37" name="直線コネクタ 36"/>
          <p:cNvCxnSpPr/>
          <p:nvPr/>
        </p:nvCxnSpPr>
        <p:spPr>
          <a:xfrm>
            <a:off x="5752528" y="2710402"/>
            <a:ext cx="6823" cy="2448460"/>
          </a:xfrm>
          <a:prstGeom prst="line">
            <a:avLst/>
          </a:prstGeom>
          <a:ln w="38100">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テキスト ボックス 37"/>
          <p:cNvSpPr txBox="1"/>
          <p:nvPr/>
        </p:nvSpPr>
        <p:spPr>
          <a:xfrm>
            <a:off x="5608295" y="5214953"/>
            <a:ext cx="375759" cy="523220"/>
          </a:xfrm>
          <a:prstGeom prst="rect">
            <a:avLst/>
          </a:prstGeom>
          <a:noFill/>
        </p:spPr>
        <p:txBody>
          <a:bodyPr wrap="square" rtlCol="0">
            <a:spAutoFit/>
          </a:bodyPr>
          <a:lstStyle/>
          <a:p>
            <a:pPr algn="ctr"/>
            <a:r>
              <a:rPr lang="en-US" altLang="ja-JP" sz="2800" dirty="0"/>
              <a:t>3</a:t>
            </a:r>
            <a:endParaRPr kumimoji="1" lang="ja-JP" altLang="en-US" sz="2800" dirty="0"/>
          </a:p>
        </p:txBody>
      </p:sp>
      <p:sp>
        <p:nvSpPr>
          <p:cNvPr id="20" name="ホームベース 19"/>
          <p:cNvSpPr/>
          <p:nvPr/>
        </p:nvSpPr>
        <p:spPr>
          <a:xfrm>
            <a:off x="1833351" y="3563744"/>
            <a:ext cx="2582600"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
        <p:nvSpPr>
          <p:cNvPr id="31" name="ホームベース 30"/>
          <p:cNvSpPr/>
          <p:nvPr/>
        </p:nvSpPr>
        <p:spPr>
          <a:xfrm>
            <a:off x="1830159" y="3559303"/>
            <a:ext cx="3915544" cy="648072"/>
          </a:xfrm>
          <a:prstGeom prst="homePlate">
            <a:avLst/>
          </a:prstGeom>
          <a:effectLst/>
        </p:spPr>
        <p:style>
          <a:lnRef idx="1">
            <a:schemeClr val="accent1"/>
          </a:lnRef>
          <a:fillRef idx="2">
            <a:schemeClr val="accent1"/>
          </a:fillRef>
          <a:effectRef idx="1">
            <a:schemeClr val="accent1"/>
          </a:effectRef>
          <a:fontRef idx="minor">
            <a:schemeClr val="dk1"/>
          </a:fontRef>
        </p:style>
        <p:txBody>
          <a:bodyPr rtlCol="0" anchor="ctr"/>
          <a:lstStyle/>
          <a:p>
            <a:pPr algn="ctr"/>
            <a:endParaRPr kumimoji="1" lang="ja-JP" altLang="en-US"/>
          </a:p>
        </p:txBody>
      </p:sp>
    </p:spTree>
    <p:extLst>
      <p:ext uri="{BB962C8B-B14F-4D97-AF65-F5344CB8AC3E}">
        <p14:creationId xmlns:p14="http://schemas.microsoft.com/office/powerpoint/2010/main" val="24083028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1"/>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31" grpId="0" animBg="1"/>
    </p:bldLst>
  </p:timing>
</p:sld>
</file>

<file path=ppt/slides/slide5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lang="ja-JP" altLang="en-US" sz="3600" dirty="0"/>
              <a:t>活動</a:t>
            </a:r>
            <a:r>
              <a:rPr lang="ja-JP" altLang="en-US" sz="3600" dirty="0" smtClean="0"/>
              <a:t>期間（月）の</a:t>
            </a:r>
            <a:r>
              <a:rPr lang="ja-JP" altLang="en-US" sz="3600" dirty="0"/>
              <a:t>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488439043"/>
              </p:ext>
            </p:extLst>
          </p:nvPr>
        </p:nvGraphicFramePr>
        <p:xfrm>
          <a:off x="683569" y="2060848"/>
          <a:ext cx="7560840" cy="2208165"/>
        </p:xfrm>
        <a:graphic>
          <a:graphicData uri="http://schemas.openxmlformats.org/drawingml/2006/table">
            <a:tbl>
              <a:tblPr firstRow="1" bandRow="1">
                <a:tableStyleId>{7DF18680-E054-41AD-8BC1-D1AEF772440D}</a:tableStyleId>
              </a:tblPr>
              <a:tblGrid>
                <a:gridCol w="2463646"/>
                <a:gridCol w="1529158"/>
                <a:gridCol w="1784018"/>
                <a:gridCol w="1784018"/>
              </a:tblGrid>
              <a:tr h="736055">
                <a:tc>
                  <a:txBody>
                    <a:bodyPr/>
                    <a:lstStyle/>
                    <a:p>
                      <a:endParaRPr kumimoji="1" lang="ja-JP" altLang="en-US" dirty="0"/>
                    </a:p>
                  </a:txBody>
                  <a:tcP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6055">
                <a:tc>
                  <a:txBody>
                    <a:bodyPr/>
                    <a:lstStyle/>
                    <a:p>
                      <a:pPr algn="ctr"/>
                      <a:r>
                        <a:rPr kumimoji="1" lang="ja-JP" altLang="en-US" sz="2000" dirty="0" smtClean="0"/>
                        <a:t>コミッター候補者</a:t>
                      </a:r>
                      <a:endParaRPr kumimoji="1" lang="ja-JP" altLang="en-US" sz="2000" dirty="0"/>
                    </a:p>
                  </a:txBody>
                  <a:tcPr anchor="ctr"/>
                </a:tc>
                <a:tc>
                  <a:txBody>
                    <a:bodyPr/>
                    <a:lstStyle/>
                    <a:p>
                      <a:pPr algn="ctr" fontAlgn="ctr"/>
                      <a:r>
                        <a:rPr lang="en-US" altLang="ja-JP" sz="2400" u="none" strike="noStrike">
                          <a:effectLst/>
                        </a:rPr>
                        <a:t>4</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4.77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9.52</a:t>
                      </a:r>
                      <a:endParaRPr lang="en-US" altLang="ja-JP" sz="2400" b="0" i="0" u="none" strike="noStrike" dirty="0">
                        <a:solidFill>
                          <a:srgbClr val="000000"/>
                        </a:solidFill>
                        <a:effectLst/>
                        <a:latin typeface="ＭＳ Ｐゴシック"/>
                      </a:endParaRPr>
                    </a:p>
                  </a:txBody>
                  <a:tcPr marL="4787" marR="4787" marT="4787" marB="0" anchor="ctr"/>
                </a:tc>
              </a:tr>
              <a:tr h="736055">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1.90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2.69</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6" name="スライド番号プレースホルダー 5"/>
          <p:cNvSpPr>
            <a:spLocks noGrp="1"/>
          </p:cNvSpPr>
          <p:nvPr>
            <p:ph type="sldNum" sz="quarter" idx="12"/>
          </p:nvPr>
        </p:nvSpPr>
        <p:spPr/>
        <p:txBody>
          <a:bodyPr/>
          <a:lstStyle/>
          <a:p>
            <a:fld id="{426E118B-0F06-492D-A002-B837CB8491AF}" type="slidenum">
              <a:rPr kumimoji="1" lang="ja-JP" altLang="en-US" smtClean="0"/>
              <a:t>53</a:t>
            </a:fld>
            <a:endParaRPr kumimoji="1" lang="ja-JP" altLang="en-US"/>
          </a:p>
        </p:txBody>
      </p:sp>
      <p:sp>
        <p:nvSpPr>
          <p:cNvPr id="5" name="テキスト ボックス 4"/>
          <p:cNvSpPr txBox="1"/>
          <p:nvPr/>
        </p:nvSpPr>
        <p:spPr>
          <a:xfrm>
            <a:off x="827584" y="4581128"/>
            <a:ext cx="7920880" cy="2086725"/>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a:t>
            </a:r>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a:t>
            </a:r>
            <a:r>
              <a:rPr lang="ja-JP" altLang="en-US" sz="2400" kern="0" dirty="0" smtClean="0"/>
              <a:t>ある</a:t>
            </a:r>
            <a:endParaRPr lang="en-US" altLang="ja-JP" sz="2400" kern="0" dirty="0" smtClean="0"/>
          </a:p>
          <a:p>
            <a:pPr>
              <a:spcBef>
                <a:spcPct val="20000"/>
              </a:spcBef>
              <a:defRPr/>
            </a:pPr>
            <a:r>
              <a:rPr lang="ja-JP" altLang="en-US" sz="2400" kern="0" dirty="0"/>
              <a:t>⇒</a:t>
            </a:r>
            <a:r>
              <a:rPr lang="ja-JP" altLang="en-US" sz="2400" kern="0" dirty="0" smtClean="0">
                <a:solidFill>
                  <a:srgbClr val="C00000"/>
                </a:solidFill>
              </a:rPr>
              <a:t>コミッター</a:t>
            </a:r>
            <a:r>
              <a:rPr lang="ja-JP" altLang="en-US" sz="2400" kern="0" dirty="0">
                <a:solidFill>
                  <a:srgbClr val="C00000"/>
                </a:solidFill>
              </a:rPr>
              <a:t>選出の指標として有効</a:t>
            </a:r>
            <a:endParaRPr lang="en-US" altLang="ja-JP" sz="2400" kern="0" dirty="0">
              <a:solidFill>
                <a:srgbClr val="C00000"/>
              </a:solidFill>
            </a:endParaRPr>
          </a:p>
          <a:p>
            <a:endParaRPr kumimoji="1" lang="ja-JP" altLang="en-US" sz="2400" dirty="0"/>
          </a:p>
        </p:txBody>
      </p:sp>
    </p:spTree>
    <p:extLst>
      <p:ext uri="{BB962C8B-B14F-4D97-AF65-F5344CB8AC3E}">
        <p14:creationId xmlns:p14="http://schemas.microsoft.com/office/powerpoint/2010/main" val="414318545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パッチ投稿数の比較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3674577104"/>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30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32.82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555.30</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4.21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335.87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54</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（総パッチ投稿数）</a:t>
            </a:r>
            <a:endParaRPr kumimoji="1" lang="en-US" altLang="ja-JP" sz="2400" dirty="0" smtClean="0"/>
          </a:p>
          <a:p>
            <a:r>
              <a:rPr lang="ja-JP" altLang="en-US" sz="2400" dirty="0" smtClean="0"/>
              <a:t>　　　　　　　　　</a:t>
            </a:r>
            <a:r>
              <a:rPr lang="en-US" altLang="ja-JP" sz="2400" dirty="0"/>
              <a:t>P = 0.00 &lt; 0.05 </a:t>
            </a:r>
            <a:r>
              <a:rPr lang="ja-JP" altLang="en-US" sz="2400" dirty="0" smtClean="0"/>
              <a:t>（月パッチ</a:t>
            </a:r>
            <a:r>
              <a:rPr lang="ja-JP" altLang="en-US" sz="2400" dirty="0"/>
              <a:t>投稿数</a:t>
            </a:r>
            <a:r>
              <a:rPr lang="ja-JP" altLang="en-US" sz="2400" dirty="0" smtClean="0"/>
              <a:t>）</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3939858090"/>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5.25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7.57</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57.89</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11.24</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総パッチ投稿数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a:t>月</a:t>
            </a:r>
            <a:r>
              <a:rPr kumimoji="1" lang="ja-JP" altLang="en-US" sz="2400" dirty="0" smtClean="0"/>
              <a:t>パッチ投稿数</a:t>
            </a:r>
            <a:endParaRPr kumimoji="1" lang="ja-JP" altLang="en-US" sz="2400" dirty="0"/>
          </a:p>
        </p:txBody>
      </p:sp>
    </p:spTree>
    <p:extLst>
      <p:ext uri="{BB962C8B-B14F-4D97-AF65-F5344CB8AC3E}">
        <p14:creationId xmlns:p14="http://schemas.microsoft.com/office/powerpoint/2010/main" val="235943457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パッチレビュー数の比較</a:t>
            </a:r>
            <a:endParaRPr kumimoji="1" lang="ja-JP" altLang="en-US" sz="3600" dirty="0"/>
          </a:p>
        </p:txBody>
      </p:sp>
      <p:graphicFrame>
        <p:nvGraphicFramePr>
          <p:cNvPr id="11" name="コンテンツ プレースホルダー 3"/>
          <p:cNvGraphicFramePr>
            <a:graphicFrameLocks noGrp="1"/>
          </p:cNvGraphicFramePr>
          <p:nvPr>
            <p:ph idx="1"/>
            <p:extLst>
              <p:ext uri="{D42A27DB-BD31-4B8C-83A1-F6EECF244321}">
                <p14:modId xmlns:p14="http://schemas.microsoft.com/office/powerpoint/2010/main" val="501102711"/>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2.68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49.44</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dirty="0">
                          <a:effectLst/>
                        </a:rPr>
                        <a:t>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0.08</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0.26</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55</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（総パッチレビュー数）</a:t>
            </a:r>
            <a:endParaRPr kumimoji="1" lang="en-US" altLang="ja-JP" sz="2400" dirty="0" smtClean="0"/>
          </a:p>
          <a:p>
            <a:r>
              <a:rPr lang="ja-JP" altLang="en-US" sz="2400" dirty="0" smtClean="0"/>
              <a:t>　　　　　　　　　</a:t>
            </a:r>
            <a:r>
              <a:rPr lang="en-US" altLang="ja-JP" sz="2400" dirty="0"/>
              <a:t>P = 0.00 &lt; 0.05 </a:t>
            </a:r>
            <a:r>
              <a:rPr lang="ja-JP" altLang="en-US" sz="2400" dirty="0" smtClean="0"/>
              <a:t>（月パッチレビュー数）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sp>
        <p:nvSpPr>
          <p:cNvPr id="7" name="テキスト ボックス 6"/>
          <p:cNvSpPr txBox="1"/>
          <p:nvPr/>
        </p:nvSpPr>
        <p:spPr>
          <a:xfrm>
            <a:off x="179512" y="1599183"/>
            <a:ext cx="2808312" cy="461665"/>
          </a:xfrm>
          <a:prstGeom prst="rect">
            <a:avLst/>
          </a:prstGeom>
          <a:noFill/>
        </p:spPr>
        <p:txBody>
          <a:bodyPr wrap="square" rtlCol="0">
            <a:spAutoFit/>
          </a:bodyPr>
          <a:lstStyle/>
          <a:p>
            <a:r>
              <a:rPr kumimoji="1" lang="ja-JP" altLang="en-US" sz="2400" dirty="0" smtClean="0"/>
              <a:t>総パッチレビュー数</a:t>
            </a:r>
            <a:endParaRPr kumimoji="1" lang="ja-JP" altLang="en-US" sz="2400" dirty="0"/>
          </a:p>
        </p:txBody>
      </p:sp>
      <p:sp>
        <p:nvSpPr>
          <p:cNvPr id="8" name="テキスト ボックス 7"/>
          <p:cNvSpPr txBox="1"/>
          <p:nvPr/>
        </p:nvSpPr>
        <p:spPr>
          <a:xfrm>
            <a:off x="4824536" y="1599183"/>
            <a:ext cx="2699792" cy="461665"/>
          </a:xfrm>
          <a:prstGeom prst="rect">
            <a:avLst/>
          </a:prstGeom>
          <a:noFill/>
        </p:spPr>
        <p:txBody>
          <a:bodyPr wrap="square" rtlCol="0">
            <a:spAutoFit/>
          </a:bodyPr>
          <a:lstStyle/>
          <a:p>
            <a:r>
              <a:rPr lang="ja-JP" altLang="en-US" sz="2400" dirty="0"/>
              <a:t>月</a:t>
            </a:r>
            <a:r>
              <a:rPr kumimoji="1" lang="ja-JP" altLang="en-US" sz="2400" dirty="0" smtClean="0"/>
              <a:t>パッチレビュー数</a:t>
            </a:r>
            <a:endParaRPr kumimoji="1" lang="ja-JP" altLang="en-US" sz="2400" dirty="0"/>
          </a:p>
        </p:txBody>
      </p:sp>
      <p:graphicFrame>
        <p:nvGraphicFramePr>
          <p:cNvPr id="9" name="コンテンツ プレースホルダー 3"/>
          <p:cNvGraphicFramePr>
            <a:graphicFrameLocks/>
          </p:cNvGraphicFramePr>
          <p:nvPr>
            <p:extLst>
              <p:ext uri="{D42A27DB-BD31-4B8C-83A1-F6EECF244321}">
                <p14:modId xmlns:p14="http://schemas.microsoft.com/office/powerpoint/2010/main" val="3852275505"/>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7198">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4801">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1.5</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10.27</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409.26</a:t>
                      </a:r>
                      <a:endParaRPr lang="en-US" altLang="ja-JP" sz="2400" b="0" i="0" u="none" strike="noStrike">
                        <a:solidFill>
                          <a:srgbClr val="000000"/>
                        </a:solidFill>
                        <a:effectLst/>
                        <a:latin typeface="ＭＳ Ｐゴシック"/>
                      </a:endParaRPr>
                    </a:p>
                  </a:txBody>
                  <a:tcPr marL="4787" marR="4787" marT="4787" marB="0" anchor="ctr"/>
                </a:tc>
              </a:tr>
              <a:tr h="734801">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0</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0.26</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2.10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Tree>
    <p:extLst>
      <p:ext uri="{BB962C8B-B14F-4D97-AF65-F5344CB8AC3E}">
        <p14:creationId xmlns:p14="http://schemas.microsoft.com/office/powerpoint/2010/main" val="1786849014"/>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pPr algn="l"/>
            <a:r>
              <a:rPr kumimoji="1" lang="ja-JP" altLang="en-US" sz="3600" dirty="0" smtClean="0"/>
              <a:t>コメント投稿数の比較</a:t>
            </a:r>
            <a:endParaRPr kumimoji="1" lang="ja-JP" altLang="en-US" sz="3600" dirty="0"/>
          </a:p>
        </p:txBody>
      </p:sp>
      <p:graphicFrame>
        <p:nvGraphicFramePr>
          <p:cNvPr id="4" name="コンテンツ プレースホルダー 3"/>
          <p:cNvGraphicFramePr>
            <a:graphicFrameLocks noGrp="1"/>
          </p:cNvGraphicFramePr>
          <p:nvPr>
            <p:ph idx="1"/>
            <p:extLst>
              <p:ext uri="{D42A27DB-BD31-4B8C-83A1-F6EECF244321}">
                <p14:modId xmlns:p14="http://schemas.microsoft.com/office/powerpoint/2010/main" val="1028473650"/>
              </p:ext>
            </p:extLst>
          </p:nvPr>
        </p:nvGraphicFramePr>
        <p:xfrm>
          <a:off x="179512" y="2158304"/>
          <a:ext cx="4311064" cy="2206800"/>
        </p:xfrm>
        <a:graphic>
          <a:graphicData uri="http://schemas.openxmlformats.org/drawingml/2006/table">
            <a:tbl>
              <a:tblPr firstRow="1" bandRow="1">
                <a:tableStyleId>{7DF18680-E054-41AD-8BC1-D1AEF772440D}</a:tableStyleId>
              </a:tblPr>
              <a:tblGrid>
                <a:gridCol w="1510030"/>
                <a:gridCol w="925830"/>
                <a:gridCol w="925830"/>
                <a:gridCol w="949374"/>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u="none" strike="noStrike" dirty="0">
                          <a:effectLst/>
                        </a:rPr>
                        <a:t>12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15.91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a:effectLst/>
                        </a:rPr>
                        <a:t>205.61</a:t>
                      </a:r>
                      <a:endParaRPr lang="en-US" altLang="ja-JP" sz="2400" b="0" i="0" u="none" strike="noStrike">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u="none" strike="noStrike">
                          <a:effectLst/>
                        </a:rPr>
                        <a:t>1</a:t>
                      </a:r>
                      <a:endParaRPr lang="en-US" altLang="ja-JP" sz="2400" b="0" i="0" u="none" strike="noStrike">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3.20</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a:effectLst/>
                        </a:rPr>
                        <a:t>24.27</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56</a:t>
            </a:fld>
            <a:endParaRPr kumimoji="1" lang="ja-JP" altLang="en-US"/>
          </a:p>
        </p:txBody>
      </p:sp>
      <p:sp>
        <p:nvSpPr>
          <p:cNvPr id="5" name="テキスト ボックス 4"/>
          <p:cNvSpPr txBox="1"/>
          <p:nvPr/>
        </p:nvSpPr>
        <p:spPr>
          <a:xfrm>
            <a:off x="827584" y="4581128"/>
            <a:ext cx="7920880" cy="2456057"/>
          </a:xfrm>
          <a:prstGeom prst="rect">
            <a:avLst/>
          </a:prstGeom>
          <a:noFill/>
        </p:spPr>
        <p:txBody>
          <a:bodyPr wrap="square" rtlCol="0">
            <a:spAutoFit/>
          </a:bodyPr>
          <a:lstStyle/>
          <a:p>
            <a:r>
              <a:rPr kumimoji="1" lang="en-US" altLang="ja-JP" sz="2400" dirty="0" smtClean="0"/>
              <a:t>t</a:t>
            </a:r>
            <a:r>
              <a:rPr kumimoji="1" lang="ja-JP" altLang="en-US" sz="2400" dirty="0" smtClean="0"/>
              <a:t>検定の結果，</a:t>
            </a:r>
            <a:r>
              <a:rPr kumimoji="1" lang="en-US" altLang="ja-JP" sz="2400" dirty="0" smtClean="0"/>
              <a:t>P = 0.00 &lt; 0.05 </a:t>
            </a:r>
            <a:r>
              <a:rPr kumimoji="1" lang="ja-JP" altLang="en-US" sz="2400" dirty="0" smtClean="0"/>
              <a:t>（総コメント投稿数）</a:t>
            </a:r>
            <a:endParaRPr kumimoji="1" lang="en-US" altLang="ja-JP" sz="2400" dirty="0" smtClean="0"/>
          </a:p>
          <a:p>
            <a:r>
              <a:rPr lang="ja-JP" altLang="en-US" sz="2400" dirty="0" smtClean="0"/>
              <a:t>　　　　　　　　　</a:t>
            </a:r>
            <a:r>
              <a:rPr lang="en-US" altLang="ja-JP" sz="2400" dirty="0"/>
              <a:t>P = </a:t>
            </a:r>
            <a:r>
              <a:rPr lang="en-US" altLang="ja-JP" sz="2400" dirty="0" smtClean="0"/>
              <a:t>0.02 </a:t>
            </a:r>
            <a:r>
              <a:rPr lang="en-US" altLang="ja-JP" sz="2400" dirty="0"/>
              <a:t>&lt; 0.05 </a:t>
            </a:r>
            <a:r>
              <a:rPr lang="ja-JP" altLang="en-US" sz="2400" dirty="0" smtClean="0"/>
              <a:t>（月コメント投稿数）</a:t>
            </a:r>
            <a:endParaRPr lang="en-US" altLang="ja-JP" sz="2400" dirty="0" smtClean="0"/>
          </a:p>
          <a:p>
            <a:endParaRPr lang="en-US" altLang="ja-JP" sz="2400" dirty="0"/>
          </a:p>
          <a:p>
            <a:pPr>
              <a:spcBef>
                <a:spcPct val="20000"/>
              </a:spcBef>
              <a:defRPr/>
            </a:pPr>
            <a:r>
              <a:rPr lang="ja-JP" altLang="en-US" sz="2400" kern="0" dirty="0"/>
              <a:t>コミッター昇格前</a:t>
            </a:r>
            <a:r>
              <a:rPr lang="ja-JP" altLang="en-US" sz="2400" kern="0" dirty="0" smtClean="0"/>
              <a:t>と</a:t>
            </a:r>
            <a:r>
              <a:rPr lang="ja-JP" altLang="en-US" sz="2400" dirty="0"/>
              <a:t>一般開発者</a:t>
            </a:r>
            <a:r>
              <a:rPr lang="ja-JP" altLang="en-US" sz="2400" kern="0" dirty="0" smtClean="0"/>
              <a:t>で</a:t>
            </a:r>
            <a:r>
              <a:rPr lang="ja-JP" altLang="en-US" sz="2400" kern="0" dirty="0"/>
              <a:t>有意差がある</a:t>
            </a:r>
            <a:endParaRPr lang="en-US" altLang="ja-JP" sz="2400" kern="0" dirty="0"/>
          </a:p>
          <a:p>
            <a:pPr>
              <a:spcBef>
                <a:spcPct val="20000"/>
              </a:spcBef>
              <a:defRPr/>
            </a:pPr>
            <a:r>
              <a:rPr lang="ja-JP" altLang="en-US" sz="2400" kern="0" dirty="0"/>
              <a:t>⇒</a:t>
            </a:r>
            <a:r>
              <a:rPr lang="ja-JP" altLang="en-US" sz="2400" kern="0" dirty="0">
                <a:solidFill>
                  <a:srgbClr val="C00000"/>
                </a:solidFill>
              </a:rPr>
              <a:t>コミッター選出の指標として有効</a:t>
            </a:r>
            <a:endParaRPr lang="en-US" altLang="ja-JP" sz="2400" kern="0" dirty="0">
              <a:solidFill>
                <a:srgbClr val="C00000"/>
              </a:solidFill>
            </a:endParaRPr>
          </a:p>
          <a:p>
            <a:endParaRPr kumimoji="1" lang="ja-JP" altLang="en-US" sz="2400" dirty="0"/>
          </a:p>
        </p:txBody>
      </p:sp>
      <p:graphicFrame>
        <p:nvGraphicFramePr>
          <p:cNvPr id="6" name="コンテンツ プレースホルダー 3"/>
          <p:cNvGraphicFramePr>
            <a:graphicFrameLocks/>
          </p:cNvGraphicFramePr>
          <p:nvPr>
            <p:extLst>
              <p:ext uri="{D42A27DB-BD31-4B8C-83A1-F6EECF244321}">
                <p14:modId xmlns:p14="http://schemas.microsoft.com/office/powerpoint/2010/main" val="3645785567"/>
              </p:ext>
            </p:extLst>
          </p:nvPr>
        </p:nvGraphicFramePr>
        <p:xfrm>
          <a:off x="4807412" y="2158304"/>
          <a:ext cx="4157076" cy="2206800"/>
        </p:xfrm>
        <a:graphic>
          <a:graphicData uri="http://schemas.openxmlformats.org/drawingml/2006/table">
            <a:tbl>
              <a:tblPr firstRow="1" bandRow="1">
                <a:tableStyleId>{7DF18680-E054-41AD-8BC1-D1AEF772440D}</a:tableStyleId>
              </a:tblPr>
              <a:tblGrid>
                <a:gridCol w="1510030"/>
                <a:gridCol w="925830"/>
                <a:gridCol w="925830"/>
                <a:gridCol w="795386"/>
              </a:tblGrid>
              <a:tr h="735600">
                <a:tc>
                  <a:txBody>
                    <a:bodyPr/>
                    <a:lstStyle/>
                    <a:p>
                      <a:pPr algn="ctr"/>
                      <a:endParaRPr kumimoji="1" lang="ja-JP" altLang="en-US" dirty="0"/>
                    </a:p>
                  </a:txBody>
                  <a:tcPr anchor="ctr"/>
                </a:tc>
                <a:tc>
                  <a:txBody>
                    <a:bodyPr/>
                    <a:lstStyle/>
                    <a:p>
                      <a:pPr algn="ctr"/>
                      <a:r>
                        <a:rPr kumimoji="1" lang="ja-JP" altLang="en-US" dirty="0" smtClean="0"/>
                        <a:t>中央値</a:t>
                      </a:r>
                      <a:endParaRPr kumimoji="1" lang="ja-JP" altLang="en-US" dirty="0"/>
                    </a:p>
                  </a:txBody>
                  <a:tcPr anchor="ctr"/>
                </a:tc>
                <a:tc>
                  <a:txBody>
                    <a:bodyPr/>
                    <a:lstStyle/>
                    <a:p>
                      <a:pPr algn="ctr"/>
                      <a:r>
                        <a:rPr kumimoji="1" lang="ja-JP" altLang="en-US" dirty="0" smtClean="0"/>
                        <a:t>平均値</a:t>
                      </a:r>
                      <a:endParaRPr kumimoji="1" lang="ja-JP" altLang="en-US" dirty="0"/>
                    </a:p>
                  </a:txBody>
                  <a:tcPr anchor="ctr"/>
                </a:tc>
                <a:tc>
                  <a:txBody>
                    <a:bodyPr/>
                    <a:lstStyle/>
                    <a:p>
                      <a:pPr algn="ctr"/>
                      <a:r>
                        <a:rPr kumimoji="1" lang="ja-JP" altLang="en-US" dirty="0" smtClean="0"/>
                        <a:t>分散</a:t>
                      </a:r>
                      <a:endParaRPr kumimoji="1" lang="ja-JP" altLang="en-US" dirty="0"/>
                    </a:p>
                  </a:txBody>
                  <a:tcPr anchor="ctr"/>
                </a:tc>
              </a:tr>
              <a:tr h="735600">
                <a:tc>
                  <a:txBody>
                    <a:bodyPr/>
                    <a:lstStyle/>
                    <a:p>
                      <a:pPr algn="ctr"/>
                      <a:r>
                        <a:rPr kumimoji="1" lang="ja-JP" altLang="en-US" sz="2000" dirty="0" smtClean="0"/>
                        <a:t>コミッター</a:t>
                      </a:r>
                      <a:endParaRPr kumimoji="1" lang="en-US" altLang="ja-JP" sz="2000" dirty="0" smtClean="0"/>
                    </a:p>
                    <a:p>
                      <a:pPr algn="ctr"/>
                      <a:r>
                        <a:rPr kumimoji="1" lang="ja-JP" altLang="en-US" sz="2000" dirty="0" smtClean="0"/>
                        <a:t>候補者</a:t>
                      </a:r>
                      <a:endParaRPr kumimoji="1" lang="ja-JP" altLang="en-US" sz="2000" dirty="0"/>
                    </a:p>
                  </a:txBody>
                  <a:tcPr anchor="ctr"/>
                </a:tc>
                <a:tc>
                  <a:txBody>
                    <a:bodyPr/>
                    <a:lstStyle/>
                    <a:p>
                      <a:pPr algn="ctr" fontAlgn="ctr"/>
                      <a:r>
                        <a:rPr lang="en-US" altLang="ja-JP" sz="2400" b="0" i="0" u="none" strike="noStrike" dirty="0" smtClean="0">
                          <a:solidFill>
                            <a:srgbClr val="000000"/>
                          </a:solidFill>
                          <a:effectLst/>
                          <a:latin typeface="ＭＳ Ｐゴシック"/>
                        </a:rPr>
                        <a:t>2</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2.91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17.75</a:t>
                      </a:r>
                      <a:endParaRPr lang="en-US" altLang="ja-JP" sz="2400" b="0" i="0" u="none" strike="noStrike" dirty="0">
                        <a:solidFill>
                          <a:srgbClr val="000000"/>
                        </a:solidFill>
                        <a:effectLst/>
                        <a:latin typeface="ＭＳ Ｐゴシック"/>
                      </a:endParaRPr>
                    </a:p>
                  </a:txBody>
                  <a:tcPr marL="4787" marR="4787" marT="4787" marB="0" anchor="ctr"/>
                </a:tc>
              </a:tr>
              <a:tr h="735600">
                <a:tc>
                  <a:txBody>
                    <a:bodyPr/>
                    <a:lstStyle/>
                    <a:p>
                      <a:pPr algn="ctr"/>
                      <a:r>
                        <a:rPr kumimoji="1" lang="ja-JP" altLang="en-US" sz="2000" dirty="0" smtClean="0"/>
                        <a:t>一般開発者</a:t>
                      </a:r>
                      <a:endParaRPr kumimoji="1" lang="ja-JP" altLang="en-US" sz="2000" dirty="0"/>
                    </a:p>
                  </a:txBody>
                  <a:tcPr anchor="ctr"/>
                </a:tc>
                <a:tc>
                  <a:txBody>
                    <a:bodyPr/>
                    <a:lstStyle/>
                    <a:p>
                      <a:pPr algn="ctr" fontAlgn="ctr"/>
                      <a:r>
                        <a:rPr lang="en-US" altLang="ja-JP" sz="2400" b="0" i="0" u="none" strike="noStrike" dirty="0" smtClean="0">
                          <a:solidFill>
                            <a:schemeClr val="dk1"/>
                          </a:solidFill>
                          <a:effectLst/>
                          <a:latin typeface="+mn-lt"/>
                        </a:rPr>
                        <a:t>1</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b="0" i="0" u="none" strike="noStrike" dirty="0" smtClean="0">
                          <a:solidFill>
                            <a:schemeClr val="dk1"/>
                          </a:solidFill>
                          <a:effectLst/>
                          <a:latin typeface="+mn-lt"/>
                        </a:rPr>
                        <a:t>1.49</a:t>
                      </a:r>
                      <a:endParaRPr lang="en-US" altLang="ja-JP" sz="2400" b="0" i="0" u="none" strike="noStrike" dirty="0">
                        <a:solidFill>
                          <a:srgbClr val="000000"/>
                        </a:solidFill>
                        <a:effectLst/>
                        <a:latin typeface="ＭＳ Ｐゴシック"/>
                      </a:endParaRPr>
                    </a:p>
                  </a:txBody>
                  <a:tcPr marL="4787" marR="4787" marT="4787" marB="0" anchor="ctr"/>
                </a:tc>
                <a:tc>
                  <a:txBody>
                    <a:bodyPr/>
                    <a:lstStyle/>
                    <a:p>
                      <a:pPr algn="ctr" fontAlgn="ctr"/>
                      <a:r>
                        <a:rPr lang="en-US" altLang="ja-JP" sz="2400" u="none" strike="noStrike" dirty="0" smtClean="0">
                          <a:effectLst/>
                        </a:rPr>
                        <a:t>5.20</a:t>
                      </a:r>
                      <a:endParaRPr lang="en-US" altLang="ja-JP" sz="2400" b="0" i="0" u="none" strike="noStrike" dirty="0">
                        <a:solidFill>
                          <a:srgbClr val="000000"/>
                        </a:solidFill>
                        <a:effectLst/>
                        <a:latin typeface="ＭＳ Ｐゴシック"/>
                      </a:endParaRPr>
                    </a:p>
                  </a:txBody>
                  <a:tcPr marL="4787" marR="4787" marT="4787" marB="0" anchor="ctr"/>
                </a:tc>
              </a:tr>
            </a:tbl>
          </a:graphicData>
        </a:graphic>
      </p:graphicFrame>
      <p:sp>
        <p:nvSpPr>
          <p:cNvPr id="7" name="テキスト ボックス 6"/>
          <p:cNvSpPr txBox="1"/>
          <p:nvPr/>
        </p:nvSpPr>
        <p:spPr>
          <a:xfrm>
            <a:off x="179512" y="1599183"/>
            <a:ext cx="2483768" cy="461665"/>
          </a:xfrm>
          <a:prstGeom prst="rect">
            <a:avLst/>
          </a:prstGeom>
          <a:noFill/>
        </p:spPr>
        <p:txBody>
          <a:bodyPr wrap="square" rtlCol="0">
            <a:spAutoFit/>
          </a:bodyPr>
          <a:lstStyle/>
          <a:p>
            <a:r>
              <a:rPr kumimoji="1" lang="ja-JP" altLang="en-US" sz="2400" dirty="0" smtClean="0"/>
              <a:t>総コメント投稿数</a:t>
            </a:r>
            <a:endParaRPr kumimoji="1" lang="ja-JP" altLang="en-US" sz="2400" dirty="0"/>
          </a:p>
        </p:txBody>
      </p:sp>
      <p:sp>
        <p:nvSpPr>
          <p:cNvPr id="8" name="テキスト ボックス 7"/>
          <p:cNvSpPr txBox="1"/>
          <p:nvPr/>
        </p:nvSpPr>
        <p:spPr>
          <a:xfrm>
            <a:off x="4824536" y="1599183"/>
            <a:ext cx="2483768" cy="461665"/>
          </a:xfrm>
          <a:prstGeom prst="rect">
            <a:avLst/>
          </a:prstGeom>
          <a:noFill/>
        </p:spPr>
        <p:txBody>
          <a:bodyPr wrap="square" rtlCol="0">
            <a:spAutoFit/>
          </a:bodyPr>
          <a:lstStyle/>
          <a:p>
            <a:r>
              <a:rPr lang="ja-JP" altLang="en-US" sz="2400" dirty="0" smtClean="0"/>
              <a:t>月</a:t>
            </a:r>
            <a:r>
              <a:rPr lang="ja-JP" altLang="en-US" sz="2400" dirty="0"/>
              <a:t>コメント</a:t>
            </a:r>
            <a:r>
              <a:rPr kumimoji="1" lang="ja-JP" altLang="en-US" sz="2400" dirty="0" smtClean="0"/>
              <a:t>投稿数</a:t>
            </a:r>
            <a:endParaRPr kumimoji="1" lang="ja-JP" altLang="en-US" sz="2400" dirty="0"/>
          </a:p>
        </p:txBody>
      </p:sp>
    </p:spTree>
    <p:extLst>
      <p:ext uri="{BB962C8B-B14F-4D97-AF65-F5344CB8AC3E}">
        <p14:creationId xmlns:p14="http://schemas.microsoft.com/office/powerpoint/2010/main" val="88552507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実験結果（抜粋）</a:t>
            </a:r>
            <a:endParaRPr kumimoji="1" lang="ja-JP" altLang="en-US" dirty="0"/>
          </a:p>
        </p:txBody>
      </p:sp>
      <p:sp>
        <p:nvSpPr>
          <p:cNvPr id="3" name="コンテンツ プレースホルダー 2"/>
          <p:cNvSpPr>
            <a:spLocks noGrp="1"/>
          </p:cNvSpPr>
          <p:nvPr>
            <p:ph idx="1"/>
          </p:nvPr>
        </p:nvSpPr>
        <p:spPr/>
        <p:txBody>
          <a:bodyPr/>
          <a:lstStyle/>
          <a:p>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57</a:t>
            </a:fld>
            <a:endParaRPr lang="en-US" altLang="ja-JP" dirty="0"/>
          </a:p>
        </p:txBody>
      </p:sp>
      <p:graphicFrame>
        <p:nvGraphicFramePr>
          <p:cNvPr id="7" name="コンテンツ プレースホルダー 3"/>
          <p:cNvGraphicFramePr>
            <a:graphicFrameLocks/>
          </p:cNvGraphicFramePr>
          <p:nvPr>
            <p:extLst>
              <p:ext uri="{D42A27DB-BD31-4B8C-83A1-F6EECF244321}">
                <p14:modId xmlns:p14="http://schemas.microsoft.com/office/powerpoint/2010/main" val="4108754383"/>
              </p:ext>
            </p:extLst>
          </p:nvPr>
        </p:nvGraphicFramePr>
        <p:xfrm>
          <a:off x="1209003" y="1413381"/>
          <a:ext cx="6831061" cy="4516055"/>
        </p:xfrm>
        <a:graphic>
          <a:graphicData uri="http://schemas.openxmlformats.org/drawingml/2006/table">
            <a:tbl>
              <a:tblPr firstRow="1" bandRow="1">
                <a:tableStyleId>{7DF18680-E054-41AD-8BC1-D1AEF772440D}</a:tableStyleId>
              </a:tblPr>
              <a:tblGrid>
                <a:gridCol w="1733867"/>
                <a:gridCol w="1529158"/>
                <a:gridCol w="1784018"/>
                <a:gridCol w="1784018"/>
              </a:tblGrid>
              <a:tr h="73605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データセット</a:t>
                      </a:r>
                      <a:endParaRPr kumimoji="1" lang="en-US" altLang="ja-JP" dirty="0" smtClean="0"/>
                    </a:p>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期間（月）</a:t>
                      </a:r>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適合率</a:t>
                      </a:r>
                      <a:endParaRPr kumimoji="1" lang="ja-JP" altLang="en-US" dirty="0"/>
                    </a:p>
                  </a:txBody>
                  <a:tcPr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dirty="0" smtClean="0"/>
                        <a:t>再現率</a:t>
                      </a:r>
                      <a:endParaRPr kumimoji="1" lang="ja-JP" altLang="en-US" dirty="0"/>
                    </a:p>
                  </a:txBody>
                  <a:tcPr anchor="ctr"/>
                </a:tc>
                <a:tc>
                  <a:txBody>
                    <a:bodyPr/>
                    <a:lstStyle/>
                    <a:p>
                      <a:pPr algn="ctr"/>
                      <a:r>
                        <a:rPr kumimoji="1" lang="en-US" altLang="ja-JP" dirty="0" smtClean="0"/>
                        <a:t>F1</a:t>
                      </a:r>
                      <a:r>
                        <a:rPr kumimoji="1" lang="ja-JP" altLang="en-US" dirty="0" smtClean="0"/>
                        <a:t>値</a:t>
                      </a:r>
                      <a:endParaRPr kumimoji="1" lang="ja-JP" altLang="en-US" dirty="0"/>
                    </a:p>
                  </a:txBody>
                  <a:tcPr anchor="ctr"/>
                </a:tc>
              </a:tr>
              <a:tr h="540000">
                <a:tc>
                  <a:txBody>
                    <a:bodyPr/>
                    <a:lstStyle/>
                    <a:p>
                      <a:pPr algn="ctr"/>
                      <a:r>
                        <a:rPr kumimoji="1" lang="en-US" altLang="ja-JP" sz="2400" dirty="0" smtClean="0">
                          <a:latin typeface="+mn-ea"/>
                          <a:ea typeface="+mn-ea"/>
                        </a:rPr>
                        <a:t>7</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8</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9</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10</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11</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en-US" altLang="ja-JP" sz="2400" dirty="0" smtClean="0">
                          <a:latin typeface="+mn-ea"/>
                          <a:ea typeface="+mn-ea"/>
                        </a:rPr>
                        <a:t>12</a:t>
                      </a:r>
                      <a:endParaRPr kumimoji="1" lang="ja-JP" altLang="en-US" sz="2400" dirty="0">
                        <a:latin typeface="+mn-ea"/>
                        <a:ea typeface="+mn-ea"/>
                      </a:endParaRPr>
                    </a:p>
                  </a:txBody>
                  <a:tcPr anchor="ctr"/>
                </a:tc>
                <a:tc>
                  <a:txBody>
                    <a:bodyPr/>
                    <a:lstStyle/>
                    <a:p>
                      <a:pPr algn="ctr"/>
                      <a:r>
                        <a:rPr lang="en-US" altLang="ja-JP" sz="2400" dirty="0" smtClean="0">
                          <a:latin typeface="+mn-ea"/>
                          <a:ea typeface="+mn-ea"/>
                        </a:rPr>
                        <a:t>0.67</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0.86</a:t>
                      </a:r>
                      <a:endParaRPr lang="ja-JP" altLang="en-US" sz="2400" dirty="0">
                        <a:latin typeface="+mn-ea"/>
                        <a:ea typeface="+mn-ea"/>
                      </a:endParaRPr>
                    </a:p>
                  </a:txBody>
                  <a:tcPr marL="4787" marR="4787" marT="4787" marB="0" anchor="ctr"/>
                </a:tc>
                <a:tc>
                  <a:txBody>
                    <a:bodyPr/>
                    <a:lstStyle/>
                    <a:p>
                      <a:pPr algn="ctr"/>
                      <a:r>
                        <a:rPr lang="en-US" altLang="ja-JP" sz="2400" dirty="0" smtClean="0">
                          <a:latin typeface="+mn-ea"/>
                          <a:ea typeface="+mn-ea"/>
                        </a:rPr>
                        <a:t>0.75</a:t>
                      </a:r>
                      <a:endParaRPr lang="ja-JP" altLang="en-US" sz="2400" dirty="0">
                        <a:latin typeface="+mn-ea"/>
                        <a:ea typeface="+mn-ea"/>
                      </a:endParaRPr>
                    </a:p>
                  </a:txBody>
                  <a:tcPr marL="4787" marR="4787" marT="4787" marB="0" anchor="ctr"/>
                </a:tc>
              </a:tr>
              <a:tr h="540000">
                <a:tc>
                  <a:txBody>
                    <a:bodyPr/>
                    <a:lstStyle/>
                    <a:p>
                      <a:pPr algn="ctr"/>
                      <a:r>
                        <a:rPr kumimoji="1" lang="ja-JP" altLang="en-US" sz="2400" dirty="0" smtClean="0">
                          <a:solidFill>
                            <a:schemeClr val="tx1"/>
                          </a:solidFill>
                          <a:latin typeface="+mn-ea"/>
                          <a:ea typeface="+mn-ea"/>
                        </a:rPr>
                        <a:t>既存モデル</a:t>
                      </a:r>
                      <a:endParaRPr kumimoji="1" lang="ja-JP" altLang="en-US" sz="2400" dirty="0">
                        <a:solidFill>
                          <a:schemeClr val="tx1"/>
                        </a:solidFill>
                        <a:latin typeface="+mn-ea"/>
                        <a:ea typeface="+mn-ea"/>
                      </a:endParaRPr>
                    </a:p>
                  </a:txBody>
                  <a:tcPr anchor="ctr"/>
                </a:tc>
                <a:tc>
                  <a:txBody>
                    <a:bodyPr/>
                    <a:lstStyle/>
                    <a:p>
                      <a:pPr algn="ctr" fontAlgn="ctr"/>
                      <a:r>
                        <a:rPr lang="en-US" altLang="ja-JP" sz="2400" b="0" i="0" u="none" strike="noStrike" dirty="0" smtClean="0">
                          <a:solidFill>
                            <a:srgbClr val="C00000"/>
                          </a:solidFill>
                          <a:effectLst/>
                          <a:latin typeface="+mn-ea"/>
                          <a:ea typeface="+mn-ea"/>
                        </a:rPr>
                        <a:t>0.68</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0.81</a:t>
                      </a:r>
                      <a:endParaRPr lang="en-US" altLang="ja-JP" sz="2400" b="0" i="0" u="none" strike="noStrike" dirty="0">
                        <a:solidFill>
                          <a:srgbClr val="C00000"/>
                        </a:solidFill>
                        <a:effectLst/>
                        <a:latin typeface="+mn-ea"/>
                        <a:ea typeface="+mn-ea"/>
                      </a:endParaRPr>
                    </a:p>
                  </a:txBody>
                  <a:tcPr marL="4787" marR="4787" marT="4787" marB="0" anchor="ctr"/>
                </a:tc>
                <a:tc>
                  <a:txBody>
                    <a:bodyPr/>
                    <a:lstStyle/>
                    <a:p>
                      <a:pPr algn="ctr" fontAlgn="ctr"/>
                      <a:r>
                        <a:rPr lang="en-US" altLang="ja-JP" sz="2400" b="0" i="0" u="none" strike="noStrike" dirty="0" smtClean="0">
                          <a:solidFill>
                            <a:srgbClr val="C00000"/>
                          </a:solidFill>
                          <a:effectLst/>
                          <a:latin typeface="+mn-ea"/>
                          <a:ea typeface="+mn-ea"/>
                        </a:rPr>
                        <a:t>0.74</a:t>
                      </a:r>
                      <a:endParaRPr lang="en-US" altLang="ja-JP" sz="2400" b="0" i="0" u="none" strike="noStrike" dirty="0">
                        <a:solidFill>
                          <a:srgbClr val="C00000"/>
                        </a:solidFill>
                        <a:effectLst/>
                        <a:latin typeface="+mn-ea"/>
                        <a:ea typeface="+mn-ea"/>
                      </a:endParaRPr>
                    </a:p>
                  </a:txBody>
                  <a:tcPr marL="4787" marR="4787" marT="4787" marB="0" anchor="ctr"/>
                </a:tc>
              </a:tr>
            </a:tbl>
          </a:graphicData>
        </a:graphic>
      </p:graphicFrame>
    </p:spTree>
    <p:extLst>
      <p:ext uri="{BB962C8B-B14F-4D97-AF65-F5344CB8AC3E}">
        <p14:creationId xmlns:p14="http://schemas.microsoft.com/office/powerpoint/2010/main" val="145148808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4" name="図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9356" y="3997725"/>
            <a:ext cx="1133706" cy="1133706"/>
          </a:xfrm>
          <a:prstGeom prst="rect">
            <a:avLst/>
          </a:prstGeom>
        </p:spPr>
      </p:pic>
      <p:pic>
        <p:nvPicPr>
          <p:cNvPr id="35" name="図 3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953238" y="3997725"/>
            <a:ext cx="1133706" cy="1133706"/>
          </a:xfrm>
          <a:prstGeom prst="rect">
            <a:avLst/>
          </a:prstGeom>
        </p:spPr>
      </p:pic>
      <p:pic>
        <p:nvPicPr>
          <p:cNvPr id="33" name="図 3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10779" y="1512170"/>
            <a:ext cx="1133706" cy="1133706"/>
          </a:xfrm>
          <a:prstGeom prst="rect">
            <a:avLst/>
          </a:prstGeom>
        </p:spPr>
      </p:pic>
      <p:pic>
        <p:nvPicPr>
          <p:cNvPr id="29" name="Picture 30" descr="F:\Documents and Settings\masao\My Documents\My Pictures\Microsoft クリップ オーガナイザ\j0433943.png"/>
          <p:cNvPicPr>
            <a:picLocks noChangeAspect="1" noChangeArrowheads="1"/>
          </p:cNvPicPr>
          <p:nvPr/>
        </p:nvPicPr>
        <p:blipFill>
          <a:blip r:embed="rId3" cstate="print"/>
          <a:srcRect/>
          <a:stretch>
            <a:fillRect/>
          </a:stretch>
        </p:blipFill>
        <p:spPr bwMode="auto">
          <a:xfrm flipH="1">
            <a:off x="2965115" y="5601097"/>
            <a:ext cx="846724" cy="933486"/>
          </a:xfrm>
          <a:prstGeom prst="rect">
            <a:avLst/>
          </a:prstGeom>
          <a:noFill/>
        </p:spPr>
      </p:pic>
      <p:sp>
        <p:nvSpPr>
          <p:cNvPr id="2" name="タイトル 1"/>
          <p:cNvSpPr>
            <a:spLocks noGrp="1"/>
          </p:cNvSpPr>
          <p:nvPr>
            <p:ph type="title"/>
          </p:nvPr>
        </p:nvSpPr>
        <p:spPr/>
        <p:txBody>
          <a:bodyPr/>
          <a:lstStyle/>
          <a:p>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58</a:t>
            </a:fld>
            <a:endParaRPr lang="en-US" altLang="ja-JP" dirty="0"/>
          </a:p>
        </p:txBody>
      </p:sp>
      <p:sp>
        <p:nvSpPr>
          <p:cNvPr id="8" name="右矢印 7"/>
          <p:cNvSpPr/>
          <p:nvPr/>
        </p:nvSpPr>
        <p:spPr>
          <a:xfrm>
            <a:off x="3177987" y="1774223"/>
            <a:ext cx="2383094" cy="466966"/>
          </a:xfrm>
          <a:prstGeom prst="rightArrow">
            <a:avLst>
              <a:gd name="adj1" fmla="val 50000"/>
              <a:gd name="adj2" fmla="val 8839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1" name="右矢印 10"/>
          <p:cNvSpPr/>
          <p:nvPr/>
        </p:nvSpPr>
        <p:spPr>
          <a:xfrm rot="16200000">
            <a:off x="3804353" y="2482835"/>
            <a:ext cx="986117" cy="466968"/>
          </a:xfrm>
          <a:prstGeom prst="rightArrow">
            <a:avLst>
              <a:gd name="adj1" fmla="val 50000"/>
              <a:gd name="adj2" fmla="val 88395"/>
            </a:avLst>
          </a:prstGeom>
        </p:spPr>
        <p:style>
          <a:lnRef idx="1">
            <a:schemeClr val="accent5"/>
          </a:lnRef>
          <a:fillRef idx="3">
            <a:schemeClr val="accent5"/>
          </a:fillRef>
          <a:effectRef idx="2">
            <a:schemeClr val="accent5"/>
          </a:effectRef>
          <a:fontRef idx="minor">
            <a:schemeClr val="lt1"/>
          </a:fontRef>
        </p:style>
        <p:txBody>
          <a:bodyPr rtlCol="0" anchor="ctr"/>
          <a:lstStyle/>
          <a:p>
            <a:pPr algn="ctr"/>
            <a:endParaRPr kumimoji="1" lang="ja-JP" altLang="en-US"/>
          </a:p>
        </p:txBody>
      </p:sp>
      <p:pic>
        <p:nvPicPr>
          <p:cNvPr id="12" name="Picture 3" descr="C:\Documents and Settings\shoji-f\Local Settings\Temporary Internet Files\Content.IE5\S123OX6J\MC900432599[2].png"/>
          <p:cNvPicPr>
            <a:picLocks noChangeAspect="1" noChangeArrowheads="1"/>
          </p:cNvPicPr>
          <p:nvPr/>
        </p:nvPicPr>
        <p:blipFill>
          <a:blip r:embed="rId4" cstate="print"/>
          <a:srcRect/>
          <a:stretch>
            <a:fillRect/>
          </a:stretch>
        </p:blipFill>
        <p:spPr bwMode="auto">
          <a:xfrm>
            <a:off x="3811839" y="2986918"/>
            <a:ext cx="1076786" cy="1077392"/>
          </a:xfrm>
          <a:prstGeom prst="rect">
            <a:avLst/>
          </a:prstGeom>
          <a:noFill/>
          <a:ln w="9525">
            <a:noFill/>
            <a:miter lim="800000"/>
            <a:headEnd/>
            <a:tailEnd/>
          </a:ln>
        </p:spPr>
      </p:pic>
      <p:pic>
        <p:nvPicPr>
          <p:cNvPr id="13" name="Picture 14" descr="researcher.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87912" y="3024453"/>
            <a:ext cx="961681" cy="98607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9" name="テキスト ボックス 8"/>
          <p:cNvSpPr txBox="1"/>
          <p:nvPr/>
        </p:nvSpPr>
        <p:spPr>
          <a:xfrm>
            <a:off x="1749125" y="2596996"/>
            <a:ext cx="1416423" cy="461665"/>
          </a:xfrm>
          <a:prstGeom prst="rect">
            <a:avLst/>
          </a:prstGeom>
          <a:noFill/>
        </p:spPr>
        <p:txBody>
          <a:bodyPr wrap="square" rtlCol="0">
            <a:spAutoFit/>
          </a:bodyPr>
          <a:lstStyle/>
          <a:p>
            <a:r>
              <a:rPr kumimoji="1" lang="ja-JP" altLang="en-US" sz="2400" dirty="0" smtClean="0"/>
              <a:t>ファイル</a:t>
            </a:r>
            <a:r>
              <a:rPr kumimoji="1" lang="en-US" altLang="ja-JP" sz="2400" dirty="0" smtClean="0"/>
              <a:t>A</a:t>
            </a:r>
            <a:endParaRPr kumimoji="1" lang="ja-JP" altLang="en-US" sz="2400" dirty="0"/>
          </a:p>
        </p:txBody>
      </p:sp>
      <p:sp>
        <p:nvSpPr>
          <p:cNvPr id="15" name="テキスト ボックス 14"/>
          <p:cNvSpPr txBox="1"/>
          <p:nvPr/>
        </p:nvSpPr>
        <p:spPr>
          <a:xfrm>
            <a:off x="5594953" y="2596995"/>
            <a:ext cx="1558882" cy="461665"/>
          </a:xfrm>
          <a:prstGeom prst="rect">
            <a:avLst/>
          </a:prstGeom>
          <a:noFill/>
        </p:spPr>
        <p:txBody>
          <a:bodyPr wrap="square" rtlCol="0">
            <a:spAutoFit/>
          </a:bodyPr>
          <a:lstStyle/>
          <a:p>
            <a:r>
              <a:rPr kumimoji="1" lang="ja-JP" altLang="en-US" sz="2400" dirty="0" smtClean="0"/>
              <a:t>ファイル</a:t>
            </a:r>
            <a:r>
              <a:rPr kumimoji="1" lang="en-US" altLang="ja-JP" sz="2400" dirty="0" smtClean="0"/>
              <a:t>A’</a:t>
            </a:r>
            <a:endParaRPr kumimoji="1" lang="ja-JP" altLang="en-US" sz="2400" dirty="0"/>
          </a:p>
        </p:txBody>
      </p:sp>
      <p:sp>
        <p:nvSpPr>
          <p:cNvPr id="16" name="テキスト ボックス 15"/>
          <p:cNvSpPr txBox="1"/>
          <p:nvPr/>
        </p:nvSpPr>
        <p:spPr>
          <a:xfrm>
            <a:off x="4745780" y="3620589"/>
            <a:ext cx="2372195" cy="461665"/>
          </a:xfrm>
          <a:prstGeom prst="rect">
            <a:avLst/>
          </a:prstGeom>
          <a:noFill/>
        </p:spPr>
        <p:txBody>
          <a:bodyPr wrap="square" rtlCol="0">
            <a:spAutoFit/>
          </a:bodyPr>
          <a:lstStyle/>
          <a:p>
            <a:r>
              <a:rPr kumimoji="1" lang="ja-JP" altLang="en-US" sz="2400" dirty="0" smtClean="0"/>
              <a:t>パッチファイル</a:t>
            </a:r>
            <a:r>
              <a:rPr kumimoji="1" lang="en-US" altLang="ja-JP" sz="2400" dirty="0" smtClean="0"/>
              <a:t>X</a:t>
            </a:r>
            <a:endParaRPr kumimoji="1" lang="ja-JP" altLang="en-US" sz="2400" dirty="0"/>
          </a:p>
        </p:txBody>
      </p:sp>
      <p:sp>
        <p:nvSpPr>
          <p:cNvPr id="10" name="ドーナツ 9"/>
          <p:cNvSpPr/>
          <p:nvPr/>
        </p:nvSpPr>
        <p:spPr>
          <a:xfrm>
            <a:off x="6303165" y="1468031"/>
            <a:ext cx="627529" cy="612383"/>
          </a:xfrm>
          <a:prstGeom prst="donut">
            <a:avLst>
              <a:gd name="adj" fmla="val 9266"/>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 name="右矢印 19"/>
          <p:cNvSpPr/>
          <p:nvPr/>
        </p:nvSpPr>
        <p:spPr>
          <a:xfrm>
            <a:off x="3240742" y="4364967"/>
            <a:ext cx="2383094" cy="466966"/>
          </a:xfrm>
          <a:prstGeom prst="rightArrow">
            <a:avLst>
              <a:gd name="adj1" fmla="val 50000"/>
              <a:gd name="adj2" fmla="val 88395"/>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1" name="右矢印 20"/>
          <p:cNvSpPr/>
          <p:nvPr/>
        </p:nvSpPr>
        <p:spPr>
          <a:xfrm rot="16200000">
            <a:off x="3867108" y="5073579"/>
            <a:ext cx="986117" cy="466968"/>
          </a:xfrm>
          <a:prstGeom prst="rightArrow">
            <a:avLst>
              <a:gd name="adj1" fmla="val 50000"/>
              <a:gd name="adj2" fmla="val 88395"/>
            </a:avLst>
          </a:prstGeom>
        </p:spPr>
        <p:style>
          <a:lnRef idx="1">
            <a:schemeClr val="accent2"/>
          </a:lnRef>
          <a:fillRef idx="3">
            <a:schemeClr val="accent2"/>
          </a:fillRef>
          <a:effectRef idx="2">
            <a:schemeClr val="accent2"/>
          </a:effectRef>
          <a:fontRef idx="minor">
            <a:schemeClr val="lt1"/>
          </a:fontRef>
        </p:style>
        <p:txBody>
          <a:bodyPr rtlCol="0" anchor="ctr"/>
          <a:lstStyle/>
          <a:p>
            <a:pPr algn="ctr"/>
            <a:endParaRPr kumimoji="1" lang="ja-JP" altLang="en-US"/>
          </a:p>
        </p:txBody>
      </p:sp>
      <p:pic>
        <p:nvPicPr>
          <p:cNvPr id="22" name="Picture 3" descr="C:\Documents and Settings\shoji-f\Local Settings\Temporary Internet Files\Content.IE5\S123OX6J\MC900432599[2].png"/>
          <p:cNvPicPr>
            <a:picLocks noChangeAspect="1" noChangeArrowheads="1"/>
          </p:cNvPicPr>
          <p:nvPr/>
        </p:nvPicPr>
        <p:blipFill>
          <a:blip r:embed="rId4" cstate="print">
            <a:grayscl/>
          </a:blip>
          <a:srcRect/>
          <a:stretch>
            <a:fillRect/>
          </a:stretch>
        </p:blipFill>
        <p:spPr bwMode="auto">
          <a:xfrm>
            <a:off x="3874594" y="5577662"/>
            <a:ext cx="1076786" cy="1077392"/>
          </a:xfrm>
          <a:prstGeom prst="rect">
            <a:avLst/>
          </a:prstGeom>
          <a:noFill/>
          <a:ln w="9525">
            <a:noFill/>
            <a:miter lim="800000"/>
            <a:headEnd/>
            <a:tailEnd/>
          </a:ln>
        </p:spPr>
      </p:pic>
      <p:sp>
        <p:nvSpPr>
          <p:cNvPr id="24" name="テキスト ボックス 23"/>
          <p:cNvSpPr txBox="1"/>
          <p:nvPr/>
        </p:nvSpPr>
        <p:spPr>
          <a:xfrm>
            <a:off x="1811880" y="5187740"/>
            <a:ext cx="1416423" cy="461665"/>
          </a:xfrm>
          <a:prstGeom prst="rect">
            <a:avLst/>
          </a:prstGeom>
          <a:noFill/>
        </p:spPr>
        <p:txBody>
          <a:bodyPr wrap="square" rtlCol="0">
            <a:spAutoFit/>
          </a:bodyPr>
          <a:lstStyle/>
          <a:p>
            <a:r>
              <a:rPr kumimoji="1" lang="ja-JP" altLang="en-US" sz="2400" dirty="0" smtClean="0"/>
              <a:t>ファイル</a:t>
            </a:r>
            <a:r>
              <a:rPr kumimoji="1" lang="en-US" altLang="ja-JP" sz="2400" dirty="0" smtClean="0"/>
              <a:t>B</a:t>
            </a:r>
            <a:endParaRPr kumimoji="1" lang="ja-JP" altLang="en-US" sz="2400" dirty="0"/>
          </a:p>
        </p:txBody>
      </p:sp>
      <p:sp>
        <p:nvSpPr>
          <p:cNvPr id="25" name="テキスト ボックス 24"/>
          <p:cNvSpPr txBox="1"/>
          <p:nvPr/>
        </p:nvSpPr>
        <p:spPr>
          <a:xfrm>
            <a:off x="5657708" y="5187739"/>
            <a:ext cx="1558882" cy="461665"/>
          </a:xfrm>
          <a:prstGeom prst="rect">
            <a:avLst/>
          </a:prstGeom>
          <a:noFill/>
        </p:spPr>
        <p:txBody>
          <a:bodyPr wrap="square" rtlCol="0">
            <a:spAutoFit/>
          </a:bodyPr>
          <a:lstStyle/>
          <a:p>
            <a:r>
              <a:rPr kumimoji="1" lang="ja-JP" altLang="en-US" sz="2400" dirty="0" smtClean="0"/>
              <a:t>ファイル</a:t>
            </a:r>
            <a:r>
              <a:rPr kumimoji="1" lang="en-US" altLang="ja-JP" sz="2400" dirty="0" smtClean="0"/>
              <a:t>B’</a:t>
            </a:r>
            <a:endParaRPr kumimoji="1" lang="ja-JP" altLang="en-US" sz="2400" dirty="0"/>
          </a:p>
        </p:txBody>
      </p:sp>
      <p:sp>
        <p:nvSpPr>
          <p:cNvPr id="26" name="テキスト ボックス 25"/>
          <p:cNvSpPr txBox="1"/>
          <p:nvPr/>
        </p:nvSpPr>
        <p:spPr>
          <a:xfrm>
            <a:off x="4808535" y="6211333"/>
            <a:ext cx="2372195" cy="461665"/>
          </a:xfrm>
          <a:prstGeom prst="rect">
            <a:avLst/>
          </a:prstGeom>
          <a:noFill/>
        </p:spPr>
        <p:txBody>
          <a:bodyPr wrap="square" rtlCol="0">
            <a:spAutoFit/>
          </a:bodyPr>
          <a:lstStyle/>
          <a:p>
            <a:r>
              <a:rPr kumimoji="1" lang="ja-JP" altLang="en-US" sz="2400" dirty="0" smtClean="0"/>
              <a:t>パッチファイル</a:t>
            </a:r>
            <a:r>
              <a:rPr kumimoji="1" lang="en-US" altLang="ja-JP" sz="2400" dirty="0" smtClean="0"/>
              <a:t>Y</a:t>
            </a:r>
            <a:endParaRPr kumimoji="1" lang="ja-JP" altLang="en-US" sz="2400" dirty="0"/>
          </a:p>
        </p:txBody>
      </p:sp>
      <p:sp>
        <p:nvSpPr>
          <p:cNvPr id="14" name="乗算記号 13"/>
          <p:cNvSpPr/>
          <p:nvPr/>
        </p:nvSpPr>
        <p:spPr>
          <a:xfrm>
            <a:off x="6204562" y="3851421"/>
            <a:ext cx="805847" cy="818346"/>
          </a:xfrm>
          <a:prstGeom prst="mathMultiply">
            <a:avLst>
              <a:gd name="adj1" fmla="val 8900"/>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1" name="図 3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rot="318543">
            <a:off x="6324995" y="4406650"/>
            <a:ext cx="814706" cy="814706"/>
          </a:xfrm>
          <a:prstGeom prst="rect">
            <a:avLst/>
          </a:prstGeom>
        </p:spPr>
      </p:pic>
      <p:pic>
        <p:nvPicPr>
          <p:cNvPr id="32" name="図 3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94661" y="1512170"/>
            <a:ext cx="1133706" cy="1133706"/>
          </a:xfrm>
          <a:prstGeom prst="rect">
            <a:avLst/>
          </a:prstGeom>
        </p:spPr>
      </p:pic>
    </p:spTree>
    <p:extLst>
      <p:ext uri="{BB962C8B-B14F-4D97-AF65-F5344CB8AC3E}">
        <p14:creationId xmlns:p14="http://schemas.microsoft.com/office/powerpoint/2010/main" val="1907666806"/>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Autofit/>
          </a:bodyPr>
          <a:lstStyle/>
          <a:p>
            <a:pPr algn="l"/>
            <a:r>
              <a:rPr lang="ja-JP" altLang="en-US" sz="3600" dirty="0" smtClean="0"/>
              <a:t>本研究の位置付け：</a:t>
            </a:r>
            <a:r>
              <a:rPr lang="en-US" altLang="ja-JP" sz="3600" dirty="0" smtClean="0"/>
              <a:t/>
            </a:r>
            <a:br>
              <a:rPr lang="en-US" altLang="ja-JP" sz="3600" dirty="0" smtClean="0"/>
            </a:br>
            <a:r>
              <a:rPr lang="en-US" altLang="ja-JP" sz="3600" dirty="0" smtClean="0"/>
              <a:t>OSS</a:t>
            </a:r>
            <a:r>
              <a:rPr lang="ja-JP" altLang="en-US" sz="3600" dirty="0" smtClean="0"/>
              <a:t>開発における品質保証活動</a:t>
            </a:r>
            <a:endParaRPr kumimoji="1" lang="ja-JP" altLang="en-US" sz="3600" dirty="0"/>
          </a:p>
        </p:txBody>
      </p:sp>
      <p:graphicFrame>
        <p:nvGraphicFramePr>
          <p:cNvPr id="4" name="図表 3"/>
          <p:cNvGraphicFramePr/>
          <p:nvPr>
            <p:extLst>
              <p:ext uri="{D42A27DB-BD31-4B8C-83A1-F6EECF244321}">
                <p14:modId xmlns:p14="http://schemas.microsoft.com/office/powerpoint/2010/main" val="2646308450"/>
              </p:ext>
            </p:extLst>
          </p:nvPr>
        </p:nvGraphicFramePr>
        <p:xfrm>
          <a:off x="195263" y="1775301"/>
          <a:ext cx="8697912" cy="326334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8" descr="C:\Users\masao\AppData\Local\Microsoft\Windows\Temporary Internet Files\Content.IE5\4PLHG8SU\MC900234930[1].wmf"/>
          <p:cNvPicPr>
            <a:picLocks noChangeAspect="1" noChangeArrowheads="1"/>
          </p:cNvPicPr>
          <p:nvPr/>
        </p:nvPicPr>
        <p:blipFill>
          <a:blip r:embed="rId8" cstate="print"/>
          <a:srcRect/>
          <a:stretch>
            <a:fillRect/>
          </a:stretch>
        </p:blipFill>
        <p:spPr bwMode="auto">
          <a:xfrm>
            <a:off x="7355564" y="1887061"/>
            <a:ext cx="1245110" cy="1218496"/>
          </a:xfrm>
          <a:prstGeom prst="rect">
            <a:avLst/>
          </a:prstGeom>
          <a:noFill/>
          <a:effectLst>
            <a:outerShdw blurRad="50800" dist="38100" dir="2700000" algn="tl" rotWithShape="0">
              <a:prstClr val="black">
                <a:alpha val="40000"/>
              </a:prstClr>
            </a:outerShdw>
          </a:effectLst>
        </p:spPr>
      </p:pic>
      <p:pic>
        <p:nvPicPr>
          <p:cNvPr id="6" name="Picture 10" descr="F:\Documents and Settings\masao\My Documents\My Pictures\Microsoft クリップ オーガナイザ\j0433936.png"/>
          <p:cNvPicPr>
            <a:picLocks noChangeAspect="1" noChangeArrowheads="1"/>
          </p:cNvPicPr>
          <p:nvPr/>
        </p:nvPicPr>
        <p:blipFill>
          <a:blip r:embed="rId9" cstate="print"/>
          <a:srcRect/>
          <a:stretch>
            <a:fillRect/>
          </a:stretch>
        </p:blipFill>
        <p:spPr bwMode="auto">
          <a:xfrm flipH="1">
            <a:off x="270590" y="2068403"/>
            <a:ext cx="480703" cy="470922"/>
          </a:xfrm>
          <a:prstGeom prst="rect">
            <a:avLst/>
          </a:prstGeom>
          <a:noFill/>
        </p:spPr>
      </p:pic>
      <p:pic>
        <p:nvPicPr>
          <p:cNvPr id="7" name="Picture 35" descr="F:\Documents and Settings\masao\My Documents\My Pictures\Microsoft クリップ オーガナイザ\j0433933.png"/>
          <p:cNvPicPr>
            <a:picLocks noChangeAspect="1" noChangeArrowheads="1"/>
          </p:cNvPicPr>
          <p:nvPr/>
        </p:nvPicPr>
        <p:blipFill>
          <a:blip r:embed="rId10" cstate="print"/>
          <a:srcRect/>
          <a:stretch>
            <a:fillRect/>
          </a:stretch>
        </p:blipFill>
        <p:spPr bwMode="auto">
          <a:xfrm flipH="1">
            <a:off x="724821" y="1665530"/>
            <a:ext cx="480703" cy="470922"/>
          </a:xfrm>
          <a:prstGeom prst="rect">
            <a:avLst/>
          </a:prstGeom>
          <a:noFill/>
        </p:spPr>
      </p:pic>
      <p:pic>
        <p:nvPicPr>
          <p:cNvPr id="8" name="Picture 38" descr="F:\Documents and Settings\masao\My Documents\My Pictures\Microsoft クリップ オーガナイザ\j0433928.png"/>
          <p:cNvPicPr>
            <a:picLocks noChangeAspect="1" noChangeArrowheads="1"/>
          </p:cNvPicPr>
          <p:nvPr/>
        </p:nvPicPr>
        <p:blipFill>
          <a:blip r:embed="rId11" cstate="print"/>
          <a:srcRect/>
          <a:stretch>
            <a:fillRect/>
          </a:stretch>
        </p:blipFill>
        <p:spPr bwMode="auto">
          <a:xfrm flipH="1">
            <a:off x="523500" y="1761634"/>
            <a:ext cx="480703" cy="470922"/>
          </a:xfrm>
          <a:prstGeom prst="rect">
            <a:avLst/>
          </a:prstGeom>
          <a:noFill/>
        </p:spPr>
      </p:pic>
      <p:pic>
        <p:nvPicPr>
          <p:cNvPr id="9" name="Picture 20" descr="F:\Documents and Settings\masao\My Documents\My Pictures\Microsoft クリップ オーガナイザ\j0433955.png"/>
          <p:cNvPicPr>
            <a:picLocks noChangeAspect="1" noChangeArrowheads="1"/>
          </p:cNvPicPr>
          <p:nvPr/>
        </p:nvPicPr>
        <p:blipFill>
          <a:blip r:embed="rId12" cstate="print"/>
          <a:srcRect/>
          <a:stretch>
            <a:fillRect/>
          </a:stretch>
        </p:blipFill>
        <p:spPr bwMode="auto">
          <a:xfrm flipH="1">
            <a:off x="965173" y="1698267"/>
            <a:ext cx="480703" cy="470922"/>
          </a:xfrm>
          <a:prstGeom prst="rect">
            <a:avLst/>
          </a:prstGeom>
          <a:noFill/>
        </p:spPr>
      </p:pic>
      <p:pic>
        <p:nvPicPr>
          <p:cNvPr id="10" name="Picture 25" descr="F:\Documents and Settings\masao\My Documents\My Pictures\Microsoft クリップ オーガナイザ\j0433960.png"/>
          <p:cNvPicPr>
            <a:picLocks noChangeAspect="1" noChangeArrowheads="1"/>
          </p:cNvPicPr>
          <p:nvPr/>
        </p:nvPicPr>
        <p:blipFill>
          <a:blip r:embed="rId13" cstate="print"/>
          <a:srcRect/>
          <a:stretch>
            <a:fillRect/>
          </a:stretch>
        </p:blipFill>
        <p:spPr bwMode="auto">
          <a:xfrm flipH="1">
            <a:off x="1078416" y="1862349"/>
            <a:ext cx="480703" cy="470922"/>
          </a:xfrm>
          <a:prstGeom prst="rect">
            <a:avLst/>
          </a:prstGeom>
          <a:noFill/>
        </p:spPr>
      </p:pic>
      <p:pic>
        <p:nvPicPr>
          <p:cNvPr id="11" name="Picture 4" descr="F:\Documents and Settings\masao\My Documents\My Pictures\Microsoft クリップ オーガナイザ\j0432657.png"/>
          <p:cNvPicPr>
            <a:picLocks noChangeAspect="1" noChangeArrowheads="1"/>
          </p:cNvPicPr>
          <p:nvPr/>
        </p:nvPicPr>
        <p:blipFill>
          <a:blip r:embed="rId14" cstate="print"/>
          <a:srcRect/>
          <a:stretch>
            <a:fillRect/>
          </a:stretch>
        </p:blipFill>
        <p:spPr bwMode="auto">
          <a:xfrm flipH="1">
            <a:off x="724821" y="1932817"/>
            <a:ext cx="480703" cy="470922"/>
          </a:xfrm>
          <a:prstGeom prst="rect">
            <a:avLst/>
          </a:prstGeom>
          <a:noFill/>
        </p:spPr>
      </p:pic>
      <p:pic>
        <p:nvPicPr>
          <p:cNvPr id="12" name="Picture 45" descr="F:\Documents and Settings\masao\My Documents\My Pictures\Microsoft クリップ オーガナイザ\j0433926.png"/>
          <p:cNvPicPr>
            <a:picLocks noChangeAspect="1" noChangeArrowheads="1"/>
          </p:cNvPicPr>
          <p:nvPr/>
        </p:nvPicPr>
        <p:blipFill>
          <a:blip r:embed="rId15" cstate="print"/>
          <a:srcRect/>
          <a:stretch>
            <a:fillRect/>
          </a:stretch>
        </p:blipFill>
        <p:spPr bwMode="auto">
          <a:xfrm flipH="1">
            <a:off x="543060" y="2016277"/>
            <a:ext cx="478033" cy="468306"/>
          </a:xfrm>
          <a:prstGeom prst="rect">
            <a:avLst/>
          </a:prstGeom>
          <a:noFill/>
        </p:spPr>
      </p:pic>
      <p:pic>
        <p:nvPicPr>
          <p:cNvPr id="13" name="Picture 29" descr="F:\Documents and Settings\masao\My Documents\My Pictures\Microsoft クリップ オーガナイザ\j0433945.png"/>
          <p:cNvPicPr>
            <a:picLocks noChangeAspect="1" noChangeArrowheads="1"/>
          </p:cNvPicPr>
          <p:nvPr/>
        </p:nvPicPr>
        <p:blipFill>
          <a:blip r:embed="rId16" cstate="print"/>
          <a:srcRect/>
          <a:stretch>
            <a:fillRect/>
          </a:stretch>
        </p:blipFill>
        <p:spPr bwMode="auto">
          <a:xfrm flipH="1">
            <a:off x="439039" y="2284113"/>
            <a:ext cx="480703" cy="470922"/>
          </a:xfrm>
          <a:prstGeom prst="rect">
            <a:avLst/>
          </a:prstGeom>
          <a:noFill/>
        </p:spPr>
      </p:pic>
      <p:pic>
        <p:nvPicPr>
          <p:cNvPr id="14" name="Picture 14" descr="F:\Documents and Settings\masao\My Documents\My Pictures\Microsoft クリップ オーガナイザ\j0433959.png"/>
          <p:cNvPicPr>
            <a:picLocks noChangeAspect="1" noChangeArrowheads="1"/>
          </p:cNvPicPr>
          <p:nvPr/>
        </p:nvPicPr>
        <p:blipFill>
          <a:blip r:embed="rId17" cstate="print"/>
          <a:srcRect/>
          <a:stretch>
            <a:fillRect/>
          </a:stretch>
        </p:blipFill>
        <p:spPr bwMode="auto">
          <a:xfrm flipH="1">
            <a:off x="839400" y="2083432"/>
            <a:ext cx="480703" cy="470922"/>
          </a:xfrm>
          <a:prstGeom prst="rect">
            <a:avLst/>
          </a:prstGeom>
          <a:noFill/>
        </p:spPr>
      </p:pic>
      <p:pic>
        <p:nvPicPr>
          <p:cNvPr id="15" name="Picture 16" descr="F:\Documents and Settings\masao\My Documents\My Pictures\Microsoft クリップ オーガナイザ\j0433950.png"/>
          <p:cNvPicPr>
            <a:picLocks noChangeAspect="1" noChangeArrowheads="1"/>
          </p:cNvPicPr>
          <p:nvPr/>
        </p:nvPicPr>
        <p:blipFill>
          <a:blip r:embed="rId18" cstate="print"/>
          <a:srcRect/>
          <a:stretch>
            <a:fillRect/>
          </a:stretch>
        </p:blipFill>
        <p:spPr bwMode="auto">
          <a:xfrm flipH="1">
            <a:off x="1029721" y="2211182"/>
            <a:ext cx="483374" cy="473538"/>
          </a:xfrm>
          <a:prstGeom prst="rect">
            <a:avLst/>
          </a:prstGeom>
          <a:noFill/>
        </p:spPr>
      </p:pic>
      <p:pic>
        <p:nvPicPr>
          <p:cNvPr id="16" name="Picture 22" descr="F:\Documents and Settings\masao\My Documents\My Pictures\Microsoft クリップ オーガナイザ\j0433957.png"/>
          <p:cNvPicPr>
            <a:picLocks noChangeAspect="1" noChangeArrowheads="1"/>
          </p:cNvPicPr>
          <p:nvPr/>
        </p:nvPicPr>
        <p:blipFill>
          <a:blip r:embed="rId19" cstate="print"/>
          <a:srcRect/>
          <a:stretch>
            <a:fillRect/>
          </a:stretch>
        </p:blipFill>
        <p:spPr bwMode="auto">
          <a:xfrm flipH="1">
            <a:off x="1235951" y="2303864"/>
            <a:ext cx="480703" cy="470922"/>
          </a:xfrm>
          <a:prstGeom prst="rect">
            <a:avLst/>
          </a:prstGeom>
          <a:noFill/>
        </p:spPr>
      </p:pic>
      <p:pic>
        <p:nvPicPr>
          <p:cNvPr id="17"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016332" y="2532753"/>
            <a:ext cx="480703" cy="470922"/>
          </a:xfrm>
          <a:prstGeom prst="rect">
            <a:avLst/>
          </a:prstGeom>
          <a:noFill/>
        </p:spPr>
      </p:pic>
      <p:pic>
        <p:nvPicPr>
          <p:cNvPr id="18" name="Picture 46" descr="F:\Documents and Settings\masao\My Documents\My Pictures\Microsoft クリップ オーガナイザ\j0433927.png"/>
          <p:cNvPicPr>
            <a:picLocks noChangeAspect="1" noChangeArrowheads="1"/>
          </p:cNvPicPr>
          <p:nvPr/>
        </p:nvPicPr>
        <p:blipFill>
          <a:blip r:embed="rId21" cstate="print"/>
          <a:srcRect/>
          <a:stretch>
            <a:fillRect/>
          </a:stretch>
        </p:blipFill>
        <p:spPr bwMode="auto">
          <a:xfrm flipH="1">
            <a:off x="1214947" y="2568732"/>
            <a:ext cx="480703" cy="470922"/>
          </a:xfrm>
          <a:prstGeom prst="rect">
            <a:avLst/>
          </a:prstGeom>
          <a:noFill/>
        </p:spPr>
      </p:pic>
      <p:pic>
        <p:nvPicPr>
          <p:cNvPr id="19"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715398" y="2309662"/>
            <a:ext cx="499549" cy="489385"/>
          </a:xfrm>
          <a:prstGeom prst="rect">
            <a:avLst/>
          </a:prstGeom>
          <a:noFill/>
        </p:spPr>
      </p:pic>
      <p:pic>
        <p:nvPicPr>
          <p:cNvPr id="20" name="Picture 18" descr="F:\Documents and Settings\masao\My Documents\My Pictures\Microsoft クリップ オーガナイザ\j0433952.png"/>
          <p:cNvPicPr>
            <a:picLocks noChangeAspect="1" noChangeArrowheads="1"/>
          </p:cNvPicPr>
          <p:nvPr/>
        </p:nvPicPr>
        <p:blipFill>
          <a:blip r:embed="rId23" cstate="print"/>
          <a:srcRect/>
          <a:stretch>
            <a:fillRect/>
          </a:stretch>
        </p:blipFill>
        <p:spPr bwMode="auto">
          <a:xfrm flipH="1">
            <a:off x="626162" y="2563585"/>
            <a:ext cx="480703" cy="470922"/>
          </a:xfrm>
          <a:prstGeom prst="rect">
            <a:avLst/>
          </a:prstGeom>
          <a:noFill/>
        </p:spPr>
      </p:pic>
      <p:pic>
        <p:nvPicPr>
          <p:cNvPr id="21"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839400" y="2682105"/>
            <a:ext cx="475362" cy="465690"/>
          </a:xfrm>
          <a:prstGeom prst="rect">
            <a:avLst/>
          </a:prstGeom>
          <a:noFill/>
        </p:spPr>
      </p:pic>
      <p:pic>
        <p:nvPicPr>
          <p:cNvPr id="22" name="Picture 17" descr="F:\Documents and Settings\masao\My Documents\My Pictures\Microsoft クリップ オーガナイザ\j0433951.png"/>
          <p:cNvPicPr>
            <a:picLocks noChangeAspect="1" noChangeArrowheads="1"/>
          </p:cNvPicPr>
          <p:nvPr/>
        </p:nvPicPr>
        <p:blipFill>
          <a:blip r:embed="rId25" cstate="print"/>
          <a:srcRect/>
          <a:stretch>
            <a:fillRect/>
          </a:stretch>
        </p:blipFill>
        <p:spPr bwMode="auto">
          <a:xfrm flipH="1">
            <a:off x="1004203" y="2846582"/>
            <a:ext cx="480703" cy="470922"/>
          </a:xfrm>
          <a:prstGeom prst="rect">
            <a:avLst/>
          </a:prstGeom>
          <a:noFill/>
        </p:spPr>
      </p:pic>
      <p:pic>
        <p:nvPicPr>
          <p:cNvPr id="23" name="Picture 9" descr="F:\Documents and Settings\masao\My Documents\My Pictures\Microsoft クリップ オーガナイザ\j0433929.png"/>
          <p:cNvPicPr>
            <a:picLocks noChangeAspect="1" noChangeArrowheads="1"/>
          </p:cNvPicPr>
          <p:nvPr/>
        </p:nvPicPr>
        <p:blipFill>
          <a:blip r:embed="rId26" cstate="print"/>
          <a:srcRect/>
          <a:stretch>
            <a:fillRect/>
          </a:stretch>
        </p:blipFill>
        <p:spPr bwMode="auto">
          <a:xfrm flipH="1">
            <a:off x="385811" y="2519574"/>
            <a:ext cx="480703" cy="470922"/>
          </a:xfrm>
          <a:prstGeom prst="rect">
            <a:avLst/>
          </a:prstGeom>
          <a:noFill/>
        </p:spPr>
      </p:pic>
      <p:pic>
        <p:nvPicPr>
          <p:cNvPr id="24"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626162" y="2846582"/>
            <a:ext cx="480703" cy="470922"/>
          </a:xfrm>
          <a:prstGeom prst="rect">
            <a:avLst/>
          </a:prstGeom>
          <a:noFill/>
        </p:spPr>
      </p:pic>
      <p:sp>
        <p:nvSpPr>
          <p:cNvPr id="25" name="テキスト ボックス 24"/>
          <p:cNvSpPr txBox="1"/>
          <p:nvPr/>
        </p:nvSpPr>
        <p:spPr>
          <a:xfrm>
            <a:off x="5753687" y="3176017"/>
            <a:ext cx="1849901" cy="646331"/>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資金提供</a:t>
            </a:r>
            <a:endParaRPr kumimoji="1" lang="en-US" altLang="ja-JP" dirty="0" smtClean="0"/>
          </a:p>
          <a:p>
            <a:pPr marL="182563" indent="-182563">
              <a:buFont typeface="Arial" pitchFamily="34" charset="0"/>
              <a:buChar char="•"/>
            </a:pPr>
            <a:r>
              <a:rPr kumimoji="1" lang="ja-JP" altLang="en-US" dirty="0" smtClean="0"/>
              <a:t>人材派遣</a:t>
            </a:r>
            <a:r>
              <a:rPr lang="ja-JP" altLang="en-US" dirty="0"/>
              <a:t> </a:t>
            </a:r>
            <a:r>
              <a:rPr lang="ja-JP" altLang="en-US" dirty="0" smtClean="0"/>
              <a:t> </a:t>
            </a:r>
            <a:r>
              <a:rPr kumimoji="1" lang="ja-JP" altLang="en-US" dirty="0" smtClean="0"/>
              <a:t>など</a:t>
            </a:r>
            <a:endParaRPr kumimoji="1" lang="en-US" altLang="ja-JP" dirty="0" smtClean="0"/>
          </a:p>
        </p:txBody>
      </p:sp>
      <p:sp>
        <p:nvSpPr>
          <p:cNvPr id="26" name="テキスト ボックス 25"/>
          <p:cNvSpPr txBox="1"/>
          <p:nvPr/>
        </p:nvSpPr>
        <p:spPr>
          <a:xfrm>
            <a:off x="1284245" y="3281513"/>
            <a:ext cx="2366821" cy="646331"/>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kumimoji="1" lang="ja-JP" altLang="en-US" dirty="0" smtClean="0"/>
              <a:t>不具合報告</a:t>
            </a:r>
            <a:endParaRPr kumimoji="1" lang="en-US" altLang="ja-JP" dirty="0" smtClean="0"/>
          </a:p>
          <a:p>
            <a:pPr marL="182563" indent="-182563">
              <a:buFont typeface="Arial" pitchFamily="34" charset="0"/>
              <a:buChar char="•"/>
            </a:pPr>
            <a:r>
              <a:rPr lang="ja-JP" altLang="en-US" dirty="0" smtClean="0"/>
              <a:t>ベータテスター</a:t>
            </a:r>
            <a:r>
              <a:rPr kumimoji="1" lang="ja-JP" altLang="en-US" dirty="0" smtClean="0"/>
              <a:t>  など</a:t>
            </a:r>
            <a:endParaRPr kumimoji="1" lang="en-US" altLang="ja-JP" dirty="0" smtClean="0"/>
          </a:p>
        </p:txBody>
      </p:sp>
      <p:sp>
        <p:nvSpPr>
          <p:cNvPr id="27" name="テキスト ボックス 26"/>
          <p:cNvSpPr txBox="1"/>
          <p:nvPr/>
        </p:nvSpPr>
        <p:spPr>
          <a:xfrm>
            <a:off x="950383" y="4889060"/>
            <a:ext cx="2567353" cy="1200329"/>
          </a:xfrm>
          <a:prstGeom prst="rect">
            <a:avLst/>
          </a:prstGeom>
          <a:noFill/>
          <a:ln>
            <a:solidFill>
              <a:schemeClr val="accent4"/>
            </a:solidFill>
          </a:ln>
          <a:effectLst/>
        </p:spPr>
        <p:txBody>
          <a:bodyPr wrap="square" rtlCol="0">
            <a:spAutoFit/>
          </a:bodyPr>
          <a:lstStyle/>
          <a:p>
            <a:pPr marL="182563" indent="-182563">
              <a:buFont typeface="Arial" pitchFamily="34" charset="0"/>
              <a:buChar char="•"/>
            </a:pPr>
            <a:r>
              <a:rPr lang="ja-JP" altLang="en-US" dirty="0" smtClean="0"/>
              <a:t>パッチレビュー</a:t>
            </a:r>
          </a:p>
          <a:p>
            <a:pPr marL="182563" indent="-182563">
              <a:buFont typeface="Arial" pitchFamily="34" charset="0"/>
              <a:buChar char="•"/>
            </a:pPr>
            <a:r>
              <a:rPr lang="ja-JP" altLang="en-US" dirty="0" smtClean="0"/>
              <a:t>ソフトウェアテスト</a:t>
            </a:r>
          </a:p>
          <a:p>
            <a:pPr marL="182563" indent="-182563">
              <a:buFont typeface="Arial" pitchFamily="34" charset="0"/>
              <a:buChar char="•"/>
            </a:pPr>
            <a:r>
              <a:rPr lang="ja-JP" altLang="en-US" dirty="0" smtClean="0"/>
              <a:t>構成管理</a:t>
            </a:r>
          </a:p>
          <a:p>
            <a:pPr marL="182563" indent="-182563">
              <a:buFont typeface="Arial" pitchFamily="34" charset="0"/>
              <a:buChar char="•"/>
            </a:pPr>
            <a:r>
              <a:rPr lang="ja-JP" altLang="en-US" dirty="0" smtClean="0"/>
              <a:t>リリース管理  など</a:t>
            </a:r>
          </a:p>
        </p:txBody>
      </p:sp>
      <p:sp>
        <p:nvSpPr>
          <p:cNvPr id="47" name="角丸四角形 46"/>
          <p:cNvSpPr/>
          <p:nvPr/>
        </p:nvSpPr>
        <p:spPr bwMode="auto">
          <a:xfrm>
            <a:off x="1154368" y="4889060"/>
            <a:ext cx="2278967" cy="336394"/>
          </a:xfrm>
          <a:prstGeom prst="round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48" name="テキスト ボックス 47"/>
          <p:cNvSpPr txBox="1"/>
          <p:nvPr/>
        </p:nvSpPr>
        <p:spPr>
          <a:xfrm>
            <a:off x="686037" y="4248124"/>
            <a:ext cx="3126659" cy="646331"/>
          </a:xfrm>
          <a:prstGeom prst="rect">
            <a:avLst/>
          </a:prstGeom>
          <a:noFill/>
        </p:spPr>
        <p:txBody>
          <a:bodyPr wrap="square" rtlCol="0">
            <a:spAutoFit/>
          </a:bodyPr>
          <a:lstStyle/>
          <a:p>
            <a:pPr algn="ctr"/>
            <a:r>
              <a:rPr kumimoji="1" lang="ja-JP" altLang="en-US" dirty="0" smtClean="0">
                <a:solidFill>
                  <a:srgbClr val="FF0000"/>
                </a:solidFill>
              </a:rPr>
              <a:t>本研究のスコープ：</a:t>
            </a:r>
            <a:r>
              <a:rPr kumimoji="1" lang="en-US" altLang="ja-JP" dirty="0" smtClean="0">
                <a:solidFill>
                  <a:srgbClr val="FF0000"/>
                </a:solidFill>
              </a:rPr>
              <a:t/>
            </a:r>
            <a:br>
              <a:rPr kumimoji="1" lang="en-US" altLang="ja-JP" dirty="0" smtClean="0">
                <a:solidFill>
                  <a:srgbClr val="FF0000"/>
                </a:solidFill>
              </a:rPr>
            </a:br>
            <a:r>
              <a:rPr kumimoji="1" lang="ja-JP" altLang="en-US" dirty="0" smtClean="0">
                <a:solidFill>
                  <a:srgbClr val="FF0000"/>
                </a:solidFill>
              </a:rPr>
              <a:t>パッチレビュープロセスの改善</a:t>
            </a:r>
            <a:endParaRPr kumimoji="1" lang="ja-JP" altLang="en-US" dirty="0">
              <a:solidFill>
                <a:srgbClr val="FF0000"/>
              </a:solidFill>
            </a:endParaRPr>
          </a:p>
        </p:txBody>
      </p:sp>
      <p:grpSp>
        <p:nvGrpSpPr>
          <p:cNvPr id="49" name="グループ化 48"/>
          <p:cNvGrpSpPr/>
          <p:nvPr/>
        </p:nvGrpSpPr>
        <p:grpSpPr>
          <a:xfrm>
            <a:off x="7454289" y="3229014"/>
            <a:ext cx="1664922" cy="2475885"/>
            <a:chOff x="7454289" y="3026527"/>
            <a:chExt cx="1664922" cy="2475885"/>
          </a:xfrm>
        </p:grpSpPr>
        <p:pic>
          <p:nvPicPr>
            <p:cNvPr id="50" name="Picture 2" descr="http://logostock.jp/logostock/images/redhatlinux.png"/>
            <p:cNvPicPr>
              <a:picLocks noChangeAspect="1" noChangeArrowheads="1"/>
            </p:cNvPicPr>
            <p:nvPr/>
          </p:nvPicPr>
          <p:blipFill>
            <a:blip r:embed="rId28" cstate="print"/>
            <a:srcRect/>
            <a:stretch>
              <a:fillRect/>
            </a:stretch>
          </p:blipFill>
          <p:spPr bwMode="auto">
            <a:xfrm>
              <a:off x="7589937" y="4108785"/>
              <a:ext cx="1393627" cy="1393627"/>
            </a:xfrm>
            <a:prstGeom prst="rect">
              <a:avLst/>
            </a:prstGeom>
            <a:noFill/>
          </p:spPr>
        </p:pic>
        <p:sp>
          <p:nvSpPr>
            <p:cNvPr id="51" name="下矢印 50"/>
            <p:cNvSpPr/>
            <p:nvPr/>
          </p:nvSpPr>
          <p:spPr bwMode="auto">
            <a:xfrm rot="10800000">
              <a:off x="8044434" y="3026527"/>
              <a:ext cx="484632" cy="930621"/>
            </a:xfrm>
            <a:prstGeom prst="downArrow">
              <a:avLst/>
            </a:prstGeom>
            <a:solidFill>
              <a:schemeClr val="accent1"/>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marL="0" marR="0" indent="0" algn="r" defTabSz="914400" rtl="0" eaLnBrk="1" fontAlgn="base" latinLnBrk="0" hangingPunct="1">
                <a:lnSpc>
                  <a:spcPct val="100000"/>
                </a:lnSpc>
                <a:spcBef>
                  <a:spcPct val="0"/>
                </a:spcBef>
                <a:spcAft>
                  <a:spcPct val="0"/>
                </a:spcAft>
                <a:buClrTx/>
                <a:buSzTx/>
                <a:buFontTx/>
                <a:buNone/>
                <a:tabLst/>
              </a:pPr>
              <a:endParaRPr kumimoji="1" lang="ja-JP" altLang="en-US" sz="1800" b="0" i="0" u="none" strike="noStrike" cap="none" normalizeH="0" baseline="0" smtClean="0">
                <a:ln>
                  <a:noFill/>
                </a:ln>
                <a:solidFill>
                  <a:schemeClr val="tx1"/>
                </a:solidFill>
                <a:effectLst/>
                <a:latin typeface="Arial" charset="0"/>
                <a:ea typeface="HGP創英角ｺﾞｼｯｸUB" pitchFamily="50" charset="-128"/>
              </a:endParaRPr>
            </a:p>
          </p:txBody>
        </p:sp>
        <p:sp>
          <p:nvSpPr>
            <p:cNvPr id="52" name="テキスト ボックス 51"/>
            <p:cNvSpPr txBox="1"/>
            <p:nvPr/>
          </p:nvSpPr>
          <p:spPr>
            <a:xfrm>
              <a:off x="7454289" y="4045637"/>
              <a:ext cx="1664922" cy="369332"/>
            </a:xfrm>
            <a:prstGeom prst="rect">
              <a:avLst/>
            </a:prstGeom>
            <a:noFill/>
            <a:ln>
              <a:solidFill>
                <a:schemeClr val="tx1"/>
              </a:solidFill>
            </a:ln>
            <a:effectLst/>
          </p:spPr>
          <p:txBody>
            <a:bodyPr wrap="square" rtlCol="0">
              <a:spAutoFit/>
            </a:bodyPr>
            <a:lstStyle/>
            <a:p>
              <a:pPr marL="182563" indent="-182563">
                <a:buFont typeface="Arial" pitchFamily="34" charset="0"/>
                <a:buChar char="•"/>
              </a:pPr>
              <a:r>
                <a:rPr lang="ja-JP" altLang="en-US" dirty="0" smtClean="0"/>
                <a:t>サポート業務</a:t>
              </a:r>
              <a:endParaRPr kumimoji="1" lang="en-US" altLang="ja-JP" dirty="0" smtClean="0"/>
            </a:p>
          </p:txBody>
        </p:sp>
      </p:grpSp>
      <p:sp>
        <p:nvSpPr>
          <p:cNvPr id="3" name="スライド番号プレースホルダー 2"/>
          <p:cNvSpPr>
            <a:spLocks noGrp="1"/>
          </p:cNvSpPr>
          <p:nvPr>
            <p:ph type="sldNum" sz="quarter" idx="12"/>
          </p:nvPr>
        </p:nvSpPr>
        <p:spPr/>
        <p:txBody>
          <a:bodyPr/>
          <a:lstStyle/>
          <a:p>
            <a:fld id="{426E118B-0F06-492D-A002-B837CB8491AF}" type="slidenum">
              <a:rPr kumimoji="1" lang="ja-JP" altLang="en-US" smtClean="0"/>
              <a:t>59</a:t>
            </a:fld>
            <a:endParaRPr kumimoji="1" lang="ja-JP" altLang="en-US"/>
          </a:p>
        </p:txBody>
      </p:sp>
      <p:grpSp>
        <p:nvGrpSpPr>
          <p:cNvPr id="53" name="グループ化 52"/>
          <p:cNvGrpSpPr>
            <a:grpSpLocks noChangeAspect="1"/>
          </p:cNvGrpSpPr>
          <p:nvPr/>
        </p:nvGrpSpPr>
        <p:grpSpPr>
          <a:xfrm>
            <a:off x="3635896" y="4869160"/>
            <a:ext cx="1975277" cy="1332871"/>
            <a:chOff x="10423361" y="17917449"/>
            <a:chExt cx="2988434" cy="1829106"/>
          </a:xfrm>
        </p:grpSpPr>
        <p:pic>
          <p:nvPicPr>
            <p:cNvPr id="55" name="Picture 30" descr="F:\Documents and Settings\masao\My Documents\My Pictures\Microsoft クリップ オーガナイザ\j0433943.png"/>
            <p:cNvPicPr>
              <a:picLocks noChangeAspect="1" noChangeArrowheads="1"/>
            </p:cNvPicPr>
            <p:nvPr/>
          </p:nvPicPr>
          <p:blipFill>
            <a:blip r:embed="rId29" cstate="print"/>
            <a:srcRect/>
            <a:stretch>
              <a:fillRect/>
            </a:stretch>
          </p:blipFill>
          <p:spPr bwMode="auto">
            <a:xfrm flipH="1">
              <a:off x="10423361" y="18301169"/>
              <a:ext cx="792808" cy="792809"/>
            </a:xfrm>
            <a:prstGeom prst="rect">
              <a:avLst/>
            </a:prstGeom>
            <a:noFill/>
          </p:spPr>
        </p:pic>
        <p:pic>
          <p:nvPicPr>
            <p:cNvPr id="56" name="Picture 43" descr="F:\Documents and Settings\masao\My Documents\My Pictures\Microsoft クリップ オーガナイザ\j0432621.png"/>
            <p:cNvPicPr>
              <a:picLocks noChangeAspect="1" noChangeArrowheads="1"/>
            </p:cNvPicPr>
            <p:nvPr/>
          </p:nvPicPr>
          <p:blipFill>
            <a:blip r:embed="rId27" cstate="print"/>
            <a:srcRect/>
            <a:stretch>
              <a:fillRect/>
            </a:stretch>
          </p:blipFill>
          <p:spPr bwMode="auto">
            <a:xfrm flipH="1">
              <a:off x="10893370" y="18880607"/>
              <a:ext cx="771702" cy="756000"/>
            </a:xfrm>
            <a:prstGeom prst="rect">
              <a:avLst/>
            </a:prstGeom>
            <a:noFill/>
          </p:spPr>
        </p:pic>
        <p:pic>
          <p:nvPicPr>
            <p:cNvPr id="57" name="Picture 27" descr="F:\Documents and Settings\masao\My Documents\My Pictures\Microsoft クリップ オーガナイザ\j0433947.png"/>
            <p:cNvPicPr>
              <a:picLocks noChangeAspect="1" noChangeArrowheads="1"/>
            </p:cNvPicPr>
            <p:nvPr/>
          </p:nvPicPr>
          <p:blipFill>
            <a:blip r:embed="rId22" cstate="print"/>
            <a:srcRect/>
            <a:stretch>
              <a:fillRect/>
            </a:stretch>
          </p:blipFill>
          <p:spPr bwMode="auto">
            <a:xfrm flipH="1">
              <a:off x="11692499" y="17917449"/>
              <a:ext cx="936000" cy="936000"/>
            </a:xfrm>
            <a:prstGeom prst="rect">
              <a:avLst/>
            </a:prstGeom>
            <a:noFill/>
          </p:spPr>
        </p:pic>
        <p:pic>
          <p:nvPicPr>
            <p:cNvPr id="58" name="Picture 19" descr="F:\Documents and Settings\masao\My Documents\My Pictures\Microsoft クリップ オーガナイザ\j0433953.png"/>
            <p:cNvPicPr>
              <a:picLocks noChangeAspect="1" noChangeArrowheads="1"/>
            </p:cNvPicPr>
            <p:nvPr/>
          </p:nvPicPr>
          <p:blipFill>
            <a:blip r:embed="rId30" cstate="print"/>
            <a:srcRect/>
            <a:stretch>
              <a:fillRect/>
            </a:stretch>
          </p:blipFill>
          <p:spPr bwMode="auto">
            <a:xfrm flipH="1">
              <a:off x="11107539" y="18200465"/>
              <a:ext cx="748776" cy="748776"/>
            </a:xfrm>
            <a:prstGeom prst="rect">
              <a:avLst/>
            </a:prstGeom>
            <a:noFill/>
          </p:spPr>
        </p:pic>
        <p:pic>
          <p:nvPicPr>
            <p:cNvPr id="59" name="Picture 13" descr="F:\Documents and Settings\masao\My Documents\My Pictures\Microsoft クリップ オーガナイザ\j0433954.png"/>
            <p:cNvPicPr>
              <a:picLocks noChangeAspect="1" noChangeArrowheads="1"/>
            </p:cNvPicPr>
            <p:nvPr/>
          </p:nvPicPr>
          <p:blipFill>
            <a:blip r:embed="rId20" cstate="print"/>
            <a:srcRect/>
            <a:stretch>
              <a:fillRect/>
            </a:stretch>
          </p:blipFill>
          <p:spPr bwMode="auto">
            <a:xfrm flipH="1">
              <a:off x="12630484" y="18013137"/>
              <a:ext cx="781311" cy="765414"/>
            </a:xfrm>
            <a:prstGeom prst="rect">
              <a:avLst/>
            </a:prstGeom>
            <a:noFill/>
          </p:spPr>
        </p:pic>
        <p:pic>
          <p:nvPicPr>
            <p:cNvPr id="60" name="Picture 37" descr="F:\Documents and Settings\masao\My Documents\My Pictures\Microsoft クリップ オーガナイザ\j0433931.png"/>
            <p:cNvPicPr>
              <a:picLocks noChangeAspect="1" noChangeArrowheads="1"/>
            </p:cNvPicPr>
            <p:nvPr/>
          </p:nvPicPr>
          <p:blipFill>
            <a:blip r:embed="rId24" cstate="print"/>
            <a:srcRect/>
            <a:stretch>
              <a:fillRect/>
            </a:stretch>
          </p:blipFill>
          <p:spPr bwMode="auto">
            <a:xfrm flipH="1">
              <a:off x="11510257" y="18907026"/>
              <a:ext cx="856965" cy="839529"/>
            </a:xfrm>
            <a:prstGeom prst="rect">
              <a:avLst/>
            </a:prstGeom>
            <a:noFill/>
          </p:spPr>
        </p:pic>
        <p:pic>
          <p:nvPicPr>
            <p:cNvPr id="61" name="図 60"/>
            <p:cNvPicPr>
              <a:picLocks noChangeAspect="1"/>
            </p:cNvPicPr>
            <p:nvPr/>
          </p:nvPicPr>
          <p:blipFill>
            <a:blip r:embed="rId31" cstate="print">
              <a:extLst>
                <a:ext uri="{28A0092B-C50C-407E-A947-70E740481C1C}">
                  <a14:useLocalDpi xmlns:a14="http://schemas.microsoft.com/office/drawing/2010/main" val="0"/>
                </a:ext>
              </a:extLst>
            </a:blip>
            <a:stretch>
              <a:fillRect/>
            </a:stretch>
          </p:blipFill>
          <p:spPr>
            <a:xfrm>
              <a:off x="12223804" y="18676017"/>
              <a:ext cx="809391" cy="809391"/>
            </a:xfrm>
            <a:prstGeom prst="rect">
              <a:avLst/>
            </a:prstGeom>
          </p:spPr>
        </p:pic>
      </p:grpSp>
    </p:spTree>
    <p:extLst>
      <p:ext uri="{BB962C8B-B14F-4D97-AF65-F5344CB8AC3E}">
        <p14:creationId xmlns:p14="http://schemas.microsoft.com/office/powerpoint/2010/main" val="146367758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sz="3600" dirty="0"/>
              <a:t>OSS</a:t>
            </a:r>
            <a:r>
              <a:rPr lang="ja-JP" altLang="en-US" sz="3600" dirty="0"/>
              <a:t>開発におけるコミッターの役割</a:t>
            </a:r>
            <a:endParaRPr kumimoji="1" lang="ja-JP" altLang="en-US" sz="3600" dirty="0"/>
          </a:p>
        </p:txBody>
      </p:sp>
      <p:sp>
        <p:nvSpPr>
          <p:cNvPr id="3" name="コンテンツ プレースホルダー 2"/>
          <p:cNvSpPr>
            <a:spLocks noGrp="1"/>
          </p:cNvSpPr>
          <p:nvPr>
            <p:ph idx="1"/>
          </p:nvPr>
        </p:nvSpPr>
        <p:spPr/>
        <p:txBody>
          <a:bodyPr>
            <a:normAutofit fontScale="92500" lnSpcReduction="10000"/>
          </a:bodyPr>
          <a:lstStyle/>
          <a:p>
            <a:r>
              <a:rPr lang="ja-JP" altLang="en-US" dirty="0" smtClean="0"/>
              <a:t>多くの</a:t>
            </a:r>
            <a:r>
              <a:rPr lang="en-US" altLang="ja-JP" dirty="0" smtClean="0"/>
              <a:t>OSS</a:t>
            </a:r>
            <a:r>
              <a:rPr lang="ja-JP" altLang="en-US" dirty="0" smtClean="0"/>
              <a:t>プロジェクトにおいて，プロダクト</a:t>
            </a:r>
            <a:r>
              <a:rPr lang="ja-JP" altLang="en-US" dirty="0"/>
              <a:t>に加えた変更</a:t>
            </a:r>
            <a:r>
              <a:rPr lang="ja-JP" altLang="en-US" dirty="0" smtClean="0"/>
              <a:t>をバージョン管理</a:t>
            </a:r>
            <a:r>
              <a:rPr lang="ja-JP" altLang="en-US" dirty="0"/>
              <a:t>システムにコミットする権限を持つ，</a:t>
            </a:r>
            <a:r>
              <a:rPr lang="ja-JP" altLang="en-US" dirty="0">
                <a:solidFill>
                  <a:srgbClr val="FF0000"/>
                </a:solidFill>
              </a:rPr>
              <a:t>コミッター</a:t>
            </a:r>
            <a:r>
              <a:rPr lang="ja-JP" altLang="en-US" dirty="0"/>
              <a:t>が存在</a:t>
            </a:r>
            <a:r>
              <a:rPr lang="ja-JP" altLang="en-US" dirty="0" smtClean="0"/>
              <a:t>する</a:t>
            </a:r>
            <a:endParaRPr lang="en-US" altLang="ja-JP" dirty="0" smtClean="0"/>
          </a:p>
          <a:p>
            <a:r>
              <a:rPr lang="ja-JP" altLang="en-US" dirty="0" smtClean="0"/>
              <a:t>コミッターは様々な活動を担っている</a:t>
            </a:r>
            <a:endParaRPr lang="en-US" altLang="ja-JP" dirty="0" smtClean="0"/>
          </a:p>
          <a:p>
            <a:pPr lvl="1"/>
            <a:r>
              <a:rPr lang="ja-JP" altLang="en-US" dirty="0" smtClean="0"/>
              <a:t>開発者への修正依頼</a:t>
            </a:r>
            <a:endParaRPr lang="en-US" altLang="ja-JP" dirty="0" smtClean="0"/>
          </a:p>
          <a:p>
            <a:pPr lvl="1"/>
            <a:r>
              <a:rPr lang="ja-JP" altLang="en-US" dirty="0" smtClean="0"/>
              <a:t>パッチ</a:t>
            </a:r>
            <a:r>
              <a:rPr lang="ja-JP" altLang="en-US" dirty="0"/>
              <a:t>品質の</a:t>
            </a:r>
            <a:r>
              <a:rPr lang="ja-JP" altLang="en-US" dirty="0" smtClean="0"/>
              <a:t>検証</a:t>
            </a:r>
            <a:endParaRPr lang="en-US" altLang="ja-JP" dirty="0" smtClean="0"/>
          </a:p>
          <a:p>
            <a:pPr lvl="1"/>
            <a:r>
              <a:rPr lang="ja-JP" altLang="en-US" dirty="0" smtClean="0"/>
              <a:t>構成管理</a:t>
            </a:r>
            <a:endParaRPr lang="en-US" altLang="ja-JP" dirty="0" smtClean="0"/>
          </a:p>
          <a:p>
            <a:pPr lvl="1"/>
            <a:r>
              <a:rPr lang="ja-JP" altLang="en-US" dirty="0" smtClean="0"/>
              <a:t>ドキュメント作成　など</a:t>
            </a:r>
            <a:endParaRPr lang="en-US" altLang="ja-JP" dirty="0" smtClean="0"/>
          </a:p>
          <a:p>
            <a:r>
              <a:rPr kumimoji="1" lang="ja-JP" altLang="en-US" dirty="0" smtClean="0"/>
              <a:t>コミッターの数が不足しているプロジェクト</a:t>
            </a:r>
            <a:r>
              <a:rPr lang="ja-JP" altLang="en-US" dirty="0" smtClean="0"/>
              <a:t>が存在する</a:t>
            </a:r>
            <a:endParaRPr kumimoji="1" lang="ja-JP" altLang="en-US" dirty="0"/>
          </a:p>
        </p:txBody>
      </p:sp>
      <p:sp>
        <p:nvSpPr>
          <p:cNvPr id="4" name="フッター プレースホルダー 3"/>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5" name="スライド番号プレースホルダー 4"/>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60</a:t>
            </a:fld>
            <a:endParaRPr lang="en-US" altLang="ja-JP" dirty="0"/>
          </a:p>
        </p:txBody>
      </p:sp>
    </p:spTree>
    <p:extLst>
      <p:ext uri="{BB962C8B-B14F-4D97-AF65-F5344CB8AC3E}">
        <p14:creationId xmlns:p14="http://schemas.microsoft.com/office/powerpoint/2010/main" val="256649949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sz="3600" dirty="0" smtClean="0"/>
              <a:t>背景：</a:t>
            </a:r>
            <a:r>
              <a:rPr lang="en-US" altLang="ja-JP" sz="3600" dirty="0" smtClean="0"/>
              <a:t>OSS</a:t>
            </a:r>
            <a:r>
              <a:rPr lang="ja-JP" altLang="en-US" sz="3600" dirty="0" smtClean="0"/>
              <a:t>の品質に対する社会的懸念</a:t>
            </a:r>
            <a:endParaRPr kumimoji="1" lang="ja-JP" altLang="en-US" sz="3600" dirty="0"/>
          </a:p>
        </p:txBody>
      </p:sp>
      <p:sp>
        <p:nvSpPr>
          <p:cNvPr id="3" name="コンテンツ プレースホルダー 2"/>
          <p:cNvSpPr>
            <a:spLocks noGrp="1"/>
          </p:cNvSpPr>
          <p:nvPr>
            <p:ph idx="1"/>
          </p:nvPr>
        </p:nvSpPr>
        <p:spPr/>
        <p:txBody>
          <a:bodyPr>
            <a:normAutofit/>
          </a:bodyPr>
          <a:lstStyle/>
          <a:p>
            <a:r>
              <a:rPr lang="en-US" altLang="ja-JP" sz="2800" dirty="0" smtClean="0"/>
              <a:t>OSS</a:t>
            </a:r>
            <a:r>
              <a:rPr lang="ja-JP" altLang="en-US" sz="2800" dirty="0" smtClean="0"/>
              <a:t>を活用した製品開発のニーズが高まっている</a:t>
            </a:r>
            <a:endParaRPr lang="en-US" altLang="ja-JP" sz="2800" dirty="0" smtClean="0"/>
          </a:p>
          <a:p>
            <a:pPr lvl="1"/>
            <a:r>
              <a:rPr lang="ja-JP" altLang="en-US" sz="2400" dirty="0" smtClean="0"/>
              <a:t>ソフトウェアライフサイクルの短期化</a:t>
            </a:r>
            <a:endParaRPr lang="en-US" altLang="ja-JP" sz="2400" dirty="0" smtClean="0"/>
          </a:p>
          <a:p>
            <a:pPr lvl="1"/>
            <a:r>
              <a:rPr lang="ja-JP" altLang="en-US" sz="2400" dirty="0" smtClean="0"/>
              <a:t>グローバル競争の激化（コスト削減要請）</a:t>
            </a:r>
            <a:endParaRPr lang="en-US" altLang="ja-JP" sz="2400" dirty="0" smtClean="0"/>
          </a:p>
          <a:p>
            <a:endParaRPr lang="en-US" altLang="ja-JP" dirty="0" smtClean="0"/>
          </a:p>
          <a:p>
            <a:r>
              <a:rPr lang="en-US" altLang="ja-JP" sz="2800" dirty="0" smtClean="0"/>
              <a:t>OSS</a:t>
            </a:r>
            <a:r>
              <a:rPr lang="ja-JP" altLang="en-US" sz="2800" dirty="0" smtClean="0"/>
              <a:t>の品質に対する懸念も深刻化しつつある</a:t>
            </a:r>
            <a:endParaRPr lang="en-US" altLang="ja-JP" sz="2800" dirty="0" smtClean="0"/>
          </a:p>
          <a:p>
            <a:pPr lvl="1"/>
            <a:r>
              <a:rPr lang="ja-JP" altLang="en-US" sz="2400" dirty="0" smtClean="0"/>
              <a:t>不具合報告の増加</a:t>
            </a:r>
            <a:endParaRPr lang="en-US" altLang="ja-JP" sz="2400" dirty="0" smtClean="0"/>
          </a:p>
          <a:p>
            <a:pPr lvl="1"/>
            <a:r>
              <a:rPr lang="ja-JP" altLang="en-US" sz="2400" dirty="0" smtClean="0"/>
              <a:t>不具合修正の長期化（修正版リリースの遅れ）</a:t>
            </a:r>
            <a:endParaRPr lang="en-US" altLang="ja-JP" sz="2400" dirty="0" smtClean="0"/>
          </a:p>
          <a:p>
            <a:endParaRPr kumimoji="1" lang="ja-JP" altLang="en-US" dirty="0"/>
          </a:p>
        </p:txBody>
      </p:sp>
      <p:sp>
        <p:nvSpPr>
          <p:cNvPr id="4" name="AutoShape 4"/>
          <p:cNvSpPr>
            <a:spLocks noChangeArrowheads="1"/>
          </p:cNvSpPr>
          <p:nvPr/>
        </p:nvSpPr>
        <p:spPr bwMode="auto">
          <a:xfrm>
            <a:off x="683568" y="5318720"/>
            <a:ext cx="7696200" cy="990600"/>
          </a:xfrm>
          <a:prstGeom prst="flowChartAlternateProcess">
            <a:avLst/>
          </a:prstGeom>
          <a:solidFill>
            <a:schemeClr val="bg1"/>
          </a:solidFill>
          <a:ln w="28575" algn="ctr">
            <a:solidFill>
              <a:srgbClr val="C00000"/>
            </a:solidFill>
            <a:miter lim="800000"/>
            <a:headEnd/>
            <a:tailEnd/>
          </a:ln>
          <a:effectLst/>
        </p:spPr>
        <p:txBody>
          <a:bodyPr wrap="square" tIns="72000" bIns="72000" anchor="ctr"/>
          <a:lstStyle/>
          <a:p>
            <a:pPr algn="ctr"/>
            <a:r>
              <a:rPr lang="en-US" altLang="ja-JP" sz="2400" dirty="0" smtClean="0"/>
              <a:t>OSS</a:t>
            </a:r>
            <a:r>
              <a:rPr lang="ja-JP" altLang="en-US" sz="2400" dirty="0" smtClean="0"/>
              <a:t>開発における品質保証活動の支援が求められている</a:t>
            </a:r>
          </a:p>
        </p:txBody>
      </p:sp>
      <p:sp>
        <p:nvSpPr>
          <p:cNvPr id="5" name="スライド番号プレースホルダー 4"/>
          <p:cNvSpPr>
            <a:spLocks noGrp="1"/>
          </p:cNvSpPr>
          <p:nvPr>
            <p:ph type="sldNum" sz="quarter" idx="12"/>
          </p:nvPr>
        </p:nvSpPr>
        <p:spPr/>
        <p:txBody>
          <a:bodyPr/>
          <a:lstStyle/>
          <a:p>
            <a:fld id="{426E118B-0F06-492D-A002-B837CB8491AF}" type="slidenum">
              <a:rPr kumimoji="1" lang="ja-JP" altLang="en-US" smtClean="0"/>
              <a:t>61</a:t>
            </a:fld>
            <a:endParaRPr kumimoji="1" lang="ja-JP" altLang="en-US"/>
          </a:p>
        </p:txBody>
      </p:sp>
    </p:spTree>
    <p:extLst>
      <p:ext uri="{BB962C8B-B14F-4D97-AF65-F5344CB8AC3E}">
        <p14:creationId xmlns:p14="http://schemas.microsoft.com/office/powerpoint/2010/main" val="4172015445"/>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3600" dirty="0" smtClean="0"/>
              <a:t>結果の考察</a:t>
            </a:r>
            <a:endParaRPr kumimoji="1" lang="ja-JP" altLang="en-US" sz="3600" dirty="0"/>
          </a:p>
        </p:txBody>
      </p:sp>
      <p:sp>
        <p:nvSpPr>
          <p:cNvPr id="3" name="コンテンツ プレースホルダー 2"/>
          <p:cNvSpPr>
            <a:spLocks noGrp="1"/>
          </p:cNvSpPr>
          <p:nvPr>
            <p:ph idx="1"/>
          </p:nvPr>
        </p:nvSpPr>
        <p:spPr/>
        <p:txBody>
          <a:bodyPr/>
          <a:lstStyle/>
          <a:p>
            <a:r>
              <a:rPr kumimoji="1" lang="ja-JP" altLang="en-US" dirty="0" smtClean="0"/>
              <a:t>コミッター候補者の過去の活動内容（抜粋）</a:t>
            </a:r>
            <a:endParaRPr kumimoji="1" lang="ja-JP" altLang="en-US" dirty="0"/>
          </a:p>
        </p:txBody>
      </p:sp>
      <p:sp>
        <p:nvSpPr>
          <p:cNvPr id="5" name="フッター プレースホルダー 4"/>
          <p:cNvSpPr>
            <a:spLocks noGrp="1"/>
          </p:cNvSpPr>
          <p:nvPr>
            <p:ph type="ftr" sz="quarter" idx="11"/>
          </p:nvPr>
        </p:nvSpPr>
        <p:spPr/>
        <p:txBody>
          <a:bodyPr/>
          <a:lstStyle/>
          <a:p>
            <a:pPr fontAlgn="base">
              <a:spcBef>
                <a:spcPct val="0"/>
              </a:spcBef>
              <a:spcAft>
                <a:spcPct val="0"/>
              </a:spcAft>
              <a:defRPr/>
            </a:pPr>
            <a:endParaRPr lang="en-US" altLang="ja-JP" dirty="0"/>
          </a:p>
        </p:txBody>
      </p:sp>
      <p:sp>
        <p:nvSpPr>
          <p:cNvPr id="6" name="スライド番号プレースホルダー 5"/>
          <p:cNvSpPr>
            <a:spLocks noGrp="1"/>
          </p:cNvSpPr>
          <p:nvPr>
            <p:ph type="sldNum" sz="quarter" idx="12"/>
          </p:nvPr>
        </p:nvSpPr>
        <p:spPr/>
        <p:txBody>
          <a:bodyPr/>
          <a:lstStyle/>
          <a:p>
            <a:pPr fontAlgn="base">
              <a:spcBef>
                <a:spcPct val="0"/>
              </a:spcBef>
              <a:spcAft>
                <a:spcPct val="0"/>
              </a:spcAft>
              <a:defRPr/>
            </a:pPr>
            <a:fld id="{3CF8B8C6-A53D-4FF4-89BE-E493ABAED688}" type="slidenum">
              <a:rPr lang="en-US" altLang="ja-JP" smtClean="0"/>
              <a:pPr fontAlgn="base">
                <a:spcBef>
                  <a:spcPct val="0"/>
                </a:spcBef>
                <a:spcAft>
                  <a:spcPct val="0"/>
                </a:spcAft>
                <a:defRPr/>
              </a:pPr>
              <a:t>62</a:t>
            </a:fld>
            <a:endParaRPr lang="en-US" altLang="ja-JP" dirty="0"/>
          </a:p>
        </p:txBody>
      </p:sp>
      <p:graphicFrame>
        <p:nvGraphicFramePr>
          <p:cNvPr id="12" name="グラフ 11"/>
          <p:cNvGraphicFramePr>
            <a:graphicFrameLocks/>
          </p:cNvGraphicFramePr>
          <p:nvPr>
            <p:extLst>
              <p:ext uri="{D42A27DB-BD31-4B8C-83A1-F6EECF244321}">
                <p14:modId xmlns:p14="http://schemas.microsoft.com/office/powerpoint/2010/main" val="3728657942"/>
              </p:ext>
            </p:extLst>
          </p:nvPr>
        </p:nvGraphicFramePr>
        <p:xfrm>
          <a:off x="204717" y="1883398"/>
          <a:ext cx="8830101" cy="4978769"/>
        </p:xfrm>
        <a:graphic>
          <a:graphicData uri="http://schemas.openxmlformats.org/drawingml/2006/chart">
            <c:chart xmlns:c="http://schemas.openxmlformats.org/drawingml/2006/chart" xmlns:r="http://schemas.openxmlformats.org/officeDocument/2006/relationships" r:id="rId3"/>
          </a:graphicData>
        </a:graphic>
      </p:graphicFrame>
      <p:cxnSp>
        <p:nvCxnSpPr>
          <p:cNvPr id="13" name="直線コネクタ 12"/>
          <p:cNvCxnSpPr/>
          <p:nvPr/>
        </p:nvCxnSpPr>
        <p:spPr>
          <a:xfrm>
            <a:off x="3003030" y="2483900"/>
            <a:ext cx="13647" cy="322087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cxnSp>
        <p:nvCxnSpPr>
          <p:cNvPr id="14" name="直線コネクタ 13"/>
          <p:cNvCxnSpPr/>
          <p:nvPr/>
        </p:nvCxnSpPr>
        <p:spPr>
          <a:xfrm>
            <a:off x="1326108" y="2483900"/>
            <a:ext cx="13647" cy="3220871"/>
          </a:xfrm>
          <a:prstGeom prst="line">
            <a:avLst/>
          </a:prstGeom>
          <a:ln w="38100">
            <a:solidFill>
              <a:srgbClr val="FF0000"/>
            </a:solidFill>
            <a:prstDash val="dash"/>
          </a:ln>
        </p:spPr>
        <p:style>
          <a:lnRef idx="1">
            <a:schemeClr val="dk1"/>
          </a:lnRef>
          <a:fillRef idx="0">
            <a:schemeClr val="dk1"/>
          </a:fillRef>
          <a:effectRef idx="0">
            <a:schemeClr val="dk1"/>
          </a:effectRef>
          <a:fontRef idx="minor">
            <a:schemeClr val="tx1"/>
          </a:fontRef>
        </p:style>
      </p:cxnSp>
      <p:sp>
        <p:nvSpPr>
          <p:cNvPr id="15" name="正方形/長方形 14"/>
          <p:cNvSpPr/>
          <p:nvPr/>
        </p:nvSpPr>
        <p:spPr>
          <a:xfrm>
            <a:off x="3128095" y="4803712"/>
            <a:ext cx="2966329" cy="923613"/>
          </a:xfrm>
          <a:prstGeom prst="rect">
            <a:avLst/>
          </a:prstGeom>
          <a:ln>
            <a:solidFill>
              <a:srgbClr val="FF0000"/>
            </a:solidFill>
          </a:ln>
        </p:spPr>
        <p:style>
          <a:lnRef idx="2">
            <a:schemeClr val="dk1"/>
          </a:lnRef>
          <a:fillRef idx="1">
            <a:schemeClr val="lt1"/>
          </a:fillRef>
          <a:effectRef idx="0">
            <a:schemeClr val="dk1"/>
          </a:effectRef>
          <a:fontRef idx="minor">
            <a:schemeClr val="dk1"/>
          </a:fontRef>
        </p:style>
        <p:txBody>
          <a:bodyPr rtlCol="0" anchor="ctr"/>
          <a:lstStyle/>
          <a:p>
            <a:pPr algn="ctr"/>
            <a:r>
              <a:rPr lang="ja-JP" altLang="en-US" sz="2000" dirty="0" smtClean="0"/>
              <a:t>プロジェクト参加初期</a:t>
            </a:r>
            <a:endParaRPr lang="en-US" altLang="ja-JP" sz="2000" dirty="0" smtClean="0"/>
          </a:p>
          <a:p>
            <a:pPr algn="ctr"/>
            <a:r>
              <a:rPr lang="ja-JP" altLang="en-US" sz="2000" dirty="0" smtClean="0"/>
              <a:t>から活発に活動</a:t>
            </a:r>
            <a:endParaRPr lang="ja-JP" altLang="en-US" sz="2000" dirty="0"/>
          </a:p>
        </p:txBody>
      </p:sp>
      <p:sp>
        <p:nvSpPr>
          <p:cNvPr id="16" name="正方形/長方形 15"/>
          <p:cNvSpPr/>
          <p:nvPr/>
        </p:nvSpPr>
        <p:spPr>
          <a:xfrm>
            <a:off x="0" y="5199796"/>
            <a:ext cx="9144000" cy="1238175"/>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b">
            <a:noAutofit/>
          </a:bodyPr>
          <a:lstStyle/>
          <a:p>
            <a:pPr algn="ctr"/>
            <a:r>
              <a:rPr lang="ja-JP" altLang="en-US" sz="4000" baseline="30000" dirty="0" smtClean="0"/>
              <a:t>対象プロジェクトでは参加初期から</a:t>
            </a:r>
            <a:r>
              <a:rPr lang="ja-JP" altLang="en-US" sz="4000" baseline="30000" dirty="0"/>
              <a:t>活発</a:t>
            </a:r>
            <a:r>
              <a:rPr lang="ja-JP" altLang="en-US" sz="4000" baseline="30000" dirty="0" smtClean="0"/>
              <a:t>に活動する</a:t>
            </a:r>
            <a:endParaRPr lang="en-US" altLang="ja-JP" sz="4000" baseline="30000" dirty="0" smtClean="0"/>
          </a:p>
          <a:p>
            <a:pPr algn="ctr"/>
            <a:r>
              <a:rPr lang="ja-JP" altLang="en-US" sz="4000" baseline="30000" dirty="0" smtClean="0"/>
              <a:t>開発者が多くいたため，高い予測精度となったと考えられる</a:t>
            </a:r>
            <a:endParaRPr lang="ja-JP" altLang="en-US" sz="4000" baseline="30000" dirty="0"/>
          </a:p>
        </p:txBody>
      </p:sp>
    </p:spTree>
    <p:extLst>
      <p:ext uri="{BB962C8B-B14F-4D97-AF65-F5344CB8AC3E}">
        <p14:creationId xmlns:p14="http://schemas.microsoft.com/office/powerpoint/2010/main" val="4163635722"/>
      </p:ext>
    </p:extLst>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ホワイト">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32207</TotalTime>
  <Words>5069</Words>
  <Application>Microsoft Office PowerPoint</Application>
  <PresentationFormat>画面に合わせる (4:3)</PresentationFormat>
  <Paragraphs>1101</Paragraphs>
  <Slides>62</Slides>
  <Notes>38</Notes>
  <HiddenSlides>34</HiddenSlides>
  <MMClips>0</MMClips>
  <ScaleCrop>false</ScaleCrop>
  <HeadingPairs>
    <vt:vector size="4" baseType="variant">
      <vt:variant>
        <vt:lpstr>テーマ</vt:lpstr>
      </vt:variant>
      <vt:variant>
        <vt:i4>1</vt:i4>
      </vt:variant>
      <vt:variant>
        <vt:lpstr>スライド タイトル</vt:lpstr>
      </vt:variant>
      <vt:variant>
        <vt:i4>62</vt:i4>
      </vt:variant>
    </vt:vector>
  </HeadingPairs>
  <TitlesOfParts>
    <vt:vector size="63" baseType="lpstr">
      <vt:lpstr>Office ​​テーマ</vt:lpstr>
      <vt:lpstr>データサイズを考慮した コミッター候補者予測モデルの検討</vt:lpstr>
      <vt:lpstr>背景：OSSの品質に対する社会的懸念</vt:lpstr>
      <vt:lpstr>OSS開発における品質保証活動</vt:lpstr>
      <vt:lpstr>パッチレビュープロセス</vt:lpstr>
      <vt:lpstr>コミッターの不足が招く問題</vt:lpstr>
      <vt:lpstr>コミッターへの昇格</vt:lpstr>
      <vt:lpstr>OSS開発における開発者の離脱</vt:lpstr>
      <vt:lpstr>OSS開発における開発者の離脱</vt:lpstr>
      <vt:lpstr>先行研究</vt:lpstr>
      <vt:lpstr>先行研究</vt:lpstr>
      <vt:lpstr>開発者の能力の考慮</vt:lpstr>
      <vt:lpstr>目的とアプローチ</vt:lpstr>
      <vt:lpstr>アプローチ</vt:lpstr>
      <vt:lpstr>アプローチ</vt:lpstr>
      <vt:lpstr>実験</vt:lpstr>
      <vt:lpstr>実験で適用する手法</vt:lpstr>
      <vt:lpstr>対象プロジェクト</vt:lpstr>
      <vt:lpstr>不具合管理システムJira</vt:lpstr>
      <vt:lpstr>不具合管理システムJira</vt:lpstr>
      <vt:lpstr>実験結果（前期型）</vt:lpstr>
      <vt:lpstr>結果の考察</vt:lpstr>
      <vt:lpstr>実験結果（後期型）</vt:lpstr>
      <vt:lpstr>結果の考察</vt:lpstr>
      <vt:lpstr>結果の考察</vt:lpstr>
      <vt:lpstr>まとめ</vt:lpstr>
      <vt:lpstr>今後の予定</vt:lpstr>
      <vt:lpstr>今後の予定</vt:lpstr>
      <vt:lpstr>対外発表</vt:lpstr>
      <vt:lpstr>メモ（１）</vt:lpstr>
      <vt:lpstr>メモ（２）</vt:lpstr>
      <vt:lpstr>コミッターへの昇格</vt:lpstr>
      <vt:lpstr>OSS開発における開発者の離脱</vt:lpstr>
      <vt:lpstr>先行研究</vt:lpstr>
      <vt:lpstr>先行研究</vt:lpstr>
      <vt:lpstr>先行研究</vt:lpstr>
      <vt:lpstr>先行研究</vt:lpstr>
      <vt:lpstr>先行研究</vt:lpstr>
      <vt:lpstr>目的とアプローチ</vt:lpstr>
      <vt:lpstr>今後の課題</vt:lpstr>
      <vt:lpstr>背景：OSSの品質に対する社会的懸念</vt:lpstr>
      <vt:lpstr>本研究の位置付け：OSS開発における品質保証活動</vt:lpstr>
      <vt:lpstr>パッチレビュープロセス</vt:lpstr>
      <vt:lpstr>パッチレビュープロセスにおける問題点</vt:lpstr>
      <vt:lpstr>分析：活動内容メトリクス</vt:lpstr>
      <vt:lpstr>活動期間（月）の比較</vt:lpstr>
      <vt:lpstr>パッチ投稿数の比較</vt:lpstr>
      <vt:lpstr>パッチレビュー数の比較</vt:lpstr>
      <vt:lpstr>コメント投稿数の比較</vt:lpstr>
      <vt:lpstr>予測モデルの構築</vt:lpstr>
      <vt:lpstr>予測モデルの評価</vt:lpstr>
      <vt:lpstr>先行研究</vt:lpstr>
      <vt:lpstr>提案手法</vt:lpstr>
      <vt:lpstr>活動期間（月）の比較</vt:lpstr>
      <vt:lpstr>パッチ投稿数の比較</vt:lpstr>
      <vt:lpstr>パッチレビュー数の比較</vt:lpstr>
      <vt:lpstr>コメント投稿数の比較</vt:lpstr>
      <vt:lpstr>実験結果（抜粋）</vt:lpstr>
      <vt:lpstr>PowerPoint プレゼンテーション</vt:lpstr>
      <vt:lpstr>本研究の位置付け： OSS開発における品質保証活動</vt:lpstr>
      <vt:lpstr>OSS開発におけるコミッターの役割</vt:lpstr>
      <vt:lpstr>背景：OSSの品質に対する社会的懸念</vt:lpstr>
      <vt:lpstr>結果の考察</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Masao Ohira</dc:creator>
  <cp:lastModifiedBy>Akira Matsumoto</cp:lastModifiedBy>
  <cp:revision>384</cp:revision>
  <cp:lastPrinted>2015-10-13T00:55:10Z</cp:lastPrinted>
  <dcterms:created xsi:type="dcterms:W3CDTF">2012-11-16T04:52:04Z</dcterms:created>
  <dcterms:modified xsi:type="dcterms:W3CDTF">2015-10-13T01:06:03Z</dcterms:modified>
</cp:coreProperties>
</file>