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9"/>
  </p:notesMasterIdLst>
  <p:sldIdLst>
    <p:sldId id="256" r:id="rId2"/>
    <p:sldId id="257" r:id="rId3"/>
    <p:sldId id="258" r:id="rId4"/>
    <p:sldId id="259" r:id="rId5"/>
    <p:sldId id="272" r:id="rId6"/>
    <p:sldId id="260" r:id="rId7"/>
    <p:sldId id="261" r:id="rId8"/>
    <p:sldId id="262" r:id="rId9"/>
    <p:sldId id="263" r:id="rId10"/>
    <p:sldId id="265" r:id="rId11"/>
    <p:sldId id="266" r:id="rId12"/>
    <p:sldId id="267" r:id="rId13"/>
    <p:sldId id="268" r:id="rId14"/>
    <p:sldId id="269" r:id="rId15"/>
    <p:sldId id="270" r:id="rId16"/>
    <p:sldId id="271" r:id="rId17"/>
    <p:sldId id="273" r:id="rId1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1" autoAdjust="0"/>
    <p:restoredTop sz="94660"/>
  </p:normalViewPr>
  <p:slideViewPr>
    <p:cSldViewPr snapToGrid="0">
      <p:cViewPr varScale="1">
        <p:scale>
          <a:sx n="113" d="100"/>
          <a:sy n="113" d="100"/>
        </p:scale>
        <p:origin x="150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D38AD0-D694-4A65-A09D-075829376DE4}" type="datetimeFigureOut">
              <a:rPr kumimoji="1" lang="ja-JP" altLang="en-US" smtClean="0"/>
              <a:t>2016/11/24</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A3C583-3953-4E52-B546-934B46010AC0}" type="slidenum">
              <a:rPr kumimoji="1" lang="ja-JP" altLang="en-US" smtClean="0"/>
              <a:t>‹#›</a:t>
            </a:fld>
            <a:endParaRPr kumimoji="1" lang="ja-JP" altLang="en-US"/>
          </a:p>
        </p:txBody>
      </p:sp>
    </p:spTree>
    <p:extLst>
      <p:ext uri="{BB962C8B-B14F-4D97-AF65-F5344CB8AC3E}">
        <p14:creationId xmlns:p14="http://schemas.microsoft.com/office/powerpoint/2010/main" val="387215983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83A3C583-3953-4E52-B546-934B46010AC0}" type="slidenum">
              <a:rPr kumimoji="1" lang="ja-JP" altLang="en-US" smtClean="0"/>
              <a:t>1</a:t>
            </a:fld>
            <a:endParaRPr kumimoji="1" lang="ja-JP" altLang="en-US"/>
          </a:p>
        </p:txBody>
      </p:sp>
    </p:spTree>
    <p:extLst>
      <p:ext uri="{BB962C8B-B14F-4D97-AF65-F5344CB8AC3E}">
        <p14:creationId xmlns:p14="http://schemas.microsoft.com/office/powerpoint/2010/main" val="3295976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E0742EB6-DFE6-4E87-A896-C8B82745F8BE}" type="datetime1">
              <a:rPr kumimoji="1" lang="ja-JP" altLang="en-US" smtClean="0"/>
              <a:t>2016/11/24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9BCDD7D-B62E-4562-A484-4E2077BCDB94}"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2728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21492E9-B124-471C-B000-1515FB9A8192}" type="datetime1">
              <a:rPr kumimoji="1" lang="ja-JP" altLang="en-US" smtClean="0"/>
              <a:t>2016/11/24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9BCDD7D-B62E-4562-A484-4E2077BCDB94}" type="slidenum">
              <a:rPr kumimoji="1" lang="ja-JP" altLang="en-US" smtClean="0"/>
              <a:t>‹#›</a:t>
            </a:fld>
            <a:endParaRPr kumimoji="1" lang="ja-JP" altLang="en-US"/>
          </a:p>
        </p:txBody>
      </p:sp>
    </p:spTree>
    <p:extLst>
      <p:ext uri="{BB962C8B-B14F-4D97-AF65-F5344CB8AC3E}">
        <p14:creationId xmlns:p14="http://schemas.microsoft.com/office/powerpoint/2010/main" val="3430686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130EC7A3-D6E6-45EE-BDD5-4D5932A2BC25}" type="datetime1">
              <a:rPr kumimoji="1" lang="ja-JP" altLang="en-US" smtClean="0"/>
              <a:t>2016/11/24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9BCDD7D-B62E-4562-A484-4E2077BCDB94}"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9545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556BF25-374B-4505-9989-3983E82C12D4}" type="datetime1">
              <a:rPr kumimoji="1" lang="ja-JP" altLang="en-US" smtClean="0"/>
              <a:t>2016/11/24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9BCDD7D-B62E-4562-A484-4E2077BCDB94}" type="slidenum">
              <a:rPr kumimoji="1" lang="ja-JP" altLang="en-US" smtClean="0"/>
              <a:t>‹#›</a:t>
            </a:fld>
            <a:endParaRPr kumimoji="1" lang="ja-JP" altLang="en-US"/>
          </a:p>
        </p:txBody>
      </p:sp>
    </p:spTree>
    <p:extLst>
      <p:ext uri="{BB962C8B-B14F-4D97-AF65-F5344CB8AC3E}">
        <p14:creationId xmlns:p14="http://schemas.microsoft.com/office/powerpoint/2010/main" val="1396368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0A4B1043-BDB1-474F-843D-7E2457F4F0AF}" type="datetime1">
              <a:rPr kumimoji="1" lang="ja-JP" altLang="en-US" smtClean="0"/>
              <a:t>2016/11/24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9BCDD7D-B62E-4562-A484-4E2077BCDB94}" type="slidenum">
              <a:rPr kumimoji="1" lang="ja-JP" altLang="en-US" smtClean="0"/>
              <a:t>‹#›</a:t>
            </a:fld>
            <a:endParaRPr kumimoji="1" lang="ja-JP" altLang="en-US"/>
          </a:p>
        </p:txBody>
      </p:sp>
    </p:spTree>
    <p:extLst>
      <p:ext uri="{BB962C8B-B14F-4D97-AF65-F5344CB8AC3E}">
        <p14:creationId xmlns:p14="http://schemas.microsoft.com/office/powerpoint/2010/main" val="197515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B6813193-95C3-46C9-837A-D886F0DACA03}" type="datetime1">
              <a:rPr kumimoji="1" lang="ja-JP" altLang="en-US" smtClean="0"/>
              <a:t>2016/11/24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9BCDD7D-B62E-4562-A484-4E2077BCDB94}" type="slidenum">
              <a:rPr kumimoji="1" lang="ja-JP" altLang="en-US" smtClean="0"/>
              <a:t>‹#›</a:t>
            </a:fld>
            <a:endParaRPr kumimoji="1" lang="ja-JP" altLang="en-US"/>
          </a:p>
        </p:txBody>
      </p:sp>
    </p:spTree>
    <p:extLst>
      <p:ext uri="{BB962C8B-B14F-4D97-AF65-F5344CB8AC3E}">
        <p14:creationId xmlns:p14="http://schemas.microsoft.com/office/powerpoint/2010/main" val="1677407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ABF9241-44C4-4CFA-9ED3-CADD1BD3EB64}" type="datetime1">
              <a:rPr kumimoji="1" lang="ja-JP" altLang="en-US" smtClean="0"/>
              <a:t>2016/11/24</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89BCDD7D-B62E-4562-A484-4E2077BCDB94}" type="slidenum">
              <a:rPr kumimoji="1" lang="ja-JP" altLang="en-US" smtClean="0"/>
              <a:t>‹#›</a:t>
            </a:fld>
            <a:endParaRPr kumimoji="1" lang="ja-JP" altLang="en-US"/>
          </a:p>
        </p:txBody>
      </p:sp>
    </p:spTree>
    <p:extLst>
      <p:ext uri="{BB962C8B-B14F-4D97-AF65-F5344CB8AC3E}">
        <p14:creationId xmlns:p14="http://schemas.microsoft.com/office/powerpoint/2010/main" val="3489052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A0D8DCF0-EBAC-49AB-BE1E-CE9B90066292}" type="datetime1">
              <a:rPr kumimoji="1" lang="ja-JP" altLang="en-US" smtClean="0"/>
              <a:t>2016/11/24</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9BCDD7D-B62E-4562-A484-4E2077BCDB94}" type="slidenum">
              <a:rPr kumimoji="1" lang="ja-JP" altLang="en-US" smtClean="0"/>
              <a:t>‹#›</a:t>
            </a:fld>
            <a:endParaRPr kumimoji="1" lang="ja-JP" altLang="en-US"/>
          </a:p>
        </p:txBody>
      </p:sp>
    </p:spTree>
    <p:extLst>
      <p:ext uri="{BB962C8B-B14F-4D97-AF65-F5344CB8AC3E}">
        <p14:creationId xmlns:p14="http://schemas.microsoft.com/office/powerpoint/2010/main" val="3338230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8B734E46-2135-46C1-BBFA-F7829537DA95}" type="datetime1">
              <a:rPr kumimoji="1" lang="ja-JP" altLang="en-US" smtClean="0"/>
              <a:t>2016/11/24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9BCDD7D-B62E-4562-A484-4E2077BCDB94}" type="slidenum">
              <a:rPr kumimoji="1" lang="ja-JP" altLang="en-US" smtClean="0"/>
              <a:t>‹#›</a:t>
            </a:fld>
            <a:endParaRPr kumimoji="1" lang="ja-JP" altLang="en-US"/>
          </a:p>
        </p:txBody>
      </p:sp>
    </p:spTree>
    <p:extLst>
      <p:ext uri="{BB962C8B-B14F-4D97-AF65-F5344CB8AC3E}">
        <p14:creationId xmlns:p14="http://schemas.microsoft.com/office/powerpoint/2010/main" val="3558627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4E70A19-610C-483E-B93D-9E3538B5C3F1}" type="datetime1">
              <a:rPr kumimoji="1" lang="ja-JP" altLang="en-US" smtClean="0"/>
              <a:t>2016/11/24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9BCDD7D-B62E-4562-A484-4E2077BCDB94}" type="slidenum">
              <a:rPr kumimoji="1" lang="ja-JP" altLang="en-US" smtClean="0"/>
              <a:t>‹#›</a:t>
            </a:fld>
            <a:endParaRPr kumimoji="1" lang="ja-JP" altLang="en-US"/>
          </a:p>
        </p:txBody>
      </p:sp>
    </p:spTree>
    <p:extLst>
      <p:ext uri="{BB962C8B-B14F-4D97-AF65-F5344CB8AC3E}">
        <p14:creationId xmlns:p14="http://schemas.microsoft.com/office/powerpoint/2010/main" val="2484602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49228BFA-4161-4C33-A4EA-FE929A95C36F}" type="datetime1">
              <a:rPr kumimoji="1" lang="ja-JP" altLang="en-US" smtClean="0"/>
              <a:t>2016/11/24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9BCDD7D-B62E-4562-A484-4E2077BCDB94}" type="slidenum">
              <a:rPr kumimoji="1" lang="ja-JP" altLang="en-US" smtClean="0"/>
              <a:t>‹#›</a:t>
            </a:fld>
            <a:endParaRPr kumimoji="1" lang="ja-JP" altLang="en-US"/>
          </a:p>
        </p:txBody>
      </p:sp>
    </p:spTree>
    <p:extLst>
      <p:ext uri="{BB962C8B-B14F-4D97-AF65-F5344CB8AC3E}">
        <p14:creationId xmlns:p14="http://schemas.microsoft.com/office/powerpoint/2010/main" val="3051021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5096CC0B-504B-4DB6-87EE-BB56A692B2D5}" type="datetime1">
              <a:rPr kumimoji="1" lang="ja-JP" altLang="en-US" smtClean="0"/>
              <a:t>2016/11/24</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89BCDD7D-B62E-4562-A484-4E2077BCDB94}"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03954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pPr algn="l"/>
            <a:r>
              <a:rPr kumimoji="1" lang="en-US" altLang="ja-JP" dirty="0" smtClean="0"/>
              <a:t>R</a:t>
            </a:r>
            <a:r>
              <a:rPr lang="ja-JP" altLang="en-US" dirty="0" smtClean="0"/>
              <a:t>による</a:t>
            </a:r>
            <a:r>
              <a:rPr lang="en-US" altLang="ja-JP" dirty="0" smtClean="0"/>
              <a:t/>
            </a:r>
            <a:br>
              <a:rPr lang="en-US" altLang="ja-JP" dirty="0" smtClean="0"/>
            </a:br>
            <a:r>
              <a:rPr lang="ja-JP" altLang="en-US" dirty="0" smtClean="0"/>
              <a:t>統計的検定と推定</a:t>
            </a:r>
            <a:r>
              <a:rPr lang="en-US" altLang="ja-JP" dirty="0" smtClean="0"/>
              <a:t/>
            </a:r>
            <a:br>
              <a:rPr lang="en-US" altLang="ja-JP" dirty="0" smtClean="0"/>
            </a:br>
            <a:r>
              <a:rPr lang="en-US" altLang="ja-JP" dirty="0" smtClean="0"/>
              <a:t>-</a:t>
            </a:r>
            <a:r>
              <a:rPr lang="ja-JP" altLang="en-US" sz="3600" dirty="0" smtClean="0"/>
              <a:t>第</a:t>
            </a:r>
            <a:r>
              <a:rPr lang="en-US" altLang="ja-JP" sz="3600" dirty="0" smtClean="0"/>
              <a:t>5</a:t>
            </a:r>
            <a:r>
              <a:rPr lang="ja-JP" altLang="en-US" sz="3600" dirty="0" smtClean="0"/>
              <a:t>章　多重比較</a:t>
            </a:r>
            <a:r>
              <a:rPr lang="en-US" altLang="ja-JP" sz="3600" dirty="0" smtClean="0"/>
              <a:t>-</a:t>
            </a:r>
            <a:endParaRPr kumimoji="1" lang="ja-JP" altLang="en-US" sz="3600" dirty="0"/>
          </a:p>
        </p:txBody>
      </p:sp>
      <p:sp>
        <p:nvSpPr>
          <p:cNvPr id="3" name="サブタイトル 2"/>
          <p:cNvSpPr>
            <a:spLocks noGrp="1"/>
          </p:cNvSpPr>
          <p:nvPr>
            <p:ph type="subTitle" idx="1"/>
          </p:nvPr>
        </p:nvSpPr>
        <p:spPr/>
        <p:txBody>
          <a:bodyPr>
            <a:noAutofit/>
          </a:bodyPr>
          <a:lstStyle/>
          <a:p>
            <a:pPr algn="r"/>
            <a:r>
              <a:rPr kumimoji="1" lang="ja-JP" altLang="en-US" sz="2800" dirty="0" smtClean="0"/>
              <a:t>システム工学部</a:t>
            </a:r>
            <a:endParaRPr kumimoji="1" lang="en-US" altLang="ja-JP" sz="2800" dirty="0" smtClean="0"/>
          </a:p>
          <a:p>
            <a:pPr algn="r"/>
            <a:r>
              <a:rPr kumimoji="1" lang="ja-JP" altLang="en-US" sz="2800" dirty="0" smtClean="0"/>
              <a:t>情報通信システム学科</a:t>
            </a:r>
            <a:endParaRPr kumimoji="1" lang="en-US" altLang="ja-JP" sz="2800" dirty="0" smtClean="0"/>
          </a:p>
          <a:p>
            <a:pPr algn="r"/>
            <a:r>
              <a:rPr lang="en-US" altLang="ja-JP" sz="2800" dirty="0" smtClean="0"/>
              <a:t>60191060</a:t>
            </a:r>
            <a:r>
              <a:rPr lang="ja-JP" altLang="en-US" sz="2800" dirty="0" smtClean="0"/>
              <a:t>　蘆田　誠人</a:t>
            </a:r>
            <a:endParaRPr kumimoji="1" lang="ja-JP" altLang="en-US" sz="2800" dirty="0"/>
          </a:p>
        </p:txBody>
      </p:sp>
    </p:spTree>
    <p:extLst>
      <p:ext uri="{BB962C8B-B14F-4D97-AF65-F5344CB8AC3E}">
        <p14:creationId xmlns:p14="http://schemas.microsoft.com/office/powerpoint/2010/main" val="13616012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目次</a:t>
            </a:r>
            <a:endParaRPr kumimoji="1" lang="ja-JP" altLang="en-US" dirty="0"/>
          </a:p>
        </p:txBody>
      </p:sp>
      <p:sp>
        <p:nvSpPr>
          <p:cNvPr id="3" name="コンテンツ プレースホルダー 2"/>
          <p:cNvSpPr>
            <a:spLocks noGrp="1"/>
          </p:cNvSpPr>
          <p:nvPr>
            <p:ph idx="1"/>
          </p:nvPr>
        </p:nvSpPr>
        <p:spPr/>
        <p:txBody>
          <a:bodyPr/>
          <a:lstStyle/>
          <a:p>
            <a:pPr>
              <a:buFont typeface="Wingdings" panose="05000000000000000000" pitchFamily="2" charset="2"/>
              <a:buChar char="l"/>
            </a:pPr>
            <a:r>
              <a:rPr kumimoji="1" lang="ja-JP" altLang="en-US" sz="2400" dirty="0" smtClean="0"/>
              <a:t>多重比較</a:t>
            </a:r>
            <a:endParaRPr kumimoji="1" lang="en-US" altLang="ja-JP" sz="2400" dirty="0" smtClean="0"/>
          </a:p>
          <a:p>
            <a:pPr>
              <a:buFont typeface="Wingdings" panose="05000000000000000000" pitchFamily="2" charset="2"/>
              <a:buChar char="l"/>
            </a:pPr>
            <a:r>
              <a:rPr lang="ja-JP" altLang="en-US" sz="2400" dirty="0" smtClean="0"/>
              <a:t>一元配置分散分析</a:t>
            </a:r>
            <a:endParaRPr lang="en-US" altLang="ja-JP" sz="2400" dirty="0" smtClean="0"/>
          </a:p>
          <a:p>
            <a:pPr>
              <a:buFont typeface="Wingdings" panose="05000000000000000000" pitchFamily="2" charset="2"/>
              <a:buChar char="l"/>
            </a:pPr>
            <a:r>
              <a:rPr lang="ja-JP" altLang="en-US" sz="2400" dirty="0" smtClean="0"/>
              <a:t>多重比較</a:t>
            </a:r>
            <a:endParaRPr lang="en-US" altLang="ja-JP" sz="2400" dirty="0" smtClean="0"/>
          </a:p>
          <a:p>
            <a:pPr>
              <a:buFont typeface="Wingdings" panose="05000000000000000000" pitchFamily="2" charset="2"/>
              <a:buChar char="l"/>
            </a:pPr>
            <a:r>
              <a:rPr lang="ja-JP" altLang="en-US" sz="2400" dirty="0"/>
              <a:t>テューキ</a:t>
            </a:r>
            <a:r>
              <a:rPr lang="ja-JP" altLang="en-US" sz="2400" dirty="0" smtClean="0"/>
              <a:t>ーの</a:t>
            </a:r>
            <a:r>
              <a:rPr lang="en-US" altLang="ja-JP" sz="2400" dirty="0" smtClean="0"/>
              <a:t>HSD</a:t>
            </a:r>
            <a:r>
              <a:rPr lang="ja-JP" altLang="en-US" sz="2400" dirty="0" smtClean="0"/>
              <a:t>法</a:t>
            </a:r>
            <a:endParaRPr lang="en-US" altLang="ja-JP" sz="2400" dirty="0" smtClean="0"/>
          </a:p>
          <a:p>
            <a:pPr>
              <a:buFont typeface="Wingdings" panose="05000000000000000000" pitchFamily="2" charset="2"/>
              <a:buChar char="l"/>
            </a:pPr>
            <a:r>
              <a:rPr lang="ja-JP" altLang="en-US" sz="2400" dirty="0" smtClean="0"/>
              <a:t>ボンフェローニ法</a:t>
            </a:r>
            <a:endParaRPr lang="en-US" altLang="ja-JP" sz="2400" dirty="0" smtClean="0"/>
          </a:p>
          <a:p>
            <a:pPr>
              <a:buFont typeface="Wingdings" panose="05000000000000000000" pitchFamily="2" charset="2"/>
              <a:buChar char="l"/>
            </a:pPr>
            <a:r>
              <a:rPr lang="ja-JP" altLang="en-US" sz="2400" dirty="0" smtClean="0"/>
              <a:t>ホルム法</a:t>
            </a:r>
            <a:endParaRPr lang="en-US" altLang="ja-JP" sz="2400" dirty="0" smtClean="0"/>
          </a:p>
          <a:p>
            <a:pPr>
              <a:buFont typeface="Wingdings" panose="05000000000000000000" pitchFamily="2" charset="2"/>
              <a:buChar char="l"/>
            </a:pPr>
            <a:r>
              <a:rPr lang="ja-JP" altLang="en-US" sz="2400" dirty="0" smtClean="0"/>
              <a:t>ダネット</a:t>
            </a:r>
            <a:r>
              <a:rPr lang="ja-JP" altLang="en-US" sz="2400" dirty="0"/>
              <a:t>法</a:t>
            </a:r>
            <a:endParaRPr lang="en-US" altLang="ja-JP" sz="2400" dirty="0" smtClean="0"/>
          </a:p>
          <a:p>
            <a:endParaRPr lang="en-US" altLang="ja-JP" dirty="0" smtClean="0"/>
          </a:p>
          <a:p>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89BCDD7D-B62E-4562-A484-4E2077BCDB94}" type="slidenum">
              <a:rPr kumimoji="1" lang="ja-JP" altLang="en-US" smtClean="0"/>
              <a:t>2</a:t>
            </a:fld>
            <a:endParaRPr kumimoji="1" lang="ja-JP" altLang="en-US"/>
          </a:p>
        </p:txBody>
      </p:sp>
    </p:spTree>
    <p:extLst>
      <p:ext uri="{BB962C8B-B14F-4D97-AF65-F5344CB8AC3E}">
        <p14:creationId xmlns:p14="http://schemas.microsoft.com/office/powerpoint/2010/main" val="178935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多重比較とは</a:t>
            </a:r>
            <a:endParaRPr kumimoji="1" lang="ja-JP" altLang="en-US"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kumimoji="1" lang="en-US" altLang="ja-JP" sz="2400" dirty="0" smtClean="0"/>
              <a:t>3</a:t>
            </a:r>
            <a:r>
              <a:rPr kumimoji="1" lang="ja-JP" altLang="en-US" sz="2400" dirty="0" smtClean="0"/>
              <a:t>つ以上の比較対象があるときに，</a:t>
            </a:r>
            <a:r>
              <a:rPr kumimoji="1" lang="en-US" altLang="ja-JP" sz="2400" dirty="0" smtClean="0"/>
              <a:t>2</a:t>
            </a:r>
            <a:r>
              <a:rPr kumimoji="1" lang="ja-JP" altLang="en-US" sz="2400" dirty="0" err="1" smtClean="0"/>
              <a:t>つずつ</a:t>
            </a:r>
            <a:r>
              <a:rPr kumimoji="1" lang="ja-JP" altLang="en-US" sz="2400" dirty="0" smtClean="0"/>
              <a:t>取り上げて差の有無を検定する方法</a:t>
            </a:r>
            <a:endParaRPr kumimoji="1" lang="en-US" altLang="ja-JP" sz="2400" dirty="0" smtClean="0"/>
          </a:p>
          <a:p>
            <a:pPr marL="0" indent="0">
              <a:buNone/>
            </a:pPr>
            <a:endParaRPr lang="en-US" altLang="ja-JP" sz="2400" dirty="0" smtClean="0"/>
          </a:p>
          <a:p>
            <a:pPr>
              <a:buFont typeface="Wingdings" panose="05000000000000000000" pitchFamily="2" charset="2"/>
              <a:buChar char="l"/>
            </a:pPr>
            <a:r>
              <a:rPr kumimoji="1" lang="ja-JP" altLang="en-US" sz="2400" dirty="0" smtClean="0"/>
              <a:t>分散分析で有意差があった場合にどの群とどの群に有意差があるか調べる場合に使用されることが多い</a:t>
            </a:r>
            <a:endParaRPr kumimoji="1" lang="ja-JP" altLang="en-US" sz="2400" dirty="0"/>
          </a:p>
        </p:txBody>
      </p:sp>
      <p:sp>
        <p:nvSpPr>
          <p:cNvPr id="4" name="スライド番号プレースホルダー 3"/>
          <p:cNvSpPr>
            <a:spLocks noGrp="1"/>
          </p:cNvSpPr>
          <p:nvPr>
            <p:ph type="sldNum" sz="quarter" idx="12"/>
          </p:nvPr>
        </p:nvSpPr>
        <p:spPr/>
        <p:txBody>
          <a:bodyPr/>
          <a:lstStyle/>
          <a:p>
            <a:fld id="{89BCDD7D-B62E-4562-A484-4E2077BCDB94}" type="slidenum">
              <a:rPr kumimoji="1" lang="ja-JP" altLang="en-US" smtClean="0"/>
              <a:t>3</a:t>
            </a:fld>
            <a:endParaRPr kumimoji="1" lang="ja-JP" altLang="en-US"/>
          </a:p>
        </p:txBody>
      </p:sp>
    </p:spTree>
    <p:extLst>
      <p:ext uri="{BB962C8B-B14F-4D97-AF65-F5344CB8AC3E}">
        <p14:creationId xmlns:p14="http://schemas.microsoft.com/office/powerpoint/2010/main" val="16692198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一元配置分散分析の例</a:t>
            </a:r>
            <a:r>
              <a:rPr kumimoji="1" lang="en-US" altLang="ja-JP" dirty="0" smtClean="0"/>
              <a:t>(1)	</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400" dirty="0" smtClean="0"/>
              <a:t>今，プラスチック成型部品の素材として，</a:t>
            </a:r>
            <a:r>
              <a:rPr lang="en-US" altLang="ja-JP" sz="2400" dirty="0" smtClean="0"/>
              <a:t>4</a:t>
            </a:r>
            <a:r>
              <a:rPr lang="ja-JP" altLang="en-US" sz="2400" dirty="0" err="1" smtClean="0"/>
              <a:t>つの</a:t>
            </a:r>
            <a:r>
              <a:rPr lang="ja-JP" altLang="en-US" sz="2400" dirty="0" smtClean="0"/>
              <a:t>素材を用意する</a:t>
            </a:r>
            <a:endParaRPr lang="en-US" altLang="ja-JP" sz="2400" dirty="0" smtClean="0"/>
          </a:p>
          <a:p>
            <a:r>
              <a:rPr kumimoji="1" lang="ja-JP" altLang="en-US" sz="2400" dirty="0" smtClean="0"/>
              <a:t>どの素材が強度に優れているか実験する</a:t>
            </a:r>
            <a:endParaRPr kumimoji="1" lang="en-US" altLang="ja-JP" sz="2400" dirty="0" smtClean="0"/>
          </a:p>
          <a:p>
            <a:endParaRPr kumimoji="1" lang="ja-JP" altLang="en-US" sz="2400" dirty="0"/>
          </a:p>
        </p:txBody>
      </p:sp>
      <p:graphicFrame>
        <p:nvGraphicFramePr>
          <p:cNvPr id="7" name="表 6"/>
          <p:cNvGraphicFramePr>
            <a:graphicFrameLocks noGrp="1"/>
          </p:cNvGraphicFramePr>
          <p:nvPr>
            <p:extLst>
              <p:ext uri="{D42A27DB-BD31-4B8C-83A1-F6EECF244321}">
                <p14:modId xmlns:p14="http://schemas.microsoft.com/office/powerpoint/2010/main" val="3722779627"/>
              </p:ext>
            </p:extLst>
          </p:nvPr>
        </p:nvGraphicFramePr>
        <p:xfrm>
          <a:off x="2091845" y="3807912"/>
          <a:ext cx="5586504" cy="2445130"/>
        </p:xfrm>
        <a:graphic>
          <a:graphicData uri="http://schemas.openxmlformats.org/drawingml/2006/table">
            <a:tbl>
              <a:tblPr firstRow="1" bandRow="1">
                <a:tableStyleId>{5C22544A-7EE6-4342-B048-85BDC9FD1C3A}</a:tableStyleId>
              </a:tblPr>
              <a:tblGrid>
                <a:gridCol w="1396626"/>
                <a:gridCol w="1396626"/>
                <a:gridCol w="1396626"/>
                <a:gridCol w="1396626"/>
              </a:tblGrid>
              <a:tr h="489026">
                <a:tc>
                  <a:txBody>
                    <a:bodyPr/>
                    <a:lstStyle/>
                    <a:p>
                      <a:pPr algn="ctr"/>
                      <a:r>
                        <a:rPr kumimoji="1" lang="en-US" altLang="ja-JP" dirty="0" smtClean="0">
                          <a:solidFill>
                            <a:schemeClr val="tx1"/>
                          </a:solidFill>
                        </a:rPr>
                        <a:t>A1</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en-US" altLang="ja-JP" dirty="0" smtClean="0">
                          <a:solidFill>
                            <a:schemeClr val="tx1"/>
                          </a:solidFill>
                        </a:rPr>
                        <a:t>A2</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en-US" altLang="ja-JP" dirty="0" smtClean="0">
                          <a:solidFill>
                            <a:schemeClr val="tx1"/>
                          </a:solidFill>
                        </a:rPr>
                        <a:t>A3</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kumimoji="1" lang="en-US" altLang="ja-JP" dirty="0" smtClean="0">
                          <a:solidFill>
                            <a:schemeClr val="tx1"/>
                          </a:solidFill>
                        </a:rPr>
                        <a:t>A4</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r>
              <a:tr h="489026">
                <a:tc>
                  <a:txBody>
                    <a:bodyPr/>
                    <a:lstStyle/>
                    <a:p>
                      <a:pPr algn="ctr"/>
                      <a:r>
                        <a:rPr kumimoji="1" lang="en-US" altLang="ja-JP" dirty="0" smtClean="0">
                          <a:solidFill>
                            <a:schemeClr val="tx1"/>
                          </a:solidFill>
                        </a:rPr>
                        <a:t>18.5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dirty="0" smtClean="0">
                          <a:solidFill>
                            <a:schemeClr val="tx1"/>
                          </a:solidFill>
                        </a:rPr>
                        <a:t>17.2</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dirty="0" smtClean="0">
                          <a:solidFill>
                            <a:schemeClr val="tx1"/>
                          </a:solidFill>
                        </a:rPr>
                        <a:t>26.1</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dirty="0" smtClean="0">
                          <a:solidFill>
                            <a:schemeClr val="tx1"/>
                          </a:solidFill>
                        </a:rPr>
                        <a:t>32.5</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89026">
                <a:tc>
                  <a:txBody>
                    <a:bodyPr/>
                    <a:lstStyle/>
                    <a:p>
                      <a:pPr algn="ctr"/>
                      <a:r>
                        <a:rPr kumimoji="1" lang="en-US" altLang="ja-JP" dirty="0" smtClean="0">
                          <a:solidFill>
                            <a:schemeClr val="tx1"/>
                          </a:solidFill>
                        </a:rPr>
                        <a:t>16.4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dirty="0" smtClean="0">
                          <a:solidFill>
                            <a:schemeClr val="tx1"/>
                          </a:solidFill>
                        </a:rPr>
                        <a:t>23.9</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dirty="0" smtClean="0">
                          <a:solidFill>
                            <a:schemeClr val="tx1"/>
                          </a:solidFill>
                        </a:rPr>
                        <a:t>21.3</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dirty="0" smtClean="0">
                          <a:solidFill>
                            <a:schemeClr val="tx1"/>
                          </a:solidFill>
                        </a:rPr>
                        <a:t>32.1</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89026">
                <a:tc>
                  <a:txBody>
                    <a:bodyPr/>
                    <a:lstStyle/>
                    <a:p>
                      <a:pPr algn="ctr"/>
                      <a:r>
                        <a:rPr kumimoji="1" lang="en-US" altLang="ja-JP" dirty="0" smtClean="0">
                          <a:solidFill>
                            <a:schemeClr val="tx1"/>
                          </a:solidFill>
                        </a:rPr>
                        <a:t>23.4</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dirty="0" smtClean="0">
                          <a:solidFill>
                            <a:schemeClr val="tx1"/>
                          </a:solidFill>
                        </a:rPr>
                        <a:t>18.7</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dirty="0" smtClean="0">
                          <a:solidFill>
                            <a:schemeClr val="tx1"/>
                          </a:solidFill>
                        </a:rPr>
                        <a:t>23.6</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dirty="0" smtClean="0">
                          <a:solidFill>
                            <a:schemeClr val="tx1"/>
                          </a:solidFill>
                        </a:rPr>
                        <a:t>25.9</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89026">
                <a:tc>
                  <a:txBody>
                    <a:bodyPr/>
                    <a:lstStyle/>
                    <a:p>
                      <a:pPr algn="ctr"/>
                      <a:r>
                        <a:rPr kumimoji="1" lang="en-US" altLang="ja-JP" dirty="0" smtClean="0">
                          <a:solidFill>
                            <a:schemeClr val="tx1"/>
                          </a:solidFill>
                        </a:rPr>
                        <a:t>19.8</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dirty="0" smtClean="0">
                          <a:solidFill>
                            <a:schemeClr val="tx1"/>
                          </a:solidFill>
                        </a:rPr>
                        <a:t>23.1</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dirty="0" smtClean="0">
                          <a:solidFill>
                            <a:schemeClr val="tx1"/>
                          </a:solidFill>
                        </a:rPr>
                        <a:t>29.7</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kumimoji="1" lang="en-US" altLang="ja-JP" dirty="0" smtClean="0">
                          <a:solidFill>
                            <a:schemeClr val="tx1"/>
                          </a:solidFill>
                        </a:rPr>
                        <a:t>25.5</a:t>
                      </a:r>
                      <a:endParaRPr kumimoji="1" lang="ja-JP" alt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8" name="テキスト ボックス 7"/>
          <p:cNvSpPr txBox="1"/>
          <p:nvPr/>
        </p:nvSpPr>
        <p:spPr>
          <a:xfrm>
            <a:off x="3663448" y="3330207"/>
            <a:ext cx="2670924" cy="400110"/>
          </a:xfrm>
          <a:prstGeom prst="rect">
            <a:avLst/>
          </a:prstGeom>
          <a:noFill/>
        </p:spPr>
        <p:txBody>
          <a:bodyPr wrap="none" rtlCol="0">
            <a:spAutoFit/>
          </a:bodyPr>
          <a:lstStyle/>
          <a:p>
            <a:r>
              <a:rPr lang="ja-JP" altLang="en-US" sz="2000" dirty="0" smtClean="0"/>
              <a:t>一元配置実験のデータ</a:t>
            </a:r>
            <a:endParaRPr kumimoji="1" lang="en-US" altLang="ja-JP" sz="2000" dirty="0" smtClean="0"/>
          </a:p>
        </p:txBody>
      </p:sp>
      <p:sp>
        <p:nvSpPr>
          <p:cNvPr id="4" name="スライド番号プレースホルダー 3"/>
          <p:cNvSpPr>
            <a:spLocks noGrp="1"/>
          </p:cNvSpPr>
          <p:nvPr>
            <p:ph type="sldNum" sz="quarter" idx="12"/>
          </p:nvPr>
        </p:nvSpPr>
        <p:spPr/>
        <p:txBody>
          <a:bodyPr/>
          <a:lstStyle/>
          <a:p>
            <a:fld id="{89BCDD7D-B62E-4562-A484-4E2077BCDB94}" type="slidenum">
              <a:rPr kumimoji="1" lang="ja-JP" altLang="en-US" smtClean="0"/>
              <a:t>4</a:t>
            </a:fld>
            <a:endParaRPr kumimoji="1" lang="ja-JP" altLang="en-US"/>
          </a:p>
        </p:txBody>
      </p:sp>
    </p:spTree>
    <p:extLst>
      <p:ext uri="{BB962C8B-B14F-4D97-AF65-F5344CB8AC3E}">
        <p14:creationId xmlns:p14="http://schemas.microsoft.com/office/powerpoint/2010/main" val="29421603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一元配置分散分析の例</a:t>
            </a:r>
            <a:r>
              <a:rPr lang="en-US" altLang="ja-JP" dirty="0" smtClean="0"/>
              <a:t>(2)</a:t>
            </a:r>
            <a:endParaRPr kumimoji="1" lang="ja-JP" altLang="en-US" dirty="0"/>
          </a:p>
        </p:txBody>
      </p:sp>
      <p:sp>
        <p:nvSpPr>
          <p:cNvPr id="3" name="コンテンツ プレースホルダー 2"/>
          <p:cNvSpPr>
            <a:spLocks noGrp="1"/>
          </p:cNvSpPr>
          <p:nvPr>
            <p:ph idx="1"/>
          </p:nvPr>
        </p:nvSpPr>
        <p:spPr>
          <a:xfrm>
            <a:off x="822959" y="1845734"/>
            <a:ext cx="7643708" cy="4023360"/>
          </a:xfrm>
        </p:spPr>
        <p:txBody>
          <a:bodyPr>
            <a:normAutofit/>
          </a:bodyPr>
          <a:lstStyle/>
          <a:p>
            <a:r>
              <a:rPr lang="ja-JP" altLang="en-US" sz="2400" dirty="0"/>
              <a:t>帰</a:t>
            </a:r>
            <a:r>
              <a:rPr lang="ja-JP" altLang="en-US" sz="2400" dirty="0" smtClean="0"/>
              <a:t>無仮説</a:t>
            </a:r>
            <a:r>
              <a:rPr lang="en-US" altLang="ja-JP" sz="2400" dirty="0" smtClean="0"/>
              <a:t>H0 : μ1 = μ2 = μ3 =</a:t>
            </a:r>
            <a:r>
              <a:rPr lang="ja-JP" altLang="en-US" sz="2400" dirty="0"/>
              <a:t> </a:t>
            </a:r>
            <a:r>
              <a:rPr lang="en-US" altLang="ja-JP" sz="2400" dirty="0" smtClean="0"/>
              <a:t>μ4</a:t>
            </a:r>
          </a:p>
          <a:p>
            <a:r>
              <a:rPr lang="ja-JP" altLang="en-US" sz="2400" dirty="0" smtClean="0"/>
              <a:t>対立仮説</a:t>
            </a:r>
            <a:r>
              <a:rPr lang="en-US" altLang="ja-JP" sz="2400" dirty="0" smtClean="0"/>
              <a:t>H1 :</a:t>
            </a:r>
            <a:r>
              <a:rPr lang="ja-JP" altLang="en-US" sz="2400" dirty="0" smtClean="0"/>
              <a:t>少なくとも</a:t>
            </a:r>
            <a:r>
              <a:rPr lang="en-US" altLang="ja-JP" sz="2400" dirty="0" smtClean="0"/>
              <a:t>1</a:t>
            </a:r>
            <a:r>
              <a:rPr lang="ja-JP" altLang="en-US" sz="2400" dirty="0" err="1" smtClean="0"/>
              <a:t>つの</a:t>
            </a:r>
            <a:r>
              <a:rPr lang="ja-JP" altLang="en-US" sz="2400" dirty="0" smtClean="0"/>
              <a:t>母平均が他の母平均と異なる</a:t>
            </a:r>
            <a:endParaRPr kumimoji="1" lang="ja-JP" altLang="en-US" sz="2400" dirty="0"/>
          </a:p>
        </p:txBody>
      </p:sp>
      <p:sp>
        <p:nvSpPr>
          <p:cNvPr id="4" name="スライド番号プレースホルダー 3"/>
          <p:cNvSpPr>
            <a:spLocks noGrp="1"/>
          </p:cNvSpPr>
          <p:nvPr>
            <p:ph type="sldNum" sz="quarter" idx="12"/>
          </p:nvPr>
        </p:nvSpPr>
        <p:spPr/>
        <p:txBody>
          <a:bodyPr/>
          <a:lstStyle/>
          <a:p>
            <a:fld id="{89BCDD7D-B62E-4562-A484-4E2077BCDB94}" type="slidenum">
              <a:rPr kumimoji="1" lang="ja-JP" altLang="en-US" smtClean="0"/>
              <a:t>5</a:t>
            </a:fld>
            <a:endParaRPr kumimoji="1" lang="ja-JP" altLang="en-US"/>
          </a:p>
        </p:txBody>
      </p:sp>
    </p:spTree>
    <p:extLst>
      <p:ext uri="{BB962C8B-B14F-4D97-AF65-F5344CB8AC3E}">
        <p14:creationId xmlns:p14="http://schemas.microsoft.com/office/powerpoint/2010/main" val="35464789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一元配置分散分析</a:t>
            </a:r>
            <a:r>
              <a:rPr kumimoji="1" lang="ja-JP" altLang="en-US" dirty="0" smtClean="0"/>
              <a:t>の例</a:t>
            </a:r>
            <a:r>
              <a:rPr kumimoji="1" lang="en-US" altLang="ja-JP" dirty="0" smtClean="0"/>
              <a:t>(3)</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buNone/>
            </a:pPr>
            <a:r>
              <a:rPr lang="ja-JP" altLang="en-US" sz="2400" dirty="0" smtClean="0"/>
              <a:t>①データの入力とデータフレームの作成</a:t>
            </a:r>
            <a:endParaRPr lang="en-US" altLang="ja-JP" sz="2400" dirty="0" smtClean="0"/>
          </a:p>
          <a:p>
            <a:pPr marL="0" indent="0">
              <a:buNone/>
            </a:pPr>
            <a:endParaRPr kumimoji="1" lang="en-US" altLang="ja-JP" sz="2400" dirty="0" smtClean="0"/>
          </a:p>
        </p:txBody>
      </p:sp>
      <p:grpSp>
        <p:nvGrpSpPr>
          <p:cNvPr id="6" name="グループ化 5"/>
          <p:cNvGrpSpPr/>
          <p:nvPr/>
        </p:nvGrpSpPr>
        <p:grpSpPr>
          <a:xfrm>
            <a:off x="822959" y="2592889"/>
            <a:ext cx="8016658" cy="2461711"/>
            <a:chOff x="688931" y="2192055"/>
            <a:chExt cx="8016658" cy="2461711"/>
          </a:xfrm>
        </p:grpSpPr>
        <p:sp>
          <p:nvSpPr>
            <p:cNvPr id="4" name="角丸四角形 3"/>
            <p:cNvSpPr/>
            <p:nvPr/>
          </p:nvSpPr>
          <p:spPr>
            <a:xfrm>
              <a:off x="688931" y="2192055"/>
              <a:ext cx="8016658" cy="246171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5" name="テキスト ボックス 4"/>
            <p:cNvSpPr txBox="1"/>
            <p:nvPr/>
          </p:nvSpPr>
          <p:spPr>
            <a:xfrm>
              <a:off x="822959" y="2280744"/>
              <a:ext cx="7587270" cy="2246769"/>
            </a:xfrm>
            <a:prstGeom prst="rect">
              <a:avLst/>
            </a:prstGeom>
            <a:noFill/>
          </p:spPr>
          <p:txBody>
            <a:bodyPr wrap="none" rtlCol="0">
              <a:spAutoFit/>
            </a:bodyPr>
            <a:lstStyle/>
            <a:p>
              <a:r>
                <a:rPr lang="en-US" altLang="ja-JP" sz="2000" dirty="0"/>
                <a:t> &gt; x &lt;- </a:t>
              </a:r>
              <a:r>
                <a:rPr lang="en-US" altLang="ja-JP" sz="2000" dirty="0" err="1"/>
                <a:t>read.table</a:t>
              </a:r>
              <a:r>
                <a:rPr lang="en-US" altLang="ja-JP" sz="2000" dirty="0"/>
                <a:t>("R-</a:t>
              </a:r>
              <a:r>
                <a:rPr lang="en-US" altLang="ja-JP" sz="2000" dirty="0" err="1"/>
                <a:t>sample.txt",header</a:t>
              </a:r>
              <a:r>
                <a:rPr lang="en-US" altLang="ja-JP" sz="2000" dirty="0"/>
                <a:t>=</a:t>
              </a:r>
              <a:r>
                <a:rPr lang="en-US" altLang="ja-JP" sz="2000" dirty="0" err="1"/>
                <a:t>T,sep</a:t>
              </a:r>
              <a:r>
                <a:rPr lang="en-US" altLang="ja-JP" sz="2000" dirty="0"/>
                <a:t>=",")</a:t>
              </a:r>
            </a:p>
            <a:p>
              <a:r>
                <a:rPr lang="en-US" altLang="ja-JP" sz="2000" dirty="0"/>
                <a:t>&gt; A1 &lt;- x[,"A1"]</a:t>
              </a:r>
            </a:p>
            <a:p>
              <a:r>
                <a:rPr lang="en-US" altLang="ja-JP" sz="2000" dirty="0"/>
                <a:t>&gt; A2 &lt;- x[,"A2"]</a:t>
              </a:r>
            </a:p>
            <a:p>
              <a:r>
                <a:rPr lang="en-US" altLang="ja-JP" sz="2000" dirty="0"/>
                <a:t>&gt; A3 &lt;- x[,"A3"]</a:t>
              </a:r>
            </a:p>
            <a:p>
              <a:r>
                <a:rPr lang="en-US" altLang="ja-JP" sz="2000" dirty="0"/>
                <a:t>&gt; A4 &lt;- x[,"A4"]</a:t>
              </a:r>
            </a:p>
            <a:p>
              <a:r>
                <a:rPr kumimoji="1" lang="en-US" altLang="ja-JP" sz="2000" dirty="0" smtClean="0"/>
                <a:t>&gt; </a:t>
              </a:r>
              <a:r>
                <a:rPr kumimoji="1" lang="en-US" altLang="ja-JP" sz="2000" dirty="0" smtClean="0"/>
                <a:t>MYDATA &lt;- </a:t>
              </a:r>
              <a:r>
                <a:rPr kumimoji="1" lang="en-US" altLang="ja-JP" sz="2000" dirty="0" err="1" smtClean="0"/>
                <a:t>data.frame</a:t>
              </a:r>
              <a:r>
                <a:rPr kumimoji="1" lang="en-US" altLang="ja-JP" sz="2000" dirty="0" smtClean="0"/>
                <a:t>(A=factor(c(rep(“A1”,4),rep(“A2”,4),rep(“A3”,4),</a:t>
              </a:r>
            </a:p>
            <a:p>
              <a:r>
                <a:rPr lang="en-US" altLang="ja-JP" sz="2000" dirty="0"/>
                <a:t>r</a:t>
              </a:r>
              <a:r>
                <a:rPr lang="en-US" altLang="ja-JP" sz="2000" dirty="0" smtClean="0"/>
                <a:t>ep(“A4”,4))),y=c(A1,A2,A3,A4))</a:t>
              </a:r>
              <a:endParaRPr kumimoji="1" lang="ja-JP" altLang="en-US" sz="2000" dirty="0"/>
            </a:p>
          </p:txBody>
        </p:sp>
      </p:grpSp>
      <p:sp>
        <p:nvSpPr>
          <p:cNvPr id="7" name="スライド番号プレースホルダー 6"/>
          <p:cNvSpPr>
            <a:spLocks noGrp="1"/>
          </p:cNvSpPr>
          <p:nvPr>
            <p:ph type="sldNum" sz="quarter" idx="12"/>
          </p:nvPr>
        </p:nvSpPr>
        <p:spPr/>
        <p:txBody>
          <a:bodyPr/>
          <a:lstStyle/>
          <a:p>
            <a:fld id="{89BCDD7D-B62E-4562-A484-4E2077BCDB94}" type="slidenum">
              <a:rPr kumimoji="1" lang="ja-JP" altLang="en-US" smtClean="0"/>
              <a:t>6</a:t>
            </a:fld>
            <a:endParaRPr kumimoji="1" lang="ja-JP" altLang="en-US"/>
          </a:p>
        </p:txBody>
      </p:sp>
    </p:spTree>
    <p:extLst>
      <p:ext uri="{BB962C8B-B14F-4D97-AF65-F5344CB8AC3E}">
        <p14:creationId xmlns:p14="http://schemas.microsoft.com/office/powerpoint/2010/main" val="15795904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一元配置分散分析</a:t>
            </a:r>
            <a:r>
              <a:rPr lang="ja-JP" altLang="en-US" dirty="0" smtClean="0"/>
              <a:t>の例</a:t>
            </a:r>
            <a:r>
              <a:rPr lang="en-US" altLang="ja-JP" dirty="0" smtClean="0"/>
              <a:t>(4)</a:t>
            </a:r>
            <a:endParaRPr kumimoji="1" lang="ja-JP" altLang="en-US" dirty="0"/>
          </a:p>
        </p:txBody>
      </p:sp>
      <p:sp>
        <p:nvSpPr>
          <p:cNvPr id="3" name="コンテンツ プレースホルダー 2"/>
          <p:cNvSpPr>
            <a:spLocks noGrp="1"/>
          </p:cNvSpPr>
          <p:nvPr>
            <p:ph idx="1"/>
          </p:nvPr>
        </p:nvSpPr>
        <p:spPr/>
        <p:txBody>
          <a:bodyPr/>
          <a:lstStyle/>
          <a:p>
            <a:r>
              <a:rPr lang="ja-JP" altLang="en-US" sz="2400" dirty="0"/>
              <a:t>②</a:t>
            </a:r>
            <a:r>
              <a:rPr lang="ja-JP" altLang="en-US" sz="2400" dirty="0" smtClean="0"/>
              <a:t>データの確認</a:t>
            </a:r>
            <a:endParaRPr lang="en-US" altLang="ja-JP" sz="2400" dirty="0" smtClean="0"/>
          </a:p>
          <a:p>
            <a:endParaRPr lang="en-US" altLang="ja-JP" sz="2400" dirty="0"/>
          </a:p>
          <a:p>
            <a:endParaRPr kumimoji="1" lang="ja-JP" altLang="en-US" dirty="0"/>
          </a:p>
        </p:txBody>
      </p:sp>
      <p:grpSp>
        <p:nvGrpSpPr>
          <p:cNvPr id="4" name="グループ化 3"/>
          <p:cNvGrpSpPr/>
          <p:nvPr/>
        </p:nvGrpSpPr>
        <p:grpSpPr>
          <a:xfrm>
            <a:off x="822959" y="2530259"/>
            <a:ext cx="8016658" cy="2379945"/>
            <a:chOff x="688931" y="2192055"/>
            <a:chExt cx="8016658" cy="2167003"/>
          </a:xfrm>
        </p:grpSpPr>
        <p:sp>
          <p:nvSpPr>
            <p:cNvPr id="5" name="角丸四角形 4"/>
            <p:cNvSpPr/>
            <p:nvPr/>
          </p:nvSpPr>
          <p:spPr>
            <a:xfrm>
              <a:off x="688931" y="2192055"/>
              <a:ext cx="8016658" cy="216700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 name="テキスト ボックス 5"/>
            <p:cNvSpPr txBox="1"/>
            <p:nvPr/>
          </p:nvSpPr>
          <p:spPr>
            <a:xfrm>
              <a:off x="822959" y="2280744"/>
              <a:ext cx="1441420" cy="2045743"/>
            </a:xfrm>
            <a:prstGeom prst="rect">
              <a:avLst/>
            </a:prstGeom>
            <a:noFill/>
          </p:spPr>
          <p:txBody>
            <a:bodyPr wrap="none" rtlCol="0">
              <a:spAutoFit/>
            </a:bodyPr>
            <a:lstStyle/>
            <a:p>
              <a:r>
                <a:rPr kumimoji="1" lang="en-US" altLang="ja-JP" sz="2000" dirty="0" smtClean="0"/>
                <a:t> &gt; MYDATA</a:t>
              </a:r>
            </a:p>
            <a:p>
              <a:r>
                <a:rPr lang="en-US" altLang="ja-JP" sz="2000" dirty="0" smtClean="0"/>
                <a:t>     </a:t>
              </a:r>
              <a:r>
                <a:rPr lang="ja-JP" altLang="en-US" sz="2000" dirty="0" smtClean="0"/>
                <a:t>　</a:t>
              </a:r>
              <a:r>
                <a:rPr lang="en-US" altLang="ja-JP" sz="2000" dirty="0" smtClean="0"/>
                <a:t>A    </a:t>
              </a:r>
              <a:r>
                <a:rPr lang="en-US" altLang="ja-JP" sz="2000" dirty="0" smtClean="0"/>
                <a:t>y</a:t>
              </a:r>
              <a:endParaRPr lang="en-US" altLang="ja-JP" sz="2000" dirty="0"/>
            </a:p>
            <a:p>
              <a:pPr marL="457200" indent="-457200">
                <a:buAutoNum type="arabicPlain"/>
              </a:pPr>
              <a:r>
                <a:rPr lang="en-US" altLang="ja-JP" sz="2000" dirty="0" smtClean="0"/>
                <a:t>A1 18.5</a:t>
              </a:r>
            </a:p>
            <a:p>
              <a:pPr marL="457200" indent="-457200">
                <a:buAutoNum type="arabicPlain"/>
              </a:pPr>
              <a:r>
                <a:rPr lang="en-US" altLang="ja-JP" sz="2000" dirty="0" smtClean="0"/>
                <a:t>A1 16.4</a:t>
              </a:r>
            </a:p>
            <a:p>
              <a:r>
                <a:rPr lang="en-US" altLang="ja-JP" sz="2000" dirty="0" smtClean="0"/>
                <a:t>----------------</a:t>
              </a:r>
            </a:p>
            <a:p>
              <a:r>
                <a:rPr lang="en-US" altLang="ja-JP" sz="2000" dirty="0" smtClean="0"/>
                <a:t>15   A4 25.9</a:t>
              </a:r>
            </a:p>
            <a:p>
              <a:r>
                <a:rPr kumimoji="1" lang="en-US" altLang="ja-JP" sz="2000" dirty="0" smtClean="0"/>
                <a:t>16   A4 25.5</a:t>
              </a:r>
              <a:endParaRPr kumimoji="1" lang="ja-JP" altLang="en-US" sz="2000" dirty="0"/>
            </a:p>
          </p:txBody>
        </p:sp>
      </p:grpSp>
      <p:sp>
        <p:nvSpPr>
          <p:cNvPr id="7" name="スライド番号プレースホルダー 6"/>
          <p:cNvSpPr>
            <a:spLocks noGrp="1"/>
          </p:cNvSpPr>
          <p:nvPr>
            <p:ph type="sldNum" sz="quarter" idx="12"/>
          </p:nvPr>
        </p:nvSpPr>
        <p:spPr/>
        <p:txBody>
          <a:bodyPr/>
          <a:lstStyle/>
          <a:p>
            <a:fld id="{89BCDD7D-B62E-4562-A484-4E2077BCDB94}" type="slidenum">
              <a:rPr kumimoji="1" lang="ja-JP" altLang="en-US" smtClean="0"/>
              <a:t>7</a:t>
            </a:fld>
            <a:endParaRPr kumimoji="1" lang="ja-JP" altLang="en-US"/>
          </a:p>
        </p:txBody>
      </p:sp>
    </p:spTree>
    <p:extLst>
      <p:ext uri="{BB962C8B-B14F-4D97-AF65-F5344CB8AC3E}">
        <p14:creationId xmlns:p14="http://schemas.microsoft.com/office/powerpoint/2010/main" val="37664271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一元配置分散</a:t>
            </a:r>
            <a:r>
              <a:rPr lang="ja-JP" altLang="en-US" dirty="0" smtClean="0"/>
              <a:t>分析の例</a:t>
            </a:r>
            <a:r>
              <a:rPr lang="en-US" altLang="ja-JP" dirty="0" smtClean="0"/>
              <a:t>(5)</a:t>
            </a:r>
            <a:endParaRPr kumimoji="1" lang="ja-JP" altLang="en-US" dirty="0"/>
          </a:p>
        </p:txBody>
      </p:sp>
      <p:sp>
        <p:nvSpPr>
          <p:cNvPr id="3" name="コンテンツ プレースホルダー 2"/>
          <p:cNvSpPr>
            <a:spLocks noGrp="1"/>
          </p:cNvSpPr>
          <p:nvPr>
            <p:ph idx="1"/>
          </p:nvPr>
        </p:nvSpPr>
        <p:spPr>
          <a:xfrm>
            <a:off x="822959" y="1845734"/>
            <a:ext cx="7543801" cy="3314989"/>
          </a:xfrm>
        </p:spPr>
        <p:txBody>
          <a:bodyPr>
            <a:normAutofit/>
          </a:bodyPr>
          <a:lstStyle/>
          <a:p>
            <a:pPr marL="0" indent="0">
              <a:buNone/>
            </a:pPr>
            <a:r>
              <a:rPr lang="ja-JP" altLang="en-US" sz="2400" dirty="0" smtClean="0"/>
              <a:t>③分散分析の実施</a:t>
            </a:r>
            <a:endParaRPr lang="en-US" altLang="ja-JP" sz="2400" dirty="0" smtClean="0"/>
          </a:p>
          <a:p>
            <a:pPr marL="0" indent="0">
              <a:buNone/>
            </a:pPr>
            <a:endParaRPr kumimoji="1" lang="ja-JP" altLang="en-US" sz="2400" dirty="0"/>
          </a:p>
        </p:txBody>
      </p:sp>
      <p:grpSp>
        <p:nvGrpSpPr>
          <p:cNvPr id="4" name="グループ化 3"/>
          <p:cNvGrpSpPr/>
          <p:nvPr/>
        </p:nvGrpSpPr>
        <p:grpSpPr>
          <a:xfrm>
            <a:off x="822959" y="2530260"/>
            <a:ext cx="8016658" cy="2630463"/>
            <a:chOff x="688931" y="2192055"/>
            <a:chExt cx="8016658" cy="2167003"/>
          </a:xfrm>
        </p:grpSpPr>
        <p:sp>
          <p:nvSpPr>
            <p:cNvPr id="5" name="角丸四角形 4"/>
            <p:cNvSpPr/>
            <p:nvPr/>
          </p:nvSpPr>
          <p:spPr>
            <a:xfrm>
              <a:off x="688931" y="2192055"/>
              <a:ext cx="8016658" cy="216700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 name="テキスト ボックス 5"/>
            <p:cNvSpPr txBox="1"/>
            <p:nvPr/>
          </p:nvSpPr>
          <p:spPr>
            <a:xfrm>
              <a:off x="822959" y="2280745"/>
              <a:ext cx="5795176" cy="1705093"/>
            </a:xfrm>
            <a:prstGeom prst="rect">
              <a:avLst/>
            </a:prstGeom>
            <a:noFill/>
          </p:spPr>
          <p:txBody>
            <a:bodyPr wrap="none" rtlCol="0">
              <a:spAutoFit/>
            </a:bodyPr>
            <a:lstStyle/>
            <a:p>
              <a:r>
                <a:rPr kumimoji="1" lang="en-US" altLang="ja-JP" sz="2000" dirty="0" smtClean="0"/>
                <a:t>&gt; AN1 &lt;- </a:t>
              </a:r>
              <a:r>
                <a:rPr kumimoji="1" lang="en-US" altLang="ja-JP" sz="2000" dirty="0" err="1" smtClean="0"/>
                <a:t>aov</a:t>
              </a:r>
              <a:r>
                <a:rPr kumimoji="1" lang="en-US" altLang="ja-JP" sz="2000" dirty="0" smtClean="0"/>
                <a:t>(</a:t>
              </a:r>
              <a:r>
                <a:rPr kumimoji="1" lang="en-US" altLang="ja-JP" sz="2000" dirty="0" err="1" smtClean="0"/>
                <a:t>y~A,</a:t>
              </a:r>
              <a:r>
                <a:rPr lang="en-US" altLang="ja-JP" sz="2000" dirty="0" err="1" smtClean="0"/>
                <a:t>data</a:t>
              </a:r>
              <a:r>
                <a:rPr lang="en-US" altLang="ja-JP" sz="2000" dirty="0" smtClean="0"/>
                <a:t>=MYDATA)</a:t>
              </a:r>
            </a:p>
            <a:p>
              <a:r>
                <a:rPr kumimoji="1" lang="en-US" altLang="ja-JP" sz="2000" dirty="0" smtClean="0"/>
                <a:t>&gt; summary(AN1)</a:t>
              </a:r>
            </a:p>
            <a:p>
              <a:r>
                <a:rPr lang="en-US" altLang="ja-JP" sz="2000" dirty="0"/>
                <a:t> </a:t>
              </a:r>
              <a:r>
                <a:rPr lang="en-US" altLang="ja-JP" sz="2000" dirty="0" smtClean="0"/>
                <a:t>                    </a:t>
              </a:r>
              <a:r>
                <a:rPr lang="en-US" altLang="ja-JP" sz="2000" dirty="0" err="1" smtClean="0"/>
                <a:t>Df</a:t>
              </a:r>
              <a:r>
                <a:rPr lang="en-US" altLang="ja-JP" sz="2000" dirty="0" smtClean="0"/>
                <a:t>   Sum </a:t>
              </a:r>
              <a:r>
                <a:rPr lang="en-US" altLang="ja-JP" sz="2000" dirty="0" err="1" smtClean="0"/>
                <a:t>Sq</a:t>
              </a:r>
              <a:r>
                <a:rPr lang="en-US" altLang="ja-JP" sz="2000" dirty="0" smtClean="0"/>
                <a:t>  Mean </a:t>
              </a:r>
              <a:r>
                <a:rPr lang="en-US" altLang="ja-JP" sz="2000" dirty="0" err="1"/>
                <a:t>Sq</a:t>
              </a:r>
              <a:r>
                <a:rPr lang="en-US" altLang="ja-JP" sz="2000" dirty="0"/>
                <a:t> </a:t>
              </a:r>
              <a:r>
                <a:rPr lang="en-US" altLang="ja-JP" sz="2000" dirty="0" smtClean="0"/>
                <a:t> F </a:t>
              </a:r>
              <a:r>
                <a:rPr lang="en-US" altLang="ja-JP" sz="2000" dirty="0"/>
                <a:t>value  </a:t>
              </a:r>
              <a:r>
                <a:rPr lang="en-US" altLang="ja-JP" sz="2000" dirty="0" err="1"/>
                <a:t>Pr</a:t>
              </a:r>
              <a:r>
                <a:rPr lang="en-US" altLang="ja-JP" sz="2000" dirty="0"/>
                <a:t>(&gt;F)   </a:t>
              </a:r>
            </a:p>
            <a:p>
              <a:r>
                <a:rPr lang="en-US" altLang="ja-JP" sz="2000" dirty="0"/>
                <a:t>A          </a:t>
              </a:r>
              <a:r>
                <a:rPr lang="en-US" altLang="ja-JP" sz="2000" dirty="0" smtClean="0"/>
                <a:t>         </a:t>
              </a:r>
              <a:r>
                <a:rPr lang="en-US" altLang="ja-JP" sz="2000" dirty="0"/>
                <a:t>3  </a:t>
              </a:r>
              <a:r>
                <a:rPr lang="en-US" altLang="ja-JP" sz="2000" dirty="0" smtClean="0"/>
                <a:t>  226.1     75.35        </a:t>
              </a:r>
              <a:r>
                <a:rPr lang="en-US" altLang="ja-JP" sz="2000" dirty="0"/>
                <a:t>6.426 </a:t>
              </a:r>
              <a:r>
                <a:rPr lang="en-US" altLang="ja-JP" sz="2000" dirty="0" smtClean="0"/>
                <a:t>     0.00766 </a:t>
              </a:r>
              <a:r>
                <a:rPr lang="en-US" altLang="ja-JP" sz="2000" dirty="0"/>
                <a:t>**</a:t>
              </a:r>
            </a:p>
            <a:p>
              <a:r>
                <a:rPr lang="en-US" altLang="ja-JP" sz="2000" dirty="0"/>
                <a:t>Residuals   12  </a:t>
              </a:r>
              <a:r>
                <a:rPr lang="en-US" altLang="ja-JP" sz="2000" dirty="0" smtClean="0"/>
                <a:t> 140.7     </a:t>
              </a:r>
              <a:r>
                <a:rPr lang="en-US" altLang="ja-JP" sz="2000" dirty="0"/>
                <a:t>11.73                   </a:t>
              </a:r>
            </a:p>
            <a:p>
              <a:r>
                <a:rPr lang="en-US" altLang="ja-JP" sz="2000" dirty="0"/>
                <a:t>---</a:t>
              </a:r>
            </a:p>
            <a:p>
              <a:r>
                <a:rPr lang="en-US" altLang="ja-JP" sz="2000" dirty="0" err="1"/>
                <a:t>Signif</a:t>
              </a:r>
              <a:r>
                <a:rPr lang="en-US" altLang="ja-JP" sz="2000" dirty="0"/>
                <a:t>. codes:  0 ‘***’ 0.001 ‘**’ 0.01 ‘*’ 0.05 ‘.’ 0.1 </a:t>
              </a:r>
              <a:endParaRPr kumimoji="1" lang="en-US" altLang="ja-JP" sz="2000" dirty="0" smtClean="0"/>
            </a:p>
            <a:p>
              <a:endParaRPr kumimoji="1" lang="en-US" altLang="ja-JP" sz="2000" dirty="0" smtClean="0"/>
            </a:p>
          </p:txBody>
        </p:sp>
      </p:grpSp>
      <p:sp>
        <p:nvSpPr>
          <p:cNvPr id="7" name="スライド番号プレースホルダー 6"/>
          <p:cNvSpPr>
            <a:spLocks noGrp="1"/>
          </p:cNvSpPr>
          <p:nvPr>
            <p:ph type="sldNum" sz="quarter" idx="12"/>
          </p:nvPr>
        </p:nvSpPr>
        <p:spPr/>
        <p:txBody>
          <a:bodyPr/>
          <a:lstStyle/>
          <a:p>
            <a:fld id="{89BCDD7D-B62E-4562-A484-4E2077BCDB94}" type="slidenum">
              <a:rPr kumimoji="1" lang="ja-JP" altLang="en-US" smtClean="0"/>
              <a:t>8</a:t>
            </a:fld>
            <a:endParaRPr kumimoji="1" lang="ja-JP" altLang="en-US"/>
          </a:p>
        </p:txBody>
      </p:sp>
    </p:spTree>
    <p:extLst>
      <p:ext uri="{BB962C8B-B14F-4D97-AF65-F5344CB8AC3E}">
        <p14:creationId xmlns:p14="http://schemas.microsoft.com/office/powerpoint/2010/main" val="18440477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多重比較の方法</a:t>
            </a:r>
            <a:r>
              <a:rPr kumimoji="1" lang="en-US" altLang="ja-JP" dirty="0" smtClean="0"/>
              <a:t>(1)</a:t>
            </a:r>
            <a:endParaRPr kumimoji="1" lang="ja-JP" altLang="en-US" dirty="0"/>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kumimoji="1" lang="ja-JP" altLang="en-US" sz="2400" dirty="0" smtClean="0"/>
              <a:t>検定統計量を調整して全体の有意水準を維持する方法</a:t>
            </a:r>
            <a:endParaRPr kumimoji="1" lang="en-US" altLang="ja-JP" sz="2400" dirty="0" smtClean="0"/>
          </a:p>
          <a:p>
            <a:pPr marL="0" indent="0">
              <a:buNone/>
            </a:pPr>
            <a:r>
              <a:rPr lang="ja-JP" altLang="en-US" sz="2400" dirty="0" smtClean="0"/>
              <a:t>　　　→　テューキーの</a:t>
            </a:r>
            <a:r>
              <a:rPr lang="en-US" altLang="ja-JP" sz="2400" dirty="0" smtClean="0"/>
              <a:t>HSD</a:t>
            </a:r>
            <a:r>
              <a:rPr lang="ja-JP" altLang="en-US" sz="2400" dirty="0" smtClean="0"/>
              <a:t>法</a:t>
            </a:r>
            <a:endParaRPr lang="en-US" altLang="ja-JP" sz="2400" dirty="0" smtClean="0"/>
          </a:p>
          <a:p>
            <a:pPr marL="0" indent="0">
              <a:buNone/>
            </a:pPr>
            <a:endParaRPr lang="en-US" altLang="ja-JP" sz="2400" dirty="0"/>
          </a:p>
          <a:p>
            <a:pPr>
              <a:buFont typeface="Wingdings" panose="05000000000000000000" pitchFamily="2" charset="2"/>
              <a:buChar char="l"/>
            </a:pPr>
            <a:r>
              <a:rPr lang="en-US" altLang="ja-JP" sz="2400" dirty="0"/>
              <a:t>p</a:t>
            </a:r>
            <a:r>
              <a:rPr kumimoji="1" lang="ja-JP" altLang="en-US" sz="2400" dirty="0" smtClean="0"/>
              <a:t>値或いは有意水準を調整して全体の有意水準を維持する方法</a:t>
            </a:r>
            <a:endParaRPr kumimoji="1" lang="en-US" altLang="ja-JP" sz="2400" dirty="0" smtClean="0"/>
          </a:p>
          <a:p>
            <a:pPr marL="0" indent="0">
              <a:buNone/>
            </a:pPr>
            <a:r>
              <a:rPr lang="ja-JP" altLang="en-US" sz="2400" dirty="0" smtClean="0"/>
              <a:t>        →　ボンフェローニ法，ホルム法</a:t>
            </a:r>
            <a:endParaRPr kumimoji="1" lang="ja-JP" altLang="en-US" sz="2400" dirty="0"/>
          </a:p>
        </p:txBody>
      </p:sp>
      <p:sp>
        <p:nvSpPr>
          <p:cNvPr id="4" name="スライド番号プレースホルダー 3"/>
          <p:cNvSpPr>
            <a:spLocks noGrp="1"/>
          </p:cNvSpPr>
          <p:nvPr>
            <p:ph type="sldNum" sz="quarter" idx="12"/>
          </p:nvPr>
        </p:nvSpPr>
        <p:spPr/>
        <p:txBody>
          <a:bodyPr/>
          <a:lstStyle/>
          <a:p>
            <a:fld id="{89BCDD7D-B62E-4562-A484-4E2077BCDB94}" type="slidenum">
              <a:rPr kumimoji="1" lang="ja-JP" altLang="en-US" smtClean="0"/>
              <a:t>9</a:t>
            </a:fld>
            <a:endParaRPr kumimoji="1" lang="ja-JP" altLang="en-US"/>
          </a:p>
        </p:txBody>
      </p:sp>
    </p:spTree>
    <p:extLst>
      <p:ext uri="{BB962C8B-B14F-4D97-AF65-F5344CB8AC3E}">
        <p14:creationId xmlns:p14="http://schemas.microsoft.com/office/powerpoint/2010/main" val="40167941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多重比較の</a:t>
            </a:r>
            <a:r>
              <a:rPr lang="ja-JP" altLang="en-US" dirty="0" smtClean="0"/>
              <a:t>方法</a:t>
            </a:r>
            <a:r>
              <a:rPr lang="en-US" altLang="ja-JP" dirty="0" smtClean="0"/>
              <a:t>(2)</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l"/>
                </a:pPr>
                <a:r>
                  <a:rPr kumimoji="1" lang="ja-JP" altLang="en-US" sz="2400" dirty="0" smtClean="0"/>
                  <a:t>テューキーの</a:t>
                </a:r>
                <a:r>
                  <a:rPr kumimoji="1" lang="en-US" altLang="ja-JP" sz="2400" dirty="0" smtClean="0"/>
                  <a:t>HSD</a:t>
                </a:r>
                <a:r>
                  <a:rPr kumimoji="1" lang="ja-JP" altLang="en-US" sz="2400" dirty="0" smtClean="0"/>
                  <a:t>法</a:t>
                </a:r>
                <a:endParaRPr kumimoji="1" lang="en-US" altLang="ja-JP" sz="2400" dirty="0" smtClean="0"/>
              </a:p>
              <a:p>
                <a:pPr marL="0" indent="0">
                  <a:buNone/>
                </a:pPr>
                <a:r>
                  <a:rPr lang="ja-JP" altLang="en-US" dirty="0" smtClean="0"/>
                  <a:t>　　</a:t>
                </a:r>
                <a:r>
                  <a:rPr lang="ja-JP" altLang="en-US" sz="2200" dirty="0" smtClean="0"/>
                  <a:t>母平均に関してグループ間の全比較を同時に検定</a:t>
                </a:r>
                <a:endParaRPr kumimoji="1" lang="en-US" altLang="ja-JP" sz="2200" dirty="0" smtClean="0"/>
              </a:p>
              <a:p>
                <a:pPr marL="714375" indent="-714375"/>
                <a:r>
                  <a:rPr kumimoji="1" lang="en-US" altLang="ja-JP" dirty="0" smtClean="0"/>
                  <a:t>1</a:t>
                </a:r>
                <a:r>
                  <a:rPr kumimoji="1" lang="ja-JP" altLang="en-US" dirty="0" smtClean="0"/>
                  <a:t>：母集団の分布は正規分布</a:t>
                </a:r>
                <a:endParaRPr kumimoji="1" lang="en-US" altLang="ja-JP" dirty="0" smtClean="0"/>
              </a:p>
              <a:p>
                <a:pPr marL="714375" indent="-714375"/>
                <a:r>
                  <a:rPr lang="en-US" altLang="ja-JP" dirty="0" smtClean="0"/>
                  <a:t>2</a:t>
                </a:r>
                <a:r>
                  <a:rPr lang="ja-JP" altLang="en-US" dirty="0" smtClean="0"/>
                  <a:t>：すべての群を通して母分散は等しい</a:t>
                </a:r>
                <a:endParaRPr lang="en-US" altLang="ja-JP" dirty="0" smtClean="0"/>
              </a:p>
              <a:p>
                <a:pPr>
                  <a:buFont typeface="Wingdings" panose="05000000000000000000" pitchFamily="2" charset="2"/>
                  <a:buChar char="l"/>
                </a:pPr>
                <a:r>
                  <a:rPr kumimoji="1" lang="ja-JP" altLang="en-US" sz="2400" dirty="0" smtClean="0"/>
                  <a:t>ボンフェローニ法</a:t>
                </a:r>
                <a:endParaRPr kumimoji="1" lang="en-US" altLang="ja-JP" sz="2400" dirty="0" smtClean="0"/>
              </a:p>
              <a:p>
                <a:pPr marL="0" indent="0">
                  <a:buNone/>
                </a:pPr>
                <a:r>
                  <a:rPr lang="ja-JP" altLang="en-US" sz="2400" dirty="0"/>
                  <a:t>　</a:t>
                </a:r>
                <a:r>
                  <a:rPr lang="ja-JP" altLang="en-US" sz="2400" dirty="0" smtClean="0"/>
                  <a:t>　</a:t>
                </a:r>
                <a:r>
                  <a:rPr lang="en-US" altLang="ja-JP" sz="2400" dirty="0" smtClean="0"/>
                  <a:t>p</a:t>
                </a:r>
                <a:r>
                  <a:rPr lang="ja-JP" altLang="en-US" sz="2400" dirty="0" smtClean="0"/>
                  <a:t>値または有意水準を調整して</a:t>
                </a:r>
                <a:r>
                  <a:rPr lang="en-US" altLang="ja-JP" sz="2400" dirty="0" smtClean="0"/>
                  <a:t>t</a:t>
                </a:r>
                <a:r>
                  <a:rPr lang="ja-JP" altLang="en-US" sz="2400" dirty="0" smtClean="0"/>
                  <a:t>検定を複数回行う</a:t>
                </a:r>
                <a:endParaRPr lang="en-US" altLang="ja-JP" sz="2400" dirty="0" smtClean="0"/>
              </a:p>
              <a:p>
                <a:pPr marL="0" indent="0">
                  <a:buNone/>
                </a:pPr>
                <a:r>
                  <a:rPr lang="ja-JP" altLang="en-US" sz="2400" dirty="0" smtClean="0"/>
                  <a:t>　　それぞれの検定の有意水準を低く設定する</a:t>
                </a:r>
                <a:endParaRPr lang="en-US" altLang="ja-JP" sz="2400" dirty="0" smtClean="0"/>
              </a:p>
              <a:p>
                <a:pPr marL="0" indent="0">
                  <a:buNone/>
                </a:pPr>
                <a:r>
                  <a:rPr lang="ja-JP" altLang="en-US" sz="2400" dirty="0"/>
                  <a:t>　</a:t>
                </a:r>
                <a:r>
                  <a:rPr lang="ja-JP" altLang="en-US" sz="2400" dirty="0" smtClean="0"/>
                  <a:t>　例）</a:t>
                </a:r>
                <a:r>
                  <a:rPr lang="en-US" altLang="ja-JP" sz="2400" dirty="0" smtClean="0"/>
                  <a:t>10</a:t>
                </a:r>
                <a:r>
                  <a:rPr lang="ja-JP" altLang="en-US" sz="2400" dirty="0" smtClean="0"/>
                  <a:t>回の検定→有意水準を</a:t>
                </a:r>
                <a14:m>
                  <m:oMath xmlns:m="http://schemas.openxmlformats.org/officeDocument/2006/math">
                    <m:f>
                      <m:fPr>
                        <m:ctrlPr>
                          <a:rPr lang="en-US" altLang="ja-JP" sz="2400" i="1" smtClean="0">
                            <a:latin typeface="Cambria Math" panose="02040503050406030204" pitchFamily="18" charset="0"/>
                          </a:rPr>
                        </m:ctrlPr>
                      </m:fPr>
                      <m:num>
                        <m:r>
                          <a:rPr lang="en-US" altLang="ja-JP" sz="2400" b="0" i="1" smtClean="0">
                            <a:latin typeface="Cambria Math" panose="02040503050406030204" pitchFamily="18" charset="0"/>
                          </a:rPr>
                          <m:t>0.05</m:t>
                        </m:r>
                      </m:num>
                      <m:den>
                        <m:r>
                          <a:rPr lang="en-US" altLang="ja-JP" sz="2400" b="0" i="1" smtClean="0">
                            <a:latin typeface="Cambria Math" panose="02040503050406030204" pitchFamily="18" charset="0"/>
                          </a:rPr>
                          <m:t>10</m:t>
                        </m:r>
                      </m:den>
                    </m:f>
                    <m:r>
                      <a:rPr lang="en-US" altLang="ja-JP" sz="2400" i="1" smtClean="0">
                        <a:latin typeface="Cambria Math" panose="02040503050406030204" pitchFamily="18" charset="0"/>
                        <a:ea typeface="Cambria Math" panose="02040503050406030204" pitchFamily="18" charset="0"/>
                      </a:rPr>
                      <m:t>=</m:t>
                    </m:r>
                    <m:r>
                      <a:rPr lang="en-US" altLang="ja-JP" sz="2400" b="0" i="1" smtClean="0">
                        <a:latin typeface="Cambria Math" panose="02040503050406030204" pitchFamily="18" charset="0"/>
                        <a:ea typeface="Cambria Math" panose="02040503050406030204" pitchFamily="18" charset="0"/>
                      </a:rPr>
                      <m:t>0.005</m:t>
                    </m:r>
                  </m:oMath>
                </a14:m>
                <a:r>
                  <a:rPr lang="ja-JP" altLang="en-US" sz="2400" dirty="0" smtClean="0"/>
                  <a:t>に変更</a:t>
                </a:r>
                <a:endParaRPr lang="en-US" altLang="ja-JP" sz="2400" dirty="0" smtClean="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rotWithShape="0">
                <a:blip r:embed="rId2"/>
                <a:stretch>
                  <a:fillRect l="-2262" t="-2727" b="-758"/>
                </a:stretch>
              </a:blipFill>
            </p:spPr>
            <p:txBody>
              <a:bodyPr/>
              <a:lstStyle/>
              <a:p>
                <a:r>
                  <a:rPr lang="ja-JP" altLang="en-US">
                    <a:noFill/>
                  </a:rPr>
                  <a:t> </a:t>
                </a:r>
              </a:p>
            </p:txBody>
          </p:sp>
        </mc:Fallback>
      </mc:AlternateContent>
      <p:sp>
        <p:nvSpPr>
          <p:cNvPr id="4" name="スライド番号プレースホルダー 3"/>
          <p:cNvSpPr>
            <a:spLocks noGrp="1"/>
          </p:cNvSpPr>
          <p:nvPr>
            <p:ph type="sldNum" sz="quarter" idx="12"/>
          </p:nvPr>
        </p:nvSpPr>
        <p:spPr/>
        <p:txBody>
          <a:bodyPr/>
          <a:lstStyle/>
          <a:p>
            <a:fld id="{89BCDD7D-B62E-4562-A484-4E2077BCDB94}" type="slidenum">
              <a:rPr kumimoji="1" lang="ja-JP" altLang="en-US" smtClean="0"/>
              <a:t>10</a:t>
            </a:fld>
            <a:endParaRPr kumimoji="1" lang="ja-JP" altLang="en-US"/>
          </a:p>
        </p:txBody>
      </p:sp>
    </p:spTree>
    <p:extLst>
      <p:ext uri="{BB962C8B-B14F-4D97-AF65-F5344CB8AC3E}">
        <p14:creationId xmlns:p14="http://schemas.microsoft.com/office/powerpoint/2010/main" val="2828683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多重比較の方法</a:t>
            </a:r>
            <a:r>
              <a:rPr kumimoji="1" lang="en-US" altLang="ja-JP" dirty="0" smtClean="0"/>
              <a:t>(3)	</a:t>
            </a:r>
            <a:endParaRPr kumimoji="1" lang="ja-JP" altLang="en-US" dirty="0"/>
          </a:p>
        </p:txBody>
      </p:sp>
      <p:sp>
        <p:nvSpPr>
          <p:cNvPr id="3" name="コンテンツ プレースホルダー 2"/>
          <p:cNvSpPr>
            <a:spLocks noGrp="1"/>
          </p:cNvSpPr>
          <p:nvPr>
            <p:ph idx="1"/>
          </p:nvPr>
        </p:nvSpPr>
        <p:spPr>
          <a:xfrm>
            <a:off x="822959" y="1845734"/>
            <a:ext cx="7770708" cy="4023360"/>
          </a:xfrm>
        </p:spPr>
        <p:txBody>
          <a:bodyPr/>
          <a:lstStyle/>
          <a:p>
            <a:pPr>
              <a:buFont typeface="Wingdings" panose="05000000000000000000" pitchFamily="2" charset="2"/>
              <a:buChar char="l"/>
            </a:pPr>
            <a:r>
              <a:rPr lang="ja-JP" altLang="en-US" sz="2400" dirty="0" smtClean="0"/>
              <a:t>ダネット法</a:t>
            </a:r>
            <a:endParaRPr lang="en-US" altLang="ja-JP" sz="2400" dirty="0" smtClean="0"/>
          </a:p>
          <a:p>
            <a:pPr marL="0" indent="0">
              <a:buNone/>
            </a:pPr>
            <a:r>
              <a:rPr kumimoji="1" lang="ja-JP" altLang="en-US" dirty="0"/>
              <a:t>　</a:t>
            </a:r>
            <a:r>
              <a:rPr kumimoji="1" lang="ja-JP" altLang="en-US" dirty="0" smtClean="0"/>
              <a:t>　</a:t>
            </a:r>
            <a:r>
              <a:rPr kumimoji="1" lang="ja-JP" altLang="en-US" sz="2200" dirty="0" smtClean="0"/>
              <a:t>ある特定の</a:t>
            </a:r>
            <a:r>
              <a:rPr kumimoji="1" lang="en-US" altLang="ja-JP" sz="2200" dirty="0" smtClean="0"/>
              <a:t>1</a:t>
            </a:r>
            <a:r>
              <a:rPr kumimoji="1" lang="ja-JP" altLang="en-US" sz="2200" dirty="0" err="1" smtClean="0"/>
              <a:t>つの</a:t>
            </a:r>
            <a:r>
              <a:rPr kumimoji="1" lang="ja-JP" altLang="en-US" sz="2200" dirty="0" smtClean="0"/>
              <a:t>グループと他のグループの母平均を比較</a:t>
            </a:r>
            <a:endParaRPr kumimoji="1" lang="en-US" altLang="ja-JP" sz="2200" dirty="0" smtClean="0"/>
          </a:p>
          <a:p>
            <a:pPr marL="0" indent="0">
              <a:buNone/>
            </a:pPr>
            <a:r>
              <a:rPr lang="ja-JP" altLang="en-US" sz="2200" dirty="0"/>
              <a:t>　</a:t>
            </a:r>
            <a:r>
              <a:rPr lang="ja-JP" altLang="en-US" sz="2200" dirty="0" smtClean="0"/>
              <a:t>　</a:t>
            </a:r>
            <a:r>
              <a:rPr kumimoji="1" lang="ja-JP" altLang="en-US" sz="2200" dirty="0" smtClean="0"/>
              <a:t>するときに用いる</a:t>
            </a:r>
            <a:endParaRPr kumimoji="1" lang="en-US" altLang="ja-JP" sz="2200" dirty="0" smtClean="0"/>
          </a:p>
          <a:p>
            <a:pPr marL="0" indent="0">
              <a:buNone/>
            </a:pPr>
            <a:r>
              <a:rPr lang="ja-JP" altLang="en-US" sz="2200" dirty="0"/>
              <a:t>　</a:t>
            </a:r>
            <a:r>
              <a:rPr lang="ja-JP" altLang="en-US" sz="2200" dirty="0" smtClean="0"/>
              <a:t>　　　</a:t>
            </a:r>
            <a:r>
              <a:rPr lang="en-US" altLang="ja-JP" sz="2200" dirty="0" smtClean="0"/>
              <a:t>1</a:t>
            </a:r>
            <a:r>
              <a:rPr lang="ja-JP" altLang="en-US" sz="2200" dirty="0" smtClean="0"/>
              <a:t>：検定対象となる実験群及び対照群が正規分布</a:t>
            </a:r>
            <a:endParaRPr lang="en-US" altLang="ja-JP" sz="2200" dirty="0" smtClean="0"/>
          </a:p>
          <a:p>
            <a:pPr marL="0" indent="0">
              <a:buNone/>
            </a:pPr>
            <a:r>
              <a:rPr lang="ja-JP" altLang="en-US" sz="2200" dirty="0" smtClean="0"/>
              <a:t>　　　　</a:t>
            </a:r>
            <a:r>
              <a:rPr lang="en-US" altLang="ja-JP" sz="2200" dirty="0" smtClean="0"/>
              <a:t>2</a:t>
            </a:r>
            <a:r>
              <a:rPr lang="ja-JP" altLang="en-US" sz="2200" dirty="0" smtClean="0"/>
              <a:t>：母分散が互いに等しい</a:t>
            </a:r>
            <a:endParaRPr kumimoji="1" lang="en-US" altLang="ja-JP" sz="2200"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89BCDD7D-B62E-4562-A484-4E2077BCDB94}" type="slidenum">
              <a:rPr kumimoji="1" lang="ja-JP" altLang="en-US" smtClean="0"/>
              <a:t>11</a:t>
            </a:fld>
            <a:endParaRPr kumimoji="1" lang="ja-JP" altLang="en-US"/>
          </a:p>
        </p:txBody>
      </p:sp>
    </p:spTree>
    <p:extLst>
      <p:ext uri="{BB962C8B-B14F-4D97-AF65-F5344CB8AC3E}">
        <p14:creationId xmlns:p14="http://schemas.microsoft.com/office/powerpoint/2010/main" val="24866566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テューキーの</a:t>
            </a:r>
            <a:r>
              <a:rPr lang="en-US" altLang="ja-JP" dirty="0" smtClean="0"/>
              <a:t>HSD</a:t>
            </a:r>
            <a:r>
              <a:rPr lang="ja-JP" altLang="en-US" dirty="0" smtClean="0"/>
              <a:t>法</a:t>
            </a:r>
            <a:r>
              <a:rPr lang="en-US" altLang="ja-JP" dirty="0" smtClean="0"/>
              <a:t>(1)</a:t>
            </a:r>
            <a:endParaRPr kumimoji="1" lang="ja-JP" altLang="en-US" dirty="0"/>
          </a:p>
        </p:txBody>
      </p:sp>
      <p:grpSp>
        <p:nvGrpSpPr>
          <p:cNvPr id="4" name="グループ化 3"/>
          <p:cNvGrpSpPr/>
          <p:nvPr/>
        </p:nvGrpSpPr>
        <p:grpSpPr>
          <a:xfrm>
            <a:off x="822960" y="2365601"/>
            <a:ext cx="8016658" cy="3156557"/>
            <a:chOff x="688931" y="2192055"/>
            <a:chExt cx="8016658" cy="2414670"/>
          </a:xfrm>
        </p:grpSpPr>
        <p:sp>
          <p:nvSpPr>
            <p:cNvPr id="5" name="角丸四角形 4"/>
            <p:cNvSpPr/>
            <p:nvPr/>
          </p:nvSpPr>
          <p:spPr>
            <a:xfrm>
              <a:off x="688931" y="2192055"/>
              <a:ext cx="8016658" cy="216700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 name="テキスト ボックス 5"/>
            <p:cNvSpPr txBox="1"/>
            <p:nvPr/>
          </p:nvSpPr>
          <p:spPr>
            <a:xfrm>
              <a:off x="822959" y="2280744"/>
              <a:ext cx="6391237" cy="2325981"/>
            </a:xfrm>
            <a:prstGeom prst="rect">
              <a:avLst/>
            </a:prstGeom>
            <a:noFill/>
          </p:spPr>
          <p:txBody>
            <a:bodyPr wrap="none" rtlCol="0">
              <a:spAutoFit/>
            </a:bodyPr>
            <a:lstStyle/>
            <a:p>
              <a:r>
                <a:rPr kumimoji="1" lang="en-US" altLang="ja-JP" sz="2000" dirty="0" smtClean="0"/>
                <a:t> </a:t>
              </a:r>
              <a:r>
                <a:rPr lang="en-US" altLang="ja-JP" sz="2000" dirty="0"/>
                <a:t>&gt; x &lt;- </a:t>
              </a:r>
              <a:r>
                <a:rPr lang="en-US" altLang="ja-JP" sz="2000" dirty="0" err="1"/>
                <a:t>read.table</a:t>
              </a:r>
              <a:r>
                <a:rPr lang="en-US" altLang="ja-JP" sz="2000" dirty="0"/>
                <a:t>("R-</a:t>
              </a:r>
              <a:r>
                <a:rPr lang="en-US" altLang="ja-JP" sz="2000" dirty="0" err="1"/>
                <a:t>sample.txt",header</a:t>
              </a:r>
              <a:r>
                <a:rPr lang="en-US" altLang="ja-JP" sz="2000" dirty="0"/>
                <a:t>=</a:t>
              </a:r>
              <a:r>
                <a:rPr lang="en-US" altLang="ja-JP" sz="2000" dirty="0" err="1"/>
                <a:t>T,sep</a:t>
              </a:r>
              <a:r>
                <a:rPr lang="en-US" altLang="ja-JP" sz="2000" dirty="0"/>
                <a:t>=",")</a:t>
              </a:r>
            </a:p>
            <a:p>
              <a:r>
                <a:rPr lang="en-US" altLang="ja-JP" sz="2000" dirty="0"/>
                <a:t>&gt; A1 &lt;- x[,"A1"]</a:t>
              </a:r>
            </a:p>
            <a:p>
              <a:r>
                <a:rPr lang="en-US" altLang="ja-JP" sz="2000" dirty="0"/>
                <a:t>&gt; A2 &lt;- x[,"A2"]</a:t>
              </a:r>
            </a:p>
            <a:p>
              <a:r>
                <a:rPr lang="en-US" altLang="ja-JP" sz="2000" dirty="0"/>
                <a:t>&gt; A3 &lt;- x[,"A3"]</a:t>
              </a:r>
            </a:p>
            <a:p>
              <a:r>
                <a:rPr lang="en-US" altLang="ja-JP" sz="2000" dirty="0"/>
                <a:t>&gt; A4 &lt;- x[,"A4"]</a:t>
              </a:r>
            </a:p>
            <a:p>
              <a:r>
                <a:rPr lang="en-US" altLang="ja-JP" sz="2000" dirty="0" smtClean="0"/>
                <a:t>&gt; MYDATA </a:t>
              </a:r>
              <a:r>
                <a:rPr lang="en-US" altLang="ja-JP" sz="2000" dirty="0"/>
                <a:t>&lt;- </a:t>
              </a:r>
              <a:r>
                <a:rPr lang="en-US" altLang="ja-JP" sz="2000" dirty="0" err="1"/>
                <a:t>data.frame</a:t>
              </a:r>
              <a:r>
                <a:rPr lang="en-US" altLang="ja-JP" sz="2000" dirty="0"/>
                <a:t>(A=factor(c(rep("A1",4),rep("A2",4</a:t>
              </a:r>
              <a:r>
                <a:rPr lang="en-US" altLang="ja-JP" sz="2000" dirty="0" smtClean="0"/>
                <a:t>),</a:t>
              </a:r>
            </a:p>
            <a:p>
              <a:r>
                <a:rPr lang="en-US" altLang="ja-JP" sz="2000" dirty="0" smtClean="0"/>
                <a:t>+ rep</a:t>
              </a:r>
              <a:r>
                <a:rPr lang="en-US" altLang="ja-JP" sz="2000" dirty="0"/>
                <a:t>("A3",4),rep("A4",4))),y=c(A1,A2,A3,A4))</a:t>
              </a:r>
            </a:p>
            <a:p>
              <a:r>
                <a:rPr lang="en-US" altLang="ja-JP" sz="2000" dirty="0"/>
                <a:t>&gt; </a:t>
              </a:r>
              <a:r>
                <a:rPr lang="en-US" altLang="ja-JP" sz="2000" dirty="0" err="1"/>
                <a:t>TukeyHSD</a:t>
              </a:r>
              <a:r>
                <a:rPr lang="en-US" altLang="ja-JP" sz="2000" dirty="0"/>
                <a:t>(</a:t>
              </a:r>
              <a:r>
                <a:rPr lang="en-US" altLang="ja-JP" sz="2000" dirty="0" err="1"/>
                <a:t>aov</a:t>
              </a:r>
              <a:r>
                <a:rPr lang="en-US" altLang="ja-JP" sz="2000" dirty="0"/>
                <a:t>(</a:t>
              </a:r>
              <a:r>
                <a:rPr lang="en-US" altLang="ja-JP" sz="2000" dirty="0" err="1"/>
                <a:t>y~A,data</a:t>
              </a:r>
              <a:r>
                <a:rPr lang="en-US" altLang="ja-JP" sz="2000" dirty="0"/>
                <a:t>=MYDATA))</a:t>
              </a:r>
              <a:endParaRPr kumimoji="1" lang="ja-JP" altLang="en-US" sz="2000" dirty="0"/>
            </a:p>
          </p:txBody>
        </p:sp>
      </p:grpSp>
      <p:sp>
        <p:nvSpPr>
          <p:cNvPr id="8" name="スライド番号プレースホルダー 7"/>
          <p:cNvSpPr>
            <a:spLocks noGrp="1"/>
          </p:cNvSpPr>
          <p:nvPr>
            <p:ph type="sldNum" sz="quarter" idx="12"/>
          </p:nvPr>
        </p:nvSpPr>
        <p:spPr/>
        <p:txBody>
          <a:bodyPr/>
          <a:lstStyle/>
          <a:p>
            <a:fld id="{89BCDD7D-B62E-4562-A484-4E2077BCDB94}" type="slidenum">
              <a:rPr kumimoji="1" lang="ja-JP" altLang="en-US" smtClean="0"/>
              <a:t>12</a:t>
            </a:fld>
            <a:endParaRPr kumimoji="1" lang="ja-JP" altLang="en-US"/>
          </a:p>
        </p:txBody>
      </p:sp>
    </p:spTree>
    <p:extLst>
      <p:ext uri="{BB962C8B-B14F-4D97-AF65-F5344CB8AC3E}">
        <p14:creationId xmlns:p14="http://schemas.microsoft.com/office/powerpoint/2010/main" val="31289374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テューキーの</a:t>
            </a:r>
            <a:r>
              <a:rPr lang="en-US" altLang="ja-JP" dirty="0" smtClean="0"/>
              <a:t>HSD</a:t>
            </a:r>
            <a:r>
              <a:rPr lang="ja-JP" altLang="en-US" dirty="0" smtClean="0"/>
              <a:t>法</a:t>
            </a:r>
            <a:r>
              <a:rPr lang="en-US" altLang="ja-JP" dirty="0" smtClean="0"/>
              <a:t>(2)</a:t>
            </a:r>
            <a:endParaRPr kumimoji="1" lang="ja-JP" altLang="en-US" dirty="0"/>
          </a:p>
        </p:txBody>
      </p:sp>
      <p:grpSp>
        <p:nvGrpSpPr>
          <p:cNvPr id="4" name="グループ化 3"/>
          <p:cNvGrpSpPr/>
          <p:nvPr/>
        </p:nvGrpSpPr>
        <p:grpSpPr>
          <a:xfrm>
            <a:off x="586530" y="2036034"/>
            <a:ext cx="8016658" cy="3833060"/>
            <a:chOff x="688931" y="2192055"/>
            <a:chExt cx="8016658" cy="2167003"/>
          </a:xfrm>
        </p:grpSpPr>
        <p:sp>
          <p:nvSpPr>
            <p:cNvPr id="5" name="角丸四角形 4"/>
            <p:cNvSpPr/>
            <p:nvPr/>
          </p:nvSpPr>
          <p:spPr>
            <a:xfrm>
              <a:off x="688931" y="2192055"/>
              <a:ext cx="8016658" cy="216700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 name="テキスト ボックス 5"/>
            <p:cNvSpPr txBox="1"/>
            <p:nvPr/>
          </p:nvSpPr>
          <p:spPr>
            <a:xfrm>
              <a:off x="822959" y="2280744"/>
              <a:ext cx="184731" cy="306072"/>
            </a:xfrm>
            <a:prstGeom prst="rect">
              <a:avLst/>
            </a:prstGeom>
            <a:noFill/>
          </p:spPr>
          <p:txBody>
            <a:bodyPr wrap="none" rtlCol="0">
              <a:spAutoFit/>
            </a:bodyPr>
            <a:lstStyle/>
            <a:p>
              <a:endParaRPr kumimoji="1" lang="ja-JP" altLang="en-US" sz="2000" dirty="0"/>
            </a:p>
          </p:txBody>
        </p:sp>
      </p:grpSp>
      <p:sp>
        <p:nvSpPr>
          <p:cNvPr id="10" name="正方形/長方形 9"/>
          <p:cNvSpPr/>
          <p:nvPr/>
        </p:nvSpPr>
        <p:spPr>
          <a:xfrm>
            <a:off x="905289" y="2105904"/>
            <a:ext cx="5805814" cy="3693319"/>
          </a:xfrm>
          <a:prstGeom prst="rect">
            <a:avLst/>
          </a:prstGeom>
        </p:spPr>
        <p:txBody>
          <a:bodyPr wrap="square">
            <a:spAutoFit/>
          </a:bodyPr>
          <a:lstStyle/>
          <a:p>
            <a:r>
              <a:rPr lang="en-US" altLang="ja-JP" dirty="0"/>
              <a:t> Tukey multiple comparisons of means</a:t>
            </a:r>
          </a:p>
          <a:p>
            <a:r>
              <a:rPr lang="en-US" altLang="ja-JP" dirty="0"/>
              <a:t>    95% family-wise confidence level</a:t>
            </a:r>
          </a:p>
          <a:p>
            <a:endParaRPr lang="en-US" altLang="ja-JP" dirty="0"/>
          </a:p>
          <a:p>
            <a:r>
              <a:rPr lang="en-US" altLang="ja-JP" dirty="0"/>
              <a:t>Fit: </a:t>
            </a:r>
            <a:r>
              <a:rPr lang="en-US" altLang="ja-JP" dirty="0" err="1"/>
              <a:t>aov</a:t>
            </a:r>
            <a:r>
              <a:rPr lang="en-US" altLang="ja-JP" dirty="0"/>
              <a:t>(formula = y ~ A, data = MYDATA)</a:t>
            </a:r>
          </a:p>
          <a:p>
            <a:endParaRPr lang="en-US" altLang="ja-JP" dirty="0"/>
          </a:p>
          <a:p>
            <a:r>
              <a:rPr lang="en-US" altLang="ja-JP" dirty="0"/>
              <a:t>$A</a:t>
            </a:r>
          </a:p>
          <a:p>
            <a:r>
              <a:rPr lang="en-US" altLang="ja-JP" dirty="0"/>
              <a:t>     </a:t>
            </a:r>
            <a:r>
              <a:rPr lang="en-US" altLang="ja-JP" dirty="0" smtClean="0"/>
              <a:t>           </a:t>
            </a:r>
            <a:r>
              <a:rPr lang="en-US" altLang="ja-JP" dirty="0"/>
              <a:t>diff </a:t>
            </a:r>
            <a:r>
              <a:rPr lang="en-US" altLang="ja-JP" dirty="0" smtClean="0"/>
              <a:t>            </a:t>
            </a:r>
            <a:r>
              <a:rPr lang="en-US" altLang="ja-JP" dirty="0" err="1"/>
              <a:t>lwr</a:t>
            </a:r>
            <a:r>
              <a:rPr lang="en-US" altLang="ja-JP" dirty="0"/>
              <a:t> </a:t>
            </a:r>
            <a:r>
              <a:rPr lang="en-US" altLang="ja-JP" dirty="0" smtClean="0"/>
              <a:t>           </a:t>
            </a:r>
            <a:r>
              <a:rPr lang="en-US" altLang="ja-JP" dirty="0" err="1"/>
              <a:t>upr</a:t>
            </a:r>
            <a:r>
              <a:rPr lang="en-US" altLang="ja-JP" dirty="0"/>
              <a:t>   </a:t>
            </a:r>
            <a:r>
              <a:rPr lang="en-US" altLang="ja-JP" dirty="0" smtClean="0"/>
              <a:t>        </a:t>
            </a:r>
            <a:r>
              <a:rPr lang="en-US" altLang="ja-JP" dirty="0"/>
              <a:t>p </a:t>
            </a:r>
            <a:r>
              <a:rPr lang="en-US" altLang="ja-JP" dirty="0" err="1"/>
              <a:t>adj</a:t>
            </a:r>
            <a:endParaRPr lang="en-US" altLang="ja-JP" dirty="0"/>
          </a:p>
          <a:p>
            <a:r>
              <a:rPr lang="en-US" altLang="ja-JP" dirty="0"/>
              <a:t>A2-A1 1.200 -5.988545  </a:t>
            </a:r>
            <a:r>
              <a:rPr lang="en-US" altLang="ja-JP" dirty="0" smtClean="0"/>
              <a:t>8.388545</a:t>
            </a:r>
            <a:r>
              <a:rPr lang="ja-JP" altLang="en-US" dirty="0"/>
              <a:t> </a:t>
            </a:r>
            <a:r>
              <a:rPr lang="en-US" altLang="ja-JP" dirty="0" smtClean="0"/>
              <a:t> </a:t>
            </a:r>
            <a:r>
              <a:rPr lang="en-US" altLang="ja-JP" dirty="0"/>
              <a:t>0.9585528</a:t>
            </a:r>
          </a:p>
          <a:p>
            <a:r>
              <a:rPr lang="en-US" altLang="ja-JP" dirty="0"/>
              <a:t>A3-A1 5.650 -1.538545 12.838545 0.1446383</a:t>
            </a:r>
          </a:p>
          <a:p>
            <a:r>
              <a:rPr lang="en-US" altLang="ja-JP" dirty="0"/>
              <a:t>A4-A1 9.475  2.286455 16.663545 0.0096075</a:t>
            </a:r>
          </a:p>
          <a:p>
            <a:r>
              <a:rPr lang="en-US" altLang="ja-JP" dirty="0"/>
              <a:t>A3-A2 4.450 -2.738545 11.638545 0.3036827</a:t>
            </a:r>
          </a:p>
          <a:p>
            <a:r>
              <a:rPr lang="en-US" altLang="ja-JP" dirty="0"/>
              <a:t>A4-A2 8.275  1.086455 15.463545 0.0228708</a:t>
            </a:r>
          </a:p>
          <a:p>
            <a:r>
              <a:rPr lang="en-US" altLang="ja-JP" dirty="0"/>
              <a:t>A4-A3 3.825 -3.363545 11.013545 0.4249118</a:t>
            </a:r>
            <a:endParaRPr lang="ja-JP" altLang="en-US" dirty="0"/>
          </a:p>
        </p:txBody>
      </p:sp>
      <p:sp>
        <p:nvSpPr>
          <p:cNvPr id="11" name="円/楕円 10"/>
          <p:cNvSpPr/>
          <p:nvPr/>
        </p:nvSpPr>
        <p:spPr>
          <a:xfrm>
            <a:off x="586530" y="5160722"/>
            <a:ext cx="5022937" cy="324183"/>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586529" y="4614441"/>
            <a:ext cx="5022937" cy="324183"/>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4801908" y="3375262"/>
            <a:ext cx="4120039" cy="461665"/>
          </a:xfrm>
          <a:prstGeom prst="rect">
            <a:avLst/>
          </a:prstGeom>
          <a:noFill/>
        </p:spPr>
        <p:txBody>
          <a:bodyPr wrap="none" rtlCol="0">
            <a:spAutoFit/>
          </a:bodyPr>
          <a:lstStyle/>
          <a:p>
            <a:r>
              <a:rPr lang="en-US" altLang="ja-JP" sz="2400" dirty="0" smtClean="0">
                <a:solidFill>
                  <a:srgbClr val="FF0000"/>
                </a:solidFill>
              </a:rPr>
              <a:t>A4</a:t>
            </a:r>
            <a:r>
              <a:rPr lang="ja-JP" altLang="en-US" sz="2400" dirty="0" smtClean="0">
                <a:solidFill>
                  <a:srgbClr val="FF0000"/>
                </a:solidFill>
              </a:rPr>
              <a:t>は</a:t>
            </a:r>
            <a:r>
              <a:rPr lang="en-US" altLang="ja-JP" sz="2400" dirty="0" smtClean="0">
                <a:solidFill>
                  <a:srgbClr val="FF0000"/>
                </a:solidFill>
              </a:rPr>
              <a:t>A1</a:t>
            </a:r>
            <a:r>
              <a:rPr lang="ja-JP" altLang="en-US" sz="2400" dirty="0" smtClean="0">
                <a:solidFill>
                  <a:srgbClr val="FF0000"/>
                </a:solidFill>
              </a:rPr>
              <a:t>及び</a:t>
            </a:r>
            <a:r>
              <a:rPr lang="en-US" altLang="ja-JP" sz="2400" dirty="0" smtClean="0">
                <a:solidFill>
                  <a:srgbClr val="FF0000"/>
                </a:solidFill>
              </a:rPr>
              <a:t>A2</a:t>
            </a:r>
            <a:r>
              <a:rPr lang="ja-JP" altLang="en-US" sz="2400" dirty="0" smtClean="0">
                <a:solidFill>
                  <a:srgbClr val="FF0000"/>
                </a:solidFill>
              </a:rPr>
              <a:t>と有意差がある</a:t>
            </a:r>
            <a:endParaRPr kumimoji="1" lang="ja-JP" altLang="en-US" dirty="0">
              <a:solidFill>
                <a:srgbClr val="FF0000"/>
              </a:solidFill>
            </a:endParaRPr>
          </a:p>
        </p:txBody>
      </p:sp>
      <p:sp>
        <p:nvSpPr>
          <p:cNvPr id="14" name="スライド番号プレースホルダー 13"/>
          <p:cNvSpPr>
            <a:spLocks noGrp="1"/>
          </p:cNvSpPr>
          <p:nvPr>
            <p:ph type="sldNum" sz="quarter" idx="12"/>
          </p:nvPr>
        </p:nvSpPr>
        <p:spPr/>
        <p:txBody>
          <a:bodyPr/>
          <a:lstStyle/>
          <a:p>
            <a:fld id="{89BCDD7D-B62E-4562-A484-4E2077BCDB94}" type="slidenum">
              <a:rPr kumimoji="1" lang="ja-JP" altLang="en-US" smtClean="0"/>
              <a:t>13</a:t>
            </a:fld>
            <a:endParaRPr kumimoji="1" lang="ja-JP" altLang="en-US"/>
          </a:p>
        </p:txBody>
      </p:sp>
    </p:spTree>
    <p:extLst>
      <p:ext uri="{BB962C8B-B14F-4D97-AF65-F5344CB8AC3E}">
        <p14:creationId xmlns:p14="http://schemas.microsoft.com/office/powerpoint/2010/main" val="10667664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ボンフェローニ法</a:t>
            </a:r>
            <a:endParaRPr kumimoji="1" lang="ja-JP" altLang="en-US" dirty="0"/>
          </a:p>
        </p:txBody>
      </p:sp>
      <p:sp>
        <p:nvSpPr>
          <p:cNvPr id="3" name="コンテンツ プレースホルダー 2"/>
          <p:cNvSpPr>
            <a:spLocks noGrp="1"/>
          </p:cNvSpPr>
          <p:nvPr>
            <p:ph idx="1"/>
          </p:nvPr>
        </p:nvSpPr>
        <p:spPr>
          <a:xfrm>
            <a:off x="822959" y="1845734"/>
            <a:ext cx="7543801" cy="3581340"/>
          </a:xfrm>
        </p:spPr>
        <p:txBody>
          <a:bodyPr/>
          <a:lstStyle/>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a:p>
            <a:pPr marL="0" indent="0">
              <a:buNone/>
            </a:pPr>
            <a:endParaRPr kumimoji="1" lang="en-US" altLang="ja-JP" dirty="0" smtClean="0"/>
          </a:p>
        </p:txBody>
      </p:sp>
      <p:grpSp>
        <p:nvGrpSpPr>
          <p:cNvPr id="4" name="グループ化 3"/>
          <p:cNvGrpSpPr/>
          <p:nvPr/>
        </p:nvGrpSpPr>
        <p:grpSpPr>
          <a:xfrm>
            <a:off x="586530" y="1845734"/>
            <a:ext cx="8016658" cy="4304545"/>
            <a:chOff x="688931" y="2192055"/>
            <a:chExt cx="8016658" cy="2167003"/>
          </a:xfrm>
        </p:grpSpPr>
        <p:sp>
          <p:nvSpPr>
            <p:cNvPr id="5" name="角丸四角形 4"/>
            <p:cNvSpPr/>
            <p:nvPr/>
          </p:nvSpPr>
          <p:spPr>
            <a:xfrm>
              <a:off x="688931" y="2192055"/>
              <a:ext cx="8016658" cy="216700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 name="テキスト ボックス 5"/>
            <p:cNvSpPr txBox="1"/>
            <p:nvPr/>
          </p:nvSpPr>
          <p:spPr>
            <a:xfrm>
              <a:off x="822959" y="2280744"/>
              <a:ext cx="184731" cy="306072"/>
            </a:xfrm>
            <a:prstGeom prst="rect">
              <a:avLst/>
            </a:prstGeom>
            <a:noFill/>
          </p:spPr>
          <p:txBody>
            <a:bodyPr wrap="none" rtlCol="0">
              <a:spAutoFit/>
            </a:bodyPr>
            <a:lstStyle/>
            <a:p>
              <a:endParaRPr kumimoji="1" lang="ja-JP" altLang="en-US" sz="2000" dirty="0"/>
            </a:p>
          </p:txBody>
        </p:sp>
      </p:grpSp>
      <p:sp>
        <p:nvSpPr>
          <p:cNvPr id="10" name="正方形/長方形 9"/>
          <p:cNvSpPr/>
          <p:nvPr/>
        </p:nvSpPr>
        <p:spPr>
          <a:xfrm>
            <a:off x="720558" y="2010393"/>
            <a:ext cx="7553837" cy="3970318"/>
          </a:xfrm>
          <a:prstGeom prst="rect">
            <a:avLst/>
          </a:prstGeom>
        </p:spPr>
        <p:txBody>
          <a:bodyPr wrap="square">
            <a:spAutoFit/>
          </a:bodyPr>
          <a:lstStyle/>
          <a:p>
            <a:r>
              <a:rPr lang="en-US" altLang="ja-JP" dirty="0"/>
              <a:t>&gt; DATAY &lt;- c(A1,A2,A3,A4)</a:t>
            </a:r>
          </a:p>
          <a:p>
            <a:r>
              <a:rPr lang="en-US" altLang="ja-JP" dirty="0"/>
              <a:t>&gt; DATAX &lt;- c(rep("A1",4),rep("A2",4),rep("A3",4),rep("A4",4))</a:t>
            </a:r>
          </a:p>
          <a:p>
            <a:r>
              <a:rPr lang="en-US" altLang="ja-JP" dirty="0"/>
              <a:t>&gt; </a:t>
            </a:r>
            <a:r>
              <a:rPr lang="en-US" altLang="ja-JP" dirty="0" err="1"/>
              <a:t>pairwise.t.test</a:t>
            </a:r>
            <a:r>
              <a:rPr lang="en-US" altLang="ja-JP" dirty="0"/>
              <a:t>(</a:t>
            </a:r>
            <a:r>
              <a:rPr lang="en-US" altLang="ja-JP" dirty="0" err="1"/>
              <a:t>DATAY,DATAX,p.adj</a:t>
            </a:r>
            <a:r>
              <a:rPr lang="en-US" altLang="ja-JP" dirty="0"/>
              <a:t>="</a:t>
            </a:r>
            <a:r>
              <a:rPr lang="en-US" altLang="ja-JP" dirty="0" err="1"/>
              <a:t>bonferroni</a:t>
            </a:r>
            <a:r>
              <a:rPr lang="en-US" altLang="ja-JP" dirty="0"/>
              <a:t>")</a:t>
            </a:r>
          </a:p>
          <a:p>
            <a:endParaRPr lang="en-US" altLang="ja-JP" dirty="0" smtClean="0"/>
          </a:p>
          <a:p>
            <a:r>
              <a:rPr lang="ja-JP" altLang="en-US" dirty="0" smtClean="0"/>
              <a:t>Pairwise </a:t>
            </a:r>
            <a:r>
              <a:rPr lang="ja-JP" altLang="en-US" dirty="0"/>
              <a:t>comparisons using t tests with pooled SD </a:t>
            </a:r>
          </a:p>
          <a:p>
            <a:endParaRPr lang="ja-JP" altLang="en-US" dirty="0"/>
          </a:p>
          <a:p>
            <a:r>
              <a:rPr lang="ja-JP" altLang="en-US" dirty="0"/>
              <a:t>data:  DATAY and DATAX </a:t>
            </a:r>
          </a:p>
          <a:p>
            <a:endParaRPr lang="ja-JP" altLang="en-US" dirty="0"/>
          </a:p>
          <a:p>
            <a:r>
              <a:rPr lang="ja-JP" altLang="en-US" dirty="0"/>
              <a:t>  </a:t>
            </a:r>
            <a:r>
              <a:rPr lang="ja-JP" altLang="en-US" dirty="0" smtClean="0"/>
              <a:t>　 </a:t>
            </a:r>
            <a:r>
              <a:rPr lang="ja-JP" altLang="en-US" dirty="0"/>
              <a:t>A1    </a:t>
            </a:r>
            <a:r>
              <a:rPr lang="ja-JP" altLang="en-US" dirty="0" smtClean="0"/>
              <a:t> A2       A3   </a:t>
            </a:r>
            <a:endParaRPr lang="ja-JP" altLang="en-US" dirty="0"/>
          </a:p>
          <a:p>
            <a:r>
              <a:rPr lang="ja-JP" altLang="en-US" dirty="0"/>
              <a:t>A2 1.000 -   </a:t>
            </a:r>
            <a:r>
              <a:rPr lang="ja-JP" altLang="en-US" dirty="0" smtClean="0"/>
              <a:t>        -    </a:t>
            </a:r>
            <a:endParaRPr lang="ja-JP" altLang="en-US" dirty="0"/>
          </a:p>
          <a:p>
            <a:r>
              <a:rPr lang="ja-JP" altLang="en-US" dirty="0"/>
              <a:t>A3 </a:t>
            </a:r>
            <a:r>
              <a:rPr lang="ja-JP" altLang="en-US" dirty="0" smtClean="0"/>
              <a:t>0.227 0.546  -    </a:t>
            </a:r>
            <a:endParaRPr lang="ja-JP" altLang="en-US" dirty="0"/>
          </a:p>
          <a:p>
            <a:r>
              <a:rPr lang="ja-JP" altLang="en-US" dirty="0"/>
              <a:t>A4 0.012 </a:t>
            </a:r>
            <a:r>
              <a:rPr lang="ja-JP" altLang="en-US" dirty="0" smtClean="0"/>
              <a:t>0.031  0.841</a:t>
            </a:r>
            <a:endParaRPr lang="ja-JP" altLang="en-US" dirty="0"/>
          </a:p>
          <a:p>
            <a:endParaRPr lang="ja-JP" altLang="en-US" dirty="0"/>
          </a:p>
          <a:p>
            <a:r>
              <a:rPr lang="ja-JP" altLang="en-US" dirty="0"/>
              <a:t>P value adjustment method: bonferroni </a:t>
            </a:r>
          </a:p>
        </p:txBody>
      </p:sp>
      <p:sp>
        <p:nvSpPr>
          <p:cNvPr id="12" name="円/楕円 11"/>
          <p:cNvSpPr/>
          <p:nvPr/>
        </p:nvSpPr>
        <p:spPr>
          <a:xfrm>
            <a:off x="1087275" y="5016458"/>
            <a:ext cx="638827" cy="41061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1660661" y="5016458"/>
            <a:ext cx="603739" cy="41061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3971148" y="3995552"/>
            <a:ext cx="4120039" cy="461665"/>
          </a:xfrm>
          <a:prstGeom prst="rect">
            <a:avLst/>
          </a:prstGeom>
          <a:noFill/>
        </p:spPr>
        <p:txBody>
          <a:bodyPr wrap="none" rtlCol="0">
            <a:spAutoFit/>
          </a:bodyPr>
          <a:lstStyle/>
          <a:p>
            <a:r>
              <a:rPr lang="en-US" altLang="ja-JP" sz="2400" dirty="0" smtClean="0">
                <a:solidFill>
                  <a:srgbClr val="FF0000"/>
                </a:solidFill>
              </a:rPr>
              <a:t>A4</a:t>
            </a:r>
            <a:r>
              <a:rPr lang="ja-JP" altLang="en-US" sz="2400" dirty="0" smtClean="0">
                <a:solidFill>
                  <a:srgbClr val="FF0000"/>
                </a:solidFill>
              </a:rPr>
              <a:t>は</a:t>
            </a:r>
            <a:r>
              <a:rPr lang="en-US" altLang="ja-JP" sz="2400" dirty="0" smtClean="0">
                <a:solidFill>
                  <a:srgbClr val="FF0000"/>
                </a:solidFill>
              </a:rPr>
              <a:t>A1</a:t>
            </a:r>
            <a:r>
              <a:rPr lang="ja-JP" altLang="en-US" sz="2400" dirty="0" smtClean="0">
                <a:solidFill>
                  <a:srgbClr val="FF0000"/>
                </a:solidFill>
              </a:rPr>
              <a:t>及び</a:t>
            </a:r>
            <a:r>
              <a:rPr lang="en-US" altLang="ja-JP" sz="2400" dirty="0" smtClean="0">
                <a:solidFill>
                  <a:srgbClr val="FF0000"/>
                </a:solidFill>
              </a:rPr>
              <a:t>A2</a:t>
            </a:r>
            <a:r>
              <a:rPr lang="ja-JP" altLang="en-US" sz="2400" dirty="0" smtClean="0">
                <a:solidFill>
                  <a:srgbClr val="FF0000"/>
                </a:solidFill>
              </a:rPr>
              <a:t>と有意差がある</a:t>
            </a:r>
            <a:endParaRPr kumimoji="1" lang="ja-JP" altLang="en-US" dirty="0">
              <a:solidFill>
                <a:srgbClr val="FF0000"/>
              </a:solidFill>
            </a:endParaRPr>
          </a:p>
        </p:txBody>
      </p:sp>
      <p:sp>
        <p:nvSpPr>
          <p:cNvPr id="15" name="スライド番号プレースホルダー 14"/>
          <p:cNvSpPr>
            <a:spLocks noGrp="1"/>
          </p:cNvSpPr>
          <p:nvPr>
            <p:ph type="sldNum" sz="quarter" idx="12"/>
          </p:nvPr>
        </p:nvSpPr>
        <p:spPr/>
        <p:txBody>
          <a:bodyPr/>
          <a:lstStyle/>
          <a:p>
            <a:fld id="{89BCDD7D-B62E-4562-A484-4E2077BCDB94}" type="slidenum">
              <a:rPr kumimoji="1" lang="ja-JP" altLang="en-US" smtClean="0"/>
              <a:t>14</a:t>
            </a:fld>
            <a:endParaRPr kumimoji="1" lang="ja-JP" altLang="en-US"/>
          </a:p>
        </p:txBody>
      </p:sp>
    </p:spTree>
    <p:extLst>
      <p:ext uri="{BB962C8B-B14F-4D97-AF65-F5344CB8AC3E}">
        <p14:creationId xmlns:p14="http://schemas.microsoft.com/office/powerpoint/2010/main" val="29090394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ホルム</a:t>
            </a:r>
            <a:r>
              <a:rPr lang="ja-JP" altLang="en-US" dirty="0"/>
              <a:t>法</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grpSp>
        <p:nvGrpSpPr>
          <p:cNvPr id="4" name="グループ化 3"/>
          <p:cNvGrpSpPr/>
          <p:nvPr/>
        </p:nvGrpSpPr>
        <p:grpSpPr>
          <a:xfrm>
            <a:off x="586530" y="1845735"/>
            <a:ext cx="8016658" cy="3715822"/>
            <a:chOff x="688931" y="2192055"/>
            <a:chExt cx="8016658" cy="2167003"/>
          </a:xfrm>
        </p:grpSpPr>
        <p:sp>
          <p:nvSpPr>
            <p:cNvPr id="5" name="角丸四角形 4"/>
            <p:cNvSpPr/>
            <p:nvPr/>
          </p:nvSpPr>
          <p:spPr>
            <a:xfrm>
              <a:off x="688931" y="2192055"/>
              <a:ext cx="8016658" cy="216700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 name="テキスト ボックス 5"/>
            <p:cNvSpPr txBox="1"/>
            <p:nvPr/>
          </p:nvSpPr>
          <p:spPr>
            <a:xfrm>
              <a:off x="822959" y="2280744"/>
              <a:ext cx="184731" cy="306072"/>
            </a:xfrm>
            <a:prstGeom prst="rect">
              <a:avLst/>
            </a:prstGeom>
            <a:noFill/>
          </p:spPr>
          <p:txBody>
            <a:bodyPr wrap="none" rtlCol="0">
              <a:spAutoFit/>
            </a:bodyPr>
            <a:lstStyle/>
            <a:p>
              <a:endParaRPr kumimoji="1" lang="ja-JP" altLang="en-US" sz="2000" dirty="0"/>
            </a:p>
          </p:txBody>
        </p:sp>
      </p:grpSp>
      <p:sp>
        <p:nvSpPr>
          <p:cNvPr id="7" name="正方形/長方形 6"/>
          <p:cNvSpPr/>
          <p:nvPr/>
        </p:nvSpPr>
        <p:spPr>
          <a:xfrm>
            <a:off x="720558" y="2010393"/>
            <a:ext cx="7553837" cy="3416320"/>
          </a:xfrm>
          <a:prstGeom prst="rect">
            <a:avLst/>
          </a:prstGeom>
        </p:spPr>
        <p:txBody>
          <a:bodyPr wrap="square">
            <a:spAutoFit/>
          </a:bodyPr>
          <a:lstStyle/>
          <a:p>
            <a:r>
              <a:rPr lang="en-US" altLang="ja-JP" dirty="0" smtClean="0"/>
              <a:t>&gt; </a:t>
            </a:r>
            <a:r>
              <a:rPr lang="en-US" altLang="ja-JP" dirty="0" err="1"/>
              <a:t>pairwise.t.test</a:t>
            </a:r>
            <a:r>
              <a:rPr lang="en-US" altLang="ja-JP" dirty="0"/>
              <a:t>(</a:t>
            </a:r>
            <a:r>
              <a:rPr lang="en-US" altLang="ja-JP" dirty="0" err="1"/>
              <a:t>DATAY,DATAX,p.adj</a:t>
            </a:r>
            <a:r>
              <a:rPr lang="en-US" altLang="ja-JP" dirty="0" smtClean="0"/>
              <a:t>=“holm”)</a:t>
            </a:r>
            <a:endParaRPr lang="en-US" altLang="ja-JP" dirty="0"/>
          </a:p>
          <a:p>
            <a:endParaRPr lang="en-US" altLang="ja-JP" dirty="0"/>
          </a:p>
          <a:p>
            <a:r>
              <a:rPr lang="en-US" altLang="ja-JP" dirty="0"/>
              <a:t>        Pairwise comparisons using t tests with pooled SD </a:t>
            </a:r>
          </a:p>
          <a:p>
            <a:endParaRPr lang="en-US" altLang="ja-JP" dirty="0"/>
          </a:p>
          <a:p>
            <a:r>
              <a:rPr lang="en-US" altLang="ja-JP" dirty="0"/>
              <a:t>data:  DATAY and DATAX </a:t>
            </a:r>
          </a:p>
          <a:p>
            <a:endParaRPr lang="en-US" altLang="ja-JP" dirty="0"/>
          </a:p>
          <a:p>
            <a:r>
              <a:rPr lang="en-US" altLang="ja-JP" dirty="0"/>
              <a:t>   </a:t>
            </a:r>
            <a:r>
              <a:rPr lang="en-US" altLang="ja-JP" dirty="0" smtClean="0"/>
              <a:t>   A1         </a:t>
            </a:r>
            <a:r>
              <a:rPr lang="en-US" altLang="ja-JP" dirty="0"/>
              <a:t>A2 </a:t>
            </a:r>
            <a:r>
              <a:rPr lang="en-US" altLang="ja-JP" dirty="0" smtClean="0"/>
              <a:t>     </a:t>
            </a:r>
            <a:r>
              <a:rPr lang="en-US" altLang="ja-JP" dirty="0"/>
              <a:t>A3   </a:t>
            </a:r>
          </a:p>
          <a:p>
            <a:r>
              <a:rPr lang="en-US" altLang="ja-JP" dirty="0"/>
              <a:t>A2 </a:t>
            </a:r>
            <a:r>
              <a:rPr lang="en-US" altLang="ja-JP" dirty="0" smtClean="0"/>
              <a:t>0.629  </a:t>
            </a:r>
            <a:r>
              <a:rPr lang="en-US" altLang="ja-JP" dirty="0"/>
              <a:t>-    </a:t>
            </a:r>
            <a:r>
              <a:rPr lang="en-US" altLang="ja-JP" dirty="0" smtClean="0"/>
              <a:t>      </a:t>
            </a:r>
            <a:r>
              <a:rPr lang="en-US" altLang="ja-JP" dirty="0"/>
              <a:t>-    </a:t>
            </a:r>
          </a:p>
          <a:p>
            <a:r>
              <a:rPr lang="en-US" altLang="ja-JP" dirty="0"/>
              <a:t>A3 0.151 </a:t>
            </a:r>
            <a:r>
              <a:rPr lang="en-US" altLang="ja-JP" dirty="0" smtClean="0"/>
              <a:t>0.273  </a:t>
            </a:r>
            <a:r>
              <a:rPr lang="en-US" altLang="ja-JP" dirty="0"/>
              <a:t>-    </a:t>
            </a:r>
          </a:p>
          <a:p>
            <a:r>
              <a:rPr lang="en-US" altLang="ja-JP" dirty="0"/>
              <a:t>A4 0.012 0.026 0.280</a:t>
            </a:r>
          </a:p>
          <a:p>
            <a:endParaRPr lang="en-US" altLang="ja-JP" dirty="0"/>
          </a:p>
          <a:p>
            <a:r>
              <a:rPr lang="en-US" altLang="ja-JP" dirty="0"/>
              <a:t>P value adjustment method: holm </a:t>
            </a:r>
          </a:p>
        </p:txBody>
      </p:sp>
      <p:sp>
        <p:nvSpPr>
          <p:cNvPr id="8" name="円/楕円 7"/>
          <p:cNvSpPr/>
          <p:nvPr/>
        </p:nvSpPr>
        <p:spPr>
          <a:xfrm>
            <a:off x="1012119" y="4477839"/>
            <a:ext cx="638827" cy="41061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1567961" y="4477839"/>
            <a:ext cx="638827" cy="41061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3921043" y="3703646"/>
            <a:ext cx="4120039" cy="461665"/>
          </a:xfrm>
          <a:prstGeom prst="rect">
            <a:avLst/>
          </a:prstGeom>
          <a:noFill/>
        </p:spPr>
        <p:txBody>
          <a:bodyPr wrap="none" rtlCol="0">
            <a:spAutoFit/>
          </a:bodyPr>
          <a:lstStyle/>
          <a:p>
            <a:r>
              <a:rPr lang="en-US" altLang="ja-JP" sz="2400" dirty="0" smtClean="0">
                <a:solidFill>
                  <a:srgbClr val="FF0000"/>
                </a:solidFill>
              </a:rPr>
              <a:t>A4</a:t>
            </a:r>
            <a:r>
              <a:rPr lang="ja-JP" altLang="en-US" sz="2400" dirty="0" smtClean="0">
                <a:solidFill>
                  <a:srgbClr val="FF0000"/>
                </a:solidFill>
              </a:rPr>
              <a:t>は</a:t>
            </a:r>
            <a:r>
              <a:rPr lang="en-US" altLang="ja-JP" sz="2400" dirty="0" smtClean="0">
                <a:solidFill>
                  <a:srgbClr val="FF0000"/>
                </a:solidFill>
              </a:rPr>
              <a:t>A1</a:t>
            </a:r>
            <a:r>
              <a:rPr lang="ja-JP" altLang="en-US" sz="2400" dirty="0" smtClean="0">
                <a:solidFill>
                  <a:srgbClr val="FF0000"/>
                </a:solidFill>
              </a:rPr>
              <a:t>及び</a:t>
            </a:r>
            <a:r>
              <a:rPr lang="en-US" altLang="ja-JP" sz="2400" dirty="0" smtClean="0">
                <a:solidFill>
                  <a:srgbClr val="FF0000"/>
                </a:solidFill>
              </a:rPr>
              <a:t>A2</a:t>
            </a:r>
            <a:r>
              <a:rPr lang="ja-JP" altLang="en-US" sz="2400" dirty="0" smtClean="0">
                <a:solidFill>
                  <a:srgbClr val="FF0000"/>
                </a:solidFill>
              </a:rPr>
              <a:t>と有意差がある</a:t>
            </a:r>
            <a:endParaRPr kumimoji="1" lang="ja-JP" altLang="en-US" dirty="0">
              <a:solidFill>
                <a:srgbClr val="FF0000"/>
              </a:solidFill>
            </a:endParaRPr>
          </a:p>
        </p:txBody>
      </p:sp>
      <p:sp>
        <p:nvSpPr>
          <p:cNvPr id="11" name="スライド番号プレースホルダー 10"/>
          <p:cNvSpPr>
            <a:spLocks noGrp="1"/>
          </p:cNvSpPr>
          <p:nvPr>
            <p:ph type="sldNum" sz="quarter" idx="12"/>
          </p:nvPr>
        </p:nvSpPr>
        <p:spPr/>
        <p:txBody>
          <a:bodyPr/>
          <a:lstStyle/>
          <a:p>
            <a:fld id="{89BCDD7D-B62E-4562-A484-4E2077BCDB94}" type="slidenum">
              <a:rPr kumimoji="1" lang="ja-JP" altLang="en-US" smtClean="0"/>
              <a:t>15</a:t>
            </a:fld>
            <a:endParaRPr kumimoji="1" lang="ja-JP" altLang="en-US"/>
          </a:p>
        </p:txBody>
      </p:sp>
    </p:spTree>
    <p:extLst>
      <p:ext uri="{BB962C8B-B14F-4D97-AF65-F5344CB8AC3E}">
        <p14:creationId xmlns:p14="http://schemas.microsoft.com/office/powerpoint/2010/main" val="21141388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ダネット法</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grpSp>
        <p:nvGrpSpPr>
          <p:cNvPr id="4" name="グループ化 3"/>
          <p:cNvGrpSpPr/>
          <p:nvPr/>
        </p:nvGrpSpPr>
        <p:grpSpPr>
          <a:xfrm>
            <a:off x="586530" y="1845735"/>
            <a:ext cx="8016658" cy="2548465"/>
            <a:chOff x="688931" y="2192055"/>
            <a:chExt cx="8016658" cy="2167003"/>
          </a:xfrm>
        </p:grpSpPr>
        <p:sp>
          <p:nvSpPr>
            <p:cNvPr id="5" name="角丸四角形 4"/>
            <p:cNvSpPr/>
            <p:nvPr/>
          </p:nvSpPr>
          <p:spPr>
            <a:xfrm>
              <a:off x="688931" y="2192055"/>
              <a:ext cx="8016658" cy="216700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6" name="テキスト ボックス 5"/>
            <p:cNvSpPr txBox="1"/>
            <p:nvPr/>
          </p:nvSpPr>
          <p:spPr>
            <a:xfrm>
              <a:off x="822959" y="2280744"/>
              <a:ext cx="184731" cy="306072"/>
            </a:xfrm>
            <a:prstGeom prst="rect">
              <a:avLst/>
            </a:prstGeom>
            <a:noFill/>
          </p:spPr>
          <p:txBody>
            <a:bodyPr wrap="none" rtlCol="0">
              <a:spAutoFit/>
            </a:bodyPr>
            <a:lstStyle/>
            <a:p>
              <a:endParaRPr kumimoji="1" lang="ja-JP" altLang="en-US" sz="2000" dirty="0"/>
            </a:p>
          </p:txBody>
        </p:sp>
      </p:grpSp>
      <p:sp>
        <p:nvSpPr>
          <p:cNvPr id="7" name="正方形/長方形 6"/>
          <p:cNvSpPr/>
          <p:nvPr/>
        </p:nvSpPr>
        <p:spPr>
          <a:xfrm>
            <a:off x="720558" y="2010393"/>
            <a:ext cx="7553837" cy="2308324"/>
          </a:xfrm>
          <a:prstGeom prst="rect">
            <a:avLst/>
          </a:prstGeom>
        </p:spPr>
        <p:txBody>
          <a:bodyPr wrap="square">
            <a:spAutoFit/>
          </a:bodyPr>
          <a:lstStyle/>
          <a:p>
            <a:r>
              <a:rPr lang="en-US" altLang="ja-JP" dirty="0" smtClean="0"/>
              <a:t>&gt; MYDATA &lt;- </a:t>
            </a:r>
            <a:r>
              <a:rPr lang="en-US" altLang="ja-JP" dirty="0" err="1" smtClean="0"/>
              <a:t>data.frame</a:t>
            </a:r>
            <a:r>
              <a:rPr lang="en-US" altLang="ja-JP" dirty="0" smtClean="0"/>
              <a:t>(A=factor(c(rep(“A1”,4),rep(“A2”,4),rep(“A3”,4),rep(“A4”,4))),y=c(A1,A2,A3,A4)</a:t>
            </a:r>
          </a:p>
          <a:p>
            <a:endParaRPr lang="en-US" altLang="ja-JP" dirty="0" smtClean="0"/>
          </a:p>
          <a:p>
            <a:r>
              <a:rPr lang="en-US" altLang="ja-JP" dirty="0" smtClean="0"/>
              <a:t>&gt; res1 &lt;- </a:t>
            </a:r>
            <a:r>
              <a:rPr lang="en-US" altLang="ja-JP" dirty="0" err="1" smtClean="0"/>
              <a:t>aov</a:t>
            </a:r>
            <a:r>
              <a:rPr lang="en-US" altLang="ja-JP" dirty="0" smtClean="0"/>
              <a:t>(</a:t>
            </a:r>
            <a:r>
              <a:rPr lang="en-US" altLang="ja-JP" dirty="0" err="1" smtClean="0"/>
              <a:t>y~A</a:t>
            </a:r>
            <a:r>
              <a:rPr lang="en-US" altLang="ja-JP" dirty="0" smtClean="0"/>
              <a:t>),data=MYDATA)</a:t>
            </a:r>
          </a:p>
          <a:p>
            <a:r>
              <a:rPr lang="en-US" altLang="ja-JP" dirty="0" smtClean="0"/>
              <a:t>&gt; library(</a:t>
            </a:r>
            <a:r>
              <a:rPr lang="en-US" altLang="ja-JP" dirty="0" err="1" smtClean="0"/>
              <a:t>multcomp</a:t>
            </a:r>
            <a:r>
              <a:rPr lang="en-US" altLang="ja-JP" dirty="0" smtClean="0"/>
              <a:t>)</a:t>
            </a:r>
          </a:p>
          <a:p>
            <a:r>
              <a:rPr lang="en-US" altLang="ja-JP" dirty="0" smtClean="0"/>
              <a:t>&gt; res2 &lt;- </a:t>
            </a:r>
            <a:r>
              <a:rPr lang="en-US" altLang="ja-JP" dirty="0" err="1" smtClean="0"/>
              <a:t>glht</a:t>
            </a:r>
            <a:r>
              <a:rPr lang="en-US" altLang="ja-JP" dirty="0" smtClean="0"/>
              <a:t>(res1,linfct=</a:t>
            </a:r>
            <a:r>
              <a:rPr lang="en-US" altLang="ja-JP" dirty="0" err="1" smtClean="0"/>
              <a:t>mcp</a:t>
            </a:r>
            <a:r>
              <a:rPr lang="en-US" altLang="ja-JP" dirty="0" smtClean="0"/>
              <a:t>(A=“</a:t>
            </a:r>
            <a:r>
              <a:rPr lang="en-US" altLang="ja-JP" dirty="0" err="1" smtClean="0"/>
              <a:t>Dunnett</a:t>
            </a:r>
            <a:r>
              <a:rPr lang="en-US" altLang="ja-JP" dirty="0" smtClean="0"/>
              <a:t>”))</a:t>
            </a:r>
          </a:p>
          <a:p>
            <a:r>
              <a:rPr lang="en-US" altLang="ja-JP" dirty="0" smtClean="0"/>
              <a:t>&gt; summary(res2) </a:t>
            </a:r>
            <a:endParaRPr lang="en-US" altLang="ja-JP" dirty="0"/>
          </a:p>
        </p:txBody>
      </p:sp>
      <p:sp>
        <p:nvSpPr>
          <p:cNvPr id="8" name="円形吹き出し 7"/>
          <p:cNvSpPr/>
          <p:nvPr/>
        </p:nvSpPr>
        <p:spPr>
          <a:xfrm>
            <a:off x="4021667" y="2738967"/>
            <a:ext cx="3725333" cy="762000"/>
          </a:xfrm>
          <a:prstGeom prst="wedgeEllipseCallout">
            <a:avLst>
              <a:gd name="adj1" fmla="val -80729"/>
              <a:gd name="adj2" fmla="val 7027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エラーが出たときは</a:t>
            </a:r>
            <a:endParaRPr lang="en-US" altLang="ja-JP" dirty="0" smtClean="0">
              <a:solidFill>
                <a:schemeClr val="tx1"/>
              </a:solidFill>
            </a:endParaRPr>
          </a:p>
          <a:p>
            <a:pPr algn="ctr"/>
            <a:r>
              <a:rPr lang="ja-JP" altLang="en-US" dirty="0" smtClean="0">
                <a:solidFill>
                  <a:schemeClr val="tx1"/>
                </a:solidFill>
              </a:rPr>
              <a:t>パッケージをインストール</a:t>
            </a:r>
            <a:endParaRPr kumimoji="1" lang="en-US" altLang="ja-JP" dirty="0" smtClean="0">
              <a:solidFill>
                <a:schemeClr val="tx1"/>
              </a:solidFill>
            </a:endParaRPr>
          </a:p>
        </p:txBody>
      </p:sp>
      <p:sp>
        <p:nvSpPr>
          <p:cNvPr id="9" name="スライド番号プレースホルダー 8"/>
          <p:cNvSpPr>
            <a:spLocks noGrp="1"/>
          </p:cNvSpPr>
          <p:nvPr>
            <p:ph type="sldNum" sz="quarter" idx="12"/>
          </p:nvPr>
        </p:nvSpPr>
        <p:spPr/>
        <p:txBody>
          <a:bodyPr/>
          <a:lstStyle/>
          <a:p>
            <a:fld id="{89BCDD7D-B62E-4562-A484-4E2077BCDB94}" type="slidenum">
              <a:rPr kumimoji="1" lang="ja-JP" altLang="en-US" smtClean="0"/>
              <a:t>16</a:t>
            </a:fld>
            <a:endParaRPr kumimoji="1" lang="ja-JP" altLang="en-US"/>
          </a:p>
        </p:txBody>
      </p:sp>
    </p:spTree>
    <p:extLst>
      <p:ext uri="{BB962C8B-B14F-4D97-AF65-F5344CB8AC3E}">
        <p14:creationId xmlns:p14="http://schemas.microsoft.com/office/powerpoint/2010/main" val="3030949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r>
              <a:rPr kumimoji="1" lang="en-US" altLang="ja-JP" dirty="0" smtClean="0"/>
              <a:t>	</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多重比較の方法の方法を紹介してきた</a:t>
            </a:r>
            <a:endParaRPr kumimoji="1" lang="en-US" altLang="ja-JP" dirty="0" smtClean="0"/>
          </a:p>
          <a:p>
            <a:pPr marL="804863" indent="0">
              <a:buFont typeface="Wingdings" panose="05000000000000000000" pitchFamily="2" charset="2"/>
              <a:buChar char="ü"/>
              <a:tabLst>
                <a:tab pos="719138" algn="l"/>
              </a:tabLst>
            </a:pPr>
            <a:r>
              <a:rPr lang="ja-JP" altLang="en-US" dirty="0" smtClean="0"/>
              <a:t>テューキーの</a:t>
            </a:r>
            <a:r>
              <a:rPr lang="en-US" altLang="ja-JP" dirty="0" smtClean="0"/>
              <a:t>HSB</a:t>
            </a:r>
            <a:r>
              <a:rPr lang="ja-JP" altLang="en-US" dirty="0" smtClean="0"/>
              <a:t>法</a:t>
            </a:r>
            <a:r>
              <a:rPr kumimoji="1" lang="ja-JP" altLang="en-US" dirty="0"/>
              <a:t>　</a:t>
            </a:r>
            <a:endParaRPr kumimoji="1" lang="en-US" altLang="ja-JP" dirty="0" smtClean="0"/>
          </a:p>
          <a:p>
            <a:pPr marL="896938" indent="-92075">
              <a:buFont typeface="Wingdings" panose="05000000000000000000" pitchFamily="2" charset="2"/>
              <a:buChar char="ü"/>
              <a:tabLst>
                <a:tab pos="719138" algn="l"/>
              </a:tabLst>
            </a:pPr>
            <a:r>
              <a:rPr lang="ja-JP" altLang="en-US" dirty="0" smtClean="0"/>
              <a:t>ボンフェローニ法</a:t>
            </a:r>
            <a:endParaRPr lang="en-US" altLang="ja-JP" dirty="0" smtClean="0"/>
          </a:p>
          <a:p>
            <a:pPr marL="804863" indent="0">
              <a:buFont typeface="Wingdings" panose="05000000000000000000" pitchFamily="2" charset="2"/>
              <a:buChar char="ü"/>
            </a:pPr>
            <a:r>
              <a:rPr kumimoji="1" lang="ja-JP" altLang="en-US" dirty="0" smtClean="0"/>
              <a:t>ホルム法</a:t>
            </a:r>
            <a:endParaRPr kumimoji="1" lang="en-US" altLang="ja-JP" dirty="0" smtClean="0"/>
          </a:p>
          <a:p>
            <a:pPr marL="804863" indent="0">
              <a:buFont typeface="Wingdings" panose="05000000000000000000" pitchFamily="2" charset="2"/>
              <a:buChar char="ü"/>
            </a:pPr>
            <a:r>
              <a:rPr lang="ja-JP" altLang="en-US" dirty="0" smtClean="0"/>
              <a:t>ダネット法</a:t>
            </a:r>
            <a:endParaRPr kumimoji="1" lang="ja-JP" altLang="en-US" dirty="0"/>
          </a:p>
        </p:txBody>
      </p:sp>
      <p:sp>
        <p:nvSpPr>
          <p:cNvPr id="4" name="スライド番号プレースホルダー 3"/>
          <p:cNvSpPr>
            <a:spLocks noGrp="1"/>
          </p:cNvSpPr>
          <p:nvPr>
            <p:ph type="sldNum" sz="quarter" idx="12"/>
          </p:nvPr>
        </p:nvSpPr>
        <p:spPr/>
        <p:txBody>
          <a:bodyPr/>
          <a:lstStyle/>
          <a:p>
            <a:fld id="{89BCDD7D-B62E-4562-A484-4E2077BCDB94}" type="slidenum">
              <a:rPr kumimoji="1" lang="ja-JP" altLang="en-US" smtClean="0"/>
              <a:t>17</a:t>
            </a:fld>
            <a:endParaRPr kumimoji="1" lang="ja-JP" altLang="en-US"/>
          </a:p>
        </p:txBody>
      </p:sp>
    </p:spTree>
    <p:extLst>
      <p:ext uri="{BB962C8B-B14F-4D97-AF65-F5344CB8AC3E}">
        <p14:creationId xmlns:p14="http://schemas.microsoft.com/office/powerpoint/2010/main" val="2656700085"/>
      </p:ext>
    </p:extLst>
  </p:cSld>
  <p:clrMapOvr>
    <a:masterClrMapping/>
  </p:clrMapOvr>
  <p:timing>
    <p:tnLst>
      <p:par>
        <p:cTn id="1" dur="indefinite" restart="never" nodeType="tmRoot"/>
      </p:par>
    </p:tnLst>
  </p:timing>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3157</TotalTime>
  <Words>733</Words>
  <Application>Microsoft Office PowerPoint</Application>
  <PresentationFormat>画面に合わせる (4:3)</PresentationFormat>
  <Paragraphs>185</Paragraphs>
  <Slides>17</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17</vt:i4>
      </vt:variant>
    </vt:vector>
  </HeadingPairs>
  <TitlesOfParts>
    <vt:vector size="23" baseType="lpstr">
      <vt:lpstr>ＭＳ Ｐゴシック</vt:lpstr>
      <vt:lpstr>Calibri</vt:lpstr>
      <vt:lpstr>Calibri Light</vt:lpstr>
      <vt:lpstr>Cambria Math</vt:lpstr>
      <vt:lpstr>Wingdings</vt:lpstr>
      <vt:lpstr>レトロスペクト</vt:lpstr>
      <vt:lpstr>Rによる 統計的検定と推定 -第5章　多重比較-</vt:lpstr>
      <vt:lpstr>目次</vt:lpstr>
      <vt:lpstr>多重比較とは</vt:lpstr>
      <vt:lpstr>一元配置分散分析の例(1) </vt:lpstr>
      <vt:lpstr>一元配置分散分析の例(2)</vt:lpstr>
      <vt:lpstr>一元配置分散分析の例(3)</vt:lpstr>
      <vt:lpstr>一元配置分散分析の例(4)</vt:lpstr>
      <vt:lpstr>一元配置分散分析の例(5)</vt:lpstr>
      <vt:lpstr>多重比較の方法(1)</vt:lpstr>
      <vt:lpstr>多重比較の方法(2)</vt:lpstr>
      <vt:lpstr>多重比較の方法(3) </vt:lpstr>
      <vt:lpstr>テューキーのHSD法(1)</vt:lpstr>
      <vt:lpstr>テューキーのHSD法(2)</vt:lpstr>
      <vt:lpstr>ボンフェローニ法</vt:lpstr>
      <vt:lpstr>ホルム法</vt:lpstr>
      <vt:lpstr>ダネット法</vt:lpstr>
      <vt:lpstr>まとめ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Rによる 統計的検定と推定 -第5章　多重比較-</dc:title>
  <dc:creator>makoto</dc:creator>
  <cp:lastModifiedBy>芦田誠人</cp:lastModifiedBy>
  <cp:revision>64</cp:revision>
  <dcterms:created xsi:type="dcterms:W3CDTF">2016-11-14T13:44:01Z</dcterms:created>
  <dcterms:modified xsi:type="dcterms:W3CDTF">2016-11-24T15:08:15Z</dcterms:modified>
</cp:coreProperties>
</file>