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14"/>
  </p:notes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6" r:id="rId11"/>
    <p:sldId id="275" r:id="rId12"/>
    <p:sldId id="277" r:id="rId1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9CD5"/>
    <a:srgbClr val="77B1E5"/>
    <a:srgbClr val="6EE9F2"/>
    <a:srgbClr val="9FC3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89362" autoAdjust="0"/>
  </p:normalViewPr>
  <p:slideViewPr>
    <p:cSldViewPr snapToGrid="0">
      <p:cViewPr varScale="1">
        <p:scale>
          <a:sx n="86" d="100"/>
          <a:sy n="86" d="100"/>
        </p:scale>
        <p:origin x="138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A6324-063E-4A28-99B0-9DA11B2AD06E}" type="datetimeFigureOut">
              <a:rPr kumimoji="1" lang="ja-JP" altLang="en-US" smtClean="0"/>
              <a:t>2024/4/22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7E4DE-A079-48F9-873A-08BA57220FA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1498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04406-9FC5-ACFE-893D-D4EADEB1A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1292" y="745443"/>
            <a:ext cx="6099170" cy="3559859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AF19C-C14B-F137-2DE9-1992459045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982" y="4669316"/>
            <a:ext cx="6099170" cy="135048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6A999-B8D4-1774-9F1B-9F9FE1B3B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04409-6B21-4ACE-8F96-6A84C1E14797}" type="datetime1">
              <a:rPr lang="en-US" altLang="ja-JP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65D5D-2AE2-6F91-D1EB-6DD8FC3C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A08D413-47B4-A30A-417D-3B5F94A38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4023" y="6242541"/>
            <a:ext cx="441268" cy="548403"/>
          </a:xfrm>
        </p:spPr>
        <p:txBody>
          <a:bodyPr/>
          <a:lstStyle>
            <a:lvl1pPr>
              <a:defRPr sz="1800"/>
            </a:lvl1pPr>
          </a:lstStyle>
          <a:p>
            <a:fld id="{6E91CC32-6A6B-4E2E-BBA1-6864F305DA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44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D22A-1F6D-0DE5-E04A-DC466353D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ADD6F-7C93-3CD3-AC8D-28A78787C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06E74-14FC-84D9-4B41-7D9FB0D57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24F13-592A-4607-8C29-DB2FB660AC15}" type="datetime1">
              <a:rPr lang="en-US" altLang="ja-JP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5A7DC-6292-6181-949E-F8BC3FA11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0F5C6-EADC-E072-B19B-49BB11DF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34023" y="6242541"/>
            <a:ext cx="441268" cy="548403"/>
          </a:xfrm>
        </p:spPr>
        <p:txBody>
          <a:bodyPr/>
          <a:lstStyle>
            <a:lvl1pPr>
              <a:defRPr sz="1800"/>
            </a:lvl1pPr>
          </a:lstStyle>
          <a:p>
            <a:fld id="{6E91CC32-6A6B-4E2E-BBA1-6864F305DA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589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B2054-1AE7-534F-0CFE-1F0628A09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104" y="2243709"/>
            <a:ext cx="6867216" cy="3776091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8EC2A-45C7-131C-0F4A-56E62EB02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5104" y="838201"/>
            <a:ext cx="6867217" cy="140550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5A323-2679-E978-8856-2FEBE8F5A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F98EE-74EE-4993-9E06-DC4ADF2AA96A}" type="datetime1">
              <a:rPr lang="en-US" altLang="ja-JP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71DC2-625E-0477-BF8C-F3CDDCE4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1A644-D449-E464-C2DF-F045A5189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0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2719-44A3-3EE8-D757-F0E0F9632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399" y="750627"/>
            <a:ext cx="8134917" cy="130415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40DC2-69F2-A056-508C-F5138E71F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2721" y="2075250"/>
            <a:ext cx="3428466" cy="410149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A2243E-0673-54F2-5B38-DF5D2C736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84672" y="2075250"/>
            <a:ext cx="3577643" cy="410149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46B7D-7BAF-8DE9-FB5A-282908B03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4EBD-DD0C-4B64-991A-6227FC5C8B93}" type="datetime1">
              <a:rPr lang="en-US" altLang="ja-JP" smtClean="0"/>
              <a:t>4/22/2024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F99017-BDD7-56C7-43AE-4B86AC781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E7D63-14BF-E333-B350-75DA58E28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14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C7F72-3970-859F-C268-E9940EF2D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238" y="743803"/>
            <a:ext cx="8073203" cy="1025362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37CC6-89B8-3CF3-6973-1B5B71782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722" y="1769166"/>
            <a:ext cx="3428465" cy="815008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650EB0-E35B-DA3D-B6A1-2422B01C60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2722" y="2678597"/>
            <a:ext cx="3428465" cy="35067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7A15D0-F178-1506-0E61-C8FFDF9BD6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73976" y="1769166"/>
            <a:ext cx="3428465" cy="815008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6CB421-A65A-A7DC-40A7-D8B76F9C3A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73976" y="2678599"/>
            <a:ext cx="3428465" cy="35067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AF5675-5329-D2DB-FAFF-700D076CA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78B49-C01D-4D52-9317-FC9D8574E0FD}" type="datetime1">
              <a:rPr lang="en-US" altLang="ja-JP" smtClean="0"/>
              <a:t>4/22/2024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392A97-07D9-5E5C-2A31-3B7D764CE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626143-8FEE-0ABD-25C7-C34AF6568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24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26EFE-D86C-B076-D4D1-FAD1883E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91" y="757766"/>
            <a:ext cx="5430220" cy="354753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3F3B23-C631-4B62-3211-30222ABE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A84F2-BA72-420F-B47E-6568B467D33B}" type="datetime1">
              <a:rPr lang="en-US" altLang="ja-JP" smtClean="0"/>
              <a:t>4/22/2024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89A1FB-EA0D-F6A3-A4EB-001AA082A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D671B7-A902-587D-89D0-ECFB738FD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18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27D49-E5B4-0E67-FCFC-62A04E70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C3148-00AE-429E-9EA1-2A51D025CAD4}" type="datetime1">
              <a:rPr lang="en-US" altLang="ja-JP" smtClean="0"/>
              <a:t>4/22/2024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0E4B02-DD32-C63F-6FEE-BC36E2EFD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5FA8B-18F7-7DDC-74E0-B1C7139E7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962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2D42A-8FC3-F6BE-4CF7-1490DE4FD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048" y="766636"/>
            <a:ext cx="2963809" cy="151062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A2BAA-1CCB-696D-D506-5E1747080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9051" y="702455"/>
            <a:ext cx="4687491" cy="531734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3C3E7-B970-EF6C-A6D3-6CB81C948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2965" y="2277264"/>
            <a:ext cx="2814560" cy="374253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32464-D130-7DA0-050D-B444566B1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0E9B6-48E5-4985-9499-7B0CB1553BE4}" type="datetime1">
              <a:rPr lang="en-US" altLang="ja-JP" smtClean="0"/>
              <a:t>4/22/2024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C2B3B4-209E-187A-6F86-2F2EAD9F7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6A2A86-6CB1-F027-66AC-8EBFA9D06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82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8F49-A418-C21F-25DC-E4C2E1716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29" y="765850"/>
            <a:ext cx="2996770" cy="177477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78CDE2-0C1B-D3BE-F399-98D983EF45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29051" y="838203"/>
            <a:ext cx="4687491" cy="51815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86322-CA2D-A634-C10E-4F22BCE48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5103" y="2552702"/>
            <a:ext cx="2802422" cy="3467099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D0DD6-F55F-4437-DEC5-FA6028509A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5103" y="63203"/>
            <a:ext cx="2057400" cy="318221"/>
          </a:xfrm>
        </p:spPr>
        <p:txBody>
          <a:bodyPr/>
          <a:lstStyle/>
          <a:p>
            <a:fld id="{B7AD5C99-3442-4E31-87B8-EBFC96B3427B}" type="datetime1">
              <a:rPr lang="en-US" altLang="ja-JP" smtClean="0"/>
              <a:t>4/22/2024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B46D7-EE7C-E399-6A6B-18237228F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1B808-3207-D755-3B0B-E1D8814B2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61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DEBC-9F49-FA9D-D13C-DB380A628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92" y="757451"/>
            <a:ext cx="8156965" cy="121465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00CB13-23E6-D711-450C-A85A0CB99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1602" y="1972101"/>
            <a:ext cx="8136655" cy="40476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9BB7B-5C14-76DB-FEA8-3DBC09A96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12252-36A7-4345-ACC4-0EBFBF266C02}" type="datetime1">
              <a:rPr lang="en-US" altLang="ja-JP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C13CC-29B3-9FDC-C746-D5D65CC2A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52A12-895F-E9BE-5289-4E0411BD3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75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A17614-2270-537D-8B09-6CB65016AD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19622" y="755984"/>
            <a:ext cx="1708164" cy="53383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BC98B5-885C-CBB1-A858-76F65F7D2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755984"/>
            <a:ext cx="6172565" cy="533836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5DAFE-6A83-FB7D-72DF-232EFE204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1B9E0-4C53-41B6-8AC3-DDCE8F2AD1DF}" type="datetime1">
              <a:rPr lang="en-US" altLang="ja-JP" smtClean="0"/>
              <a:t>4/22/2024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41CCF-A3CD-506E-3AAE-CAEFA8C1B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0DD9D-25C2-0EDF-A6F4-71946D57B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31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chemeClr val="accent1">
                <a:lumMod val="42000"/>
                <a:lumOff val="58000"/>
              </a:schemeClr>
            </a:gs>
            <a:gs pos="100000">
              <a:schemeClr val="accent1">
                <a:lumMod val="40000"/>
                <a:lumOff val="60000"/>
              </a:schemeClr>
            </a:gs>
            <a:gs pos="85000">
              <a:srgbClr val="5D9CD5">
                <a:lumMod val="38000"/>
                <a:lumOff val="62000"/>
              </a:srgbClr>
            </a:gs>
            <a:gs pos="62000">
              <a:srgbClr val="E1E6EF">
                <a:lumMod val="80000"/>
                <a:lumOff val="20000"/>
              </a:srgbClr>
            </a:gs>
            <a:gs pos="0">
              <a:srgbClr val="5D9CD5"/>
            </a:gs>
            <a:gs pos="31000">
              <a:schemeClr val="accent1">
                <a:lumMod val="29000"/>
                <a:lumOff val="71000"/>
              </a:schemeClr>
            </a:gs>
          </a:gsLst>
          <a:lin ang="15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FF45E2-9197-4E34-029A-725ADAC0C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91" y="620202"/>
            <a:ext cx="7467560" cy="14387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8CC19E-63FE-1D76-2550-01FD9A6D9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602" y="2306784"/>
            <a:ext cx="7467560" cy="3870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FA067-55BA-33CD-E6F2-B24B2D5DE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5103" y="63203"/>
            <a:ext cx="2057400" cy="3182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FE9D3070-454C-4F64-A49F-223CE634CC8D}" type="datetime1">
              <a:rPr lang="en-US" altLang="ja-JP" smtClean="0"/>
              <a:t>4/22/2024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5EAE2-7EF5-FFAA-CD74-AA63C67119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08012" y="6424764"/>
            <a:ext cx="30449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9DC1A-2539-3AE9-11EA-B87D22E62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52963" y="6425819"/>
            <a:ext cx="322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9881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45" r:id="rId6"/>
    <p:sldLayoutId id="2147483741" r:id="rId7"/>
    <p:sldLayoutId id="2147483742" r:id="rId8"/>
    <p:sldLayoutId id="2147483743" r:id="rId9"/>
    <p:sldLayoutId id="2147483744" r:id="rId10"/>
    <p:sldLayoutId id="214748374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+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31F666-AC98-0900-F79C-1F22BC62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>
                <a:solidFill>
                  <a:prstClr val="white"/>
                </a:solidFill>
                <a:latin typeface="Arial" panose="020B0604020202020204"/>
              </a:rPr>
              <a:pPr/>
              <a:t>1</a:t>
            </a:fld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A4B247A-D383-49F7-681F-FE4538DA9562}"/>
              </a:ext>
            </a:extLst>
          </p:cNvPr>
          <p:cNvSpPr txBox="1"/>
          <p:nvPr/>
        </p:nvSpPr>
        <p:spPr>
          <a:xfrm>
            <a:off x="651312" y="2427033"/>
            <a:ext cx="888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Testing Constraint Checking Implementations via</a:t>
            </a:r>
          </a:p>
          <a:p>
            <a:r>
              <a:rPr lang="en-US" altLang="ja-JP" sz="2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 Principled Metamorphic Transformations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150F6B4-D4A9-644F-2A91-E956AE0162F5}"/>
              </a:ext>
            </a:extLst>
          </p:cNvPr>
          <p:cNvSpPr txBox="1"/>
          <p:nvPr/>
        </p:nvSpPr>
        <p:spPr>
          <a:xfrm>
            <a:off x="2233406" y="4101104"/>
            <a:ext cx="7391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 </a:t>
            </a:r>
            <a:r>
              <a:rPr kumimoji="1" lang="en-US" altLang="ja-JP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Mingchen</a:t>
            </a:r>
            <a:r>
              <a:rPr kumimoji="1" lang="en-US" altLang="ja-JP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 Gao, </a:t>
            </a:r>
            <a:r>
              <a:rPr kumimoji="1" lang="en-US" altLang="ja-JP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Huiyan</a:t>
            </a:r>
            <a:r>
              <a:rPr kumimoji="1" lang="en-US" altLang="ja-JP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 Wang, Chang Xu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62B880A-1108-075A-287E-671BC98AABA7}"/>
              </a:ext>
            </a:extLst>
          </p:cNvPr>
          <p:cNvSpPr txBox="1"/>
          <p:nvPr/>
        </p:nvSpPr>
        <p:spPr>
          <a:xfrm>
            <a:off x="651312" y="547778"/>
            <a:ext cx="1343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 SANER24</a:t>
            </a:r>
          </a:p>
        </p:txBody>
      </p:sp>
    </p:spTree>
    <p:extLst>
      <p:ext uri="{BB962C8B-B14F-4D97-AF65-F5344CB8AC3E}">
        <p14:creationId xmlns:p14="http://schemas.microsoft.com/office/powerpoint/2010/main" val="2705680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31F666-AC98-0900-F79C-1F22BC62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>
                <a:solidFill>
                  <a:prstClr val="white"/>
                </a:solidFill>
                <a:latin typeface="Arial" panose="020B0604020202020204"/>
              </a:rPr>
              <a:pPr/>
              <a:t>2</a:t>
            </a:fld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60A6AF45-FC67-CBE6-81B2-095D09AB10A2}"/>
              </a:ext>
            </a:extLst>
          </p:cNvPr>
          <p:cNvCxnSpPr>
            <a:cxnSpLocks/>
          </p:cNvCxnSpPr>
          <p:nvPr/>
        </p:nvCxnSpPr>
        <p:spPr>
          <a:xfrm>
            <a:off x="651313" y="1254782"/>
            <a:ext cx="7861472" cy="0"/>
          </a:xfrm>
          <a:prstGeom prst="line">
            <a:avLst/>
          </a:prstGeom>
          <a:ln w="76200" cap="rnd" cmpd="thinThick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5427DB2-3C5E-84A9-A726-B39403EFC359}"/>
              </a:ext>
            </a:extLst>
          </p:cNvPr>
          <p:cNvSpPr txBox="1"/>
          <p:nvPr/>
        </p:nvSpPr>
        <p:spPr>
          <a:xfrm>
            <a:off x="651313" y="485341"/>
            <a:ext cx="8223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背景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F2F35A6-6843-3E90-DE58-DF786F5884FA}"/>
              </a:ext>
            </a:extLst>
          </p:cNvPr>
          <p:cNvSpPr txBox="1"/>
          <p:nvPr/>
        </p:nvSpPr>
        <p:spPr>
          <a:xfrm>
            <a:off x="555344" y="1671931"/>
            <a:ext cx="841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制約検査</a:t>
            </a:r>
            <a:r>
              <a:rPr kumimoji="1" lang="en-US" altLang="ja-JP" sz="32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(CC)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D62AF74-1BF6-561E-A3E4-0CC86E1DB6FC}"/>
              </a:ext>
            </a:extLst>
          </p:cNvPr>
          <p:cNvSpPr txBox="1"/>
          <p:nvPr/>
        </p:nvSpPr>
        <p:spPr>
          <a:xfrm>
            <a:off x="555345" y="2256707"/>
            <a:ext cx="8415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センサーなどを用いて，アプリケーションが感知した環境の変化に応じて適応を行う</a:t>
            </a:r>
            <a:endParaRPr kumimoji="1" lang="en-US" altLang="ja-JP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0A39877-037B-AC4B-693D-C0E03A1EA3AD}"/>
              </a:ext>
            </a:extLst>
          </p:cNvPr>
          <p:cNvSpPr txBox="1"/>
          <p:nvPr/>
        </p:nvSpPr>
        <p:spPr>
          <a:xfrm>
            <a:off x="555343" y="3451418"/>
            <a:ext cx="8415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環境のハイレベルな解釈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(=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コンテクスト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)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が一貫していなければ，異常な動作やクラッシュの原因となる</a:t>
            </a:r>
            <a:endParaRPr kumimoji="1" lang="en-US" altLang="ja-JP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02F10BA-2E5E-40BA-B395-DC543A192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353" y="4568159"/>
            <a:ext cx="4327901" cy="1674382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A1E8D92-7F3B-E6D3-3E5F-74CD95D7099E}"/>
              </a:ext>
            </a:extLst>
          </p:cNvPr>
          <p:cNvSpPr txBox="1"/>
          <p:nvPr/>
        </p:nvSpPr>
        <p:spPr>
          <a:xfrm>
            <a:off x="555342" y="4568159"/>
            <a:ext cx="3945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(</a:t>
            </a:r>
            <a:r>
              <a:rPr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例</a:t>
            </a:r>
            <a:r>
              <a:rPr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)</a:t>
            </a:r>
            <a:r>
              <a:rPr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異なる経路の</a:t>
            </a:r>
            <a:r>
              <a:rPr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ETC</a:t>
            </a:r>
            <a:r>
              <a:rPr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ゲート同士の距離が近い場合</a:t>
            </a:r>
            <a:endParaRPr kumimoji="1" lang="en-US" altLang="ja-JP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7599B5A-96AD-F4C5-A6C8-5F0AB53C40A1}"/>
              </a:ext>
            </a:extLst>
          </p:cNvPr>
          <p:cNvSpPr txBox="1"/>
          <p:nvPr/>
        </p:nvSpPr>
        <p:spPr>
          <a:xfrm>
            <a:off x="555342" y="5477127"/>
            <a:ext cx="3945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ゲート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A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を通った車に対して，ゲート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B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も反応してしまう恐れ</a:t>
            </a:r>
            <a:endParaRPr kumimoji="1" lang="en-US" altLang="ja-JP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988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31F666-AC98-0900-F79C-1F22BC62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>
                <a:solidFill>
                  <a:prstClr val="white"/>
                </a:solidFill>
                <a:latin typeface="Arial" panose="020B0604020202020204"/>
              </a:rPr>
              <a:pPr/>
              <a:t>3</a:t>
            </a:fld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60A6AF45-FC67-CBE6-81B2-095D09AB10A2}"/>
              </a:ext>
            </a:extLst>
          </p:cNvPr>
          <p:cNvCxnSpPr>
            <a:cxnSpLocks/>
          </p:cNvCxnSpPr>
          <p:nvPr/>
        </p:nvCxnSpPr>
        <p:spPr>
          <a:xfrm>
            <a:off x="651313" y="1254782"/>
            <a:ext cx="7861472" cy="0"/>
          </a:xfrm>
          <a:prstGeom prst="line">
            <a:avLst/>
          </a:prstGeom>
          <a:ln w="76200" cap="rnd" cmpd="thinThick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5427DB2-3C5E-84A9-A726-B39403EFC359}"/>
              </a:ext>
            </a:extLst>
          </p:cNvPr>
          <p:cNvSpPr txBox="1"/>
          <p:nvPr/>
        </p:nvSpPr>
        <p:spPr>
          <a:xfrm>
            <a:off x="651313" y="485341"/>
            <a:ext cx="8223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課題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F2F35A6-6843-3E90-DE58-DF786F5884FA}"/>
              </a:ext>
            </a:extLst>
          </p:cNvPr>
          <p:cNvSpPr txBox="1"/>
          <p:nvPr/>
        </p:nvSpPr>
        <p:spPr>
          <a:xfrm>
            <a:off x="555341" y="1807887"/>
            <a:ext cx="8415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テストの自動化</a:t>
            </a:r>
            <a:endParaRPr kumimoji="1" lang="en-US" altLang="ja-JP" sz="3200" b="1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D62AF74-1BF6-561E-A3E4-0CC86E1DB6FC}"/>
              </a:ext>
            </a:extLst>
          </p:cNvPr>
          <p:cNvSpPr txBox="1"/>
          <p:nvPr/>
        </p:nvSpPr>
        <p:spPr>
          <a:xfrm>
            <a:off x="555342" y="2449494"/>
            <a:ext cx="8415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手作業でのラベリングにはコストがかかる</a:t>
            </a:r>
            <a:endParaRPr kumimoji="1" lang="en-US" altLang="ja-JP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0A39877-037B-AC4B-693D-C0E03A1EA3AD}"/>
              </a:ext>
            </a:extLst>
          </p:cNvPr>
          <p:cNvSpPr txBox="1"/>
          <p:nvPr/>
        </p:nvSpPr>
        <p:spPr>
          <a:xfrm>
            <a:off x="555341" y="3198167"/>
            <a:ext cx="8415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異なる検査制約に同様のテストを行う場合，完全性を損なうことがある</a:t>
            </a:r>
            <a:endParaRPr kumimoji="1" lang="en-US" altLang="ja-JP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6E512DE-B770-A7CE-A7D3-1C2643F9DDB2}"/>
              </a:ext>
            </a:extLst>
          </p:cNvPr>
          <p:cNvSpPr txBox="1"/>
          <p:nvPr/>
        </p:nvSpPr>
        <p:spPr>
          <a:xfrm>
            <a:off x="555340" y="5167239"/>
            <a:ext cx="8415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手作業でラベリングを行わないテストアプローチが求められる</a:t>
            </a:r>
            <a:endParaRPr kumimoji="1" lang="en-US" altLang="ja-JP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sp>
        <p:nvSpPr>
          <p:cNvPr id="5" name="矢印: 下 4">
            <a:extLst>
              <a:ext uri="{FF2B5EF4-FFF2-40B4-BE49-F238E27FC236}">
                <a16:creationId xmlns:a16="http://schemas.microsoft.com/office/drawing/2014/main" id="{745FF1B3-2A96-4E3E-A523-5949BAD6AEB2}"/>
              </a:ext>
            </a:extLst>
          </p:cNvPr>
          <p:cNvSpPr/>
          <p:nvPr/>
        </p:nvSpPr>
        <p:spPr>
          <a:xfrm>
            <a:off x="4132847" y="4061279"/>
            <a:ext cx="878305" cy="80550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6062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31F666-AC98-0900-F79C-1F22BC62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>
                <a:solidFill>
                  <a:prstClr val="white"/>
                </a:solidFill>
                <a:latin typeface="Arial" panose="020B0604020202020204"/>
              </a:rPr>
              <a:pPr/>
              <a:t>4</a:t>
            </a:fld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60A6AF45-FC67-CBE6-81B2-095D09AB10A2}"/>
              </a:ext>
            </a:extLst>
          </p:cNvPr>
          <p:cNvCxnSpPr>
            <a:cxnSpLocks/>
          </p:cNvCxnSpPr>
          <p:nvPr/>
        </p:nvCxnSpPr>
        <p:spPr>
          <a:xfrm>
            <a:off x="651313" y="1254782"/>
            <a:ext cx="7861472" cy="0"/>
          </a:xfrm>
          <a:prstGeom prst="line">
            <a:avLst/>
          </a:prstGeom>
          <a:ln w="76200" cap="rnd" cmpd="thinThick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5427DB2-3C5E-84A9-A726-B39403EFC359}"/>
              </a:ext>
            </a:extLst>
          </p:cNvPr>
          <p:cNvSpPr txBox="1"/>
          <p:nvPr/>
        </p:nvSpPr>
        <p:spPr>
          <a:xfrm>
            <a:off x="651313" y="485341"/>
            <a:ext cx="8223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FOL</a:t>
            </a:r>
            <a:r>
              <a:rPr lang="ja-JP" altLang="en-US" sz="4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制約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0A39877-037B-AC4B-693D-C0E03A1EA3AD}"/>
              </a:ext>
            </a:extLst>
          </p:cNvPr>
          <p:cNvSpPr txBox="1"/>
          <p:nvPr/>
        </p:nvSpPr>
        <p:spPr>
          <a:xfrm>
            <a:off x="555345" y="2289817"/>
            <a:ext cx="8415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検査対象のデータは構造化された情報の集まりで，有限の要素集合としてモデル化される</a:t>
            </a:r>
            <a:endParaRPr kumimoji="1" lang="en-US" altLang="ja-JP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6E512DE-B770-A7CE-A7D3-1C2643F9DDB2}"/>
              </a:ext>
            </a:extLst>
          </p:cNvPr>
          <p:cNvSpPr txBox="1"/>
          <p:nvPr/>
        </p:nvSpPr>
        <p:spPr>
          <a:xfrm>
            <a:off x="555345" y="3995036"/>
            <a:ext cx="8415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終端</a:t>
            </a:r>
            <a:r>
              <a:rPr kumimoji="1" lang="en-US" altLang="ja-JP" sz="2400" dirty="0" err="1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bfunc</a:t>
            </a:r>
            <a:r>
              <a:rPr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: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ブール値（</a:t>
            </a:r>
            <a:r>
              <a:rPr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T|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F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）を返す検査固有の述語</a:t>
            </a:r>
            <a:endParaRPr kumimoji="1" lang="en-US" altLang="ja-JP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EF978048-EEBD-77EA-0D57-BD4E602E4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600" y="4891813"/>
            <a:ext cx="5172797" cy="1314633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FE4EFAC-5DEE-1603-BB81-CCB508FC8094}"/>
              </a:ext>
            </a:extLst>
          </p:cNvPr>
          <p:cNvSpPr txBox="1"/>
          <p:nvPr/>
        </p:nvSpPr>
        <p:spPr>
          <a:xfrm>
            <a:off x="555345" y="3514993"/>
            <a:ext cx="84159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P: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検査対象データからの側面の一部分にマッチするパターン</a:t>
            </a:r>
            <a:endParaRPr kumimoji="1" lang="en-US" altLang="ja-JP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194B344-1E3D-881A-967A-32C08BD47C91}"/>
              </a:ext>
            </a:extLst>
          </p:cNvPr>
          <p:cNvSpPr txBox="1"/>
          <p:nvPr/>
        </p:nvSpPr>
        <p:spPr>
          <a:xfrm>
            <a:off x="555345" y="1722395"/>
            <a:ext cx="68563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Segoe UI Black" panose="020B0A02040204020203" pitchFamily="34" charset="0"/>
                <a:ea typeface="ＭＳ Ｐゴシック" panose="020B0600070205080204" pitchFamily="50" charset="-128"/>
                <a:cs typeface="+mn-cs"/>
              </a:rPr>
              <a:t>チェックのための制約の典型的な一次論理式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54680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31F666-AC98-0900-F79C-1F22BC62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>
                <a:solidFill>
                  <a:prstClr val="white"/>
                </a:solidFill>
                <a:latin typeface="Arial" panose="020B0604020202020204"/>
              </a:rPr>
              <a:pPr/>
              <a:t>5</a:t>
            </a:fld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60A6AF45-FC67-CBE6-81B2-095D09AB10A2}"/>
              </a:ext>
            </a:extLst>
          </p:cNvPr>
          <p:cNvCxnSpPr>
            <a:cxnSpLocks/>
          </p:cNvCxnSpPr>
          <p:nvPr/>
        </p:nvCxnSpPr>
        <p:spPr>
          <a:xfrm>
            <a:off x="651313" y="1254782"/>
            <a:ext cx="7861472" cy="0"/>
          </a:xfrm>
          <a:prstGeom prst="line">
            <a:avLst/>
          </a:prstGeom>
          <a:ln w="76200" cap="rnd" cmpd="thinThick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5427DB2-3C5E-84A9-A726-B39403EFC359}"/>
              </a:ext>
            </a:extLst>
          </p:cNvPr>
          <p:cNvSpPr txBox="1"/>
          <p:nvPr/>
        </p:nvSpPr>
        <p:spPr>
          <a:xfrm>
            <a:off x="651313" y="485341"/>
            <a:ext cx="8223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メタモーフィックテスト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D62AF74-1BF6-561E-A3E4-0CC86E1DB6FC}"/>
              </a:ext>
            </a:extLst>
          </p:cNvPr>
          <p:cNvSpPr txBox="1"/>
          <p:nvPr/>
        </p:nvSpPr>
        <p:spPr>
          <a:xfrm>
            <a:off x="5688938" y="755964"/>
            <a:ext cx="3455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この論文のキーアイデア</a:t>
            </a:r>
            <a:endParaRPr kumimoji="1" lang="en-US" altLang="ja-JP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9606AFD-A0CF-CA7F-2A02-01BD4BE07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99" y="5078761"/>
            <a:ext cx="5089283" cy="1472418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A6C95E3-CCC2-C4AC-7D2A-698900719EDB}"/>
              </a:ext>
            </a:extLst>
          </p:cNvPr>
          <p:cNvSpPr txBox="1"/>
          <p:nvPr/>
        </p:nvSpPr>
        <p:spPr>
          <a:xfrm>
            <a:off x="374093" y="2788645"/>
            <a:ext cx="81472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入力 </a:t>
            </a:r>
            <a:r>
              <a:rPr kumimoji="1" lang="en-US" altLang="ja-JP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x0 </a:t>
            </a: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で </a:t>
            </a:r>
            <a:r>
              <a:rPr kumimoji="1" lang="en-US" altLang="ja-JP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SUT </a:t>
            </a: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を実行し</a:t>
            </a:r>
            <a:r>
              <a:rPr kumimoji="1" lang="en-US" altLang="ja-JP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,</a:t>
            </a: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出力 </a:t>
            </a:r>
            <a:r>
              <a:rPr kumimoji="1" lang="en-US" altLang="ja-JP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y0 </a:t>
            </a: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を得る</a:t>
            </a:r>
            <a:endParaRPr kumimoji="1" lang="en-US" altLang="ja-JP" sz="2400" b="1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  <a:p>
            <a:pPr marL="457200" indent="-457200">
              <a:buAutoNum type="arabicParenR"/>
            </a:pPr>
            <a:r>
              <a:rPr kumimoji="1" lang="en-US" altLang="ja-JP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MR </a:t>
            </a: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で設計された変換関数 </a:t>
            </a:r>
            <a:r>
              <a:rPr kumimoji="1" lang="en-US" altLang="ja-JP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T </a:t>
            </a: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を使用して</a:t>
            </a:r>
            <a:r>
              <a:rPr kumimoji="1" lang="en-US" altLang="ja-JP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,</a:t>
            </a: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フォローアップ入力 </a:t>
            </a:r>
            <a:r>
              <a:rPr kumimoji="1" lang="en-US" altLang="ja-JP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x1 </a:t>
            </a: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を得る</a:t>
            </a:r>
            <a:endParaRPr kumimoji="1" lang="en-US" altLang="ja-JP" sz="2400" b="1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  <a:p>
            <a:pPr marL="457200" indent="-457200">
              <a:buAutoNum type="arabicParenR"/>
            </a:pP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フォローアップ入力 </a:t>
            </a:r>
            <a:r>
              <a:rPr kumimoji="1" lang="en-US" altLang="ja-JP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x1 </a:t>
            </a: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で </a:t>
            </a:r>
            <a:r>
              <a:rPr kumimoji="1" lang="en-US" altLang="ja-JP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SUT </a:t>
            </a: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を実行し</a:t>
            </a:r>
            <a:r>
              <a:rPr kumimoji="1" lang="en-US" altLang="ja-JP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,y1 </a:t>
            </a: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を得る</a:t>
            </a:r>
            <a:endParaRPr kumimoji="1" lang="en-US" altLang="ja-JP" sz="2400" b="1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  <a:p>
            <a:pPr marL="457200" indent="-457200">
              <a:buAutoNum type="arabicParenR"/>
            </a:pPr>
            <a:r>
              <a:rPr kumimoji="1" lang="en-US" altLang="ja-JP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MR </a:t>
            </a: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で設計されたアサーション関数 </a:t>
            </a:r>
            <a:r>
              <a:rPr kumimoji="1" lang="en-US" altLang="ja-JP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A </a:t>
            </a: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に基づいて</a:t>
            </a:r>
            <a:r>
              <a:rPr kumimoji="1" lang="en-US" altLang="ja-JP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,</a:t>
            </a:r>
            <a:r>
              <a:rPr kumimoji="1" lang="ja-JP" altLang="en-US" sz="2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違反の有無を調べる</a:t>
            </a:r>
            <a:endParaRPr kumimoji="1" lang="en-US" altLang="ja-JP" sz="2400" b="1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10F4FC6-D077-719A-6019-C5393E0C9EDD}"/>
              </a:ext>
            </a:extLst>
          </p:cNvPr>
          <p:cNvSpPr txBox="1"/>
          <p:nvPr/>
        </p:nvSpPr>
        <p:spPr>
          <a:xfrm>
            <a:off x="2784592" y="2202096"/>
            <a:ext cx="231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s-E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A(y0,y1) = T|F</a:t>
            </a:r>
            <a:endParaRPr kumimoji="1" lang="en-US" altLang="ja-JP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89FBAA9-B147-A81D-51CF-CCB439B29E2C}"/>
              </a:ext>
            </a:extLst>
          </p:cNvPr>
          <p:cNvSpPr txBox="1"/>
          <p:nvPr/>
        </p:nvSpPr>
        <p:spPr>
          <a:xfrm>
            <a:off x="498399" y="1475464"/>
            <a:ext cx="5393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SUT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：テスト対象ソフトウェア 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y0 = f(x0)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CEC0A52-C34A-AFE6-324B-CBDEEFB36453}"/>
              </a:ext>
            </a:extLst>
          </p:cNvPr>
          <p:cNvSpPr txBox="1"/>
          <p:nvPr/>
        </p:nvSpPr>
        <p:spPr>
          <a:xfrm>
            <a:off x="498398" y="2202568"/>
            <a:ext cx="1871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x1 = T(x0)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CFFA34C-D0A6-EE6E-490E-0A6BD1754348}"/>
              </a:ext>
            </a:extLst>
          </p:cNvPr>
          <p:cNvSpPr txBox="1"/>
          <p:nvPr/>
        </p:nvSpPr>
        <p:spPr>
          <a:xfrm>
            <a:off x="498399" y="1858696"/>
            <a:ext cx="5013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MR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：メタモーフィック関係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(={T, A})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89FBAA9-B147-A81D-51CF-CCB439B29E2C}"/>
              </a:ext>
            </a:extLst>
          </p:cNvPr>
          <p:cNvSpPr txBox="1"/>
          <p:nvPr/>
        </p:nvSpPr>
        <p:spPr>
          <a:xfrm>
            <a:off x="5891483" y="5225801"/>
            <a:ext cx="2835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T,A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によって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SUT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にバグがあるかどうかの結果が得られる</a:t>
            </a:r>
            <a:endParaRPr kumimoji="1" lang="en-US" altLang="ja-JP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038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31F666-AC98-0900-F79C-1F22BC62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>
                <a:solidFill>
                  <a:prstClr val="white"/>
                </a:solidFill>
                <a:latin typeface="Arial" panose="020B0604020202020204"/>
              </a:rPr>
              <a:pPr/>
              <a:t>6</a:t>
            </a:fld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60A6AF45-FC67-CBE6-81B2-095D09AB10A2}"/>
              </a:ext>
            </a:extLst>
          </p:cNvPr>
          <p:cNvCxnSpPr>
            <a:cxnSpLocks/>
          </p:cNvCxnSpPr>
          <p:nvPr/>
        </p:nvCxnSpPr>
        <p:spPr>
          <a:xfrm>
            <a:off x="651313" y="1254782"/>
            <a:ext cx="7861472" cy="0"/>
          </a:xfrm>
          <a:prstGeom prst="line">
            <a:avLst/>
          </a:prstGeom>
          <a:ln w="76200" cap="rnd" cmpd="thinThick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5427DB2-3C5E-84A9-A726-B39403EFC359}"/>
              </a:ext>
            </a:extLst>
          </p:cNvPr>
          <p:cNvSpPr txBox="1"/>
          <p:nvPr/>
        </p:nvSpPr>
        <p:spPr>
          <a:xfrm>
            <a:off x="651313" y="485341"/>
            <a:ext cx="8223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2</a:t>
            </a:r>
            <a:r>
              <a:rPr lang="ja-JP" altLang="en-US" sz="4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つの原則①　感度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D350238-692E-D361-E2EC-3F960B4A337B}"/>
              </a:ext>
            </a:extLst>
          </p:cNvPr>
          <p:cNvSpPr txBox="1"/>
          <p:nvPr/>
        </p:nvSpPr>
        <p:spPr>
          <a:xfrm>
            <a:off x="769796" y="2412633"/>
            <a:ext cx="1465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感度</a:t>
            </a:r>
            <a:endParaRPr kumimoji="1" lang="en-US" altLang="ja-JP" sz="3200" b="1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1053EA-70CD-995E-FB5A-608EF9D0F90B}"/>
              </a:ext>
            </a:extLst>
          </p:cNvPr>
          <p:cNvSpPr txBox="1"/>
          <p:nvPr/>
        </p:nvSpPr>
        <p:spPr>
          <a:xfrm>
            <a:off x="862965" y="1351511"/>
            <a:ext cx="7438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メタモーフィック関係を設計するために，感度と多様性の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2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つの原則に基づく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418C4EF-2DDA-FD52-FF3F-2ABA64179409}"/>
              </a:ext>
            </a:extLst>
          </p:cNvPr>
          <p:cNvSpPr txBox="1"/>
          <p:nvPr/>
        </p:nvSpPr>
        <p:spPr>
          <a:xfrm>
            <a:off x="809994" y="2981565"/>
            <a:ext cx="7639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特定の出力状況を考慮することによって制限する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198EBB3-E506-1CDB-E415-BB25F8935353}"/>
              </a:ext>
            </a:extLst>
          </p:cNvPr>
          <p:cNvSpPr txBox="1"/>
          <p:nvPr/>
        </p:nvSpPr>
        <p:spPr>
          <a:xfrm>
            <a:off x="809994" y="3310126"/>
            <a:ext cx="7639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これにより，全てのプログラムが従うような，一般的なものを回避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AD5F7C7-7082-8607-F876-35C4F42186FC}"/>
              </a:ext>
            </a:extLst>
          </p:cNvPr>
          <p:cNvSpPr txBox="1"/>
          <p:nvPr/>
        </p:nvSpPr>
        <p:spPr>
          <a:xfrm>
            <a:off x="809994" y="4253693"/>
            <a:ext cx="7639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・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T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依存：出力真理値が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T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であることによって制限されるソース実行にのみ適用される変換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04412B4-E55D-0C51-B429-8F59670927B2}"/>
              </a:ext>
            </a:extLst>
          </p:cNvPr>
          <p:cNvSpPr txBox="1"/>
          <p:nvPr/>
        </p:nvSpPr>
        <p:spPr>
          <a:xfrm>
            <a:off x="809994" y="5104026"/>
            <a:ext cx="7639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・</a:t>
            </a:r>
            <a:r>
              <a:rPr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F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依存：出力真理値が</a:t>
            </a:r>
            <a:r>
              <a:rPr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F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であることによって制限されるソース実行にのみ適用される変換</a:t>
            </a:r>
          </a:p>
        </p:txBody>
      </p:sp>
    </p:spTree>
    <p:extLst>
      <p:ext uri="{BB962C8B-B14F-4D97-AF65-F5344CB8AC3E}">
        <p14:creationId xmlns:p14="http://schemas.microsoft.com/office/powerpoint/2010/main" val="3315388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31F666-AC98-0900-F79C-1F22BC62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>
                <a:solidFill>
                  <a:prstClr val="white"/>
                </a:solidFill>
                <a:latin typeface="Arial" panose="020B0604020202020204"/>
              </a:rPr>
              <a:pPr/>
              <a:t>7</a:t>
            </a:fld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60A6AF45-FC67-CBE6-81B2-095D09AB10A2}"/>
              </a:ext>
            </a:extLst>
          </p:cNvPr>
          <p:cNvCxnSpPr>
            <a:cxnSpLocks/>
          </p:cNvCxnSpPr>
          <p:nvPr/>
        </p:nvCxnSpPr>
        <p:spPr>
          <a:xfrm>
            <a:off x="651313" y="1254782"/>
            <a:ext cx="7861472" cy="0"/>
          </a:xfrm>
          <a:prstGeom prst="line">
            <a:avLst/>
          </a:prstGeom>
          <a:ln w="76200" cap="rnd" cmpd="thinThick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5427DB2-3C5E-84A9-A726-B39403EFC359}"/>
              </a:ext>
            </a:extLst>
          </p:cNvPr>
          <p:cNvSpPr txBox="1"/>
          <p:nvPr/>
        </p:nvSpPr>
        <p:spPr>
          <a:xfrm>
            <a:off x="651313" y="485341"/>
            <a:ext cx="8223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2</a:t>
            </a:r>
            <a:r>
              <a:rPr lang="ja-JP" altLang="en-US" sz="4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つの原則②　多様性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205CE53-EDB2-DB07-9A46-B5F20858FD7A}"/>
              </a:ext>
            </a:extLst>
          </p:cNvPr>
          <p:cNvSpPr txBox="1"/>
          <p:nvPr/>
        </p:nvSpPr>
        <p:spPr>
          <a:xfrm>
            <a:off x="651313" y="1771872"/>
            <a:ext cx="1465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多様性</a:t>
            </a:r>
            <a:endParaRPr kumimoji="1" lang="en-US" altLang="ja-JP" sz="3200" b="1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6AEB1C0-51F4-5191-0C2B-38C4F6626EF7}"/>
              </a:ext>
            </a:extLst>
          </p:cNvPr>
          <p:cNvSpPr txBox="1"/>
          <p:nvPr/>
        </p:nvSpPr>
        <p:spPr>
          <a:xfrm>
            <a:off x="651313" y="2378163"/>
            <a:ext cx="7438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入力の指向性を区別し，特定の入力のみに対して変換を行う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52382FF-49F2-86DF-129B-20834FB9BA54}"/>
              </a:ext>
            </a:extLst>
          </p:cNvPr>
          <p:cNvSpPr txBox="1"/>
          <p:nvPr/>
        </p:nvSpPr>
        <p:spPr>
          <a:xfrm>
            <a:off x="671412" y="3187641"/>
            <a:ext cx="7639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これにより，自然に多様なメタモーフィック関係を設計することが期待される</a:t>
            </a:r>
          </a:p>
          <a:p>
            <a:endParaRPr kumimoji="1" lang="ja-JP" altLang="en-US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399ABA8-AB10-688A-4C63-2021CC752619}"/>
              </a:ext>
            </a:extLst>
          </p:cNvPr>
          <p:cNvSpPr txBox="1"/>
          <p:nvPr/>
        </p:nvSpPr>
        <p:spPr>
          <a:xfrm>
            <a:off x="671412" y="5507127"/>
            <a:ext cx="7639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・全指向：データと制約の両方を変換する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0A39FE6-529C-322A-69B0-F757FC2F4B82}"/>
              </a:ext>
            </a:extLst>
          </p:cNvPr>
          <p:cNvSpPr txBox="1"/>
          <p:nvPr/>
        </p:nvSpPr>
        <p:spPr>
          <a:xfrm>
            <a:off x="671412" y="4850714"/>
            <a:ext cx="7639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・制約指向：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入力制約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(</a:t>
            </a:r>
            <a:r>
              <a:rPr lang="en-US" altLang="ja-JP" sz="2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FOL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)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のみを変換する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C85C36F-01C3-D45D-926C-7C1F568F8139}"/>
              </a:ext>
            </a:extLst>
          </p:cNvPr>
          <p:cNvSpPr txBox="1"/>
          <p:nvPr/>
        </p:nvSpPr>
        <p:spPr>
          <a:xfrm>
            <a:off x="651313" y="4222612"/>
            <a:ext cx="7639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・データ指向</a:t>
            </a:r>
            <a:r>
              <a:rPr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：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入力データのみを変換する</a:t>
            </a:r>
          </a:p>
          <a:p>
            <a:endParaRPr kumimoji="1" lang="ja-JP" altLang="en-US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077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31F666-AC98-0900-F79C-1F22BC62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>
                <a:solidFill>
                  <a:prstClr val="white"/>
                </a:solidFill>
                <a:latin typeface="Arial" panose="020B0604020202020204"/>
              </a:rPr>
              <a:pPr/>
              <a:t>8</a:t>
            </a:fld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60A6AF45-FC67-CBE6-81B2-095D09AB10A2}"/>
              </a:ext>
            </a:extLst>
          </p:cNvPr>
          <p:cNvCxnSpPr>
            <a:cxnSpLocks/>
          </p:cNvCxnSpPr>
          <p:nvPr/>
        </p:nvCxnSpPr>
        <p:spPr>
          <a:xfrm>
            <a:off x="651313" y="1254782"/>
            <a:ext cx="7861472" cy="0"/>
          </a:xfrm>
          <a:prstGeom prst="line">
            <a:avLst/>
          </a:prstGeom>
          <a:ln w="76200" cap="rnd" cmpd="thinThick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5427DB2-3C5E-84A9-A726-B39403EFC359}"/>
              </a:ext>
            </a:extLst>
          </p:cNvPr>
          <p:cNvSpPr txBox="1"/>
          <p:nvPr/>
        </p:nvSpPr>
        <p:spPr>
          <a:xfrm>
            <a:off x="651313" y="485341"/>
            <a:ext cx="8223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得られたメタモーフィック関係</a:t>
            </a:r>
            <a:endParaRPr lang="ja-JP" altLang="en-US" sz="4400" b="1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Black" panose="020B0A02040204020203" pitchFamily="34" charset="0"/>
              <a:ea typeface="ＭＳ Ｐゴシック" panose="020B060007020508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AC0B962-62B7-DE0D-6782-B619484B7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46" y="1410631"/>
            <a:ext cx="8338308" cy="4831909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81044A9-6CEB-AF97-AA6A-5EA53F3DC7FD}"/>
              </a:ext>
            </a:extLst>
          </p:cNvPr>
          <p:cNvSpPr txBox="1"/>
          <p:nvPr/>
        </p:nvSpPr>
        <p:spPr>
          <a:xfrm>
            <a:off x="402846" y="6242540"/>
            <a:ext cx="76397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CCT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：一貫性計算ツリー</a:t>
            </a:r>
          </a:p>
        </p:txBody>
      </p:sp>
    </p:spTree>
    <p:extLst>
      <p:ext uri="{BB962C8B-B14F-4D97-AF65-F5344CB8AC3E}">
        <p14:creationId xmlns:p14="http://schemas.microsoft.com/office/powerpoint/2010/main" val="4196737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31F666-AC98-0900-F79C-1F22BC62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>
                <a:solidFill>
                  <a:prstClr val="white"/>
                </a:solidFill>
                <a:latin typeface="Arial" panose="020B0604020202020204"/>
              </a:rPr>
              <a:pPr/>
              <a:t>9</a:t>
            </a:fld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60A6AF45-FC67-CBE6-81B2-095D09AB10A2}"/>
              </a:ext>
            </a:extLst>
          </p:cNvPr>
          <p:cNvCxnSpPr>
            <a:cxnSpLocks/>
          </p:cNvCxnSpPr>
          <p:nvPr/>
        </p:nvCxnSpPr>
        <p:spPr>
          <a:xfrm>
            <a:off x="651313" y="1254782"/>
            <a:ext cx="7861472" cy="0"/>
          </a:xfrm>
          <a:prstGeom prst="line">
            <a:avLst/>
          </a:prstGeom>
          <a:ln w="76200" cap="rnd" cmpd="thinThick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5427DB2-3C5E-84A9-A726-B39403EFC359}"/>
              </a:ext>
            </a:extLst>
          </p:cNvPr>
          <p:cNvSpPr txBox="1"/>
          <p:nvPr/>
        </p:nvSpPr>
        <p:spPr>
          <a:xfrm>
            <a:off x="651313" y="485341"/>
            <a:ext cx="8223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評価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52382FF-49F2-86DF-129B-20834FB9BA54}"/>
              </a:ext>
            </a:extLst>
          </p:cNvPr>
          <p:cNvSpPr txBox="1"/>
          <p:nvPr/>
        </p:nvSpPr>
        <p:spPr>
          <a:xfrm>
            <a:off x="422544" y="1810174"/>
            <a:ext cx="8348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最先端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CC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実装の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CMID,MG</a:t>
            </a:r>
            <a:r>
              <a:rPr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,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INFUSE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をそれぞれ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 Imp1</a:t>
            </a:r>
            <a:r>
              <a:rPr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, 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Imp2</a:t>
            </a:r>
            <a:r>
              <a:rPr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, 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Imp3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とする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C85C36F-01C3-D45D-926C-7C1F568F8139}"/>
              </a:ext>
            </a:extLst>
          </p:cNvPr>
          <p:cNvSpPr txBox="1"/>
          <p:nvPr/>
        </p:nvSpPr>
        <p:spPr>
          <a:xfrm>
            <a:off x="324890" y="3013501"/>
            <a:ext cx="8681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 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Imp3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の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4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つのバリアント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(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完全チェックモード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,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増分チェックモード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,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同時チェックモード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,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融合チェックモード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)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を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 Imp3_1</a:t>
            </a:r>
            <a:r>
              <a:rPr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~lmp3_4</a:t>
            </a:r>
            <a:r>
              <a:rPr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とする</a:t>
            </a:r>
            <a:endParaRPr kumimoji="1" lang="ja-JP" altLang="en-US" sz="2400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226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31F666-AC98-0900-F79C-1F22BC62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>
                <a:solidFill>
                  <a:prstClr val="white"/>
                </a:solidFill>
                <a:latin typeface="Arial" panose="020B0604020202020204"/>
              </a:rPr>
              <a:pPr/>
              <a:t>10</a:t>
            </a:fld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60A6AF45-FC67-CBE6-81B2-095D09AB10A2}"/>
              </a:ext>
            </a:extLst>
          </p:cNvPr>
          <p:cNvCxnSpPr>
            <a:cxnSpLocks/>
          </p:cNvCxnSpPr>
          <p:nvPr/>
        </p:nvCxnSpPr>
        <p:spPr>
          <a:xfrm>
            <a:off x="651313" y="1254782"/>
            <a:ext cx="7861472" cy="0"/>
          </a:xfrm>
          <a:prstGeom prst="line">
            <a:avLst/>
          </a:prstGeom>
          <a:ln w="76200" cap="rnd" cmpd="thinThick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5427DB2-3C5E-84A9-A726-B39403EFC359}"/>
              </a:ext>
            </a:extLst>
          </p:cNvPr>
          <p:cNvSpPr txBox="1"/>
          <p:nvPr/>
        </p:nvSpPr>
        <p:spPr>
          <a:xfrm>
            <a:off x="651313" y="485341"/>
            <a:ext cx="8223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評価①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6AEB1C0-51F4-5191-0C2B-38C4F6626EF7}"/>
              </a:ext>
            </a:extLst>
          </p:cNvPr>
          <p:cNvSpPr txBox="1"/>
          <p:nvPr/>
        </p:nvSpPr>
        <p:spPr>
          <a:xfrm>
            <a:off x="653012" y="1545149"/>
            <a:ext cx="7438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RQ1</a:t>
            </a:r>
            <a:r>
              <a:rPr kumimoji="1" lang="ja-JP" altLang="en-US" sz="28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：効果はあるのか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F65DDC0-14BF-93D9-423F-7BE270C11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424" y="4125709"/>
            <a:ext cx="6655755" cy="2683772"/>
          </a:xfrm>
          <a:prstGeom prst="rect">
            <a:avLst/>
          </a:prstGeom>
        </p:spPr>
      </p:pic>
      <p:sp>
        <p:nvSpPr>
          <p:cNvPr id="5" name="楕円 4">
            <a:extLst>
              <a:ext uri="{FF2B5EF4-FFF2-40B4-BE49-F238E27FC236}">
                <a16:creationId xmlns:a16="http://schemas.microsoft.com/office/drawing/2014/main" id="{296C3566-C1CE-1455-D92B-B221CB54FD4F}"/>
              </a:ext>
            </a:extLst>
          </p:cNvPr>
          <p:cNvSpPr/>
          <p:nvPr/>
        </p:nvSpPr>
        <p:spPr>
          <a:xfrm>
            <a:off x="2831976" y="4603098"/>
            <a:ext cx="355107" cy="6036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E9544AD-98BF-A1BF-F1B3-FECCE0B63BC8}"/>
              </a:ext>
            </a:extLst>
          </p:cNvPr>
          <p:cNvSpPr txBox="1"/>
          <p:nvPr/>
        </p:nvSpPr>
        <p:spPr>
          <a:xfrm>
            <a:off x="651313" y="2151002"/>
            <a:ext cx="8061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最先端の変異体生成器である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PIT [40] 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を使用して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,Imp3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のにランダムな変異体を生成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B880799-F6B9-A441-7E59-37D76154308C}"/>
              </a:ext>
            </a:extLst>
          </p:cNvPr>
          <p:cNvSpPr txBox="1"/>
          <p:nvPr/>
        </p:nvSpPr>
        <p:spPr>
          <a:xfrm>
            <a:off x="651313" y="2990681"/>
            <a:ext cx="8061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変異体の違反を観測した</a:t>
            </a:r>
            <a:r>
              <a:rPr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割合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を調べる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DD4A434-606C-53B8-136A-BFC3E1B5A68B}"/>
              </a:ext>
            </a:extLst>
          </p:cNvPr>
          <p:cNvSpPr txBox="1"/>
          <p:nvPr/>
        </p:nvSpPr>
        <p:spPr>
          <a:xfrm>
            <a:off x="651313" y="3511377"/>
            <a:ext cx="8061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結果：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94.92%</a:t>
            </a:r>
            <a:r>
              <a:rPr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,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83.93%</a:t>
            </a:r>
            <a:r>
              <a:rPr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,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92.55%</a:t>
            </a:r>
            <a:r>
              <a:rPr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,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71.59%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で違反を観測</a:t>
            </a:r>
          </a:p>
        </p:txBody>
      </p:sp>
    </p:spTree>
    <p:extLst>
      <p:ext uri="{BB962C8B-B14F-4D97-AF65-F5344CB8AC3E}">
        <p14:creationId xmlns:p14="http://schemas.microsoft.com/office/powerpoint/2010/main" val="3210446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31F666-AC98-0900-F79C-1F22BC62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>
                <a:solidFill>
                  <a:prstClr val="white"/>
                </a:solidFill>
                <a:latin typeface="Arial" panose="020B0604020202020204"/>
              </a:rPr>
              <a:pPr/>
              <a:t>11</a:t>
            </a:fld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60A6AF45-FC67-CBE6-81B2-095D09AB10A2}"/>
              </a:ext>
            </a:extLst>
          </p:cNvPr>
          <p:cNvCxnSpPr>
            <a:cxnSpLocks/>
          </p:cNvCxnSpPr>
          <p:nvPr/>
        </p:nvCxnSpPr>
        <p:spPr>
          <a:xfrm>
            <a:off x="651313" y="1254782"/>
            <a:ext cx="7861472" cy="0"/>
          </a:xfrm>
          <a:prstGeom prst="line">
            <a:avLst/>
          </a:prstGeom>
          <a:ln w="76200" cap="rnd" cmpd="thinThick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5427DB2-3C5E-84A9-A726-B39403EFC359}"/>
              </a:ext>
            </a:extLst>
          </p:cNvPr>
          <p:cNvSpPr txBox="1"/>
          <p:nvPr/>
        </p:nvSpPr>
        <p:spPr>
          <a:xfrm>
            <a:off x="651313" y="485341"/>
            <a:ext cx="8223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評価②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6AEB1C0-51F4-5191-0C2B-38C4F6626EF7}"/>
              </a:ext>
            </a:extLst>
          </p:cNvPr>
          <p:cNvSpPr txBox="1"/>
          <p:nvPr/>
        </p:nvSpPr>
        <p:spPr>
          <a:xfrm>
            <a:off x="589152" y="1545149"/>
            <a:ext cx="7438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RQ2</a:t>
            </a:r>
            <a:r>
              <a:rPr kumimoji="1" lang="ja-JP" altLang="en-US" sz="28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：有用性はあるのか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EA76D2C-454B-0466-6CC2-39FE88641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98" y="4102110"/>
            <a:ext cx="8788893" cy="227054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062F6E5-CC0B-835C-68B8-556887068470}"/>
              </a:ext>
            </a:extLst>
          </p:cNvPr>
          <p:cNvSpPr txBox="1"/>
          <p:nvPr/>
        </p:nvSpPr>
        <p:spPr>
          <a:xfrm>
            <a:off x="651313" y="2151002"/>
            <a:ext cx="8061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すべての取得した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CC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実装に</a:t>
            </a:r>
            <a:r>
              <a:rPr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MR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を適用し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,MR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が違反を発見した場合は「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×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」，発見しなかった場合は「✓」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7D93558-D183-A4CB-5EA0-15860575800B}"/>
              </a:ext>
            </a:extLst>
          </p:cNvPr>
          <p:cNvSpPr txBox="1"/>
          <p:nvPr/>
        </p:nvSpPr>
        <p:spPr>
          <a:xfrm>
            <a:off x="651313" y="2981999"/>
            <a:ext cx="8061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すべての</a:t>
            </a:r>
            <a:r>
              <a:rPr kumimoji="1" lang="en-US" altLang="ja-JP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MR</a:t>
            </a:r>
            <a:r>
              <a:rPr kumimoji="1" lang="ja-JP" altLang="en-US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が少なくとも</a:t>
            </a:r>
            <a:r>
              <a:rPr kumimoji="1" lang="en-US" altLang="ja-JP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3</a:t>
            </a:r>
            <a:r>
              <a:rPr kumimoji="1" lang="ja-JP" altLang="en-US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つのバリアントで違反を発見</a:t>
            </a:r>
            <a:endParaRPr kumimoji="1" lang="en-US" altLang="ja-JP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  <a:p>
            <a:r>
              <a:rPr kumimoji="1" lang="en-US" altLang="ja-JP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9</a:t>
            </a:r>
            <a:r>
              <a:rPr kumimoji="1" lang="ja-JP" altLang="en-US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つのバリアントのうち、（</a:t>
            </a:r>
            <a:r>
              <a:rPr kumimoji="1" lang="en-US" altLang="ja-JP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7/9</a:t>
            </a:r>
            <a:r>
              <a:rPr kumimoji="1" lang="ja-JP" altLang="en-US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、</a:t>
            </a:r>
            <a:r>
              <a:rPr kumimoji="1" lang="en-US" altLang="ja-JP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77.8</a:t>
            </a:r>
            <a:r>
              <a:rPr kumimoji="1" lang="ja-JP" altLang="en-US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％）で違反が発見</a:t>
            </a:r>
            <a:endParaRPr kumimoji="1" lang="en-US" altLang="ja-JP" dirty="0">
              <a:solidFill>
                <a:schemeClr val="bg1">
                  <a:lumMod val="75000"/>
                  <a:lumOff val="25000"/>
                </a:schemeClr>
              </a:solidFill>
              <a:latin typeface="Segoe UI Black" panose="020B0A02040204020203" pitchFamily="34" charset="0"/>
            </a:endParaRPr>
          </a:p>
          <a:p>
            <a:r>
              <a:rPr kumimoji="1" lang="en-US" altLang="ja-JP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3</a:t>
            </a:r>
            <a:r>
              <a:rPr kumimoji="1" lang="ja-JP" altLang="en-US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つの</a:t>
            </a:r>
            <a:r>
              <a:rPr kumimoji="1" lang="en-US" altLang="ja-JP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CC</a:t>
            </a:r>
            <a:r>
              <a:rPr kumimoji="1" lang="ja-JP" altLang="en-US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実装のうち、すべてが少なくとも</a:t>
            </a:r>
            <a:r>
              <a:rPr kumimoji="1" lang="en-US" altLang="ja-JP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1</a:t>
            </a:r>
            <a:r>
              <a:rPr kumimoji="1" lang="ja-JP" altLang="en-US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つのバリアントでバグが検出</a:t>
            </a:r>
          </a:p>
        </p:txBody>
      </p:sp>
    </p:spTree>
    <p:extLst>
      <p:ext uri="{BB962C8B-B14F-4D97-AF65-F5344CB8AC3E}">
        <p14:creationId xmlns:p14="http://schemas.microsoft.com/office/powerpoint/2010/main" val="3699918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F31F666-AC98-0900-F79C-1F22BC627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>
                <a:solidFill>
                  <a:prstClr val="white"/>
                </a:solidFill>
                <a:latin typeface="Arial" panose="020B0604020202020204"/>
              </a:rPr>
              <a:pPr/>
              <a:t>12</a:t>
            </a:fld>
            <a:endParaRPr lang="en-US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60A6AF45-FC67-CBE6-81B2-095D09AB10A2}"/>
              </a:ext>
            </a:extLst>
          </p:cNvPr>
          <p:cNvCxnSpPr>
            <a:cxnSpLocks/>
          </p:cNvCxnSpPr>
          <p:nvPr/>
        </p:nvCxnSpPr>
        <p:spPr>
          <a:xfrm>
            <a:off x="651313" y="1254782"/>
            <a:ext cx="7861472" cy="0"/>
          </a:xfrm>
          <a:prstGeom prst="line">
            <a:avLst/>
          </a:prstGeom>
          <a:ln w="76200" cap="rnd" cmpd="thinThick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5427DB2-3C5E-84A9-A726-B39403EFC359}"/>
              </a:ext>
            </a:extLst>
          </p:cNvPr>
          <p:cNvSpPr txBox="1"/>
          <p:nvPr/>
        </p:nvSpPr>
        <p:spPr>
          <a:xfrm>
            <a:off x="651313" y="485341"/>
            <a:ext cx="82239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Black" panose="020B0A02040204020203" pitchFamily="34" charset="0"/>
                <a:ea typeface="ＭＳ Ｐゴシック" panose="020B0600070205080204" pitchFamily="50" charset="-128"/>
              </a:rPr>
              <a:t>結論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52382FF-49F2-86DF-129B-20834FB9BA54}"/>
              </a:ext>
            </a:extLst>
          </p:cNvPr>
          <p:cNvSpPr txBox="1"/>
          <p:nvPr/>
        </p:nvSpPr>
        <p:spPr>
          <a:xfrm>
            <a:off x="527026" y="3145511"/>
            <a:ext cx="8348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実際の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CC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実装におけるバグを検出することができる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C85C36F-01C3-D45D-926C-7C1F568F8139}"/>
              </a:ext>
            </a:extLst>
          </p:cNvPr>
          <p:cNvSpPr txBox="1"/>
          <p:nvPr/>
        </p:nvSpPr>
        <p:spPr>
          <a:xfrm>
            <a:off x="527026" y="1873438"/>
            <a:ext cx="8219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今回実装した</a:t>
            </a:r>
            <a:r>
              <a:rPr kumimoji="1" lang="en-US" altLang="ja-JP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MR</a:t>
            </a:r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は違反を効果的に明らかにして，変異したバグを検出することができる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3423832-FBB9-8E8F-AEB1-32E98461DB10}"/>
              </a:ext>
            </a:extLst>
          </p:cNvPr>
          <p:cNvSpPr txBox="1"/>
          <p:nvPr/>
        </p:nvSpPr>
        <p:spPr>
          <a:xfrm>
            <a:off x="462441" y="4878135"/>
            <a:ext cx="8348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作成した変異体が，実際に発生するバグと異なる可能性がある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1A2E747-DD7A-46D1-1D4D-3200682395DE}"/>
              </a:ext>
            </a:extLst>
          </p:cNvPr>
          <p:cNvSpPr txBox="1"/>
          <p:nvPr/>
        </p:nvSpPr>
        <p:spPr>
          <a:xfrm>
            <a:off x="462441" y="4071944"/>
            <a:ext cx="7438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今後の課題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9892FF9-987F-7621-3CDD-918E088EFEA1}"/>
              </a:ext>
            </a:extLst>
          </p:cNvPr>
          <p:cNvSpPr txBox="1"/>
          <p:nvPr/>
        </p:nvSpPr>
        <p:spPr>
          <a:xfrm>
            <a:off x="462441" y="5603218"/>
            <a:ext cx="8348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Segoe UI Black" panose="020B0A02040204020203" pitchFamily="34" charset="0"/>
              </a:rPr>
              <a:t>使用する入力制約によって結果が変わる可能性がある</a:t>
            </a:r>
          </a:p>
        </p:txBody>
      </p:sp>
    </p:spTree>
    <p:extLst>
      <p:ext uri="{BB962C8B-B14F-4D97-AF65-F5344CB8AC3E}">
        <p14:creationId xmlns:p14="http://schemas.microsoft.com/office/powerpoint/2010/main" val="2035933967"/>
      </p:ext>
    </p:extLst>
  </p:cSld>
  <p:clrMapOvr>
    <a:masterClrMapping/>
  </p:clrMapOvr>
</p:sld>
</file>

<file path=ppt/theme/theme1.xml><?xml version="1.0" encoding="utf-8"?>
<a:theme xmlns:a="http://schemas.openxmlformats.org/drawingml/2006/main" name="DylanVT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ylanVTI" id="{602636BD-A055-489B-83EC-AD971B7E5F9C}" vid="{CD33A9BC-C4B5-4F36-8A14-490DC4E38F27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32788</TotalTime>
  <Words>750</Words>
  <Application>Microsoft Office PowerPoint</Application>
  <PresentationFormat>画面に合わせる (4:3)</PresentationFormat>
  <Paragraphs>79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游ゴシック</vt:lpstr>
      <vt:lpstr>Arial</vt:lpstr>
      <vt:lpstr>Neue Haas Grotesk Text Pro</vt:lpstr>
      <vt:lpstr>Segoe UI Black</vt:lpstr>
      <vt:lpstr>DylanVTI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 D</dc:creator>
  <cp:lastModifiedBy>P D</cp:lastModifiedBy>
  <cp:revision>143</cp:revision>
  <dcterms:created xsi:type="dcterms:W3CDTF">2023-12-11T04:31:06Z</dcterms:created>
  <dcterms:modified xsi:type="dcterms:W3CDTF">2024-04-22T09:55:23Z</dcterms:modified>
</cp:coreProperties>
</file>