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72" r:id="rId3"/>
    <p:sldId id="257" r:id="rId4"/>
    <p:sldId id="258" r:id="rId5"/>
    <p:sldId id="259" r:id="rId6"/>
    <p:sldId id="260" r:id="rId7"/>
    <p:sldId id="261" r:id="rId8"/>
    <p:sldId id="263" r:id="rId9"/>
    <p:sldId id="265" r:id="rId10"/>
    <p:sldId id="266" r:id="rId11"/>
    <p:sldId id="267" r:id="rId12"/>
    <p:sldId id="268" r:id="rId13"/>
    <p:sldId id="269" r:id="rId14"/>
    <p:sldId id="270" r:id="rId15"/>
    <p:sldId id="271" r:id="rId16"/>
    <p:sldId id="273"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219" autoAdjust="0"/>
  </p:normalViewPr>
  <p:slideViewPr>
    <p:cSldViewPr>
      <p:cViewPr varScale="1">
        <p:scale>
          <a:sx n="51" d="100"/>
          <a:sy n="51" d="100"/>
        </p:scale>
        <p:origin x="-96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93802-FD56-4DA8-8856-D541DD8C7F1E}" type="datetimeFigureOut">
              <a:rPr kumimoji="1" lang="ja-JP" altLang="en-US" smtClean="0"/>
              <a:pPr/>
              <a:t>2009/6/11</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BECE03-7A01-4A71-9CC5-FC75EA06B9D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smtClean="0"/>
              <a:t>グローバルソフトウェアに置いてブリッジは有効な手段と言われている</a:t>
            </a:r>
            <a:endParaRPr lang="en-US" altLang="ja-JP" dirty="0" smtClean="0"/>
          </a:p>
          <a:p>
            <a:endParaRPr kumimoji="1" lang="en-US" altLang="ja-JP" dirty="0" smtClean="0"/>
          </a:p>
          <a:p>
            <a:r>
              <a:rPr kumimoji="1" lang="ja-JP" altLang="en-US" dirty="0" smtClean="0"/>
              <a:t>ブリッジがどのように有効かは不明な点が多い</a:t>
            </a:r>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8</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１．</a:t>
            </a:r>
            <a:endParaRPr kumimoji="1" lang="en-US" altLang="ja-JP" dirty="0" smtClean="0"/>
          </a:p>
          <a:p>
            <a:r>
              <a:rPr kumimoji="1" lang="ja-JP" altLang="en-US" dirty="0" smtClean="0"/>
              <a:t>　具体的にはプロジェクトがプロトタイプのとき</a:t>
            </a:r>
            <a:endParaRPr kumimoji="1" lang="ja-JP" altLang="en-US" dirty="0"/>
          </a:p>
        </p:txBody>
      </p:sp>
      <p:sp>
        <p:nvSpPr>
          <p:cNvPr id="4" name="スライド番号プレースホルダ 3"/>
          <p:cNvSpPr>
            <a:spLocks noGrp="1"/>
          </p:cNvSpPr>
          <p:nvPr>
            <p:ph type="sldNum" sz="quarter" idx="10"/>
          </p:nvPr>
        </p:nvSpPr>
        <p:spPr/>
        <p:txBody>
          <a:bodyPr/>
          <a:lstStyle/>
          <a:p>
            <a:fld id="{15BECE03-7A01-4A71-9CC5-FC75EA06B9DC}" type="slidenum">
              <a:rPr kumimoji="1" lang="ja-JP" altLang="en-US" smtClean="0"/>
              <a:pPr/>
              <a:t>14</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Line 7"/>
          <p:cNvSpPr>
            <a:spLocks noChangeShapeType="1"/>
          </p:cNvSpPr>
          <p:nvPr/>
        </p:nvSpPr>
        <p:spPr bwMode="auto">
          <a:xfrm>
            <a:off x="1905000" y="1219200"/>
            <a:ext cx="0" cy="2057400"/>
          </a:xfrm>
          <a:prstGeom prst="line">
            <a:avLst/>
          </a:prstGeom>
          <a:noFill/>
          <a:ln w="34925">
            <a:solidFill>
              <a:schemeClr val="tx2"/>
            </a:solidFill>
            <a:round/>
            <a:headEnd/>
            <a:tailEnd/>
          </a:ln>
          <a:effectLst/>
        </p:spPr>
        <p:txBody>
          <a:bodyPr/>
          <a:lstStyle/>
          <a:p>
            <a:pPr>
              <a:defRPr/>
            </a:pPr>
            <a:endParaRPr lang="ja-JP" altLang="en-US">
              <a:ea typeface="ＭＳ Ｐゴシック" pitchFamily="50" charset="-128"/>
            </a:endParaRPr>
          </a:p>
        </p:txBody>
      </p:sp>
      <p:sp>
        <p:nvSpPr>
          <p:cNvPr id="5" name="Oval 8"/>
          <p:cNvSpPr>
            <a:spLocks noChangeArrowheads="1"/>
          </p:cNvSpPr>
          <p:nvPr/>
        </p:nvSpPr>
        <p:spPr bwMode="auto">
          <a:xfrm>
            <a:off x="163513" y="2103438"/>
            <a:ext cx="347662" cy="347662"/>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6" name="Oval 9"/>
          <p:cNvSpPr>
            <a:spLocks noChangeArrowheads="1"/>
          </p:cNvSpPr>
          <p:nvPr/>
        </p:nvSpPr>
        <p:spPr bwMode="auto">
          <a:xfrm>
            <a:off x="739775" y="2105025"/>
            <a:ext cx="349250" cy="347663"/>
          </a:xfrm>
          <a:prstGeom prst="ellipse">
            <a:avLst/>
          </a:prstGeom>
          <a:solidFill>
            <a:schemeClr val="accent1"/>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7" name="Oval 10"/>
          <p:cNvSpPr>
            <a:spLocks noChangeArrowheads="1"/>
          </p:cNvSpPr>
          <p:nvPr/>
        </p:nvSpPr>
        <p:spPr bwMode="auto">
          <a:xfrm>
            <a:off x="1317625" y="2105025"/>
            <a:ext cx="347663" cy="347663"/>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
        <p:nvSpPr>
          <p:cNvPr id="8" name="Line 11"/>
          <p:cNvSpPr>
            <a:spLocks noChangeShapeType="1"/>
          </p:cNvSpPr>
          <p:nvPr/>
        </p:nvSpPr>
        <p:spPr bwMode="auto">
          <a:xfrm flipH="1">
            <a:off x="415925" y="3748088"/>
            <a:ext cx="8385175" cy="0"/>
          </a:xfrm>
          <a:prstGeom prst="line">
            <a:avLst/>
          </a:prstGeom>
          <a:noFill/>
          <a:ln w="12700">
            <a:solidFill>
              <a:schemeClr val="tx1"/>
            </a:solidFill>
            <a:round/>
            <a:headEnd/>
            <a:tailEnd/>
          </a:ln>
          <a:effectLst/>
        </p:spPr>
        <p:txBody>
          <a:bodyPr/>
          <a:lstStyle/>
          <a:p>
            <a:pPr>
              <a:defRPr/>
            </a:pPr>
            <a:endParaRPr lang="ja-JP" altLang="en-US">
              <a:ea typeface="ＭＳ Ｐゴシック" pitchFamily="50" charset="-128"/>
            </a:endParaRPr>
          </a:p>
        </p:txBody>
      </p:sp>
      <p:sp>
        <p:nvSpPr>
          <p:cNvPr id="174082" name="Rectangle 2"/>
          <p:cNvSpPr>
            <a:spLocks noGrp="1" noChangeArrowheads="1"/>
          </p:cNvSpPr>
          <p:nvPr>
            <p:ph type="ctrTitle"/>
          </p:nvPr>
        </p:nvSpPr>
        <p:spPr>
          <a:xfrm>
            <a:off x="2133600" y="1371600"/>
            <a:ext cx="6477000" cy="1752600"/>
          </a:xfrm>
        </p:spPr>
        <p:txBody>
          <a:bodyPr/>
          <a:lstStyle>
            <a:lvl1pPr>
              <a:defRPr sz="2900"/>
            </a:lvl1pPr>
          </a:lstStyle>
          <a:p>
            <a:r>
              <a:rPr lang="ja-JP" altLang="en-US" smtClean="0"/>
              <a:t>マスタ タイトルの書式設定</a:t>
            </a:r>
            <a:endParaRPr lang="ja-JP" altLang="en-US"/>
          </a:p>
        </p:txBody>
      </p:sp>
      <p:sp>
        <p:nvSpPr>
          <p:cNvPr id="174083" name="Rectangle 3"/>
          <p:cNvSpPr>
            <a:spLocks noGrp="1" noChangeArrowheads="1"/>
          </p:cNvSpPr>
          <p:nvPr>
            <p:ph type="subTitle" idx="1"/>
          </p:nvPr>
        </p:nvSpPr>
        <p:spPr>
          <a:xfrm>
            <a:off x="2133600" y="3733800"/>
            <a:ext cx="6477000" cy="1981200"/>
          </a:xfrm>
        </p:spPr>
        <p:txBody>
          <a:bodyPr/>
          <a:lstStyle>
            <a:lvl1pPr marL="0" indent="0">
              <a:buFont typeface="Wingdings" pitchFamily="2" charset="2"/>
              <a:buNone/>
              <a:defRPr sz="1400"/>
            </a:lvl1pPr>
          </a:lstStyle>
          <a:p>
            <a:r>
              <a:rPr lang="ja-JP" altLang="en-US" smtClean="0"/>
              <a:t>マスタ サブタイトルの書式設定</a:t>
            </a:r>
            <a:endParaRPr lang="ja-JP" altLang="en-US"/>
          </a:p>
        </p:txBody>
      </p:sp>
      <p:sp>
        <p:nvSpPr>
          <p:cNvPr id="9" name="Rectangle 4"/>
          <p:cNvSpPr>
            <a:spLocks noGrp="1" noChangeArrowheads="1"/>
          </p:cNvSpPr>
          <p:nvPr>
            <p:ph type="dt" sz="half" idx="10"/>
          </p:nvPr>
        </p:nvSpPr>
        <p:spPr>
          <a:xfrm>
            <a:off x="7086600" y="6248400"/>
            <a:ext cx="1524000" cy="457200"/>
          </a:xfrm>
        </p:spPr>
        <p:txBody>
          <a:bodyPr anchor="t"/>
          <a:lstStyle>
            <a:lvl1pPr algn="r">
              <a:defRPr sz="1000"/>
            </a:lvl1pPr>
          </a:lstStyle>
          <a:p>
            <a:fld id="{31291307-901D-4C19-83AA-0AE4EEDEA3B3}" type="datetimeFigureOut">
              <a:rPr kumimoji="1" lang="ja-JP" altLang="en-US" smtClean="0"/>
              <a:pPr/>
              <a:t>2009/6/11</a:t>
            </a:fld>
            <a:endParaRPr kumimoji="1" lang="ja-JP" altLang="en-US"/>
          </a:p>
        </p:txBody>
      </p:sp>
      <p:sp>
        <p:nvSpPr>
          <p:cNvPr id="10" name="Rectangle 5"/>
          <p:cNvSpPr>
            <a:spLocks noGrp="1" noChangeArrowheads="1"/>
          </p:cNvSpPr>
          <p:nvPr>
            <p:ph type="ftr" sz="quarter" idx="11"/>
          </p:nvPr>
        </p:nvSpPr>
        <p:spPr>
          <a:xfrm>
            <a:off x="3810000" y="6248400"/>
            <a:ext cx="2895600" cy="457200"/>
          </a:xfrm>
        </p:spPr>
        <p:txBody>
          <a:bodyPr anchor="t"/>
          <a:lstStyle>
            <a:lvl1pPr>
              <a:defRPr sz="1000"/>
            </a:lvl1pPr>
          </a:lstStyle>
          <a:p>
            <a:endParaRPr kumimoji="1" lang="ja-JP" altLang="en-US"/>
          </a:p>
        </p:txBody>
      </p:sp>
      <p:sp>
        <p:nvSpPr>
          <p:cNvPr id="11" name="Rectangle 6"/>
          <p:cNvSpPr>
            <a:spLocks noGrp="1" noChangeArrowheads="1"/>
          </p:cNvSpPr>
          <p:nvPr>
            <p:ph type="sldNum" sz="quarter" idx="12"/>
          </p:nvPr>
        </p:nvSpPr>
        <p:spPr>
          <a:xfrm>
            <a:off x="2209800" y="6248400"/>
            <a:ext cx="1219200" cy="457200"/>
          </a:xfrm>
        </p:spPr>
        <p:txBody>
          <a:bodyPr anchor="t"/>
          <a:lstStyle>
            <a:lvl1pPr algn="l">
              <a:defRPr sz="1400"/>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523999" y="190500"/>
            <a:ext cx="7512051" cy="1527175"/>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152400" y="1905000"/>
            <a:ext cx="8585200" cy="4403725"/>
          </a:xfrm>
        </p:spPr>
        <p:txBody>
          <a:bodyPr/>
          <a:lstStyle>
            <a:lvl1pPr>
              <a:defRPr sz="2400"/>
            </a:lvl1pPr>
            <a:lvl2pPr>
              <a:defRPr sz="2000"/>
            </a:lvl2pPr>
            <a:lvl3pPr>
              <a:defRPr sz="1800"/>
            </a:lvl3pPr>
            <a:lvl4pPr>
              <a:defRPr sz="1600"/>
            </a:lvl4pPr>
            <a:lvl5pPr>
              <a:defRPr sz="1600"/>
            </a:lvl5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15240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5105400" y="1905000"/>
            <a:ext cx="3429000" cy="4403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8" name="Rectangle 5"/>
          <p:cNvSpPr>
            <a:spLocks noGrp="1" noChangeArrowheads="1"/>
          </p:cNvSpPr>
          <p:nvPr>
            <p:ph type="ftr" sz="quarter" idx="11"/>
          </p:nvPr>
        </p:nvSpPr>
        <p:spPr>
          <a:ln/>
        </p:spPr>
        <p:txBody>
          <a:bodyPr/>
          <a:lstStyle>
            <a:lvl1pPr>
              <a:defRPr/>
            </a:lvl1pPr>
          </a:lstStyle>
          <a:p>
            <a:endParaRPr kumimoji="1" lang="ja-JP" altLang="en-US"/>
          </a:p>
        </p:txBody>
      </p:sp>
      <p:sp>
        <p:nvSpPr>
          <p:cNvPr id="9"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4" name="Rectangle 5"/>
          <p:cNvSpPr>
            <a:spLocks noGrp="1" noChangeArrowheads="1"/>
          </p:cNvSpPr>
          <p:nvPr>
            <p:ph type="ftr" sz="quarter" idx="11"/>
          </p:nvPr>
        </p:nvSpPr>
        <p:spPr>
          <a:ln/>
        </p:spPr>
        <p:txBody>
          <a:bodyPr/>
          <a:lstStyle>
            <a:lvl1pPr>
              <a:defRPr/>
            </a:lvl1pPr>
          </a:lstStyle>
          <a:p>
            <a:endParaRPr kumimoji="1" lang="ja-JP" altLang="en-US"/>
          </a:p>
        </p:txBody>
      </p:sp>
      <p:sp>
        <p:nvSpPr>
          <p:cNvPr id="5"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3" name="Rectangle 5"/>
          <p:cNvSpPr>
            <a:spLocks noGrp="1" noChangeArrowheads="1"/>
          </p:cNvSpPr>
          <p:nvPr>
            <p:ph type="ftr" sz="quarter" idx="11"/>
          </p:nvPr>
        </p:nvSpPr>
        <p:spPr>
          <a:ln/>
        </p:spPr>
        <p:txBody>
          <a:bodyPr/>
          <a:lstStyle>
            <a:lvl1pPr>
              <a:defRPr/>
            </a:lvl1pPr>
          </a:lstStyle>
          <a:p>
            <a:endParaRPr kumimoji="1" lang="ja-JP" altLang="en-US"/>
          </a:p>
        </p:txBody>
      </p:sp>
      <p:sp>
        <p:nvSpPr>
          <p:cNvPr id="4"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6" name="Rectangle 5"/>
          <p:cNvSpPr>
            <a:spLocks noGrp="1" noChangeArrowheads="1"/>
          </p:cNvSpPr>
          <p:nvPr>
            <p:ph type="ftr" sz="quarter" idx="11"/>
          </p:nvPr>
        </p:nvSpPr>
        <p:spPr>
          <a:ln/>
        </p:spPr>
        <p:txBody>
          <a:bodyPr/>
          <a:lstStyle>
            <a:lvl1pPr>
              <a:defRPr/>
            </a:lvl1pPr>
          </a:lstStyle>
          <a:p>
            <a:endParaRPr kumimoji="1" lang="ja-JP" altLang="en-US"/>
          </a:p>
        </p:txBody>
      </p:sp>
      <p:sp>
        <p:nvSpPr>
          <p:cNvPr id="7"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90500"/>
            <a:ext cx="1752600" cy="61182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524000" y="190500"/>
            <a:ext cx="5105400" cy="61182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fld id="{31291307-901D-4C19-83AA-0AE4EEDEA3B3}" type="datetimeFigureOut">
              <a:rPr kumimoji="1" lang="ja-JP" altLang="en-US" smtClean="0"/>
              <a:pPr/>
              <a:t>2009/6/11</a:t>
            </a:fld>
            <a:endParaRPr kumimoji="1" lang="ja-JP" altLang="en-US"/>
          </a:p>
        </p:txBody>
      </p:sp>
      <p:sp>
        <p:nvSpPr>
          <p:cNvPr id="5" name="Rectangle 5"/>
          <p:cNvSpPr>
            <a:spLocks noGrp="1" noChangeArrowheads="1"/>
          </p:cNvSpPr>
          <p:nvPr>
            <p:ph type="ftr" sz="quarter" idx="11"/>
          </p:nvPr>
        </p:nvSpPr>
        <p:spPr>
          <a:ln/>
        </p:spPr>
        <p:txBody>
          <a:bodyPr/>
          <a:lstStyle>
            <a:lvl1pPr>
              <a:defRPr/>
            </a:lvl1pPr>
          </a:lstStyle>
          <a:p>
            <a:endParaRPr kumimoji="1" lang="ja-JP" altLang="en-US"/>
          </a:p>
        </p:txBody>
      </p:sp>
      <p:sp>
        <p:nvSpPr>
          <p:cNvPr id="6" name="Rectangle 6"/>
          <p:cNvSpPr>
            <a:spLocks noGrp="1" noChangeArrowheads="1"/>
          </p:cNvSpPr>
          <p:nvPr>
            <p:ph type="sldNum" sz="quarter" idx="12"/>
          </p:nvPr>
        </p:nvSpPr>
        <p:spPr>
          <a:ln/>
        </p:spPr>
        <p:txBody>
          <a:bodyPr/>
          <a:lstStyle>
            <a:lvl1pPr>
              <a:defRPr/>
            </a:lvl1pPr>
          </a:lstStyle>
          <a:p>
            <a:fld id="{A0E798B7-0496-4F68-86CF-21BCA2F0C203}"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524000" y="190500"/>
            <a:ext cx="7010400" cy="1527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1524000" y="1905000"/>
            <a:ext cx="7010400" cy="4403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3060" name="Rectangle 4"/>
          <p:cNvSpPr>
            <a:spLocks noGrp="1" noChangeArrowheads="1"/>
          </p:cNvSpPr>
          <p:nvPr>
            <p:ph type="dt" sz="half" idx="2"/>
          </p:nvPr>
        </p:nvSpPr>
        <p:spPr bwMode="auto">
          <a:xfrm>
            <a:off x="152400" y="6480175"/>
            <a:ext cx="12192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31291307-901D-4C19-83AA-0AE4EEDEA3B3}" type="datetimeFigureOut">
              <a:rPr kumimoji="1" lang="ja-JP" altLang="en-US" smtClean="0"/>
              <a:pPr/>
              <a:t>2009/6/11</a:t>
            </a:fld>
            <a:endParaRPr kumimoji="1" lang="ja-JP" altLang="en-US"/>
          </a:p>
        </p:txBody>
      </p:sp>
      <p:sp>
        <p:nvSpPr>
          <p:cNvPr id="173061" name="Rectangle 5"/>
          <p:cNvSpPr>
            <a:spLocks noGrp="1" noChangeArrowheads="1"/>
          </p:cNvSpPr>
          <p:nvPr>
            <p:ph type="ftr" sz="quarter" idx="3"/>
          </p:nvPr>
        </p:nvSpPr>
        <p:spPr bwMode="auto">
          <a:xfrm>
            <a:off x="1524000" y="6480175"/>
            <a:ext cx="6072188"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endParaRPr kumimoji="1" lang="ja-JP" altLang="en-US"/>
          </a:p>
        </p:txBody>
      </p:sp>
      <p:sp>
        <p:nvSpPr>
          <p:cNvPr id="173062" name="Rectangle 6"/>
          <p:cNvSpPr>
            <a:spLocks noGrp="1" noChangeArrowheads="1"/>
          </p:cNvSpPr>
          <p:nvPr>
            <p:ph type="sldNum" sz="quarter" idx="4"/>
          </p:nvPr>
        </p:nvSpPr>
        <p:spPr bwMode="auto">
          <a:xfrm>
            <a:off x="7740650" y="6480175"/>
            <a:ext cx="1295400" cy="3603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kumimoji="0" sz="1200">
                <a:ea typeface="ＭＳ Ｐゴシック" pitchFamily="50" charset="-128"/>
              </a:defRPr>
            </a:lvl1pPr>
          </a:lstStyle>
          <a:p>
            <a:fld id="{A0E798B7-0496-4F68-86CF-21BCA2F0C203}" type="slidenum">
              <a:rPr kumimoji="1" lang="ja-JP" altLang="en-US" smtClean="0"/>
              <a:pPr/>
              <a:t>&lt;#&gt;</a:t>
            </a:fld>
            <a:endParaRPr kumimoji="1" lang="ja-JP" altLang="en-US"/>
          </a:p>
        </p:txBody>
      </p:sp>
      <p:sp>
        <p:nvSpPr>
          <p:cNvPr id="173063" name="Line 7"/>
          <p:cNvSpPr>
            <a:spLocks noChangeShapeType="1"/>
          </p:cNvSpPr>
          <p:nvPr/>
        </p:nvSpPr>
        <p:spPr bwMode="auto">
          <a:xfrm flipV="1">
            <a:off x="1371600" y="304800"/>
            <a:ext cx="0" cy="1295400"/>
          </a:xfrm>
          <a:prstGeom prst="line">
            <a:avLst/>
          </a:prstGeom>
          <a:noFill/>
          <a:ln w="38100">
            <a:solidFill>
              <a:schemeClr val="tx2"/>
            </a:solidFill>
            <a:round/>
            <a:headEnd/>
            <a:tailEnd/>
          </a:ln>
          <a:effectLst/>
        </p:spPr>
        <p:txBody>
          <a:bodyPr/>
          <a:lstStyle/>
          <a:p>
            <a:pPr>
              <a:defRPr/>
            </a:pPr>
            <a:endParaRPr lang="ja-JP" altLang="en-US">
              <a:ea typeface="ＭＳ Ｐゴシック" pitchFamily="50" charset="-128"/>
            </a:endParaRPr>
          </a:p>
        </p:txBody>
      </p:sp>
      <p:sp>
        <p:nvSpPr>
          <p:cNvPr id="173064" name="Oval 8"/>
          <p:cNvSpPr>
            <a:spLocks noChangeArrowheads="1"/>
          </p:cNvSpPr>
          <p:nvPr/>
        </p:nvSpPr>
        <p:spPr bwMode="auto">
          <a:xfrm>
            <a:off x="152400" y="838200"/>
            <a:ext cx="228600" cy="228600"/>
          </a:xfrm>
          <a:prstGeom prst="ellipse">
            <a:avLst/>
          </a:prstGeom>
          <a:solidFill>
            <a:schemeClr val="tx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5" name="Oval 9"/>
          <p:cNvSpPr>
            <a:spLocks noChangeArrowheads="1"/>
          </p:cNvSpPr>
          <p:nvPr/>
        </p:nvSpPr>
        <p:spPr bwMode="auto">
          <a:xfrm>
            <a:off x="539750" y="838200"/>
            <a:ext cx="228600" cy="228600"/>
          </a:xfrm>
          <a:prstGeom prst="ellipse">
            <a:avLst/>
          </a:prstGeom>
          <a:solidFill>
            <a:schemeClr val="accent1"/>
          </a:solidFill>
          <a:ln w="9525">
            <a:noFill/>
            <a:round/>
            <a:headEnd/>
            <a:tailEnd/>
          </a:ln>
          <a:effectLst/>
        </p:spPr>
        <p:txBody>
          <a:bodyPr wrap="none" anchor="ctr"/>
          <a:lstStyle/>
          <a:p>
            <a:pPr algn="ctr">
              <a:defRPr/>
            </a:pPr>
            <a:endParaRPr kumimoji="0" lang="ja-JP" altLang="ja-JP" sz="2400">
              <a:latin typeface="Times New Roman" pitchFamily="18" charset="0"/>
              <a:ea typeface="ＭＳ Ｐゴシック" pitchFamily="50" charset="-128"/>
            </a:endParaRPr>
          </a:p>
        </p:txBody>
      </p:sp>
      <p:sp>
        <p:nvSpPr>
          <p:cNvPr id="173066" name="Oval 10"/>
          <p:cNvSpPr>
            <a:spLocks noChangeArrowheads="1"/>
          </p:cNvSpPr>
          <p:nvPr/>
        </p:nvSpPr>
        <p:spPr bwMode="auto">
          <a:xfrm>
            <a:off x="927100" y="838200"/>
            <a:ext cx="228600" cy="228600"/>
          </a:xfrm>
          <a:prstGeom prst="ellipse">
            <a:avLst/>
          </a:prstGeom>
          <a:solidFill>
            <a:schemeClr val="accent2"/>
          </a:solidFill>
          <a:ln w="9525">
            <a:noFill/>
            <a:round/>
            <a:headEnd/>
            <a:tailEnd/>
          </a:ln>
          <a:effectLst/>
        </p:spPr>
        <p:txBody>
          <a:bodyPr wrap="none" anchor="ctr"/>
          <a:lstStyle/>
          <a:p>
            <a:pPr algn="ctr">
              <a:defRPr/>
            </a:pPr>
            <a:endParaRPr kumimoji="0" lang="ja-JP" altLang="ja-JP" sz="1600">
              <a:latin typeface="Times New Roman" pitchFamily="18" charset="0"/>
              <a:ea typeface="ＭＳ Ｐゴシック" pitchFamily="50" charset="-128"/>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rtl="0" eaLnBrk="1" fontAlgn="base" hangingPunct="1">
        <a:spcBef>
          <a:spcPct val="0"/>
        </a:spcBef>
        <a:spcAft>
          <a:spcPct val="0"/>
        </a:spcAft>
        <a:defRPr kumimoji="1" sz="3000" i="1">
          <a:solidFill>
            <a:schemeClr val="tx2"/>
          </a:solidFill>
          <a:latin typeface="+mj-lt"/>
          <a:ea typeface="+mj-ea"/>
          <a:cs typeface="+mj-cs"/>
        </a:defRPr>
      </a:lvl1pPr>
      <a:lvl2pPr algn="l" rtl="0" eaLnBrk="1" fontAlgn="base" hangingPunct="1">
        <a:spcBef>
          <a:spcPct val="0"/>
        </a:spcBef>
        <a:spcAft>
          <a:spcPct val="0"/>
        </a:spcAft>
        <a:defRPr kumimoji="1" sz="3000" i="1">
          <a:solidFill>
            <a:schemeClr val="tx2"/>
          </a:solidFill>
          <a:latin typeface="Arial" charset="0"/>
          <a:ea typeface="ＭＳ Ｐゴシック" pitchFamily="50" charset="-128"/>
        </a:defRPr>
      </a:lvl2pPr>
      <a:lvl3pPr algn="l" rtl="0" eaLnBrk="1" fontAlgn="base" hangingPunct="1">
        <a:spcBef>
          <a:spcPct val="0"/>
        </a:spcBef>
        <a:spcAft>
          <a:spcPct val="0"/>
        </a:spcAft>
        <a:defRPr kumimoji="1" sz="3000" i="1">
          <a:solidFill>
            <a:schemeClr val="tx2"/>
          </a:solidFill>
          <a:latin typeface="Arial" charset="0"/>
          <a:ea typeface="ＭＳ Ｐゴシック" pitchFamily="50" charset="-128"/>
        </a:defRPr>
      </a:lvl3pPr>
      <a:lvl4pPr algn="l" rtl="0" eaLnBrk="1" fontAlgn="base" hangingPunct="1">
        <a:spcBef>
          <a:spcPct val="0"/>
        </a:spcBef>
        <a:spcAft>
          <a:spcPct val="0"/>
        </a:spcAft>
        <a:defRPr kumimoji="1" sz="3000" i="1">
          <a:solidFill>
            <a:schemeClr val="tx2"/>
          </a:solidFill>
          <a:latin typeface="Arial" charset="0"/>
          <a:ea typeface="ＭＳ Ｐゴシック" pitchFamily="50" charset="-128"/>
        </a:defRPr>
      </a:lvl4pPr>
      <a:lvl5pPr algn="l" rtl="0" eaLnBrk="1" fontAlgn="base" hangingPunct="1">
        <a:spcBef>
          <a:spcPct val="0"/>
        </a:spcBef>
        <a:spcAft>
          <a:spcPct val="0"/>
        </a:spcAft>
        <a:defRPr kumimoji="1" sz="3000" i="1">
          <a:solidFill>
            <a:schemeClr val="tx2"/>
          </a:solidFill>
          <a:latin typeface="Arial" charset="0"/>
          <a:ea typeface="ＭＳ Ｐゴシック" pitchFamily="50" charset="-128"/>
        </a:defRPr>
      </a:lvl5pPr>
      <a:lvl6pPr marL="457200" algn="l" rtl="0" eaLnBrk="1" fontAlgn="base" hangingPunct="1">
        <a:spcBef>
          <a:spcPct val="0"/>
        </a:spcBef>
        <a:spcAft>
          <a:spcPct val="0"/>
        </a:spcAft>
        <a:defRPr kumimoji="1" sz="3000" i="1">
          <a:solidFill>
            <a:schemeClr val="tx2"/>
          </a:solidFill>
          <a:latin typeface="Arial" charset="0"/>
          <a:ea typeface="ＭＳ Ｐゴシック" pitchFamily="50" charset="-128"/>
        </a:defRPr>
      </a:lvl6pPr>
      <a:lvl7pPr marL="914400" algn="l" rtl="0" eaLnBrk="1" fontAlgn="base" hangingPunct="1">
        <a:spcBef>
          <a:spcPct val="0"/>
        </a:spcBef>
        <a:spcAft>
          <a:spcPct val="0"/>
        </a:spcAft>
        <a:defRPr kumimoji="1" sz="3000" i="1">
          <a:solidFill>
            <a:schemeClr val="tx2"/>
          </a:solidFill>
          <a:latin typeface="Arial" charset="0"/>
          <a:ea typeface="ＭＳ Ｐゴシック" pitchFamily="50" charset="-128"/>
        </a:defRPr>
      </a:lvl7pPr>
      <a:lvl8pPr marL="1371600" algn="l" rtl="0" eaLnBrk="1" fontAlgn="base" hangingPunct="1">
        <a:spcBef>
          <a:spcPct val="0"/>
        </a:spcBef>
        <a:spcAft>
          <a:spcPct val="0"/>
        </a:spcAft>
        <a:defRPr kumimoji="1" sz="3000" i="1">
          <a:solidFill>
            <a:schemeClr val="tx2"/>
          </a:solidFill>
          <a:latin typeface="Arial" charset="0"/>
          <a:ea typeface="ＭＳ Ｐゴシック" pitchFamily="50" charset="-128"/>
        </a:defRPr>
      </a:lvl8pPr>
      <a:lvl9pPr marL="1828800" algn="l" rtl="0" eaLnBrk="1" fontAlgn="base" hangingPunct="1">
        <a:spcBef>
          <a:spcPct val="0"/>
        </a:spcBef>
        <a:spcAft>
          <a:spcPct val="0"/>
        </a:spcAft>
        <a:defRPr kumimoji="1" sz="3000" i="1">
          <a:solidFill>
            <a:schemeClr val="tx2"/>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buClr>
          <a:schemeClr val="tx1"/>
        </a:buClr>
        <a:buSzPct val="70000"/>
        <a:buFont typeface="Wingdings" pitchFamily="2" charset="2"/>
        <a:buChar char="¢"/>
        <a:defRPr kumimoji="1" sz="2000">
          <a:solidFill>
            <a:schemeClr val="tx2"/>
          </a:solidFill>
          <a:latin typeface="+mn-lt"/>
          <a:ea typeface="+mn-ea"/>
          <a:cs typeface="+mn-cs"/>
        </a:defRPr>
      </a:lvl1pPr>
      <a:lvl2pPr marL="742950" indent="-285750" algn="l" rtl="0" eaLnBrk="1" fontAlgn="base" hangingPunct="1">
        <a:spcBef>
          <a:spcPct val="20000"/>
        </a:spcBef>
        <a:spcAft>
          <a:spcPct val="0"/>
        </a:spcAft>
        <a:buClr>
          <a:schemeClr val="accent1"/>
        </a:buClr>
        <a:buSzPct val="75000"/>
        <a:buFont typeface="Wingdings" pitchFamily="2" charset="2"/>
        <a:buChar char="l"/>
        <a:defRPr kumimoji="1">
          <a:solidFill>
            <a:schemeClr val="tx2"/>
          </a:solidFill>
          <a:latin typeface="+mn-lt"/>
          <a:ea typeface="+mn-ea"/>
        </a:defRPr>
      </a:lvl2pPr>
      <a:lvl3pPr marL="1143000" indent="-228600" algn="l" rtl="0" eaLnBrk="1" fontAlgn="base" hangingPunct="1">
        <a:spcBef>
          <a:spcPct val="20000"/>
        </a:spcBef>
        <a:spcAft>
          <a:spcPct val="0"/>
        </a:spcAft>
        <a:buClr>
          <a:schemeClr val="accent2"/>
        </a:buClr>
        <a:buChar char="•"/>
        <a:defRPr kumimoji="1" sz="1600">
          <a:solidFill>
            <a:schemeClr val="tx2"/>
          </a:solidFill>
          <a:latin typeface="+mn-lt"/>
          <a:ea typeface="+mn-ea"/>
        </a:defRPr>
      </a:lvl3pPr>
      <a:lvl4pPr marL="1600200" indent="-228600" algn="l" rtl="0" eaLnBrk="1" fontAlgn="base" hangingPunct="1">
        <a:spcBef>
          <a:spcPct val="20000"/>
        </a:spcBef>
        <a:spcAft>
          <a:spcPct val="0"/>
        </a:spcAft>
        <a:buClr>
          <a:schemeClr val="tx1"/>
        </a:buClr>
        <a:buChar char="•"/>
        <a:defRPr kumimoji="1" sz="1400">
          <a:solidFill>
            <a:schemeClr val="tx2"/>
          </a:solidFill>
          <a:latin typeface="+mn-lt"/>
          <a:ea typeface="+mn-ea"/>
        </a:defRPr>
      </a:lvl4pPr>
      <a:lvl5pPr marL="2057400" indent="-228600" algn="l" rtl="0" eaLnBrk="1" fontAlgn="base" hangingPunct="1">
        <a:spcBef>
          <a:spcPct val="20000"/>
        </a:spcBef>
        <a:spcAft>
          <a:spcPct val="0"/>
        </a:spcAft>
        <a:buChar char="•"/>
        <a:defRPr kumimoji="1" sz="1400">
          <a:solidFill>
            <a:schemeClr val="tx2"/>
          </a:solidFill>
          <a:latin typeface="+mn-lt"/>
          <a:ea typeface="+mn-ea"/>
        </a:defRPr>
      </a:lvl5pPr>
      <a:lvl6pPr marL="2514600" indent="-228600" algn="l" rtl="0" eaLnBrk="1" fontAlgn="base" hangingPunct="1">
        <a:spcBef>
          <a:spcPct val="20000"/>
        </a:spcBef>
        <a:spcAft>
          <a:spcPct val="0"/>
        </a:spcAft>
        <a:buChar char="•"/>
        <a:defRPr kumimoji="1" sz="1400">
          <a:solidFill>
            <a:schemeClr val="tx2"/>
          </a:solidFill>
          <a:latin typeface="+mn-lt"/>
          <a:ea typeface="+mn-ea"/>
        </a:defRPr>
      </a:lvl6pPr>
      <a:lvl7pPr marL="2971800" indent="-228600" algn="l" rtl="0" eaLnBrk="1" fontAlgn="base" hangingPunct="1">
        <a:spcBef>
          <a:spcPct val="20000"/>
        </a:spcBef>
        <a:spcAft>
          <a:spcPct val="0"/>
        </a:spcAft>
        <a:buChar char="•"/>
        <a:defRPr kumimoji="1" sz="1400">
          <a:solidFill>
            <a:schemeClr val="tx2"/>
          </a:solidFill>
          <a:latin typeface="+mn-lt"/>
          <a:ea typeface="+mn-ea"/>
        </a:defRPr>
      </a:lvl7pPr>
      <a:lvl8pPr marL="3429000" indent="-228600" algn="l" rtl="0" eaLnBrk="1" fontAlgn="base" hangingPunct="1">
        <a:spcBef>
          <a:spcPct val="20000"/>
        </a:spcBef>
        <a:spcAft>
          <a:spcPct val="0"/>
        </a:spcAft>
        <a:buChar char="•"/>
        <a:defRPr kumimoji="1" sz="1400">
          <a:solidFill>
            <a:schemeClr val="tx2"/>
          </a:solidFill>
          <a:latin typeface="+mn-lt"/>
          <a:ea typeface="+mn-ea"/>
        </a:defRPr>
      </a:lvl8pPr>
      <a:lvl9pPr marL="3886200" indent="-228600" algn="l" rtl="0" eaLnBrk="1" fontAlgn="base" hangingPunct="1">
        <a:spcBef>
          <a:spcPct val="20000"/>
        </a:spcBef>
        <a:spcAft>
          <a:spcPct val="0"/>
        </a:spcAft>
        <a:buChar char="•"/>
        <a:defRPr kumimoji="1" sz="1400">
          <a:solidFill>
            <a:schemeClr val="tx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remaine@caip.rutgers.edu" TargetMode="External"/><Relationship Id="rId7" Type="http://schemas.openxmlformats.org/officeDocument/2006/relationships/hyperlink" Target="mailto:patosullivan@ie.ibm.com" TargetMode="External"/><Relationship Id="rId2" Type="http://schemas.openxmlformats.org/officeDocument/2006/relationships/hyperlink" Target="mailto:amilewsk@monmouth.edu" TargetMode="External"/><Relationship Id="rId1" Type="http://schemas.openxmlformats.org/officeDocument/2006/relationships/slideLayout" Target="../slideLayouts/slideLayout1.xml"/><Relationship Id="rId6" Type="http://schemas.openxmlformats.org/officeDocument/2006/relationships/hyperlink" Target="mailto:koeblerf@in.tum.de" TargetMode="External"/><Relationship Id="rId5" Type="http://schemas.openxmlformats.org/officeDocument/2006/relationships/hyperlink" Target="mailto:suling.zhang@gmail.com" TargetMode="External"/><Relationship Id="rId4" Type="http://schemas.openxmlformats.org/officeDocument/2006/relationships/hyperlink" Target="mailto:egan@adm.njit.ed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en-US" altLang="ja-JP" b="1" dirty="0"/>
              <a:t>Guidelines for Effective Bridging in Global Software Engineering</a:t>
            </a:r>
            <a:endParaRPr kumimoji="1" lang="ja-JP" altLang="en-US" dirty="0"/>
          </a:p>
        </p:txBody>
      </p:sp>
      <p:sp>
        <p:nvSpPr>
          <p:cNvPr id="3" name="サブタイトル 2"/>
          <p:cNvSpPr>
            <a:spLocks noGrp="1"/>
          </p:cNvSpPr>
          <p:nvPr>
            <p:ph type="subTitle" idx="1"/>
          </p:nvPr>
        </p:nvSpPr>
        <p:spPr>
          <a:xfrm>
            <a:off x="1419220" y="3753252"/>
            <a:ext cx="2438400" cy="1981200"/>
          </a:xfrm>
        </p:spPr>
        <p:txBody>
          <a:bodyPr>
            <a:noAutofit/>
          </a:bodyPr>
          <a:lstStyle/>
          <a:p>
            <a:r>
              <a:rPr lang="en-US" altLang="ja-JP" dirty="0" smtClean="0"/>
              <a:t>Allen E. </a:t>
            </a:r>
            <a:r>
              <a:rPr lang="en-US" altLang="ja-JP" dirty="0" err="1" smtClean="0"/>
              <a:t>Milewski</a:t>
            </a:r>
            <a:endParaRPr lang="en-US" altLang="ja-JP" dirty="0" smtClean="0"/>
          </a:p>
          <a:p>
            <a:r>
              <a:rPr lang="en-US" altLang="ja-JP" dirty="0" smtClean="0"/>
              <a:t>Monmouth University, USA</a:t>
            </a:r>
          </a:p>
          <a:p>
            <a:r>
              <a:rPr lang="en-US" altLang="ja-JP" i="1" dirty="0" smtClean="0">
                <a:hlinkClick r:id="rId2"/>
              </a:rPr>
              <a:t>amilewsk@monmouth.edu</a:t>
            </a:r>
            <a:endParaRPr lang="en-US" altLang="ja-JP" i="1" dirty="0" smtClean="0"/>
          </a:p>
          <a:p>
            <a:endParaRPr lang="en-US" altLang="ja-JP" i="1" dirty="0" smtClean="0"/>
          </a:p>
          <a:p>
            <a:r>
              <a:rPr lang="en-US" altLang="ja-JP" dirty="0" smtClean="0"/>
              <a:t>Marilyn </a:t>
            </a:r>
            <a:r>
              <a:rPr lang="en-US" altLang="ja-JP" dirty="0" err="1" smtClean="0"/>
              <a:t>Tremaine</a:t>
            </a:r>
            <a:endParaRPr lang="en-US" altLang="ja-JP" dirty="0" smtClean="0"/>
          </a:p>
          <a:p>
            <a:r>
              <a:rPr lang="en-US" altLang="ja-JP" dirty="0" smtClean="0"/>
              <a:t>Rutgers University, USA</a:t>
            </a:r>
          </a:p>
          <a:p>
            <a:r>
              <a:rPr lang="en-US" altLang="ja-JP" i="1" dirty="0" smtClean="0">
                <a:hlinkClick r:id="rId3"/>
              </a:rPr>
              <a:t>tremaine@caip.rutgers.edu</a:t>
            </a:r>
            <a:endParaRPr lang="en-US" altLang="ja-JP" i="1" dirty="0" smtClean="0"/>
          </a:p>
          <a:p>
            <a:endParaRPr lang="en-US" altLang="ja-JP" i="1" dirty="0" smtClean="0"/>
          </a:p>
        </p:txBody>
      </p:sp>
      <p:sp>
        <p:nvSpPr>
          <p:cNvPr id="4" name="サブタイトル 2"/>
          <p:cNvSpPr txBox="1">
            <a:spLocks/>
          </p:cNvSpPr>
          <p:nvPr/>
        </p:nvSpPr>
        <p:spPr bwMode="auto">
          <a:xfrm>
            <a:off x="3848112" y="3753252"/>
            <a:ext cx="2438400" cy="198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Richard Egan</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New Jersey Institute of</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Technology, USA</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1" u="none" strike="noStrike" kern="0" cap="none" spc="0" normalizeH="0" baseline="0" noProof="0" dirty="0" smtClean="0">
                <a:ln>
                  <a:noFill/>
                </a:ln>
                <a:solidFill>
                  <a:schemeClr val="tx2"/>
                </a:solidFill>
                <a:effectLst/>
                <a:uLnTx/>
                <a:uFillTx/>
                <a:latin typeface="+mn-lt"/>
                <a:ea typeface="+mn-ea"/>
                <a:cs typeface="+mn-cs"/>
                <a:hlinkClick r:id="rId4"/>
              </a:rPr>
              <a:t>egan@adm.njit.edu</a:t>
            </a:r>
            <a:endParaRPr kumimoji="1" lang="en-US" altLang="ja-JP" sz="1400" b="0" i="1"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endParaRPr kumimoji="1" lang="en-US" altLang="ja-JP" sz="1400" b="0" i="1"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err="1" smtClean="0">
                <a:ln>
                  <a:noFill/>
                </a:ln>
                <a:solidFill>
                  <a:schemeClr val="tx2"/>
                </a:solidFill>
                <a:effectLst/>
                <a:uLnTx/>
                <a:uFillTx/>
                <a:latin typeface="+mn-lt"/>
                <a:ea typeface="+mn-ea"/>
                <a:cs typeface="+mn-cs"/>
              </a:rPr>
              <a:t>Suling</a:t>
            </a: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 Zhang</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Kean University, USA</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1" u="none" strike="noStrike" kern="0" cap="none" spc="0" normalizeH="0" baseline="0" noProof="0" dirty="0" smtClean="0">
                <a:ln>
                  <a:noFill/>
                </a:ln>
                <a:solidFill>
                  <a:schemeClr val="tx2"/>
                </a:solidFill>
                <a:effectLst/>
                <a:uLnTx/>
                <a:uFillTx/>
                <a:latin typeface="+mn-lt"/>
                <a:ea typeface="+mn-ea"/>
                <a:cs typeface="+mn-cs"/>
                <a:hlinkClick r:id="rId5"/>
              </a:rPr>
              <a:t>suling.zhang@gmail.com</a:t>
            </a:r>
            <a:endParaRPr kumimoji="1" lang="ja-JP" altLang="en-US" sz="1400" b="0" i="0" u="none" strike="noStrike" kern="0" cap="none" spc="0" normalizeH="0" baseline="0" noProof="0" dirty="0">
              <a:ln>
                <a:noFill/>
              </a:ln>
              <a:solidFill>
                <a:schemeClr val="tx2"/>
              </a:solidFill>
              <a:effectLst/>
              <a:uLnTx/>
              <a:uFillTx/>
              <a:latin typeface="+mn-lt"/>
              <a:ea typeface="+mn-ea"/>
              <a:cs typeface="+mn-cs"/>
            </a:endParaRPr>
          </a:p>
        </p:txBody>
      </p:sp>
      <p:sp>
        <p:nvSpPr>
          <p:cNvPr id="5" name="サブタイトル 2"/>
          <p:cNvSpPr txBox="1">
            <a:spLocks/>
          </p:cNvSpPr>
          <p:nvPr/>
        </p:nvSpPr>
        <p:spPr bwMode="auto">
          <a:xfrm>
            <a:off x="5991252" y="3753252"/>
            <a:ext cx="2438400" cy="1981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Felix </a:t>
            </a:r>
            <a:r>
              <a:rPr kumimoji="1" lang="en-US" altLang="ja-JP" sz="1400" b="0" i="0" u="none" strike="noStrike" kern="0" cap="none" spc="0" normalizeH="0" baseline="0" noProof="0" dirty="0" err="1" smtClean="0">
                <a:ln>
                  <a:noFill/>
                </a:ln>
                <a:solidFill>
                  <a:schemeClr val="tx2"/>
                </a:solidFill>
                <a:effectLst/>
                <a:uLnTx/>
                <a:uFillTx/>
                <a:latin typeface="+mn-lt"/>
                <a:ea typeface="+mn-ea"/>
                <a:cs typeface="+mn-cs"/>
              </a:rPr>
              <a:t>Köbler</a:t>
            </a:r>
            <a:endParaRPr kumimoji="1" lang="en-US" altLang="ja-JP" sz="1400" b="0" i="0"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err="1" smtClean="0">
                <a:ln>
                  <a:noFill/>
                </a:ln>
                <a:solidFill>
                  <a:schemeClr val="tx2"/>
                </a:solidFill>
                <a:effectLst/>
                <a:uLnTx/>
                <a:uFillTx/>
                <a:latin typeface="+mn-lt"/>
                <a:ea typeface="+mn-ea"/>
                <a:cs typeface="+mn-cs"/>
              </a:rPr>
              <a:t>Technische</a:t>
            </a: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 </a:t>
            </a:r>
            <a:r>
              <a:rPr kumimoji="1" lang="en-US" altLang="ja-JP" sz="1400" b="0" i="0" u="none" strike="noStrike" kern="0" cap="none" spc="0" normalizeH="0" baseline="0" noProof="0" dirty="0" err="1" smtClean="0">
                <a:ln>
                  <a:noFill/>
                </a:ln>
                <a:solidFill>
                  <a:schemeClr val="tx2"/>
                </a:solidFill>
                <a:effectLst/>
                <a:uLnTx/>
                <a:uFillTx/>
                <a:latin typeface="+mn-lt"/>
                <a:ea typeface="+mn-ea"/>
                <a:cs typeface="+mn-cs"/>
              </a:rPr>
              <a:t>Universität</a:t>
            </a:r>
            <a:endParaRPr kumimoji="1" lang="en-US" altLang="ja-JP" sz="1400" b="0" i="0"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err="1" smtClean="0">
                <a:ln>
                  <a:noFill/>
                </a:ln>
                <a:solidFill>
                  <a:schemeClr val="tx2"/>
                </a:solidFill>
                <a:effectLst/>
                <a:uLnTx/>
                <a:uFillTx/>
                <a:latin typeface="+mn-lt"/>
                <a:ea typeface="+mn-ea"/>
                <a:cs typeface="+mn-cs"/>
              </a:rPr>
              <a:t>München</a:t>
            </a: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 DE</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1" u="none" strike="noStrike" kern="0" cap="none" spc="0" normalizeH="0" baseline="0" noProof="0" dirty="0" smtClean="0">
                <a:ln>
                  <a:noFill/>
                </a:ln>
                <a:solidFill>
                  <a:schemeClr val="tx2"/>
                </a:solidFill>
                <a:effectLst/>
                <a:uLnTx/>
                <a:uFillTx/>
                <a:latin typeface="+mn-lt"/>
                <a:ea typeface="+mn-ea"/>
                <a:cs typeface="+mn-cs"/>
                <a:hlinkClick r:id="rId6"/>
              </a:rPr>
              <a:t>koeblerf@in.tum.de</a:t>
            </a:r>
            <a:endParaRPr kumimoji="1" lang="en-US" altLang="ja-JP" sz="1400" b="0" i="1"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endParaRPr kumimoji="1" lang="en-US" altLang="ja-JP" sz="1400" b="0" i="1"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Patrick O’Sullivan</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0" u="none" strike="noStrike" kern="0" cap="none" spc="0" normalizeH="0" baseline="0" noProof="0" dirty="0" smtClean="0">
                <a:ln>
                  <a:noFill/>
                </a:ln>
                <a:solidFill>
                  <a:schemeClr val="tx2"/>
                </a:solidFill>
                <a:effectLst/>
                <a:uLnTx/>
                <a:uFillTx/>
                <a:latin typeface="+mn-lt"/>
                <a:ea typeface="+mn-ea"/>
                <a:cs typeface="+mn-cs"/>
              </a:rPr>
              <a:t>IBM Corporation, Ireland</a:t>
            </a: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r>
              <a:rPr kumimoji="1" lang="en-US" altLang="ja-JP" sz="1400" b="0" i="1" u="none" strike="noStrike" kern="0" cap="none" spc="0" normalizeH="0" baseline="0" noProof="0" dirty="0" smtClean="0">
                <a:ln>
                  <a:noFill/>
                </a:ln>
                <a:solidFill>
                  <a:schemeClr val="tx2"/>
                </a:solidFill>
                <a:effectLst/>
                <a:uLnTx/>
                <a:uFillTx/>
                <a:latin typeface="+mn-lt"/>
                <a:ea typeface="+mn-ea"/>
                <a:cs typeface="+mn-cs"/>
                <a:hlinkClick r:id="rId7"/>
              </a:rPr>
              <a:t>patosullivan@ie.ibm.com</a:t>
            </a:r>
            <a:endParaRPr kumimoji="1" lang="en-US" altLang="ja-JP" sz="1400" b="0" i="1" u="none" strike="noStrike" kern="0" cap="none" spc="0" normalizeH="0" baseline="0" noProof="0" dirty="0" smtClean="0">
              <a:ln>
                <a:noFill/>
              </a:ln>
              <a:solidFill>
                <a:schemeClr val="tx2"/>
              </a:solidFill>
              <a:effectLst/>
              <a:uLnTx/>
              <a:uFillTx/>
              <a:latin typeface="+mn-lt"/>
              <a:ea typeface="+mn-ea"/>
              <a:cs typeface="+mn-cs"/>
            </a:endParaRPr>
          </a:p>
          <a:p>
            <a:pPr marL="0" marR="0" lvl="0" indent="0" algn="l" defTabSz="914400" rtl="0" eaLnBrk="1" fontAlgn="base" latinLnBrk="0" hangingPunct="1">
              <a:lnSpc>
                <a:spcPct val="100000"/>
              </a:lnSpc>
              <a:spcBef>
                <a:spcPct val="20000"/>
              </a:spcBef>
              <a:spcAft>
                <a:spcPct val="0"/>
              </a:spcAft>
              <a:buClr>
                <a:schemeClr val="tx1"/>
              </a:buClr>
              <a:buSzPct val="70000"/>
              <a:buFont typeface="Wingdings" pitchFamily="2" charset="2"/>
              <a:buNone/>
              <a:tabLst/>
              <a:defRPr/>
            </a:pPr>
            <a:endParaRPr kumimoji="1" lang="ja-JP" altLang="en-US" sz="1400" b="0" i="0" u="none" strike="noStrike" kern="0" cap="none" spc="0" normalizeH="0" baseline="0" noProof="0" dirty="0">
              <a:ln>
                <a:noFill/>
              </a:ln>
              <a:solidFill>
                <a:schemeClr val="tx2"/>
              </a:solidFill>
              <a:effectLst/>
              <a:uLnTx/>
              <a:uFillTx/>
              <a:latin typeface="+mn-lt"/>
              <a:ea typeface="+mn-ea"/>
              <a:cs typeface="+mn-cs"/>
            </a:endParaRPr>
          </a:p>
        </p:txBody>
      </p:sp>
      <p:sp>
        <p:nvSpPr>
          <p:cNvPr id="6" name="Text Box 6"/>
          <p:cNvSpPr txBox="1">
            <a:spLocks noChangeArrowheads="1"/>
          </p:cNvSpPr>
          <p:nvPr/>
        </p:nvSpPr>
        <p:spPr bwMode="auto">
          <a:xfrm>
            <a:off x="5688013" y="115888"/>
            <a:ext cx="3276600" cy="646331"/>
          </a:xfrm>
          <a:prstGeom prst="rect">
            <a:avLst/>
          </a:prstGeom>
          <a:noFill/>
          <a:ln w="12700" cap="sq">
            <a:solidFill>
              <a:schemeClr val="tx1"/>
            </a:solidFill>
            <a:miter lim="800000"/>
            <a:headEnd type="none" w="sm" len="sm"/>
            <a:tailEnd type="none" w="sm" len="sm"/>
          </a:ln>
        </p:spPr>
        <p:txBody>
          <a:bodyPr>
            <a:spAutoFit/>
          </a:bodyPr>
          <a:lstStyle/>
          <a:p>
            <a:pPr algn="ctr">
              <a:spcBef>
                <a:spcPct val="50000"/>
              </a:spcBef>
            </a:pPr>
            <a:r>
              <a:rPr lang="ja-JP" altLang="en-US" dirty="0"/>
              <a:t>論文紹介</a:t>
            </a:r>
            <a:r>
              <a:rPr lang="ja-JP" altLang="en-US" dirty="0" smtClean="0"/>
              <a:t>（みずきたん）</a:t>
            </a:r>
            <a:r>
              <a:rPr lang="en-US" altLang="ja-JP" dirty="0" smtClean="0"/>
              <a:t>2009/06/11</a:t>
            </a:r>
            <a:endParaRPr lang="en-US" altLang="ja-JP"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normAutofit/>
          </a:bodyPr>
          <a:lstStyle/>
          <a:p>
            <a:r>
              <a:rPr kumimoji="1" lang="ja-JP" altLang="en-US" dirty="0" smtClean="0"/>
              <a:t>概要</a:t>
            </a:r>
            <a:endParaRPr kumimoji="1" lang="en-US" altLang="ja-JP" dirty="0" smtClean="0"/>
          </a:p>
          <a:p>
            <a:r>
              <a:rPr lang="ja-JP" altLang="en-US" dirty="0" smtClean="0"/>
              <a:t>背景</a:t>
            </a:r>
            <a:endParaRPr lang="en-US" altLang="ja-JP" dirty="0" smtClean="0"/>
          </a:p>
          <a:p>
            <a:pPr lvl="1"/>
            <a:r>
              <a:rPr kumimoji="1" lang="ja-JP" altLang="en-US" dirty="0" smtClean="0"/>
              <a:t>三つの要因</a:t>
            </a:r>
            <a:endParaRPr kumimoji="1" lang="en-US" altLang="ja-JP" dirty="0" smtClean="0"/>
          </a:p>
          <a:p>
            <a:pPr lvl="1"/>
            <a:r>
              <a:rPr lang="ja-JP" altLang="en-US" dirty="0" smtClean="0"/>
              <a:t>要因の改善案</a:t>
            </a:r>
            <a:endParaRPr lang="en-US" altLang="ja-JP" dirty="0" smtClean="0"/>
          </a:p>
          <a:p>
            <a:pPr lvl="1"/>
            <a:r>
              <a:rPr lang="en-US" altLang="ja-JP" dirty="0" smtClean="0"/>
              <a:t>Bridge</a:t>
            </a:r>
          </a:p>
          <a:p>
            <a:r>
              <a:rPr lang="ja-JP" altLang="en-US" dirty="0" smtClean="0"/>
              <a:t>目的</a:t>
            </a:r>
            <a:endParaRPr lang="en-US" altLang="ja-JP" dirty="0" smtClean="0"/>
          </a:p>
          <a:p>
            <a:r>
              <a:rPr kumimoji="1" lang="ja-JP" altLang="en-US" dirty="0" smtClean="0"/>
              <a:t>ケーススタディ</a:t>
            </a:r>
            <a:endParaRPr kumimoji="1" lang="en-US" altLang="ja-JP" dirty="0" smtClean="0"/>
          </a:p>
          <a:p>
            <a:r>
              <a:rPr lang="ja-JP" altLang="en-US" dirty="0" smtClean="0"/>
              <a:t>結果</a:t>
            </a:r>
            <a:endParaRPr lang="en-US" altLang="ja-JP" dirty="0" smtClean="0"/>
          </a:p>
          <a:p>
            <a:r>
              <a:rPr kumimoji="1" lang="ja-JP" altLang="en-US" dirty="0" smtClean="0"/>
              <a:t>インタビュー</a:t>
            </a:r>
            <a:endParaRPr kumimoji="1" lang="en-US" altLang="ja-JP" dirty="0" smtClean="0"/>
          </a:p>
          <a:p>
            <a:r>
              <a:rPr lang="ja-JP" altLang="en-US" dirty="0" smtClean="0"/>
              <a:t>まとめ</a:t>
            </a:r>
            <a:endParaRPr kumimoji="1" lang="en-US" altLang="ja-JP"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概要</a:t>
            </a:r>
            <a:endParaRPr kumimoji="1" lang="ja-JP" altLang="en-US" dirty="0"/>
          </a:p>
        </p:txBody>
      </p:sp>
      <p:sp>
        <p:nvSpPr>
          <p:cNvPr id="3" name="コンテンツ プレースホルダ 2"/>
          <p:cNvSpPr>
            <a:spLocks noGrp="1"/>
          </p:cNvSpPr>
          <p:nvPr>
            <p:ph idx="1"/>
          </p:nvPr>
        </p:nvSpPr>
        <p:spPr/>
        <p:txBody>
          <a:bodyPr>
            <a:normAutofit fontScale="92500"/>
          </a:bodyPr>
          <a:lstStyle/>
          <a:p>
            <a:r>
              <a:rPr lang="ja-JP" altLang="en-US" dirty="0" smtClean="0"/>
              <a:t>グローバル開発に置いて、地理、文化、時間的距離は協調作業に悪影響を及ぼしている</a:t>
            </a:r>
            <a:endParaRPr lang="en-US" altLang="ja-JP" dirty="0" smtClean="0"/>
          </a:p>
          <a:p>
            <a:endParaRPr lang="en-US" altLang="ja-JP" dirty="0" smtClean="0"/>
          </a:p>
          <a:p>
            <a:r>
              <a:rPr lang="ja-JP" altLang="en-US" dirty="0" smtClean="0"/>
              <a:t>ブリッジを設けることでグローバル開発の協調作業を容易にした例がある</a:t>
            </a:r>
            <a:endParaRPr lang="en-US" altLang="ja-JP" dirty="0" smtClean="0"/>
          </a:p>
          <a:p>
            <a:pPr lvl="1"/>
            <a:r>
              <a:rPr lang="ja-JP" altLang="en-US" dirty="0" smtClean="0"/>
              <a:t>ブリッジ：情報の仲介者チーム</a:t>
            </a:r>
            <a:endParaRPr lang="en-US" altLang="ja-JP" dirty="0" smtClean="0"/>
          </a:p>
          <a:p>
            <a:pPr lvl="1">
              <a:buNone/>
            </a:pPr>
            <a:endParaRPr lang="en-US" altLang="ja-JP" dirty="0" smtClean="0"/>
          </a:p>
          <a:p>
            <a:r>
              <a:rPr lang="ja-JP" altLang="en-US" dirty="0" smtClean="0"/>
              <a:t>集団行動を理解するのは難しく有用なブリッジを設けるのは難しい</a:t>
            </a:r>
            <a:endParaRPr lang="en-US" altLang="ja-JP" dirty="0" smtClean="0"/>
          </a:p>
          <a:p>
            <a:endParaRPr lang="en-US" altLang="ja-JP" dirty="0" smtClean="0"/>
          </a:p>
          <a:p>
            <a:r>
              <a:rPr lang="ja-JP" altLang="en-US" dirty="0" smtClean="0"/>
              <a:t>本研究は、ブリッジの理解を助けることを目的としてガイドラインを提供する</a:t>
            </a:r>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背景</a:t>
            </a:r>
            <a:endParaRPr lang="ja-JP" altLang="en-US" dirty="0"/>
          </a:p>
        </p:txBody>
      </p:sp>
      <p:sp>
        <p:nvSpPr>
          <p:cNvPr id="3" name="コンテンツ プレースホルダ 2"/>
          <p:cNvSpPr>
            <a:spLocks noGrp="1"/>
          </p:cNvSpPr>
          <p:nvPr>
            <p:ph idx="1"/>
          </p:nvPr>
        </p:nvSpPr>
        <p:spPr/>
        <p:txBody>
          <a:bodyPr>
            <a:normAutofit fontScale="92500" lnSpcReduction="10000"/>
          </a:bodyPr>
          <a:lstStyle/>
          <a:p>
            <a:r>
              <a:rPr lang="ja-JP" altLang="en-US" dirty="0" smtClean="0"/>
              <a:t>ソフトウェア開発においてグローバル開発が一般的になってきた</a:t>
            </a:r>
            <a:endParaRPr lang="en-US" altLang="ja-JP" dirty="0" smtClean="0"/>
          </a:p>
          <a:p>
            <a:pPr lvl="1"/>
            <a:r>
              <a:rPr lang="ja-JP" altLang="en-US" dirty="0" smtClean="0"/>
              <a:t>分散開発における逸話</a:t>
            </a:r>
            <a:endParaRPr lang="en-US" altLang="ja-JP" dirty="0" smtClean="0"/>
          </a:p>
          <a:p>
            <a:pPr lvl="2"/>
            <a:r>
              <a:rPr lang="ja-JP" altLang="en-US" dirty="0" smtClean="0"/>
              <a:t>分散開発には高い生産性がある</a:t>
            </a:r>
            <a:endParaRPr lang="en-US" altLang="ja-JP" dirty="0" smtClean="0"/>
          </a:p>
          <a:p>
            <a:pPr lvl="2"/>
            <a:r>
              <a:rPr lang="ja-JP" altLang="en-US" dirty="0" smtClean="0"/>
              <a:t>グロールチームは、</a:t>
            </a:r>
            <a:r>
              <a:rPr lang="en-US" altLang="ja-JP" dirty="0" err="1" smtClean="0"/>
              <a:t>suboptimally</a:t>
            </a:r>
            <a:r>
              <a:rPr lang="ja-JP" altLang="en-US" dirty="0" smtClean="0"/>
              <a:t>（ほどよく最適化）されている</a:t>
            </a:r>
            <a:r>
              <a:rPr lang="en-US" altLang="ja-JP" dirty="0" smtClean="0"/>
              <a:t>?</a:t>
            </a:r>
          </a:p>
          <a:p>
            <a:pPr lvl="2"/>
            <a:endParaRPr lang="en-US" altLang="ja-JP" dirty="0" smtClean="0"/>
          </a:p>
          <a:p>
            <a:r>
              <a:rPr lang="ja-JP" altLang="en-US" dirty="0" smtClean="0"/>
              <a:t>グローバル開発は、同一場所で作業するより効率が落ちる（</a:t>
            </a:r>
            <a:r>
              <a:rPr lang="en-US" altLang="ja-JP" dirty="0" err="1" smtClean="0"/>
              <a:t>harbsleb</a:t>
            </a:r>
            <a:r>
              <a:rPr lang="en-US" altLang="ja-JP" dirty="0" smtClean="0"/>
              <a:t>)</a:t>
            </a:r>
          </a:p>
          <a:p>
            <a:pPr lvl="1"/>
            <a:r>
              <a:rPr lang="ja-JP" altLang="en-US" dirty="0" smtClean="0"/>
              <a:t>コミュニケーションやコーディネートの減少が要因</a:t>
            </a:r>
            <a:endParaRPr lang="en-US" altLang="ja-JP" dirty="0" smtClean="0"/>
          </a:p>
          <a:p>
            <a:endParaRPr lang="en-US" altLang="ja-JP" dirty="0" smtClean="0"/>
          </a:p>
          <a:p>
            <a:r>
              <a:rPr lang="ja-JP" altLang="en-US" dirty="0" smtClean="0"/>
              <a:t>効率などが落ちる三つの要因</a:t>
            </a:r>
            <a:endParaRPr lang="en-US" altLang="ja-JP" dirty="0" smtClean="0"/>
          </a:p>
          <a:p>
            <a:pPr lvl="1"/>
            <a:r>
              <a:rPr lang="ja-JP" altLang="en-US" dirty="0" smtClean="0"/>
              <a:t>地理的距離</a:t>
            </a:r>
            <a:endParaRPr lang="en-US" altLang="ja-JP" dirty="0" smtClean="0"/>
          </a:p>
          <a:p>
            <a:pPr lvl="1"/>
            <a:r>
              <a:rPr lang="ja-JP" altLang="en-US" dirty="0" smtClean="0"/>
              <a:t>時間的距離</a:t>
            </a:r>
            <a:endParaRPr lang="en-US" altLang="ja-JP" dirty="0" smtClean="0"/>
          </a:p>
          <a:p>
            <a:pPr lvl="1"/>
            <a:r>
              <a:rPr lang="ja-JP" altLang="en-US" dirty="0" smtClean="0"/>
              <a:t>文化的距離</a:t>
            </a:r>
            <a:endParaRPr lang="en-US" altLang="ja-JP" dirty="0" smtClean="0"/>
          </a:p>
          <a:p>
            <a:endParaRPr lang="ja-JP" alt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三つの</a:t>
            </a:r>
            <a:r>
              <a:rPr kumimoji="1" lang="ja-JP" altLang="en-US" dirty="0" smtClean="0"/>
              <a:t>要因</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kumimoji="1" lang="ja-JP" altLang="en-US" dirty="0" smtClean="0"/>
              <a:t>地理的距離</a:t>
            </a:r>
            <a:endParaRPr kumimoji="1" lang="en-US" altLang="ja-JP" dirty="0" smtClean="0"/>
          </a:p>
          <a:p>
            <a:pPr lvl="1"/>
            <a:r>
              <a:rPr kumimoji="1" lang="ja-JP" altLang="en-US" dirty="0" smtClean="0"/>
              <a:t>地理的距離の増加は、信頼関係や</a:t>
            </a:r>
            <a:r>
              <a:rPr lang="ja-JP" altLang="en-US" dirty="0" smtClean="0"/>
              <a:t>高い情報伝達が可能である</a:t>
            </a:r>
            <a:r>
              <a:rPr kumimoji="1" lang="ja-JP" altLang="en-US" dirty="0" smtClean="0"/>
              <a:t>対面コミュニケーションを低下させる</a:t>
            </a:r>
            <a:r>
              <a:rPr lang="ja-JP" altLang="en-US" dirty="0" smtClean="0"/>
              <a:t>。また余分なスタッフを抱え、組織が大きくなりやすい</a:t>
            </a:r>
            <a:endParaRPr lang="en-US" altLang="ja-JP" dirty="0" smtClean="0"/>
          </a:p>
          <a:p>
            <a:pPr lvl="1"/>
            <a:endParaRPr lang="en-US" altLang="ja-JP" dirty="0" smtClean="0"/>
          </a:p>
          <a:p>
            <a:r>
              <a:rPr lang="ja-JP" altLang="en-US" dirty="0" smtClean="0"/>
              <a:t>時間的距離</a:t>
            </a:r>
            <a:endParaRPr lang="en-US" altLang="ja-JP" dirty="0" smtClean="0"/>
          </a:p>
          <a:p>
            <a:pPr lvl="1"/>
            <a:r>
              <a:rPr lang="ja-JP" altLang="en-US" dirty="0" smtClean="0"/>
              <a:t>時間的距離の増加は、開発グループ間での時間の重なりを減らす。時間の重なりが欠落すると協調作業に負担をかけると共に、欲しい情報がタイムリーで得られる可能性が減る</a:t>
            </a:r>
            <a:endParaRPr lang="en-US" altLang="ja-JP" dirty="0" smtClean="0"/>
          </a:p>
          <a:p>
            <a:pPr lvl="1"/>
            <a:endParaRPr lang="en-US" altLang="ja-JP" dirty="0" smtClean="0"/>
          </a:p>
          <a:p>
            <a:r>
              <a:rPr lang="ja-JP" altLang="en-US" dirty="0" smtClean="0"/>
              <a:t>文化的距離</a:t>
            </a:r>
            <a:endParaRPr lang="en-US" altLang="ja-JP" dirty="0" smtClean="0"/>
          </a:p>
          <a:p>
            <a:pPr lvl="1"/>
            <a:r>
              <a:rPr lang="ja-JP" altLang="en-US" dirty="0" smtClean="0"/>
              <a:t>文化的距離（国や民族、組織的な違い）の増加は、仕事に対する条件や行動の相違を生み、問題をうむ</a:t>
            </a:r>
            <a:endParaRPr lang="en-US" altLang="ja-JP" dirty="0" smtClean="0"/>
          </a:p>
          <a:p>
            <a:pPr lvl="1"/>
            <a:endParaRPr lang="en-US" altLang="ja-JP" dirty="0" smtClean="0"/>
          </a:p>
          <a:p>
            <a:endParaRPr lang="en-US" altLang="ja-JP"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要因の改善案</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文化的距離を減らすには</a:t>
            </a:r>
            <a:endParaRPr lang="en-US" altLang="ja-JP" dirty="0" smtClean="0"/>
          </a:p>
          <a:p>
            <a:pPr lvl="1"/>
            <a:r>
              <a:rPr lang="en-US" altLang="ja-JP" dirty="0" smtClean="0"/>
              <a:t>75/25</a:t>
            </a:r>
            <a:r>
              <a:rPr lang="ja-JP" altLang="en-US" dirty="0" smtClean="0"/>
              <a:t>ルールで開発する</a:t>
            </a:r>
            <a:endParaRPr lang="en-US" altLang="ja-JP" dirty="0" smtClean="0"/>
          </a:p>
          <a:p>
            <a:pPr lvl="2"/>
            <a:r>
              <a:rPr lang="en-US" altLang="ja-JP" dirty="0" smtClean="0"/>
              <a:t>75</a:t>
            </a:r>
            <a:r>
              <a:rPr lang="ja-JP" altLang="en-US" dirty="0" smtClean="0"/>
              <a:t>％の開発者はホームカントリー、</a:t>
            </a:r>
            <a:r>
              <a:rPr lang="en-US" altLang="ja-JP" dirty="0" smtClean="0"/>
              <a:t>25</a:t>
            </a:r>
            <a:r>
              <a:rPr lang="ja-JP" altLang="en-US" dirty="0" smtClean="0"/>
              <a:t>％はオフショア先から客先へ</a:t>
            </a:r>
            <a:endParaRPr lang="en-US" altLang="ja-JP" dirty="0" smtClean="0"/>
          </a:p>
          <a:p>
            <a:pPr lvl="2"/>
            <a:endParaRPr lang="en-US" altLang="ja-JP" dirty="0" smtClean="0"/>
          </a:p>
          <a:p>
            <a:r>
              <a:rPr lang="ja-JP" altLang="en-US" dirty="0" smtClean="0"/>
              <a:t>時間的距離を減らすには同じタイムゾーンで開発を行う</a:t>
            </a:r>
            <a:endParaRPr lang="en-US" altLang="ja-JP" dirty="0" smtClean="0"/>
          </a:p>
          <a:p>
            <a:pPr lvl="1"/>
            <a:r>
              <a:rPr kumimoji="1" lang="ja-JP" altLang="en-US" dirty="0" smtClean="0"/>
              <a:t>例、アメリカとブラジルなど</a:t>
            </a:r>
            <a:endParaRPr kumimoji="1" lang="en-US" altLang="ja-JP" dirty="0" smtClean="0"/>
          </a:p>
          <a:p>
            <a:pPr lvl="1"/>
            <a:endParaRPr kumimoji="1" lang="en-US" altLang="ja-JP" dirty="0" smtClean="0"/>
          </a:p>
          <a:p>
            <a:r>
              <a:rPr lang="ja-JP" altLang="en-US" dirty="0" smtClean="0"/>
              <a:t>地理的、時間的を距離を減らすにはブリッジを設ける</a:t>
            </a:r>
            <a:endParaRPr lang="en-US" altLang="ja-JP" dirty="0" smtClean="0"/>
          </a:p>
          <a:p>
            <a:pPr lvl="1"/>
            <a:r>
              <a:rPr lang="ja-JP" altLang="en-US" dirty="0" smtClean="0"/>
              <a:t>活動</a:t>
            </a:r>
            <a:r>
              <a:rPr kumimoji="1" lang="ja-JP" altLang="en-US" dirty="0" smtClean="0"/>
              <a:t>時間が重なる場所にブリッジを設ける</a:t>
            </a:r>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Bridge</a:t>
            </a:r>
            <a:endParaRPr lang="ja-JP" altLang="en-US" dirty="0"/>
          </a:p>
        </p:txBody>
      </p:sp>
      <p:sp>
        <p:nvSpPr>
          <p:cNvPr id="3" name="コンテンツ プレースホルダ 2"/>
          <p:cNvSpPr>
            <a:spLocks noGrp="1"/>
          </p:cNvSpPr>
          <p:nvPr>
            <p:ph idx="1"/>
          </p:nvPr>
        </p:nvSpPr>
        <p:spPr>
          <a:xfrm>
            <a:off x="152400" y="1905000"/>
            <a:ext cx="8585200" cy="4524395"/>
          </a:xfrm>
        </p:spPr>
        <p:txBody>
          <a:bodyPr/>
          <a:lstStyle/>
          <a:p>
            <a:r>
              <a:rPr lang="ja-JP" altLang="en-US" dirty="0" smtClean="0"/>
              <a:t>文化、地理、時間的距離を縮めるのに有効である</a:t>
            </a:r>
            <a:endParaRPr lang="en-US" altLang="ja-JP" dirty="0" smtClean="0"/>
          </a:p>
          <a:p>
            <a:pPr lvl="1"/>
            <a:r>
              <a:rPr lang="ja-JP" altLang="en-US" dirty="0" smtClean="0"/>
              <a:t>複雑なプロジェクトに置いてリアルタイムコミュニケーションを可能にする</a:t>
            </a:r>
            <a:endParaRPr lang="en-US" altLang="ja-JP" dirty="0" smtClean="0"/>
          </a:p>
          <a:p>
            <a:endParaRPr lang="en-US" altLang="ja-JP" dirty="0" smtClean="0"/>
          </a:p>
          <a:p>
            <a:r>
              <a:rPr lang="ja-JP" altLang="en-US" dirty="0" smtClean="0"/>
              <a:t>ブリッジがどのように有効かは不明な点が多い</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pPr lvl="1"/>
            <a:endParaRPr lang="en-US" altLang="ja-JP" dirty="0" smtClean="0"/>
          </a:p>
          <a:p>
            <a:pPr lvl="1"/>
            <a:endParaRPr lang="ja-JP" altLang="en-US" dirty="0" smtClean="0"/>
          </a:p>
        </p:txBody>
      </p:sp>
      <p:pic>
        <p:nvPicPr>
          <p:cNvPr id="4" name="Picture 2"/>
          <p:cNvPicPr>
            <a:picLocks noChangeAspect="1" noChangeArrowheads="1"/>
          </p:cNvPicPr>
          <p:nvPr/>
        </p:nvPicPr>
        <p:blipFill>
          <a:blip r:embed="rId2" cstate="print"/>
          <a:srcRect/>
          <a:stretch>
            <a:fillRect/>
          </a:stretch>
        </p:blipFill>
        <p:spPr bwMode="auto">
          <a:xfrm>
            <a:off x="2357422" y="3929066"/>
            <a:ext cx="4107684" cy="252261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a:t>
            </a:r>
            <a:r>
              <a:rPr lang="ja-JP" altLang="en-US" dirty="0" smtClean="0"/>
              <a:t>アプローチ</a:t>
            </a:r>
            <a:endParaRPr kumimoji="1" lang="ja-JP" altLang="en-US" dirty="0"/>
          </a:p>
        </p:txBody>
      </p:sp>
      <p:sp>
        <p:nvSpPr>
          <p:cNvPr id="3" name="コンテンツ プレースホルダ 2"/>
          <p:cNvSpPr>
            <a:spLocks noGrp="1"/>
          </p:cNvSpPr>
          <p:nvPr>
            <p:ph idx="1"/>
          </p:nvPr>
        </p:nvSpPr>
        <p:spPr/>
        <p:txBody>
          <a:bodyPr>
            <a:normAutofit/>
          </a:bodyPr>
          <a:lstStyle/>
          <a:p>
            <a:r>
              <a:rPr lang="ja-JP" altLang="en-US" dirty="0" smtClean="0"/>
              <a:t>目的</a:t>
            </a:r>
            <a:endParaRPr lang="en-US" altLang="ja-JP" dirty="0" smtClean="0"/>
          </a:p>
          <a:p>
            <a:pPr lvl="1"/>
            <a:r>
              <a:rPr kumimoji="1" lang="ja-JP" altLang="en-US" dirty="0" smtClean="0"/>
              <a:t>分散開発におけるブリッジのコンセプトを探究すると共に、ブリッジを導入するための最初のガイドラインをつくる</a:t>
            </a:r>
            <a:endParaRPr kumimoji="1" lang="en-US" altLang="ja-JP" dirty="0" smtClean="0"/>
          </a:p>
          <a:p>
            <a:pPr lvl="1"/>
            <a:endParaRPr lang="en-US" altLang="ja-JP" dirty="0" smtClean="0"/>
          </a:p>
          <a:p>
            <a:r>
              <a:rPr kumimoji="1" lang="ja-JP" altLang="en-US" dirty="0" smtClean="0"/>
              <a:t>アプローチ</a:t>
            </a:r>
            <a:endParaRPr kumimoji="1" lang="en-US" altLang="ja-JP" dirty="0" smtClean="0"/>
          </a:p>
          <a:p>
            <a:pPr lvl="1"/>
            <a:r>
              <a:rPr kumimoji="1" lang="ja-JP" altLang="en-US" dirty="0" smtClean="0"/>
              <a:t>グローバルソフトウェア開発のケーススタディから得た経験事実を基に考察</a:t>
            </a:r>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ケーススタディ</a:t>
            </a:r>
            <a:endParaRPr kumimoji="1" lang="ja-JP" altLang="en-US" dirty="0"/>
          </a:p>
        </p:txBody>
      </p:sp>
      <p:sp>
        <p:nvSpPr>
          <p:cNvPr id="3" name="コンテンツ プレースホルダ 2"/>
          <p:cNvSpPr>
            <a:spLocks noGrp="1"/>
          </p:cNvSpPr>
          <p:nvPr>
            <p:ph idx="1"/>
          </p:nvPr>
        </p:nvSpPr>
        <p:spPr>
          <a:xfrm>
            <a:off x="457200" y="1600201"/>
            <a:ext cx="8229600" cy="3186122"/>
          </a:xfrm>
        </p:spPr>
        <p:txBody>
          <a:bodyPr>
            <a:normAutofit fontScale="92500" lnSpcReduction="10000"/>
          </a:bodyPr>
          <a:lstStyle/>
          <a:p>
            <a:r>
              <a:rPr lang="ja-JP" altLang="en-US" dirty="0" smtClean="0"/>
              <a:t>プロジェクト</a:t>
            </a:r>
            <a:endParaRPr lang="en-US" altLang="ja-JP" dirty="0" smtClean="0"/>
          </a:p>
          <a:p>
            <a:pPr lvl="1"/>
            <a:r>
              <a:rPr kumimoji="1" lang="ja-JP" altLang="en-US" dirty="0" smtClean="0"/>
              <a:t>成功した大規模なソフトウェアプロジェクト</a:t>
            </a:r>
            <a:endParaRPr kumimoji="1" lang="en-US" altLang="ja-JP" dirty="0" smtClean="0"/>
          </a:p>
          <a:p>
            <a:endParaRPr kumimoji="1" lang="en-US" altLang="ja-JP" dirty="0" smtClean="0"/>
          </a:p>
          <a:p>
            <a:r>
              <a:rPr kumimoji="1" lang="ja-JP" altLang="en-US" dirty="0" smtClean="0"/>
              <a:t>開発メンバー</a:t>
            </a:r>
            <a:endParaRPr kumimoji="1" lang="en-US" altLang="ja-JP" dirty="0" smtClean="0"/>
          </a:p>
          <a:p>
            <a:pPr lvl="1"/>
            <a:r>
              <a:rPr lang="ja-JP" altLang="en-US" dirty="0" smtClean="0"/>
              <a:t>アイルランド（ダブリン）：</a:t>
            </a:r>
            <a:r>
              <a:rPr lang="en-US" altLang="ja-JP" dirty="0" smtClean="0"/>
              <a:t>Provide key testing facility and plan parts of verification testing</a:t>
            </a:r>
          </a:p>
          <a:p>
            <a:pPr lvl="1"/>
            <a:r>
              <a:rPr kumimoji="1" lang="ja-JP" altLang="en-US" dirty="0" smtClean="0"/>
              <a:t>アメリカ（東）：本部があり且つプロジェクトの計画</a:t>
            </a:r>
            <a:endParaRPr kumimoji="1" lang="en-US" altLang="ja-JP" dirty="0" smtClean="0"/>
          </a:p>
          <a:p>
            <a:pPr lvl="1"/>
            <a:r>
              <a:rPr lang="ja-JP" altLang="en-US" dirty="0" smtClean="0"/>
              <a:t>中国：テスト工程を担当</a:t>
            </a:r>
            <a:endParaRPr lang="en-US" altLang="ja-JP" dirty="0" smtClean="0"/>
          </a:p>
          <a:p>
            <a:pPr lvl="1"/>
            <a:r>
              <a:rPr kumimoji="1" lang="ja-JP" altLang="en-US" dirty="0" smtClean="0"/>
              <a:t>インド：テスト行程を担当</a:t>
            </a:r>
            <a:endParaRPr kumimoji="1" lang="en-US" altLang="ja-JP" dirty="0" smtClean="0"/>
          </a:p>
        </p:txBody>
      </p:sp>
      <p:pic>
        <p:nvPicPr>
          <p:cNvPr id="5" name="Picture 2"/>
          <p:cNvPicPr>
            <a:picLocks noChangeAspect="1" noChangeArrowheads="1"/>
          </p:cNvPicPr>
          <p:nvPr/>
        </p:nvPicPr>
        <p:blipFill>
          <a:blip r:embed="rId2" cstate="print"/>
          <a:srcRect/>
          <a:stretch>
            <a:fillRect/>
          </a:stretch>
        </p:blipFill>
        <p:spPr bwMode="auto">
          <a:xfrm>
            <a:off x="290512" y="5000636"/>
            <a:ext cx="8562975" cy="1504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タイトル 17"/>
          <p:cNvSpPr>
            <a:spLocks noGrp="1"/>
          </p:cNvSpPr>
          <p:nvPr>
            <p:ph type="title"/>
          </p:nvPr>
        </p:nvSpPr>
        <p:spPr/>
        <p:txBody>
          <a:bodyPr/>
          <a:lstStyle/>
          <a:p>
            <a:r>
              <a:rPr kumimoji="1" lang="ja-JP" altLang="en-US" dirty="0" smtClean="0"/>
              <a:t>結果</a:t>
            </a:r>
            <a:endParaRPr kumimoji="1" lang="ja-JP" altLang="en-US" dirty="0"/>
          </a:p>
        </p:txBody>
      </p:sp>
      <p:sp>
        <p:nvSpPr>
          <p:cNvPr id="12" name="コンテンツ プレースホルダ 11"/>
          <p:cNvSpPr>
            <a:spLocks noGrp="1"/>
          </p:cNvSpPr>
          <p:nvPr>
            <p:ph idx="1"/>
          </p:nvPr>
        </p:nvSpPr>
        <p:spPr>
          <a:xfrm>
            <a:off x="279400" y="3143248"/>
            <a:ext cx="8585200" cy="3308353"/>
          </a:xfrm>
        </p:spPr>
        <p:txBody>
          <a:bodyPr/>
          <a:lstStyle/>
          <a:p>
            <a:pPr>
              <a:buNone/>
            </a:pPr>
            <a:r>
              <a:rPr lang="ja-JP" altLang="en-US" b="1" dirty="0" smtClean="0">
                <a:solidFill>
                  <a:srgbClr val="0000FF"/>
                </a:solidFill>
              </a:rPr>
              <a:t>ダブリン</a:t>
            </a:r>
            <a:r>
              <a:rPr lang="ja-JP" altLang="en-US" b="1" dirty="0" smtClean="0"/>
              <a:t>の活動時間が他の地域の活動時間と重なるので</a:t>
            </a:r>
            <a:endParaRPr lang="en-US" altLang="ja-JP" b="1" dirty="0" smtClean="0"/>
          </a:p>
          <a:p>
            <a:r>
              <a:rPr lang="ja-JP" altLang="en-US" dirty="0" smtClean="0"/>
              <a:t>情報の伝達やコーディネートするということに責任が増した</a:t>
            </a:r>
            <a:endParaRPr lang="en-US" altLang="ja-JP" dirty="0" smtClean="0"/>
          </a:p>
          <a:p>
            <a:r>
              <a:rPr lang="ja-JP" altLang="en-US" dirty="0" smtClean="0"/>
              <a:t>インスタントメッセージや</a:t>
            </a:r>
            <a:r>
              <a:rPr lang="en-US" altLang="ja-JP" dirty="0" smtClean="0"/>
              <a:t>email</a:t>
            </a:r>
            <a:r>
              <a:rPr lang="ja-JP" altLang="en-US" dirty="0" err="1" smtClean="0"/>
              <a:t>、</a:t>
            </a:r>
            <a:r>
              <a:rPr lang="ja-JP" altLang="en-US" dirty="0" smtClean="0"/>
              <a:t>電話で多くの時間を費やしていた</a:t>
            </a:r>
            <a:endParaRPr lang="en-US" altLang="ja-JP" dirty="0" smtClean="0"/>
          </a:p>
          <a:p>
            <a:r>
              <a:rPr lang="ja-JP" altLang="en-US" dirty="0" smtClean="0"/>
              <a:t>朝から晩まで多くのメッセージの対応に追われていた</a:t>
            </a:r>
            <a:endParaRPr lang="en-US" altLang="ja-JP" dirty="0" smtClean="0"/>
          </a:p>
          <a:p>
            <a:endParaRPr lang="ja-JP" altLang="en-US" dirty="0"/>
          </a:p>
        </p:txBody>
      </p:sp>
      <p:grpSp>
        <p:nvGrpSpPr>
          <p:cNvPr id="17" name="グループ化 16"/>
          <p:cNvGrpSpPr/>
          <p:nvPr/>
        </p:nvGrpSpPr>
        <p:grpSpPr>
          <a:xfrm>
            <a:off x="290512" y="1285860"/>
            <a:ext cx="8562975" cy="1504950"/>
            <a:chOff x="290512" y="2857496"/>
            <a:chExt cx="8562975" cy="1504950"/>
          </a:xfrm>
        </p:grpSpPr>
        <p:pic>
          <p:nvPicPr>
            <p:cNvPr id="4" name="Picture 2"/>
            <p:cNvPicPr>
              <a:picLocks noChangeAspect="1" noChangeArrowheads="1"/>
            </p:cNvPicPr>
            <p:nvPr/>
          </p:nvPicPr>
          <p:blipFill>
            <a:blip r:embed="rId2" cstate="print"/>
            <a:srcRect/>
            <a:stretch>
              <a:fillRect/>
            </a:stretch>
          </p:blipFill>
          <p:spPr bwMode="auto">
            <a:xfrm>
              <a:off x="290512" y="2857496"/>
              <a:ext cx="8562975" cy="1504950"/>
            </a:xfrm>
            <a:prstGeom prst="rect">
              <a:avLst/>
            </a:prstGeom>
            <a:noFill/>
            <a:ln w="9525">
              <a:noFill/>
              <a:miter lim="800000"/>
              <a:headEnd/>
              <a:tailEnd/>
            </a:ln>
          </p:spPr>
        </p:pic>
        <p:sp>
          <p:nvSpPr>
            <p:cNvPr id="7" name="正方形/長方形 6"/>
            <p:cNvSpPr/>
            <p:nvPr/>
          </p:nvSpPr>
          <p:spPr>
            <a:xfrm>
              <a:off x="6929454" y="3214686"/>
              <a:ext cx="1857388" cy="785818"/>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8" name="正方形/長方形 7"/>
            <p:cNvSpPr/>
            <p:nvPr/>
          </p:nvSpPr>
          <p:spPr>
            <a:xfrm>
              <a:off x="1285852" y="3214686"/>
              <a:ext cx="1857388" cy="1143008"/>
            </a:xfrm>
            <a:prstGeom prst="rect">
              <a:avLst/>
            </a:prstGeom>
            <a:noFill/>
            <a:ln>
              <a:solidFill>
                <a:srgbClr val="0000FF"/>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normAutofit/>
          </a:bodyPr>
          <a:lstStyle/>
          <a:p>
            <a:r>
              <a:rPr lang="ja-JP" altLang="en-US" dirty="0" smtClean="0"/>
              <a:t>インタビュー</a:t>
            </a:r>
            <a:endParaRPr kumimoji="1" lang="ja-JP" altLang="en-US" dirty="0"/>
          </a:p>
        </p:txBody>
      </p:sp>
      <p:sp>
        <p:nvSpPr>
          <p:cNvPr id="8" name="コンテンツ プレースホルダ 7"/>
          <p:cNvSpPr>
            <a:spLocks noGrp="1"/>
          </p:cNvSpPr>
          <p:nvPr>
            <p:ph idx="1"/>
          </p:nvPr>
        </p:nvSpPr>
        <p:spPr/>
        <p:txBody>
          <a:bodyPr>
            <a:normAutofit/>
          </a:bodyPr>
          <a:lstStyle/>
          <a:p>
            <a:pPr>
              <a:buNone/>
            </a:pPr>
            <a:r>
              <a:rPr lang="ja-JP" altLang="en-US" dirty="0" smtClean="0">
                <a:solidFill>
                  <a:srgbClr val="0000FF"/>
                </a:solidFill>
              </a:rPr>
              <a:t>ダブリンをブリッジとしてインタビュー</a:t>
            </a:r>
            <a:endParaRPr lang="en-US" altLang="ja-JP" dirty="0" smtClean="0">
              <a:solidFill>
                <a:srgbClr val="0000FF"/>
              </a:solidFill>
            </a:endParaRPr>
          </a:p>
          <a:p>
            <a:r>
              <a:rPr kumimoji="1" lang="ja-JP" altLang="en-US" dirty="0" smtClean="0"/>
              <a:t>自分らの立場が貴重であり、ブリッジとして責任を感じていた</a:t>
            </a:r>
            <a:endParaRPr kumimoji="1" lang="en-US" altLang="ja-JP" dirty="0" smtClean="0"/>
          </a:p>
          <a:p>
            <a:pPr lvl="1"/>
            <a:r>
              <a:rPr lang="ja-JP" altLang="en-US" dirty="0" smtClean="0"/>
              <a:t>西洋とアメリカを繋げることができる立場</a:t>
            </a:r>
            <a:endParaRPr lang="en-US" altLang="ja-JP" dirty="0" smtClean="0"/>
          </a:p>
          <a:p>
            <a:pPr lvl="1"/>
            <a:r>
              <a:rPr lang="ja-JP" altLang="en-US" dirty="0" smtClean="0"/>
              <a:t>タイムマネージメントや文化認識が大切なことも気づいてた</a:t>
            </a:r>
            <a:endParaRPr lang="en-US" altLang="ja-JP" dirty="0" smtClean="0"/>
          </a:p>
          <a:p>
            <a:pPr lvl="1"/>
            <a:endParaRPr lang="en-US" altLang="ja-JP" dirty="0" smtClean="0"/>
          </a:p>
          <a:p>
            <a:pPr lvl="1"/>
            <a:endParaRPr lang="en-US" altLang="ja-JP" dirty="0" smtClean="0"/>
          </a:p>
          <a:p>
            <a:pPr>
              <a:buNone/>
            </a:pPr>
            <a:r>
              <a:rPr lang="ja-JP" altLang="en-US" dirty="0" smtClean="0">
                <a:solidFill>
                  <a:srgbClr val="FF0000"/>
                </a:solidFill>
              </a:rPr>
              <a:t>他の開発グループへのインタビュー</a:t>
            </a:r>
            <a:endParaRPr lang="en-US" altLang="ja-JP" dirty="0" smtClean="0">
              <a:solidFill>
                <a:srgbClr val="FF0000"/>
              </a:solidFill>
            </a:endParaRPr>
          </a:p>
          <a:p>
            <a:r>
              <a:rPr kumimoji="1" lang="ja-JP" altLang="en-US" dirty="0" smtClean="0"/>
              <a:t>ダブリンが重要な立場であるということを認識していた</a:t>
            </a:r>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normAutofit/>
          </a:bodyPr>
          <a:lstStyle/>
          <a:p>
            <a:endParaRPr lang="en-US" altLang="ja-JP" dirty="0" smtClean="0"/>
          </a:p>
          <a:p>
            <a:r>
              <a:rPr kumimoji="1" lang="ja-JP" altLang="en-US" dirty="0" smtClean="0"/>
              <a:t>すべての地域の開発者が同期コミュニケーションを</a:t>
            </a:r>
            <a:r>
              <a:rPr lang="ja-JP" altLang="en-US" dirty="0" smtClean="0"/>
              <a:t>とるために</a:t>
            </a:r>
            <a:r>
              <a:rPr kumimoji="1" lang="ja-JP" altLang="en-US" dirty="0" smtClean="0"/>
              <a:t>ブリッジを用いた</a:t>
            </a:r>
            <a:endParaRPr kumimoji="1" lang="en-US" altLang="ja-JP" dirty="0" smtClean="0"/>
          </a:p>
          <a:p>
            <a:endParaRPr kumimoji="1" lang="en-US" altLang="ja-JP" dirty="0" smtClean="0"/>
          </a:p>
          <a:p>
            <a:r>
              <a:rPr kumimoji="1" lang="ja-JP" altLang="en-US" dirty="0" smtClean="0"/>
              <a:t>ブリッジのおかげで、他の開発地域の仕事が始まる前に質問が聞けるため、開発の待機時間が減った</a:t>
            </a:r>
            <a:endParaRPr kumimoji="1" lang="en-US" altLang="ja-JP" dirty="0" smtClean="0"/>
          </a:p>
          <a:p>
            <a:endParaRPr kumimoji="1" lang="ja-JP" altLang="en-US" dirty="0" smtClean="0"/>
          </a:p>
          <a:p>
            <a:r>
              <a:rPr kumimoji="1" lang="ja-JP" altLang="en-US" dirty="0" smtClean="0"/>
              <a:t>仕事量＋多くの妨害で多大な負荷をブリッジにかけていたが、成功</a:t>
            </a:r>
            <a:r>
              <a:rPr lang="ja-JP" altLang="en-US" dirty="0" smtClean="0"/>
              <a:t>の鍵を握っていたと考えられる</a:t>
            </a:r>
            <a:endParaRPr lang="en-US" altLang="ja-JP" dirty="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ソーシャルネットワーク観点からのブリッジ</a:t>
            </a:r>
            <a:endParaRPr lang="ja-JP" altLang="en-US" dirty="0"/>
          </a:p>
        </p:txBody>
      </p:sp>
      <p:sp>
        <p:nvSpPr>
          <p:cNvPr id="3" name="コンテンツ プレースホルダ 2"/>
          <p:cNvSpPr>
            <a:spLocks noGrp="1"/>
          </p:cNvSpPr>
          <p:nvPr>
            <p:ph idx="1"/>
          </p:nvPr>
        </p:nvSpPr>
        <p:spPr/>
        <p:txBody>
          <a:bodyPr/>
          <a:lstStyle/>
          <a:p>
            <a:pPr>
              <a:buNone/>
            </a:pPr>
            <a:r>
              <a:rPr lang="ja-JP" altLang="en-US" dirty="0" smtClean="0"/>
              <a:t>ソーシャルネットワーク観点を入れて分析した結果</a:t>
            </a:r>
            <a:endParaRPr lang="en-US" altLang="ja-JP" dirty="0" smtClean="0"/>
          </a:p>
          <a:p>
            <a:pPr lvl="1"/>
            <a:endParaRPr lang="en-US" altLang="ja-JP" dirty="0" smtClean="0"/>
          </a:p>
          <a:p>
            <a:pPr lvl="1"/>
            <a:r>
              <a:rPr lang="en-US" altLang="ja-JP" dirty="0" smtClean="0"/>
              <a:t>Broker</a:t>
            </a:r>
            <a:r>
              <a:rPr lang="ja-JP" altLang="en-US" dirty="0" smtClean="0"/>
              <a:t>（</a:t>
            </a:r>
            <a:r>
              <a:rPr lang="en-US" altLang="ja-JP" dirty="0" smtClean="0"/>
              <a:t>sometimes called Gatekeeper)</a:t>
            </a:r>
          </a:p>
          <a:p>
            <a:pPr lvl="2"/>
            <a:r>
              <a:rPr lang="ja-JP" altLang="en-US" dirty="0" smtClean="0"/>
              <a:t>情報を通すか通さないかのアドバンテージを持っている</a:t>
            </a:r>
            <a:endParaRPr lang="en-US" altLang="ja-JP" dirty="0" smtClean="0"/>
          </a:p>
          <a:p>
            <a:pPr lvl="2"/>
            <a:endParaRPr lang="en-US" altLang="ja-JP" dirty="0" smtClean="0"/>
          </a:p>
          <a:p>
            <a:pPr lvl="2"/>
            <a:endParaRPr lang="en-US" altLang="ja-JP" dirty="0" smtClean="0"/>
          </a:p>
          <a:p>
            <a:pPr lvl="2"/>
            <a:endParaRPr lang="en-US" altLang="ja-JP" dirty="0" smtClean="0"/>
          </a:p>
          <a:p>
            <a:pPr lvl="1"/>
            <a:r>
              <a:rPr lang="en-US" altLang="ja-JP" dirty="0" smtClean="0"/>
              <a:t>Boundary spanner</a:t>
            </a:r>
          </a:p>
          <a:p>
            <a:pPr lvl="2"/>
            <a:r>
              <a:rPr lang="ja-JP" altLang="en-US" dirty="0" smtClean="0"/>
              <a:t>他のグループと情報のやり取りをする人</a:t>
            </a:r>
            <a:endParaRPr lang="en-US" altLang="ja-JP" dirty="0" smtClean="0"/>
          </a:p>
          <a:p>
            <a:pPr lvl="2"/>
            <a:r>
              <a:rPr lang="ja-JP" altLang="en-US" dirty="0" smtClean="0"/>
              <a:t>組織のパフォーマンスをあげるのに必要不可欠であり、何か問題があったとき頼られる</a:t>
            </a:r>
            <a:endParaRPr lang="en-US" altLang="ja-JP" dirty="0" smtClean="0"/>
          </a:p>
        </p:txBody>
      </p:sp>
      <p:sp>
        <p:nvSpPr>
          <p:cNvPr id="8" name="円/楕円 7"/>
          <p:cNvSpPr/>
          <p:nvPr/>
        </p:nvSpPr>
        <p:spPr bwMode="auto">
          <a:xfrm>
            <a:off x="4357686" y="3571876"/>
            <a:ext cx="2143140" cy="785818"/>
          </a:xfrm>
          <a:prstGeom prst="ellipse">
            <a:avLst/>
          </a:prstGeom>
          <a:solidFill>
            <a:schemeClr val="accent1"/>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9" name="円/楕円 8"/>
          <p:cNvSpPr/>
          <p:nvPr/>
        </p:nvSpPr>
        <p:spPr bwMode="auto">
          <a:xfrm>
            <a:off x="2428860" y="3929066"/>
            <a:ext cx="214314" cy="214314"/>
          </a:xfrm>
          <a:prstGeom prst="ellipse">
            <a:avLst/>
          </a:prstGeom>
          <a:solidFill>
            <a:schemeClr val="tx2"/>
          </a:solidFill>
          <a:ln w="12700" cap="sq" cmpd="sng" algn="ctr">
            <a:solidFill>
              <a:schemeClr val="tx1"/>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0" name="円/楕円 9"/>
          <p:cNvSpPr/>
          <p:nvPr/>
        </p:nvSpPr>
        <p:spPr bwMode="auto">
          <a:xfrm>
            <a:off x="4572000" y="3857628"/>
            <a:ext cx="214314" cy="214314"/>
          </a:xfrm>
          <a:prstGeom prst="ellipse">
            <a:avLst/>
          </a:prstGeom>
          <a:solidFill>
            <a:srgbClr val="FF0000"/>
          </a:solidFill>
          <a:ln w="28575" cap="sq" cmpd="sng" algn="ctr">
            <a:solidFill>
              <a:schemeClr val="tx2"/>
            </a:solid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sp>
        <p:nvSpPr>
          <p:cNvPr id="11" name="円/楕円 10"/>
          <p:cNvSpPr/>
          <p:nvPr/>
        </p:nvSpPr>
        <p:spPr bwMode="auto">
          <a:xfrm>
            <a:off x="6072198" y="3929066"/>
            <a:ext cx="214314" cy="214314"/>
          </a:xfrm>
          <a:prstGeom prst="ellipse">
            <a:avLst/>
          </a:prstGeom>
          <a:solidFill>
            <a:srgbClr val="FF0000"/>
          </a:solidFill>
          <a:ln w="12700" cap="sq" cmpd="sng" algn="ctr">
            <a:noFill/>
            <a:prstDash val="solid"/>
            <a:round/>
            <a:headEnd type="none" w="sm" len="sm"/>
            <a:tailEnd type="none" w="sm" len="sm"/>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ＭＳ Ｐゴシック" pitchFamily="50" charset="-128"/>
            </a:endParaRPr>
          </a:p>
        </p:txBody>
      </p:sp>
      <p:cxnSp>
        <p:nvCxnSpPr>
          <p:cNvPr id="13" name="直線矢印コネクタ 12"/>
          <p:cNvCxnSpPr>
            <a:stCxn id="9" idx="6"/>
            <a:endCxn id="10" idx="2"/>
          </p:cNvCxnSpPr>
          <p:nvPr/>
        </p:nvCxnSpPr>
        <p:spPr bwMode="auto">
          <a:xfrm flipV="1">
            <a:off x="2643174" y="3964785"/>
            <a:ext cx="1928826" cy="71438"/>
          </a:xfrm>
          <a:prstGeom prst="straightConnector1">
            <a:avLst/>
          </a:prstGeom>
          <a:solidFill>
            <a:schemeClr val="accent1"/>
          </a:solidFill>
          <a:ln w="12700" cap="sq" cmpd="sng" algn="ctr">
            <a:solidFill>
              <a:schemeClr val="tx2"/>
            </a:solidFill>
            <a:prstDash val="solid"/>
            <a:round/>
            <a:headEnd type="none" w="sm" len="sm"/>
            <a:tailEnd type="arrow"/>
          </a:ln>
          <a:effectLst/>
        </p:spPr>
      </p:cxnSp>
      <p:cxnSp>
        <p:nvCxnSpPr>
          <p:cNvPr id="14" name="直線矢印コネクタ 13"/>
          <p:cNvCxnSpPr>
            <a:stCxn id="10" idx="6"/>
            <a:endCxn id="11" idx="2"/>
          </p:cNvCxnSpPr>
          <p:nvPr/>
        </p:nvCxnSpPr>
        <p:spPr bwMode="auto">
          <a:xfrm>
            <a:off x="4786314" y="3964785"/>
            <a:ext cx="1285884" cy="71438"/>
          </a:xfrm>
          <a:prstGeom prst="straightConnector1">
            <a:avLst/>
          </a:prstGeom>
          <a:solidFill>
            <a:schemeClr val="accent1"/>
          </a:solidFill>
          <a:ln w="12700" cap="sq" cmpd="sng" algn="ctr">
            <a:solidFill>
              <a:schemeClr val="tx2"/>
            </a:solidFill>
            <a:prstDash val="solid"/>
            <a:round/>
            <a:headEnd type="none" w="sm" len="sm"/>
            <a:tailEnd type="arrow"/>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マネージメントガイドライン</a:t>
            </a:r>
            <a:endParaRPr lang="ja-JP" altLang="en-US" dirty="0"/>
          </a:p>
        </p:txBody>
      </p:sp>
      <p:sp>
        <p:nvSpPr>
          <p:cNvPr id="3" name="コンテンツ プレースホルダ 2"/>
          <p:cNvSpPr>
            <a:spLocks noGrp="1"/>
          </p:cNvSpPr>
          <p:nvPr>
            <p:ph idx="1"/>
          </p:nvPr>
        </p:nvSpPr>
        <p:spPr/>
        <p:txBody>
          <a:bodyPr>
            <a:normAutofit fontScale="85000" lnSpcReduction="20000"/>
          </a:bodyPr>
          <a:lstStyle/>
          <a:p>
            <a:r>
              <a:rPr lang="ja-JP" altLang="en-US" dirty="0" smtClean="0"/>
              <a:t>リアルタイムで情報共有が必要なときブリッジが有効</a:t>
            </a:r>
            <a:endParaRPr lang="en-US" altLang="ja-JP" dirty="0" smtClean="0"/>
          </a:p>
          <a:p>
            <a:pPr lvl="1"/>
            <a:r>
              <a:rPr lang="en-US" altLang="ja-JP" dirty="0" smtClean="0"/>
              <a:t>Configuration issues</a:t>
            </a:r>
            <a:r>
              <a:rPr lang="ja-JP" altLang="en-US" dirty="0" smtClean="0"/>
              <a:t>（構成問題）</a:t>
            </a:r>
            <a:r>
              <a:rPr lang="en-US" altLang="ja-JP" dirty="0" smtClean="0"/>
              <a:t>, </a:t>
            </a:r>
            <a:r>
              <a:rPr lang="ja-JP" altLang="en-US" dirty="0" smtClean="0"/>
              <a:t>言語の違いによる誤認識</a:t>
            </a:r>
            <a:endParaRPr lang="en-US" altLang="ja-JP" dirty="0" smtClean="0"/>
          </a:p>
          <a:p>
            <a:pPr lvl="1"/>
            <a:endParaRPr lang="en-US" altLang="ja-JP" dirty="0" smtClean="0"/>
          </a:p>
          <a:p>
            <a:r>
              <a:rPr lang="ja-JP" altLang="en-US" dirty="0" smtClean="0"/>
              <a:t>文化面に気をつかいブリッジを設ける</a:t>
            </a:r>
            <a:endParaRPr lang="en-US" altLang="ja-JP" dirty="0" smtClean="0"/>
          </a:p>
          <a:p>
            <a:pPr lvl="1"/>
            <a:r>
              <a:rPr lang="ja-JP" altLang="en-US" dirty="0" smtClean="0"/>
              <a:t>文化によって利己的度がかわってくる</a:t>
            </a:r>
            <a:endParaRPr lang="en-US" altLang="ja-JP" dirty="0" smtClean="0"/>
          </a:p>
          <a:p>
            <a:pPr lvl="1"/>
            <a:endParaRPr lang="en-US" altLang="ja-JP" dirty="0" smtClean="0"/>
          </a:p>
          <a:p>
            <a:r>
              <a:rPr lang="ja-JP" altLang="en-US" dirty="0" smtClean="0"/>
              <a:t>ブリッジの役割に適応している人を選ぶ</a:t>
            </a:r>
            <a:endParaRPr lang="en-US" altLang="ja-JP" dirty="0" smtClean="0"/>
          </a:p>
          <a:p>
            <a:pPr lvl="1"/>
            <a:r>
              <a:rPr lang="ja-JP" altLang="en-US" dirty="0" smtClean="0"/>
              <a:t>ブリッジを作るときマネージャは、個々の個性を見る必要あり</a:t>
            </a:r>
            <a:endParaRPr lang="en-US" altLang="ja-JP" dirty="0" smtClean="0"/>
          </a:p>
          <a:p>
            <a:pPr lvl="1"/>
            <a:endParaRPr lang="en-US" altLang="ja-JP" dirty="0" smtClean="0"/>
          </a:p>
          <a:p>
            <a:r>
              <a:rPr lang="ja-JP" altLang="en-US" dirty="0" smtClean="0"/>
              <a:t>ブリッジは、脆弱なので保護する</a:t>
            </a:r>
            <a:endParaRPr lang="en-US" altLang="ja-JP" dirty="0" smtClean="0"/>
          </a:p>
          <a:p>
            <a:pPr lvl="1"/>
            <a:r>
              <a:rPr lang="ja-JP" altLang="en-US" dirty="0" smtClean="0"/>
              <a:t>ブリッジの効果があるなら保護する</a:t>
            </a:r>
            <a:endParaRPr lang="en-US" altLang="ja-JP" dirty="0" smtClean="0"/>
          </a:p>
          <a:p>
            <a:pPr lvl="1"/>
            <a:endParaRPr lang="en-US" altLang="ja-JP" dirty="0" smtClean="0"/>
          </a:p>
          <a:p>
            <a:r>
              <a:rPr lang="ja-JP" altLang="en-US" dirty="0" smtClean="0"/>
              <a:t>ブリッジのコストを評価</a:t>
            </a:r>
            <a:endParaRPr lang="en-US" altLang="ja-JP" dirty="0" smtClean="0"/>
          </a:p>
          <a:p>
            <a:pPr lvl="1"/>
            <a:r>
              <a:rPr lang="ja-JP" altLang="en-US" dirty="0" smtClean="0"/>
              <a:t>ブリッジのソーシャルネットワークは他の結びつきより優位であるので、マネージャー</a:t>
            </a:r>
            <a:r>
              <a:rPr lang="ja-JP" altLang="en-US" dirty="0" smtClean="0"/>
              <a:t>はブリッジ</a:t>
            </a:r>
            <a:r>
              <a:rPr lang="ja-JP" altLang="en-US" dirty="0" smtClean="0"/>
              <a:t>のコスト評価向上</a:t>
            </a:r>
            <a:r>
              <a:rPr lang="ja-JP" altLang="en-US" dirty="0" smtClean="0"/>
              <a:t>に最善を尽くし、サポートする</a:t>
            </a:r>
            <a:endParaRPr lang="en-US" altLang="ja-JP" dirty="0" smtClean="0"/>
          </a:p>
          <a:p>
            <a:endParaRPr lang="en-US" altLang="ja-JP" dirty="0" smtClean="0"/>
          </a:p>
          <a:p>
            <a:endParaRPr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グロバールな分散開発のマネージングに</a:t>
            </a:r>
            <a:r>
              <a:rPr lang="ja-JP" altLang="en-US" dirty="0" smtClean="0"/>
              <a:t>置いてブリッジが有用な解決策となるかを議論してきた</a:t>
            </a:r>
            <a:endParaRPr lang="en-US" altLang="ja-JP" dirty="0" smtClean="0"/>
          </a:p>
          <a:p>
            <a:endParaRPr lang="en-US" altLang="ja-JP" dirty="0" smtClean="0"/>
          </a:p>
          <a:p>
            <a:r>
              <a:rPr kumimoji="1" lang="ja-JP" altLang="en-US" dirty="0" smtClean="0"/>
              <a:t>時間や、地理、文化を念頭に置いて、ブリッジを設ける必要がある</a:t>
            </a:r>
            <a:endParaRPr kumimoji="1" lang="en-US" altLang="ja-JP" dirty="0" smtClean="0"/>
          </a:p>
          <a:p>
            <a:endParaRPr lang="en-US" altLang="ja-JP" dirty="0" smtClean="0"/>
          </a:p>
          <a:p>
            <a:r>
              <a:rPr kumimoji="1" lang="ja-JP" altLang="en-US" dirty="0" smtClean="0"/>
              <a:t>ダブリン</a:t>
            </a:r>
            <a:r>
              <a:rPr kumimoji="1" lang="ja-JP" altLang="en-US" dirty="0" smtClean="0"/>
              <a:t>の</a:t>
            </a:r>
            <a:r>
              <a:rPr lang="ja-JP" altLang="en-US" dirty="0" smtClean="0"/>
              <a:t>例</a:t>
            </a:r>
            <a:r>
              <a:rPr lang="ja-JP" altLang="en-US" dirty="0" smtClean="0"/>
              <a:t>の</a:t>
            </a:r>
            <a:r>
              <a:rPr lang="ja-JP" altLang="en-US" dirty="0" smtClean="0"/>
              <a:t>よう</a:t>
            </a:r>
            <a:r>
              <a:rPr lang="ja-JP" altLang="en-US" dirty="0" smtClean="0"/>
              <a:t>に開発の</a:t>
            </a:r>
            <a:r>
              <a:rPr kumimoji="1" lang="ja-JP" altLang="en-US" dirty="0" smtClean="0"/>
              <a:t>ネットワーク</a:t>
            </a:r>
            <a:r>
              <a:rPr kumimoji="1" lang="ja-JP" altLang="en-US" dirty="0" smtClean="0"/>
              <a:t>構造が進化し、役割が出来上がったあとにマネージャはサポートしていく</a:t>
            </a:r>
            <a:r>
              <a:rPr kumimoji="1" lang="ja-JP" altLang="en-US" dirty="0" smtClean="0"/>
              <a:t>ことが効率がよいかもしれない</a:t>
            </a:r>
            <a:endParaRPr kumimoji="1" lang="en-US" altLang="ja-JP" dirty="0" smtClean="0"/>
          </a:p>
          <a:p>
            <a:endParaRPr lang="en-US" altLang="ja-JP" dirty="0" smtClean="0"/>
          </a:p>
          <a:p>
            <a:endParaRPr kumimoji="1"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感想</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分散開発に置いて、影響をもたらす要因が参考になった</a:t>
            </a:r>
            <a:endParaRPr kumimoji="1" lang="en-US" altLang="ja-JP" dirty="0" smtClean="0"/>
          </a:p>
          <a:p>
            <a:endParaRPr lang="en-US" altLang="ja-JP" dirty="0" smtClean="0"/>
          </a:p>
          <a:p>
            <a:endParaRPr lang="en-US" altLang="ja-JP" dirty="0" smtClean="0"/>
          </a:p>
          <a:p>
            <a:r>
              <a:rPr lang="ja-JP" altLang="en-US" dirty="0" smtClean="0"/>
              <a:t>企業の開発に置いても</a:t>
            </a:r>
            <a:r>
              <a:rPr lang="en-US" altLang="ja-JP" dirty="0" smtClean="0"/>
              <a:t>OSS</a:t>
            </a:r>
            <a:r>
              <a:rPr lang="ja-JP" altLang="en-US" dirty="0" smtClean="0"/>
              <a:t>開発と同様、グループ間の情報を繋げる人が大事ということ</a:t>
            </a:r>
            <a:r>
              <a:rPr lang="ja-JP" altLang="en-US" dirty="0" smtClean="0"/>
              <a:t>わかった</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kumimoji="1" lang="en-US" altLang="ja-JP" dirty="0" smtClean="0"/>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Rinkou">
  <a:themeElements>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fontScheme name="Echo">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Echo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Echo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Echo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Echo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cho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Echo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ho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Echo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Echo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Rinkou</Template>
  <TotalTime>4236</TotalTime>
  <Words>1020</Words>
  <Application>Microsoft Office PowerPoint</Application>
  <PresentationFormat>画面に合わせる (4:3)</PresentationFormat>
  <Paragraphs>176</Paragraphs>
  <Slides>16</Slides>
  <Notes>2</Notes>
  <HiddenSlides>0</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Rinkou</vt:lpstr>
      <vt:lpstr>Guidelines for Effective Bridging in Global Software Engineering</vt:lpstr>
      <vt:lpstr>目次</vt:lpstr>
      <vt:lpstr>概要</vt:lpstr>
      <vt:lpstr>背景</vt:lpstr>
      <vt:lpstr>三つの要因</vt:lpstr>
      <vt:lpstr>要因の改善案</vt:lpstr>
      <vt:lpstr>Bridge</vt:lpstr>
      <vt:lpstr>目的とアプローチ</vt:lpstr>
      <vt:lpstr>ケーススタディ</vt:lpstr>
      <vt:lpstr>結果</vt:lpstr>
      <vt:lpstr>インタビュー</vt:lpstr>
      <vt:lpstr>まとめ</vt:lpstr>
      <vt:lpstr>ソーシャルネットワーク観点からのブリッジ</vt:lpstr>
      <vt:lpstr>マネージメントガイドライン</vt:lpstr>
      <vt:lpstr>まとめ</vt:lpstr>
      <vt:lpstr>感想</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Guidelines for Effective Bridging in Global Software Engineering</dc:title>
  <dc:creator>shya</dc:creator>
  <cp:lastModifiedBy>mizuki-y</cp:lastModifiedBy>
  <cp:revision>423</cp:revision>
  <dcterms:created xsi:type="dcterms:W3CDTF">2009-06-07T06:46:21Z</dcterms:created>
  <dcterms:modified xsi:type="dcterms:W3CDTF">2009-06-11T10:12:14Z</dcterms:modified>
</cp:coreProperties>
</file>