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124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5779AE-165C-4C92-A7A3-8A4C6DE95ABE}" type="datetimeFigureOut">
              <a:rPr kumimoji="1" lang="ja-JP" altLang="en-US" smtClean="0"/>
              <a:t>2014/10/28</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9C7343-A3D3-4285-83B9-E40A19005571}" type="slidenum">
              <a:rPr kumimoji="1" lang="ja-JP" altLang="en-US" smtClean="0"/>
              <a:t>‹#›</a:t>
            </a:fld>
            <a:endParaRPr kumimoji="1" lang="ja-JP" altLang="en-US"/>
          </a:p>
        </p:txBody>
      </p:sp>
    </p:spTree>
    <p:extLst>
      <p:ext uri="{BB962C8B-B14F-4D97-AF65-F5344CB8AC3E}">
        <p14:creationId xmlns:p14="http://schemas.microsoft.com/office/powerpoint/2010/main" val="428371717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59C7343-A3D3-4285-83B9-E40A19005571}" type="slidenum">
              <a:rPr kumimoji="1" lang="ja-JP" altLang="en-US" smtClean="0"/>
              <a:t>5</a:t>
            </a:fld>
            <a:endParaRPr kumimoji="1" lang="ja-JP" altLang="en-US"/>
          </a:p>
        </p:txBody>
      </p:sp>
    </p:spTree>
    <p:extLst>
      <p:ext uri="{BB962C8B-B14F-4D97-AF65-F5344CB8AC3E}">
        <p14:creationId xmlns:p14="http://schemas.microsoft.com/office/powerpoint/2010/main" val="1245500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eiryo UI" pitchFamily="50" charset="-128"/>
                <a:ea typeface="Meiryo UI"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eiryo UI" pitchFamily="50" charset="-128"/>
                <a:ea typeface="Meiryo UI" pitchFamily="50"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4" name="日付プレースホルダー 3"/>
          <p:cNvSpPr>
            <a:spLocks noGrp="1"/>
          </p:cNvSpPr>
          <p:nvPr>
            <p:ph type="dt" sz="half" idx="10"/>
          </p:nvPr>
        </p:nvSpPr>
        <p:spPr/>
        <p:txBody>
          <a:bodyPr/>
          <a:lstStyle/>
          <a:p>
            <a:fld id="{4CB9757E-158D-4D56-B0BA-9611161EB417}" type="datetimeFigureOut">
              <a:rPr kumimoji="1" lang="ja-JP" altLang="en-US" smtClean="0"/>
              <a:t>2014/10/28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59D45C-D19D-4BAE-B365-6719DBF10AE5}" type="slidenum">
              <a:rPr kumimoji="1" lang="ja-JP" altLang="en-US" smtClean="0"/>
              <a:t>‹#›</a:t>
            </a:fld>
            <a:endParaRPr kumimoji="1" lang="ja-JP" altLang="en-US"/>
          </a:p>
        </p:txBody>
      </p:sp>
    </p:spTree>
    <p:extLst>
      <p:ext uri="{BB962C8B-B14F-4D97-AF65-F5344CB8AC3E}">
        <p14:creationId xmlns:p14="http://schemas.microsoft.com/office/powerpoint/2010/main" val="3861202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lgn="ctr">
              <a:defRPr>
                <a:latin typeface="Meiryo UI" pitchFamily="50" charset="-128"/>
                <a:ea typeface="Meiryo UI" pitchFamily="50" charset="-128"/>
              </a:defRPr>
            </a:lvl1p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p:nvPr>
        </p:nvSpPr>
        <p:spPr/>
        <p:txBody>
          <a:bodyPr/>
          <a:lstStyle>
            <a:lvl1pPr algn="just">
              <a:defRPr>
                <a:latin typeface="Meiryo UI" pitchFamily="50" charset="-128"/>
                <a:ea typeface="Meiryo UI" pitchFamily="50" charset="-128"/>
              </a:defRPr>
            </a:lvl1pPr>
            <a:lvl2pPr algn="just">
              <a:defRPr>
                <a:latin typeface="Meiryo UI" pitchFamily="50" charset="-128"/>
                <a:ea typeface="Meiryo UI" pitchFamily="50" charset="-128"/>
              </a:defRPr>
            </a:lvl2pPr>
            <a:lvl3pPr algn="just">
              <a:defRPr>
                <a:latin typeface="Meiryo UI" pitchFamily="50" charset="-128"/>
                <a:ea typeface="Meiryo UI" pitchFamily="50" charset="-128"/>
              </a:defRPr>
            </a:lvl3pPr>
            <a:lvl4pPr algn="just">
              <a:defRPr>
                <a:latin typeface="Meiryo UI" pitchFamily="50" charset="-128"/>
                <a:ea typeface="Meiryo UI" pitchFamily="50" charset="-128"/>
              </a:defRPr>
            </a:lvl4pPr>
            <a:lvl5pPr algn="just">
              <a:defRPr>
                <a:latin typeface="Meiryo UI" pitchFamily="50" charset="-128"/>
                <a:ea typeface="Meiryo UI" pitchFamily="50" charset="-128"/>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4CB9757E-158D-4D56-B0BA-9611161EB417}" type="datetimeFigureOut">
              <a:rPr kumimoji="1" lang="ja-JP" altLang="en-US" smtClean="0"/>
              <a:t>2014/10/28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59D45C-D19D-4BAE-B365-6719DBF10AE5}" type="slidenum">
              <a:rPr kumimoji="1" lang="ja-JP" altLang="en-US" smtClean="0"/>
              <a:t>‹#›</a:t>
            </a:fld>
            <a:endParaRPr kumimoji="1" lang="ja-JP" altLang="en-US"/>
          </a:p>
        </p:txBody>
      </p:sp>
    </p:spTree>
    <p:extLst>
      <p:ext uri="{BB962C8B-B14F-4D97-AF65-F5344CB8AC3E}">
        <p14:creationId xmlns:p14="http://schemas.microsoft.com/office/powerpoint/2010/main" val="3569521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CB9757E-158D-4D56-B0BA-9611161EB417}" type="datetimeFigureOut">
              <a:rPr kumimoji="1" lang="ja-JP" altLang="en-US" smtClean="0"/>
              <a:t>2014/10/28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59D45C-D19D-4BAE-B365-6719DBF10AE5}" type="slidenum">
              <a:rPr kumimoji="1" lang="ja-JP" altLang="en-US" smtClean="0"/>
              <a:t>‹#›</a:t>
            </a:fld>
            <a:endParaRPr kumimoji="1" lang="ja-JP" altLang="en-US"/>
          </a:p>
        </p:txBody>
      </p:sp>
    </p:spTree>
    <p:extLst>
      <p:ext uri="{BB962C8B-B14F-4D97-AF65-F5344CB8AC3E}">
        <p14:creationId xmlns:p14="http://schemas.microsoft.com/office/powerpoint/2010/main" val="73923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4CB9757E-158D-4D56-B0BA-9611161EB417}" type="datetimeFigureOut">
              <a:rPr kumimoji="1" lang="ja-JP" altLang="en-US" smtClean="0"/>
              <a:t>2014/10/28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59D45C-D19D-4BAE-B365-6719DBF10AE5}" type="slidenum">
              <a:rPr kumimoji="1" lang="ja-JP" altLang="en-US" smtClean="0"/>
              <a:t>‹#›</a:t>
            </a:fld>
            <a:endParaRPr kumimoji="1" lang="ja-JP" altLang="en-US"/>
          </a:p>
        </p:txBody>
      </p:sp>
    </p:spTree>
    <p:extLst>
      <p:ext uri="{BB962C8B-B14F-4D97-AF65-F5344CB8AC3E}">
        <p14:creationId xmlns:p14="http://schemas.microsoft.com/office/powerpoint/2010/main" val="1681497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4CB9757E-158D-4D56-B0BA-9611161EB417}" type="datetimeFigureOut">
              <a:rPr kumimoji="1" lang="ja-JP" altLang="en-US" smtClean="0"/>
              <a:t>2014/10/28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759D45C-D19D-4BAE-B365-6719DBF10AE5}" type="slidenum">
              <a:rPr kumimoji="1" lang="ja-JP" altLang="en-US" smtClean="0"/>
              <a:t>‹#›</a:t>
            </a:fld>
            <a:endParaRPr kumimoji="1" lang="ja-JP" altLang="en-US"/>
          </a:p>
        </p:txBody>
      </p:sp>
    </p:spTree>
    <p:extLst>
      <p:ext uri="{BB962C8B-B14F-4D97-AF65-F5344CB8AC3E}">
        <p14:creationId xmlns:p14="http://schemas.microsoft.com/office/powerpoint/2010/main" val="304513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4CB9757E-158D-4D56-B0BA-9611161EB417}" type="datetimeFigureOut">
              <a:rPr kumimoji="1" lang="ja-JP" altLang="en-US" smtClean="0"/>
              <a:t>2014/10/28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759D45C-D19D-4BAE-B365-6719DBF10AE5}" type="slidenum">
              <a:rPr kumimoji="1" lang="ja-JP" altLang="en-US" smtClean="0"/>
              <a:t>‹#›</a:t>
            </a:fld>
            <a:endParaRPr kumimoji="1" lang="ja-JP" altLang="en-US"/>
          </a:p>
        </p:txBody>
      </p:sp>
    </p:spTree>
    <p:extLst>
      <p:ext uri="{BB962C8B-B14F-4D97-AF65-F5344CB8AC3E}">
        <p14:creationId xmlns:p14="http://schemas.microsoft.com/office/powerpoint/2010/main" val="854105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CB9757E-158D-4D56-B0BA-9611161EB417}" type="datetimeFigureOut">
              <a:rPr kumimoji="1" lang="ja-JP" altLang="en-US" smtClean="0"/>
              <a:t>2014/10/28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759D45C-D19D-4BAE-B365-6719DBF10AE5}" type="slidenum">
              <a:rPr kumimoji="1" lang="ja-JP" altLang="en-US" smtClean="0"/>
              <a:t>‹#›</a:t>
            </a:fld>
            <a:endParaRPr kumimoji="1" lang="ja-JP" altLang="en-US"/>
          </a:p>
        </p:txBody>
      </p:sp>
    </p:spTree>
    <p:extLst>
      <p:ext uri="{BB962C8B-B14F-4D97-AF65-F5344CB8AC3E}">
        <p14:creationId xmlns:p14="http://schemas.microsoft.com/office/powerpoint/2010/main" val="2904097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CB9757E-158D-4D56-B0BA-9611161EB417}" type="datetimeFigureOut">
              <a:rPr kumimoji="1" lang="ja-JP" altLang="en-US" smtClean="0"/>
              <a:t>2014/10/28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59D45C-D19D-4BAE-B365-6719DBF10AE5}" type="slidenum">
              <a:rPr kumimoji="1" lang="ja-JP" altLang="en-US" smtClean="0"/>
              <a:t>‹#›</a:t>
            </a:fld>
            <a:endParaRPr kumimoji="1" lang="ja-JP" altLang="en-US"/>
          </a:p>
        </p:txBody>
      </p:sp>
    </p:spTree>
    <p:extLst>
      <p:ext uri="{BB962C8B-B14F-4D97-AF65-F5344CB8AC3E}">
        <p14:creationId xmlns:p14="http://schemas.microsoft.com/office/powerpoint/2010/main" val="2648651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CB9757E-158D-4D56-B0BA-9611161EB417}" type="datetimeFigureOut">
              <a:rPr kumimoji="1" lang="ja-JP" altLang="en-US" smtClean="0"/>
              <a:t>2014/10/28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59D45C-D19D-4BAE-B365-6719DBF10AE5}" type="slidenum">
              <a:rPr kumimoji="1" lang="ja-JP" altLang="en-US" smtClean="0"/>
              <a:t>‹#›</a:t>
            </a:fld>
            <a:endParaRPr kumimoji="1" lang="ja-JP" altLang="en-US"/>
          </a:p>
        </p:txBody>
      </p:sp>
    </p:spTree>
    <p:extLst>
      <p:ext uri="{BB962C8B-B14F-4D97-AF65-F5344CB8AC3E}">
        <p14:creationId xmlns:p14="http://schemas.microsoft.com/office/powerpoint/2010/main" val="528794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CB9757E-158D-4D56-B0BA-9611161EB417}" type="datetimeFigureOut">
              <a:rPr kumimoji="1" lang="ja-JP" altLang="en-US" smtClean="0"/>
              <a:t>2014/10/28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59D45C-D19D-4BAE-B365-6719DBF10AE5}" type="slidenum">
              <a:rPr kumimoji="1" lang="ja-JP" altLang="en-US" smtClean="0"/>
              <a:t>‹#›</a:t>
            </a:fld>
            <a:endParaRPr kumimoji="1" lang="ja-JP" altLang="en-US"/>
          </a:p>
        </p:txBody>
      </p:sp>
    </p:spTree>
    <p:extLst>
      <p:ext uri="{BB962C8B-B14F-4D97-AF65-F5344CB8AC3E}">
        <p14:creationId xmlns:p14="http://schemas.microsoft.com/office/powerpoint/2010/main" val="847784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CB9757E-158D-4D56-B0BA-9611161EB417}" type="datetimeFigureOut">
              <a:rPr kumimoji="1" lang="ja-JP" altLang="en-US" smtClean="0"/>
              <a:t>2014/10/28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59D45C-D19D-4BAE-B365-6719DBF10AE5}" type="slidenum">
              <a:rPr kumimoji="1" lang="ja-JP" altLang="en-US" smtClean="0"/>
              <a:t>‹#›</a:t>
            </a:fld>
            <a:endParaRPr kumimoji="1" lang="ja-JP" altLang="en-US"/>
          </a:p>
        </p:txBody>
      </p:sp>
    </p:spTree>
    <p:extLst>
      <p:ext uri="{BB962C8B-B14F-4D97-AF65-F5344CB8AC3E}">
        <p14:creationId xmlns:p14="http://schemas.microsoft.com/office/powerpoint/2010/main" val="888628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B9757E-158D-4D56-B0BA-9611161EB417}" type="datetimeFigureOut">
              <a:rPr kumimoji="1" lang="ja-JP" altLang="en-US" smtClean="0"/>
              <a:t>2014/10/28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59D45C-D19D-4BAE-B365-6719DBF10AE5}" type="slidenum">
              <a:rPr kumimoji="1" lang="ja-JP" altLang="en-US" smtClean="0"/>
              <a:t>‹#›</a:t>
            </a:fld>
            <a:endParaRPr kumimoji="1" lang="ja-JP" altLang="en-US"/>
          </a:p>
        </p:txBody>
      </p:sp>
    </p:spTree>
    <p:extLst>
      <p:ext uri="{BB962C8B-B14F-4D97-AF65-F5344CB8AC3E}">
        <p14:creationId xmlns:p14="http://schemas.microsoft.com/office/powerpoint/2010/main" val="3729691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ソフトウェア保守開発</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2</a:t>
            </a:r>
            <a:r>
              <a:rPr lang="ja-JP" altLang="en-US" dirty="0"/>
              <a:t>章</a:t>
            </a:r>
            <a:endParaRPr kumimoji="1" lang="en-US" altLang="ja-JP" dirty="0" smtClean="0"/>
          </a:p>
          <a:p>
            <a:r>
              <a:rPr lang="ja-JP" altLang="en-US" dirty="0"/>
              <a:t>ソフトウェア</a:t>
            </a:r>
            <a:r>
              <a:rPr lang="ja-JP" altLang="en-US" dirty="0" smtClean="0"/>
              <a:t>保守国際規格</a:t>
            </a:r>
            <a:endParaRPr lang="en-US" altLang="ja-JP" dirty="0" smtClean="0"/>
          </a:p>
          <a:p>
            <a:r>
              <a:rPr kumimoji="1" lang="en-US" altLang="ja-JP" dirty="0" smtClean="0"/>
              <a:t>ISO14764-2006</a:t>
            </a:r>
            <a:r>
              <a:rPr kumimoji="1" lang="ja-JP" altLang="en-US" dirty="0" smtClean="0"/>
              <a:t>年版とは</a:t>
            </a:r>
            <a:endParaRPr kumimoji="1" lang="ja-JP" altLang="en-US" dirty="0"/>
          </a:p>
        </p:txBody>
      </p:sp>
    </p:spTree>
    <p:extLst>
      <p:ext uri="{BB962C8B-B14F-4D97-AF65-F5344CB8AC3E}">
        <p14:creationId xmlns:p14="http://schemas.microsoft.com/office/powerpoint/2010/main" val="39841433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前回のお話</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保守大事ですよーの話</a:t>
            </a:r>
            <a:endParaRPr lang="en-US" altLang="ja-JP" dirty="0"/>
          </a:p>
          <a:p>
            <a:r>
              <a:rPr lang="ja-JP" altLang="en-US" dirty="0" smtClean="0"/>
              <a:t>大事なのに課題が多い</a:t>
            </a:r>
            <a:endParaRPr lang="en-US" altLang="ja-JP" dirty="0" smtClean="0"/>
          </a:p>
          <a:p>
            <a:pPr lvl="2"/>
            <a:r>
              <a:rPr kumimoji="1" lang="ja-JP" altLang="en-US" dirty="0" smtClean="0"/>
              <a:t>保守部門が独立していない</a:t>
            </a:r>
            <a:endParaRPr kumimoji="1" lang="en-US" altLang="ja-JP" dirty="0" smtClean="0"/>
          </a:p>
          <a:p>
            <a:pPr lvl="2"/>
            <a:r>
              <a:rPr lang="ja-JP" altLang="en-US" dirty="0"/>
              <a:t>保守に</a:t>
            </a:r>
            <a:r>
              <a:rPr lang="ja-JP" altLang="en-US" dirty="0" smtClean="0"/>
              <a:t>関する研究や教育が少ない</a:t>
            </a:r>
            <a:endParaRPr lang="en-US" altLang="ja-JP" dirty="0" smtClean="0"/>
          </a:p>
          <a:p>
            <a:pPr lvl="2"/>
            <a:r>
              <a:rPr kumimoji="1" lang="ja-JP" altLang="en-US" dirty="0"/>
              <a:t>保守の資格が</a:t>
            </a:r>
            <a:r>
              <a:rPr kumimoji="1" lang="ja-JP" altLang="en-US" dirty="0" smtClean="0"/>
              <a:t>ない</a:t>
            </a:r>
            <a:endParaRPr kumimoji="1" lang="en-US" altLang="ja-JP" dirty="0" smtClean="0"/>
          </a:p>
          <a:p>
            <a:pPr lvl="2"/>
            <a:r>
              <a:rPr lang="ja-JP" altLang="en-US" dirty="0" smtClean="0"/>
              <a:t>開発</a:t>
            </a:r>
            <a:r>
              <a:rPr lang="ja-JP" altLang="en-US" dirty="0"/>
              <a:t>のこと</a:t>
            </a:r>
            <a:r>
              <a:rPr lang="ja-JP" altLang="en-US" dirty="0" smtClean="0"/>
              <a:t>ばかり考えて保守をおろそかにしている（開発で補えると考えている）</a:t>
            </a:r>
            <a:endParaRPr kumimoji="1" lang="en-US" altLang="ja-JP" dirty="0" smtClean="0"/>
          </a:p>
          <a:p>
            <a:pPr lvl="2"/>
            <a:r>
              <a:rPr kumimoji="1" lang="ja-JP" altLang="en-US" dirty="0" smtClean="0">
                <a:solidFill>
                  <a:srgbClr val="FF0000"/>
                </a:solidFill>
              </a:rPr>
              <a:t>ソフトウェア保守という存在を正面からとらえていない</a:t>
            </a:r>
            <a:endParaRPr kumimoji="1" lang="ja-JP" altLang="en-US" dirty="0">
              <a:solidFill>
                <a:srgbClr val="FF0000"/>
              </a:solidFill>
            </a:endParaRPr>
          </a:p>
        </p:txBody>
      </p:sp>
      <p:sp>
        <p:nvSpPr>
          <p:cNvPr id="4" name="正方形/長方形 3"/>
          <p:cNvSpPr/>
          <p:nvPr/>
        </p:nvSpPr>
        <p:spPr>
          <a:xfrm>
            <a:off x="683568" y="5445224"/>
            <a:ext cx="7776864" cy="129614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sz="3200" dirty="0" smtClean="0"/>
              <a:t>保守に関することを規格化しよう</a:t>
            </a:r>
            <a:r>
              <a:rPr kumimoji="1" lang="en-US" altLang="ja-JP" sz="3200" dirty="0" smtClean="0"/>
              <a:t>!</a:t>
            </a:r>
          </a:p>
        </p:txBody>
      </p:sp>
    </p:spTree>
    <p:extLst>
      <p:ext uri="{BB962C8B-B14F-4D97-AF65-F5344CB8AC3E}">
        <p14:creationId xmlns:p14="http://schemas.microsoft.com/office/powerpoint/2010/main" val="325372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ソフトウェア保守国際規格</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ISO14764</a:t>
            </a:r>
          </a:p>
          <a:p>
            <a:pPr lvl="1"/>
            <a:r>
              <a:rPr lang="ja-JP" altLang="en-US" dirty="0" smtClean="0">
                <a:solidFill>
                  <a:srgbClr val="FF0000"/>
                </a:solidFill>
              </a:rPr>
              <a:t>ソフトウェア保守プロセス</a:t>
            </a:r>
            <a:r>
              <a:rPr lang="ja-JP" altLang="en-US" dirty="0" smtClean="0"/>
              <a:t>を体系的にガイドした国際規格</a:t>
            </a:r>
            <a:endParaRPr lang="en-US" altLang="ja-JP" dirty="0" smtClean="0"/>
          </a:p>
          <a:p>
            <a:pPr lvl="1"/>
            <a:r>
              <a:rPr lang="en-US" altLang="ja-JP" dirty="0" smtClean="0"/>
              <a:t>1999</a:t>
            </a:r>
            <a:r>
              <a:rPr lang="ja-JP" altLang="en-US" dirty="0" smtClean="0"/>
              <a:t>年初版、</a:t>
            </a:r>
            <a:r>
              <a:rPr lang="en-US" altLang="ja-JP" dirty="0" smtClean="0"/>
              <a:t>2006</a:t>
            </a:r>
            <a:r>
              <a:rPr lang="ja-JP" altLang="en-US" dirty="0" smtClean="0"/>
              <a:t>年に正式に発行された</a:t>
            </a:r>
            <a:endParaRPr lang="en-US" altLang="ja-JP" dirty="0" smtClean="0"/>
          </a:p>
        </p:txBody>
      </p:sp>
      <p:sp>
        <p:nvSpPr>
          <p:cNvPr id="4" name="正方形/長方形 3"/>
          <p:cNvSpPr/>
          <p:nvPr/>
        </p:nvSpPr>
        <p:spPr>
          <a:xfrm>
            <a:off x="1043608" y="4293096"/>
            <a:ext cx="7056784" cy="151216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2800" dirty="0" smtClean="0"/>
              <a:t>この節ではソフトウェア保守国際規格</a:t>
            </a:r>
            <a:r>
              <a:rPr kumimoji="1" lang="en-US" altLang="ja-JP" sz="2800" dirty="0" smtClean="0"/>
              <a:t>ISO14764</a:t>
            </a:r>
            <a:r>
              <a:rPr kumimoji="1" lang="ja-JP" altLang="en-US" sz="2800" dirty="0" smtClean="0"/>
              <a:t>を学ぶ上での前提となる</a:t>
            </a:r>
            <a:endParaRPr kumimoji="1" lang="en-US" altLang="ja-JP" sz="2800" dirty="0" smtClean="0"/>
          </a:p>
          <a:p>
            <a:pPr algn="ctr"/>
            <a:r>
              <a:rPr kumimoji="1" lang="ja-JP" altLang="en-US" sz="2800" dirty="0" smtClean="0"/>
              <a:t>条件について説明します</a:t>
            </a:r>
            <a:endParaRPr kumimoji="1" lang="ja-JP" altLang="en-US" sz="2800" dirty="0"/>
          </a:p>
        </p:txBody>
      </p:sp>
    </p:spTree>
    <p:extLst>
      <p:ext uri="{BB962C8B-B14F-4D97-AF65-F5344CB8AC3E}">
        <p14:creationId xmlns:p14="http://schemas.microsoft.com/office/powerpoint/2010/main" val="2193660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ソフトウェアライフサイクルプロセス</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ISO12207</a:t>
            </a:r>
            <a:r>
              <a:rPr lang="ja-JP" altLang="en-US" dirty="0" smtClean="0"/>
              <a:t>で定義されている</a:t>
            </a:r>
            <a:endParaRPr lang="en-US" altLang="ja-JP" dirty="0" smtClean="0"/>
          </a:p>
          <a:p>
            <a:pPr lvl="1"/>
            <a:r>
              <a:rPr lang="en-US" altLang="ja-JP" dirty="0" smtClean="0"/>
              <a:t>ISO14764</a:t>
            </a:r>
            <a:r>
              <a:rPr lang="ja-JP" altLang="en-US" dirty="0" smtClean="0"/>
              <a:t>はこれの下位規格</a:t>
            </a:r>
            <a:endParaRPr lang="en-US" altLang="ja-JP" dirty="0" smtClean="0"/>
          </a:p>
          <a:p>
            <a:pPr lvl="1"/>
            <a:endParaRPr lang="en-US" altLang="ja-JP" dirty="0" smtClean="0"/>
          </a:p>
          <a:p>
            <a:r>
              <a:rPr kumimoji="1" lang="ja-JP" altLang="en-US" dirty="0" smtClean="0"/>
              <a:t>ソフトウェアの開発フェーズのみに着目するのではなく、</a:t>
            </a:r>
            <a:r>
              <a:rPr kumimoji="1" lang="ja-JP" altLang="en-US" dirty="0" smtClean="0">
                <a:solidFill>
                  <a:srgbClr val="FF0000"/>
                </a:solidFill>
              </a:rPr>
              <a:t>契約や開発が済んだあと</a:t>
            </a:r>
            <a:r>
              <a:rPr kumimoji="1" lang="ja-JP" altLang="en-US" dirty="0" smtClean="0"/>
              <a:t>も含めてプロセス化した</a:t>
            </a:r>
            <a:endParaRPr kumimoji="1" lang="ja-JP" altLang="en-US" dirty="0"/>
          </a:p>
        </p:txBody>
      </p:sp>
    </p:spTree>
    <p:extLst>
      <p:ext uri="{BB962C8B-B14F-4D97-AF65-F5344CB8AC3E}">
        <p14:creationId xmlns:p14="http://schemas.microsoft.com/office/powerpoint/2010/main" val="17479675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正方形/長方形 76"/>
          <p:cNvSpPr/>
          <p:nvPr/>
        </p:nvSpPr>
        <p:spPr>
          <a:xfrm>
            <a:off x="665066" y="5877272"/>
            <a:ext cx="5059061" cy="86409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2" name="正方形/長方形 21"/>
          <p:cNvSpPr/>
          <p:nvPr/>
        </p:nvSpPr>
        <p:spPr>
          <a:xfrm>
            <a:off x="1548433" y="2348880"/>
            <a:ext cx="3960440" cy="6480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3" name="正方形/長方形 22"/>
          <p:cNvSpPr/>
          <p:nvPr/>
        </p:nvSpPr>
        <p:spPr>
          <a:xfrm>
            <a:off x="1547664" y="3235077"/>
            <a:ext cx="3960440" cy="6480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10" name="正方形/長方形 9"/>
          <p:cNvSpPr/>
          <p:nvPr/>
        </p:nvSpPr>
        <p:spPr>
          <a:xfrm>
            <a:off x="1547664" y="1556792"/>
            <a:ext cx="3960440" cy="6480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 name="タイトル 1"/>
          <p:cNvSpPr>
            <a:spLocks noGrp="1"/>
          </p:cNvSpPr>
          <p:nvPr>
            <p:ph type="title"/>
          </p:nvPr>
        </p:nvSpPr>
        <p:spPr/>
        <p:txBody>
          <a:bodyPr>
            <a:normAutofit fontScale="90000"/>
          </a:bodyPr>
          <a:lstStyle/>
          <a:p>
            <a:r>
              <a:rPr kumimoji="1" lang="ja-JP" altLang="en-US" dirty="0" smtClean="0"/>
              <a:t>ソフトウェアライフサイクルプロセス</a:t>
            </a:r>
            <a:r>
              <a:rPr lang="en-US" altLang="ja-JP" dirty="0" smtClean="0"/>
              <a:t>(ISO12207)</a:t>
            </a:r>
            <a:r>
              <a:rPr kumimoji="1" lang="ja-JP" altLang="en-US" dirty="0" smtClean="0"/>
              <a:t>の図</a:t>
            </a:r>
            <a:endParaRPr kumimoji="1" lang="ja-JP" altLang="en-US" dirty="0"/>
          </a:p>
        </p:txBody>
      </p:sp>
      <p:sp>
        <p:nvSpPr>
          <p:cNvPr id="4" name="正方形/長方形 3"/>
          <p:cNvSpPr/>
          <p:nvPr/>
        </p:nvSpPr>
        <p:spPr>
          <a:xfrm>
            <a:off x="1691680" y="1700808"/>
            <a:ext cx="1512168" cy="36004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取得プロセス</a:t>
            </a:r>
            <a:endParaRPr kumimoji="1" lang="ja-JP" altLang="en-US" dirty="0">
              <a:latin typeface="Meiryo UI" pitchFamily="50" charset="-128"/>
              <a:ea typeface="Meiryo UI" pitchFamily="50" charset="-128"/>
            </a:endParaRPr>
          </a:p>
        </p:txBody>
      </p:sp>
      <p:sp>
        <p:nvSpPr>
          <p:cNvPr id="5" name="正方形/長方形 4"/>
          <p:cNvSpPr/>
          <p:nvPr/>
        </p:nvSpPr>
        <p:spPr>
          <a:xfrm>
            <a:off x="3851920" y="1695955"/>
            <a:ext cx="1512168" cy="36004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供給プロセス</a:t>
            </a:r>
            <a:endParaRPr kumimoji="1" lang="ja-JP" altLang="en-US" dirty="0">
              <a:latin typeface="Meiryo UI" pitchFamily="50" charset="-128"/>
              <a:ea typeface="Meiryo UI" pitchFamily="50" charset="-128"/>
            </a:endParaRPr>
          </a:p>
        </p:txBody>
      </p:sp>
      <p:sp>
        <p:nvSpPr>
          <p:cNvPr id="6" name="正方形/長方形 5"/>
          <p:cNvSpPr/>
          <p:nvPr/>
        </p:nvSpPr>
        <p:spPr>
          <a:xfrm>
            <a:off x="2771800" y="2492896"/>
            <a:ext cx="1512168" cy="36004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管理プロセス</a:t>
            </a:r>
            <a:endParaRPr kumimoji="1" lang="ja-JP" altLang="en-US" dirty="0">
              <a:latin typeface="Meiryo UI" pitchFamily="50" charset="-128"/>
              <a:ea typeface="Meiryo UI" pitchFamily="50" charset="-128"/>
            </a:endParaRPr>
          </a:p>
        </p:txBody>
      </p:sp>
      <p:sp>
        <p:nvSpPr>
          <p:cNvPr id="7" name="正方形/長方形 6"/>
          <p:cNvSpPr/>
          <p:nvPr/>
        </p:nvSpPr>
        <p:spPr>
          <a:xfrm>
            <a:off x="2771800" y="3379093"/>
            <a:ext cx="1512168" cy="36004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運用プロセス</a:t>
            </a:r>
            <a:endParaRPr kumimoji="1" lang="ja-JP" altLang="en-US" dirty="0">
              <a:latin typeface="Meiryo UI" pitchFamily="50" charset="-128"/>
              <a:ea typeface="Meiryo UI" pitchFamily="50" charset="-128"/>
            </a:endParaRPr>
          </a:p>
        </p:txBody>
      </p:sp>
      <p:cxnSp>
        <p:nvCxnSpPr>
          <p:cNvPr id="14" name="直線矢印コネクタ 13"/>
          <p:cNvCxnSpPr>
            <a:stCxn id="4" idx="3"/>
            <a:endCxn id="5" idx="1"/>
          </p:cNvCxnSpPr>
          <p:nvPr/>
        </p:nvCxnSpPr>
        <p:spPr>
          <a:xfrm flipV="1">
            <a:off x="3203848" y="1875975"/>
            <a:ext cx="648072" cy="4853"/>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grpSp>
        <p:nvGrpSpPr>
          <p:cNvPr id="21" name="グループ化 20"/>
          <p:cNvGrpSpPr/>
          <p:nvPr/>
        </p:nvGrpSpPr>
        <p:grpSpPr>
          <a:xfrm>
            <a:off x="1547664" y="2672916"/>
            <a:ext cx="3960440" cy="2124236"/>
            <a:chOff x="1916088" y="881100"/>
            <a:chExt cx="3960440" cy="2124236"/>
          </a:xfrm>
        </p:grpSpPr>
        <p:sp>
          <p:nvSpPr>
            <p:cNvPr id="17" name="正方形/長方形 16"/>
            <p:cNvSpPr/>
            <p:nvPr/>
          </p:nvSpPr>
          <p:spPr>
            <a:xfrm>
              <a:off x="1916088" y="2357264"/>
              <a:ext cx="3960440" cy="64807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18" name="正方形/長方形 17"/>
            <p:cNvSpPr/>
            <p:nvPr/>
          </p:nvSpPr>
          <p:spPr>
            <a:xfrm>
              <a:off x="4328356" y="2503273"/>
              <a:ext cx="1512168" cy="36004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ja-JP" altLang="en-US" dirty="0">
                  <a:latin typeface="Meiryo UI" pitchFamily="50" charset="-128"/>
                  <a:ea typeface="Meiryo UI" pitchFamily="50" charset="-128"/>
                </a:rPr>
                <a:t>保守</a:t>
              </a:r>
              <a:r>
                <a:rPr kumimoji="1" lang="ja-JP" altLang="en-US" dirty="0" smtClean="0">
                  <a:latin typeface="Meiryo UI" pitchFamily="50" charset="-128"/>
                  <a:ea typeface="Meiryo UI" pitchFamily="50" charset="-128"/>
                </a:rPr>
                <a:t>プロセス</a:t>
              </a:r>
              <a:endParaRPr kumimoji="1" lang="ja-JP" altLang="en-US" dirty="0">
                <a:latin typeface="Meiryo UI" pitchFamily="50" charset="-128"/>
                <a:ea typeface="Meiryo UI" pitchFamily="50" charset="-128"/>
              </a:endParaRPr>
            </a:p>
          </p:txBody>
        </p:sp>
        <p:sp>
          <p:nvSpPr>
            <p:cNvPr id="19" name="正方形/長方形 18"/>
            <p:cNvSpPr/>
            <p:nvPr/>
          </p:nvSpPr>
          <p:spPr>
            <a:xfrm>
              <a:off x="1952092" y="2503273"/>
              <a:ext cx="1512168" cy="36004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ja-JP" altLang="en-US" dirty="0">
                  <a:latin typeface="Meiryo UI" pitchFamily="50" charset="-128"/>
                  <a:ea typeface="Meiryo UI" pitchFamily="50" charset="-128"/>
                </a:rPr>
                <a:t>開発</a:t>
              </a:r>
              <a:r>
                <a:rPr kumimoji="1" lang="ja-JP" altLang="en-US" dirty="0" smtClean="0">
                  <a:latin typeface="Meiryo UI" pitchFamily="50" charset="-128"/>
                  <a:ea typeface="Meiryo UI" pitchFamily="50" charset="-128"/>
                </a:rPr>
                <a:t>プロセス</a:t>
              </a:r>
              <a:endParaRPr kumimoji="1" lang="ja-JP" altLang="en-US" dirty="0">
                <a:latin typeface="Meiryo UI" pitchFamily="50" charset="-128"/>
                <a:ea typeface="Meiryo UI" pitchFamily="50" charset="-128"/>
              </a:endParaRPr>
            </a:p>
          </p:txBody>
        </p:sp>
        <p:cxnSp>
          <p:nvCxnSpPr>
            <p:cNvPr id="20" name="直線矢印コネクタ 19"/>
            <p:cNvCxnSpPr>
              <a:stCxn id="6" idx="3"/>
            </p:cNvCxnSpPr>
            <p:nvPr/>
          </p:nvCxnSpPr>
          <p:spPr>
            <a:xfrm>
              <a:off x="4652392" y="881100"/>
              <a:ext cx="864096" cy="162018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grpSp>
      <p:cxnSp>
        <p:nvCxnSpPr>
          <p:cNvPr id="28" name="直線矢印コネクタ 27"/>
          <p:cNvCxnSpPr>
            <a:stCxn id="6" idx="2"/>
            <a:endCxn id="7" idx="0"/>
          </p:cNvCxnSpPr>
          <p:nvPr/>
        </p:nvCxnSpPr>
        <p:spPr>
          <a:xfrm>
            <a:off x="3527884" y="2852936"/>
            <a:ext cx="0" cy="526157"/>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32" name="直線矢印コネクタ 31"/>
          <p:cNvCxnSpPr>
            <a:stCxn id="7" idx="2"/>
            <a:endCxn id="18" idx="0"/>
          </p:cNvCxnSpPr>
          <p:nvPr/>
        </p:nvCxnSpPr>
        <p:spPr>
          <a:xfrm>
            <a:off x="3527884" y="3739133"/>
            <a:ext cx="1188132" cy="5559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4" name="直線矢印コネクタ 33"/>
          <p:cNvCxnSpPr>
            <a:stCxn id="6" idx="1"/>
          </p:cNvCxnSpPr>
          <p:nvPr/>
        </p:nvCxnSpPr>
        <p:spPr>
          <a:xfrm flipH="1">
            <a:off x="1907704" y="2672916"/>
            <a:ext cx="864096" cy="161532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6" name="直線矢印コネクタ 35"/>
          <p:cNvCxnSpPr>
            <a:stCxn id="18" idx="1"/>
            <a:endCxn id="19" idx="3"/>
          </p:cNvCxnSpPr>
          <p:nvPr/>
        </p:nvCxnSpPr>
        <p:spPr>
          <a:xfrm flipH="1">
            <a:off x="3095836" y="4475109"/>
            <a:ext cx="864096"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7" name="直線矢印コネクタ 36"/>
          <p:cNvCxnSpPr>
            <a:endCxn id="5" idx="2"/>
          </p:cNvCxnSpPr>
          <p:nvPr/>
        </p:nvCxnSpPr>
        <p:spPr>
          <a:xfrm flipV="1">
            <a:off x="3851920" y="2055995"/>
            <a:ext cx="756084" cy="436901"/>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cxnSp>
        <p:nvCxnSpPr>
          <p:cNvPr id="40" name="直線矢印コネクタ 39"/>
          <p:cNvCxnSpPr>
            <a:endCxn id="4" idx="2"/>
          </p:cNvCxnSpPr>
          <p:nvPr/>
        </p:nvCxnSpPr>
        <p:spPr>
          <a:xfrm flipH="1" flipV="1">
            <a:off x="2447764" y="2060848"/>
            <a:ext cx="778278" cy="432048"/>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43" name="L 字 42"/>
          <p:cNvSpPr/>
          <p:nvPr/>
        </p:nvSpPr>
        <p:spPr>
          <a:xfrm>
            <a:off x="251520" y="1556792"/>
            <a:ext cx="5616624" cy="4464496"/>
          </a:xfrm>
          <a:prstGeom prst="corner">
            <a:avLst>
              <a:gd name="adj1" fmla="val 21540"/>
              <a:gd name="adj2" fmla="val 2114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45" name="正方形/長方形 44"/>
          <p:cNvSpPr/>
          <p:nvPr/>
        </p:nvSpPr>
        <p:spPr>
          <a:xfrm>
            <a:off x="1907704" y="5121188"/>
            <a:ext cx="2952328" cy="75608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ja-JP" altLang="en-US" sz="1400" dirty="0">
                <a:latin typeface="Meiryo UI" pitchFamily="50" charset="-128"/>
                <a:ea typeface="Meiryo UI" pitchFamily="50" charset="-128"/>
              </a:rPr>
              <a:t>　</a:t>
            </a:r>
            <a:r>
              <a:rPr lang="ja-JP" altLang="en-US" sz="1400" dirty="0" smtClean="0">
                <a:latin typeface="Meiryo UI" pitchFamily="50" charset="-128"/>
                <a:ea typeface="Meiryo UI" pitchFamily="50" charset="-128"/>
              </a:rPr>
              <a:t>　　　</a:t>
            </a:r>
            <a:r>
              <a:rPr kumimoji="1" lang="ja-JP" altLang="en-US" sz="1400" dirty="0" smtClean="0">
                <a:latin typeface="Meiryo UI" pitchFamily="50" charset="-128"/>
                <a:ea typeface="Meiryo UI" pitchFamily="50" charset="-128"/>
              </a:rPr>
              <a:t>文書化、構成管理、品質保証</a:t>
            </a:r>
            <a:endParaRPr kumimoji="1" lang="en-US" altLang="ja-JP" sz="1400" dirty="0" smtClean="0">
              <a:latin typeface="Meiryo UI" pitchFamily="50" charset="-128"/>
              <a:ea typeface="Meiryo UI" pitchFamily="50" charset="-128"/>
            </a:endParaRPr>
          </a:p>
          <a:p>
            <a:r>
              <a:rPr lang="ja-JP" altLang="en-US" sz="1400" dirty="0">
                <a:latin typeface="Meiryo UI" pitchFamily="50" charset="-128"/>
                <a:ea typeface="Meiryo UI" pitchFamily="50" charset="-128"/>
              </a:rPr>
              <a:t>　</a:t>
            </a:r>
            <a:r>
              <a:rPr lang="ja-JP" altLang="en-US" sz="1400" dirty="0" smtClean="0">
                <a:latin typeface="Meiryo UI" pitchFamily="50" charset="-128"/>
                <a:ea typeface="Meiryo UI" pitchFamily="50" charset="-128"/>
              </a:rPr>
              <a:t>　　　検証、妥当性確認、監査</a:t>
            </a:r>
            <a:endParaRPr lang="en-US" altLang="ja-JP" sz="1400" dirty="0" smtClean="0">
              <a:latin typeface="Meiryo UI" pitchFamily="50" charset="-128"/>
              <a:ea typeface="Meiryo UI" pitchFamily="50" charset="-128"/>
            </a:endParaRPr>
          </a:p>
          <a:p>
            <a:r>
              <a:rPr lang="ja-JP" altLang="en-US" sz="1400" dirty="0">
                <a:latin typeface="Meiryo UI" pitchFamily="50" charset="-128"/>
                <a:ea typeface="Meiryo UI" pitchFamily="50" charset="-128"/>
              </a:rPr>
              <a:t>　</a:t>
            </a:r>
            <a:r>
              <a:rPr lang="ja-JP" altLang="en-US" sz="1400" dirty="0" smtClean="0">
                <a:latin typeface="Meiryo UI" pitchFamily="50" charset="-128"/>
                <a:ea typeface="Meiryo UI" pitchFamily="50" charset="-128"/>
              </a:rPr>
              <a:t>　　　</a:t>
            </a:r>
            <a:r>
              <a:rPr kumimoji="1" lang="ja-JP" altLang="en-US" sz="1400" dirty="0" smtClean="0">
                <a:latin typeface="Meiryo UI" pitchFamily="50" charset="-128"/>
                <a:ea typeface="Meiryo UI" pitchFamily="50" charset="-128"/>
              </a:rPr>
              <a:t>レビュー問題解決</a:t>
            </a:r>
            <a:endParaRPr kumimoji="1" lang="ja-JP" altLang="en-US" sz="1400" dirty="0">
              <a:latin typeface="Meiryo UI" pitchFamily="50" charset="-128"/>
              <a:ea typeface="Meiryo UI" pitchFamily="50" charset="-128"/>
            </a:endParaRPr>
          </a:p>
        </p:txBody>
      </p:sp>
      <p:sp>
        <p:nvSpPr>
          <p:cNvPr id="44" name="正方形/長方形 43"/>
          <p:cNvSpPr/>
          <p:nvPr/>
        </p:nvSpPr>
        <p:spPr>
          <a:xfrm>
            <a:off x="791580" y="5319210"/>
            <a:ext cx="1512168" cy="36004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ja-JP" altLang="en-US" dirty="0">
                <a:latin typeface="Meiryo UI" pitchFamily="50" charset="-128"/>
                <a:ea typeface="Meiryo UI" pitchFamily="50" charset="-128"/>
              </a:rPr>
              <a:t>支援</a:t>
            </a:r>
            <a:r>
              <a:rPr kumimoji="1" lang="ja-JP" altLang="en-US" dirty="0" smtClean="0">
                <a:latin typeface="Meiryo UI" pitchFamily="50" charset="-128"/>
                <a:ea typeface="Meiryo UI" pitchFamily="50" charset="-128"/>
              </a:rPr>
              <a:t>プロセス</a:t>
            </a:r>
            <a:endParaRPr kumimoji="1" lang="ja-JP" altLang="en-US" dirty="0">
              <a:latin typeface="Meiryo UI" pitchFamily="50" charset="-128"/>
              <a:ea typeface="Meiryo UI" pitchFamily="50" charset="-128"/>
            </a:endParaRPr>
          </a:p>
        </p:txBody>
      </p:sp>
      <p:sp>
        <p:nvSpPr>
          <p:cNvPr id="46" name="円/楕円 45"/>
          <p:cNvSpPr/>
          <p:nvPr/>
        </p:nvSpPr>
        <p:spPr>
          <a:xfrm>
            <a:off x="2987824" y="4110649"/>
            <a:ext cx="1080120" cy="720080"/>
          </a:xfrm>
          <a:prstGeom prst="ellipse">
            <a:avLst/>
          </a:prstGeom>
          <a:noFill/>
          <a:ln>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8" name="円/楕円 47"/>
          <p:cNvSpPr/>
          <p:nvPr/>
        </p:nvSpPr>
        <p:spPr>
          <a:xfrm>
            <a:off x="6300192" y="4129864"/>
            <a:ext cx="2448272" cy="681649"/>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dirty="0" smtClean="0"/>
              <a:t>開発者</a:t>
            </a:r>
            <a:r>
              <a:rPr lang="ja-JP" altLang="en-US" dirty="0" smtClean="0"/>
              <a:t>・保守者</a:t>
            </a:r>
            <a:endParaRPr kumimoji="1" lang="ja-JP" altLang="en-US" dirty="0">
              <a:solidFill>
                <a:srgbClr val="FF0000"/>
              </a:solidFill>
            </a:endParaRPr>
          </a:p>
        </p:txBody>
      </p:sp>
      <p:cxnSp>
        <p:nvCxnSpPr>
          <p:cNvPr id="49" name="直線矢印コネクタ 48"/>
          <p:cNvCxnSpPr>
            <a:stCxn id="48" idx="2"/>
            <a:endCxn id="17" idx="3"/>
          </p:cNvCxnSpPr>
          <p:nvPr/>
        </p:nvCxnSpPr>
        <p:spPr>
          <a:xfrm flipH="1">
            <a:off x="5508104" y="4470689"/>
            <a:ext cx="792088" cy="2427"/>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53" name="テキスト ボックス 52"/>
          <p:cNvSpPr txBox="1"/>
          <p:nvPr/>
        </p:nvSpPr>
        <p:spPr>
          <a:xfrm>
            <a:off x="5868144" y="1556792"/>
            <a:ext cx="2844316" cy="2308324"/>
          </a:xfrm>
          <a:prstGeom prst="rect">
            <a:avLst/>
          </a:prstGeom>
          <a:noFill/>
        </p:spPr>
        <p:txBody>
          <a:bodyPr wrap="square" rtlCol="0">
            <a:spAutoFit/>
          </a:bodyPr>
          <a:lstStyle/>
          <a:p>
            <a:pPr marL="285750" indent="-285750" algn="just">
              <a:buFont typeface="Arial" pitchFamily="34" charset="0"/>
              <a:buChar char="•"/>
            </a:pPr>
            <a:r>
              <a:rPr kumimoji="1" lang="ja-JP" altLang="en-US" dirty="0" smtClean="0"/>
              <a:t>開発プロセスの開始は</a:t>
            </a:r>
            <a:r>
              <a:rPr lang="ja-JP" altLang="en-US" dirty="0" smtClean="0"/>
              <a:t>開発</a:t>
            </a:r>
            <a:r>
              <a:rPr lang="ja-JP" altLang="en-US" dirty="0"/>
              <a:t>開始</a:t>
            </a:r>
            <a:r>
              <a:rPr lang="ja-JP" altLang="en-US" dirty="0" smtClean="0"/>
              <a:t>時と保守プロセス後（システム稼働後）の</a:t>
            </a:r>
            <a:r>
              <a:rPr lang="en-US" altLang="ja-JP" dirty="0" smtClean="0"/>
              <a:t>2</a:t>
            </a:r>
            <a:r>
              <a:rPr lang="ja-JP" altLang="en-US" dirty="0" smtClean="0"/>
              <a:t>種類ある</a:t>
            </a:r>
            <a:endParaRPr lang="en-US" altLang="ja-JP" dirty="0" smtClean="0"/>
          </a:p>
          <a:p>
            <a:pPr marL="285750" indent="-285750" algn="just">
              <a:buFont typeface="Arial" pitchFamily="34" charset="0"/>
              <a:buChar char="•"/>
            </a:pPr>
            <a:endParaRPr lang="en-US" altLang="ja-JP" dirty="0" smtClean="0"/>
          </a:p>
          <a:p>
            <a:pPr marL="285750" indent="-285750" algn="just">
              <a:buFont typeface="Arial" pitchFamily="34" charset="0"/>
              <a:buChar char="•"/>
            </a:pPr>
            <a:r>
              <a:rPr kumimoji="1" lang="ja-JP" altLang="en-US" dirty="0" smtClean="0"/>
              <a:t>開発を担当する開発者と保守を担当する保守者を明確に分けている</a:t>
            </a:r>
            <a:endParaRPr kumimoji="1" lang="ja-JP" altLang="en-US" dirty="0"/>
          </a:p>
        </p:txBody>
      </p:sp>
      <p:grpSp>
        <p:nvGrpSpPr>
          <p:cNvPr id="70" name="グループ化 69"/>
          <p:cNvGrpSpPr/>
          <p:nvPr/>
        </p:nvGrpSpPr>
        <p:grpSpPr>
          <a:xfrm>
            <a:off x="3959932" y="4655129"/>
            <a:ext cx="4752528" cy="1998392"/>
            <a:chOff x="3959932" y="4655129"/>
            <a:chExt cx="4752528" cy="1998392"/>
          </a:xfrm>
        </p:grpSpPr>
        <p:grpSp>
          <p:nvGrpSpPr>
            <p:cNvPr id="63" name="グループ化 62"/>
            <p:cNvGrpSpPr/>
            <p:nvPr/>
          </p:nvGrpSpPr>
          <p:grpSpPr>
            <a:xfrm>
              <a:off x="6597225" y="5285369"/>
              <a:ext cx="2115235" cy="1368152"/>
              <a:chOff x="4005978" y="3424388"/>
              <a:chExt cx="1954164" cy="648072"/>
            </a:xfrm>
          </p:grpSpPr>
          <p:sp>
            <p:nvSpPr>
              <p:cNvPr id="61" name="正方形/長方形 60"/>
              <p:cNvSpPr/>
              <p:nvPr/>
            </p:nvSpPr>
            <p:spPr>
              <a:xfrm>
                <a:off x="4005978" y="3424388"/>
                <a:ext cx="1954164" cy="64807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62" name="正方形/長方形 61"/>
              <p:cNvSpPr/>
              <p:nvPr/>
            </p:nvSpPr>
            <p:spPr>
              <a:xfrm>
                <a:off x="4226975" y="3568404"/>
                <a:ext cx="1512169" cy="36004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ソフトウェア保守</a:t>
                </a:r>
                <a:endParaRPr kumimoji="1" lang="en-US" altLang="ja-JP" dirty="0" smtClean="0">
                  <a:latin typeface="Meiryo UI" pitchFamily="50" charset="-128"/>
                  <a:ea typeface="Meiryo UI" pitchFamily="50" charset="-128"/>
                </a:endParaRPr>
              </a:p>
              <a:p>
                <a:pPr algn="ctr"/>
                <a:r>
                  <a:rPr lang="en-US" altLang="ja-JP" dirty="0" smtClean="0">
                    <a:latin typeface="Meiryo UI" pitchFamily="50" charset="-128"/>
                    <a:ea typeface="Meiryo UI" pitchFamily="50" charset="-128"/>
                  </a:rPr>
                  <a:t>ISO14764</a:t>
                </a:r>
                <a:endParaRPr kumimoji="1" lang="ja-JP" altLang="en-US" dirty="0">
                  <a:latin typeface="Meiryo UI" pitchFamily="50" charset="-128"/>
                  <a:ea typeface="Meiryo UI" pitchFamily="50" charset="-128"/>
                </a:endParaRPr>
              </a:p>
            </p:txBody>
          </p:sp>
        </p:grpSp>
        <p:cxnSp>
          <p:nvCxnSpPr>
            <p:cNvPr id="65" name="直線コネクタ 64"/>
            <p:cNvCxnSpPr/>
            <p:nvPr/>
          </p:nvCxnSpPr>
          <p:spPr>
            <a:xfrm>
              <a:off x="3959932" y="4655129"/>
              <a:ext cx="2637293" cy="1998392"/>
            </a:xfrm>
            <a:prstGeom prst="line">
              <a:avLst/>
            </a:prstGeom>
          </p:spPr>
          <p:style>
            <a:lnRef idx="2">
              <a:schemeClr val="accent2"/>
            </a:lnRef>
            <a:fillRef idx="0">
              <a:schemeClr val="accent2"/>
            </a:fillRef>
            <a:effectRef idx="1">
              <a:schemeClr val="accent2"/>
            </a:effectRef>
            <a:fontRef idx="minor">
              <a:schemeClr val="tx1"/>
            </a:fontRef>
          </p:style>
        </p:cxnSp>
        <p:cxnSp>
          <p:nvCxnSpPr>
            <p:cNvPr id="68" name="直線コネクタ 67"/>
            <p:cNvCxnSpPr/>
            <p:nvPr/>
          </p:nvCxnSpPr>
          <p:spPr>
            <a:xfrm>
              <a:off x="5472100" y="4655129"/>
              <a:ext cx="3240360" cy="630240"/>
            </a:xfrm>
            <a:prstGeom prst="line">
              <a:avLst/>
            </a:prstGeom>
          </p:spPr>
          <p:style>
            <a:lnRef idx="2">
              <a:schemeClr val="accent2"/>
            </a:lnRef>
            <a:fillRef idx="0">
              <a:schemeClr val="accent2"/>
            </a:fillRef>
            <a:effectRef idx="1">
              <a:schemeClr val="accent2"/>
            </a:effectRef>
            <a:fontRef idx="minor">
              <a:schemeClr val="tx1"/>
            </a:fontRef>
          </p:style>
        </p:cxnSp>
      </p:grpSp>
      <p:sp>
        <p:nvSpPr>
          <p:cNvPr id="71" name="円/楕円 70"/>
          <p:cNvSpPr/>
          <p:nvPr/>
        </p:nvSpPr>
        <p:spPr>
          <a:xfrm>
            <a:off x="7393127" y="4081553"/>
            <a:ext cx="1080120" cy="720080"/>
          </a:xfrm>
          <a:prstGeom prst="ellipse">
            <a:avLst/>
          </a:prstGeom>
          <a:noFill/>
          <a:ln>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79" name="正方形/長方形 78"/>
          <p:cNvSpPr/>
          <p:nvPr/>
        </p:nvSpPr>
        <p:spPr>
          <a:xfrm>
            <a:off x="1907704" y="6138114"/>
            <a:ext cx="2952328" cy="538227"/>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ja-JP" altLang="en-US" sz="1400" dirty="0">
                <a:latin typeface="Meiryo UI" pitchFamily="50" charset="-128"/>
                <a:ea typeface="Meiryo UI" pitchFamily="50" charset="-128"/>
              </a:rPr>
              <a:t>　</a:t>
            </a:r>
            <a:r>
              <a:rPr lang="ja-JP" altLang="en-US" sz="1400" dirty="0" smtClean="0">
                <a:latin typeface="Meiryo UI" pitchFamily="50" charset="-128"/>
                <a:ea typeface="Meiryo UI" pitchFamily="50" charset="-128"/>
              </a:rPr>
              <a:t>　　　教育、環境整備、改善</a:t>
            </a:r>
            <a:endParaRPr kumimoji="1" lang="ja-JP" altLang="en-US" sz="1400" dirty="0">
              <a:latin typeface="Meiryo UI" pitchFamily="50" charset="-128"/>
              <a:ea typeface="Meiryo UI" pitchFamily="50" charset="-128"/>
            </a:endParaRPr>
          </a:p>
        </p:txBody>
      </p:sp>
      <p:cxnSp>
        <p:nvCxnSpPr>
          <p:cNvPr id="73" name="直線矢印コネクタ 72"/>
          <p:cNvCxnSpPr>
            <a:endCxn id="10" idx="1"/>
          </p:cNvCxnSpPr>
          <p:nvPr/>
        </p:nvCxnSpPr>
        <p:spPr>
          <a:xfrm>
            <a:off x="1187624" y="1880828"/>
            <a:ext cx="36004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4" name="直線矢印コネクタ 73"/>
          <p:cNvCxnSpPr/>
          <p:nvPr/>
        </p:nvCxnSpPr>
        <p:spPr>
          <a:xfrm>
            <a:off x="1223628" y="2648744"/>
            <a:ext cx="36004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5" name="直線矢印コネクタ 74"/>
          <p:cNvCxnSpPr/>
          <p:nvPr/>
        </p:nvCxnSpPr>
        <p:spPr>
          <a:xfrm>
            <a:off x="1212243" y="3559113"/>
            <a:ext cx="36004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6" name="直線矢印コネクタ 75"/>
          <p:cNvCxnSpPr/>
          <p:nvPr/>
        </p:nvCxnSpPr>
        <p:spPr>
          <a:xfrm>
            <a:off x="1187624" y="4471902"/>
            <a:ext cx="36004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8" name="正方形/長方形 77"/>
          <p:cNvSpPr/>
          <p:nvPr/>
        </p:nvSpPr>
        <p:spPr>
          <a:xfrm>
            <a:off x="757326" y="6215205"/>
            <a:ext cx="1512168" cy="384043"/>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ja-JP" altLang="en-US" dirty="0">
                <a:latin typeface="Meiryo UI" pitchFamily="50" charset="-128"/>
                <a:ea typeface="Meiryo UI" pitchFamily="50" charset="-128"/>
              </a:rPr>
              <a:t>組織</a:t>
            </a:r>
            <a:r>
              <a:rPr kumimoji="1" lang="ja-JP" altLang="en-US" dirty="0" smtClean="0">
                <a:latin typeface="Meiryo UI" pitchFamily="50" charset="-128"/>
                <a:ea typeface="Meiryo UI" pitchFamily="50" charset="-128"/>
              </a:rPr>
              <a:t>プロセス</a:t>
            </a:r>
            <a:endParaRPr kumimoji="1" lang="ja-JP" altLang="en-US" dirty="0">
              <a:latin typeface="Meiryo UI" pitchFamily="50" charset="-128"/>
              <a:ea typeface="Meiryo UI" pitchFamily="50" charset="-128"/>
            </a:endParaRPr>
          </a:p>
        </p:txBody>
      </p:sp>
    </p:spTree>
    <p:extLst>
      <p:ext uri="{BB962C8B-B14F-4D97-AF65-F5344CB8AC3E}">
        <p14:creationId xmlns:p14="http://schemas.microsoft.com/office/powerpoint/2010/main" val="146427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500"/>
                                        <p:tgtEl>
                                          <p:spTgt spid="7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wipe(left)">
                                      <p:cBhvr>
                                        <p:cTn id="1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7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ISO14764</a:t>
            </a:r>
            <a:r>
              <a:rPr kumimoji="1" lang="ja-JP" altLang="en-US" dirty="0" smtClean="0"/>
              <a:t>が想定する</a:t>
            </a:r>
            <a:r>
              <a:rPr kumimoji="1" lang="en-US" altLang="ja-JP" dirty="0" smtClean="0"/>
              <a:t/>
            </a:r>
            <a:br>
              <a:rPr kumimoji="1" lang="en-US" altLang="ja-JP" dirty="0" smtClean="0"/>
            </a:br>
            <a:r>
              <a:rPr kumimoji="1" lang="ja-JP" altLang="en-US" dirty="0" smtClean="0"/>
              <a:t>ソフトウェアプロセス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ソフトウェアプロセスはアクティ</a:t>
            </a:r>
            <a:r>
              <a:rPr lang="ja-JP" altLang="en-US" dirty="0" smtClean="0"/>
              <a:t>ビティの繰り返し</a:t>
            </a:r>
            <a:endParaRPr kumimoji="1" lang="ja-JP" altLang="en-US" dirty="0"/>
          </a:p>
        </p:txBody>
      </p:sp>
      <p:sp>
        <p:nvSpPr>
          <p:cNvPr id="6" name="File"/>
          <p:cNvSpPr>
            <a:spLocks noEditPoints="1" noChangeArrowheads="1"/>
          </p:cNvSpPr>
          <p:nvPr/>
        </p:nvSpPr>
        <p:spPr bwMode="auto">
          <a:xfrm>
            <a:off x="404020" y="3609020"/>
            <a:ext cx="720080" cy="576064"/>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r>
              <a:rPr lang="ja-JP" altLang="en-US" dirty="0" smtClean="0">
                <a:latin typeface="Meiryo UI" pitchFamily="50" charset="-128"/>
                <a:ea typeface="Meiryo UI" pitchFamily="50" charset="-128"/>
              </a:rPr>
              <a:t>入力</a:t>
            </a:r>
            <a:endParaRPr lang="ja-JP" altLang="en-US" dirty="0">
              <a:latin typeface="Meiryo UI" pitchFamily="50" charset="-128"/>
              <a:ea typeface="Meiryo UI" pitchFamily="50" charset="-128"/>
            </a:endParaRPr>
          </a:p>
        </p:txBody>
      </p:sp>
      <p:sp>
        <p:nvSpPr>
          <p:cNvPr id="7" name="正方形/長方形 6"/>
          <p:cNvSpPr/>
          <p:nvPr/>
        </p:nvSpPr>
        <p:spPr>
          <a:xfrm>
            <a:off x="1475656" y="3212976"/>
            <a:ext cx="2232248" cy="136815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en-US" altLang="ja-JP" dirty="0" smtClean="0"/>
          </a:p>
          <a:p>
            <a:pPr algn="ctr"/>
            <a:r>
              <a:rPr kumimoji="1" lang="ja-JP" altLang="en-US" dirty="0" smtClean="0">
                <a:latin typeface="Meiryo UI" pitchFamily="50" charset="-128"/>
                <a:ea typeface="Meiryo UI" pitchFamily="50" charset="-128"/>
              </a:rPr>
              <a:t>アクティビティ</a:t>
            </a:r>
            <a:endParaRPr kumimoji="1" lang="en-US" altLang="ja-JP" dirty="0" smtClean="0">
              <a:latin typeface="Meiryo UI" pitchFamily="50" charset="-128"/>
              <a:ea typeface="Meiryo UI" pitchFamily="50" charset="-128"/>
            </a:endParaRPr>
          </a:p>
          <a:p>
            <a:pPr algn="ctr"/>
            <a:endParaRPr lang="en-US" altLang="ja-JP" dirty="0"/>
          </a:p>
          <a:p>
            <a:pPr algn="ctr"/>
            <a:endParaRPr kumimoji="1" lang="en-US" altLang="ja-JP" dirty="0" smtClean="0"/>
          </a:p>
          <a:p>
            <a:pPr algn="ctr"/>
            <a:endParaRPr lang="en-US" altLang="ja-JP" dirty="0"/>
          </a:p>
          <a:p>
            <a:pPr algn="ctr"/>
            <a:endParaRPr kumimoji="1" lang="ja-JP" altLang="en-US" dirty="0"/>
          </a:p>
        </p:txBody>
      </p:sp>
      <p:sp>
        <p:nvSpPr>
          <p:cNvPr id="8" name="正方形/長方形 7"/>
          <p:cNvSpPr/>
          <p:nvPr/>
        </p:nvSpPr>
        <p:spPr>
          <a:xfrm>
            <a:off x="1691680" y="3933056"/>
            <a:ext cx="756084"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タスク</a:t>
            </a:r>
            <a:endParaRPr kumimoji="1" lang="ja-JP" altLang="en-US" dirty="0">
              <a:latin typeface="Meiryo UI" pitchFamily="50" charset="-128"/>
              <a:ea typeface="Meiryo UI" pitchFamily="50" charset="-128"/>
            </a:endParaRPr>
          </a:p>
        </p:txBody>
      </p:sp>
      <p:sp>
        <p:nvSpPr>
          <p:cNvPr id="9" name="正方形/長方形 8"/>
          <p:cNvSpPr/>
          <p:nvPr/>
        </p:nvSpPr>
        <p:spPr>
          <a:xfrm>
            <a:off x="2699792" y="3933056"/>
            <a:ext cx="756084"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タスク</a:t>
            </a:r>
            <a:endParaRPr kumimoji="1" lang="ja-JP" altLang="en-US" dirty="0">
              <a:latin typeface="Meiryo UI" pitchFamily="50" charset="-128"/>
              <a:ea typeface="Meiryo UI" pitchFamily="50" charset="-128"/>
            </a:endParaRPr>
          </a:p>
        </p:txBody>
      </p:sp>
      <p:sp>
        <p:nvSpPr>
          <p:cNvPr id="10" name="File"/>
          <p:cNvSpPr>
            <a:spLocks noEditPoints="1" noChangeArrowheads="1"/>
          </p:cNvSpPr>
          <p:nvPr/>
        </p:nvSpPr>
        <p:spPr bwMode="auto">
          <a:xfrm>
            <a:off x="3995936" y="3609020"/>
            <a:ext cx="720080" cy="576064"/>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r>
              <a:rPr lang="ja-JP" altLang="en-US" dirty="0">
                <a:latin typeface="Meiryo UI" pitchFamily="50" charset="-128"/>
                <a:ea typeface="Meiryo UI" pitchFamily="50" charset="-128"/>
              </a:rPr>
              <a:t>出入</a:t>
            </a:r>
          </a:p>
        </p:txBody>
      </p:sp>
      <p:sp>
        <p:nvSpPr>
          <p:cNvPr id="11" name="正方形/長方形 10"/>
          <p:cNvSpPr/>
          <p:nvPr/>
        </p:nvSpPr>
        <p:spPr>
          <a:xfrm>
            <a:off x="1907704" y="2348880"/>
            <a:ext cx="1368152" cy="50405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制御</a:t>
            </a:r>
            <a:endParaRPr kumimoji="1" lang="ja-JP" altLang="en-US" dirty="0">
              <a:latin typeface="Meiryo UI" pitchFamily="50" charset="-128"/>
              <a:ea typeface="Meiryo UI" pitchFamily="50" charset="-128"/>
            </a:endParaRPr>
          </a:p>
        </p:txBody>
      </p:sp>
      <p:sp>
        <p:nvSpPr>
          <p:cNvPr id="12" name="正方形/長方形 11"/>
          <p:cNvSpPr/>
          <p:nvPr/>
        </p:nvSpPr>
        <p:spPr>
          <a:xfrm>
            <a:off x="1907704" y="5013176"/>
            <a:ext cx="1368152" cy="50405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ja-JP" altLang="en-US" dirty="0">
                <a:latin typeface="Meiryo UI" pitchFamily="50" charset="-128"/>
                <a:ea typeface="Meiryo UI" pitchFamily="50" charset="-128"/>
              </a:rPr>
              <a:t>支援</a:t>
            </a:r>
            <a:endParaRPr kumimoji="1" lang="ja-JP" altLang="en-US" dirty="0">
              <a:latin typeface="Meiryo UI" pitchFamily="50" charset="-128"/>
              <a:ea typeface="Meiryo UI" pitchFamily="50" charset="-128"/>
            </a:endParaRPr>
          </a:p>
        </p:txBody>
      </p:sp>
      <p:cxnSp>
        <p:nvCxnSpPr>
          <p:cNvPr id="14" name="直線コネクタ 13"/>
          <p:cNvCxnSpPr>
            <a:stCxn id="8" idx="3"/>
            <a:endCxn id="9" idx="1"/>
          </p:cNvCxnSpPr>
          <p:nvPr/>
        </p:nvCxnSpPr>
        <p:spPr>
          <a:xfrm>
            <a:off x="2447764" y="4149080"/>
            <a:ext cx="252028" cy="0"/>
          </a:xfrm>
          <a:prstGeom prst="line">
            <a:avLst/>
          </a:prstGeom>
          <a:ln>
            <a:prstDash val="sysDot"/>
          </a:ln>
        </p:spPr>
        <p:style>
          <a:lnRef idx="2">
            <a:schemeClr val="dk1"/>
          </a:lnRef>
          <a:fillRef idx="0">
            <a:schemeClr val="dk1"/>
          </a:fillRef>
          <a:effectRef idx="1">
            <a:schemeClr val="dk1"/>
          </a:effectRef>
          <a:fontRef idx="minor">
            <a:schemeClr val="tx1"/>
          </a:fontRef>
        </p:style>
      </p:cxnSp>
      <p:cxnSp>
        <p:nvCxnSpPr>
          <p:cNvPr id="16" name="直線矢印コネクタ 15"/>
          <p:cNvCxnSpPr>
            <a:stCxn id="11" idx="2"/>
            <a:endCxn id="7" idx="0"/>
          </p:cNvCxnSpPr>
          <p:nvPr/>
        </p:nvCxnSpPr>
        <p:spPr>
          <a:xfrm>
            <a:off x="2591780" y="2852936"/>
            <a:ext cx="0" cy="360040"/>
          </a:xfrm>
          <a:prstGeom prst="straightConnector1">
            <a:avLst/>
          </a:prstGeom>
          <a:ln>
            <a:prstDash val="sysDot"/>
            <a:tailEnd type="arrow"/>
          </a:ln>
        </p:spPr>
        <p:style>
          <a:lnRef idx="2">
            <a:schemeClr val="dk1"/>
          </a:lnRef>
          <a:fillRef idx="0">
            <a:schemeClr val="dk1"/>
          </a:fillRef>
          <a:effectRef idx="1">
            <a:schemeClr val="dk1"/>
          </a:effectRef>
          <a:fontRef idx="minor">
            <a:schemeClr val="tx1"/>
          </a:fontRef>
        </p:style>
      </p:cxnSp>
      <p:cxnSp>
        <p:nvCxnSpPr>
          <p:cNvPr id="17" name="直線矢印コネクタ 16"/>
          <p:cNvCxnSpPr>
            <a:stCxn id="12" idx="0"/>
            <a:endCxn id="7" idx="2"/>
          </p:cNvCxnSpPr>
          <p:nvPr/>
        </p:nvCxnSpPr>
        <p:spPr>
          <a:xfrm flipV="1">
            <a:off x="2591780" y="4581128"/>
            <a:ext cx="0" cy="432048"/>
          </a:xfrm>
          <a:prstGeom prst="straightConnector1">
            <a:avLst/>
          </a:prstGeom>
          <a:ln>
            <a:prstDash val="sysDot"/>
            <a:tailEnd type="arrow"/>
          </a:ln>
        </p:spPr>
        <p:style>
          <a:lnRef idx="2">
            <a:schemeClr val="dk1"/>
          </a:lnRef>
          <a:fillRef idx="0">
            <a:schemeClr val="dk1"/>
          </a:fillRef>
          <a:effectRef idx="1">
            <a:schemeClr val="dk1"/>
          </a:effectRef>
          <a:fontRef idx="minor">
            <a:schemeClr val="tx1"/>
          </a:fontRef>
        </p:style>
      </p:cxnSp>
      <p:cxnSp>
        <p:nvCxnSpPr>
          <p:cNvPr id="22" name="直線矢印コネクタ 21"/>
          <p:cNvCxnSpPr>
            <a:stCxn id="6" idx="3"/>
            <a:endCxn id="7" idx="1"/>
          </p:cNvCxnSpPr>
          <p:nvPr/>
        </p:nvCxnSpPr>
        <p:spPr>
          <a:xfrm>
            <a:off x="1124100" y="3897052"/>
            <a:ext cx="351556"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直線矢印コネクタ 23"/>
          <p:cNvCxnSpPr>
            <a:stCxn id="7" idx="3"/>
            <a:endCxn id="10" idx="1"/>
          </p:cNvCxnSpPr>
          <p:nvPr/>
        </p:nvCxnSpPr>
        <p:spPr>
          <a:xfrm>
            <a:off x="3707904" y="3897052"/>
            <a:ext cx="28803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8" name="File"/>
          <p:cNvSpPr>
            <a:spLocks noEditPoints="1" noChangeArrowheads="1"/>
          </p:cNvSpPr>
          <p:nvPr/>
        </p:nvSpPr>
        <p:spPr bwMode="auto">
          <a:xfrm>
            <a:off x="3997077" y="4509120"/>
            <a:ext cx="720080" cy="576064"/>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r>
              <a:rPr lang="ja-JP" altLang="en-US" dirty="0" smtClean="0">
                <a:latin typeface="Meiryo UI" pitchFamily="50" charset="-128"/>
                <a:ea typeface="Meiryo UI" pitchFamily="50" charset="-128"/>
              </a:rPr>
              <a:t>出力</a:t>
            </a:r>
            <a:endParaRPr lang="en-US" altLang="ja-JP" dirty="0" smtClean="0">
              <a:latin typeface="Meiryo UI" pitchFamily="50" charset="-128"/>
              <a:ea typeface="Meiryo UI" pitchFamily="50" charset="-128"/>
            </a:endParaRPr>
          </a:p>
          <a:p>
            <a:endParaRPr lang="ja-JP" altLang="en-US" dirty="0">
              <a:latin typeface="Meiryo UI" pitchFamily="50" charset="-128"/>
              <a:ea typeface="Meiryo UI" pitchFamily="50" charset="-128"/>
            </a:endParaRPr>
          </a:p>
        </p:txBody>
      </p:sp>
      <p:cxnSp>
        <p:nvCxnSpPr>
          <p:cNvPr id="29" name="直線矢印コネクタ 28"/>
          <p:cNvCxnSpPr>
            <a:endCxn id="28" idx="1"/>
          </p:cNvCxnSpPr>
          <p:nvPr/>
        </p:nvCxnSpPr>
        <p:spPr>
          <a:xfrm>
            <a:off x="3707904" y="4293096"/>
            <a:ext cx="289173" cy="5040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2" name="File"/>
          <p:cNvSpPr>
            <a:spLocks noEditPoints="1" noChangeArrowheads="1"/>
          </p:cNvSpPr>
          <p:nvPr/>
        </p:nvSpPr>
        <p:spPr bwMode="auto">
          <a:xfrm>
            <a:off x="3995936" y="2744924"/>
            <a:ext cx="720080" cy="576064"/>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r>
              <a:rPr lang="ja-JP" altLang="en-US" dirty="0" smtClean="0">
                <a:latin typeface="Meiryo UI" pitchFamily="50" charset="-128"/>
                <a:ea typeface="Meiryo UI" pitchFamily="50" charset="-128"/>
              </a:rPr>
              <a:t>入力</a:t>
            </a:r>
            <a:endParaRPr lang="ja-JP" altLang="en-US" dirty="0">
              <a:latin typeface="Meiryo UI" pitchFamily="50" charset="-128"/>
              <a:ea typeface="Meiryo UI" pitchFamily="50" charset="-128"/>
            </a:endParaRPr>
          </a:p>
        </p:txBody>
      </p:sp>
      <p:sp>
        <p:nvSpPr>
          <p:cNvPr id="33" name="正方形/長方形 32"/>
          <p:cNvSpPr/>
          <p:nvPr/>
        </p:nvSpPr>
        <p:spPr>
          <a:xfrm>
            <a:off x="5076056" y="3212976"/>
            <a:ext cx="2232248" cy="136815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en-US" altLang="ja-JP" dirty="0" smtClean="0"/>
          </a:p>
          <a:p>
            <a:pPr algn="ctr"/>
            <a:r>
              <a:rPr kumimoji="1" lang="ja-JP" altLang="en-US" dirty="0" smtClean="0">
                <a:latin typeface="Meiryo UI" pitchFamily="50" charset="-128"/>
                <a:ea typeface="Meiryo UI" pitchFamily="50" charset="-128"/>
              </a:rPr>
              <a:t>アクティビティ</a:t>
            </a:r>
            <a:endParaRPr kumimoji="1" lang="en-US" altLang="ja-JP" dirty="0" smtClean="0">
              <a:latin typeface="Meiryo UI" pitchFamily="50" charset="-128"/>
              <a:ea typeface="Meiryo UI" pitchFamily="50" charset="-128"/>
            </a:endParaRPr>
          </a:p>
          <a:p>
            <a:pPr algn="ctr"/>
            <a:endParaRPr lang="en-US" altLang="ja-JP" dirty="0"/>
          </a:p>
          <a:p>
            <a:pPr algn="ctr"/>
            <a:endParaRPr kumimoji="1" lang="en-US" altLang="ja-JP" dirty="0" smtClean="0"/>
          </a:p>
          <a:p>
            <a:pPr algn="ctr"/>
            <a:endParaRPr lang="en-US" altLang="ja-JP" dirty="0"/>
          </a:p>
          <a:p>
            <a:pPr algn="ctr"/>
            <a:endParaRPr kumimoji="1" lang="ja-JP" altLang="en-US" dirty="0"/>
          </a:p>
        </p:txBody>
      </p:sp>
      <p:sp>
        <p:nvSpPr>
          <p:cNvPr id="34" name="正方形/長方形 33"/>
          <p:cNvSpPr/>
          <p:nvPr/>
        </p:nvSpPr>
        <p:spPr>
          <a:xfrm>
            <a:off x="5292080" y="3933056"/>
            <a:ext cx="756084"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タスク</a:t>
            </a:r>
            <a:endParaRPr kumimoji="1" lang="ja-JP" altLang="en-US" dirty="0">
              <a:latin typeface="Meiryo UI" pitchFamily="50" charset="-128"/>
              <a:ea typeface="Meiryo UI" pitchFamily="50" charset="-128"/>
            </a:endParaRPr>
          </a:p>
        </p:txBody>
      </p:sp>
      <p:sp>
        <p:nvSpPr>
          <p:cNvPr id="35" name="正方形/長方形 34"/>
          <p:cNvSpPr/>
          <p:nvPr/>
        </p:nvSpPr>
        <p:spPr>
          <a:xfrm>
            <a:off x="6300192" y="3933056"/>
            <a:ext cx="756084" cy="43204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タスク</a:t>
            </a:r>
            <a:endParaRPr kumimoji="1" lang="ja-JP" altLang="en-US" dirty="0">
              <a:latin typeface="Meiryo UI" pitchFamily="50" charset="-128"/>
              <a:ea typeface="Meiryo UI" pitchFamily="50" charset="-128"/>
            </a:endParaRPr>
          </a:p>
        </p:txBody>
      </p:sp>
      <p:sp>
        <p:nvSpPr>
          <p:cNvPr id="36" name="正方形/長方形 35"/>
          <p:cNvSpPr/>
          <p:nvPr/>
        </p:nvSpPr>
        <p:spPr>
          <a:xfrm>
            <a:off x="5508104" y="2348880"/>
            <a:ext cx="1368152" cy="50405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制御</a:t>
            </a:r>
            <a:endParaRPr kumimoji="1" lang="ja-JP" altLang="en-US" dirty="0">
              <a:latin typeface="Meiryo UI" pitchFamily="50" charset="-128"/>
              <a:ea typeface="Meiryo UI" pitchFamily="50" charset="-128"/>
            </a:endParaRPr>
          </a:p>
        </p:txBody>
      </p:sp>
      <p:sp>
        <p:nvSpPr>
          <p:cNvPr id="37" name="正方形/長方形 36"/>
          <p:cNvSpPr/>
          <p:nvPr/>
        </p:nvSpPr>
        <p:spPr>
          <a:xfrm>
            <a:off x="5508104" y="5013176"/>
            <a:ext cx="1368152" cy="50405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ja-JP" altLang="en-US" dirty="0">
                <a:latin typeface="Meiryo UI" pitchFamily="50" charset="-128"/>
                <a:ea typeface="Meiryo UI" pitchFamily="50" charset="-128"/>
              </a:rPr>
              <a:t>支援</a:t>
            </a:r>
            <a:endParaRPr kumimoji="1" lang="ja-JP" altLang="en-US" dirty="0">
              <a:latin typeface="Meiryo UI" pitchFamily="50" charset="-128"/>
              <a:ea typeface="Meiryo UI" pitchFamily="50" charset="-128"/>
            </a:endParaRPr>
          </a:p>
        </p:txBody>
      </p:sp>
      <p:cxnSp>
        <p:nvCxnSpPr>
          <p:cNvPr id="38" name="直線コネクタ 37"/>
          <p:cNvCxnSpPr>
            <a:stCxn id="34" idx="3"/>
            <a:endCxn id="35" idx="1"/>
          </p:cNvCxnSpPr>
          <p:nvPr/>
        </p:nvCxnSpPr>
        <p:spPr>
          <a:xfrm>
            <a:off x="6048164" y="4149080"/>
            <a:ext cx="252028" cy="0"/>
          </a:xfrm>
          <a:prstGeom prst="line">
            <a:avLst/>
          </a:prstGeom>
          <a:ln>
            <a:prstDash val="sysDot"/>
          </a:ln>
        </p:spPr>
        <p:style>
          <a:lnRef idx="2">
            <a:schemeClr val="dk1"/>
          </a:lnRef>
          <a:fillRef idx="0">
            <a:schemeClr val="dk1"/>
          </a:fillRef>
          <a:effectRef idx="1">
            <a:schemeClr val="dk1"/>
          </a:effectRef>
          <a:fontRef idx="minor">
            <a:schemeClr val="tx1"/>
          </a:fontRef>
        </p:style>
      </p:cxnSp>
      <p:cxnSp>
        <p:nvCxnSpPr>
          <p:cNvPr id="39" name="直線矢印コネクタ 38"/>
          <p:cNvCxnSpPr>
            <a:stCxn id="36" idx="2"/>
            <a:endCxn id="33" idx="0"/>
          </p:cNvCxnSpPr>
          <p:nvPr/>
        </p:nvCxnSpPr>
        <p:spPr>
          <a:xfrm>
            <a:off x="6192180" y="2852936"/>
            <a:ext cx="0" cy="360040"/>
          </a:xfrm>
          <a:prstGeom prst="straightConnector1">
            <a:avLst/>
          </a:prstGeom>
          <a:ln>
            <a:prstDash val="sysDot"/>
            <a:tailEnd type="arrow"/>
          </a:ln>
        </p:spPr>
        <p:style>
          <a:lnRef idx="2">
            <a:schemeClr val="dk1"/>
          </a:lnRef>
          <a:fillRef idx="0">
            <a:schemeClr val="dk1"/>
          </a:fillRef>
          <a:effectRef idx="1">
            <a:schemeClr val="dk1"/>
          </a:effectRef>
          <a:fontRef idx="minor">
            <a:schemeClr val="tx1"/>
          </a:fontRef>
        </p:style>
      </p:cxnSp>
      <p:cxnSp>
        <p:nvCxnSpPr>
          <p:cNvPr id="40" name="直線矢印コネクタ 39"/>
          <p:cNvCxnSpPr>
            <a:stCxn id="37" idx="0"/>
            <a:endCxn id="33" idx="2"/>
          </p:cNvCxnSpPr>
          <p:nvPr/>
        </p:nvCxnSpPr>
        <p:spPr>
          <a:xfrm flipV="1">
            <a:off x="6192180" y="4581128"/>
            <a:ext cx="0" cy="432048"/>
          </a:xfrm>
          <a:prstGeom prst="straightConnector1">
            <a:avLst/>
          </a:prstGeom>
          <a:ln>
            <a:prstDash val="sysDot"/>
            <a:tailEnd type="arrow"/>
          </a:ln>
        </p:spPr>
        <p:style>
          <a:lnRef idx="2">
            <a:schemeClr val="dk1"/>
          </a:lnRef>
          <a:fillRef idx="0">
            <a:schemeClr val="dk1"/>
          </a:fillRef>
          <a:effectRef idx="1">
            <a:schemeClr val="dk1"/>
          </a:effectRef>
          <a:fontRef idx="minor">
            <a:schemeClr val="tx1"/>
          </a:fontRef>
        </p:style>
      </p:cxnSp>
      <p:cxnSp>
        <p:nvCxnSpPr>
          <p:cNvPr id="41" name="直線矢印コネクタ 40"/>
          <p:cNvCxnSpPr>
            <a:stCxn id="10" idx="3"/>
            <a:endCxn id="33" idx="1"/>
          </p:cNvCxnSpPr>
          <p:nvPr/>
        </p:nvCxnSpPr>
        <p:spPr>
          <a:xfrm>
            <a:off x="4716016" y="3897052"/>
            <a:ext cx="36004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3" name="直線矢印コネクタ 42"/>
          <p:cNvCxnSpPr>
            <a:stCxn id="32" idx="3"/>
          </p:cNvCxnSpPr>
          <p:nvPr/>
        </p:nvCxnSpPr>
        <p:spPr>
          <a:xfrm>
            <a:off x="4716016" y="3032956"/>
            <a:ext cx="360040" cy="46805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6" name="File"/>
          <p:cNvSpPr>
            <a:spLocks noEditPoints="1" noChangeArrowheads="1"/>
          </p:cNvSpPr>
          <p:nvPr/>
        </p:nvSpPr>
        <p:spPr bwMode="auto">
          <a:xfrm>
            <a:off x="7595195" y="3573016"/>
            <a:ext cx="720080" cy="576064"/>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r>
              <a:rPr lang="ja-JP" altLang="en-US" dirty="0">
                <a:latin typeface="Meiryo UI" pitchFamily="50" charset="-128"/>
                <a:ea typeface="Meiryo UI" pitchFamily="50" charset="-128"/>
              </a:rPr>
              <a:t>出入</a:t>
            </a:r>
          </a:p>
        </p:txBody>
      </p:sp>
      <p:cxnSp>
        <p:nvCxnSpPr>
          <p:cNvPr id="47" name="直線矢印コネクタ 46"/>
          <p:cNvCxnSpPr>
            <a:endCxn id="46" idx="1"/>
          </p:cNvCxnSpPr>
          <p:nvPr/>
        </p:nvCxnSpPr>
        <p:spPr>
          <a:xfrm>
            <a:off x="7307163" y="3861048"/>
            <a:ext cx="28803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8" name="File"/>
          <p:cNvSpPr>
            <a:spLocks noEditPoints="1" noChangeArrowheads="1"/>
          </p:cNvSpPr>
          <p:nvPr/>
        </p:nvSpPr>
        <p:spPr bwMode="auto">
          <a:xfrm>
            <a:off x="7596336" y="4473116"/>
            <a:ext cx="720080" cy="576064"/>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r>
              <a:rPr lang="ja-JP" altLang="en-US" dirty="0" smtClean="0">
                <a:latin typeface="Meiryo UI" pitchFamily="50" charset="-128"/>
                <a:ea typeface="Meiryo UI" pitchFamily="50" charset="-128"/>
              </a:rPr>
              <a:t>出力</a:t>
            </a:r>
            <a:endParaRPr lang="en-US" altLang="ja-JP" dirty="0" smtClean="0">
              <a:latin typeface="Meiryo UI" pitchFamily="50" charset="-128"/>
              <a:ea typeface="Meiryo UI" pitchFamily="50" charset="-128"/>
            </a:endParaRPr>
          </a:p>
          <a:p>
            <a:endParaRPr lang="ja-JP" altLang="en-US" dirty="0">
              <a:latin typeface="Meiryo UI" pitchFamily="50" charset="-128"/>
              <a:ea typeface="Meiryo UI" pitchFamily="50" charset="-128"/>
            </a:endParaRPr>
          </a:p>
        </p:txBody>
      </p:sp>
      <p:cxnSp>
        <p:nvCxnSpPr>
          <p:cNvPr id="49" name="直線矢印コネクタ 48"/>
          <p:cNvCxnSpPr>
            <a:endCxn id="48" idx="1"/>
          </p:cNvCxnSpPr>
          <p:nvPr/>
        </p:nvCxnSpPr>
        <p:spPr>
          <a:xfrm>
            <a:off x="7307163" y="4257092"/>
            <a:ext cx="289173" cy="5040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1" name="直線矢印コネクタ 50"/>
          <p:cNvCxnSpPr/>
          <p:nvPr/>
        </p:nvCxnSpPr>
        <p:spPr>
          <a:xfrm>
            <a:off x="8422779" y="3861048"/>
            <a:ext cx="613717" cy="0"/>
          </a:xfrm>
          <a:prstGeom prst="straightConnector1">
            <a:avLst/>
          </a:prstGeom>
          <a:ln>
            <a:prstDash val="sysDot"/>
            <a:tailEnd type="non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668008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円/楕円 32"/>
          <p:cNvSpPr/>
          <p:nvPr/>
        </p:nvSpPr>
        <p:spPr>
          <a:xfrm>
            <a:off x="1650901" y="2393615"/>
            <a:ext cx="5760640" cy="2808312"/>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 name="タイトル 1"/>
          <p:cNvSpPr>
            <a:spLocks noGrp="1"/>
          </p:cNvSpPr>
          <p:nvPr>
            <p:ph type="title"/>
          </p:nvPr>
        </p:nvSpPr>
        <p:spPr/>
        <p:txBody>
          <a:bodyPr>
            <a:normAutofit fontScale="90000"/>
          </a:bodyPr>
          <a:lstStyle/>
          <a:p>
            <a:r>
              <a:rPr kumimoji="1" lang="ja-JP" altLang="en-US" dirty="0" smtClean="0"/>
              <a:t>保守プロセスを構成する</a:t>
            </a:r>
            <a:r>
              <a:rPr kumimoji="1" lang="en-US" altLang="ja-JP" dirty="0" smtClean="0"/>
              <a:t/>
            </a:r>
            <a:br>
              <a:rPr kumimoji="1" lang="en-US" altLang="ja-JP" dirty="0" smtClean="0"/>
            </a:br>
            <a:r>
              <a:rPr kumimoji="1" lang="en-US" altLang="ja-JP" dirty="0" smtClean="0"/>
              <a:t>6</a:t>
            </a:r>
            <a:r>
              <a:rPr kumimoji="1" lang="ja-JP" altLang="en-US" dirty="0" err="1" smtClean="0"/>
              <a:t>つの</a:t>
            </a:r>
            <a:r>
              <a:rPr kumimoji="1" lang="ja-JP" altLang="en-US" dirty="0" smtClean="0"/>
              <a:t>アクティビティ</a:t>
            </a:r>
            <a:endParaRPr kumimoji="1" lang="ja-JP" altLang="en-US" dirty="0"/>
          </a:p>
        </p:txBody>
      </p:sp>
      <p:sp>
        <p:nvSpPr>
          <p:cNvPr id="4" name="正方形/長方形 3"/>
          <p:cNvSpPr/>
          <p:nvPr/>
        </p:nvSpPr>
        <p:spPr>
          <a:xfrm>
            <a:off x="1436105" y="1700808"/>
            <a:ext cx="1944216" cy="57606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1.</a:t>
            </a:r>
            <a:r>
              <a:rPr kumimoji="1" lang="ja-JP" altLang="en-US" dirty="0" smtClean="0">
                <a:latin typeface="Meiryo UI" pitchFamily="50" charset="-128"/>
                <a:ea typeface="Meiryo UI" pitchFamily="50" charset="-128"/>
              </a:rPr>
              <a:t>プロセス実装 </a:t>
            </a:r>
            <a:endParaRPr kumimoji="1" lang="ja-JP" altLang="en-US" dirty="0">
              <a:latin typeface="Meiryo UI" pitchFamily="50" charset="-128"/>
              <a:ea typeface="Meiryo UI" pitchFamily="50" charset="-128"/>
            </a:endParaRPr>
          </a:p>
        </p:txBody>
      </p:sp>
      <p:sp>
        <p:nvSpPr>
          <p:cNvPr id="5" name="正方形/長方形 4"/>
          <p:cNvSpPr/>
          <p:nvPr/>
        </p:nvSpPr>
        <p:spPr>
          <a:xfrm>
            <a:off x="2401863" y="3149352"/>
            <a:ext cx="1944216" cy="57606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2.</a:t>
            </a:r>
            <a:r>
              <a:rPr kumimoji="1" lang="ja-JP" altLang="en-US" dirty="0" smtClean="0">
                <a:latin typeface="Meiryo UI" pitchFamily="50" charset="-128"/>
                <a:ea typeface="Meiryo UI" pitchFamily="50" charset="-128"/>
              </a:rPr>
              <a:t>問題分析および修正分析</a:t>
            </a:r>
            <a:endParaRPr kumimoji="1" lang="ja-JP" altLang="en-US" dirty="0">
              <a:latin typeface="Meiryo UI" pitchFamily="50" charset="-128"/>
              <a:ea typeface="Meiryo UI" pitchFamily="50" charset="-128"/>
            </a:endParaRPr>
          </a:p>
        </p:txBody>
      </p:sp>
      <p:sp>
        <p:nvSpPr>
          <p:cNvPr id="6" name="正方形/長方形 5"/>
          <p:cNvSpPr/>
          <p:nvPr/>
        </p:nvSpPr>
        <p:spPr>
          <a:xfrm>
            <a:off x="3637298" y="4221088"/>
            <a:ext cx="1944216" cy="57606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ltLang="ja-JP" dirty="0">
                <a:latin typeface="Meiryo UI" pitchFamily="50" charset="-128"/>
                <a:ea typeface="Meiryo UI" pitchFamily="50" charset="-128"/>
              </a:rPr>
              <a:t>3</a:t>
            </a:r>
            <a:r>
              <a:rPr kumimoji="1" lang="en-US" altLang="ja-JP" dirty="0" smtClean="0">
                <a:latin typeface="Meiryo UI" pitchFamily="50" charset="-128"/>
                <a:ea typeface="Meiryo UI" pitchFamily="50" charset="-128"/>
              </a:rPr>
              <a:t>.</a:t>
            </a:r>
            <a:r>
              <a:rPr kumimoji="1" lang="ja-JP" altLang="en-US" dirty="0" smtClean="0">
                <a:latin typeface="Meiryo UI" pitchFamily="50" charset="-128"/>
                <a:ea typeface="Meiryo UI" pitchFamily="50" charset="-128"/>
              </a:rPr>
              <a:t>修正の実施 </a:t>
            </a:r>
            <a:endParaRPr kumimoji="1" lang="ja-JP" altLang="en-US" dirty="0">
              <a:latin typeface="Meiryo UI" pitchFamily="50" charset="-128"/>
              <a:ea typeface="Meiryo UI" pitchFamily="50" charset="-128"/>
            </a:endParaRPr>
          </a:p>
        </p:txBody>
      </p:sp>
      <p:sp>
        <p:nvSpPr>
          <p:cNvPr id="7" name="正方形/長方形 6"/>
          <p:cNvSpPr/>
          <p:nvPr/>
        </p:nvSpPr>
        <p:spPr>
          <a:xfrm>
            <a:off x="4860032" y="3149352"/>
            <a:ext cx="1944216" cy="57606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ltLang="ja-JP" dirty="0" smtClean="0">
                <a:latin typeface="Meiryo UI" pitchFamily="50" charset="-128"/>
                <a:ea typeface="Meiryo UI" pitchFamily="50" charset="-128"/>
              </a:rPr>
              <a:t>4</a:t>
            </a:r>
            <a:r>
              <a:rPr kumimoji="1" lang="en-US" altLang="ja-JP" dirty="0" smtClean="0">
                <a:latin typeface="Meiryo UI" pitchFamily="50" charset="-128"/>
                <a:ea typeface="Meiryo UI" pitchFamily="50" charset="-128"/>
              </a:rPr>
              <a:t>.</a:t>
            </a:r>
            <a:r>
              <a:rPr kumimoji="1" lang="ja-JP" altLang="en-US" dirty="0" smtClean="0">
                <a:latin typeface="Meiryo UI" pitchFamily="50" charset="-128"/>
                <a:ea typeface="Meiryo UI" pitchFamily="50" charset="-128"/>
              </a:rPr>
              <a:t>保守レビュー</a:t>
            </a:r>
            <a:endParaRPr kumimoji="1" lang="en-US" altLang="ja-JP" dirty="0" smtClean="0">
              <a:latin typeface="Meiryo UI" pitchFamily="50" charset="-128"/>
              <a:ea typeface="Meiryo UI" pitchFamily="50" charset="-128"/>
            </a:endParaRPr>
          </a:p>
          <a:p>
            <a:pPr algn="ctr"/>
            <a:r>
              <a:rPr kumimoji="1" lang="ja-JP" altLang="en-US" dirty="0" smtClean="0">
                <a:latin typeface="Meiryo UI" pitchFamily="50" charset="-128"/>
                <a:ea typeface="Meiryo UI" pitchFamily="50" charset="-128"/>
              </a:rPr>
              <a:t>および受け入れ</a:t>
            </a:r>
            <a:endParaRPr kumimoji="1" lang="ja-JP" altLang="en-US" dirty="0">
              <a:latin typeface="Meiryo UI" pitchFamily="50" charset="-128"/>
              <a:ea typeface="Meiryo UI" pitchFamily="50" charset="-128"/>
            </a:endParaRPr>
          </a:p>
        </p:txBody>
      </p:sp>
      <p:sp>
        <p:nvSpPr>
          <p:cNvPr id="8" name="正方形/長方形 7"/>
          <p:cNvSpPr/>
          <p:nvPr/>
        </p:nvSpPr>
        <p:spPr>
          <a:xfrm>
            <a:off x="6660232" y="5570537"/>
            <a:ext cx="1944216" cy="57606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ltLang="ja-JP" dirty="0" smtClean="0">
                <a:latin typeface="Meiryo UI" pitchFamily="50" charset="-128"/>
                <a:ea typeface="Meiryo UI" pitchFamily="50" charset="-128"/>
              </a:rPr>
              <a:t>5</a:t>
            </a:r>
            <a:r>
              <a:rPr kumimoji="1" lang="en-US" altLang="ja-JP" dirty="0" smtClean="0">
                <a:latin typeface="Meiryo UI" pitchFamily="50" charset="-128"/>
                <a:ea typeface="Meiryo UI" pitchFamily="50" charset="-128"/>
              </a:rPr>
              <a:t>.</a:t>
            </a:r>
            <a:r>
              <a:rPr kumimoji="1" lang="ja-JP" altLang="en-US" dirty="0" smtClean="0">
                <a:latin typeface="Meiryo UI" pitchFamily="50" charset="-128"/>
                <a:ea typeface="Meiryo UI" pitchFamily="50" charset="-128"/>
              </a:rPr>
              <a:t>移行</a:t>
            </a:r>
            <a:endParaRPr kumimoji="1" lang="ja-JP" altLang="en-US" dirty="0">
              <a:latin typeface="Meiryo UI" pitchFamily="50" charset="-128"/>
              <a:ea typeface="Meiryo UI" pitchFamily="50" charset="-128"/>
            </a:endParaRPr>
          </a:p>
        </p:txBody>
      </p:sp>
      <p:sp>
        <p:nvSpPr>
          <p:cNvPr id="9" name="正方形/長方形 8"/>
          <p:cNvSpPr/>
          <p:nvPr/>
        </p:nvSpPr>
        <p:spPr>
          <a:xfrm>
            <a:off x="678793" y="5589240"/>
            <a:ext cx="1944216" cy="57606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6.</a:t>
            </a:r>
            <a:r>
              <a:rPr kumimoji="1" lang="ja-JP" altLang="en-US" dirty="0" smtClean="0">
                <a:latin typeface="Meiryo UI" pitchFamily="50" charset="-128"/>
                <a:ea typeface="Meiryo UI" pitchFamily="50" charset="-128"/>
              </a:rPr>
              <a:t>廃棄</a:t>
            </a:r>
            <a:endParaRPr kumimoji="1" lang="ja-JP" altLang="en-US" dirty="0">
              <a:latin typeface="Meiryo UI" pitchFamily="50" charset="-128"/>
              <a:ea typeface="Meiryo UI" pitchFamily="50" charset="-128"/>
            </a:endParaRPr>
          </a:p>
        </p:txBody>
      </p:sp>
      <p:cxnSp>
        <p:nvCxnSpPr>
          <p:cNvPr id="11" name="曲線コネクタ 10"/>
          <p:cNvCxnSpPr>
            <a:stCxn id="5" idx="2"/>
            <a:endCxn id="6" idx="1"/>
          </p:cNvCxnSpPr>
          <p:nvPr/>
        </p:nvCxnSpPr>
        <p:spPr>
          <a:xfrm rot="16200000" flipH="1">
            <a:off x="3113782" y="3985604"/>
            <a:ext cx="783704" cy="263327"/>
          </a:xfrm>
          <a:prstGeom prst="curvedConnector2">
            <a:avLst/>
          </a:prstGeom>
          <a:ln>
            <a:tailEnd type="arrow"/>
          </a:ln>
        </p:spPr>
        <p:style>
          <a:lnRef idx="2">
            <a:schemeClr val="dk1"/>
          </a:lnRef>
          <a:fillRef idx="0">
            <a:schemeClr val="dk1"/>
          </a:fillRef>
          <a:effectRef idx="1">
            <a:schemeClr val="dk1"/>
          </a:effectRef>
          <a:fontRef idx="minor">
            <a:schemeClr val="tx1"/>
          </a:fontRef>
        </p:style>
      </p:cxnSp>
      <p:cxnSp>
        <p:nvCxnSpPr>
          <p:cNvPr id="13" name="曲線コネクタ 12"/>
          <p:cNvCxnSpPr>
            <a:stCxn id="6" idx="3"/>
            <a:endCxn id="7" idx="2"/>
          </p:cNvCxnSpPr>
          <p:nvPr/>
        </p:nvCxnSpPr>
        <p:spPr>
          <a:xfrm flipV="1">
            <a:off x="5581514" y="3725416"/>
            <a:ext cx="250626" cy="783704"/>
          </a:xfrm>
          <a:prstGeom prst="curvedConnector2">
            <a:avLst/>
          </a:prstGeom>
          <a:ln>
            <a:tailEnd type="arrow"/>
          </a:ln>
        </p:spPr>
        <p:style>
          <a:lnRef idx="2">
            <a:schemeClr val="dk1"/>
          </a:lnRef>
          <a:fillRef idx="0">
            <a:schemeClr val="dk1"/>
          </a:fillRef>
          <a:effectRef idx="1">
            <a:schemeClr val="dk1"/>
          </a:effectRef>
          <a:fontRef idx="minor">
            <a:schemeClr val="tx1"/>
          </a:fontRef>
        </p:style>
      </p:cxnSp>
      <p:cxnSp>
        <p:nvCxnSpPr>
          <p:cNvPr id="17" name="曲線コネクタ 16"/>
          <p:cNvCxnSpPr>
            <a:stCxn id="7" idx="0"/>
            <a:endCxn id="5" idx="0"/>
          </p:cNvCxnSpPr>
          <p:nvPr/>
        </p:nvCxnSpPr>
        <p:spPr>
          <a:xfrm rot="16200000" flipV="1">
            <a:off x="4603056" y="1920267"/>
            <a:ext cx="12700" cy="2458169"/>
          </a:xfrm>
          <a:prstGeom prst="curvedConnector3">
            <a:avLst>
              <a:gd name="adj1" fmla="val 4199984"/>
            </a:avLst>
          </a:prstGeom>
          <a:ln>
            <a:tailEnd type="arrow"/>
          </a:ln>
        </p:spPr>
        <p:style>
          <a:lnRef idx="2">
            <a:schemeClr val="dk1"/>
          </a:lnRef>
          <a:fillRef idx="0">
            <a:schemeClr val="dk1"/>
          </a:fillRef>
          <a:effectRef idx="1">
            <a:schemeClr val="dk1"/>
          </a:effectRef>
          <a:fontRef idx="minor">
            <a:schemeClr val="tx1"/>
          </a:fontRef>
        </p:style>
      </p:cxnSp>
      <p:sp>
        <p:nvSpPr>
          <p:cNvPr id="25" name="正方形/長方形 24"/>
          <p:cNvSpPr/>
          <p:nvPr/>
        </p:nvSpPr>
        <p:spPr>
          <a:xfrm>
            <a:off x="3637298" y="5606702"/>
            <a:ext cx="1944216" cy="57606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開発プロセス</a:t>
            </a:r>
            <a:endParaRPr kumimoji="1" lang="ja-JP" altLang="en-US" dirty="0">
              <a:latin typeface="Meiryo UI" pitchFamily="50" charset="-128"/>
              <a:ea typeface="Meiryo UI" pitchFamily="50" charset="-128"/>
            </a:endParaRPr>
          </a:p>
        </p:txBody>
      </p:sp>
      <p:cxnSp>
        <p:nvCxnSpPr>
          <p:cNvPr id="27" name="直線矢印コネクタ 26"/>
          <p:cNvCxnSpPr/>
          <p:nvPr/>
        </p:nvCxnSpPr>
        <p:spPr>
          <a:xfrm flipH="1">
            <a:off x="3637298" y="4797152"/>
            <a:ext cx="358638" cy="809550"/>
          </a:xfrm>
          <a:prstGeom prst="straightConnector1">
            <a:avLst/>
          </a:prstGeom>
          <a:ln>
            <a:prstDash val="sysDot"/>
            <a:tailEnd type="arrow"/>
          </a:ln>
        </p:spPr>
        <p:style>
          <a:lnRef idx="2">
            <a:schemeClr val="dk1"/>
          </a:lnRef>
          <a:fillRef idx="0">
            <a:schemeClr val="dk1"/>
          </a:fillRef>
          <a:effectRef idx="1">
            <a:schemeClr val="dk1"/>
          </a:effectRef>
          <a:fontRef idx="minor">
            <a:schemeClr val="tx1"/>
          </a:fontRef>
        </p:style>
      </p:cxnSp>
      <p:cxnSp>
        <p:nvCxnSpPr>
          <p:cNvPr id="28" name="直線矢印コネクタ 27"/>
          <p:cNvCxnSpPr/>
          <p:nvPr/>
        </p:nvCxnSpPr>
        <p:spPr>
          <a:xfrm flipH="1" flipV="1">
            <a:off x="5220072" y="4797152"/>
            <a:ext cx="361442" cy="809550"/>
          </a:xfrm>
          <a:prstGeom prst="straightConnector1">
            <a:avLst/>
          </a:prstGeom>
          <a:ln>
            <a:prstDash val="sysDot"/>
            <a:tailEnd type="arrow"/>
          </a:ln>
        </p:spPr>
        <p:style>
          <a:lnRef idx="2">
            <a:schemeClr val="dk1"/>
          </a:lnRef>
          <a:fillRef idx="0">
            <a:schemeClr val="dk1"/>
          </a:fillRef>
          <a:effectRef idx="1">
            <a:schemeClr val="dk1"/>
          </a:effectRef>
          <a:fontRef idx="minor">
            <a:schemeClr val="tx1"/>
          </a:fontRef>
        </p:style>
      </p:cxnSp>
      <p:cxnSp>
        <p:nvCxnSpPr>
          <p:cNvPr id="35" name="直線矢印コネクタ 34"/>
          <p:cNvCxnSpPr>
            <a:stCxn id="33" idx="3"/>
            <a:endCxn id="9" idx="0"/>
          </p:cNvCxnSpPr>
          <p:nvPr/>
        </p:nvCxnSpPr>
        <p:spPr>
          <a:xfrm flipH="1">
            <a:off x="1650901" y="4790659"/>
            <a:ext cx="843626" cy="79858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6" name="直線矢印コネクタ 35"/>
          <p:cNvCxnSpPr>
            <a:stCxn id="33" idx="5"/>
          </p:cNvCxnSpPr>
          <p:nvPr/>
        </p:nvCxnSpPr>
        <p:spPr>
          <a:xfrm>
            <a:off x="6567915" y="4790659"/>
            <a:ext cx="1064425" cy="77987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0" name="直線矢印コネクタ 39"/>
          <p:cNvCxnSpPr>
            <a:stCxn id="4" idx="2"/>
          </p:cNvCxnSpPr>
          <p:nvPr/>
        </p:nvCxnSpPr>
        <p:spPr>
          <a:xfrm flipH="1">
            <a:off x="2123728" y="2276872"/>
            <a:ext cx="284485" cy="72008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719691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保守プロセスと関連するプロセスの関係</a:t>
            </a:r>
            <a:endParaRPr kumimoji="1" lang="ja-JP" altLang="en-US" dirty="0"/>
          </a:p>
        </p:txBody>
      </p:sp>
      <p:sp>
        <p:nvSpPr>
          <p:cNvPr id="4" name="ホームベース 3"/>
          <p:cNvSpPr/>
          <p:nvPr/>
        </p:nvSpPr>
        <p:spPr>
          <a:xfrm>
            <a:off x="1043608" y="1592796"/>
            <a:ext cx="5976664" cy="648072"/>
          </a:xfrm>
          <a:prstGeom prst="homePlate">
            <a:avLst>
              <a:gd name="adj" fmla="val 102911"/>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運用プロセス・保守プロセスなど</a:t>
            </a:r>
            <a:endParaRPr kumimoji="1" lang="ja-JP" altLang="en-US" sz="2400" dirty="0">
              <a:latin typeface="Meiryo UI" pitchFamily="50" charset="-128"/>
              <a:ea typeface="Meiryo UI" pitchFamily="50" charset="-128"/>
            </a:endParaRPr>
          </a:p>
        </p:txBody>
      </p:sp>
      <p:sp>
        <p:nvSpPr>
          <p:cNvPr id="5" name="爆発 1 4"/>
          <p:cNvSpPr/>
          <p:nvPr/>
        </p:nvSpPr>
        <p:spPr>
          <a:xfrm>
            <a:off x="2267744" y="2348880"/>
            <a:ext cx="2880320" cy="1008112"/>
          </a:xfrm>
          <a:prstGeom prst="irregularSeal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問題発生！！</a:t>
            </a:r>
            <a:endParaRPr kumimoji="1" lang="ja-JP" altLang="en-US" dirty="0">
              <a:latin typeface="Meiryo UI" pitchFamily="50" charset="-128"/>
              <a:ea typeface="Meiryo UI" pitchFamily="50" charset="-128"/>
            </a:endParaRPr>
          </a:p>
        </p:txBody>
      </p:sp>
      <p:sp>
        <p:nvSpPr>
          <p:cNvPr id="6" name="ホームベース 5"/>
          <p:cNvSpPr/>
          <p:nvPr/>
        </p:nvSpPr>
        <p:spPr>
          <a:xfrm>
            <a:off x="1867508" y="3573016"/>
            <a:ext cx="3680792" cy="504056"/>
          </a:xfrm>
          <a:prstGeom prst="homePlate">
            <a:avLst>
              <a:gd name="adj" fmla="val 102911"/>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問題解決プロセス</a:t>
            </a:r>
            <a:endParaRPr kumimoji="1" lang="ja-JP" altLang="en-US" sz="2400" dirty="0">
              <a:latin typeface="Meiryo UI" pitchFamily="50" charset="-128"/>
              <a:ea typeface="Meiryo UI" pitchFamily="50" charset="-128"/>
            </a:endParaRPr>
          </a:p>
        </p:txBody>
      </p:sp>
      <p:sp>
        <p:nvSpPr>
          <p:cNvPr id="8" name="ホームベース 7"/>
          <p:cNvSpPr/>
          <p:nvPr/>
        </p:nvSpPr>
        <p:spPr>
          <a:xfrm>
            <a:off x="2236502" y="4715408"/>
            <a:ext cx="2942803" cy="504056"/>
          </a:xfrm>
          <a:prstGeom prst="homePlate">
            <a:avLst>
              <a:gd name="adj" fmla="val 102911"/>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保守プロセス</a:t>
            </a:r>
            <a:endParaRPr kumimoji="1" lang="ja-JP" altLang="en-US" sz="2400" dirty="0">
              <a:latin typeface="Meiryo UI" pitchFamily="50" charset="-128"/>
              <a:ea typeface="Meiryo UI" pitchFamily="50" charset="-128"/>
            </a:endParaRPr>
          </a:p>
        </p:txBody>
      </p:sp>
      <p:sp>
        <p:nvSpPr>
          <p:cNvPr id="9" name="ホームベース 8"/>
          <p:cNvSpPr/>
          <p:nvPr/>
        </p:nvSpPr>
        <p:spPr>
          <a:xfrm>
            <a:off x="2236502" y="5877272"/>
            <a:ext cx="2942803" cy="504056"/>
          </a:xfrm>
          <a:prstGeom prst="homePlate">
            <a:avLst>
              <a:gd name="adj" fmla="val 102911"/>
            </a:avLst>
          </a:prstGeom>
        </p:spPr>
        <p:style>
          <a:lnRef idx="1">
            <a:schemeClr val="dk1"/>
          </a:lnRef>
          <a:fillRef idx="2">
            <a:schemeClr val="dk1"/>
          </a:fillRef>
          <a:effectRef idx="1">
            <a:schemeClr val="dk1"/>
          </a:effectRef>
          <a:fontRef idx="minor">
            <a:schemeClr val="dk1"/>
          </a:fontRef>
        </p:style>
        <p:txBody>
          <a:bodyPr rtlCol="0" anchor="ctr"/>
          <a:lstStyle/>
          <a:p>
            <a:pPr algn="ctr"/>
            <a:r>
              <a:rPr lang="ja-JP" altLang="en-US" sz="2400" dirty="0">
                <a:latin typeface="Meiryo UI" pitchFamily="50" charset="-128"/>
                <a:ea typeface="Meiryo UI" pitchFamily="50" charset="-128"/>
              </a:rPr>
              <a:t>開発</a:t>
            </a:r>
            <a:r>
              <a:rPr kumimoji="1" lang="ja-JP" altLang="en-US" sz="2400" dirty="0" smtClean="0">
                <a:latin typeface="Meiryo UI" pitchFamily="50" charset="-128"/>
                <a:ea typeface="Meiryo UI" pitchFamily="50" charset="-128"/>
              </a:rPr>
              <a:t>プロセス</a:t>
            </a:r>
            <a:endParaRPr kumimoji="1" lang="ja-JP" altLang="en-US" sz="2400" dirty="0">
              <a:latin typeface="Meiryo UI" pitchFamily="50" charset="-128"/>
              <a:ea typeface="Meiryo UI" pitchFamily="50" charset="-128"/>
            </a:endParaRPr>
          </a:p>
        </p:txBody>
      </p:sp>
      <p:cxnSp>
        <p:nvCxnSpPr>
          <p:cNvPr id="11" name="直線矢印コネクタ 10"/>
          <p:cNvCxnSpPr/>
          <p:nvPr/>
        </p:nvCxnSpPr>
        <p:spPr>
          <a:xfrm flipH="1">
            <a:off x="1867508" y="3068960"/>
            <a:ext cx="688268" cy="5040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直線矢印コネクタ 12"/>
          <p:cNvCxnSpPr/>
          <p:nvPr/>
        </p:nvCxnSpPr>
        <p:spPr>
          <a:xfrm flipH="1">
            <a:off x="2211642" y="4077072"/>
            <a:ext cx="688268" cy="6383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直線矢印コネクタ 14"/>
          <p:cNvCxnSpPr/>
          <p:nvPr/>
        </p:nvCxnSpPr>
        <p:spPr>
          <a:xfrm flipH="1">
            <a:off x="2206334" y="5238936"/>
            <a:ext cx="688268" cy="6383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直線矢印コネクタ 15"/>
          <p:cNvCxnSpPr>
            <a:stCxn id="9" idx="3"/>
          </p:cNvCxnSpPr>
          <p:nvPr/>
        </p:nvCxnSpPr>
        <p:spPr>
          <a:xfrm flipH="1" flipV="1">
            <a:off x="4427984" y="5219464"/>
            <a:ext cx="751321" cy="9098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直線矢印コネクタ 23"/>
          <p:cNvCxnSpPr/>
          <p:nvPr/>
        </p:nvCxnSpPr>
        <p:spPr>
          <a:xfrm flipH="1" flipV="1">
            <a:off x="4427984" y="4084079"/>
            <a:ext cx="751321" cy="9098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5" name="直線矢印コネクタ 24"/>
          <p:cNvCxnSpPr/>
          <p:nvPr/>
        </p:nvCxnSpPr>
        <p:spPr>
          <a:xfrm flipH="1" flipV="1">
            <a:off x="4803644" y="3068960"/>
            <a:ext cx="751322" cy="75608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7" name="テキスト ボックス 26"/>
          <p:cNvSpPr txBox="1"/>
          <p:nvPr/>
        </p:nvSpPr>
        <p:spPr>
          <a:xfrm>
            <a:off x="1691679" y="2994903"/>
            <a:ext cx="646331"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報告</a:t>
            </a:r>
            <a:endParaRPr kumimoji="1" lang="ja-JP" altLang="en-US" dirty="0">
              <a:latin typeface="Meiryo UI" pitchFamily="50" charset="-128"/>
              <a:ea typeface="Meiryo UI" pitchFamily="50" charset="-128"/>
            </a:endParaRPr>
          </a:p>
        </p:txBody>
      </p:sp>
      <p:sp>
        <p:nvSpPr>
          <p:cNvPr id="28" name="テキスト ボックス 27"/>
          <p:cNvSpPr txBox="1"/>
          <p:nvPr/>
        </p:nvSpPr>
        <p:spPr>
          <a:xfrm>
            <a:off x="386214" y="4211574"/>
            <a:ext cx="2146742" cy="369332"/>
          </a:xfrm>
          <a:prstGeom prst="rect">
            <a:avLst/>
          </a:prstGeom>
          <a:noFill/>
        </p:spPr>
        <p:txBody>
          <a:bodyPr wrap="none" rtlCol="0">
            <a:spAutoFit/>
          </a:bodyPr>
          <a:lstStyle/>
          <a:p>
            <a:r>
              <a:rPr lang="ja-JP" altLang="en-US" dirty="0">
                <a:latin typeface="Meiryo UI" pitchFamily="50" charset="-128"/>
                <a:ea typeface="Meiryo UI" pitchFamily="50" charset="-128"/>
              </a:rPr>
              <a:t>修正</a:t>
            </a:r>
            <a:r>
              <a:rPr lang="ja-JP" altLang="en-US" dirty="0" smtClean="0">
                <a:latin typeface="Meiryo UI" pitchFamily="50" charset="-128"/>
                <a:ea typeface="Meiryo UI" pitchFamily="50" charset="-128"/>
              </a:rPr>
              <a:t>依頼・問題報告</a:t>
            </a:r>
            <a:endParaRPr kumimoji="1" lang="ja-JP" altLang="en-US" dirty="0">
              <a:latin typeface="Meiryo UI" pitchFamily="50" charset="-128"/>
              <a:ea typeface="Meiryo UI" pitchFamily="50" charset="-128"/>
            </a:endParaRPr>
          </a:p>
        </p:txBody>
      </p:sp>
      <p:sp>
        <p:nvSpPr>
          <p:cNvPr id="29" name="テキスト ボックス 28"/>
          <p:cNvSpPr txBox="1"/>
          <p:nvPr/>
        </p:nvSpPr>
        <p:spPr>
          <a:xfrm>
            <a:off x="1376405" y="5373438"/>
            <a:ext cx="1107996" cy="369332"/>
          </a:xfrm>
          <a:prstGeom prst="rect">
            <a:avLst/>
          </a:prstGeom>
          <a:noFill/>
        </p:spPr>
        <p:txBody>
          <a:bodyPr wrap="none" rtlCol="0">
            <a:spAutoFit/>
          </a:bodyPr>
          <a:lstStyle/>
          <a:p>
            <a:r>
              <a:rPr lang="ja-JP" altLang="en-US" dirty="0">
                <a:latin typeface="Meiryo UI" pitchFamily="50" charset="-128"/>
                <a:ea typeface="Meiryo UI" pitchFamily="50" charset="-128"/>
              </a:rPr>
              <a:t>修正依頼</a:t>
            </a:r>
            <a:endParaRPr kumimoji="1" lang="ja-JP" altLang="en-US" dirty="0">
              <a:latin typeface="Meiryo UI" pitchFamily="50" charset="-128"/>
              <a:ea typeface="Meiryo UI" pitchFamily="50" charset="-128"/>
            </a:endParaRPr>
          </a:p>
        </p:txBody>
      </p:sp>
      <p:sp>
        <p:nvSpPr>
          <p:cNvPr id="30" name="テキスト ボックス 29"/>
          <p:cNvSpPr txBox="1"/>
          <p:nvPr/>
        </p:nvSpPr>
        <p:spPr>
          <a:xfrm>
            <a:off x="5225134" y="3091248"/>
            <a:ext cx="646331" cy="369332"/>
          </a:xfrm>
          <a:prstGeom prst="rect">
            <a:avLst/>
          </a:prstGeom>
          <a:noFill/>
        </p:spPr>
        <p:txBody>
          <a:bodyPr wrap="none" rtlCol="0">
            <a:spAutoFit/>
          </a:bodyPr>
          <a:lstStyle/>
          <a:p>
            <a:r>
              <a:rPr lang="ja-JP" altLang="en-US" dirty="0">
                <a:latin typeface="Meiryo UI" pitchFamily="50" charset="-128"/>
                <a:ea typeface="Meiryo UI" pitchFamily="50" charset="-128"/>
              </a:rPr>
              <a:t>解決</a:t>
            </a:r>
            <a:endParaRPr kumimoji="1" lang="ja-JP" altLang="en-US" dirty="0">
              <a:latin typeface="Meiryo UI" pitchFamily="50" charset="-128"/>
              <a:ea typeface="Meiryo UI" pitchFamily="50" charset="-128"/>
            </a:endParaRPr>
          </a:p>
        </p:txBody>
      </p:sp>
      <p:sp>
        <p:nvSpPr>
          <p:cNvPr id="31" name="テキスト ボックス 30"/>
          <p:cNvSpPr txBox="1"/>
          <p:nvPr/>
        </p:nvSpPr>
        <p:spPr>
          <a:xfrm>
            <a:off x="4994302" y="4346076"/>
            <a:ext cx="1107996" cy="369332"/>
          </a:xfrm>
          <a:prstGeom prst="rect">
            <a:avLst/>
          </a:prstGeom>
          <a:noFill/>
        </p:spPr>
        <p:txBody>
          <a:bodyPr wrap="none" rtlCol="0">
            <a:spAutoFit/>
          </a:bodyPr>
          <a:lstStyle/>
          <a:p>
            <a:r>
              <a:rPr lang="ja-JP" altLang="en-US" dirty="0">
                <a:latin typeface="Meiryo UI" pitchFamily="50" charset="-128"/>
                <a:ea typeface="Meiryo UI" pitchFamily="50" charset="-128"/>
              </a:rPr>
              <a:t>対応完了</a:t>
            </a:r>
            <a:endParaRPr kumimoji="1" lang="ja-JP" altLang="en-US" dirty="0">
              <a:latin typeface="Meiryo UI" pitchFamily="50" charset="-128"/>
              <a:ea typeface="Meiryo UI" pitchFamily="50" charset="-128"/>
            </a:endParaRPr>
          </a:p>
        </p:txBody>
      </p:sp>
      <p:sp>
        <p:nvSpPr>
          <p:cNvPr id="32" name="テキスト ボックス 31"/>
          <p:cNvSpPr txBox="1"/>
          <p:nvPr/>
        </p:nvSpPr>
        <p:spPr>
          <a:xfrm>
            <a:off x="4994301" y="5373438"/>
            <a:ext cx="1107996" cy="369332"/>
          </a:xfrm>
          <a:prstGeom prst="rect">
            <a:avLst/>
          </a:prstGeom>
          <a:noFill/>
        </p:spPr>
        <p:txBody>
          <a:bodyPr wrap="none" rtlCol="0">
            <a:spAutoFit/>
          </a:bodyPr>
          <a:lstStyle/>
          <a:p>
            <a:r>
              <a:rPr lang="ja-JP" altLang="en-US" dirty="0">
                <a:latin typeface="Meiryo UI" pitchFamily="50" charset="-128"/>
                <a:ea typeface="Meiryo UI" pitchFamily="50" charset="-128"/>
              </a:rPr>
              <a:t>修正完了</a:t>
            </a:r>
            <a:endParaRPr kumimoji="1" lang="ja-JP" altLang="en-US" dirty="0">
              <a:latin typeface="Meiryo UI" pitchFamily="50" charset="-128"/>
              <a:ea typeface="Meiryo UI" pitchFamily="50" charset="-128"/>
            </a:endParaRPr>
          </a:p>
        </p:txBody>
      </p:sp>
      <p:sp>
        <p:nvSpPr>
          <p:cNvPr id="33" name="テキスト ボックス 32"/>
          <p:cNvSpPr txBox="1"/>
          <p:nvPr/>
        </p:nvSpPr>
        <p:spPr>
          <a:xfrm>
            <a:off x="6162477" y="5674382"/>
            <a:ext cx="2738250" cy="646331"/>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保守プロセスによって</a:t>
            </a:r>
            <a:endParaRPr kumimoji="1" lang="en-US" altLang="ja-JP" dirty="0" smtClean="0">
              <a:latin typeface="Meiryo UI" pitchFamily="50" charset="-128"/>
              <a:ea typeface="Meiryo UI" pitchFamily="50" charset="-128"/>
            </a:endParaRPr>
          </a:p>
          <a:p>
            <a:r>
              <a:rPr lang="ja-JP" altLang="en-US" dirty="0">
                <a:latin typeface="Meiryo UI" pitchFamily="50" charset="-128"/>
                <a:ea typeface="Meiryo UI" pitchFamily="50" charset="-128"/>
              </a:rPr>
              <a:t>開発プロセス</a:t>
            </a:r>
            <a:r>
              <a:rPr lang="ja-JP" altLang="en-US" dirty="0" smtClean="0">
                <a:latin typeface="Meiryo UI" pitchFamily="50" charset="-128"/>
                <a:ea typeface="Meiryo UI" pitchFamily="50" charset="-128"/>
              </a:rPr>
              <a:t>が</a:t>
            </a:r>
            <a:r>
              <a:rPr lang="ja-JP" altLang="en-US" dirty="0">
                <a:latin typeface="Meiryo UI" pitchFamily="50" charset="-128"/>
                <a:ea typeface="Meiryo UI" pitchFamily="50" charset="-128"/>
              </a:rPr>
              <a:t>呼び出される</a:t>
            </a:r>
            <a:endParaRPr kumimoji="1" lang="ja-JP" altLang="en-US" dirty="0">
              <a:latin typeface="Meiryo UI" pitchFamily="50" charset="-128"/>
              <a:ea typeface="Meiryo UI" pitchFamily="50" charset="-128"/>
            </a:endParaRPr>
          </a:p>
        </p:txBody>
      </p:sp>
    </p:spTree>
    <p:extLst>
      <p:ext uri="{BB962C8B-B14F-4D97-AF65-F5344CB8AC3E}">
        <p14:creationId xmlns:p14="http://schemas.microsoft.com/office/powerpoint/2010/main" val="18544949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smtClean="0"/>
              <a:t>ソフトウェア保守国際規格</a:t>
            </a:r>
            <a:endParaRPr lang="en-US" altLang="ja-JP" dirty="0" smtClean="0"/>
          </a:p>
          <a:p>
            <a:pPr lvl="1"/>
            <a:r>
              <a:rPr kumimoji="1" lang="en-US" altLang="ja-JP" dirty="0" smtClean="0"/>
              <a:t>ISO14764</a:t>
            </a:r>
          </a:p>
          <a:p>
            <a:pPr lvl="1"/>
            <a:r>
              <a:rPr lang="ja-JP" altLang="en-US" dirty="0" smtClean="0"/>
              <a:t>ソフトウェアライフサイクルプロセス中の保守プロセスの規格化</a:t>
            </a:r>
            <a:endParaRPr lang="en-US" altLang="ja-JP" dirty="0" smtClean="0"/>
          </a:p>
          <a:p>
            <a:pPr lvl="1"/>
            <a:endParaRPr kumimoji="1" lang="en-US" altLang="ja-JP" dirty="0"/>
          </a:p>
          <a:p>
            <a:r>
              <a:rPr lang="ja-JP" altLang="en-US" dirty="0" smtClean="0"/>
              <a:t>次章以降</a:t>
            </a:r>
            <a:endParaRPr lang="en-US" altLang="ja-JP" dirty="0" smtClean="0"/>
          </a:p>
          <a:p>
            <a:pPr lvl="1"/>
            <a:r>
              <a:rPr kumimoji="1" lang="en-US" altLang="ja-JP" dirty="0" smtClean="0"/>
              <a:t>ISO14764</a:t>
            </a:r>
            <a:r>
              <a:rPr kumimoji="1" lang="ja-JP" altLang="en-US" dirty="0" smtClean="0"/>
              <a:t>の各構成要素について詳しく</a:t>
            </a:r>
            <a:endParaRPr kumimoji="1" lang="en-US" altLang="ja-JP" dirty="0" smtClean="0"/>
          </a:p>
          <a:p>
            <a:pPr lvl="1"/>
            <a:r>
              <a:rPr lang="en-US" altLang="ja-JP" dirty="0" smtClean="0"/>
              <a:t>3</a:t>
            </a:r>
            <a:r>
              <a:rPr lang="ja-JP" altLang="en-US" dirty="0" smtClean="0"/>
              <a:t>章は保守プロセスを構成する</a:t>
            </a:r>
            <a:r>
              <a:rPr lang="en-US" altLang="ja-JP" dirty="0" smtClean="0"/>
              <a:t>6</a:t>
            </a:r>
            <a:r>
              <a:rPr lang="ja-JP" altLang="en-US" dirty="0" err="1" smtClean="0"/>
              <a:t>つの</a:t>
            </a:r>
            <a:r>
              <a:rPr lang="ja-JP" altLang="en-US" dirty="0" smtClean="0"/>
              <a:t>アクティビティについて</a:t>
            </a:r>
            <a:endParaRPr kumimoji="1" lang="ja-JP" altLang="en-US" dirty="0"/>
          </a:p>
        </p:txBody>
      </p:sp>
    </p:spTree>
    <p:extLst>
      <p:ext uri="{BB962C8B-B14F-4D97-AF65-F5344CB8AC3E}">
        <p14:creationId xmlns:p14="http://schemas.microsoft.com/office/powerpoint/2010/main" val="42421153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arrow"/>
        </a:ln>
      </a:spPr>
      <a:bodyPr/>
      <a:lstStyle/>
      <a:style>
        <a:lnRef idx="2">
          <a:schemeClr val="dk1"/>
        </a:lnRef>
        <a:fillRef idx="0">
          <a:schemeClr val="dk1"/>
        </a:fillRef>
        <a:effectRef idx="1">
          <a:schemeClr val="dk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TotalTime>
  <Words>372</Words>
  <Application>Microsoft Office PowerPoint</Application>
  <PresentationFormat>画面に合わせる (4:3)</PresentationFormat>
  <Paragraphs>99</Paragraphs>
  <Slides>9</Slides>
  <Notes>1</Notes>
  <HiddenSlides>0</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Office ​​テーマ</vt:lpstr>
      <vt:lpstr>ソフトウェア保守開発</vt:lpstr>
      <vt:lpstr>前回のお話</vt:lpstr>
      <vt:lpstr>ソフトウェア保守国際規格</vt:lpstr>
      <vt:lpstr>ソフトウェアライフサイクルプロセス</vt:lpstr>
      <vt:lpstr>ソフトウェアライフサイクルプロセス(ISO12207)の図</vt:lpstr>
      <vt:lpstr>ISO14764が想定する ソフトウェアプロセス</vt:lpstr>
      <vt:lpstr>保守プロセスを構成する 6つのアクティビティ</vt:lpstr>
      <vt:lpstr>保守プロセスと関連するプロセスの関係</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ソフトウェア保守開発</dc:title>
  <dc:creator>Hayato Yoshiyuki</dc:creator>
  <cp:lastModifiedBy>Hayato Yoshiyuki</cp:lastModifiedBy>
  <cp:revision>12</cp:revision>
  <dcterms:created xsi:type="dcterms:W3CDTF">2014-10-28T03:44:49Z</dcterms:created>
  <dcterms:modified xsi:type="dcterms:W3CDTF">2014-10-28T07:46:46Z</dcterms:modified>
</cp:coreProperties>
</file>