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2" r:id="rId4"/>
    <p:sldId id="268" r:id="rId5"/>
    <p:sldId id="258" r:id="rId6"/>
    <p:sldId id="259" r:id="rId7"/>
    <p:sldId id="260" r:id="rId8"/>
    <p:sldId id="264" r:id="rId9"/>
    <p:sldId id="262" r:id="rId10"/>
    <p:sldId id="263" r:id="rId11"/>
    <p:sldId id="261" r:id="rId12"/>
    <p:sldId id="270" r:id="rId13"/>
    <p:sldId id="265" r:id="rId14"/>
    <p:sldId id="266" r:id="rId15"/>
    <p:sldId id="267" r:id="rId16"/>
    <p:sldId id="269" r:id="rId17"/>
    <p:sldId id="273" r:id="rId18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859C"/>
    <a:srgbClr val="DF070C"/>
    <a:srgbClr val="0C024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3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 smtClean="0"/>
              <a:t>マスタ サブタイトルの書式設定</a:t>
            </a:r>
            <a:endParaRPr kumimoji="0" lang="en-US"/>
          </a:p>
        </p:txBody>
      </p:sp>
      <p:sp>
        <p:nvSpPr>
          <p:cNvPr id="28" name="日付プレースホルダ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DBD0F7B7-7AA6-466A-B465-F28FA5FF4E9E}" type="datetimeFigureOut">
              <a:rPr kumimoji="1" lang="ja-JP" altLang="en-US" smtClean="0"/>
              <a:pPr/>
              <a:t>2013/10/18</a:t>
            </a:fld>
            <a:endParaRPr kumimoji="1" lang="ja-JP" altLang="en-US"/>
          </a:p>
        </p:txBody>
      </p:sp>
      <p:sp>
        <p:nvSpPr>
          <p:cNvPr id="17" name="フッター プレースホルダ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29" name="スライド番号プレースホルダ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EA5C4405-7E63-40E7-8109-073763AD28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21" name="正方形/長方形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正方形/長方形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正方形/長方形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正方形/長方形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0F7B7-7AA6-466A-B465-F28FA5FF4E9E}" type="datetimeFigureOut">
              <a:rPr kumimoji="1" lang="ja-JP" altLang="en-US" smtClean="0"/>
              <a:pPr/>
              <a:t>2013/10/18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C4405-7E63-40E7-8109-073763AD28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8" name="コンテンツ プレースホルダ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DBD0F7B7-7AA6-466A-B465-F28FA5FF4E9E}" type="datetimeFigureOut">
              <a:rPr kumimoji="1" lang="ja-JP" altLang="en-US" smtClean="0"/>
              <a:pPr/>
              <a:t>2013/10/18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EA5C4405-7E63-40E7-8109-073763AD28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正方形/長方形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0F7B7-7AA6-466A-B465-F28FA5FF4E9E}" type="datetimeFigureOut">
              <a:rPr kumimoji="1" lang="ja-JP" altLang="en-US" smtClean="0"/>
              <a:pPr/>
              <a:t>2013/10/18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C4405-7E63-40E7-8109-073763AD28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9" name="コンテンツ プレースホルダ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1" name="コンテンツ プレースホルダ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0F7B7-7AA6-466A-B465-F28FA5FF4E9E}" type="datetimeFigureOut">
              <a:rPr kumimoji="1" lang="ja-JP" altLang="en-US" smtClean="0"/>
              <a:pPr/>
              <a:t>2013/10/18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C4405-7E63-40E7-8109-073763AD28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1" name="コンテンツ プレースホルダ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3" name="コンテンツ プレースホルダ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0F7B7-7AA6-466A-B465-F28FA5FF4E9E}" type="datetimeFigureOut">
              <a:rPr kumimoji="1" lang="ja-JP" altLang="en-US" smtClean="0"/>
              <a:pPr/>
              <a:t>2013/10/18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C4405-7E63-40E7-8109-073763AD28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6" name="二等辺三角形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0F7B7-7AA6-466A-B465-F28FA5FF4E9E}" type="datetimeFigureOut">
              <a:rPr kumimoji="1" lang="ja-JP" altLang="en-US" smtClean="0"/>
              <a:pPr/>
              <a:t>2013/10/18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C4405-7E63-40E7-8109-073763AD28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5" name="直線コネクタ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二等辺三角形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0F7B7-7AA6-466A-B465-F28FA5FF4E9E}" type="datetimeFigureOut">
              <a:rPr kumimoji="1" lang="ja-JP" altLang="en-US" smtClean="0"/>
              <a:pPr/>
              <a:t>2013/10/18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C4405-7E63-40E7-8109-073763AD28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二等辺三角形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コンテンツ プレースホルダ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ja-JP" altLang="en-US" smtClean="0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0F7B7-7AA6-466A-B465-F28FA5FF4E9E}" type="datetimeFigureOut">
              <a:rPr kumimoji="1" lang="ja-JP" altLang="en-US" smtClean="0"/>
              <a:pPr/>
              <a:t>2013/10/18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C4405-7E63-40E7-8109-073763AD28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二等辺三角形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0F7B7-7AA6-466A-B465-F28FA5FF4E9E}" type="datetimeFigureOut">
              <a:rPr kumimoji="1" lang="ja-JP" altLang="en-US" smtClean="0"/>
              <a:pPr/>
              <a:t>2013/10/18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C4405-7E63-40E7-8109-073763AD28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0F7B7-7AA6-466A-B465-F28FA5FF4E9E}" type="datetimeFigureOut">
              <a:rPr kumimoji="1" lang="ja-JP" altLang="en-US" smtClean="0"/>
              <a:pPr/>
              <a:t>2013/10/18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C4405-7E63-40E7-8109-073763AD28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二等辺三角形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タイトル プレースホルダ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13" name="テキスト プレースホルダ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4" name="日付プレースホルダ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BD0F7B7-7AA6-466A-B465-F28FA5FF4E9E}" type="datetimeFigureOut">
              <a:rPr kumimoji="1" lang="ja-JP" altLang="en-US" smtClean="0"/>
              <a:pPr/>
              <a:t>2013/10/18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23" name="スライド番号プレースホルダ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A5C4405-7E63-40E7-8109-073763AD28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28" name="直線コネクタ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直線コネクタ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二等辺三角形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1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1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1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1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1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1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 smtClean="0"/>
              <a:t>標本調査と実験研究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kumimoji="1" lang="en-US" altLang="ja-JP" dirty="0" smtClean="0"/>
              <a:t>60151039</a:t>
            </a:r>
          </a:p>
          <a:p>
            <a:r>
              <a:rPr lang="ja-JP" altLang="en-US" dirty="0" smtClean="0"/>
              <a:t>東　裕之輔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資料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1" lang="ja-JP" altLang="en-US" dirty="0" smtClean="0"/>
              <a:t>医薬研究者の視点からみた</a:t>
            </a:r>
            <a:r>
              <a:rPr lang="ja-JP" altLang="en-US" dirty="0"/>
              <a:t>道具</a:t>
            </a:r>
            <a:r>
              <a:rPr kumimoji="1" lang="ja-JP" altLang="en-US" dirty="0" smtClean="0"/>
              <a:t>としての統計学</a:t>
            </a:r>
            <a:endParaRPr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　「母集団と標本」</a:t>
            </a:r>
            <a:r>
              <a:rPr lang="en-US" altLang="ja-JP" dirty="0"/>
              <a:t> </a:t>
            </a:r>
            <a:r>
              <a:rPr lang="en-US" altLang="ja-JP" dirty="0" smtClean="0"/>
              <a:t> </a:t>
            </a:r>
            <a:r>
              <a:rPr kumimoji="1" lang="ja-JP" altLang="en-US" dirty="0" smtClean="0"/>
              <a:t>「誤差」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奥田千恵子　著</a:t>
            </a:r>
            <a:endParaRPr kumimoji="1" lang="en-US" altLang="ja-JP" dirty="0" smtClean="0"/>
          </a:p>
        </p:txBody>
      </p:sp>
      <p:pic>
        <p:nvPicPr>
          <p:cNvPr id="1026" name="Picture 2" descr="C:\Users\You Know\Downloads\51sdLsEk4IL._SL500_AA300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3501008"/>
            <a:ext cx="2857500" cy="2857500"/>
          </a:xfrm>
          <a:prstGeom prst="rect">
            <a:avLst/>
          </a:prstGeom>
          <a:noFill/>
        </p:spPr>
      </p:pic>
      <p:sp>
        <p:nvSpPr>
          <p:cNvPr id="5" name="テキスト ボックス 4"/>
          <p:cNvSpPr txBox="1"/>
          <p:nvPr/>
        </p:nvSpPr>
        <p:spPr>
          <a:xfrm>
            <a:off x="5580112" y="6453916"/>
            <a:ext cx="47160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00" dirty="0" smtClean="0"/>
              <a:t>http://www.amazon.co.jp/dp/4765310337/ref=cm_sw_r_tw_dp_ulywsb04YAXYM</a:t>
            </a:r>
            <a:endParaRPr kumimoji="1" lang="ja-JP" alt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スライド</a:t>
            </a:r>
            <a:r>
              <a:rPr kumimoji="1" lang="ja-JP" altLang="en-US" dirty="0" smtClean="0"/>
              <a:t>内容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ja-JP" altLang="en-US" dirty="0" smtClean="0"/>
              <a:t>１章</a:t>
            </a:r>
            <a:endParaRPr lang="en-US" altLang="ja-JP" dirty="0" smtClean="0"/>
          </a:p>
          <a:p>
            <a:r>
              <a:rPr lang="ja-JP" altLang="en-US" dirty="0" smtClean="0"/>
              <a:t>統計学を始める</a:t>
            </a:r>
            <a:endParaRPr lang="en-US" altLang="ja-JP" dirty="0" smtClean="0"/>
          </a:p>
          <a:p>
            <a:r>
              <a:rPr lang="ja-JP" altLang="en-US" dirty="0" smtClean="0"/>
              <a:t>統計には、まず分析するデータが必要。</a:t>
            </a:r>
            <a:endParaRPr lang="en-US" altLang="ja-JP" dirty="0" smtClean="0"/>
          </a:p>
          <a:p>
            <a:r>
              <a:rPr lang="ja-JP" altLang="en-US" dirty="0" smtClean="0"/>
              <a:t>データの取り方は標本調査と実験研究に分類される。</a:t>
            </a: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endParaRPr lang="en-US" altLang="ja-JP" dirty="0" smtClean="0"/>
          </a:p>
          <a:p>
            <a:r>
              <a:rPr lang="en-US" altLang="ja-JP" dirty="0" smtClean="0"/>
              <a:t>2</a:t>
            </a:r>
            <a:r>
              <a:rPr lang="ja-JP" altLang="en-US" dirty="0" smtClean="0"/>
              <a:t>章</a:t>
            </a:r>
            <a:endParaRPr lang="en-US" altLang="ja-JP" dirty="0" smtClean="0"/>
          </a:p>
          <a:p>
            <a:r>
              <a:rPr lang="ja-JP" altLang="en-US" dirty="0" smtClean="0"/>
              <a:t>誤差</a:t>
            </a:r>
            <a:endParaRPr lang="en-US" altLang="ja-JP" dirty="0" smtClean="0"/>
          </a:p>
          <a:p>
            <a:r>
              <a:rPr lang="ja-JP" altLang="en-US" dirty="0" smtClean="0"/>
              <a:t>偶然誤差と系統誤差に分類される。</a:t>
            </a:r>
            <a:endParaRPr lang="en-US" altLang="ja-JP" dirty="0" smtClean="0"/>
          </a:p>
          <a:p>
            <a:endParaRPr kumimoji="1" lang="ja-JP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/>
            </a:r>
            <a:br>
              <a:rPr lang="ja-JP" altLang="en-US" dirty="0" smtClean="0"/>
            </a:br>
            <a:r>
              <a:rPr lang="ja-JP" altLang="en-US" dirty="0" smtClean="0"/>
              <a:t>１章 </a:t>
            </a:r>
            <a:r>
              <a:rPr lang="ja-JP" altLang="en-US" sz="3600" dirty="0" smtClean="0"/>
              <a:t>標本</a:t>
            </a:r>
            <a:r>
              <a:rPr lang="ja-JP" altLang="en-US" sz="3600" dirty="0" smtClean="0"/>
              <a:t>調査と実験研究</a:t>
            </a:r>
            <a:endParaRPr kumimoji="1" lang="ja-JP" altLang="en-US" sz="3600" dirty="0"/>
          </a:p>
        </p:txBody>
      </p:sp>
      <p:sp>
        <p:nvSpPr>
          <p:cNvPr id="7" name="コンテンツ プレースホルダ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ja-JP" altLang="en-US" dirty="0" smtClean="0"/>
              <a:t>　</a:t>
            </a:r>
            <a:endParaRPr kumimoji="1" lang="en-US" altLang="ja-JP" dirty="0" smtClean="0"/>
          </a:p>
          <a:p>
            <a:r>
              <a:rPr kumimoji="1" lang="ja-JP" altLang="en-US" dirty="0" smtClean="0"/>
              <a:t>データの取得の仕方は２種類に分類される。</a:t>
            </a:r>
            <a:endParaRPr kumimoji="1" lang="en-US" altLang="ja-JP" dirty="0" smtClean="0"/>
          </a:p>
          <a:p>
            <a:r>
              <a:rPr lang="ja-JP" altLang="en-US" dirty="0" smtClean="0"/>
              <a:t>標本調査と実験研究</a:t>
            </a:r>
            <a:endParaRPr lang="en-US" altLang="ja-JP" dirty="0"/>
          </a:p>
          <a:p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標本</a:t>
            </a:r>
            <a:r>
              <a:rPr lang="ja-JP" altLang="en-US" dirty="0" smtClean="0"/>
              <a:t>調査（観察研究）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kumimoji="1" lang="en-US" altLang="ja-JP" dirty="0" smtClean="0"/>
          </a:p>
          <a:p>
            <a:r>
              <a:rPr lang="ja-JP" altLang="en-US" dirty="0" smtClean="0"/>
              <a:t>有限母集団から無作為に標本を抽出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</a:t>
            </a:r>
            <a:endParaRPr kumimoji="1" lang="en-US" altLang="ja-JP" dirty="0" smtClean="0"/>
          </a:p>
          <a:p>
            <a:r>
              <a:rPr kumimoji="1" lang="ja-JP" altLang="en-US" dirty="0" smtClean="0"/>
              <a:t>アンケート、抜き取り調査、街頭インタビュー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基本的には標本に何の操作も加えない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</a:t>
            </a:r>
            <a:endParaRPr lang="en-US" altLang="ja-JP" dirty="0" smtClean="0"/>
          </a:p>
          <a:p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実験研究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altLang="ja-JP" dirty="0" smtClean="0"/>
          </a:p>
          <a:p>
            <a:r>
              <a:rPr lang="ja-JP" altLang="en-US" dirty="0"/>
              <a:t>無限</a:t>
            </a:r>
            <a:r>
              <a:rPr lang="ja-JP" altLang="en-US" dirty="0" smtClean="0"/>
              <a:t>母集団 </a:t>
            </a:r>
            <a:r>
              <a:rPr lang="en-US" altLang="ja-JP" dirty="0" smtClean="0"/>
              <a:t>(</a:t>
            </a:r>
            <a:r>
              <a:rPr lang="ja-JP" altLang="en-US" dirty="0" smtClean="0"/>
              <a:t>範囲を定義</a:t>
            </a:r>
            <a:r>
              <a:rPr lang="ja-JP" altLang="en-US" dirty="0" smtClean="0"/>
              <a:t>できない</a:t>
            </a:r>
            <a:r>
              <a:rPr lang="en-US" altLang="ja-JP" dirty="0" smtClean="0"/>
              <a:t>)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マウスを使った実験など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r>
              <a:rPr lang="ja-JP" altLang="en-US" dirty="0" smtClean="0"/>
              <a:t>対象に何らかの操作を加えてその結果を調べる</a:t>
            </a:r>
            <a:endParaRPr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　</a:t>
            </a:r>
            <a:r>
              <a:rPr kumimoji="1" lang="en-US" altLang="ja-JP" dirty="0" smtClean="0"/>
              <a:t>(</a:t>
            </a:r>
            <a:r>
              <a:rPr kumimoji="1" lang="ja-JP" altLang="en-US" dirty="0" smtClean="0">
                <a:solidFill>
                  <a:srgbClr val="FF0000"/>
                </a:solidFill>
              </a:rPr>
              <a:t>実験研究</a:t>
            </a:r>
            <a:r>
              <a:rPr kumimoji="1" lang="en-US" altLang="ja-JP" dirty="0" smtClean="0"/>
              <a:t>)</a:t>
            </a:r>
          </a:p>
          <a:p>
            <a:endParaRPr lang="en-US" altLang="ja-JP" dirty="0" smtClean="0"/>
          </a:p>
          <a:p>
            <a:endParaRPr kumimoji="1" lang="ja-JP" altLang="en-US" dirty="0"/>
          </a:p>
        </p:txBody>
      </p:sp>
      <p:pic>
        <p:nvPicPr>
          <p:cNvPr id="7172" name="Picture 4" descr="C:\Users\You Know\AppData\Local\Microsoft\Windows\Temporary Internet Files\Content.IE5\JN6K0U11\MC90024079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4437112"/>
            <a:ext cx="1734617" cy="1810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両者の違い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1" lang="ja-JP" altLang="en-US" dirty="0" smtClean="0"/>
              <a:t>標本調査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　　母集団は既にできあがっている。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>
                <a:solidFill>
                  <a:srgbClr val="FF0000"/>
                </a:solidFill>
              </a:rPr>
              <a:t>　　データを取ることが目的。</a:t>
            </a:r>
            <a:endParaRPr lang="en-US" altLang="ja-JP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ja-JP" altLang="en-US" dirty="0" smtClean="0"/>
              <a:t>　　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kumimoji="1" lang="ja-JP" altLang="en-US" dirty="0" smtClean="0"/>
              <a:t>実験研究</a:t>
            </a:r>
            <a:endParaRPr kumimoji="1"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　　母集団は存在しない</a:t>
            </a:r>
            <a:r>
              <a:rPr lang="ja-JP" altLang="en-US" dirty="0" smtClean="0"/>
              <a:t>。</a:t>
            </a:r>
            <a:endParaRPr kumimoji="1"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　　研究者のイメージしている架空の母集団。　　</a:t>
            </a:r>
            <a:endParaRPr kumimoji="1"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　　</a:t>
            </a:r>
            <a:r>
              <a:rPr kumimoji="1" lang="ja-JP" altLang="en-US" dirty="0" smtClean="0">
                <a:solidFill>
                  <a:srgbClr val="FF0000"/>
                </a:solidFill>
              </a:rPr>
              <a:t>実験</a:t>
            </a:r>
            <a:r>
              <a:rPr kumimoji="1" lang="ja-JP" altLang="en-US" dirty="0" smtClean="0">
                <a:solidFill>
                  <a:srgbClr val="FF0000"/>
                </a:solidFill>
              </a:rPr>
              <a:t>で架空の母集団を</a:t>
            </a:r>
            <a:r>
              <a:rPr lang="ja-JP" altLang="en-US" dirty="0" smtClean="0">
                <a:solidFill>
                  <a:srgbClr val="FF0000"/>
                </a:solidFill>
              </a:rPr>
              <a:t>証明すること</a:t>
            </a:r>
            <a:r>
              <a:rPr kumimoji="1" lang="ja-JP" altLang="en-US" dirty="0" smtClean="0">
                <a:solidFill>
                  <a:srgbClr val="FF0000"/>
                </a:solidFill>
              </a:rPr>
              <a:t>が</a:t>
            </a:r>
            <a:r>
              <a:rPr kumimoji="1" lang="ja-JP" altLang="en-US" dirty="0" smtClean="0">
                <a:solidFill>
                  <a:srgbClr val="FF0000"/>
                </a:solidFill>
              </a:rPr>
              <a:t>目的</a:t>
            </a:r>
            <a:r>
              <a:rPr kumimoji="1" lang="ja-JP" altLang="en-US" dirty="0" smtClean="0"/>
              <a:t>。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２章 誤差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kumimoji="1" lang="ja-JP" altLang="en-US" dirty="0" smtClean="0"/>
              <a:t>　</a:t>
            </a:r>
            <a:endParaRPr kumimoji="1" lang="en-US" altLang="ja-JP" dirty="0" smtClean="0"/>
          </a:p>
        </p:txBody>
      </p:sp>
      <p:pic>
        <p:nvPicPr>
          <p:cNvPr id="6153" name="Picture 9" descr="C:\Users\You Know\AppData\Local\Microsoft\Windows\Temporary Internet Files\Content.IE5\WPR2E5D1\MP900385402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57800" y="1196752"/>
            <a:ext cx="4086200" cy="51845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誤差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ja-JP" altLang="en-US" sz="2800" dirty="0" smtClean="0"/>
              <a:t>閏秒</a:t>
            </a:r>
            <a:endParaRPr kumimoji="1" lang="en-US" altLang="ja-JP" sz="2800" dirty="0" smtClean="0"/>
          </a:p>
          <a:p>
            <a:r>
              <a:rPr kumimoji="1" lang="ja-JP" altLang="en-US" sz="2800" dirty="0" smtClean="0"/>
              <a:t>地球の自転でさえ誤差がある。</a:t>
            </a:r>
            <a:endParaRPr kumimoji="1" lang="en-US" altLang="ja-JP" sz="2800" dirty="0" smtClean="0"/>
          </a:p>
          <a:p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誤差をなくすことはできない。</a:t>
            </a:r>
            <a:endParaRPr lang="en-US" altLang="ja-JP" dirty="0" smtClean="0"/>
          </a:p>
          <a:p>
            <a:r>
              <a:rPr kumimoji="1" lang="ja-JP" altLang="en-US" dirty="0" smtClean="0">
                <a:solidFill>
                  <a:srgbClr val="FF0000"/>
                </a:solidFill>
              </a:rPr>
              <a:t>把握することが</a:t>
            </a:r>
            <a:r>
              <a:rPr lang="ja-JP" altLang="en-US" dirty="0" smtClean="0">
                <a:solidFill>
                  <a:srgbClr val="FF0000"/>
                </a:solidFill>
              </a:rPr>
              <a:t>必要</a:t>
            </a:r>
            <a:r>
              <a:rPr kumimoji="1" lang="ja-JP" altLang="en-US" dirty="0" smtClean="0">
                <a:solidFill>
                  <a:srgbClr val="FF0000"/>
                </a:solidFill>
              </a:rPr>
              <a:t>。</a:t>
            </a:r>
            <a:endParaRPr kumimoji="1" lang="en-US" altLang="ja-JP" dirty="0" smtClean="0">
              <a:solidFill>
                <a:srgbClr val="FF0000"/>
              </a:solidFill>
            </a:endParaRPr>
          </a:p>
        </p:txBody>
      </p:sp>
      <p:pic>
        <p:nvPicPr>
          <p:cNvPr id="3078" name="Picture 6" descr="C:\Users\You Know\AppData\Local\Microsoft\Windows\Temporary Internet Files\Content.IE5\8RNM9BP2\MC900432634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750" y="2571750"/>
            <a:ext cx="1714500" cy="1714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誤差の種類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997152"/>
          </a:xfrm>
        </p:spPr>
        <p:txBody>
          <a:bodyPr/>
          <a:lstStyle/>
          <a:p>
            <a:pPr>
              <a:buNone/>
            </a:pPr>
            <a:r>
              <a:rPr lang="ja-JP" altLang="en-US" dirty="0" smtClean="0"/>
              <a:t>様々な誤差の種類</a:t>
            </a: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・測定誤差</a:t>
            </a:r>
            <a:endParaRPr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　　</a:t>
            </a:r>
            <a:r>
              <a:rPr kumimoji="1" lang="ja-JP" altLang="en-US" sz="2800" dirty="0" smtClean="0"/>
              <a:t>例：測る度に体重が違う　　　　　　（精度での誤差）</a:t>
            </a:r>
            <a:endParaRPr kumimoji="1" lang="en-US" altLang="ja-JP" sz="2800" dirty="0" smtClean="0"/>
          </a:p>
          <a:p>
            <a:pPr>
              <a:buNone/>
            </a:pPr>
            <a:endParaRPr lang="en-US" altLang="ja-JP" sz="2800" dirty="0" smtClean="0"/>
          </a:p>
          <a:p>
            <a:pPr>
              <a:buNone/>
            </a:pPr>
            <a:r>
              <a:rPr kumimoji="1" lang="ja-JP" altLang="en-US" sz="2800" dirty="0" smtClean="0"/>
              <a:t>・</a:t>
            </a:r>
            <a:r>
              <a:rPr kumimoji="1" lang="ja-JP" altLang="en-US" dirty="0" smtClean="0"/>
              <a:t>計数誤差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sz="2800" dirty="0" smtClean="0"/>
              <a:t>　　例：測る度に血球数などが違う　　（時間での誤差）</a:t>
            </a:r>
            <a:endParaRPr lang="en-US" altLang="ja-JP" sz="2800" dirty="0" smtClean="0"/>
          </a:p>
          <a:p>
            <a:pPr>
              <a:buNone/>
            </a:pPr>
            <a:endParaRPr kumimoji="1" lang="en-US" altLang="ja-JP" sz="2800" dirty="0" smtClean="0"/>
          </a:p>
          <a:p>
            <a:pPr>
              <a:buNone/>
            </a:pPr>
            <a:r>
              <a:rPr kumimoji="1" lang="ja-JP" altLang="en-US" sz="2800" dirty="0" smtClean="0"/>
              <a:t>・他に計算誤差、桁落ち誤差など多数</a:t>
            </a:r>
            <a:endParaRPr kumimoji="1" lang="ja-JP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統計学での誤差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ja-JP" altLang="en-US" dirty="0" smtClean="0"/>
              <a:t>統計学では誤差をとらえるには、必ず２つの区別をはっきりさせておかなければいけない。</a:t>
            </a: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・</a:t>
            </a:r>
            <a:r>
              <a:rPr lang="ja-JP" altLang="en-US" dirty="0" smtClean="0">
                <a:solidFill>
                  <a:srgbClr val="FF0000"/>
                </a:solidFill>
              </a:rPr>
              <a:t>偶然誤差 </a:t>
            </a:r>
            <a:r>
              <a:rPr lang="ja-JP" altLang="en-US" dirty="0" smtClean="0"/>
              <a:t>　</a:t>
            </a:r>
            <a:r>
              <a:rPr lang="en-US" altLang="ja-JP" dirty="0" smtClean="0"/>
              <a:t>-</a:t>
            </a:r>
            <a:r>
              <a:rPr lang="ja-JP" altLang="en-US" dirty="0" smtClean="0"/>
              <a:t> </a:t>
            </a:r>
            <a:r>
              <a:rPr lang="ja-JP" altLang="en-US" sz="2800" dirty="0" smtClean="0"/>
              <a:t>全くランダム</a:t>
            </a:r>
            <a:r>
              <a:rPr lang="en-US" altLang="ja-JP" sz="2800" dirty="0" smtClean="0"/>
              <a:t>(</a:t>
            </a:r>
            <a:r>
              <a:rPr lang="ja-JP" altLang="en-US" sz="2800" dirty="0" smtClean="0"/>
              <a:t>偶然</a:t>
            </a:r>
            <a:r>
              <a:rPr lang="en-US" altLang="ja-JP" sz="2800" dirty="0" smtClean="0"/>
              <a:t>)</a:t>
            </a:r>
            <a:r>
              <a:rPr lang="ja-JP" altLang="en-US" sz="2800" dirty="0" smtClean="0"/>
              <a:t>に起こる誤差</a:t>
            </a:r>
            <a:endParaRPr lang="en-US" altLang="ja-JP" sz="2800" dirty="0" smtClean="0"/>
          </a:p>
          <a:p>
            <a:pPr>
              <a:buNone/>
            </a:pPr>
            <a:r>
              <a:rPr lang="ja-JP" altLang="en-US" sz="2800" dirty="0" smtClean="0"/>
              <a:t>　　例：ものさしの曖昧な目盛り。</a:t>
            </a:r>
            <a:endParaRPr lang="en-US" altLang="ja-JP" sz="2800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・</a:t>
            </a:r>
            <a:r>
              <a:rPr lang="ja-JP" altLang="en-US" dirty="0" smtClean="0">
                <a:solidFill>
                  <a:srgbClr val="FF0000"/>
                </a:solidFill>
              </a:rPr>
              <a:t>系統誤差 </a:t>
            </a:r>
            <a:r>
              <a:rPr lang="ja-JP" altLang="en-US" dirty="0" smtClean="0"/>
              <a:t>　</a:t>
            </a:r>
            <a:r>
              <a:rPr lang="en-US" altLang="ja-JP" dirty="0" smtClean="0"/>
              <a:t>- </a:t>
            </a:r>
            <a:r>
              <a:rPr lang="ja-JP" altLang="en-US" sz="2800" dirty="0" smtClean="0"/>
              <a:t>データが一方向に偏っている</a:t>
            </a:r>
            <a:r>
              <a:rPr lang="en-US" altLang="ja-JP" sz="2800" dirty="0" smtClean="0"/>
              <a:t>(</a:t>
            </a:r>
            <a:r>
              <a:rPr lang="ja-JP" altLang="en-US" sz="2800" dirty="0"/>
              <a:t>バイアス</a:t>
            </a:r>
            <a:r>
              <a:rPr lang="en-US" altLang="ja-JP" sz="2800" dirty="0" smtClean="0"/>
              <a:t>)</a:t>
            </a:r>
          </a:p>
          <a:p>
            <a:pPr>
              <a:buNone/>
            </a:pPr>
            <a:r>
              <a:rPr lang="ja-JP" altLang="en-US" sz="2800" dirty="0" smtClean="0"/>
              <a:t>　　例：気温による、ものさしの変形。</a:t>
            </a:r>
            <a:endParaRPr lang="en-US" altLang="ja-JP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偶然誤差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kumimoji="1" lang="en-US" altLang="ja-JP" dirty="0" smtClean="0"/>
          </a:p>
          <a:p>
            <a:r>
              <a:rPr lang="ja-JP" altLang="en-US" dirty="0" smtClean="0"/>
              <a:t>偶然誤差　</a:t>
            </a:r>
            <a:r>
              <a:rPr lang="en-US" altLang="ja-JP" dirty="0" smtClean="0"/>
              <a:t>-</a:t>
            </a:r>
            <a:r>
              <a:rPr lang="ja-JP" altLang="en-US" dirty="0" smtClean="0"/>
              <a:t>　誤差が測定値を大きくさせるか、小さくさせ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 smtClean="0"/>
              <a:t>　　　　　　　　　  るか、それは偶然によって決まる。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lang="ja-JP" altLang="en-US" dirty="0"/>
              <a:t>標</a:t>
            </a:r>
            <a:r>
              <a:rPr lang="ja-JP" altLang="en-US" dirty="0" smtClean="0"/>
              <a:t>本数が大きい場合、</a:t>
            </a:r>
            <a:r>
              <a:rPr lang="ja-JP" altLang="en-US" dirty="0" smtClean="0"/>
              <a:t>偶然</a:t>
            </a:r>
            <a:r>
              <a:rPr lang="ja-JP" altLang="en-US" dirty="0" smtClean="0"/>
              <a:t>によって決まるので、合計すると打ち消し</a:t>
            </a:r>
            <a:r>
              <a:rPr lang="ja-JP" altLang="en-US" dirty="0"/>
              <a:t>あい</a:t>
            </a:r>
            <a:r>
              <a:rPr lang="ja-JP" altLang="en-US" dirty="0" smtClean="0"/>
              <a:t>、気にしなくてもよい場合がある</a:t>
            </a:r>
            <a:r>
              <a:rPr lang="ja-JP" altLang="en-US" dirty="0" smtClean="0"/>
              <a:t>。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ja-JP" altLang="en-US" dirty="0" smtClean="0"/>
              <a:t>偶然誤差は測定方法の工夫によっては、無くせる場合がある。</a:t>
            </a:r>
            <a:endParaRPr lang="en-US" altLang="ja-JP" dirty="0" smtClean="0"/>
          </a:p>
          <a:p>
            <a:endParaRPr kumimoji="1" lang="en-US" altLang="ja-JP" dirty="0"/>
          </a:p>
          <a:p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31900746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系統誤差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925144"/>
          </a:xfrm>
        </p:spPr>
        <p:txBody>
          <a:bodyPr>
            <a:noAutofit/>
          </a:bodyPr>
          <a:lstStyle/>
          <a:p>
            <a:r>
              <a:rPr lang="ja-JP" altLang="en-US" dirty="0" smtClean="0"/>
              <a:t>系統誤差   </a:t>
            </a:r>
            <a:r>
              <a:rPr lang="en-US" altLang="ja-JP" dirty="0" smtClean="0"/>
              <a:t>-</a:t>
            </a:r>
            <a:r>
              <a:rPr lang="ja-JP" altLang="en-US" dirty="0" smtClean="0"/>
              <a:t>　</a:t>
            </a:r>
            <a:r>
              <a:rPr lang="ja-JP" altLang="en-US" sz="2800" dirty="0" smtClean="0"/>
              <a:t>真の値</a:t>
            </a:r>
            <a:r>
              <a:rPr lang="en-US" altLang="ja-JP" sz="2800" dirty="0" smtClean="0"/>
              <a:t>(</a:t>
            </a:r>
            <a:r>
              <a:rPr lang="ja-JP" altLang="en-US" sz="2800" dirty="0" smtClean="0"/>
              <a:t>代表値</a:t>
            </a:r>
            <a:r>
              <a:rPr lang="en-US" altLang="ja-JP" sz="2800" dirty="0" smtClean="0"/>
              <a:t>)</a:t>
            </a:r>
            <a:r>
              <a:rPr lang="ja-JP" altLang="en-US" sz="2800" dirty="0" smtClean="0"/>
              <a:t>がどちらか一方に</a:t>
            </a:r>
            <a:endParaRPr lang="en-US" altLang="ja-JP" sz="2800" dirty="0" smtClean="0"/>
          </a:p>
          <a:p>
            <a:pPr>
              <a:buNone/>
            </a:pPr>
            <a:r>
              <a:rPr lang="ja-JP" altLang="en-US" dirty="0" smtClean="0"/>
              <a:t>　　　　　　　　　  </a:t>
            </a:r>
            <a:r>
              <a:rPr lang="ja-JP" altLang="en-US" sz="2800" dirty="0" smtClean="0"/>
              <a:t>偏っている。</a:t>
            </a:r>
            <a:endParaRPr lang="en-US" altLang="ja-JP" sz="2800" dirty="0" smtClean="0"/>
          </a:p>
          <a:p>
            <a:pPr>
              <a:buNone/>
            </a:pPr>
            <a:endParaRPr lang="en-US" altLang="ja-JP" dirty="0" smtClean="0"/>
          </a:p>
          <a:p>
            <a:r>
              <a:rPr lang="ja-JP" altLang="en-US" dirty="0" smtClean="0">
                <a:solidFill>
                  <a:srgbClr val="FF0000"/>
                </a:solidFill>
              </a:rPr>
              <a:t>避けることができない誤差</a:t>
            </a:r>
            <a:r>
              <a:rPr lang="en-US" altLang="ja-JP" dirty="0" smtClean="0">
                <a:solidFill>
                  <a:srgbClr val="FF0000"/>
                </a:solidFill>
              </a:rPr>
              <a:t>(</a:t>
            </a:r>
            <a:r>
              <a:rPr lang="ja-JP" altLang="en-US" dirty="0" smtClean="0">
                <a:solidFill>
                  <a:srgbClr val="FF0000"/>
                </a:solidFill>
              </a:rPr>
              <a:t>避けることが困難</a:t>
            </a:r>
            <a:r>
              <a:rPr lang="en-US" altLang="ja-JP" dirty="0" smtClean="0">
                <a:solidFill>
                  <a:srgbClr val="FF0000"/>
                </a:solidFill>
              </a:rPr>
              <a:t>)</a:t>
            </a:r>
          </a:p>
          <a:p>
            <a:endParaRPr lang="en-US" altLang="ja-JP" dirty="0" smtClean="0"/>
          </a:p>
          <a:p>
            <a:r>
              <a:rPr lang="ja-JP" altLang="en-US" dirty="0" smtClean="0"/>
              <a:t>統計</a:t>
            </a:r>
            <a:r>
              <a:rPr lang="ja-JP" altLang="en-US" dirty="0" smtClean="0"/>
              <a:t>解析法はすべて、データには系統誤差のみが存在することを前提としている</a:t>
            </a:r>
            <a:r>
              <a:rPr lang="ja-JP" altLang="en-US" dirty="0" smtClean="0"/>
              <a:t>。</a:t>
            </a: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r>
              <a:rPr lang="ja-JP" altLang="en-US" dirty="0" smtClean="0">
                <a:solidFill>
                  <a:srgbClr val="FF0000"/>
                </a:solidFill>
              </a:rPr>
              <a:t>これを満たしていないものは統計学に使用することができない。</a:t>
            </a:r>
            <a:endParaRPr lang="en-US" altLang="ja-JP" dirty="0" smtClean="0">
              <a:solidFill>
                <a:srgbClr val="FF0000"/>
              </a:solidFill>
            </a:endParaRPr>
          </a:p>
          <a:p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>
                <a:solidFill>
                  <a:srgbClr val="FF0000"/>
                </a:solidFill>
              </a:rPr>
              <a:t>   </a:t>
            </a:r>
            <a:endParaRPr kumimoji="1" lang="en-US" altLang="ja-JP" sz="28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系統誤差を</a:t>
            </a:r>
            <a:r>
              <a:rPr kumimoji="1" lang="ja-JP" altLang="en-US" dirty="0" smtClean="0"/>
              <a:t>防ぐには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kumimoji="1" lang="ja-JP" altLang="en-US" dirty="0" smtClean="0"/>
              <a:t>何が誤差の原因となるか知っておく。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標本調査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　　　データの取り方</a:t>
            </a:r>
            <a:r>
              <a:rPr lang="en-US" altLang="ja-JP" dirty="0" smtClean="0"/>
              <a:t>(</a:t>
            </a:r>
            <a:r>
              <a:rPr lang="ja-JP" altLang="en-US" dirty="0" smtClean="0"/>
              <a:t>郵送、電話、街頭</a:t>
            </a:r>
            <a:r>
              <a:rPr lang="en-US" altLang="ja-JP" dirty="0" smtClean="0"/>
              <a:t>)</a:t>
            </a:r>
            <a:r>
              <a:rPr lang="ja-JP" altLang="en-US" dirty="0" smtClean="0"/>
              <a:t>に気をつける。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　　</a:t>
            </a: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r>
              <a:rPr lang="ja-JP" altLang="en-US" dirty="0" smtClean="0"/>
              <a:t>実験研究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　　　測定誤差など　・・・器具、機器、測定者の技量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　　その他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　　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　　　　　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　　</a:t>
            </a: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</p:txBody>
      </p:sp>
      <p:sp>
        <p:nvSpPr>
          <p:cNvPr id="6" name="右矢印 5"/>
          <p:cNvSpPr/>
          <p:nvPr/>
        </p:nvSpPr>
        <p:spPr>
          <a:xfrm>
            <a:off x="2267744" y="5085184"/>
            <a:ext cx="432048" cy="360040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系統</a:t>
            </a:r>
            <a:r>
              <a:rPr lang="ja-JP" altLang="en-US" dirty="0" smtClean="0"/>
              <a:t>誤差に</a:t>
            </a:r>
            <a:r>
              <a:rPr lang="ja-JP" altLang="en-US" dirty="0" smtClean="0"/>
              <a:t>気づく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ja-JP" altLang="en-US" dirty="0" smtClean="0"/>
              <a:t>　実験研究での系統誤差</a:t>
            </a:r>
            <a:endParaRPr lang="en-US" altLang="ja-JP" dirty="0"/>
          </a:p>
          <a:p>
            <a:endParaRPr lang="en-US" altLang="ja-JP" dirty="0" smtClean="0"/>
          </a:p>
          <a:p>
            <a:r>
              <a:rPr lang="ja-JP" altLang="en-US" dirty="0" smtClean="0"/>
              <a:t>　標準試料がある場合、全てに誤差の有無を確認する。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　標準試料がない場合、真の値が分からないので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　 誤差に気づきにくい。</a:t>
            </a: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　</a:t>
            </a: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　　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　　</a:t>
            </a:r>
            <a:endParaRPr lang="en-US" altLang="ja-JP" dirty="0" smtClean="0"/>
          </a:p>
          <a:p>
            <a:endParaRPr kumimoji="1" lang="ja-JP" altLang="en-US" dirty="0"/>
          </a:p>
        </p:txBody>
      </p:sp>
      <p:pic>
        <p:nvPicPr>
          <p:cNvPr id="5124" name="Picture 4" descr="C:\Users\You Know\AppData\Local\Microsoft\Windows\Temporary Internet Files\Content.IE5\XGU1ILTX\MC900326168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4869160"/>
            <a:ext cx="591617" cy="920801"/>
          </a:xfrm>
          <a:prstGeom prst="rect">
            <a:avLst/>
          </a:prstGeom>
          <a:noFill/>
        </p:spPr>
      </p:pic>
      <p:pic>
        <p:nvPicPr>
          <p:cNvPr id="5125" name="Picture 5" descr="C:\Users\You Know\AppData\Local\Microsoft\Windows\Temporary Internet Files\Content.IE5\XGU1ILTX\MC90032613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4869160"/>
            <a:ext cx="618134" cy="914400"/>
          </a:xfrm>
          <a:prstGeom prst="rect">
            <a:avLst/>
          </a:prstGeom>
          <a:noFill/>
        </p:spPr>
      </p:pic>
      <p:pic>
        <p:nvPicPr>
          <p:cNvPr id="5127" name="Picture 7" descr="C:\Users\You Know\AppData\Local\Microsoft\Windows\Temporary Internet Files\Content.IE5\8RNM9BP2\MC900326128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4817027"/>
            <a:ext cx="627278" cy="9162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系統誤差を防ぐには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ja-JP" altLang="en-US" dirty="0" smtClean="0">
                <a:solidFill>
                  <a:srgbClr val="FF0000"/>
                </a:solidFill>
              </a:rPr>
              <a:t>対策：各個体（誤差の原因となりそうなもの</a:t>
            </a:r>
            <a:r>
              <a:rPr lang="en-US" altLang="ja-JP" dirty="0" smtClean="0">
                <a:solidFill>
                  <a:srgbClr val="FF0000"/>
                </a:solidFill>
              </a:rPr>
              <a:t>)</a:t>
            </a:r>
            <a:r>
              <a:rPr lang="ja-JP" altLang="en-US" dirty="0" smtClean="0">
                <a:solidFill>
                  <a:srgbClr val="FF0000"/>
                </a:solidFill>
              </a:rPr>
              <a:t>の差をできるだけ小さくしておくこと。</a:t>
            </a:r>
            <a:endParaRPr lang="en-US" altLang="ja-JP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altLang="ja-JP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ja-JP" altLang="en-US" dirty="0" smtClean="0"/>
              <a:t>　例：ものさしの場合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　　各チーム同じ時間、同じものさしで、日蔭で測定する。</a:t>
            </a: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r>
              <a:rPr lang="ja-JP" altLang="en-US" dirty="0" smtClean="0"/>
              <a:t>系統誤差の数を減らすことになる。</a:t>
            </a: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endParaRPr kumimoji="1" lang="ja-JP" altLang="en-US" dirty="0"/>
          </a:p>
        </p:txBody>
      </p:sp>
      <p:pic>
        <p:nvPicPr>
          <p:cNvPr id="2050" name="Picture 2" descr="C:\Users\You Know\AppData\Local\Microsoft\Windows\Temporary Internet Files\Content.IE5\XGU1ILTX\MC900304575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4725144"/>
            <a:ext cx="1830629" cy="17949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ja-JP" altLang="en-US" dirty="0" smtClean="0"/>
              <a:t>標本調査　操作を与えない。データを取ることが目的。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実験研究　操作を与える。母集団を作り上げるのが目的。</a:t>
            </a: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偶然誤差　</a:t>
            </a:r>
            <a:r>
              <a:rPr lang="ja-JP" altLang="en-US" dirty="0" smtClean="0"/>
              <a:t>　全くランダムに起こる誤差。</a:t>
            </a:r>
            <a:r>
              <a:rPr lang="en-US" altLang="ja-JP" dirty="0" smtClean="0"/>
              <a:t>(±X)</a:t>
            </a:r>
            <a:endParaRPr lang="en-US" altLang="ja-JP" sz="2800" dirty="0" smtClean="0"/>
          </a:p>
          <a:p>
            <a:pPr>
              <a:buNone/>
            </a:pPr>
            <a:endParaRPr lang="en-US" altLang="ja-JP" dirty="0" smtClean="0"/>
          </a:p>
          <a:p>
            <a:r>
              <a:rPr lang="ja-JP" altLang="en-US" dirty="0" smtClean="0"/>
              <a:t>系統誤差　　データが</a:t>
            </a:r>
            <a:r>
              <a:rPr lang="en-US" altLang="ja-JP" dirty="0" smtClean="0"/>
              <a:t>1</a:t>
            </a:r>
            <a:r>
              <a:rPr lang="ja-JP" altLang="en-US" dirty="0" smtClean="0"/>
              <a:t>方向に偏っている。</a:t>
            </a:r>
            <a:r>
              <a:rPr lang="en-US" altLang="ja-JP" dirty="0" smtClean="0"/>
              <a:t>(</a:t>
            </a:r>
            <a:r>
              <a:rPr lang="ja-JP" altLang="en-US" dirty="0" smtClean="0"/>
              <a:t>＋</a:t>
            </a:r>
            <a:r>
              <a:rPr lang="en-US" altLang="ja-JP" dirty="0" smtClean="0"/>
              <a:t>X)(</a:t>
            </a:r>
            <a:r>
              <a:rPr lang="ja-JP" altLang="en-US" dirty="0" smtClean="0"/>
              <a:t>－</a:t>
            </a:r>
            <a:r>
              <a:rPr lang="en-US" altLang="ja-JP" dirty="0" smtClean="0"/>
              <a:t>X)</a:t>
            </a:r>
            <a:endParaRPr lang="en-US" altLang="ja-JP" sz="2400" dirty="0" smtClean="0"/>
          </a:p>
          <a:p>
            <a:endParaRPr kumimoji="1" lang="en-US" altLang="ja-JP" dirty="0" smtClean="0"/>
          </a:p>
          <a:p>
            <a:pPr>
              <a:buNone/>
            </a:pPr>
            <a:endParaRPr kumimoji="1" lang="ja-JP" alt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アース">
  <a:themeElements>
    <a:clrScheme name="アース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アース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アース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1265</TotalTime>
  <Words>236</Words>
  <Application>Microsoft Office PowerPoint</Application>
  <PresentationFormat>画面に合わせる (4:3)</PresentationFormat>
  <Paragraphs>144</Paragraphs>
  <Slides>17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17</vt:i4>
      </vt:variant>
    </vt:vector>
  </HeadingPairs>
  <TitlesOfParts>
    <vt:vector size="18" baseType="lpstr">
      <vt:lpstr>アース</vt:lpstr>
      <vt:lpstr>標本調査と実験研究</vt:lpstr>
      <vt:lpstr>資料</vt:lpstr>
      <vt:lpstr>スライド内容</vt:lpstr>
      <vt:lpstr>   １章 標本調査と実験研究</vt:lpstr>
      <vt:lpstr>標本調査（観察研究）</vt:lpstr>
      <vt:lpstr>実験研究</vt:lpstr>
      <vt:lpstr>両者の違い</vt:lpstr>
      <vt:lpstr>２章 誤差</vt:lpstr>
      <vt:lpstr>誤差</vt:lpstr>
      <vt:lpstr>誤差の種類</vt:lpstr>
      <vt:lpstr>統計学での誤差</vt:lpstr>
      <vt:lpstr>偶然誤差</vt:lpstr>
      <vt:lpstr>系統誤差</vt:lpstr>
      <vt:lpstr>系統誤差を防ぐには</vt:lpstr>
      <vt:lpstr>系統誤差に気づく</vt:lpstr>
      <vt:lpstr>系統誤差を防ぐには</vt:lpstr>
      <vt:lpstr>まとめ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道具としての統計学</dc:title>
  <dc:creator>You Know</dc:creator>
  <cp:lastModifiedBy>OSS-WU</cp:lastModifiedBy>
  <cp:revision>129</cp:revision>
  <dcterms:created xsi:type="dcterms:W3CDTF">2013-10-11T03:09:03Z</dcterms:created>
  <dcterms:modified xsi:type="dcterms:W3CDTF">2013-10-18T06:26:27Z</dcterms:modified>
</cp:coreProperties>
</file>