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84892" autoAdjust="0"/>
  </p:normalViewPr>
  <p:slideViewPr>
    <p:cSldViewPr snapToGrid="0">
      <p:cViewPr varScale="1">
        <p:scale>
          <a:sx n="59" d="100"/>
          <a:sy n="59" d="100"/>
        </p:scale>
        <p:origin x="16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1D79E-D881-450F-9BCB-E228AC7F2E59}" type="datetimeFigureOut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6D7E8-030F-42A8-A1A8-CE35F86F0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85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Yt</a:t>
            </a:r>
            <a:r>
              <a:rPr kumimoji="1" lang="ja-JP" altLang="en-US" dirty="0" smtClean="0"/>
              <a:t>の値は直前の</a:t>
            </a:r>
            <a:r>
              <a:rPr kumimoji="1" lang="en-US" altLang="ja-JP" dirty="0" smtClean="0"/>
              <a:t>p</a:t>
            </a:r>
            <a:r>
              <a:rPr kumimoji="1" lang="ja-JP" altLang="en-US" dirty="0" smtClean="0"/>
              <a:t>個過去の値の加重和に誤差が加わる形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384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247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表記してるのは反転したときの式</a:t>
            </a:r>
            <a:endParaRPr kumimoji="1" lang="en-US" altLang="ja-JP" dirty="0" smtClean="0"/>
          </a:p>
          <a:p>
            <a:r>
              <a:rPr kumimoji="1" lang="ja-JP" altLang="en-US" dirty="0" smtClean="0"/>
              <a:t>反転前は</a:t>
            </a:r>
            <a:endParaRPr kumimoji="1" lang="en-US" altLang="ja-JP" dirty="0" smtClean="0"/>
          </a:p>
          <a:p>
            <a:r>
              <a:rPr lang="en-US" altLang="ja-JP" dirty="0" err="1" smtClean="0"/>
              <a:t>Yt</a:t>
            </a:r>
            <a:r>
              <a:rPr lang="ja-JP" altLang="en-US" dirty="0" smtClean="0"/>
              <a:t>　＝</a:t>
            </a:r>
            <a:r>
              <a:rPr lang="el-GR" altLang="ja-JP" dirty="0" smtClean="0"/>
              <a:t> ε</a:t>
            </a:r>
            <a:r>
              <a:rPr lang="en-US" altLang="ja-JP" dirty="0" smtClean="0"/>
              <a:t>t − </a:t>
            </a:r>
            <a:r>
              <a:rPr lang="el-GR" altLang="ja-JP" dirty="0" smtClean="0"/>
              <a:t>θ1ε</a:t>
            </a:r>
            <a:r>
              <a:rPr lang="en-US" altLang="ja-JP" dirty="0" smtClean="0"/>
              <a:t>(t−1)−···− </a:t>
            </a:r>
            <a:r>
              <a:rPr lang="el-GR" altLang="ja-JP" dirty="0" smtClean="0"/>
              <a:t>θ</a:t>
            </a:r>
            <a:r>
              <a:rPr lang="en-US" altLang="ja-JP" dirty="0" smtClean="0"/>
              <a:t>q</a:t>
            </a:r>
            <a:r>
              <a:rPr lang="el-GR" altLang="ja-JP" dirty="0" smtClean="0"/>
              <a:t>ε</a:t>
            </a:r>
            <a:r>
              <a:rPr lang="en-US" altLang="ja-JP" dirty="0" smtClean="0"/>
              <a:t>(t−q)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969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データの過去の特徴だけ，誤差だけでモデルを考えることはあまりない</a:t>
            </a:r>
            <a:endParaRPr kumimoji="1" lang="en-US" altLang="ja-JP" dirty="0" smtClean="0"/>
          </a:p>
          <a:p>
            <a:r>
              <a:rPr kumimoji="1" lang="en-US" altLang="ja-JP" dirty="0" smtClean="0"/>
              <a:t>	</a:t>
            </a:r>
            <a:r>
              <a:rPr kumimoji="1" lang="ja-JP" altLang="en-US" dirty="0" smtClean="0"/>
              <a:t>→　</a:t>
            </a:r>
            <a:r>
              <a:rPr kumimoji="1" lang="en-US" altLang="ja-JP" dirty="0" smtClean="0"/>
              <a:t>ARMA</a:t>
            </a:r>
            <a:r>
              <a:rPr kumimoji="1" lang="ja-JP" altLang="en-US" dirty="0" smtClean="0"/>
              <a:t>モデルが一般的と</a:t>
            </a:r>
            <a:r>
              <a:rPr kumimoji="1" lang="ja-JP" altLang="en-US" smtClean="0"/>
              <a:t>して考えることができる．　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473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平均，分散</a:t>
            </a:r>
            <a:r>
              <a:rPr kumimoji="1" lang="ja-JP" altLang="en-US" dirty="0" smtClean="0"/>
              <a:t>，共分散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平均や分散，共分散が</a:t>
            </a:r>
            <a:r>
              <a:rPr kumimoji="1" lang="en-US" altLang="ja-JP" dirty="0" smtClean="0"/>
              <a:t>t</a:t>
            </a:r>
            <a:r>
              <a:rPr kumimoji="1" lang="ja-JP" altLang="en-US" dirty="0" err="1" smtClean="0"/>
              <a:t>に依</a:t>
            </a:r>
            <a:r>
              <a:rPr kumimoji="1" lang="ja-JP" altLang="en-US" dirty="0" smtClean="0"/>
              <a:t>存していない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981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smtClean="0"/>
              <a:t>トレンドがある場合，定常性が満たされない　→　非定常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5324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586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トレンド　→　時系列データの長期的な趨勢である傾向変動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952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定常化完了→</a:t>
            </a: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モデル，</a:t>
            </a:r>
            <a:r>
              <a:rPr kumimoji="1" lang="en-US" altLang="ja-JP" dirty="0" smtClean="0"/>
              <a:t>ARMA</a:t>
            </a:r>
            <a:r>
              <a:rPr kumimoji="1" lang="ja-JP" altLang="en-US" dirty="0" smtClean="0"/>
              <a:t>モデルにあてはめ，予測が可能となる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6D7E8-030F-42A8-A1A8-CE35F86F0B1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661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B14F-039E-4930-B58E-872A17E6AC0C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19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1D9E-7215-4AAE-836D-8188056F1788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019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8369C-B589-4535-9E11-89347195DDFD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25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6E8B-8EBA-4435-AA9B-171DA553D441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1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450F-1FEB-4A0A-857E-059341CAA9FF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853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AD212-57E1-4DCB-9087-FE75E1A87318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14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E939C-3674-4E12-910E-0CEEEEF5210E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4779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169EA2D-A45E-4C60-9FE0-6272017B666D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259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2BE2-E69D-44C6-82FB-8839221711E9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582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73E7C-17F4-4E47-865A-F4936EF188E9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754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B3391-214F-4106-BC64-CE8B66DFB44A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762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55045A4-AF92-419A-AA02-5AFCA8F9E1FC}" type="datetime1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DCC6B4D-3C3E-457A-A095-DA17705BA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07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8168640" cy="3566160"/>
          </a:xfrm>
        </p:spPr>
        <p:txBody>
          <a:bodyPr>
            <a:normAutofit/>
          </a:bodyPr>
          <a:lstStyle/>
          <a:p>
            <a:r>
              <a:rPr kumimoji="1" lang="ja-JP" altLang="en-US" sz="7200" dirty="0" smtClean="0"/>
              <a:t>各モデルについて</a:t>
            </a:r>
            <a:endParaRPr kumimoji="1" lang="ja-JP" altLang="en-US" sz="72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						</a:t>
            </a:r>
            <a:r>
              <a:rPr kumimoji="1" lang="ja-JP" altLang="en-US" dirty="0" smtClean="0"/>
              <a:t>　蘆田　誠人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407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モデル一覧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dirty="0" smtClean="0"/>
              <a:t>AR</a:t>
            </a:r>
            <a:r>
              <a:rPr kumimoji="1" lang="ja-JP" altLang="en-US" sz="2800" dirty="0" smtClean="0"/>
              <a:t>モデル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ü"/>
            </a:pP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dirty="0" smtClean="0"/>
              <a:t>MA</a:t>
            </a:r>
            <a:r>
              <a:rPr kumimoji="1" lang="ja-JP" altLang="en-US" sz="2800" dirty="0" smtClean="0"/>
              <a:t>モデル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ü"/>
            </a:pP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dirty="0" smtClean="0"/>
              <a:t>ARIMA</a:t>
            </a:r>
            <a:r>
              <a:rPr kumimoji="1" lang="ja-JP" altLang="en-US" sz="2800" dirty="0" smtClean="0"/>
              <a:t>モデル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ü"/>
            </a:pPr>
            <a:endParaRPr lang="en-US" altLang="ja-JP" sz="2800" dirty="0"/>
          </a:p>
          <a:p>
            <a:pPr marL="0" indent="0">
              <a:buNone/>
            </a:pPr>
            <a:endParaRPr kumimoji="1" lang="en-US" altLang="ja-JP" sz="2800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81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782422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dirty="0" smtClean="0"/>
              <a:t>AR</a:t>
            </a:r>
            <a:r>
              <a:rPr kumimoji="1" lang="ja-JP" altLang="en-US" sz="2800" dirty="0" smtClean="0"/>
              <a:t>（自己回帰：</a:t>
            </a:r>
            <a:r>
              <a:rPr kumimoji="1" lang="en-US" altLang="ja-JP" sz="2800" dirty="0" smtClean="0"/>
              <a:t>Auto Regressive</a:t>
            </a:r>
            <a:r>
              <a:rPr kumimoji="1" lang="ja-JP" altLang="en-US" sz="2800" dirty="0" smtClean="0"/>
              <a:t>）モデルとは</a:t>
            </a:r>
            <a:endParaRPr kumimoji="1" lang="en-US" altLang="ja-JP" sz="2800" dirty="0" smtClean="0"/>
          </a:p>
          <a:p>
            <a:pPr marL="384048" lvl="2" indent="0">
              <a:buNone/>
            </a:pPr>
            <a:r>
              <a:rPr lang="en-US" altLang="ja-JP" sz="2200" dirty="0"/>
              <a:t> </a:t>
            </a:r>
            <a:r>
              <a:rPr lang="ja-JP" altLang="en-US" sz="2400" dirty="0" smtClean="0"/>
              <a:t>前までのデータを利用して現在の信号を予測するモデル</a:t>
            </a:r>
            <a:endParaRPr lang="en-US" altLang="ja-JP" sz="2400" dirty="0" smtClean="0"/>
          </a:p>
          <a:p>
            <a:pPr marL="384048" lvl="2" indent="0">
              <a:buNone/>
            </a:pPr>
            <a:endParaRPr kumimoji="1" lang="en-US" altLang="ja-JP" sz="2400" dirty="0"/>
          </a:p>
          <a:p>
            <a:pPr marL="384048" lvl="2" indent="0">
              <a:buNone/>
            </a:pPr>
            <a:endParaRPr lang="en-US" altLang="ja-JP" sz="2400" dirty="0" smtClean="0"/>
          </a:p>
          <a:p>
            <a:pPr marL="384048" lvl="2" indent="0">
              <a:buNone/>
            </a:pPr>
            <a:r>
              <a:rPr kumimoji="1" lang="ja-JP" altLang="en-US" sz="2400" dirty="0" smtClean="0"/>
              <a:t>これをかみ砕いて言うと</a:t>
            </a:r>
            <a:endParaRPr kumimoji="1" lang="en-US" altLang="ja-JP" sz="2400" dirty="0" smtClean="0"/>
          </a:p>
          <a:p>
            <a:pPr marL="384048" lvl="2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　　　ある時点のデータはそれ以前の同じデータから</a:t>
            </a:r>
            <a:endParaRPr lang="en-US" altLang="ja-JP" sz="2400" dirty="0" smtClean="0"/>
          </a:p>
          <a:p>
            <a:pPr marL="384048" lvl="2" indent="0">
              <a:buNone/>
            </a:pPr>
            <a:r>
              <a:rPr kumimoji="1" lang="ja-JP" altLang="en-US" sz="2400" dirty="0"/>
              <a:t>　</a:t>
            </a:r>
            <a:r>
              <a:rPr kumimoji="1" lang="ja-JP" altLang="en-US" sz="2400" dirty="0" smtClean="0"/>
              <a:t>　　　予測できるよね？という考え方</a:t>
            </a:r>
            <a:endParaRPr kumimoji="1" lang="ja-JP" altLang="en-US" sz="24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2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47500" lnSpcReduction="20000"/>
              </a:bodyPr>
              <a:lstStyle/>
              <a:p>
                <a:pPr marL="0" indent="0">
                  <a:buNone/>
                </a:pPr>
                <a:endParaRPr kumimoji="1" lang="en-US" altLang="ja-JP" sz="112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6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67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kumimoji="1" lang="en-US" altLang="ja-JP" sz="67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kumimoji="1" lang="en-US" altLang="ja-JP" sz="67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6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kumimoji="1"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kumimoji="1"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ja-JP" sz="6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kumimoji="1"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kumimoji="1"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1"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kumimoji="1"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kumimoji="1"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kumimoji="1" lang="en-US" altLang="ja-JP" sz="6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altLang="ja-JP" sz="6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6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altLang="ja-JP" sz="6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ja-JP" sz="6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6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ja-JP" sz="6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ja-JP" sz="6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altLang="ja-JP" sz="6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</m:oMath>
                  </m:oMathPara>
                </a14:m>
                <a:endParaRPr lang="en-US" altLang="ja-JP" sz="67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sz="6700" b="0" dirty="0" smtClean="0">
                    <a:ea typeface="Cambria Math" panose="02040503050406030204" pitchFamily="18" charset="0"/>
                  </a:rPr>
                  <a:t>                                          </a:t>
                </a:r>
                <a14:m>
                  <m:oMath xmlns:m="http://schemas.openxmlformats.org/officeDocument/2006/math">
                    <m:r>
                      <a:rPr lang="en-US" altLang="ja-JP" sz="67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sSub>
                      <m:sSubPr>
                        <m:ctrlPr>
                          <a:rPr lang="en-US" altLang="ja-JP" sz="67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67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ja-JP" altLang="en-US" sz="67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ja-JP" sz="67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altLang="ja-JP" sz="67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67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67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67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67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ja-JP" sz="67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altLang="ja-JP" sz="67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67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ja-JP" sz="67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kumimoji="1" lang="en-US" altLang="ja-JP" sz="128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ja-JP" altLang="en-US" sz="9600" dirty="0" smtClean="0"/>
                  <a:t>　                                       </a:t>
                </a:r>
                <a:r>
                  <a:rPr lang="en-US" altLang="ja-JP" sz="9600" dirty="0"/>
                  <a:t> </a:t>
                </a:r>
                <a:r>
                  <a:rPr lang="en-US" altLang="ja-JP" sz="9600" dirty="0" smtClean="0"/>
                  <a:t>       </a:t>
                </a:r>
                <a:endParaRPr lang="en-US" altLang="ja-JP" sz="9600" dirty="0" smtClean="0"/>
              </a:p>
              <a:p>
                <a:pPr marL="0" indent="0">
                  <a:buNone/>
                </a:pPr>
                <a:r>
                  <a:rPr lang="en-US" altLang="ja-JP" sz="9600" dirty="0"/>
                  <a:t>	</a:t>
                </a:r>
                <a:r>
                  <a:rPr lang="en-US" altLang="ja-JP" sz="9600" dirty="0" smtClean="0"/>
                  <a:t>		</a:t>
                </a:r>
                <a:endParaRPr kumimoji="1" lang="ja-JP" altLang="en-US" sz="9600" dirty="0">
                  <a:latin typeface="+mj-ea"/>
                  <a:ea typeface="+mj-ea"/>
                </a:endParaRP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4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4111895" y="3837772"/>
                <a:ext cx="5343001" cy="2279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ja-JP" altLang="en-US" sz="2800" dirty="0"/>
                  <a:t>：時間</a:t>
                </a:r>
                <a:r>
                  <a:rPr lang="en-US" altLang="ja-JP" sz="2800" dirty="0"/>
                  <a:t>t</a:t>
                </a:r>
                <a:r>
                  <a:rPr lang="ja-JP" altLang="en-US" sz="2800" dirty="0" err="1"/>
                  <a:t>での</a:t>
                </a:r>
                <a:r>
                  <a:rPr lang="en-US" altLang="ja-JP" sz="2800" dirty="0" smtClean="0"/>
                  <a:t>Y</a:t>
                </a:r>
                <a:r>
                  <a:rPr lang="ja-JP" altLang="en-US" sz="2800" dirty="0" smtClean="0"/>
                  <a:t>の値</a:t>
                </a:r>
                <a:r>
                  <a:rPr lang="ja-JP" altLang="en-US" sz="2800" dirty="0"/>
                  <a:t>　　　                  </a:t>
                </a:r>
                <a:endParaRPr lang="en-US" altLang="ja-JP" sz="28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ja-JP" altLang="en-US" sz="2800" i="1">
                        <a:latin typeface="Cambria Math" panose="02040503050406030204" pitchFamily="18" charset="0"/>
                      </a:rPr>
                      <m:t>：</m:t>
                    </m:r>
                    <m:r>
                      <a:rPr lang="ja-JP" altLang="en-US" sz="2800" i="1">
                        <a:latin typeface="Cambria Math" panose="02040503050406030204" pitchFamily="18" charset="0"/>
                      </a:rPr>
                      <m:t>パラメータ</m:t>
                    </m:r>
                    <m:r>
                      <a:rPr lang="ja-JP" altLang="en-US" sz="2800" i="1">
                        <a:latin typeface="Cambria Math" panose="02040503050406030204" pitchFamily="18" charset="0"/>
                      </a:rPr>
                      <m:t>の</m:t>
                    </m:r>
                  </m:oMath>
                </a14:m>
                <a:r>
                  <a:rPr lang="ja-JP" altLang="en-US" sz="2800" dirty="0" smtClean="0"/>
                  <a:t>値</a:t>
                </a:r>
                <a:endParaRPr lang="en-US" altLang="ja-JP" sz="28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ja-JP" altLang="en-US" sz="2800" i="1">
                        <a:latin typeface="Cambria Math" panose="02040503050406030204" pitchFamily="18" charset="0"/>
                      </a:rPr>
                      <m:t>：</m:t>
                    </m:r>
                  </m:oMath>
                </a14:m>
                <a:r>
                  <a:rPr lang="ja-JP" altLang="en-US" sz="2800" dirty="0"/>
                  <a:t>時間</a:t>
                </a:r>
                <a:r>
                  <a:rPr lang="en-US" altLang="ja-JP" sz="2800" dirty="0"/>
                  <a:t>p</a:t>
                </a:r>
                <a:r>
                  <a:rPr lang="ja-JP" altLang="en-US" sz="2800" dirty="0"/>
                  <a:t>だけ過去の</a:t>
                </a:r>
                <a:r>
                  <a:rPr lang="en-US" altLang="ja-JP" sz="2800" dirty="0"/>
                  <a:t>Y</a:t>
                </a:r>
                <a:r>
                  <a:rPr lang="ja-JP" altLang="en-US" sz="2800" dirty="0"/>
                  <a:t>値</a:t>
                </a:r>
                <a:endParaRPr lang="en-US" altLang="ja-JP" sz="28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ja-JP" altLang="en-US" sz="2800" dirty="0"/>
                  <a:t>：ホワイトノイズ</a:t>
                </a:r>
                <a:r>
                  <a:rPr lang="en-US" altLang="ja-JP" sz="2800" dirty="0"/>
                  <a:t>(</a:t>
                </a:r>
                <a:r>
                  <a:rPr lang="ja-JP" altLang="en-US" sz="2800" dirty="0"/>
                  <a:t>誤差</a:t>
                </a:r>
                <a:r>
                  <a:rPr lang="en-US" altLang="ja-JP" sz="2800" dirty="0"/>
                  <a:t>)</a:t>
                </a:r>
              </a:p>
              <a:p>
                <a:r>
                  <a:rPr lang="en-US" altLang="ja-JP" sz="2800" dirty="0"/>
                  <a:t>	</a:t>
                </a:r>
                <a:r>
                  <a:rPr lang="en-US" altLang="ja-JP" sz="2800" dirty="0"/>
                  <a:t>		</a:t>
                </a:r>
                <a:r>
                  <a:rPr lang="ja-JP" altLang="en-US" sz="2800" dirty="0"/>
                  <a:t>　　　　</a:t>
                </a:r>
                <a:endParaRPr kumimoji="1" lang="ja-JP" altLang="en-US" sz="2800" dirty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895" y="3837772"/>
                <a:ext cx="5343001" cy="2279983"/>
              </a:xfrm>
              <a:prstGeom prst="rect">
                <a:avLst/>
              </a:prstGeom>
              <a:blipFill rotWithShape="0">
                <a:blip r:embed="rId4"/>
                <a:stretch>
                  <a:fillRect t="-40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347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MA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882630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dirty="0" smtClean="0"/>
              <a:t>MA(</a:t>
            </a:r>
            <a:r>
              <a:rPr kumimoji="1" lang="ja-JP" altLang="en-US" sz="2800" dirty="0" smtClean="0"/>
              <a:t>移動平均：</a:t>
            </a:r>
            <a:r>
              <a:rPr kumimoji="1" lang="en-US" altLang="ja-JP" sz="2800" dirty="0" smtClean="0"/>
              <a:t>Moving Average)</a:t>
            </a:r>
            <a:r>
              <a:rPr kumimoji="1" lang="ja-JP" altLang="en-US" sz="2800" dirty="0" smtClean="0"/>
              <a:t>モデルとは</a:t>
            </a:r>
            <a:endParaRPr kumimoji="1" lang="en-US" altLang="ja-JP" sz="2800" dirty="0" smtClean="0"/>
          </a:p>
          <a:p>
            <a:r>
              <a:rPr lang="en-US" altLang="ja-JP" sz="2800" dirty="0"/>
              <a:t> </a:t>
            </a:r>
            <a:r>
              <a:rPr lang="en-US" altLang="ja-JP" sz="2800" dirty="0" smtClean="0"/>
              <a:t>     </a:t>
            </a:r>
            <a:r>
              <a:rPr lang="ja-JP" altLang="en-US" sz="2400" dirty="0" smtClean="0"/>
              <a:t>時系列上の各データは，過去の誤差であるランダム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 ショックに影響されているというモデル</a:t>
            </a:r>
            <a:r>
              <a:rPr kumimoji="1" lang="en-US" altLang="ja-JP" sz="2800" dirty="0" smtClean="0"/>
              <a:t>	</a:t>
            </a:r>
          </a:p>
          <a:p>
            <a:endParaRPr lang="en-US" altLang="ja-JP" dirty="0"/>
          </a:p>
          <a:p>
            <a:r>
              <a:rPr kumimoji="1" lang="ja-JP" altLang="en-US" sz="2400" dirty="0" smtClean="0"/>
              <a:t>かみ砕くと</a:t>
            </a:r>
            <a:r>
              <a:rPr kumimoji="1" lang="en-US" altLang="ja-JP" sz="2400" dirty="0" smtClean="0"/>
              <a:t>…</a:t>
            </a:r>
          </a:p>
          <a:p>
            <a:pPr marL="384048" lvl="2" indent="0">
              <a:buNone/>
            </a:pPr>
            <a:r>
              <a:rPr lang="en-US" altLang="ja-JP" sz="2400" dirty="0" smtClean="0"/>
              <a:t>	</a:t>
            </a:r>
            <a:r>
              <a:rPr lang="ja-JP" altLang="en-US" sz="2400" dirty="0" smtClean="0"/>
              <a:t>ある</a:t>
            </a:r>
            <a:r>
              <a:rPr lang="ja-JP" altLang="en-US" sz="2400" dirty="0"/>
              <a:t>時点</a:t>
            </a:r>
            <a:r>
              <a:rPr lang="ja-JP" altLang="en-US" sz="2400" dirty="0" smtClean="0"/>
              <a:t>のデータは過去の誤差によって</a:t>
            </a:r>
            <a:endParaRPr lang="en-US" altLang="ja-JP" sz="2400" dirty="0" smtClean="0"/>
          </a:p>
          <a:p>
            <a:pPr marL="384048" lvl="2" indent="0">
              <a:buNone/>
            </a:pPr>
            <a:r>
              <a:rPr lang="en-US" altLang="ja-JP" sz="2400" dirty="0" smtClean="0"/>
              <a:t>	</a:t>
            </a:r>
            <a:r>
              <a:rPr lang="ja-JP" altLang="en-US" sz="2400" dirty="0" smtClean="0"/>
              <a:t>予測できるよね？という考え方</a:t>
            </a:r>
            <a:endParaRPr lang="en-US" altLang="ja-JP" sz="2400" dirty="0" smtClean="0"/>
          </a:p>
          <a:p>
            <a:pPr marL="384048" lvl="2" indent="0">
              <a:buNone/>
            </a:pPr>
            <a:r>
              <a:rPr kumimoji="1" lang="ja-JP" altLang="en-US" sz="2400" dirty="0"/>
              <a:t>　</a:t>
            </a:r>
            <a:r>
              <a:rPr kumimoji="1" lang="en-US" altLang="ja-JP" sz="2400" dirty="0" smtClean="0"/>
              <a:t>(</a:t>
            </a:r>
            <a:r>
              <a:rPr kumimoji="1" lang="ja-JP" altLang="en-US" sz="2400" dirty="0" smtClean="0"/>
              <a:t>例</a:t>
            </a:r>
            <a:r>
              <a:rPr kumimoji="1" lang="en-US" altLang="ja-JP" sz="2400" dirty="0" smtClean="0"/>
              <a:t>)</a:t>
            </a:r>
          </a:p>
          <a:p>
            <a:pPr marL="384048" lvl="2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　　</a:t>
            </a:r>
            <a:r>
              <a:rPr kumimoji="1" lang="ja-JP" altLang="en-US" sz="2400" dirty="0" smtClean="0"/>
              <a:t>今月の売上が本来より多ければ来月は減る</a:t>
            </a:r>
            <a:endParaRPr kumimoji="1" lang="ja-JP" altLang="en-US" sz="24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387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492500" algn="l"/>
              </a:tabLst>
            </a:pPr>
            <a:r>
              <a:rPr kumimoji="1" lang="en-US" altLang="ja-JP" dirty="0" smtClean="0"/>
              <a:t>MA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566928" lvl="3" indent="0">
                  <a:buNone/>
                </a:pPr>
                <a:endParaRPr lang="en-US" altLang="ja-JP" sz="2600" i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mbria Math" panose="02040503050406030204" pitchFamily="18" charset="0"/>
                </a:endParaRPr>
              </a:p>
              <a:p>
                <a:pPr marL="566928" lvl="3" indent="0">
                  <a:buNone/>
                </a:pPr>
                <a:endParaRPr lang="en-US" altLang="ja-JP" sz="2600" i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Cambria Math" panose="02040503050406030204" pitchFamily="18" charset="0"/>
                </a:endParaRPr>
              </a:p>
              <a:p>
                <a:pPr marL="566928" lvl="3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48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ja-JP" sz="4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ja-JP" sz="4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altLang="ja-JP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ε</m:t>
                          </m:r>
                        </m:e>
                        <m:sub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ja-JP" sz="4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4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ε</m:t>
                          </m:r>
                        </m:e>
                        <m:sub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ja-JP" sz="4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ja-JP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sSub>
                        <m:sSubPr>
                          <m:ctrlP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ε</m:t>
                          </m:r>
                        </m:e>
                        <m:sub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ja-JP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kumimoji="1" lang="en-US" altLang="ja-JP" sz="4600" dirty="0" smtClean="0"/>
              </a:p>
              <a:p>
                <a:pPr marL="0" lvl="0" indent="0">
                  <a:buClr>
                    <a:srgbClr val="99CB38"/>
                  </a:buClr>
                  <a:buNone/>
                </a:pPr>
                <a:r>
                  <a:rPr lang="en-US" altLang="ja-JP" dirty="0" smtClean="0"/>
                  <a:t>			                  </a:t>
                </a:r>
                <a:r>
                  <a:rPr lang="ja-JP" altLang="en-US" sz="3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　　　　　　　　　　　　　　　  　　</a:t>
                </a:r>
                <a:endParaRPr lang="en-US" altLang="ja-JP" sz="38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  <a:p>
                <a:pPr marL="0" lvl="0" indent="0">
                  <a:buClr>
                    <a:srgbClr val="99CB38"/>
                  </a:buClr>
                  <a:buNone/>
                </a:pPr>
                <a:r>
                  <a:rPr lang="en-US" altLang="ja-JP" sz="3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			</a:t>
                </a:r>
                <a:r>
                  <a:rPr lang="ja-JP" altLang="en-US" sz="3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　　　　</a:t>
                </a:r>
                <a:endParaRPr lang="ja-JP" altLang="en-US" sz="3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ＭＳ Ｐゴシック" panose="020B0600070205080204" pitchFamily="50" charset="-128"/>
                </a:endParaRPr>
              </a:p>
              <a:p>
                <a:pPr marL="566928" lvl="3" indent="0">
                  <a:buNone/>
                </a:pPr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6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/>
              <p:cNvSpPr txBox="1"/>
              <p:nvPr/>
            </p:nvSpPr>
            <p:spPr>
              <a:xfrm>
                <a:off x="3767328" y="3639312"/>
                <a:ext cx="4747966" cy="18840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buClr>
                    <a:srgbClr val="99CB38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 smtClean="0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b="0" i="1" smtClean="0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b="0" i="1" smtClean="0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ja-JP" altLang="en-US" sz="2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：</a:t>
                </a:r>
                <a:r>
                  <a:rPr lang="ja-JP" altLang="en-US" sz="28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時間</a:t>
                </a:r>
                <a:r>
                  <a:rPr lang="en-US" altLang="ja-JP" sz="2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t</a:t>
                </a:r>
                <a:r>
                  <a:rPr lang="ja-JP" altLang="en-US" sz="280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での</a:t>
                </a:r>
                <a:r>
                  <a:rPr lang="en-US" altLang="ja-JP" sz="2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Y</a:t>
                </a:r>
                <a:r>
                  <a:rPr lang="ja-JP" altLang="en-US" sz="28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の値</a:t>
                </a:r>
                <a:endParaRPr lang="en-US" altLang="ja-JP" sz="28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  <a:p>
                <a:pPr lvl="0">
                  <a:buClr>
                    <a:srgbClr val="99CB38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altLang="ja-JP" sz="2800" b="0" i="1" smtClean="0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ja-JP" altLang="en-US" sz="2800" i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 panose="02040503050406030204" pitchFamily="18" charset="0"/>
                      </a:rPr>
                      <m:t>：パラメータの</m:t>
                    </m:r>
                  </m:oMath>
                </a14:m>
                <a:r>
                  <a:rPr lang="ja-JP" altLang="en-US" sz="28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値　</a:t>
                </a:r>
                <a:endParaRPr lang="en-US" altLang="ja-JP" sz="28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  <a:p>
                <a:pPr lvl="0">
                  <a:buClr>
                    <a:srgbClr val="99CB38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ja-JP" sz="2800" b="0" i="1" smtClean="0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2800" b="0" i="1" smtClean="0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ja-JP" altLang="en-US" sz="2800" i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mbria Math" panose="02040503050406030204" pitchFamily="18" charset="0"/>
                      </a:rPr>
                      <m:t>：</m:t>
                    </m:r>
                  </m:oMath>
                </a14:m>
                <a:r>
                  <a:rPr lang="ja-JP" altLang="en-US" sz="28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時間</a:t>
                </a:r>
                <a:r>
                  <a:rPr lang="en-US" altLang="ja-JP" sz="2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q</a:t>
                </a:r>
                <a:r>
                  <a:rPr lang="ja-JP" altLang="en-US" sz="28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だけ</a:t>
                </a:r>
                <a:r>
                  <a:rPr lang="ja-JP" altLang="en-US" sz="2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過去</a:t>
                </a:r>
                <a:r>
                  <a:rPr lang="ja-JP" altLang="en-US" sz="2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の誤差値</a:t>
                </a:r>
                <a:endParaRPr lang="en-US" altLang="ja-JP" sz="28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  <a:p>
                <a:endParaRPr kumimoji="1" lang="ja-JP" altLang="en-US" sz="2800" dirty="0"/>
              </a:p>
            </p:txBody>
          </p:sp>
        </mc:Choice>
        <mc:Fallback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328" y="3639312"/>
                <a:ext cx="4747966" cy="1884042"/>
              </a:xfrm>
              <a:prstGeom prst="rect">
                <a:avLst/>
              </a:prstGeom>
              <a:blipFill rotWithShape="0">
                <a:blip r:embed="rId4"/>
                <a:stretch>
                  <a:fillRect t="-4531" r="-10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367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ARMA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856584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dirty="0" smtClean="0"/>
              <a:t>ARMA(</a:t>
            </a:r>
            <a:r>
              <a:rPr kumimoji="1" lang="ja-JP" altLang="en-US" sz="2800" dirty="0" smtClean="0"/>
              <a:t>自己回帰移動平均</a:t>
            </a:r>
            <a:r>
              <a:rPr kumimoji="1" lang="en-US" altLang="ja-JP" sz="2800" dirty="0" smtClean="0"/>
              <a:t>)</a:t>
            </a:r>
            <a:r>
              <a:rPr lang="ja-JP" altLang="en-US" sz="2800" dirty="0"/>
              <a:t>モデル</a:t>
            </a:r>
            <a:r>
              <a:rPr lang="ja-JP" altLang="en-US" sz="2800" dirty="0" smtClean="0"/>
              <a:t>とは</a:t>
            </a:r>
            <a:endParaRPr lang="en-US" altLang="ja-JP" sz="2800" dirty="0" smtClean="0"/>
          </a:p>
          <a:p>
            <a:pPr marL="201168" lvl="1" indent="0">
              <a:buNone/>
            </a:pPr>
            <a:r>
              <a:rPr kumimoji="1" lang="ja-JP" altLang="en-US" sz="2600" dirty="0"/>
              <a:t>　</a:t>
            </a:r>
            <a:r>
              <a:rPr lang="ja-JP" altLang="en-US" sz="2600" dirty="0"/>
              <a:t>・</a:t>
            </a:r>
            <a:r>
              <a:rPr lang="en-US" altLang="ja-JP" sz="2600" dirty="0" smtClean="0"/>
              <a:t>AR</a:t>
            </a:r>
            <a:r>
              <a:rPr lang="ja-JP" altLang="en-US" sz="2600" dirty="0" smtClean="0"/>
              <a:t>モデルと</a:t>
            </a:r>
            <a:r>
              <a:rPr lang="en-US" altLang="ja-JP" sz="2600" dirty="0" smtClean="0"/>
              <a:t>MA</a:t>
            </a:r>
            <a:r>
              <a:rPr lang="ja-JP" altLang="en-US" sz="2600" dirty="0" smtClean="0"/>
              <a:t>モデルを結合したモデル</a:t>
            </a:r>
            <a:endParaRPr lang="en-US" altLang="ja-JP" sz="2600" dirty="0"/>
          </a:p>
          <a:p>
            <a:pPr marL="200025" lvl="1" indent="-200025">
              <a:buNone/>
            </a:pPr>
            <a:r>
              <a:rPr lang="en-US" altLang="ja-JP" sz="2600" dirty="0"/>
              <a:t>	</a:t>
            </a:r>
            <a:r>
              <a:rPr lang="en-US" altLang="ja-JP" sz="2600" dirty="0" smtClean="0"/>
              <a:t>   </a:t>
            </a:r>
            <a:r>
              <a:rPr lang="ja-JP" altLang="en-US" sz="2600" dirty="0" smtClean="0"/>
              <a:t>・</a:t>
            </a:r>
            <a:r>
              <a:rPr lang="en-US" altLang="ja-JP" sz="2600" dirty="0" smtClean="0"/>
              <a:t>AR</a:t>
            </a:r>
            <a:r>
              <a:rPr lang="ja-JP" altLang="en-US" sz="2600" dirty="0" smtClean="0"/>
              <a:t>モデル，</a:t>
            </a:r>
            <a:r>
              <a:rPr lang="en-US" altLang="ja-JP" sz="2600" dirty="0" smtClean="0"/>
              <a:t>MA</a:t>
            </a:r>
            <a:r>
              <a:rPr lang="ja-JP" altLang="en-US" sz="2600" dirty="0" smtClean="0"/>
              <a:t>モデルよりも</a:t>
            </a:r>
            <a:r>
              <a:rPr lang="ja-JP" altLang="en-US" sz="2600" dirty="0" smtClean="0"/>
              <a:t>一般的</a:t>
            </a:r>
            <a:endParaRPr lang="en-US" altLang="ja-JP" sz="2600" dirty="0"/>
          </a:p>
          <a:p>
            <a:pPr marL="200025" lvl="1" indent="-200025">
              <a:buNone/>
            </a:pPr>
            <a:endParaRPr lang="en-US" altLang="ja-JP" sz="2600" dirty="0" smtClean="0"/>
          </a:p>
          <a:p>
            <a:pPr marL="200025" lvl="1" indent="-200025">
              <a:buNone/>
            </a:pPr>
            <a:endParaRPr lang="en-US" altLang="ja-JP" sz="2600" dirty="0" smtClean="0"/>
          </a:p>
          <a:p>
            <a:pPr marL="200025" lvl="1" indent="-200025" algn="ctr">
              <a:buNone/>
            </a:pPr>
            <a:r>
              <a:rPr lang="en-US" altLang="ja-JP" sz="2600" u="sng" dirty="0" smtClean="0"/>
              <a:t>ARMA</a:t>
            </a:r>
            <a:r>
              <a:rPr lang="ja-JP" altLang="en-US" sz="2600" u="sng" dirty="0" smtClean="0"/>
              <a:t>モデルに対する時系列は定常であることが前提</a:t>
            </a:r>
            <a:endParaRPr kumimoji="1" lang="ja-JP" altLang="en-US" sz="2600" u="sng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38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ARMA</a:t>
            </a:r>
            <a:r>
              <a:rPr kumimoji="1" lang="ja-JP" altLang="en-US" dirty="0" smtClean="0"/>
              <a:t>モデルの注意点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ja-JP" altLang="en-US" sz="2400" dirty="0" smtClean="0"/>
              <a:t>非定常なデータに</a:t>
            </a:r>
            <a:r>
              <a:rPr lang="ja-JP" altLang="en-US" sz="2400" dirty="0" smtClean="0"/>
              <a:t>適用する場合，データを定常化する</a:t>
            </a:r>
            <a:endParaRPr lang="en-US" altLang="ja-JP" sz="2400" dirty="0" smtClean="0"/>
          </a:p>
          <a:p>
            <a:r>
              <a:rPr lang="ja-JP" altLang="en-US" sz="2400" dirty="0"/>
              <a:t> </a:t>
            </a:r>
            <a:r>
              <a:rPr lang="ja-JP" altLang="en-US" sz="2400" dirty="0" smtClean="0"/>
              <a:t> </a:t>
            </a:r>
            <a:r>
              <a:rPr lang="ja-JP" altLang="en-US" sz="2400" dirty="0" smtClean="0"/>
              <a:t>必要</a:t>
            </a:r>
            <a:r>
              <a:rPr lang="ja-JP" altLang="en-US" sz="2400" dirty="0" smtClean="0"/>
              <a:t>あり</a:t>
            </a:r>
            <a:endParaRPr lang="en-US" altLang="ja-JP" sz="2400" dirty="0" smtClean="0"/>
          </a:p>
          <a:p>
            <a:endParaRPr kumimoji="1" lang="en-US" altLang="ja-JP" sz="2400" dirty="0"/>
          </a:p>
          <a:p>
            <a:r>
              <a:rPr lang="ja-JP" altLang="en-US" sz="2400" dirty="0" smtClean="0"/>
              <a:t>　定常性：時系列データが初期値に依存しないこと</a:t>
            </a:r>
            <a:endParaRPr kumimoji="1" lang="ja-JP" altLang="en-US" sz="24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591" y="4183091"/>
            <a:ext cx="6610535" cy="12628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75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非定常データの定常化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smtClean="0"/>
              <a:t>非定常</a:t>
            </a:r>
            <a:r>
              <a:rPr lang="ja-JP" altLang="en-US" sz="2800"/>
              <a:t>データ</a:t>
            </a:r>
            <a:r>
              <a:rPr lang="ja-JP" altLang="en-US" sz="2800" smtClean="0"/>
              <a:t>の定常化法</a:t>
            </a:r>
            <a:endParaRPr kumimoji="1" lang="en-US" altLang="ja-JP" sz="2800" dirty="0" smtClean="0"/>
          </a:p>
          <a:p>
            <a:endParaRPr kumimoji="1" lang="ja-JP" altLang="en-US" sz="2800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524179" y="2567301"/>
            <a:ext cx="4924746" cy="3580688"/>
            <a:chOff x="726510" y="2567300"/>
            <a:chExt cx="4924746" cy="3580688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209" y="2567300"/>
              <a:ext cx="3878686" cy="3301794"/>
            </a:xfrm>
            <a:prstGeom prst="rect">
              <a:avLst/>
            </a:prstGeom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726510" y="5778656"/>
              <a:ext cx="4924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図</a:t>
              </a:r>
              <a:r>
                <a:rPr kumimoji="1" lang="en-US" altLang="ja-JP" dirty="0" smtClean="0"/>
                <a:t>3</a:t>
              </a:r>
              <a:r>
                <a:rPr kumimoji="1" lang="ja-JP" altLang="en-US" dirty="0" smtClean="0"/>
                <a:t>　日本の</a:t>
              </a:r>
              <a:r>
                <a:rPr kumimoji="1" lang="en-US" altLang="ja-JP" dirty="0" smtClean="0"/>
                <a:t>GDP(1955 – 1973)</a:t>
              </a:r>
              <a:r>
                <a:rPr kumimoji="1" lang="ja-JP" altLang="en-US" dirty="0" smtClean="0"/>
                <a:t>の時系列プロット</a:t>
              </a:r>
              <a:r>
                <a:rPr kumimoji="1" lang="en-US" altLang="ja-JP" baseline="30000" dirty="0" smtClean="0"/>
                <a:t>[1]</a:t>
              </a:r>
              <a:endParaRPr kumimoji="1" lang="ja-JP" altLang="en-US" baseline="30000" dirty="0"/>
            </a:p>
          </p:txBody>
        </p:sp>
      </p:grp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26510" y="6426883"/>
            <a:ext cx="4520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chemeClr val="bg1"/>
                </a:solidFill>
              </a:rPr>
              <a:t>[1]</a:t>
            </a:r>
            <a:r>
              <a:rPr kumimoji="1" lang="ja-JP" altLang="en-US" sz="1200" dirty="0" smtClean="0">
                <a:solidFill>
                  <a:schemeClr val="bg1"/>
                </a:solidFill>
              </a:rPr>
              <a:t>時系列解析入門　</a:t>
            </a:r>
            <a:r>
              <a:rPr lang="en-US" altLang="ja-JP" sz="1200" dirty="0">
                <a:solidFill>
                  <a:schemeClr val="bg1"/>
                </a:solidFill>
              </a:rPr>
              <a:t>https://www.ai.u-hyogo.ac.jp/~arima/arima.pdf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290200" y="5470879"/>
            <a:ext cx="609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(</a:t>
            </a:r>
            <a:r>
              <a:rPr lang="ja-JP" altLang="en-US" sz="1400" dirty="0"/>
              <a:t>年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62011" y="2649485"/>
            <a:ext cx="460094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ja-JP" sz="2400" dirty="0" smtClean="0"/>
              <a:t>GDP</a:t>
            </a:r>
            <a:r>
              <a:rPr kumimoji="1" lang="ja-JP" altLang="en-US" sz="2400" dirty="0" smtClean="0"/>
              <a:t>はこの時期上昇トレンドを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     持ち，平均は一定ではない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2.   GDP</a:t>
            </a:r>
            <a:r>
              <a:rPr lang="ja-JP" altLang="en-US" sz="2400" dirty="0" smtClean="0"/>
              <a:t>が大きい値を持つにつれ，</a:t>
            </a:r>
            <a:endParaRPr lang="en-US" altLang="ja-JP" sz="2400" dirty="0" smtClean="0"/>
          </a:p>
          <a:p>
            <a:r>
              <a:rPr lang="ja-JP" altLang="en-US" sz="2400" dirty="0" smtClean="0"/>
              <a:t>      </a:t>
            </a:r>
            <a:r>
              <a:rPr lang="en-US" altLang="ja-JP" sz="2400" dirty="0" smtClean="0"/>
              <a:t>GDP</a:t>
            </a:r>
            <a:r>
              <a:rPr lang="ja-JP" altLang="en-US" sz="2400" dirty="0" smtClean="0"/>
              <a:t>の</a:t>
            </a:r>
            <a:r>
              <a:rPr lang="ja-JP" altLang="en-US" sz="2400" dirty="0"/>
              <a:t>分散</a:t>
            </a:r>
            <a:r>
              <a:rPr lang="ja-JP" altLang="en-US" sz="2400" dirty="0" smtClean="0"/>
              <a:t>も大きくなる</a:t>
            </a:r>
            <a:endParaRPr lang="en-US" altLang="ja-JP" sz="2400" dirty="0" smtClean="0"/>
          </a:p>
          <a:p>
            <a:pPr marL="342900" indent="-342900">
              <a:buAutoNum type="arabicPeriod" startAt="3"/>
            </a:pPr>
            <a:r>
              <a:rPr kumimoji="1" lang="ja-JP" altLang="en-US" sz="2400" dirty="0" smtClean="0"/>
              <a:t>四半世紀データであるため，</a:t>
            </a:r>
            <a:endParaRPr kumimoji="1" lang="en-US" altLang="ja-JP" sz="2400" dirty="0" smtClean="0"/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    </a:t>
            </a:r>
            <a:r>
              <a:rPr kumimoji="1" lang="ja-JP" altLang="en-US" sz="2400" dirty="0" smtClean="0"/>
              <a:t>規則的な周期性がある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ja-JP" altLang="en-US" sz="2400" dirty="0" smtClean="0"/>
              <a:t>　→　定常化の必要あり</a:t>
            </a:r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243378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400" dirty="0" smtClean="0"/>
              <a:t>1. </a:t>
            </a:r>
            <a:r>
              <a:rPr lang="ja-JP" altLang="en-US" sz="2400" dirty="0"/>
              <a:t>データ</a:t>
            </a:r>
            <a:r>
              <a:rPr lang="ja-JP" altLang="en-US" sz="2400" dirty="0" smtClean="0"/>
              <a:t>の分散を一定にするために対数変換，</a:t>
            </a:r>
            <a:endParaRPr lang="en-US" altLang="ja-JP" sz="2400" dirty="0" smtClean="0"/>
          </a:p>
          <a:p>
            <a:r>
              <a:rPr lang="ja-JP" altLang="en-US" sz="2400" dirty="0" smtClean="0"/>
              <a:t>    平方根変換する</a:t>
            </a:r>
            <a:endParaRPr lang="en-US" altLang="ja-JP" sz="2400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988" y="2710328"/>
            <a:ext cx="4515205" cy="356245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26510" y="6426883"/>
            <a:ext cx="4520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chemeClr val="bg1"/>
                </a:solidFill>
              </a:rPr>
              <a:t>[1]</a:t>
            </a:r>
            <a:r>
              <a:rPr kumimoji="1" lang="ja-JP" altLang="en-US" sz="1200" dirty="0" smtClean="0">
                <a:solidFill>
                  <a:schemeClr val="bg1"/>
                </a:solidFill>
              </a:rPr>
              <a:t>時系列解析入門　</a:t>
            </a:r>
            <a:r>
              <a:rPr lang="en-US" altLang="ja-JP" sz="1200" dirty="0">
                <a:solidFill>
                  <a:schemeClr val="bg1"/>
                </a:solidFill>
              </a:rPr>
              <a:t>https://www.ai.u-hyogo.ac.jp/~arima/arima.pdf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8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808977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dirty="0" smtClean="0"/>
              <a:t>2.</a:t>
            </a:r>
            <a:r>
              <a:rPr lang="ja-JP" altLang="en-US" sz="2400" dirty="0" smtClean="0"/>
              <a:t>上昇トレンド除去のため，階差</a:t>
            </a:r>
            <a:r>
              <a:rPr lang="en-US" altLang="ja-JP" sz="2400" dirty="0" smtClean="0"/>
              <a:t>(</a:t>
            </a:r>
            <a:r>
              <a:rPr lang="ja-JP" altLang="en-US" sz="2400" dirty="0" smtClean="0"/>
              <a:t>今期と前期の値の差</a:t>
            </a:r>
            <a:r>
              <a:rPr lang="en-US" altLang="ja-JP" sz="2400" dirty="0" smtClean="0"/>
              <a:t>)</a:t>
            </a:r>
            <a:r>
              <a:rPr lang="ja-JP" altLang="en-US" sz="2400" dirty="0" smtClean="0"/>
              <a:t>をとる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661" y="2447577"/>
            <a:ext cx="4572396" cy="352989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726510" y="6426883"/>
            <a:ext cx="4520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chemeClr val="bg1"/>
                </a:solidFill>
              </a:rPr>
              <a:t>[1]</a:t>
            </a:r>
            <a:r>
              <a:rPr kumimoji="1" lang="ja-JP" altLang="en-US" sz="1200" dirty="0" smtClean="0">
                <a:solidFill>
                  <a:schemeClr val="bg1"/>
                </a:solidFill>
              </a:rPr>
              <a:t>時系列解析入門　</a:t>
            </a:r>
            <a:r>
              <a:rPr lang="en-US" altLang="ja-JP" sz="1200" dirty="0">
                <a:solidFill>
                  <a:schemeClr val="bg1"/>
                </a:solidFill>
              </a:rPr>
              <a:t>https://www.ai.u-hyogo.ac.jp/~arima/arima.pdf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38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dirty="0" smtClean="0"/>
              <a:t>3</a:t>
            </a:r>
            <a:r>
              <a:rPr lang="en-US" altLang="ja-JP" sz="2400" dirty="0" smtClean="0"/>
              <a:t>.</a:t>
            </a:r>
            <a:r>
              <a:rPr lang="ja-JP" altLang="en-US" sz="2400" dirty="0" smtClean="0"/>
              <a:t>季節性除去のため，</a:t>
            </a:r>
            <a:r>
              <a:rPr kumimoji="1" lang="ja-JP" altLang="en-US" sz="2400" dirty="0" smtClean="0"/>
              <a:t>季節階差</a:t>
            </a:r>
            <a:r>
              <a:rPr lang="ja-JP" altLang="en-US" sz="2400" dirty="0" smtClean="0"/>
              <a:t>をとる</a:t>
            </a:r>
            <a:endParaRPr lang="en-US" altLang="ja-JP" sz="2400" dirty="0" smtClean="0"/>
          </a:p>
          <a:p>
            <a:pPr marL="201168" lvl="1" indent="0">
              <a:buNone/>
            </a:pPr>
            <a:r>
              <a:rPr lang="en-US" altLang="ja-JP" sz="2200" dirty="0" smtClean="0"/>
              <a:t>    </a:t>
            </a:r>
            <a:r>
              <a:rPr lang="ja-JP" altLang="en-US" sz="2400" dirty="0" smtClean="0"/>
              <a:t>季節階差・・・データ固有の周期に基づく周期性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592" y="2644494"/>
            <a:ext cx="4532410" cy="3620483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26510" y="6426883"/>
            <a:ext cx="4520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chemeClr val="bg1"/>
                </a:solidFill>
              </a:rPr>
              <a:t>[1]</a:t>
            </a:r>
            <a:r>
              <a:rPr kumimoji="1" lang="ja-JP" altLang="en-US" sz="1200" dirty="0" smtClean="0">
                <a:solidFill>
                  <a:schemeClr val="bg1"/>
                </a:solidFill>
              </a:rPr>
              <a:t>時系列解析入門　</a:t>
            </a:r>
            <a:r>
              <a:rPr lang="en-US" altLang="ja-JP" sz="1200" dirty="0">
                <a:solidFill>
                  <a:schemeClr val="bg1"/>
                </a:solidFill>
              </a:rPr>
              <a:t>https://www.ai.u-hyogo.ac.jp/~arima/arima.pdf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408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ARIMA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ja-JP" altLang="en-US" sz="2400" dirty="0" smtClean="0"/>
              <a:t>時系列の階差をとり，階差時系列に対して</a:t>
            </a:r>
            <a:r>
              <a:rPr kumimoji="1" lang="en-US" altLang="ja-JP" sz="2400" dirty="0" smtClean="0"/>
              <a:t>ARMA</a:t>
            </a:r>
            <a:r>
              <a:rPr kumimoji="1" lang="ja-JP" altLang="en-US" sz="2400" dirty="0" smtClean="0"/>
              <a:t>モデルを　　　　　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</a:t>
            </a:r>
            <a:r>
              <a:rPr kumimoji="1" lang="ja-JP" altLang="en-US" sz="2400" dirty="0" smtClean="0"/>
              <a:t>適用するモデル</a:t>
            </a:r>
            <a:endParaRPr kumimoji="1"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400" dirty="0" smtClean="0"/>
              <a:t>AR</a:t>
            </a:r>
            <a:r>
              <a:rPr kumimoji="1" lang="ja-JP" altLang="en-US" sz="2400" dirty="0" smtClean="0"/>
              <a:t>（自己回帰）</a:t>
            </a:r>
            <a:r>
              <a:rPr kumimoji="1" lang="en-US" altLang="ja-JP" sz="2400" dirty="0" smtClean="0"/>
              <a:t>+I</a:t>
            </a:r>
            <a:r>
              <a:rPr kumimoji="1" lang="ja-JP" altLang="en-US" sz="2400" dirty="0" smtClean="0"/>
              <a:t>（和分）</a:t>
            </a:r>
            <a:r>
              <a:rPr kumimoji="1" lang="en-US" altLang="ja-JP" sz="2400" dirty="0" smtClean="0"/>
              <a:t>+MA</a:t>
            </a:r>
            <a:r>
              <a:rPr kumimoji="1" lang="ja-JP" altLang="en-US" sz="2400" dirty="0" smtClean="0"/>
              <a:t>（移動平均）</a:t>
            </a:r>
            <a:endParaRPr kumimoji="1" lang="en-US" altLang="ja-JP" sz="2400" dirty="0" smtClean="0"/>
          </a:p>
          <a:p>
            <a:pPr marL="711200" indent="0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和分・・・時系列データの階差を取ること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3908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ARIMA</a:t>
            </a:r>
            <a:r>
              <a:rPr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式を紹介しようとしましたが</a:t>
            </a:r>
            <a:r>
              <a:rPr kumimoji="1" lang="ja-JP" altLang="en-US" sz="2800" dirty="0" err="1" smtClean="0"/>
              <a:t>．．．</a:t>
            </a:r>
            <a:endParaRPr lang="en-US" altLang="ja-JP" sz="2800" dirty="0"/>
          </a:p>
          <a:p>
            <a:endParaRPr kumimoji="1" lang="en-US" altLang="ja-JP" sz="2800" dirty="0" smtClean="0"/>
          </a:p>
          <a:p>
            <a:endParaRPr lang="en-US" altLang="ja-JP" sz="2800" dirty="0"/>
          </a:p>
          <a:p>
            <a:endParaRPr kumimoji="1" lang="en-US" altLang="ja-JP" sz="2800" dirty="0" smtClean="0"/>
          </a:p>
          <a:p>
            <a:pPr marL="0" indent="0" algn="r">
              <a:buNone/>
            </a:pPr>
            <a:r>
              <a:rPr kumimoji="1" lang="ja-JP" altLang="en-US" sz="2800" dirty="0" smtClean="0"/>
              <a:t>とのことなので割愛します</a:t>
            </a:r>
            <a:endParaRPr kumimoji="1" lang="en-US" altLang="ja-JP" sz="2800" dirty="0" smtClean="0"/>
          </a:p>
          <a:p>
            <a:endParaRPr lang="en-US" altLang="ja-JP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17" y="2983605"/>
            <a:ext cx="7422684" cy="4161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テキスト ボックス 5"/>
          <p:cNvSpPr txBox="1"/>
          <p:nvPr/>
        </p:nvSpPr>
        <p:spPr>
          <a:xfrm>
            <a:off x="726510" y="6426883"/>
            <a:ext cx="590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chemeClr val="bg1"/>
                </a:solidFill>
              </a:rPr>
              <a:t>[</a:t>
            </a:r>
            <a:r>
              <a:rPr lang="en-US" altLang="ja-JP" sz="1200" dirty="0">
                <a:solidFill>
                  <a:schemeClr val="bg1"/>
                </a:solidFill>
              </a:rPr>
              <a:t>2</a:t>
            </a:r>
            <a:r>
              <a:rPr kumimoji="1" lang="en-US" altLang="ja-JP" sz="1200" dirty="0" smtClean="0">
                <a:solidFill>
                  <a:schemeClr val="bg1"/>
                </a:solidFill>
              </a:rPr>
              <a:t>]</a:t>
            </a:r>
            <a:r>
              <a:rPr lang="en-US" altLang="ja-JP" sz="1200" dirty="0" smtClean="0">
                <a:solidFill>
                  <a:schemeClr val="bg1"/>
                </a:solidFill>
              </a:rPr>
              <a:t>R</a:t>
            </a:r>
            <a:r>
              <a:rPr lang="ja-JP" altLang="en-US" sz="1200" dirty="0" smtClean="0">
                <a:solidFill>
                  <a:schemeClr val="bg1"/>
                </a:solidFill>
              </a:rPr>
              <a:t>で計量時系列解析</a:t>
            </a:r>
            <a:r>
              <a:rPr kumimoji="1" lang="ja-JP" altLang="en-US" sz="1200" dirty="0" smtClean="0">
                <a:solidFill>
                  <a:schemeClr val="bg1"/>
                </a:solidFill>
              </a:rPr>
              <a:t>　</a:t>
            </a:r>
            <a:r>
              <a:rPr lang="en-US" altLang="ja-JP" sz="1200" dirty="0">
                <a:solidFill>
                  <a:schemeClr val="bg1"/>
                </a:solidFill>
              </a:rPr>
              <a:t>http://tjo.hatenablog.com/entry/2013/07/12/184704#f-87cb47eb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204519" y="2675828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[2]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82645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まと</a:t>
            </a:r>
            <a:r>
              <a:rPr lang="ja-JP" altLang="en-US" dirty="0"/>
              <a:t>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u="sng" dirty="0" smtClean="0"/>
              <a:t>AR</a:t>
            </a:r>
            <a:r>
              <a:rPr kumimoji="1" lang="ja-JP" altLang="en-US" sz="2800" u="sng" dirty="0" smtClean="0"/>
              <a:t>モデル</a:t>
            </a:r>
            <a:endParaRPr lang="en-US" altLang="ja-JP" sz="2800" u="sng" dirty="0"/>
          </a:p>
          <a:p>
            <a:pPr marL="201168" lvl="1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 　</a:t>
            </a:r>
            <a:r>
              <a:rPr lang="ja-JP" altLang="en-US" sz="2300" dirty="0" smtClean="0"/>
              <a:t>過去の値から現在の値を予測</a:t>
            </a:r>
            <a:endParaRPr lang="en-US" altLang="ja-JP" sz="23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u="sng" dirty="0" smtClean="0"/>
              <a:t>MA</a:t>
            </a:r>
            <a:r>
              <a:rPr kumimoji="1" lang="ja-JP" altLang="en-US" sz="2800" u="sng" dirty="0" smtClean="0"/>
              <a:t>モデル</a:t>
            </a:r>
            <a:endParaRPr kumimoji="1" lang="en-US" altLang="ja-JP" sz="2800" u="sng" dirty="0" smtClean="0"/>
          </a:p>
          <a:p>
            <a:pPr marL="201168" lvl="1" indent="0">
              <a:buNone/>
            </a:pPr>
            <a:r>
              <a:rPr lang="ja-JP" altLang="en-US" sz="2300" dirty="0"/>
              <a:t>　</a:t>
            </a:r>
            <a:r>
              <a:rPr lang="ja-JP" altLang="en-US" sz="2300" dirty="0" smtClean="0"/>
              <a:t>　過去の誤差から現在の値を予測</a:t>
            </a:r>
            <a:endParaRPr lang="en-US" altLang="ja-JP" sz="2300" dirty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u="sng" dirty="0" smtClean="0"/>
              <a:t>ARMA</a:t>
            </a:r>
            <a:r>
              <a:rPr kumimoji="1" lang="ja-JP" altLang="en-US" sz="2800" u="sng" dirty="0" smtClean="0"/>
              <a:t>モデル</a:t>
            </a:r>
            <a:endParaRPr lang="en-US" altLang="ja-JP" sz="2800" u="sng" dirty="0"/>
          </a:p>
          <a:p>
            <a:r>
              <a:rPr lang="en-US" altLang="ja-JP" sz="2800" dirty="0" smtClean="0"/>
              <a:t>      </a:t>
            </a:r>
            <a:r>
              <a:rPr lang="en-US" altLang="ja-JP" sz="2300" dirty="0" smtClean="0"/>
              <a:t>AR</a:t>
            </a:r>
            <a:r>
              <a:rPr lang="ja-JP" altLang="en-US" sz="2300" dirty="0" smtClean="0"/>
              <a:t>モデルと</a:t>
            </a:r>
            <a:r>
              <a:rPr lang="en-US" altLang="ja-JP" sz="2300" dirty="0" smtClean="0"/>
              <a:t>MA</a:t>
            </a:r>
            <a:r>
              <a:rPr lang="ja-JP" altLang="en-US" sz="2300" dirty="0" smtClean="0"/>
              <a:t>モデルの結合</a:t>
            </a:r>
            <a:endParaRPr lang="en-US" altLang="ja-JP" sz="23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altLang="ja-JP" sz="2800" u="sng" dirty="0" smtClean="0"/>
              <a:t>ARIMA</a:t>
            </a:r>
            <a:r>
              <a:rPr lang="ja-JP" altLang="en-US" sz="2800" u="sng" dirty="0" smtClean="0"/>
              <a:t>モデル</a:t>
            </a:r>
            <a:endParaRPr lang="en-US" altLang="ja-JP" sz="2200" u="sng" dirty="0"/>
          </a:p>
          <a:p>
            <a:pPr marL="201168" lvl="1" indent="0">
              <a:buNone/>
            </a:pPr>
            <a:r>
              <a:rPr lang="ja-JP" altLang="en-US" sz="2100" dirty="0"/>
              <a:t>　</a:t>
            </a:r>
            <a:r>
              <a:rPr lang="ja-JP" altLang="en-US" sz="2100" dirty="0" smtClean="0"/>
              <a:t>　</a:t>
            </a:r>
            <a:r>
              <a:rPr lang="en-US" altLang="ja-JP" sz="2300" dirty="0" smtClean="0"/>
              <a:t>ARMA</a:t>
            </a:r>
            <a:r>
              <a:rPr lang="ja-JP" altLang="en-US" sz="2300" dirty="0" smtClean="0"/>
              <a:t>モデルに和分を結合</a:t>
            </a:r>
            <a:endParaRPr lang="en-US" altLang="ja-JP" sz="21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C6B4D-3C3E-457A-A095-DA17705BAAD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254933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インテグラル</Template>
  <TotalTime>4459</TotalTime>
  <Words>421</Words>
  <Application>Microsoft Office PowerPoint</Application>
  <PresentationFormat>画面に合わせる (4:3)</PresentationFormat>
  <Paragraphs>141</Paragraphs>
  <Slides>15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2" baseType="lpstr">
      <vt:lpstr>ＭＳ Ｐゴシック</vt:lpstr>
      <vt:lpstr>Arial</vt:lpstr>
      <vt:lpstr>Calibri</vt:lpstr>
      <vt:lpstr>Calibri Light</vt:lpstr>
      <vt:lpstr>Cambria Math</vt:lpstr>
      <vt:lpstr>Wingdings</vt:lpstr>
      <vt:lpstr>レトロスペクト</vt:lpstr>
      <vt:lpstr>各モデルについて</vt:lpstr>
      <vt:lpstr>モデル一覧</vt:lpstr>
      <vt:lpstr>ARモデル</vt:lpstr>
      <vt:lpstr>ARモデル</vt:lpstr>
      <vt:lpstr>MAモデル</vt:lpstr>
      <vt:lpstr>MAモデル</vt:lpstr>
      <vt:lpstr>ARMAモデル</vt:lpstr>
      <vt:lpstr>ARMAモデルの注意点</vt:lpstr>
      <vt:lpstr>非定常データの定常化</vt:lpstr>
      <vt:lpstr>非定常データの定常化</vt:lpstr>
      <vt:lpstr>非定常データの定常化</vt:lpstr>
      <vt:lpstr>非定常データの定常化</vt:lpstr>
      <vt:lpstr>ARIMAモデル</vt:lpstr>
      <vt:lpstr>ARIMAモデル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芦田誠人</dc:creator>
  <cp:lastModifiedBy>芦田誠人</cp:lastModifiedBy>
  <cp:revision>75</cp:revision>
  <dcterms:created xsi:type="dcterms:W3CDTF">2017-06-10T04:20:22Z</dcterms:created>
  <dcterms:modified xsi:type="dcterms:W3CDTF">2017-06-14T14:13:28Z</dcterms:modified>
</cp:coreProperties>
</file>