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81" r:id="rId14"/>
    <p:sldId id="269" r:id="rId15"/>
    <p:sldId id="270" r:id="rId16"/>
    <p:sldId id="271" r:id="rId17"/>
    <p:sldId id="283" r:id="rId18"/>
    <p:sldId id="284" r:id="rId19"/>
    <p:sldId id="285" r:id="rId20"/>
    <p:sldId id="286" r:id="rId21"/>
    <p:sldId id="287" r:id="rId22"/>
    <p:sldId id="276" r:id="rId23"/>
    <p:sldId id="277" r:id="rId24"/>
    <p:sldId id="27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辻　裕真" initials="辻　裕真" lastIdx="1" clrIdx="0">
    <p:extLst>
      <p:ext uri="{19B8F6BF-5375-455C-9EA6-DF929625EA0E}">
        <p15:presenceInfo xmlns:p15="http://schemas.microsoft.com/office/powerpoint/2012/main" userId="辻　裕真"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80" d="100"/>
          <a:sy n="80" d="100"/>
        </p:scale>
        <p:origin x="782" y="17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E2B1222-6524-45E4-91D9-1B80ED4A6CE5}" type="datetimeFigureOut">
              <a:rPr kumimoji="1" lang="ja-JP" altLang="en-US" smtClean="0"/>
              <a:t>2019/10/17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9930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E2B1222-6524-45E4-91D9-1B80ED4A6CE5}" type="datetimeFigureOut">
              <a:rPr kumimoji="1" lang="ja-JP" altLang="en-US" smtClean="0"/>
              <a:t>2019/10/17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3760910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E2B1222-6524-45E4-91D9-1B80ED4A6CE5}" type="datetimeFigureOut">
              <a:rPr kumimoji="1" lang="ja-JP" altLang="en-US" smtClean="0"/>
              <a:t>2019/10/17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755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E2B1222-6524-45E4-91D9-1B80ED4A6CE5}" type="datetimeFigureOut">
              <a:rPr kumimoji="1" lang="ja-JP" altLang="en-US" smtClean="0"/>
              <a:t>2019/10/17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2286038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E2B1222-6524-45E4-91D9-1B80ED4A6CE5}" type="datetimeFigureOut">
              <a:rPr kumimoji="1" lang="ja-JP" altLang="en-US" smtClean="0"/>
              <a:t>2019/10/17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321486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E2B1222-6524-45E4-91D9-1B80ED4A6CE5}" type="datetimeFigureOut">
              <a:rPr kumimoji="1" lang="ja-JP" altLang="en-US" smtClean="0"/>
              <a:t>2019/10/17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000843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E2B1222-6524-45E4-91D9-1B80ED4A6CE5}" type="datetimeFigureOut">
              <a:rPr kumimoji="1" lang="ja-JP" altLang="en-US" smtClean="0"/>
              <a:t>2019/10/17</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3997325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E2B1222-6524-45E4-91D9-1B80ED4A6CE5}" type="datetimeFigureOut">
              <a:rPr kumimoji="1" lang="ja-JP" altLang="en-US" smtClean="0"/>
              <a:t>2019/10/17</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270843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E2B1222-6524-45E4-91D9-1B80ED4A6CE5}" type="datetimeFigureOut">
              <a:rPr kumimoji="1" lang="ja-JP" altLang="en-US" smtClean="0"/>
              <a:t>2019/10/17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1309443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E2B1222-6524-45E4-91D9-1B80ED4A6CE5}" type="datetimeFigureOut">
              <a:rPr kumimoji="1" lang="ja-JP" altLang="en-US" smtClean="0"/>
              <a:t>2019/10/17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3304752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E2B1222-6524-45E4-91D9-1B80ED4A6CE5}" type="datetimeFigureOut">
              <a:rPr kumimoji="1" lang="ja-JP" altLang="en-US" smtClean="0"/>
              <a:t>2019/10/17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B31617-83C2-4116-A292-35893FC60E85}" type="slidenum">
              <a:rPr kumimoji="1" lang="ja-JP" altLang="en-US" smtClean="0"/>
              <a:t>‹#›</a:t>
            </a:fld>
            <a:endParaRPr kumimoji="1" lang="ja-JP" altLang="en-US"/>
          </a:p>
        </p:txBody>
      </p:sp>
    </p:spTree>
    <p:extLst>
      <p:ext uri="{BB962C8B-B14F-4D97-AF65-F5344CB8AC3E}">
        <p14:creationId xmlns:p14="http://schemas.microsoft.com/office/powerpoint/2010/main" val="4260820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E2B1222-6524-45E4-91D9-1B80ED4A6CE5}" type="datetimeFigureOut">
              <a:rPr kumimoji="1" lang="ja-JP" altLang="en-US" smtClean="0"/>
              <a:t>2019/10/17</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6B31617-83C2-4116-A292-35893FC60E85}" type="slidenum">
              <a:rPr kumimoji="1" lang="ja-JP" altLang="en-US" smtClean="0"/>
              <a:t>‹#›</a:t>
            </a:fld>
            <a:endParaRPr kumimoji="1" lang="ja-JP"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8510951"/>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E5AC13-0935-4A96-9B2A-D42B63B3B611}"/>
              </a:ext>
            </a:extLst>
          </p:cNvPr>
          <p:cNvSpPr>
            <a:spLocks noGrp="1"/>
          </p:cNvSpPr>
          <p:nvPr>
            <p:ph type="ctrTitle"/>
          </p:nvPr>
        </p:nvSpPr>
        <p:spPr>
          <a:xfrm>
            <a:off x="1135910" y="2113430"/>
            <a:ext cx="10058400" cy="1143000"/>
          </a:xfrm>
        </p:spPr>
        <p:txBody>
          <a:bodyPr>
            <a:normAutofit/>
          </a:bodyPr>
          <a:lstStyle/>
          <a:p>
            <a:pPr algn="ctr"/>
            <a:r>
              <a:rPr kumimoji="1" lang="ja-JP" altLang="en-US" sz="5400" dirty="0"/>
              <a:t>オープンソースソフトウェア工学</a:t>
            </a:r>
          </a:p>
        </p:txBody>
      </p:sp>
      <p:sp>
        <p:nvSpPr>
          <p:cNvPr id="3" name="字幕 2">
            <a:extLst>
              <a:ext uri="{FF2B5EF4-FFF2-40B4-BE49-F238E27FC236}">
                <a16:creationId xmlns:a16="http://schemas.microsoft.com/office/drawing/2014/main" id="{4BD86F41-BEF5-4C4B-9013-69FF0940A944}"/>
              </a:ext>
            </a:extLst>
          </p:cNvPr>
          <p:cNvSpPr>
            <a:spLocks noGrp="1"/>
          </p:cNvSpPr>
          <p:nvPr>
            <p:ph type="subTitle" idx="1"/>
          </p:nvPr>
        </p:nvSpPr>
        <p:spPr>
          <a:xfrm>
            <a:off x="8453545" y="5282054"/>
            <a:ext cx="2740765" cy="439109"/>
          </a:xfrm>
        </p:spPr>
        <p:txBody>
          <a:bodyPr/>
          <a:lstStyle/>
          <a:p>
            <a:r>
              <a:rPr kumimoji="1" lang="ja-JP" altLang="en-US" dirty="0"/>
              <a:t>発表者：辻　裕真</a:t>
            </a:r>
          </a:p>
        </p:txBody>
      </p:sp>
    </p:spTree>
    <p:extLst>
      <p:ext uri="{BB962C8B-B14F-4D97-AF65-F5344CB8AC3E}">
        <p14:creationId xmlns:p14="http://schemas.microsoft.com/office/powerpoint/2010/main" val="474424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3259E2-7A64-4BCA-B73F-7B358BCB44CF}"/>
              </a:ext>
            </a:extLst>
          </p:cNvPr>
          <p:cNvSpPr>
            <a:spLocks noGrp="1"/>
          </p:cNvSpPr>
          <p:nvPr>
            <p:ph type="title"/>
          </p:nvPr>
        </p:nvSpPr>
        <p:spPr/>
        <p:txBody>
          <a:bodyPr/>
          <a:lstStyle/>
          <a:p>
            <a:r>
              <a:rPr kumimoji="1" lang="ja-JP" altLang="en-US" dirty="0"/>
              <a:t>オープンソースソフトウェア（</a:t>
            </a:r>
            <a:r>
              <a:rPr kumimoji="1" lang="en-US" altLang="ja-JP" dirty="0"/>
              <a:t>OSS</a:t>
            </a:r>
            <a:r>
              <a:rPr kumimoji="1" lang="ja-JP" altLang="en-US" dirty="0"/>
              <a:t>）とは</a:t>
            </a:r>
          </a:p>
        </p:txBody>
      </p:sp>
      <p:sp>
        <p:nvSpPr>
          <p:cNvPr id="3" name="コンテンツ プレースホルダー 2">
            <a:extLst>
              <a:ext uri="{FF2B5EF4-FFF2-40B4-BE49-F238E27FC236}">
                <a16:creationId xmlns:a16="http://schemas.microsoft.com/office/drawing/2014/main" id="{81E31CE8-FD20-4479-A08C-F10ED4ABF672}"/>
              </a:ext>
            </a:extLst>
          </p:cNvPr>
          <p:cNvSpPr>
            <a:spLocks noGrp="1"/>
          </p:cNvSpPr>
          <p:nvPr>
            <p:ph idx="1"/>
          </p:nvPr>
        </p:nvSpPr>
        <p:spPr/>
        <p:txBody>
          <a:bodyPr>
            <a:normAutofit/>
          </a:bodyPr>
          <a:lstStyle/>
          <a:p>
            <a:endParaRPr lang="en-US" altLang="ja-JP" sz="3200" dirty="0"/>
          </a:p>
          <a:p>
            <a:r>
              <a:rPr lang="ja-JP" altLang="en-US" sz="4000" dirty="0"/>
              <a:t>・ソフトウェアのソースコードが無償で公開</a:t>
            </a:r>
            <a:endParaRPr lang="en-US" altLang="ja-JP" sz="4000" dirty="0"/>
          </a:p>
          <a:p>
            <a:endParaRPr kumimoji="1" lang="en-US" altLang="ja-JP" sz="4000" dirty="0"/>
          </a:p>
          <a:p>
            <a:r>
              <a:rPr lang="ja-JP" altLang="en-US" sz="4000" dirty="0"/>
              <a:t>・改良や再配布を行うことが誰に対しても許可</a:t>
            </a:r>
            <a:endParaRPr kumimoji="1" lang="ja-JP" altLang="en-US" sz="4000" dirty="0"/>
          </a:p>
        </p:txBody>
      </p:sp>
    </p:spTree>
    <p:extLst>
      <p:ext uri="{BB962C8B-B14F-4D97-AF65-F5344CB8AC3E}">
        <p14:creationId xmlns:p14="http://schemas.microsoft.com/office/powerpoint/2010/main" val="2278852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4C661B-FB0E-42AE-8C5A-75517FF34A2F}"/>
              </a:ext>
            </a:extLst>
          </p:cNvPr>
          <p:cNvSpPr>
            <a:spLocks noGrp="1"/>
          </p:cNvSpPr>
          <p:nvPr>
            <p:ph type="title"/>
          </p:nvPr>
        </p:nvSpPr>
        <p:spPr/>
        <p:txBody>
          <a:bodyPr/>
          <a:lstStyle/>
          <a:p>
            <a:r>
              <a:rPr kumimoji="1" lang="en-US" altLang="ja-JP" dirty="0"/>
              <a:t>OSS</a:t>
            </a:r>
            <a:r>
              <a:rPr kumimoji="1" lang="ja-JP" altLang="en-US" dirty="0"/>
              <a:t>の</a:t>
            </a:r>
            <a:r>
              <a:rPr lang="ja-JP" altLang="en-US" dirty="0"/>
              <a:t>利用環境の変化</a:t>
            </a:r>
            <a:endParaRPr kumimoji="1" lang="ja-JP" altLang="en-US" dirty="0"/>
          </a:p>
        </p:txBody>
      </p:sp>
      <p:sp>
        <p:nvSpPr>
          <p:cNvPr id="3" name="コンテンツ プレースホルダー 2">
            <a:extLst>
              <a:ext uri="{FF2B5EF4-FFF2-40B4-BE49-F238E27FC236}">
                <a16:creationId xmlns:a16="http://schemas.microsoft.com/office/drawing/2014/main" id="{4C16AA63-9E47-4532-8B11-4882EF7C026A}"/>
              </a:ext>
            </a:extLst>
          </p:cNvPr>
          <p:cNvSpPr>
            <a:spLocks noGrp="1"/>
          </p:cNvSpPr>
          <p:nvPr>
            <p:ph idx="1"/>
          </p:nvPr>
        </p:nvSpPr>
        <p:spPr/>
        <p:txBody>
          <a:bodyPr>
            <a:normAutofit/>
          </a:bodyPr>
          <a:lstStyle/>
          <a:p>
            <a:endParaRPr kumimoji="1" lang="en-US" altLang="ja-JP" sz="3200" dirty="0"/>
          </a:p>
          <a:p>
            <a:pPr algn="ctr"/>
            <a:r>
              <a:rPr kumimoji="1" lang="ja-JP" altLang="en-US" sz="4000" dirty="0"/>
              <a:t>大学やソフトウェア開発者</a:t>
            </a:r>
            <a:endParaRPr kumimoji="1" lang="en-US" altLang="ja-JP" sz="4000" dirty="0"/>
          </a:p>
          <a:p>
            <a:pPr algn="ctr"/>
            <a:r>
              <a:rPr kumimoji="1" lang="ja-JP" altLang="en-US" sz="4000" dirty="0"/>
              <a:t>↓</a:t>
            </a:r>
            <a:endParaRPr kumimoji="1" lang="en-US" altLang="ja-JP" sz="4000" dirty="0"/>
          </a:p>
          <a:p>
            <a:pPr algn="ctr"/>
            <a:r>
              <a:rPr kumimoji="1" lang="ja-JP" altLang="en-US" sz="4000" dirty="0"/>
              <a:t>企業やエンドユーザ</a:t>
            </a:r>
          </a:p>
        </p:txBody>
      </p:sp>
    </p:spTree>
    <p:extLst>
      <p:ext uri="{BB962C8B-B14F-4D97-AF65-F5344CB8AC3E}">
        <p14:creationId xmlns:p14="http://schemas.microsoft.com/office/powerpoint/2010/main" val="2398451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6F2E96-5939-421E-9059-1FAD2047F977}"/>
              </a:ext>
            </a:extLst>
          </p:cNvPr>
          <p:cNvSpPr>
            <a:spLocks noGrp="1"/>
          </p:cNvSpPr>
          <p:nvPr>
            <p:ph type="title"/>
          </p:nvPr>
        </p:nvSpPr>
        <p:spPr/>
        <p:txBody>
          <a:bodyPr/>
          <a:lstStyle/>
          <a:p>
            <a:r>
              <a:rPr kumimoji="1" lang="en-US" altLang="ja-JP" dirty="0"/>
              <a:t>OSS</a:t>
            </a:r>
            <a:r>
              <a:rPr kumimoji="1" lang="ja-JP" altLang="en-US" dirty="0"/>
              <a:t>の開発形態</a:t>
            </a:r>
          </a:p>
        </p:txBody>
      </p:sp>
      <p:sp>
        <p:nvSpPr>
          <p:cNvPr id="3" name="コンテンツ プレースホルダー 2">
            <a:extLst>
              <a:ext uri="{FF2B5EF4-FFF2-40B4-BE49-F238E27FC236}">
                <a16:creationId xmlns:a16="http://schemas.microsoft.com/office/drawing/2014/main" id="{09265BCB-B169-4E69-B03E-241757991BDC}"/>
              </a:ext>
            </a:extLst>
          </p:cNvPr>
          <p:cNvSpPr>
            <a:spLocks noGrp="1"/>
          </p:cNvSpPr>
          <p:nvPr>
            <p:ph idx="1"/>
          </p:nvPr>
        </p:nvSpPr>
        <p:spPr/>
        <p:txBody>
          <a:bodyPr>
            <a:normAutofit/>
          </a:bodyPr>
          <a:lstStyle/>
          <a:p>
            <a:endParaRPr kumimoji="1" lang="en-US" altLang="ja-JP" sz="4000" dirty="0"/>
          </a:p>
          <a:p>
            <a:r>
              <a:rPr kumimoji="1" lang="ja-JP" altLang="en-US" sz="4000" dirty="0"/>
              <a:t>・ベンダ企業と連携する先進的な開発も登場</a:t>
            </a:r>
            <a:endParaRPr kumimoji="1" lang="en-US" altLang="ja-JP" sz="4000" dirty="0"/>
          </a:p>
          <a:p>
            <a:endParaRPr lang="en-US" altLang="ja-JP" sz="4000" dirty="0"/>
          </a:p>
          <a:p>
            <a:r>
              <a:rPr lang="ja-JP" altLang="en-US" sz="4000" dirty="0"/>
              <a:t>・多くは従来型の開発形態</a:t>
            </a:r>
            <a:endParaRPr kumimoji="1" lang="ja-JP" altLang="en-US" sz="4000" dirty="0"/>
          </a:p>
        </p:txBody>
      </p:sp>
    </p:spTree>
    <p:extLst>
      <p:ext uri="{BB962C8B-B14F-4D97-AF65-F5344CB8AC3E}">
        <p14:creationId xmlns:p14="http://schemas.microsoft.com/office/powerpoint/2010/main" val="1287841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8A84C22-8AD0-48C8-915C-771607AC8D8C}"/>
              </a:ext>
            </a:extLst>
          </p:cNvPr>
          <p:cNvSpPr>
            <a:spLocks noGrp="1"/>
          </p:cNvSpPr>
          <p:nvPr>
            <p:ph type="title"/>
          </p:nvPr>
        </p:nvSpPr>
        <p:spPr/>
        <p:txBody>
          <a:bodyPr/>
          <a:lstStyle/>
          <a:p>
            <a:r>
              <a:rPr kumimoji="1" lang="en-US" altLang="ja-JP" dirty="0"/>
              <a:t>OSS</a:t>
            </a:r>
            <a:r>
              <a:rPr kumimoji="1" lang="ja-JP" altLang="en-US" dirty="0"/>
              <a:t>の従来型の開発形態とは</a:t>
            </a:r>
          </a:p>
        </p:txBody>
      </p:sp>
      <p:sp>
        <p:nvSpPr>
          <p:cNvPr id="3" name="コンテンツ プレースホルダー 2">
            <a:extLst>
              <a:ext uri="{FF2B5EF4-FFF2-40B4-BE49-F238E27FC236}">
                <a16:creationId xmlns:a16="http://schemas.microsoft.com/office/drawing/2014/main" id="{A880250D-2E6C-456F-B7C6-A0ECA8DB056D}"/>
              </a:ext>
            </a:extLst>
          </p:cNvPr>
          <p:cNvSpPr>
            <a:spLocks noGrp="1"/>
          </p:cNvSpPr>
          <p:nvPr>
            <p:ph idx="1"/>
          </p:nvPr>
        </p:nvSpPr>
        <p:spPr/>
        <p:txBody>
          <a:bodyPr>
            <a:normAutofit/>
          </a:bodyPr>
          <a:lstStyle/>
          <a:p>
            <a:endParaRPr kumimoji="1" lang="en-US" altLang="ja-JP" sz="4000" dirty="0"/>
          </a:p>
          <a:p>
            <a:r>
              <a:rPr lang="ja-JP" altLang="en-US" sz="4000" dirty="0"/>
              <a:t>・</a:t>
            </a:r>
            <a:r>
              <a:rPr kumimoji="1" lang="ja-JP" altLang="en-US" sz="4000" dirty="0"/>
              <a:t>不特定多数のボランティア開発者</a:t>
            </a:r>
            <a:endParaRPr kumimoji="1" lang="en-US" altLang="ja-JP" sz="4000" dirty="0"/>
          </a:p>
          <a:p>
            <a:endParaRPr lang="en-US" altLang="ja-JP" sz="4000" dirty="0"/>
          </a:p>
          <a:p>
            <a:r>
              <a:rPr lang="ja-JP" altLang="en-US" sz="4000" dirty="0"/>
              <a:t>・自由に参加</a:t>
            </a:r>
            <a:r>
              <a:rPr lang="en-US" altLang="ja-JP" sz="4000" dirty="0"/>
              <a:t>/</a:t>
            </a:r>
            <a:r>
              <a:rPr lang="ja-JP" altLang="en-US" sz="4000" dirty="0"/>
              <a:t>離脱</a:t>
            </a:r>
            <a:endParaRPr kumimoji="1" lang="ja-JP" altLang="en-US" sz="4000" dirty="0"/>
          </a:p>
        </p:txBody>
      </p:sp>
    </p:spTree>
    <p:extLst>
      <p:ext uri="{BB962C8B-B14F-4D97-AF65-F5344CB8AC3E}">
        <p14:creationId xmlns:p14="http://schemas.microsoft.com/office/powerpoint/2010/main" val="350082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FE0CED-016D-40D8-A672-8057A87D81FA}"/>
              </a:ext>
            </a:extLst>
          </p:cNvPr>
          <p:cNvSpPr>
            <a:spLocks noGrp="1"/>
          </p:cNvSpPr>
          <p:nvPr>
            <p:ph type="title"/>
          </p:nvPr>
        </p:nvSpPr>
        <p:spPr/>
        <p:txBody>
          <a:bodyPr/>
          <a:lstStyle/>
          <a:p>
            <a:r>
              <a:rPr kumimoji="1" lang="en-US" altLang="ja-JP" dirty="0"/>
              <a:t>OSS</a:t>
            </a:r>
            <a:r>
              <a:rPr kumimoji="1" lang="ja-JP" altLang="en-US" dirty="0"/>
              <a:t>のメリット、デメリット</a:t>
            </a:r>
          </a:p>
        </p:txBody>
      </p:sp>
      <p:sp>
        <p:nvSpPr>
          <p:cNvPr id="3" name="コンテンツ プレースホルダー 2">
            <a:extLst>
              <a:ext uri="{FF2B5EF4-FFF2-40B4-BE49-F238E27FC236}">
                <a16:creationId xmlns:a16="http://schemas.microsoft.com/office/drawing/2014/main" id="{924FA0CD-CFDC-4FD4-9DC7-D361AFE3009B}"/>
              </a:ext>
            </a:extLst>
          </p:cNvPr>
          <p:cNvSpPr>
            <a:spLocks noGrp="1"/>
          </p:cNvSpPr>
          <p:nvPr>
            <p:ph idx="1"/>
          </p:nvPr>
        </p:nvSpPr>
        <p:spPr/>
        <p:txBody>
          <a:bodyPr>
            <a:normAutofit/>
          </a:bodyPr>
          <a:lstStyle/>
          <a:p>
            <a:r>
              <a:rPr kumimoji="1" lang="ja-JP" altLang="en-US" sz="3200" dirty="0"/>
              <a:t>メリット</a:t>
            </a:r>
            <a:endParaRPr kumimoji="1" lang="en-US" altLang="ja-JP" sz="3200" dirty="0"/>
          </a:p>
          <a:p>
            <a:r>
              <a:rPr lang="ja-JP" altLang="en-US" sz="2800" dirty="0"/>
              <a:t>・多種多様なソフトウェアを無償で利用</a:t>
            </a:r>
            <a:endParaRPr lang="en-US" altLang="ja-JP" sz="2800" dirty="0"/>
          </a:p>
          <a:p>
            <a:r>
              <a:rPr kumimoji="1" lang="ja-JP" altLang="en-US" sz="3200" dirty="0"/>
              <a:t>デメリット</a:t>
            </a:r>
            <a:endParaRPr kumimoji="1" lang="en-US" altLang="ja-JP" sz="3200" dirty="0"/>
          </a:p>
          <a:p>
            <a:r>
              <a:rPr kumimoji="1" lang="ja-JP" altLang="en-US" sz="2800" dirty="0"/>
              <a:t>・膨大な数の</a:t>
            </a:r>
            <a:r>
              <a:rPr kumimoji="1" lang="en-US" altLang="ja-JP" sz="2800" dirty="0"/>
              <a:t>OSS</a:t>
            </a:r>
            <a:r>
              <a:rPr kumimoji="1" lang="ja-JP" altLang="en-US" sz="2800" dirty="0"/>
              <a:t>から選択</a:t>
            </a:r>
            <a:endParaRPr kumimoji="1" lang="en-US" altLang="ja-JP" sz="2800" dirty="0"/>
          </a:p>
          <a:p>
            <a:r>
              <a:rPr lang="ja-JP" altLang="en-US" sz="2800" dirty="0"/>
              <a:t>・品質管理や人的資源管理が安定しているとは限らない</a:t>
            </a:r>
            <a:endParaRPr lang="en-US" altLang="ja-JP" sz="2800" dirty="0"/>
          </a:p>
          <a:p>
            <a:r>
              <a:rPr lang="ja-JP" altLang="en-US" sz="2800" dirty="0"/>
              <a:t>・プロジェクトの分裂、消滅</a:t>
            </a:r>
            <a:endParaRPr lang="en-US" altLang="ja-JP" sz="2800" dirty="0"/>
          </a:p>
          <a:p>
            <a:r>
              <a:rPr kumimoji="1" lang="ja-JP" altLang="en-US" sz="2800" dirty="0"/>
              <a:t>・緊急時の技術的なサポートが得にくい</a:t>
            </a:r>
          </a:p>
        </p:txBody>
      </p:sp>
    </p:spTree>
    <p:extLst>
      <p:ext uri="{BB962C8B-B14F-4D97-AF65-F5344CB8AC3E}">
        <p14:creationId xmlns:p14="http://schemas.microsoft.com/office/powerpoint/2010/main" val="679951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51F9D9-4022-43ED-A531-041426802EA7}"/>
              </a:ext>
            </a:extLst>
          </p:cNvPr>
          <p:cNvSpPr>
            <a:spLocks noGrp="1"/>
          </p:cNvSpPr>
          <p:nvPr>
            <p:ph type="title"/>
          </p:nvPr>
        </p:nvSpPr>
        <p:spPr/>
        <p:txBody>
          <a:bodyPr/>
          <a:lstStyle/>
          <a:p>
            <a:r>
              <a:rPr kumimoji="1" lang="en-US" altLang="ja-JP" dirty="0"/>
              <a:t>OSS</a:t>
            </a:r>
            <a:r>
              <a:rPr kumimoji="1" lang="ja-JP" altLang="en-US" dirty="0"/>
              <a:t>の課題</a:t>
            </a:r>
          </a:p>
        </p:txBody>
      </p:sp>
      <p:sp>
        <p:nvSpPr>
          <p:cNvPr id="3" name="コンテンツ プレースホルダー 2">
            <a:extLst>
              <a:ext uri="{FF2B5EF4-FFF2-40B4-BE49-F238E27FC236}">
                <a16:creationId xmlns:a16="http://schemas.microsoft.com/office/drawing/2014/main" id="{DF1E0C32-3004-4A7C-9FAE-15028595CA7B}"/>
              </a:ext>
            </a:extLst>
          </p:cNvPr>
          <p:cNvSpPr>
            <a:spLocks noGrp="1"/>
          </p:cNvSpPr>
          <p:nvPr>
            <p:ph idx="1"/>
          </p:nvPr>
        </p:nvSpPr>
        <p:spPr/>
        <p:txBody>
          <a:bodyPr>
            <a:normAutofit/>
          </a:bodyPr>
          <a:lstStyle/>
          <a:p>
            <a:pPr algn="ctr"/>
            <a:r>
              <a:rPr kumimoji="1" lang="ja-JP" altLang="en-US" sz="4000" dirty="0"/>
              <a:t>社会に広く普及している</a:t>
            </a:r>
            <a:r>
              <a:rPr kumimoji="1" lang="en-US" altLang="ja-JP" sz="4000" dirty="0"/>
              <a:t>OSS</a:t>
            </a:r>
            <a:r>
              <a:rPr lang="ja-JP" altLang="en-US" sz="4000" dirty="0"/>
              <a:t>に不具合</a:t>
            </a:r>
            <a:endParaRPr lang="en-US" altLang="ja-JP" sz="4000" dirty="0"/>
          </a:p>
          <a:p>
            <a:pPr algn="ctr"/>
            <a:r>
              <a:rPr kumimoji="1" lang="ja-JP" altLang="en-US" sz="4000" dirty="0"/>
              <a:t>↓</a:t>
            </a:r>
            <a:endParaRPr kumimoji="1" lang="en-US" altLang="ja-JP" sz="4000" dirty="0"/>
          </a:p>
          <a:p>
            <a:pPr algn="ctr"/>
            <a:r>
              <a:rPr lang="ja-JP" altLang="en-US" sz="4000" dirty="0"/>
              <a:t>すぐに対応できない</a:t>
            </a:r>
            <a:endParaRPr lang="en-US" altLang="ja-JP" sz="4000" dirty="0"/>
          </a:p>
          <a:p>
            <a:pPr algn="ctr"/>
            <a:r>
              <a:rPr kumimoji="1" lang="ja-JP" altLang="en-US" sz="4000" dirty="0"/>
              <a:t>↓</a:t>
            </a:r>
            <a:endParaRPr kumimoji="1" lang="en-US" altLang="ja-JP" sz="4000" dirty="0"/>
          </a:p>
          <a:p>
            <a:pPr algn="ctr"/>
            <a:r>
              <a:rPr lang="ja-JP" altLang="en-US" sz="4000" dirty="0"/>
              <a:t>実社会に大きな影響</a:t>
            </a:r>
            <a:endParaRPr kumimoji="1" lang="ja-JP" altLang="en-US" sz="4000" dirty="0"/>
          </a:p>
        </p:txBody>
      </p:sp>
    </p:spTree>
    <p:extLst>
      <p:ext uri="{BB962C8B-B14F-4D97-AF65-F5344CB8AC3E}">
        <p14:creationId xmlns:p14="http://schemas.microsoft.com/office/powerpoint/2010/main" val="3977968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A40371-C1F4-4CD1-BC59-9CF9EFDDE6CF}"/>
              </a:ext>
            </a:extLst>
          </p:cNvPr>
          <p:cNvSpPr>
            <a:spLocks noGrp="1"/>
          </p:cNvSpPr>
          <p:nvPr>
            <p:ph type="title"/>
          </p:nvPr>
        </p:nvSpPr>
        <p:spPr/>
        <p:txBody>
          <a:bodyPr/>
          <a:lstStyle/>
          <a:p>
            <a:r>
              <a:rPr kumimoji="1" lang="ja-JP" altLang="en-US" dirty="0"/>
              <a:t>課題に対して</a:t>
            </a:r>
          </a:p>
        </p:txBody>
      </p:sp>
      <p:sp>
        <p:nvSpPr>
          <p:cNvPr id="3" name="コンテンツ プレースホルダー 2">
            <a:extLst>
              <a:ext uri="{FF2B5EF4-FFF2-40B4-BE49-F238E27FC236}">
                <a16:creationId xmlns:a16="http://schemas.microsoft.com/office/drawing/2014/main" id="{E13C795F-EE0A-4FF5-8198-C06994BA7456}"/>
              </a:ext>
            </a:extLst>
          </p:cNvPr>
          <p:cNvSpPr>
            <a:spLocks noGrp="1"/>
          </p:cNvSpPr>
          <p:nvPr>
            <p:ph idx="1"/>
          </p:nvPr>
        </p:nvSpPr>
        <p:spPr/>
        <p:txBody>
          <a:bodyPr>
            <a:normAutofit/>
          </a:bodyPr>
          <a:lstStyle/>
          <a:p>
            <a:r>
              <a:rPr kumimoji="1" lang="ja-JP" altLang="en-US" sz="4000" dirty="0"/>
              <a:t>巨大ベンダ企業（</a:t>
            </a:r>
            <a:r>
              <a:rPr kumimoji="1" lang="en-US" altLang="ja-JP" sz="4000" dirty="0"/>
              <a:t>Google,Amazon</a:t>
            </a:r>
            <a:r>
              <a:rPr kumimoji="1" lang="ja-JP" altLang="en-US" sz="4000" dirty="0"/>
              <a:t>など）が</a:t>
            </a:r>
            <a:endParaRPr kumimoji="1" lang="en-US" altLang="ja-JP" sz="4000" dirty="0"/>
          </a:p>
          <a:p>
            <a:r>
              <a:rPr lang="ja-JP" altLang="en-US" sz="4000" dirty="0"/>
              <a:t>・</a:t>
            </a:r>
            <a:r>
              <a:rPr kumimoji="1" lang="en-US" altLang="ja-JP" sz="4000" dirty="0"/>
              <a:t>OSS</a:t>
            </a:r>
            <a:r>
              <a:rPr kumimoji="1" lang="ja-JP" altLang="en-US" sz="4000" dirty="0"/>
              <a:t>プロジェクトをサポート</a:t>
            </a:r>
            <a:endParaRPr kumimoji="1" lang="en-US" altLang="ja-JP" sz="4000" dirty="0"/>
          </a:p>
          <a:p>
            <a:r>
              <a:rPr lang="ja-JP" altLang="en-US" sz="4000" dirty="0"/>
              <a:t>・脆弱性パッチを修正した人に報奨金</a:t>
            </a:r>
            <a:endParaRPr lang="en-US" altLang="ja-JP" sz="4000" dirty="0"/>
          </a:p>
          <a:p>
            <a:endParaRPr kumimoji="1" lang="en-US" altLang="ja-JP" sz="4000" dirty="0"/>
          </a:p>
          <a:p>
            <a:r>
              <a:rPr kumimoji="1" lang="en-US" altLang="ja-JP" sz="3200" dirty="0"/>
              <a:t>OSS</a:t>
            </a:r>
            <a:r>
              <a:rPr kumimoji="1" lang="ja-JP" altLang="en-US" sz="3200" dirty="0"/>
              <a:t>に対して積極的に投資するという流れは今後も継続</a:t>
            </a:r>
          </a:p>
        </p:txBody>
      </p:sp>
    </p:spTree>
    <p:extLst>
      <p:ext uri="{BB962C8B-B14F-4D97-AF65-F5344CB8AC3E}">
        <p14:creationId xmlns:p14="http://schemas.microsoft.com/office/powerpoint/2010/main" val="2662491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8CFC47-7113-463A-A1E3-D366C108416C}"/>
              </a:ext>
            </a:extLst>
          </p:cNvPr>
          <p:cNvSpPr>
            <a:spLocks noGrp="1"/>
          </p:cNvSpPr>
          <p:nvPr>
            <p:ph type="title"/>
          </p:nvPr>
        </p:nvSpPr>
        <p:spPr/>
        <p:txBody>
          <a:bodyPr/>
          <a:lstStyle/>
          <a:p>
            <a:r>
              <a:rPr kumimoji="1" lang="en-US" altLang="ja-JP" dirty="0"/>
              <a:t>OSS</a:t>
            </a:r>
            <a:r>
              <a:rPr kumimoji="1" lang="ja-JP" altLang="en-US" dirty="0"/>
              <a:t>開発の成否</a:t>
            </a:r>
          </a:p>
        </p:txBody>
      </p:sp>
      <p:sp>
        <p:nvSpPr>
          <p:cNvPr id="3" name="コンテンツ プレースホルダー 2">
            <a:extLst>
              <a:ext uri="{FF2B5EF4-FFF2-40B4-BE49-F238E27FC236}">
                <a16:creationId xmlns:a16="http://schemas.microsoft.com/office/drawing/2014/main" id="{BAAFB16A-F97A-4EEC-A658-6A1DB81F1E76}"/>
              </a:ext>
            </a:extLst>
          </p:cNvPr>
          <p:cNvSpPr>
            <a:spLocks noGrp="1"/>
          </p:cNvSpPr>
          <p:nvPr>
            <p:ph idx="1"/>
          </p:nvPr>
        </p:nvSpPr>
        <p:spPr/>
        <p:txBody>
          <a:bodyPr>
            <a:normAutofit/>
          </a:bodyPr>
          <a:lstStyle/>
          <a:p>
            <a:r>
              <a:rPr kumimoji="1" lang="ja-JP" altLang="en-US" sz="3600" dirty="0"/>
              <a:t>・開発者個々人の動機や社会性</a:t>
            </a:r>
            <a:endParaRPr kumimoji="1" lang="en-US" altLang="ja-JP" sz="3600" dirty="0"/>
          </a:p>
          <a:p>
            <a:r>
              <a:rPr lang="ja-JP" altLang="en-US" sz="3600" dirty="0"/>
              <a:t>・プロジェクトの統治機構や内部の人間関係</a:t>
            </a:r>
            <a:endParaRPr lang="en-US" altLang="ja-JP" sz="3600" dirty="0"/>
          </a:p>
          <a:p>
            <a:endParaRPr lang="en-US" altLang="ja-JP" sz="3600" dirty="0"/>
          </a:p>
          <a:p>
            <a:r>
              <a:rPr lang="ja-JP" altLang="en-US" sz="3600" dirty="0"/>
              <a:t>心理学・社会学的要素が強く関係</a:t>
            </a:r>
            <a:endParaRPr lang="en-US" altLang="ja-JP" sz="3600" dirty="0"/>
          </a:p>
          <a:p>
            <a:r>
              <a:rPr kumimoji="1" lang="ja-JP" altLang="en-US" sz="3600" dirty="0"/>
              <a:t>従来のソフトウェア工学では解決が困難</a:t>
            </a:r>
          </a:p>
        </p:txBody>
      </p:sp>
    </p:spTree>
    <p:extLst>
      <p:ext uri="{BB962C8B-B14F-4D97-AF65-F5344CB8AC3E}">
        <p14:creationId xmlns:p14="http://schemas.microsoft.com/office/powerpoint/2010/main" val="3797328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35547A-D8A9-4D18-8BB2-FF3CC950612E}"/>
              </a:ext>
            </a:extLst>
          </p:cNvPr>
          <p:cNvSpPr>
            <a:spLocks noGrp="1"/>
          </p:cNvSpPr>
          <p:nvPr>
            <p:ph type="title"/>
          </p:nvPr>
        </p:nvSpPr>
        <p:spPr/>
        <p:txBody>
          <a:bodyPr/>
          <a:lstStyle/>
          <a:p>
            <a:r>
              <a:rPr kumimoji="1" lang="ja-JP" altLang="en-US" dirty="0"/>
              <a:t>オープンソースソフトウェア工学</a:t>
            </a:r>
          </a:p>
        </p:txBody>
      </p:sp>
      <p:sp>
        <p:nvSpPr>
          <p:cNvPr id="3" name="コンテンツ プレースホルダー 2">
            <a:extLst>
              <a:ext uri="{FF2B5EF4-FFF2-40B4-BE49-F238E27FC236}">
                <a16:creationId xmlns:a16="http://schemas.microsoft.com/office/drawing/2014/main" id="{38FEB7BD-3297-4D4E-85F4-8C83B540845E}"/>
              </a:ext>
            </a:extLst>
          </p:cNvPr>
          <p:cNvSpPr>
            <a:spLocks noGrp="1"/>
          </p:cNvSpPr>
          <p:nvPr>
            <p:ph idx="1"/>
          </p:nvPr>
        </p:nvSpPr>
        <p:spPr/>
        <p:txBody>
          <a:bodyPr>
            <a:normAutofit/>
          </a:bodyPr>
          <a:lstStyle/>
          <a:p>
            <a:r>
              <a:rPr kumimoji="1" lang="en-US" altLang="ja-JP" sz="3600" dirty="0"/>
              <a:t>OSS</a:t>
            </a:r>
            <a:r>
              <a:rPr kumimoji="1" lang="ja-JP" altLang="en-US" sz="3600" dirty="0"/>
              <a:t>を利用したシステムを利用する組織・個人、</a:t>
            </a:r>
            <a:endParaRPr kumimoji="1" lang="en-US" altLang="ja-JP" sz="3600" dirty="0"/>
          </a:p>
          <a:p>
            <a:r>
              <a:rPr kumimoji="1" lang="en-US" altLang="ja-JP" sz="3600" dirty="0"/>
              <a:t>OSS</a:t>
            </a:r>
            <a:r>
              <a:rPr kumimoji="1" lang="ja-JP" altLang="en-US" sz="3600" dirty="0"/>
              <a:t>を利用してシステム開発を行うベンダ企業が</a:t>
            </a:r>
            <a:endParaRPr kumimoji="1" lang="en-US" altLang="ja-JP" sz="3600" dirty="0"/>
          </a:p>
          <a:p>
            <a:r>
              <a:rPr lang="ja-JP" altLang="en-US" sz="3600" dirty="0"/>
              <a:t>「安心して安全に」</a:t>
            </a:r>
            <a:r>
              <a:rPr lang="en-US" altLang="ja-JP" sz="3600" dirty="0"/>
              <a:t>OSS</a:t>
            </a:r>
            <a:r>
              <a:rPr lang="ja-JP" altLang="en-US" sz="3600" dirty="0"/>
              <a:t>を利用するための技術的方法論の確立を目指す学術分野</a:t>
            </a:r>
            <a:endParaRPr lang="en-US" altLang="ja-JP" sz="3600" dirty="0"/>
          </a:p>
          <a:p>
            <a:pPr algn="ctr"/>
            <a:r>
              <a:rPr kumimoji="1" lang="ja-JP" altLang="en-US" sz="4400" dirty="0"/>
              <a:t>↓</a:t>
            </a:r>
            <a:endParaRPr lang="en-US" altLang="ja-JP" sz="4400" dirty="0"/>
          </a:p>
          <a:p>
            <a:pPr algn="ctr"/>
            <a:r>
              <a:rPr kumimoji="1" lang="ja-JP" altLang="en-US" sz="4400" dirty="0"/>
              <a:t>オープンソースソフトウェア工学</a:t>
            </a:r>
            <a:endParaRPr kumimoji="1" lang="en-US" altLang="ja-JP" sz="4400" dirty="0"/>
          </a:p>
        </p:txBody>
      </p:sp>
    </p:spTree>
    <p:extLst>
      <p:ext uri="{BB962C8B-B14F-4D97-AF65-F5344CB8AC3E}">
        <p14:creationId xmlns:p14="http://schemas.microsoft.com/office/powerpoint/2010/main" val="193438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872B8E-B809-4578-8073-90464F08A5E0}"/>
              </a:ext>
            </a:extLst>
          </p:cNvPr>
          <p:cNvSpPr>
            <a:spLocks noGrp="1"/>
          </p:cNvSpPr>
          <p:nvPr>
            <p:ph type="title"/>
          </p:nvPr>
        </p:nvSpPr>
        <p:spPr/>
        <p:txBody>
          <a:bodyPr/>
          <a:lstStyle/>
          <a:p>
            <a:r>
              <a:rPr kumimoji="1" lang="en-US" altLang="ja-JP" dirty="0"/>
              <a:t>OSS</a:t>
            </a:r>
            <a:r>
              <a:rPr lang="ja-JP" altLang="en-US" dirty="0"/>
              <a:t>開発の特徴</a:t>
            </a:r>
            <a:endParaRPr kumimoji="1" lang="ja-JP" altLang="en-US" dirty="0"/>
          </a:p>
        </p:txBody>
      </p:sp>
      <p:sp>
        <p:nvSpPr>
          <p:cNvPr id="3" name="コンテンツ プレースホルダー 2">
            <a:extLst>
              <a:ext uri="{FF2B5EF4-FFF2-40B4-BE49-F238E27FC236}">
                <a16:creationId xmlns:a16="http://schemas.microsoft.com/office/drawing/2014/main" id="{88B71AA4-0F7D-4BF8-BAD4-6F1196042505}"/>
              </a:ext>
            </a:extLst>
          </p:cNvPr>
          <p:cNvSpPr>
            <a:spLocks noGrp="1"/>
          </p:cNvSpPr>
          <p:nvPr>
            <p:ph idx="1"/>
          </p:nvPr>
        </p:nvSpPr>
        <p:spPr/>
        <p:txBody>
          <a:bodyPr>
            <a:normAutofit/>
          </a:bodyPr>
          <a:lstStyle/>
          <a:p>
            <a:endParaRPr kumimoji="1" lang="en-US" altLang="ja-JP" sz="3600" dirty="0"/>
          </a:p>
          <a:p>
            <a:r>
              <a:rPr kumimoji="1" lang="ja-JP" altLang="en-US" sz="3600" dirty="0"/>
              <a:t>・開発者が自由に参加</a:t>
            </a:r>
            <a:r>
              <a:rPr kumimoji="1" lang="en-US" altLang="ja-JP" sz="3600" dirty="0"/>
              <a:t>/</a:t>
            </a:r>
            <a:r>
              <a:rPr kumimoji="1" lang="ja-JP" altLang="en-US" sz="3600" dirty="0"/>
              <a:t>離脱</a:t>
            </a:r>
            <a:endParaRPr kumimoji="1" lang="en-US" altLang="ja-JP" sz="3600" dirty="0"/>
          </a:p>
          <a:p>
            <a:r>
              <a:rPr lang="ja-JP" altLang="en-US" sz="3600" dirty="0"/>
              <a:t>・ボランティアでの参加</a:t>
            </a:r>
            <a:endParaRPr lang="en-US" altLang="ja-JP" sz="3600" dirty="0"/>
          </a:p>
          <a:p>
            <a:r>
              <a:rPr kumimoji="1" lang="ja-JP" altLang="en-US" sz="3600" dirty="0"/>
              <a:t>・厳格な指揮系統が存在しない</a:t>
            </a:r>
            <a:endParaRPr kumimoji="1" lang="en-US" altLang="ja-JP" sz="3600" dirty="0"/>
          </a:p>
          <a:p>
            <a:r>
              <a:rPr lang="ja-JP" altLang="en-US" sz="3600" dirty="0"/>
              <a:t>・ネットワークを介した分散開発環境</a:t>
            </a:r>
            <a:endParaRPr lang="en-US" altLang="ja-JP" sz="3600" dirty="0"/>
          </a:p>
          <a:p>
            <a:endParaRPr kumimoji="1" lang="ja-JP" altLang="en-US" sz="3600" dirty="0"/>
          </a:p>
        </p:txBody>
      </p:sp>
    </p:spTree>
    <p:extLst>
      <p:ext uri="{BB962C8B-B14F-4D97-AF65-F5344CB8AC3E}">
        <p14:creationId xmlns:p14="http://schemas.microsoft.com/office/powerpoint/2010/main" val="1548197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366073-FB1B-48E3-B328-503F225DE9ED}"/>
              </a:ext>
            </a:extLst>
          </p:cNvPr>
          <p:cNvSpPr>
            <a:spLocks noGrp="1"/>
          </p:cNvSpPr>
          <p:nvPr>
            <p:ph type="title"/>
          </p:nvPr>
        </p:nvSpPr>
        <p:spPr/>
        <p:txBody>
          <a:bodyPr/>
          <a:lstStyle/>
          <a:p>
            <a:r>
              <a:rPr lang="ja-JP" altLang="en-US" dirty="0"/>
              <a:t>開発の作業量について</a:t>
            </a:r>
            <a:endParaRPr kumimoji="1" lang="ja-JP" altLang="en-US" dirty="0"/>
          </a:p>
        </p:txBody>
      </p:sp>
      <p:sp>
        <p:nvSpPr>
          <p:cNvPr id="3" name="コンテンツ プレースホルダー 2">
            <a:extLst>
              <a:ext uri="{FF2B5EF4-FFF2-40B4-BE49-F238E27FC236}">
                <a16:creationId xmlns:a16="http://schemas.microsoft.com/office/drawing/2014/main" id="{7A78AB20-424F-41CC-92A1-54B2D8B79F4A}"/>
              </a:ext>
            </a:extLst>
          </p:cNvPr>
          <p:cNvSpPr>
            <a:spLocks noGrp="1"/>
          </p:cNvSpPr>
          <p:nvPr>
            <p:ph idx="1"/>
          </p:nvPr>
        </p:nvSpPr>
        <p:spPr/>
        <p:txBody>
          <a:bodyPr>
            <a:normAutofit/>
          </a:bodyPr>
          <a:lstStyle/>
          <a:p>
            <a:endParaRPr kumimoji="1" lang="en-US" altLang="ja-JP" sz="3600" dirty="0"/>
          </a:p>
          <a:p>
            <a:r>
              <a:rPr kumimoji="1" lang="ja-JP" altLang="en-US" sz="3600" dirty="0"/>
              <a:t>・作業量は開発者ごとに大きく異なる</a:t>
            </a:r>
            <a:endParaRPr kumimoji="1" lang="en-US" altLang="ja-JP" sz="3600" dirty="0"/>
          </a:p>
          <a:p>
            <a:r>
              <a:rPr lang="ja-JP" altLang="en-US" sz="3600" dirty="0"/>
              <a:t>・少数の開発者が大半の作業を行っている</a:t>
            </a:r>
            <a:endParaRPr lang="en-US" altLang="ja-JP" sz="3600" dirty="0"/>
          </a:p>
          <a:p>
            <a:r>
              <a:rPr lang="ja-JP" altLang="en-US" sz="3600" dirty="0"/>
              <a:t>・高いアクティビティを維持している開発者は少ない</a:t>
            </a:r>
            <a:endParaRPr lang="en-US" altLang="ja-JP" sz="3600" dirty="0"/>
          </a:p>
        </p:txBody>
      </p:sp>
    </p:spTree>
    <p:extLst>
      <p:ext uri="{BB962C8B-B14F-4D97-AF65-F5344CB8AC3E}">
        <p14:creationId xmlns:p14="http://schemas.microsoft.com/office/powerpoint/2010/main" val="1995047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9A21E65-8537-4778-A978-0F4ADCEE484D}"/>
              </a:ext>
            </a:extLst>
          </p:cNvPr>
          <p:cNvSpPr>
            <a:spLocks noGrp="1"/>
          </p:cNvSpPr>
          <p:nvPr>
            <p:ph type="title"/>
          </p:nvPr>
        </p:nvSpPr>
        <p:spPr/>
        <p:txBody>
          <a:bodyPr/>
          <a:lstStyle/>
          <a:p>
            <a:r>
              <a:rPr kumimoji="1" lang="ja-JP" altLang="en-US" dirty="0"/>
              <a:t>開発者の参加</a:t>
            </a:r>
            <a:r>
              <a:rPr kumimoji="1" lang="en-US" altLang="ja-JP" dirty="0"/>
              <a:t>/</a:t>
            </a:r>
            <a:r>
              <a:rPr kumimoji="1" lang="ja-JP" altLang="en-US" dirty="0"/>
              <a:t>離脱の流動性</a:t>
            </a:r>
          </a:p>
        </p:txBody>
      </p:sp>
      <p:pic>
        <p:nvPicPr>
          <p:cNvPr id="5" name="コンテンツ プレースホルダー 4" descr="線画 が含まれている画像&#10;&#10;自動的に生成された説明">
            <a:extLst>
              <a:ext uri="{FF2B5EF4-FFF2-40B4-BE49-F238E27FC236}">
                <a16:creationId xmlns:a16="http://schemas.microsoft.com/office/drawing/2014/main" id="{25E1D454-8A38-48ED-9F6D-5549D431A5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53852" y="1860152"/>
            <a:ext cx="6284296" cy="4203002"/>
          </a:xfrm>
        </p:spPr>
      </p:pic>
    </p:spTree>
    <p:extLst>
      <p:ext uri="{BB962C8B-B14F-4D97-AF65-F5344CB8AC3E}">
        <p14:creationId xmlns:p14="http://schemas.microsoft.com/office/powerpoint/2010/main" val="2945246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98718B-4156-4C7A-893F-6C073923B5F0}"/>
              </a:ext>
            </a:extLst>
          </p:cNvPr>
          <p:cNvSpPr>
            <a:spLocks noGrp="1"/>
          </p:cNvSpPr>
          <p:nvPr>
            <p:ph type="title"/>
          </p:nvPr>
        </p:nvSpPr>
        <p:spPr/>
        <p:txBody>
          <a:bodyPr/>
          <a:lstStyle/>
          <a:p>
            <a:r>
              <a:rPr kumimoji="1" lang="ja-JP" altLang="en-US" dirty="0"/>
              <a:t>ステークホルダ</a:t>
            </a:r>
          </a:p>
        </p:txBody>
      </p:sp>
      <p:sp>
        <p:nvSpPr>
          <p:cNvPr id="3" name="コンテンツ プレースホルダー 2">
            <a:extLst>
              <a:ext uri="{FF2B5EF4-FFF2-40B4-BE49-F238E27FC236}">
                <a16:creationId xmlns:a16="http://schemas.microsoft.com/office/drawing/2014/main" id="{E3724310-47E7-4759-ACD5-DD663D2253DE}"/>
              </a:ext>
            </a:extLst>
          </p:cNvPr>
          <p:cNvSpPr>
            <a:spLocks noGrp="1"/>
          </p:cNvSpPr>
          <p:nvPr>
            <p:ph idx="1"/>
          </p:nvPr>
        </p:nvSpPr>
        <p:spPr/>
        <p:txBody>
          <a:bodyPr>
            <a:normAutofit/>
          </a:bodyPr>
          <a:lstStyle/>
          <a:p>
            <a:pPr marL="0" indent="0">
              <a:buNone/>
            </a:pPr>
            <a:r>
              <a:rPr lang="ja-JP" altLang="en-US" sz="4000" dirty="0"/>
              <a:t>従来型の</a:t>
            </a:r>
            <a:r>
              <a:rPr lang="en-US" altLang="ja-JP" sz="4000" dirty="0"/>
              <a:t>OSS</a:t>
            </a:r>
            <a:r>
              <a:rPr lang="ja-JP" altLang="en-US" sz="4000" dirty="0"/>
              <a:t>開発では</a:t>
            </a:r>
            <a:endParaRPr lang="en-US" altLang="ja-JP" sz="4000" dirty="0"/>
          </a:p>
          <a:p>
            <a:pPr marL="0" indent="0">
              <a:buNone/>
            </a:pPr>
            <a:r>
              <a:rPr kumimoji="1" lang="ja-JP" altLang="en-US" sz="4000" dirty="0"/>
              <a:t>ボランティア開発者とエンドユーザという</a:t>
            </a:r>
            <a:r>
              <a:rPr kumimoji="1" lang="en-US" altLang="ja-JP" sz="4000" dirty="0"/>
              <a:t>2</a:t>
            </a:r>
            <a:r>
              <a:rPr kumimoji="1" lang="ja-JP" altLang="en-US" sz="4000" dirty="0"/>
              <a:t>種類のステークホルダ</a:t>
            </a:r>
            <a:endParaRPr kumimoji="1" lang="en-US" altLang="ja-JP" sz="4000" dirty="0"/>
          </a:p>
          <a:p>
            <a:pPr marL="0" indent="0" algn="ctr">
              <a:buNone/>
            </a:pPr>
            <a:r>
              <a:rPr lang="ja-JP" altLang="en-US" sz="4000" dirty="0"/>
              <a:t>↓</a:t>
            </a:r>
            <a:endParaRPr lang="en-US" altLang="ja-JP" sz="4000" dirty="0"/>
          </a:p>
          <a:p>
            <a:pPr marL="0" indent="0">
              <a:buNone/>
            </a:pPr>
            <a:r>
              <a:rPr kumimoji="1" lang="ja-JP" altLang="en-US" sz="4000" dirty="0"/>
              <a:t>今日では</a:t>
            </a:r>
            <a:r>
              <a:rPr kumimoji="1" lang="en-US" altLang="ja-JP" sz="4000" dirty="0"/>
              <a:t>OSS</a:t>
            </a:r>
            <a:r>
              <a:rPr kumimoji="1" lang="ja-JP" altLang="en-US" sz="4000" dirty="0"/>
              <a:t>開発のステークホルダは広がりを見せている</a:t>
            </a:r>
          </a:p>
        </p:txBody>
      </p:sp>
    </p:spTree>
    <p:extLst>
      <p:ext uri="{BB962C8B-B14F-4D97-AF65-F5344CB8AC3E}">
        <p14:creationId xmlns:p14="http://schemas.microsoft.com/office/powerpoint/2010/main" val="3541265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0F668F-862F-4B90-9732-6AD0373F8224}"/>
              </a:ext>
            </a:extLst>
          </p:cNvPr>
          <p:cNvSpPr>
            <a:spLocks noGrp="1"/>
          </p:cNvSpPr>
          <p:nvPr>
            <p:ph type="title"/>
          </p:nvPr>
        </p:nvSpPr>
        <p:spPr/>
        <p:txBody>
          <a:bodyPr>
            <a:normAutofit/>
          </a:bodyPr>
          <a:lstStyle/>
          <a:p>
            <a:r>
              <a:rPr kumimoji="1" lang="en-US" altLang="ja-JP" sz="4400" dirty="0"/>
              <a:t>OSS</a:t>
            </a:r>
            <a:r>
              <a:rPr kumimoji="1" lang="ja-JP" altLang="en-US" sz="4400" dirty="0"/>
              <a:t>開発と利活用におけるステークホルダ</a:t>
            </a:r>
          </a:p>
        </p:txBody>
      </p:sp>
      <p:pic>
        <p:nvPicPr>
          <p:cNvPr id="5" name="コンテンツ プレースホルダー 4">
            <a:extLst>
              <a:ext uri="{FF2B5EF4-FFF2-40B4-BE49-F238E27FC236}">
                <a16:creationId xmlns:a16="http://schemas.microsoft.com/office/drawing/2014/main" id="{5A4C325C-2EA9-467A-B6A0-8FC5A96EE4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07851" y="1849622"/>
            <a:ext cx="7176297" cy="4160616"/>
          </a:xfrm>
        </p:spPr>
      </p:pic>
    </p:spTree>
    <p:extLst>
      <p:ext uri="{BB962C8B-B14F-4D97-AF65-F5344CB8AC3E}">
        <p14:creationId xmlns:p14="http://schemas.microsoft.com/office/powerpoint/2010/main" val="77059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0ED809-C00A-462E-A8AE-F644C344B07D}"/>
              </a:ext>
            </a:extLst>
          </p:cNvPr>
          <p:cNvSpPr>
            <a:spLocks noGrp="1"/>
          </p:cNvSpPr>
          <p:nvPr>
            <p:ph type="title"/>
          </p:nvPr>
        </p:nvSpPr>
        <p:spPr/>
        <p:txBody>
          <a:bodyPr/>
          <a:lstStyle/>
          <a:p>
            <a:r>
              <a:rPr kumimoji="1" lang="en-US" altLang="ja-JP" dirty="0"/>
              <a:t>OSS</a:t>
            </a:r>
            <a:r>
              <a:rPr kumimoji="1" lang="ja-JP" altLang="en-US" dirty="0"/>
              <a:t>ボランティアエンジニア</a:t>
            </a:r>
            <a:r>
              <a:rPr kumimoji="1" lang="en-US" altLang="ja-JP" dirty="0"/>
              <a:t>,</a:t>
            </a:r>
            <a:r>
              <a:rPr kumimoji="1" lang="ja-JP" altLang="en-US" dirty="0"/>
              <a:t>貢献者</a:t>
            </a:r>
          </a:p>
        </p:txBody>
      </p:sp>
      <p:pic>
        <p:nvPicPr>
          <p:cNvPr id="5" name="コンテンツ プレースホルダー 4">
            <a:extLst>
              <a:ext uri="{FF2B5EF4-FFF2-40B4-BE49-F238E27FC236}">
                <a16:creationId xmlns:a16="http://schemas.microsoft.com/office/drawing/2014/main" id="{49D1AB20-AEFC-4F2A-A4E5-AC85F2ADE8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01326" y="1878195"/>
            <a:ext cx="5349704" cy="3101609"/>
          </a:xfrm>
        </p:spPr>
      </p:pic>
      <p:sp>
        <p:nvSpPr>
          <p:cNvPr id="6" name="楕円 5">
            <a:extLst>
              <a:ext uri="{FF2B5EF4-FFF2-40B4-BE49-F238E27FC236}">
                <a16:creationId xmlns:a16="http://schemas.microsoft.com/office/drawing/2014/main" id="{1408182F-75EB-42A3-8608-6297BF87EA13}"/>
              </a:ext>
            </a:extLst>
          </p:cNvPr>
          <p:cNvSpPr/>
          <p:nvPr/>
        </p:nvSpPr>
        <p:spPr>
          <a:xfrm>
            <a:off x="7600950" y="2209800"/>
            <a:ext cx="1123950" cy="18954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B66D0DC4-D5B4-47C1-A4B8-B114DCA02BAF}"/>
              </a:ext>
            </a:extLst>
          </p:cNvPr>
          <p:cNvSpPr txBox="1"/>
          <p:nvPr/>
        </p:nvSpPr>
        <p:spPr>
          <a:xfrm>
            <a:off x="1190625" y="2105025"/>
            <a:ext cx="5248275" cy="2554545"/>
          </a:xfrm>
          <a:prstGeom prst="rect">
            <a:avLst/>
          </a:prstGeom>
          <a:noFill/>
        </p:spPr>
        <p:txBody>
          <a:bodyPr wrap="square" rtlCol="0">
            <a:spAutoFit/>
          </a:bodyPr>
          <a:lstStyle/>
          <a:p>
            <a:r>
              <a:rPr kumimoji="1" lang="ja-JP" altLang="en-US" sz="3200" dirty="0"/>
              <a:t>・開発・運営に対価を得ずに取り組む</a:t>
            </a:r>
            <a:endParaRPr kumimoji="1" lang="en-US" altLang="ja-JP" sz="3200" dirty="0"/>
          </a:p>
          <a:p>
            <a:endParaRPr kumimoji="1" lang="en-US" altLang="ja-JP" sz="3200" dirty="0"/>
          </a:p>
          <a:p>
            <a:r>
              <a:rPr kumimoji="1" lang="ja-JP" altLang="en-US" sz="3200" dirty="0"/>
              <a:t>・日々の行動時間の把握は難しい</a:t>
            </a:r>
          </a:p>
        </p:txBody>
      </p:sp>
    </p:spTree>
    <p:extLst>
      <p:ext uri="{BB962C8B-B14F-4D97-AF65-F5344CB8AC3E}">
        <p14:creationId xmlns:p14="http://schemas.microsoft.com/office/powerpoint/2010/main" val="2008375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0ED809-C00A-462E-A8AE-F644C344B07D}"/>
              </a:ext>
            </a:extLst>
          </p:cNvPr>
          <p:cNvSpPr>
            <a:spLocks noGrp="1"/>
          </p:cNvSpPr>
          <p:nvPr>
            <p:ph type="title"/>
          </p:nvPr>
        </p:nvSpPr>
        <p:spPr/>
        <p:txBody>
          <a:bodyPr>
            <a:normAutofit/>
          </a:bodyPr>
          <a:lstStyle/>
          <a:p>
            <a:r>
              <a:rPr lang="en-US" altLang="ja-JP" sz="4400" dirty="0"/>
              <a:t>OSS</a:t>
            </a:r>
            <a:r>
              <a:rPr lang="ja-JP" altLang="en-US" sz="4400" dirty="0"/>
              <a:t>プロジェクト雇用フルタイムエンジニア</a:t>
            </a:r>
            <a:endParaRPr kumimoji="1" lang="ja-JP" altLang="en-US" sz="4400" dirty="0"/>
          </a:p>
        </p:txBody>
      </p:sp>
      <p:pic>
        <p:nvPicPr>
          <p:cNvPr id="5" name="コンテンツ プレースホルダー 4">
            <a:extLst>
              <a:ext uri="{FF2B5EF4-FFF2-40B4-BE49-F238E27FC236}">
                <a16:creationId xmlns:a16="http://schemas.microsoft.com/office/drawing/2014/main" id="{49D1AB20-AEFC-4F2A-A4E5-AC85F2ADE8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01326" y="1878195"/>
            <a:ext cx="5349704" cy="3101609"/>
          </a:xfrm>
        </p:spPr>
      </p:pic>
      <p:sp>
        <p:nvSpPr>
          <p:cNvPr id="6" name="楕円 5">
            <a:extLst>
              <a:ext uri="{FF2B5EF4-FFF2-40B4-BE49-F238E27FC236}">
                <a16:creationId xmlns:a16="http://schemas.microsoft.com/office/drawing/2014/main" id="{1408182F-75EB-42A3-8608-6297BF87EA13}"/>
              </a:ext>
            </a:extLst>
          </p:cNvPr>
          <p:cNvSpPr/>
          <p:nvPr/>
        </p:nvSpPr>
        <p:spPr>
          <a:xfrm>
            <a:off x="9048750" y="2428876"/>
            <a:ext cx="1076325" cy="11239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7" name="テキスト ボックス 6">
            <a:extLst>
              <a:ext uri="{FF2B5EF4-FFF2-40B4-BE49-F238E27FC236}">
                <a16:creationId xmlns:a16="http://schemas.microsoft.com/office/drawing/2014/main" id="{B66D0DC4-D5B4-47C1-A4B8-B114DCA02BAF}"/>
              </a:ext>
            </a:extLst>
          </p:cNvPr>
          <p:cNvSpPr txBox="1"/>
          <p:nvPr/>
        </p:nvSpPr>
        <p:spPr>
          <a:xfrm>
            <a:off x="1190625" y="2105025"/>
            <a:ext cx="5248275" cy="35394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・開発・運営を行うことで財団やスポンサー企業から対価を得る</a:t>
            </a:r>
            <a:endParaRPr kumimoji="1" lang="en-US" altLang="ja-JP"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・高品質な</a:t>
            </a:r>
            <a:r>
              <a:rPr kumimoji="1" lang="en-US" altLang="ja-JP"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OSS</a:t>
            </a:r>
            <a:r>
              <a:rPr kumimoji="1" lang="ja-JP" altLang="en-US"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の安定的な供給を維持するためにはフルタイムエンジニアの雇用が課題</a:t>
            </a:r>
          </a:p>
        </p:txBody>
      </p:sp>
    </p:spTree>
    <p:extLst>
      <p:ext uri="{BB962C8B-B14F-4D97-AF65-F5344CB8AC3E}">
        <p14:creationId xmlns:p14="http://schemas.microsoft.com/office/powerpoint/2010/main" val="274593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0ED809-C00A-462E-A8AE-F644C344B07D}"/>
              </a:ext>
            </a:extLst>
          </p:cNvPr>
          <p:cNvSpPr>
            <a:spLocks noGrp="1"/>
          </p:cNvSpPr>
          <p:nvPr>
            <p:ph type="title"/>
          </p:nvPr>
        </p:nvSpPr>
        <p:spPr/>
        <p:txBody>
          <a:bodyPr/>
          <a:lstStyle/>
          <a:p>
            <a:r>
              <a:rPr lang="en-US" altLang="ja-JP" dirty="0"/>
              <a:t>OSS</a:t>
            </a:r>
            <a:r>
              <a:rPr lang="ja-JP" altLang="en-US" dirty="0"/>
              <a:t>開発企業</a:t>
            </a:r>
            <a:endParaRPr kumimoji="1" lang="ja-JP" altLang="en-US" dirty="0"/>
          </a:p>
        </p:txBody>
      </p:sp>
      <p:pic>
        <p:nvPicPr>
          <p:cNvPr id="5" name="コンテンツ プレースホルダー 4">
            <a:extLst>
              <a:ext uri="{FF2B5EF4-FFF2-40B4-BE49-F238E27FC236}">
                <a16:creationId xmlns:a16="http://schemas.microsoft.com/office/drawing/2014/main" id="{49D1AB20-AEFC-4F2A-A4E5-AC85F2ADE8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01326" y="1878195"/>
            <a:ext cx="5349704" cy="3101609"/>
          </a:xfrm>
        </p:spPr>
      </p:pic>
      <p:sp>
        <p:nvSpPr>
          <p:cNvPr id="6" name="楕円 5">
            <a:extLst>
              <a:ext uri="{FF2B5EF4-FFF2-40B4-BE49-F238E27FC236}">
                <a16:creationId xmlns:a16="http://schemas.microsoft.com/office/drawing/2014/main" id="{1408182F-75EB-42A3-8608-6297BF87EA13}"/>
              </a:ext>
            </a:extLst>
          </p:cNvPr>
          <p:cNvSpPr/>
          <p:nvPr/>
        </p:nvSpPr>
        <p:spPr>
          <a:xfrm>
            <a:off x="10758487" y="2419351"/>
            <a:ext cx="581025" cy="59054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7" name="テキスト ボックス 6">
            <a:extLst>
              <a:ext uri="{FF2B5EF4-FFF2-40B4-BE49-F238E27FC236}">
                <a16:creationId xmlns:a16="http://schemas.microsoft.com/office/drawing/2014/main" id="{B66D0DC4-D5B4-47C1-A4B8-B114DCA02BAF}"/>
              </a:ext>
            </a:extLst>
          </p:cNvPr>
          <p:cNvSpPr txBox="1"/>
          <p:nvPr/>
        </p:nvSpPr>
        <p:spPr>
          <a:xfrm>
            <a:off x="1190625" y="2105025"/>
            <a:ext cx="5248275" cy="206210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a:t>
            </a:r>
            <a:r>
              <a:rPr kumimoji="1" lang="en-US" altLang="ja-JP"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OSS</a:t>
            </a:r>
            <a:r>
              <a:rPr kumimoji="1" lang="ja-JP" altLang="en-US"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製品や</a:t>
            </a:r>
            <a:r>
              <a:rPr kumimoji="1" lang="en-US" altLang="ja-JP"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OSS</a:t>
            </a:r>
            <a:r>
              <a:rPr kumimoji="1" lang="ja-JP" altLang="en-US"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を利用したサービスを開発・供給</a:t>
            </a:r>
            <a:endParaRPr kumimoji="1" lang="en-US" altLang="ja-JP"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dirty="0">
                <a:solidFill>
                  <a:prstClr val="black"/>
                </a:solidFill>
                <a:latin typeface="Calibri" panose="020F0502020204030204"/>
                <a:ea typeface="ＭＳ Ｐゴシック" panose="020B0600070205080204" pitchFamily="50" charset="-128"/>
              </a:rPr>
              <a:t>・サポート業務も求められる</a:t>
            </a:r>
            <a:endParaRPr kumimoji="1" lang="ja-JP" altLang="en-US"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4198708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0ED809-C00A-462E-A8AE-F644C344B07D}"/>
              </a:ext>
            </a:extLst>
          </p:cNvPr>
          <p:cNvSpPr>
            <a:spLocks noGrp="1"/>
          </p:cNvSpPr>
          <p:nvPr>
            <p:ph type="title"/>
          </p:nvPr>
        </p:nvSpPr>
        <p:spPr/>
        <p:txBody>
          <a:bodyPr/>
          <a:lstStyle/>
          <a:p>
            <a:r>
              <a:rPr kumimoji="1" lang="en-US" altLang="ja-JP" dirty="0"/>
              <a:t>OSS</a:t>
            </a:r>
            <a:r>
              <a:rPr kumimoji="1" lang="ja-JP" altLang="en-US" dirty="0"/>
              <a:t>利活用企業</a:t>
            </a:r>
          </a:p>
        </p:txBody>
      </p:sp>
      <p:pic>
        <p:nvPicPr>
          <p:cNvPr id="5" name="コンテンツ プレースホルダー 4">
            <a:extLst>
              <a:ext uri="{FF2B5EF4-FFF2-40B4-BE49-F238E27FC236}">
                <a16:creationId xmlns:a16="http://schemas.microsoft.com/office/drawing/2014/main" id="{49D1AB20-AEFC-4F2A-A4E5-AC85F2ADE8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01326" y="1878195"/>
            <a:ext cx="5349704" cy="3101609"/>
          </a:xfrm>
        </p:spPr>
      </p:pic>
      <p:sp>
        <p:nvSpPr>
          <p:cNvPr id="6" name="楕円 5">
            <a:extLst>
              <a:ext uri="{FF2B5EF4-FFF2-40B4-BE49-F238E27FC236}">
                <a16:creationId xmlns:a16="http://schemas.microsoft.com/office/drawing/2014/main" id="{1408182F-75EB-42A3-8608-6297BF87EA13}"/>
              </a:ext>
            </a:extLst>
          </p:cNvPr>
          <p:cNvSpPr/>
          <p:nvPr/>
        </p:nvSpPr>
        <p:spPr>
          <a:xfrm>
            <a:off x="10125075" y="2409825"/>
            <a:ext cx="590550" cy="14001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7" name="テキスト ボックス 6">
            <a:extLst>
              <a:ext uri="{FF2B5EF4-FFF2-40B4-BE49-F238E27FC236}">
                <a16:creationId xmlns:a16="http://schemas.microsoft.com/office/drawing/2014/main" id="{B66D0DC4-D5B4-47C1-A4B8-B114DCA02BAF}"/>
              </a:ext>
            </a:extLst>
          </p:cNvPr>
          <p:cNvSpPr txBox="1"/>
          <p:nvPr/>
        </p:nvSpPr>
        <p:spPr>
          <a:xfrm>
            <a:off x="1190625" y="2105025"/>
            <a:ext cx="5248275" cy="35394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・自らがリリースするソフトウェアの一部に</a:t>
            </a:r>
            <a:r>
              <a:rPr kumimoji="1" lang="en-US" altLang="ja-JP"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OSS</a:t>
            </a:r>
            <a:r>
              <a:rPr kumimoji="1" lang="ja-JP" altLang="en-US"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を流用</a:t>
            </a:r>
            <a:r>
              <a:rPr kumimoji="1" lang="ja-JP" altLang="en-US" sz="3200" dirty="0">
                <a:solidFill>
                  <a:prstClr val="black"/>
                </a:solidFill>
                <a:latin typeface="Calibri" panose="020F0502020204030204"/>
                <a:ea typeface="ＭＳ Ｐゴシック" panose="020B0600070205080204" pitchFamily="50" charset="-128"/>
              </a:rPr>
              <a:t>・移植し活用</a:t>
            </a:r>
            <a:endParaRPr kumimoji="1" lang="en-US" altLang="ja-JP" sz="3200" dirty="0">
              <a:solidFill>
                <a:prstClr val="black"/>
              </a:solidFill>
              <a:latin typeface="Calibri" panose="020F0502020204030204"/>
              <a:ea typeface="ＭＳ Ｐゴシック" panose="020B060007020508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3200" dirty="0">
              <a:solidFill>
                <a:prstClr val="black"/>
              </a:solidFill>
              <a:latin typeface="Calibri" panose="020F0502020204030204"/>
              <a:ea typeface="ＭＳ Ｐゴシック" panose="020B060007020508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dirty="0">
                <a:solidFill>
                  <a:prstClr val="black"/>
                </a:solidFill>
                <a:latin typeface="Calibri" panose="020F0502020204030204"/>
                <a:ea typeface="ＭＳ Ｐゴシック" panose="020B0600070205080204" pitchFamily="50" charset="-128"/>
              </a:rPr>
              <a:t>・</a:t>
            </a:r>
            <a:r>
              <a:rPr kumimoji="1" lang="en-US" altLang="ja-JP" sz="3200" dirty="0">
                <a:solidFill>
                  <a:prstClr val="black"/>
                </a:solidFill>
                <a:latin typeface="Calibri" panose="020F0502020204030204"/>
                <a:ea typeface="ＭＳ Ｐゴシック" panose="020B0600070205080204" pitchFamily="50" charset="-128"/>
              </a:rPr>
              <a:t>OSS</a:t>
            </a:r>
            <a:r>
              <a:rPr kumimoji="1" lang="ja-JP" altLang="en-US" sz="3200" dirty="0">
                <a:solidFill>
                  <a:prstClr val="black"/>
                </a:solidFill>
                <a:latin typeface="Calibri" panose="020F0502020204030204"/>
                <a:ea typeface="ＭＳ Ｐゴシック" panose="020B0600070205080204" pitchFamily="50" charset="-128"/>
              </a:rPr>
              <a:t>の機能・品質を検証・評価する技術や枠組みの確立が必要</a:t>
            </a:r>
            <a:endParaRPr kumimoji="1" lang="ja-JP" altLang="en-US"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39474617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0ED809-C00A-462E-A8AE-F644C344B07D}"/>
              </a:ext>
            </a:extLst>
          </p:cNvPr>
          <p:cNvSpPr>
            <a:spLocks noGrp="1"/>
          </p:cNvSpPr>
          <p:nvPr>
            <p:ph type="title"/>
          </p:nvPr>
        </p:nvSpPr>
        <p:spPr/>
        <p:txBody>
          <a:bodyPr/>
          <a:lstStyle/>
          <a:p>
            <a:r>
              <a:rPr kumimoji="1" lang="en-US" altLang="ja-JP" dirty="0"/>
              <a:t>OSS</a:t>
            </a:r>
            <a:r>
              <a:rPr kumimoji="1" lang="ja-JP" altLang="en-US" dirty="0"/>
              <a:t>利用サポート企業</a:t>
            </a:r>
          </a:p>
        </p:txBody>
      </p:sp>
      <p:pic>
        <p:nvPicPr>
          <p:cNvPr id="5" name="コンテンツ プレースホルダー 4">
            <a:extLst>
              <a:ext uri="{FF2B5EF4-FFF2-40B4-BE49-F238E27FC236}">
                <a16:creationId xmlns:a16="http://schemas.microsoft.com/office/drawing/2014/main" id="{49D1AB20-AEFC-4F2A-A4E5-AC85F2ADE8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01326" y="1878195"/>
            <a:ext cx="5349704" cy="3101609"/>
          </a:xfrm>
        </p:spPr>
      </p:pic>
      <p:sp>
        <p:nvSpPr>
          <p:cNvPr id="6" name="楕円 5">
            <a:extLst>
              <a:ext uri="{FF2B5EF4-FFF2-40B4-BE49-F238E27FC236}">
                <a16:creationId xmlns:a16="http://schemas.microsoft.com/office/drawing/2014/main" id="{1408182F-75EB-42A3-8608-6297BF87EA13}"/>
              </a:ext>
            </a:extLst>
          </p:cNvPr>
          <p:cNvSpPr/>
          <p:nvPr/>
        </p:nvSpPr>
        <p:spPr>
          <a:xfrm>
            <a:off x="10744200" y="3152775"/>
            <a:ext cx="581025" cy="5905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7" name="テキスト ボックス 6">
            <a:extLst>
              <a:ext uri="{FF2B5EF4-FFF2-40B4-BE49-F238E27FC236}">
                <a16:creationId xmlns:a16="http://schemas.microsoft.com/office/drawing/2014/main" id="{B66D0DC4-D5B4-47C1-A4B8-B114DCA02BAF}"/>
              </a:ext>
            </a:extLst>
          </p:cNvPr>
          <p:cNvSpPr txBox="1"/>
          <p:nvPr/>
        </p:nvSpPr>
        <p:spPr>
          <a:xfrm>
            <a:off x="1190625" y="2105025"/>
            <a:ext cx="5248275" cy="10772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・企業による</a:t>
            </a:r>
            <a:r>
              <a:rPr kumimoji="1" lang="en-US" altLang="ja-JP"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OSS</a:t>
            </a:r>
            <a:r>
              <a:rPr kumimoji="1" lang="ja-JP" altLang="en-US"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の利活用をサポート</a:t>
            </a:r>
          </a:p>
        </p:txBody>
      </p:sp>
    </p:spTree>
    <p:extLst>
      <p:ext uri="{BB962C8B-B14F-4D97-AF65-F5344CB8AC3E}">
        <p14:creationId xmlns:p14="http://schemas.microsoft.com/office/powerpoint/2010/main" val="2486894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0ED809-C00A-462E-A8AE-F644C344B07D}"/>
              </a:ext>
            </a:extLst>
          </p:cNvPr>
          <p:cNvSpPr>
            <a:spLocks noGrp="1"/>
          </p:cNvSpPr>
          <p:nvPr>
            <p:ph type="title"/>
          </p:nvPr>
        </p:nvSpPr>
        <p:spPr/>
        <p:txBody>
          <a:bodyPr/>
          <a:lstStyle/>
          <a:p>
            <a:r>
              <a:rPr kumimoji="1" lang="en-US" altLang="ja-JP" dirty="0"/>
              <a:t>OSS</a:t>
            </a:r>
            <a:r>
              <a:rPr kumimoji="1" lang="ja-JP" altLang="en-US" dirty="0"/>
              <a:t>利用組織とエンドユーザ</a:t>
            </a:r>
          </a:p>
        </p:txBody>
      </p:sp>
      <p:pic>
        <p:nvPicPr>
          <p:cNvPr id="5" name="コンテンツ プレースホルダー 4">
            <a:extLst>
              <a:ext uri="{FF2B5EF4-FFF2-40B4-BE49-F238E27FC236}">
                <a16:creationId xmlns:a16="http://schemas.microsoft.com/office/drawing/2014/main" id="{49D1AB20-AEFC-4F2A-A4E5-AC85F2ADE8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01326" y="1878195"/>
            <a:ext cx="5349704" cy="3101609"/>
          </a:xfrm>
        </p:spPr>
      </p:pic>
      <p:sp>
        <p:nvSpPr>
          <p:cNvPr id="6" name="楕円 5">
            <a:extLst>
              <a:ext uri="{FF2B5EF4-FFF2-40B4-BE49-F238E27FC236}">
                <a16:creationId xmlns:a16="http://schemas.microsoft.com/office/drawing/2014/main" id="{1408182F-75EB-42A3-8608-6297BF87EA13}"/>
              </a:ext>
            </a:extLst>
          </p:cNvPr>
          <p:cNvSpPr/>
          <p:nvPr/>
        </p:nvSpPr>
        <p:spPr>
          <a:xfrm>
            <a:off x="8039100" y="3812292"/>
            <a:ext cx="2495550" cy="77875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7" name="テキスト ボックス 6">
            <a:extLst>
              <a:ext uri="{FF2B5EF4-FFF2-40B4-BE49-F238E27FC236}">
                <a16:creationId xmlns:a16="http://schemas.microsoft.com/office/drawing/2014/main" id="{B66D0DC4-D5B4-47C1-A4B8-B114DCA02BAF}"/>
              </a:ext>
            </a:extLst>
          </p:cNvPr>
          <p:cNvSpPr txBox="1"/>
          <p:nvPr/>
        </p:nvSpPr>
        <p:spPr>
          <a:xfrm>
            <a:off x="1190625" y="2105025"/>
            <a:ext cx="5248275" cy="40318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rPr>
              <a:t>・企業はシステムや業務の効率化やコスト削減のため、エンドユーザは商用ソフトウェアの代替として利用</a:t>
            </a:r>
            <a:endParaRPr kumimoji="1" lang="en-US" altLang="ja-JP"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3200" dirty="0">
                <a:solidFill>
                  <a:prstClr val="black"/>
                </a:solidFill>
                <a:latin typeface="Calibri" panose="020F0502020204030204"/>
                <a:ea typeface="ＭＳ Ｐゴシック" panose="020B0600070205080204" pitchFamily="50" charset="-128"/>
              </a:rPr>
              <a:t>・専門家が常勤していない組織や個人での利用は不安材料がある</a:t>
            </a:r>
            <a:endParaRPr kumimoji="1" lang="ja-JP" altLang="en-US" sz="32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67434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13FA805-8BF1-4AD7-8E42-74246B81B371}"/>
              </a:ext>
            </a:extLst>
          </p:cNvPr>
          <p:cNvSpPr>
            <a:spLocks noGrp="1"/>
          </p:cNvSpPr>
          <p:nvPr>
            <p:ph type="title"/>
          </p:nvPr>
        </p:nvSpPr>
        <p:spPr/>
        <p:txBody>
          <a:bodyPr/>
          <a:lstStyle/>
          <a:p>
            <a:r>
              <a:rPr lang="ja-JP" altLang="en-US" dirty="0"/>
              <a:t>ソフトウェア工学との違い</a:t>
            </a:r>
            <a:endParaRPr kumimoji="1" lang="ja-JP" altLang="en-US" dirty="0"/>
          </a:p>
        </p:txBody>
      </p:sp>
      <p:sp>
        <p:nvSpPr>
          <p:cNvPr id="3" name="コンテンツ プレースホルダー 2">
            <a:extLst>
              <a:ext uri="{FF2B5EF4-FFF2-40B4-BE49-F238E27FC236}">
                <a16:creationId xmlns:a16="http://schemas.microsoft.com/office/drawing/2014/main" id="{7822E17A-A945-4674-9D90-EC5E7A3E1DF7}"/>
              </a:ext>
            </a:extLst>
          </p:cNvPr>
          <p:cNvSpPr>
            <a:spLocks noGrp="1"/>
          </p:cNvSpPr>
          <p:nvPr>
            <p:ph idx="1"/>
          </p:nvPr>
        </p:nvSpPr>
        <p:spPr/>
        <p:txBody>
          <a:bodyPr>
            <a:normAutofit/>
          </a:bodyPr>
          <a:lstStyle/>
          <a:p>
            <a:r>
              <a:rPr kumimoji="1" lang="ja-JP" altLang="en-US" sz="3200" dirty="0"/>
              <a:t>ソフトウェア工学</a:t>
            </a:r>
            <a:endParaRPr kumimoji="1" lang="en-US" altLang="ja-JP" sz="3200" dirty="0"/>
          </a:p>
          <a:p>
            <a:r>
              <a:rPr kumimoji="1" lang="ja-JP" altLang="en-US" sz="2800" dirty="0"/>
              <a:t>・営利活動を目的とするソフトウェア開発を支援するための諸技術</a:t>
            </a:r>
            <a:endParaRPr kumimoji="1" lang="en-US" altLang="ja-JP" sz="2800" dirty="0"/>
          </a:p>
          <a:p>
            <a:r>
              <a:rPr lang="ja-JP" altLang="en-US" sz="2800" dirty="0"/>
              <a:t>・ソフトウェア開発の生産性と品質を高める</a:t>
            </a:r>
            <a:endParaRPr lang="en-US" altLang="ja-JP" sz="2800" dirty="0"/>
          </a:p>
          <a:p>
            <a:r>
              <a:rPr kumimoji="1" lang="en-US" altLang="ja-JP" sz="3200" dirty="0"/>
              <a:t>OSS</a:t>
            </a:r>
            <a:r>
              <a:rPr kumimoji="1" lang="ja-JP" altLang="en-US" sz="3200" dirty="0"/>
              <a:t>工学</a:t>
            </a:r>
            <a:endParaRPr kumimoji="1" lang="en-US" altLang="ja-JP" sz="3200" dirty="0"/>
          </a:p>
          <a:p>
            <a:r>
              <a:rPr lang="ja-JP" altLang="en-US" sz="2800" dirty="0"/>
              <a:t>・</a:t>
            </a:r>
            <a:r>
              <a:rPr lang="en-US" altLang="ja-JP" sz="2800" dirty="0"/>
              <a:t>OSS</a:t>
            </a:r>
            <a:r>
              <a:rPr lang="ja-JP" altLang="en-US" sz="2800" dirty="0"/>
              <a:t>を開発する組織を支援するための諸技術</a:t>
            </a:r>
            <a:endParaRPr lang="en-US" altLang="ja-JP" sz="2800" dirty="0"/>
          </a:p>
          <a:p>
            <a:r>
              <a:rPr kumimoji="1" lang="ja-JP" altLang="en-US" sz="2800" dirty="0"/>
              <a:t>・</a:t>
            </a:r>
            <a:r>
              <a:rPr kumimoji="1" lang="en-US" altLang="ja-JP" sz="2800" dirty="0"/>
              <a:t>OSS</a:t>
            </a:r>
            <a:r>
              <a:rPr kumimoji="1" lang="ja-JP" altLang="en-US" sz="2800" dirty="0"/>
              <a:t>利用者も貢献者と考え、安全に安心して利活用できるように</a:t>
            </a:r>
          </a:p>
        </p:txBody>
      </p:sp>
    </p:spTree>
    <p:extLst>
      <p:ext uri="{BB962C8B-B14F-4D97-AF65-F5344CB8AC3E}">
        <p14:creationId xmlns:p14="http://schemas.microsoft.com/office/powerpoint/2010/main" val="20336142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F9B63A-556A-42D8-9179-EFEA7D800CB1}"/>
              </a:ext>
            </a:extLst>
          </p:cNvPr>
          <p:cNvSpPr>
            <a:spLocks noGrp="1"/>
          </p:cNvSpPr>
          <p:nvPr>
            <p:ph type="title"/>
          </p:nvPr>
        </p:nvSpPr>
        <p:spPr/>
        <p:txBody>
          <a:bodyPr/>
          <a:lstStyle/>
          <a:p>
            <a:r>
              <a:rPr kumimoji="1" lang="en-US" altLang="ja-JP" dirty="0"/>
              <a:t>OSS</a:t>
            </a:r>
            <a:r>
              <a:rPr kumimoji="1" lang="ja-JP" altLang="en-US" dirty="0"/>
              <a:t>工学の研究事例</a:t>
            </a:r>
          </a:p>
        </p:txBody>
      </p:sp>
      <p:sp>
        <p:nvSpPr>
          <p:cNvPr id="3" name="コンテンツ プレースホルダー 2">
            <a:extLst>
              <a:ext uri="{FF2B5EF4-FFF2-40B4-BE49-F238E27FC236}">
                <a16:creationId xmlns:a16="http://schemas.microsoft.com/office/drawing/2014/main" id="{2ABF9305-3FA4-480E-8FDD-09E8F1563648}"/>
              </a:ext>
            </a:extLst>
          </p:cNvPr>
          <p:cNvSpPr>
            <a:spLocks noGrp="1"/>
          </p:cNvSpPr>
          <p:nvPr>
            <p:ph idx="1"/>
          </p:nvPr>
        </p:nvSpPr>
        <p:spPr/>
        <p:txBody>
          <a:bodyPr>
            <a:normAutofit/>
          </a:bodyPr>
          <a:lstStyle/>
          <a:p>
            <a:endParaRPr kumimoji="1" lang="en-US" altLang="ja-JP" sz="3600" dirty="0"/>
          </a:p>
          <a:p>
            <a:r>
              <a:rPr kumimoji="1" lang="ja-JP" altLang="en-US" sz="3600" dirty="0"/>
              <a:t>・</a:t>
            </a:r>
            <a:r>
              <a:rPr kumimoji="1" lang="en-US" altLang="ja-JP" sz="3600" dirty="0"/>
              <a:t>OSS</a:t>
            </a:r>
            <a:r>
              <a:rPr kumimoji="1" lang="ja-JP" altLang="en-US" sz="3600" dirty="0"/>
              <a:t>の品質管理・理解（不具合など）</a:t>
            </a:r>
            <a:endParaRPr kumimoji="1" lang="en-US" altLang="ja-JP" sz="3600" dirty="0"/>
          </a:p>
          <a:p>
            <a:r>
              <a:rPr lang="ja-JP" altLang="en-US" sz="3600" dirty="0"/>
              <a:t>・人的管理</a:t>
            </a:r>
            <a:endParaRPr lang="en-US" altLang="ja-JP" sz="3600" dirty="0"/>
          </a:p>
          <a:p>
            <a:r>
              <a:rPr kumimoji="1" lang="ja-JP" altLang="en-US" sz="3600" dirty="0"/>
              <a:t>・コミュニケーション管理</a:t>
            </a:r>
            <a:endParaRPr kumimoji="1" lang="en-US" altLang="ja-JP" sz="3600" dirty="0"/>
          </a:p>
          <a:p>
            <a:r>
              <a:rPr lang="ja-JP" altLang="en-US" sz="3600" dirty="0"/>
              <a:t>・</a:t>
            </a:r>
            <a:r>
              <a:rPr lang="en-US" altLang="ja-JP" sz="3600" dirty="0"/>
              <a:t>OSS</a:t>
            </a:r>
            <a:r>
              <a:rPr lang="ja-JP" altLang="en-US" sz="3600" dirty="0"/>
              <a:t>利活用のサポート</a:t>
            </a:r>
            <a:endParaRPr kumimoji="1" lang="ja-JP" altLang="en-US" sz="3600" dirty="0"/>
          </a:p>
        </p:txBody>
      </p:sp>
    </p:spTree>
    <p:extLst>
      <p:ext uri="{BB962C8B-B14F-4D97-AF65-F5344CB8AC3E}">
        <p14:creationId xmlns:p14="http://schemas.microsoft.com/office/powerpoint/2010/main" val="32079242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662822-BF64-462C-938B-E1B98FFEF6D4}"/>
              </a:ext>
            </a:extLst>
          </p:cNvPr>
          <p:cNvSpPr>
            <a:spLocks noGrp="1"/>
          </p:cNvSpPr>
          <p:nvPr>
            <p:ph type="title"/>
          </p:nvPr>
        </p:nvSpPr>
        <p:spPr/>
        <p:txBody>
          <a:bodyPr/>
          <a:lstStyle/>
          <a:p>
            <a:r>
              <a:rPr kumimoji="1" lang="en-US" altLang="ja-JP" dirty="0"/>
              <a:t>OSS</a:t>
            </a:r>
            <a:r>
              <a:rPr kumimoji="1" lang="ja-JP" altLang="en-US" dirty="0"/>
              <a:t>工学の展望</a:t>
            </a:r>
          </a:p>
        </p:txBody>
      </p:sp>
      <p:sp>
        <p:nvSpPr>
          <p:cNvPr id="3" name="コンテンツ プレースホルダー 2">
            <a:extLst>
              <a:ext uri="{FF2B5EF4-FFF2-40B4-BE49-F238E27FC236}">
                <a16:creationId xmlns:a16="http://schemas.microsoft.com/office/drawing/2014/main" id="{28FC40A7-038A-48BE-B967-C045A5C63A98}"/>
              </a:ext>
            </a:extLst>
          </p:cNvPr>
          <p:cNvSpPr>
            <a:spLocks noGrp="1"/>
          </p:cNvSpPr>
          <p:nvPr>
            <p:ph idx="1"/>
          </p:nvPr>
        </p:nvSpPr>
        <p:spPr/>
        <p:txBody>
          <a:bodyPr>
            <a:normAutofit/>
          </a:bodyPr>
          <a:lstStyle/>
          <a:p>
            <a:pPr algn="ctr"/>
            <a:r>
              <a:rPr kumimoji="1" lang="ja-JP" altLang="en-US" sz="3600" dirty="0"/>
              <a:t>公開されている膨大な</a:t>
            </a:r>
            <a:r>
              <a:rPr kumimoji="1" lang="en-US" altLang="ja-JP" sz="3600" dirty="0"/>
              <a:t>OSS</a:t>
            </a:r>
            <a:r>
              <a:rPr kumimoji="1" lang="ja-JP" altLang="en-US" sz="3600" dirty="0"/>
              <a:t>開発記録を詳細に分析</a:t>
            </a:r>
            <a:endParaRPr kumimoji="1" lang="en-US" altLang="ja-JP" sz="3600" dirty="0"/>
          </a:p>
          <a:p>
            <a:pPr algn="ctr"/>
            <a:r>
              <a:rPr lang="ja-JP" altLang="en-US" sz="3600" dirty="0"/>
              <a:t>↓</a:t>
            </a:r>
            <a:endParaRPr lang="en-US" altLang="ja-JP" sz="3600" dirty="0"/>
          </a:p>
          <a:p>
            <a:pPr algn="ctr"/>
            <a:r>
              <a:rPr kumimoji="1" lang="ja-JP" altLang="en-US" sz="3600" dirty="0"/>
              <a:t>現時点での</a:t>
            </a:r>
            <a:r>
              <a:rPr kumimoji="1" lang="en-US" altLang="ja-JP" sz="3600" dirty="0"/>
              <a:t>OSS</a:t>
            </a:r>
            <a:r>
              <a:rPr kumimoji="1" lang="ja-JP" altLang="en-US" sz="3600" dirty="0"/>
              <a:t>の健康状態の把握</a:t>
            </a:r>
            <a:endParaRPr kumimoji="1" lang="en-US" altLang="ja-JP" sz="3600" dirty="0"/>
          </a:p>
          <a:p>
            <a:pPr algn="ctr"/>
            <a:r>
              <a:rPr lang="ja-JP" altLang="en-US" sz="3600" dirty="0"/>
              <a:t>プロジェクトの継続性や品質の推定</a:t>
            </a:r>
            <a:endParaRPr lang="en-US" altLang="ja-JP" sz="3600" dirty="0"/>
          </a:p>
          <a:p>
            <a:endParaRPr lang="en-US" altLang="ja-JP" sz="3600" dirty="0"/>
          </a:p>
          <a:p>
            <a:pPr algn="ctr"/>
            <a:r>
              <a:rPr kumimoji="1" lang="ja-JP" altLang="en-US" sz="3600" dirty="0"/>
              <a:t>安心・安全な</a:t>
            </a:r>
            <a:r>
              <a:rPr kumimoji="1" lang="en-US" altLang="ja-JP" sz="3600" dirty="0"/>
              <a:t>OSS</a:t>
            </a:r>
            <a:r>
              <a:rPr kumimoji="1" lang="ja-JP" altLang="en-US" sz="3600" dirty="0"/>
              <a:t>を社会全体に恒久的に流通</a:t>
            </a:r>
          </a:p>
        </p:txBody>
      </p:sp>
    </p:spTree>
    <p:extLst>
      <p:ext uri="{BB962C8B-B14F-4D97-AF65-F5344CB8AC3E}">
        <p14:creationId xmlns:p14="http://schemas.microsoft.com/office/powerpoint/2010/main" val="596152611"/>
      </p:ext>
    </p:extLst>
  </p:cSld>
  <p:clrMapOvr>
    <a:masterClrMapping/>
  </p:clrMapOvr>
</p:sld>
</file>

<file path=ppt/theme/theme1.xml><?xml version="1.0" encoding="utf-8"?>
<a:theme xmlns:a="http://schemas.openxmlformats.org/drawingml/2006/main" name="レトロスペクト">
  <a:themeElements>
    <a:clrScheme name="レトロスペクト">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docProps/app.xml><?xml version="1.0" encoding="utf-8"?>
<Properties xmlns="http://schemas.openxmlformats.org/officeDocument/2006/extended-properties" xmlns:vt="http://schemas.openxmlformats.org/officeDocument/2006/docPropsVTypes">
  <Template>Retrospect</Template>
  <TotalTime>782</TotalTime>
  <Words>715</Words>
  <Application>Microsoft Office PowerPoint</Application>
  <PresentationFormat>ワイド画面</PresentationFormat>
  <Paragraphs>114</Paragraphs>
  <Slides>24</Slides>
  <Notes>0</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24</vt:i4>
      </vt:variant>
    </vt:vector>
  </HeadingPairs>
  <TitlesOfParts>
    <vt:vector size="27" baseType="lpstr">
      <vt:lpstr>Calibri</vt:lpstr>
      <vt:lpstr>Calibri Light</vt:lpstr>
      <vt:lpstr>レトロスペクト</vt:lpstr>
      <vt:lpstr>オープンソースソフトウェア工学</vt:lpstr>
      <vt:lpstr>オープンソースソフトウェア（OSS）とは</vt:lpstr>
      <vt:lpstr>OSSの利用環境の変化</vt:lpstr>
      <vt:lpstr>OSSの開発形態</vt:lpstr>
      <vt:lpstr>OSSの従来型の開発形態とは</vt:lpstr>
      <vt:lpstr>OSSのメリット、デメリット</vt:lpstr>
      <vt:lpstr>OSSの課題</vt:lpstr>
      <vt:lpstr>課題に対して</vt:lpstr>
      <vt:lpstr>OSS開発の成否</vt:lpstr>
      <vt:lpstr>オープンソースソフトウェア工学</vt:lpstr>
      <vt:lpstr>OSS開発の特徴</vt:lpstr>
      <vt:lpstr>開発の作業量について</vt:lpstr>
      <vt:lpstr>開発者の参加/離脱の流動性</vt:lpstr>
      <vt:lpstr>ステークホルダ</vt:lpstr>
      <vt:lpstr>OSS開発と利活用におけるステークホルダ</vt:lpstr>
      <vt:lpstr>OSSボランティアエンジニア,貢献者</vt:lpstr>
      <vt:lpstr>OSSプロジェクト雇用フルタイムエンジニア</vt:lpstr>
      <vt:lpstr>OSS開発企業</vt:lpstr>
      <vt:lpstr>OSS利活用企業</vt:lpstr>
      <vt:lpstr>OSS利用サポート企業</vt:lpstr>
      <vt:lpstr>OSS利用組織とエンドユーザ</vt:lpstr>
      <vt:lpstr>ソフトウェア工学との違い</vt:lpstr>
      <vt:lpstr>OSS工学の研究事例</vt:lpstr>
      <vt:lpstr>OSS工学の展望</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オープンソースソフトウェア工学</dc:title>
  <dc:creator>辻　裕真</dc:creator>
  <cp:lastModifiedBy>辻　裕真</cp:lastModifiedBy>
  <cp:revision>42</cp:revision>
  <dcterms:created xsi:type="dcterms:W3CDTF">2019-10-16T04:43:28Z</dcterms:created>
  <dcterms:modified xsi:type="dcterms:W3CDTF">2019-10-17T05:15:31Z</dcterms:modified>
</cp:coreProperties>
</file>