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48" r:id="rId1"/>
  </p:sldMasterIdLst>
  <p:notesMasterIdLst>
    <p:notesMasterId r:id="rId16"/>
  </p:notesMasterIdLst>
  <p:sldIdLst>
    <p:sldId id="256" r:id="rId2"/>
    <p:sldId id="269" r:id="rId3"/>
    <p:sldId id="257" r:id="rId4"/>
    <p:sldId id="258" r:id="rId5"/>
    <p:sldId id="264" r:id="rId6"/>
    <p:sldId id="265" r:id="rId7"/>
    <p:sldId id="261" r:id="rId8"/>
    <p:sldId id="259" r:id="rId9"/>
    <p:sldId id="260" r:id="rId10"/>
    <p:sldId id="262" r:id="rId11"/>
    <p:sldId id="263" r:id="rId12"/>
    <p:sldId id="266" r:id="rId13"/>
    <p:sldId id="267" r:id="rId14"/>
    <p:sldId id="268" r:id="rId15"/>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guide id="3"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995" autoAdjust="0"/>
    <p:restoredTop sz="90222" autoAdjust="0"/>
  </p:normalViewPr>
  <p:slideViewPr>
    <p:cSldViewPr snapToGrid="0">
      <p:cViewPr varScale="1">
        <p:scale>
          <a:sx n="81" d="100"/>
          <a:sy n="81" d="100"/>
        </p:scale>
        <p:origin x="708" y="72"/>
      </p:cViewPr>
      <p:guideLst>
        <p:guide orient="horz" pos="2160"/>
        <p:guide pos="384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AB3620-537C-4837-A1A7-B0F51D288BF6}" type="datetimeFigureOut">
              <a:rPr kumimoji="1" lang="ja-JP" altLang="en-US" smtClean="0"/>
              <a:t>2015/11/10</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C48AD2-EB66-4148-8F64-2403189BDEDA}" type="slidenum">
              <a:rPr kumimoji="1" lang="ja-JP" altLang="en-US" smtClean="0"/>
              <a:t>‹#›</a:t>
            </a:fld>
            <a:endParaRPr kumimoji="1" lang="ja-JP" altLang="en-US"/>
          </a:p>
        </p:txBody>
      </p:sp>
    </p:spTree>
    <p:extLst>
      <p:ext uri="{BB962C8B-B14F-4D97-AF65-F5344CB8AC3E}">
        <p14:creationId xmlns:p14="http://schemas.microsoft.com/office/powerpoint/2010/main" val="168125340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例えば男子と女子の平均身長の差は偶然誤差なのかどうかなど</a:t>
            </a:r>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CDC48AD2-EB66-4148-8F64-2403189BDEDA}" type="slidenum">
              <a:rPr kumimoji="1" lang="ja-JP" altLang="en-US" smtClean="0"/>
              <a:t>1</a:t>
            </a:fld>
            <a:endParaRPr kumimoji="1" lang="ja-JP" altLang="en-US"/>
          </a:p>
        </p:txBody>
      </p:sp>
    </p:spTree>
    <p:extLst>
      <p:ext uri="{BB962C8B-B14F-4D97-AF65-F5344CB8AC3E}">
        <p14:creationId xmlns:p14="http://schemas.microsoft.com/office/powerpoint/2010/main" val="39546280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a:lstStyle/>
          <a:p>
            <a:r>
              <a:rPr kumimoji="1" lang="ja-JP" altLang="en-US" dirty="0" smtClean="0"/>
              <a:t>９５％信頼区間や９９％信頼区間を使う</a:t>
            </a:r>
            <a:endParaRPr kumimoji="1" lang="en-US" altLang="ja-JP" dirty="0" smtClean="0"/>
          </a:p>
          <a:p>
            <a:r>
              <a:rPr kumimoji="1" lang="ja-JP" altLang="en-US" dirty="0" smtClean="0"/>
              <a:t>母平均や母比率、母分散など様々な母数に対して区間推定を行い信頼区間を求める</a:t>
            </a:r>
            <a:endParaRPr kumimoji="1" lang="ja-JP" altLang="en-US" dirty="0"/>
          </a:p>
        </p:txBody>
      </p:sp>
      <p:sp>
        <p:nvSpPr>
          <p:cNvPr id="4" name="スライド番号プレースホルダー 3"/>
          <p:cNvSpPr>
            <a:spLocks noGrp="1"/>
          </p:cNvSpPr>
          <p:nvPr>
            <p:ph type="sldNum" sz="quarter" idx="10"/>
          </p:nvPr>
        </p:nvSpPr>
        <p:spPr/>
        <p:txBody>
          <a:bodyPr/>
          <a:lstStyle/>
          <a:p>
            <a:fld id="{CDC48AD2-EB66-4148-8F64-2403189BDEDA}" type="slidenum">
              <a:rPr kumimoji="1" lang="ja-JP" altLang="en-US" smtClean="0"/>
              <a:t>2</a:t>
            </a:fld>
            <a:endParaRPr kumimoji="1" lang="ja-JP" altLang="en-US"/>
          </a:p>
        </p:txBody>
      </p:sp>
    </p:spTree>
    <p:extLst>
      <p:ext uri="{BB962C8B-B14F-4D97-AF65-F5344CB8AC3E}">
        <p14:creationId xmlns:p14="http://schemas.microsoft.com/office/powerpoint/2010/main" val="34293477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a:lstStyle/>
          <a:p>
            <a:r>
              <a:rPr kumimoji="1" lang="ja-JP" altLang="en-US" dirty="0" smtClean="0"/>
              <a:t>区間を広くすれば区間内に母数が含まれていない確率が減るから信頼率は上がる</a:t>
            </a:r>
            <a:endParaRPr kumimoji="1" lang="en-US" altLang="ja-JP" dirty="0" smtClean="0"/>
          </a:p>
          <a:p>
            <a:r>
              <a:rPr kumimoji="1" lang="ja-JP" altLang="en-US" dirty="0" smtClean="0"/>
              <a:t>標本数が小さいと極端な標本が多くなるため信頼区間は広く、大きいと数が極端な標本の影響は薄まるから信頼区間は狭くなる</a:t>
            </a:r>
            <a:endParaRPr kumimoji="1" lang="ja-JP" altLang="en-US" dirty="0"/>
          </a:p>
        </p:txBody>
      </p:sp>
      <p:sp>
        <p:nvSpPr>
          <p:cNvPr id="4" name="スライド番号プレースホルダー 3"/>
          <p:cNvSpPr>
            <a:spLocks noGrp="1"/>
          </p:cNvSpPr>
          <p:nvPr>
            <p:ph type="sldNum" sz="quarter" idx="10"/>
          </p:nvPr>
        </p:nvSpPr>
        <p:spPr/>
        <p:txBody>
          <a:bodyPr/>
          <a:lstStyle/>
          <a:p>
            <a:fld id="{CDC48AD2-EB66-4148-8F64-2403189BDEDA}" type="slidenum">
              <a:rPr kumimoji="1" lang="ja-JP" altLang="en-US" smtClean="0"/>
              <a:t>3</a:t>
            </a:fld>
            <a:endParaRPr kumimoji="1" lang="ja-JP" altLang="en-US"/>
          </a:p>
        </p:txBody>
      </p:sp>
    </p:spTree>
    <p:extLst>
      <p:ext uri="{BB962C8B-B14F-4D97-AF65-F5344CB8AC3E}">
        <p14:creationId xmlns:p14="http://schemas.microsoft.com/office/powerpoint/2010/main" val="25095255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CDC48AD2-EB66-4148-8F64-2403189BDEDA}" type="slidenum">
              <a:rPr kumimoji="1" lang="ja-JP" altLang="en-US" smtClean="0"/>
              <a:t>8</a:t>
            </a:fld>
            <a:endParaRPr kumimoji="1" lang="ja-JP" altLang="en-US"/>
          </a:p>
        </p:txBody>
      </p:sp>
    </p:spTree>
    <p:extLst>
      <p:ext uri="{BB962C8B-B14F-4D97-AF65-F5344CB8AC3E}">
        <p14:creationId xmlns:p14="http://schemas.microsoft.com/office/powerpoint/2010/main" val="42159797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得られる結果は二つの群に差があるのかないのかわからない</a:t>
            </a:r>
          </a:p>
          <a:p>
            <a:endParaRPr kumimoji="1" lang="ja-JP" altLang="en-US" dirty="0"/>
          </a:p>
        </p:txBody>
      </p:sp>
      <p:sp>
        <p:nvSpPr>
          <p:cNvPr id="4" name="スライド番号プレースホルダー 3"/>
          <p:cNvSpPr>
            <a:spLocks noGrp="1"/>
          </p:cNvSpPr>
          <p:nvPr>
            <p:ph type="sldNum" sz="quarter" idx="10"/>
          </p:nvPr>
        </p:nvSpPr>
        <p:spPr/>
        <p:txBody>
          <a:bodyPr/>
          <a:lstStyle/>
          <a:p>
            <a:fld id="{CDC48AD2-EB66-4148-8F64-2403189BDEDA}" type="slidenum">
              <a:rPr kumimoji="1" lang="ja-JP" altLang="en-US" smtClean="0"/>
              <a:t>9</a:t>
            </a:fld>
            <a:endParaRPr kumimoji="1" lang="ja-JP" altLang="en-US"/>
          </a:p>
        </p:txBody>
      </p:sp>
    </p:spTree>
    <p:extLst>
      <p:ext uri="{BB962C8B-B14F-4D97-AF65-F5344CB8AC3E}">
        <p14:creationId xmlns:p14="http://schemas.microsoft.com/office/powerpoint/2010/main" val="15948662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a:lstStyle/>
          <a:p>
            <a:r>
              <a:rPr kumimoji="1" lang="en-US" altLang="ja-JP" dirty="0" smtClean="0"/>
              <a:t>α</a:t>
            </a:r>
            <a:r>
              <a:rPr kumimoji="1" lang="ja-JP" altLang="en-US" dirty="0" smtClean="0"/>
              <a:t>過誤は前もって決められるが</a:t>
            </a:r>
            <a:r>
              <a:rPr kumimoji="1" lang="en-US" altLang="ja-JP" dirty="0" smtClean="0"/>
              <a:t>β</a:t>
            </a:r>
            <a:r>
              <a:rPr kumimoji="1" lang="ja-JP" altLang="en-US" dirty="0" smtClean="0"/>
              <a:t>過誤は決められない</a:t>
            </a:r>
            <a:endParaRPr kumimoji="1" lang="en-US" altLang="ja-JP" dirty="0" smtClean="0"/>
          </a:p>
          <a:p>
            <a:r>
              <a:rPr kumimoji="1" lang="en-US" altLang="ja-JP" dirty="0" smtClean="0"/>
              <a:t>β</a:t>
            </a:r>
            <a:r>
              <a:rPr kumimoji="1" lang="ja-JP" altLang="en-US" dirty="0" smtClean="0"/>
              <a:t>過誤が大きくなると検出力が低くなる</a:t>
            </a:r>
            <a:endParaRPr kumimoji="1" lang="en-US" altLang="ja-JP" dirty="0" smtClean="0"/>
          </a:p>
          <a:p>
            <a:r>
              <a:rPr kumimoji="1" lang="ja-JP" altLang="en-US" dirty="0" smtClean="0"/>
              <a:t>標本数が少なく検出力が十分でない研究では、有意差が出なかった場合帰無仮説を棄却することができない</a:t>
            </a:r>
            <a:endParaRPr kumimoji="1" lang="en-US" altLang="ja-JP" dirty="0" smtClean="0"/>
          </a:p>
          <a:p>
            <a:r>
              <a:rPr kumimoji="1" lang="ja-JP" altLang="en-US" dirty="0" smtClean="0"/>
              <a:t>しかし、これは帰無仮説を採択するということではなく、得られる結果は二つの群に差があるのかないのかわからない</a:t>
            </a:r>
            <a:endParaRPr kumimoji="1" lang="en-US" altLang="ja-JP" dirty="0" smtClean="0"/>
          </a:p>
          <a:p>
            <a:r>
              <a:rPr kumimoji="1" lang="ja-JP" altLang="en-US" dirty="0" smtClean="0"/>
              <a:t>つまり研究目的とする結果を確実に得るためには検出力の高い統計解析が必要。したがって主な原因である標本数の不足を前もって解決しておく必要がある</a:t>
            </a:r>
            <a:endParaRPr kumimoji="1" lang="ja-JP" altLang="en-US" dirty="0"/>
          </a:p>
        </p:txBody>
      </p:sp>
      <p:sp>
        <p:nvSpPr>
          <p:cNvPr id="4" name="スライド番号プレースホルダー 3"/>
          <p:cNvSpPr>
            <a:spLocks noGrp="1"/>
          </p:cNvSpPr>
          <p:nvPr>
            <p:ph type="sldNum" sz="quarter" idx="10"/>
          </p:nvPr>
        </p:nvSpPr>
        <p:spPr/>
        <p:txBody>
          <a:bodyPr/>
          <a:lstStyle/>
          <a:p>
            <a:fld id="{CDC48AD2-EB66-4148-8F64-2403189BDEDA}" type="slidenum">
              <a:rPr kumimoji="1" lang="ja-JP" altLang="en-US" smtClean="0"/>
              <a:t>10</a:t>
            </a:fld>
            <a:endParaRPr kumimoji="1" lang="ja-JP" altLang="en-US"/>
          </a:p>
        </p:txBody>
      </p:sp>
    </p:spTree>
    <p:extLst>
      <p:ext uri="{BB962C8B-B14F-4D97-AF65-F5344CB8AC3E}">
        <p14:creationId xmlns:p14="http://schemas.microsoft.com/office/powerpoint/2010/main" val="35460187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a:lstStyle/>
          <a:p>
            <a:r>
              <a:rPr kumimoji="1" lang="en-US" altLang="ja-JP" dirty="0" smtClean="0"/>
              <a:t>α</a:t>
            </a:r>
            <a:r>
              <a:rPr kumimoji="1" lang="ja-JP" altLang="en-US" dirty="0" smtClean="0"/>
              <a:t>過誤、</a:t>
            </a:r>
            <a:r>
              <a:rPr kumimoji="1" lang="en-US" altLang="ja-JP" dirty="0" smtClean="0"/>
              <a:t>β</a:t>
            </a:r>
            <a:r>
              <a:rPr kumimoji="1" lang="ja-JP" altLang="en-US" dirty="0" smtClean="0"/>
              <a:t>過誤、予想される効果の大きさ（平均値の差</a:t>
            </a:r>
            <a:r>
              <a:rPr kumimoji="1" lang="en-US" altLang="ja-JP" dirty="0" smtClean="0"/>
              <a:t>/</a:t>
            </a:r>
            <a:r>
              <a:rPr kumimoji="1" lang="ja-JP" altLang="en-US" dirty="0" smtClean="0"/>
              <a:t>標準偏差）を設定すれば必要最小限の標本数を算出できる</a:t>
            </a:r>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CDC48AD2-EB66-4148-8F64-2403189BDEDA}" type="slidenum">
              <a:rPr kumimoji="1" lang="ja-JP" altLang="en-US" smtClean="0"/>
              <a:t>11</a:t>
            </a:fld>
            <a:endParaRPr kumimoji="1" lang="ja-JP" altLang="en-US"/>
          </a:p>
        </p:txBody>
      </p:sp>
    </p:spTree>
    <p:extLst>
      <p:ext uri="{BB962C8B-B14F-4D97-AF65-F5344CB8AC3E}">
        <p14:creationId xmlns:p14="http://schemas.microsoft.com/office/powerpoint/2010/main" val="23631595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α</a:t>
            </a:r>
            <a:r>
              <a:rPr kumimoji="1" lang="ja-JP" altLang="en-US" dirty="0" smtClean="0"/>
              <a:t>過誤、</a:t>
            </a:r>
            <a:r>
              <a:rPr kumimoji="1" lang="en-US" altLang="ja-JP" dirty="0" smtClean="0"/>
              <a:t>β</a:t>
            </a:r>
            <a:r>
              <a:rPr kumimoji="1" lang="ja-JP" altLang="en-US" dirty="0" smtClean="0"/>
              <a:t>過誤、検出したい比率の差</a:t>
            </a:r>
            <a:r>
              <a:rPr kumimoji="1" lang="ja-JP" altLang="en-US" dirty="0" err="1" smtClean="0"/>
              <a:t>ｐ</a:t>
            </a:r>
            <a:r>
              <a:rPr kumimoji="1" lang="en-US" altLang="ja-JP" dirty="0" smtClean="0"/>
              <a:t>1-</a:t>
            </a:r>
            <a:r>
              <a:rPr kumimoji="1" lang="ja-JP" altLang="en-US" dirty="0" err="1" smtClean="0"/>
              <a:t>ｐ</a:t>
            </a:r>
            <a:r>
              <a:rPr kumimoji="1" lang="en-US" altLang="ja-JP" dirty="0" smtClean="0"/>
              <a:t>2</a:t>
            </a:r>
            <a:r>
              <a:rPr kumimoji="1" lang="ja-JP" altLang="en-US" dirty="0" smtClean="0"/>
              <a:t>を設定すれば必要最小限の標本数を算出できる</a:t>
            </a:r>
            <a:endParaRPr kumimoji="1" lang="ja-JP" altLang="en-US" dirty="0"/>
          </a:p>
        </p:txBody>
      </p:sp>
      <p:sp>
        <p:nvSpPr>
          <p:cNvPr id="4" name="スライド番号プレースホルダー 3"/>
          <p:cNvSpPr>
            <a:spLocks noGrp="1"/>
          </p:cNvSpPr>
          <p:nvPr>
            <p:ph type="sldNum" sz="quarter" idx="10"/>
          </p:nvPr>
        </p:nvSpPr>
        <p:spPr/>
        <p:txBody>
          <a:bodyPr/>
          <a:lstStyle/>
          <a:p>
            <a:fld id="{CDC48AD2-EB66-4148-8F64-2403189BDEDA}" type="slidenum">
              <a:rPr kumimoji="1" lang="ja-JP" altLang="en-US" smtClean="0"/>
              <a:t>12</a:t>
            </a:fld>
            <a:endParaRPr kumimoji="1" lang="ja-JP" altLang="en-US"/>
          </a:p>
        </p:txBody>
      </p:sp>
    </p:spTree>
    <p:extLst>
      <p:ext uri="{BB962C8B-B14F-4D97-AF65-F5344CB8AC3E}">
        <p14:creationId xmlns:p14="http://schemas.microsoft.com/office/powerpoint/2010/main" val="36521803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143000" y="1122363"/>
            <a:ext cx="6858000" cy="2387600"/>
          </a:xfrm>
        </p:spPr>
        <p:txBody>
          <a:bodyPr anchor="b"/>
          <a:lstStyle>
            <a:lvl1pPr algn="ctr">
              <a:defRPr sz="6000"/>
            </a:lvl1p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A8F11687-9D42-4F56-83F1-711E747C9A6C}" type="datetime1">
              <a:rPr kumimoji="1" lang="ja-JP" altLang="en-US" smtClean="0"/>
              <a:t>2015/11/10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C575FA1-FFB5-446A-8ADE-EC47B619C9D8}" type="slidenum">
              <a:rPr kumimoji="1" lang="ja-JP" altLang="en-US" smtClean="0"/>
              <a:t>‹#›</a:t>
            </a:fld>
            <a:endParaRPr kumimoji="1" lang="ja-JP" altLang="en-US"/>
          </a:p>
        </p:txBody>
      </p:sp>
    </p:spTree>
    <p:extLst>
      <p:ext uri="{BB962C8B-B14F-4D97-AF65-F5344CB8AC3E}">
        <p14:creationId xmlns:p14="http://schemas.microsoft.com/office/powerpoint/2010/main" val="23629102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5D8CAF4D-2472-42A4-8E45-E2B5E40B4B85}" type="datetime1">
              <a:rPr kumimoji="1" lang="ja-JP" altLang="en-US" smtClean="0"/>
              <a:t>2015/11/10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C575FA1-FFB5-446A-8ADE-EC47B619C9D8}" type="slidenum">
              <a:rPr kumimoji="1" lang="ja-JP" altLang="en-US" smtClean="0"/>
              <a:t>‹#›</a:t>
            </a:fld>
            <a:endParaRPr kumimoji="1" lang="ja-JP" altLang="en-US"/>
          </a:p>
        </p:txBody>
      </p:sp>
    </p:spTree>
    <p:extLst>
      <p:ext uri="{BB962C8B-B14F-4D97-AF65-F5344CB8AC3E}">
        <p14:creationId xmlns:p14="http://schemas.microsoft.com/office/powerpoint/2010/main" val="8154284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623888" y="1709739"/>
            <a:ext cx="7886700" cy="2852737"/>
          </a:xfrm>
        </p:spPr>
        <p:txBody>
          <a:bodyPr anchor="b"/>
          <a:lstStyle>
            <a:lvl1pPr>
              <a:defRPr sz="6000"/>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47DAB789-D651-45EB-BC9A-3D7DAA1AD77C}" type="datetime1">
              <a:rPr kumimoji="1" lang="ja-JP" altLang="en-US" smtClean="0"/>
              <a:t>2015/11/10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C575FA1-FFB5-446A-8ADE-EC47B619C9D8}" type="slidenum">
              <a:rPr kumimoji="1" lang="ja-JP" altLang="en-US" smtClean="0"/>
              <a:t>‹#›</a:t>
            </a:fld>
            <a:endParaRPr kumimoji="1" lang="ja-JP" altLang="en-US"/>
          </a:p>
        </p:txBody>
      </p:sp>
    </p:spTree>
    <p:extLst>
      <p:ext uri="{BB962C8B-B14F-4D97-AF65-F5344CB8AC3E}">
        <p14:creationId xmlns:p14="http://schemas.microsoft.com/office/powerpoint/2010/main" val="40358603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628650" y="1825625"/>
            <a:ext cx="3886200" cy="435133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29150" y="1825625"/>
            <a:ext cx="3886200" cy="435133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519EEA5C-AF47-400A-897C-792EF8B0D5C6}" type="datetime1">
              <a:rPr kumimoji="1" lang="ja-JP" altLang="en-US" smtClean="0"/>
              <a:t>2015/11/10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C575FA1-FFB5-446A-8ADE-EC47B619C9D8}" type="slidenum">
              <a:rPr kumimoji="1" lang="ja-JP" altLang="en-US" smtClean="0"/>
              <a:t>‹#›</a:t>
            </a:fld>
            <a:endParaRPr kumimoji="1" lang="ja-JP" altLang="en-US"/>
          </a:p>
        </p:txBody>
      </p:sp>
    </p:spTree>
    <p:extLst>
      <p:ext uri="{BB962C8B-B14F-4D97-AF65-F5344CB8AC3E}">
        <p14:creationId xmlns:p14="http://schemas.microsoft.com/office/powerpoint/2010/main" val="39266433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629841" y="365126"/>
            <a:ext cx="7886700" cy="1325563"/>
          </a:xfrm>
        </p:spPr>
        <p:txBody>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629842" y="2505075"/>
            <a:ext cx="3868340" cy="368458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29150" y="2505075"/>
            <a:ext cx="3887391" cy="368458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E3FEED8A-E0E5-40CD-BF45-C651F3238CE9}" type="datetime1">
              <a:rPr kumimoji="1" lang="ja-JP" altLang="en-US" smtClean="0"/>
              <a:t>2015/11/10</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6C575FA1-FFB5-446A-8ADE-EC47B619C9D8}" type="slidenum">
              <a:rPr kumimoji="1" lang="ja-JP" altLang="en-US" smtClean="0"/>
              <a:t>‹#›</a:t>
            </a:fld>
            <a:endParaRPr kumimoji="1" lang="ja-JP" altLang="en-US"/>
          </a:p>
        </p:txBody>
      </p:sp>
    </p:spTree>
    <p:extLst>
      <p:ext uri="{BB962C8B-B14F-4D97-AF65-F5344CB8AC3E}">
        <p14:creationId xmlns:p14="http://schemas.microsoft.com/office/powerpoint/2010/main" val="33867313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97ECD626-3C2F-4C28-884A-CE106E386B26}" type="datetime1">
              <a:rPr kumimoji="1" lang="ja-JP" altLang="en-US" smtClean="0"/>
              <a:t>2015/11/10</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6C575FA1-FFB5-446A-8ADE-EC47B619C9D8}" type="slidenum">
              <a:rPr kumimoji="1" lang="ja-JP" altLang="en-US" smtClean="0"/>
              <a:t>‹#›</a:t>
            </a:fld>
            <a:endParaRPr kumimoji="1" lang="ja-JP" altLang="en-US"/>
          </a:p>
        </p:txBody>
      </p:sp>
    </p:spTree>
    <p:extLst>
      <p:ext uri="{BB962C8B-B14F-4D97-AF65-F5344CB8AC3E}">
        <p14:creationId xmlns:p14="http://schemas.microsoft.com/office/powerpoint/2010/main" val="4642863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E3B7E328-D8C8-4B92-B460-39E06F519ACB}" type="datetime1">
              <a:rPr kumimoji="1" lang="ja-JP" altLang="en-US" smtClean="0"/>
              <a:t>2015/11/10</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6C575FA1-FFB5-446A-8ADE-EC47B619C9D8}" type="slidenum">
              <a:rPr kumimoji="1" lang="ja-JP" altLang="en-US" smtClean="0"/>
              <a:t>‹#›</a:t>
            </a:fld>
            <a:endParaRPr kumimoji="1" lang="ja-JP" altLang="en-US"/>
          </a:p>
        </p:txBody>
      </p:sp>
    </p:spTree>
    <p:extLst>
      <p:ext uri="{BB962C8B-B14F-4D97-AF65-F5344CB8AC3E}">
        <p14:creationId xmlns:p14="http://schemas.microsoft.com/office/powerpoint/2010/main" val="14713052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29841" y="457200"/>
            <a:ext cx="2949178" cy="1600200"/>
          </a:xfrm>
        </p:spPr>
        <p:txBody>
          <a:bodyPr anchor="b"/>
          <a:lstStyle>
            <a:lvl1pPr>
              <a:defRPr sz="3200"/>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D6D9C421-37D4-4D9A-8827-14A4A4D5C96F}" type="datetime1">
              <a:rPr kumimoji="1" lang="ja-JP" altLang="en-US" smtClean="0"/>
              <a:t>2015/11/10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C575FA1-FFB5-446A-8ADE-EC47B619C9D8}" type="slidenum">
              <a:rPr kumimoji="1" lang="ja-JP" altLang="en-US" smtClean="0"/>
              <a:t>‹#›</a:t>
            </a:fld>
            <a:endParaRPr kumimoji="1" lang="ja-JP" altLang="en-US"/>
          </a:p>
        </p:txBody>
      </p:sp>
    </p:spTree>
    <p:extLst>
      <p:ext uri="{BB962C8B-B14F-4D97-AF65-F5344CB8AC3E}">
        <p14:creationId xmlns:p14="http://schemas.microsoft.com/office/powerpoint/2010/main" val="23604064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629841" y="457200"/>
            <a:ext cx="2949178" cy="1600200"/>
          </a:xfrm>
        </p:spPr>
        <p:txBody>
          <a:bodyPr anchor="b"/>
          <a:lstStyle>
            <a:lvl1pPr>
              <a:defRPr sz="3200"/>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9E59FB61-481A-4C33-BE68-5E25A83113DD}" type="datetime1">
              <a:rPr kumimoji="1" lang="ja-JP" altLang="en-US" smtClean="0"/>
              <a:t>2015/11/10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C575FA1-FFB5-446A-8ADE-EC47B619C9D8}" type="slidenum">
              <a:rPr kumimoji="1" lang="ja-JP" altLang="en-US" smtClean="0"/>
              <a:t>‹#›</a:t>
            </a:fld>
            <a:endParaRPr kumimoji="1" lang="ja-JP" altLang="en-US"/>
          </a:p>
        </p:txBody>
      </p:sp>
    </p:spTree>
    <p:extLst>
      <p:ext uri="{BB962C8B-B14F-4D97-AF65-F5344CB8AC3E}">
        <p14:creationId xmlns:p14="http://schemas.microsoft.com/office/powerpoint/2010/main" val="12379464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A59510D2-D371-4B7A-B929-F7F037137DBC}" type="datetime1">
              <a:rPr kumimoji="1" lang="ja-JP" altLang="en-US" smtClean="0"/>
              <a:t>2015/11/10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C575FA1-FFB5-446A-8ADE-EC47B619C9D8}" type="slidenum">
              <a:rPr kumimoji="1" lang="ja-JP" altLang="en-US" smtClean="0"/>
              <a:t>‹#›</a:t>
            </a:fld>
            <a:endParaRPr kumimoji="1" lang="ja-JP" altLang="en-US"/>
          </a:p>
        </p:txBody>
      </p:sp>
    </p:spTree>
    <p:extLst>
      <p:ext uri="{BB962C8B-B14F-4D97-AF65-F5344CB8AC3E}">
        <p14:creationId xmlns:p14="http://schemas.microsoft.com/office/powerpoint/2010/main" val="34942422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543675" y="365125"/>
            <a:ext cx="1971675" cy="5811838"/>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628650" y="365125"/>
            <a:ext cx="5800725" cy="5811838"/>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35BA8F22-B0B5-4763-A28F-3D9F6F20859D}" type="datetime1">
              <a:rPr kumimoji="1" lang="ja-JP" altLang="en-US" smtClean="0"/>
              <a:t>2015/11/10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C575FA1-FFB5-446A-8ADE-EC47B619C9D8}" type="slidenum">
              <a:rPr kumimoji="1" lang="ja-JP" altLang="en-US" smtClean="0"/>
              <a:t>‹#›</a:t>
            </a:fld>
            <a:endParaRPr kumimoji="1" lang="ja-JP" altLang="en-US"/>
          </a:p>
        </p:txBody>
      </p:sp>
    </p:spTree>
    <p:extLst>
      <p:ext uri="{BB962C8B-B14F-4D97-AF65-F5344CB8AC3E}">
        <p14:creationId xmlns:p14="http://schemas.microsoft.com/office/powerpoint/2010/main" val="31279337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14025A-05D5-471C-8B3B-70B451CA98FD}" type="datetime1">
              <a:rPr kumimoji="1" lang="ja-JP" altLang="en-US" smtClean="0"/>
              <a:t>2015/11/10</a:t>
            </a:fld>
            <a:endParaRPr kumimoji="1" lang="ja-JP" altLang="en-US"/>
          </a:p>
        </p:txBody>
      </p:sp>
      <p:sp>
        <p:nvSpPr>
          <p:cNvPr id="5" name="フッター プレースホルダー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575FA1-FFB5-446A-8ADE-EC47B619C9D8}" type="slidenum">
              <a:rPr kumimoji="1" lang="ja-JP" altLang="en-US" smtClean="0"/>
              <a:t>‹#›</a:t>
            </a:fld>
            <a:endParaRPr kumimoji="1" lang="ja-JP" altLang="en-US"/>
          </a:p>
        </p:txBody>
      </p:sp>
    </p:spTree>
    <p:extLst>
      <p:ext uri="{BB962C8B-B14F-4D97-AF65-F5344CB8AC3E}">
        <p14:creationId xmlns:p14="http://schemas.microsoft.com/office/powerpoint/2010/main" val="42166204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emf"/><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405442" y="1198605"/>
            <a:ext cx="8341743" cy="976184"/>
          </a:xfrm>
        </p:spPr>
        <p:txBody>
          <a:bodyPr>
            <a:normAutofit fontScale="90000"/>
          </a:bodyPr>
          <a:lstStyle/>
          <a:p>
            <a:pPr algn="l"/>
            <a:r>
              <a:rPr kumimoji="1" lang="ja-JP" altLang="en-US" dirty="0" smtClean="0"/>
              <a:t>信頼区間</a:t>
            </a:r>
            <a:r>
              <a:rPr lang="ja-JP" altLang="en-US" dirty="0"/>
              <a:t>と</a:t>
            </a:r>
            <a:r>
              <a:rPr lang="ja-JP" altLang="en-US" dirty="0" smtClean="0"/>
              <a:t>統計的仮説</a:t>
            </a:r>
            <a:r>
              <a:rPr lang="ja-JP" altLang="en-US" dirty="0"/>
              <a:t>検定</a:t>
            </a:r>
            <a:endParaRPr kumimoji="1" lang="ja-JP" altLang="en-US" dirty="0"/>
          </a:p>
        </p:txBody>
      </p:sp>
      <p:sp>
        <p:nvSpPr>
          <p:cNvPr id="3" name="サブタイトル 2"/>
          <p:cNvSpPr>
            <a:spLocks noGrp="1"/>
          </p:cNvSpPr>
          <p:nvPr>
            <p:ph type="subTitle" idx="1"/>
          </p:nvPr>
        </p:nvSpPr>
        <p:spPr>
          <a:xfrm>
            <a:off x="841385" y="3303219"/>
            <a:ext cx="7632435" cy="1322173"/>
          </a:xfrm>
        </p:spPr>
        <p:txBody>
          <a:bodyPr>
            <a:normAutofit/>
          </a:bodyPr>
          <a:lstStyle/>
          <a:p>
            <a:r>
              <a:rPr kumimoji="1" lang="ja-JP" altLang="en-US" sz="3600" dirty="0" smtClean="0"/>
              <a:t>道具としての統計学（７章と８章）　</a:t>
            </a:r>
            <a:endParaRPr kumimoji="1" lang="en-US" altLang="ja-JP" sz="3600" dirty="0" smtClean="0"/>
          </a:p>
          <a:p>
            <a:r>
              <a:rPr kumimoji="1" lang="ja-JP" altLang="en-US" sz="3600" dirty="0" smtClean="0"/>
              <a:t>著者：奥田千恵子</a:t>
            </a:r>
            <a:endParaRPr lang="en-US" altLang="ja-JP" sz="3600" dirty="0"/>
          </a:p>
          <a:p>
            <a:endParaRPr kumimoji="1" lang="en-US" altLang="ja-JP" sz="3600" dirty="0" smtClean="0"/>
          </a:p>
          <a:p>
            <a:endParaRPr lang="en-US" altLang="ja-JP" dirty="0"/>
          </a:p>
          <a:p>
            <a:endParaRPr kumimoji="1" lang="ja-JP" altLang="en-US" dirty="0"/>
          </a:p>
        </p:txBody>
      </p:sp>
      <p:sp>
        <p:nvSpPr>
          <p:cNvPr id="4" name="テキスト ボックス 3"/>
          <p:cNvSpPr txBox="1"/>
          <p:nvPr/>
        </p:nvSpPr>
        <p:spPr>
          <a:xfrm>
            <a:off x="5440062" y="5301050"/>
            <a:ext cx="3403496" cy="461665"/>
          </a:xfrm>
          <a:prstGeom prst="rect">
            <a:avLst/>
          </a:prstGeom>
          <a:noFill/>
        </p:spPr>
        <p:txBody>
          <a:bodyPr wrap="none" rtlCol="0">
            <a:spAutoFit/>
          </a:bodyPr>
          <a:lstStyle/>
          <a:p>
            <a:r>
              <a:rPr kumimoji="1" lang="ja-JP" altLang="en-US" sz="2400" dirty="0" smtClean="0"/>
              <a:t>６０１８１０２７　　芝　悠利</a:t>
            </a:r>
            <a:endParaRPr kumimoji="1" lang="ja-JP" altLang="en-US" sz="2400" dirty="0"/>
          </a:p>
        </p:txBody>
      </p:sp>
    </p:spTree>
    <p:extLst>
      <p:ext uri="{BB962C8B-B14F-4D97-AF65-F5344CB8AC3E}">
        <p14:creationId xmlns:p14="http://schemas.microsoft.com/office/powerpoint/2010/main" val="31007085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28650" y="483577"/>
            <a:ext cx="7886700" cy="782516"/>
          </a:xfrm>
        </p:spPr>
        <p:txBody>
          <a:bodyPr/>
          <a:lstStyle/>
          <a:p>
            <a:r>
              <a:rPr lang="ja-JP" altLang="en-US" dirty="0" smtClean="0"/>
              <a:t>まず</a:t>
            </a:r>
            <a:r>
              <a:rPr lang="ja-JP" altLang="en-US" dirty="0" err="1" smtClean="0"/>
              <a:t>ｔ</a:t>
            </a:r>
            <a:r>
              <a:rPr kumimoji="1" lang="ja-JP" altLang="en-US" dirty="0" smtClean="0"/>
              <a:t>分布について</a:t>
            </a:r>
            <a:endParaRPr kumimoji="1" lang="ja-JP" altLang="en-US" dirty="0"/>
          </a:p>
        </p:txBody>
      </p:sp>
      <p:sp>
        <p:nvSpPr>
          <p:cNvPr id="3" name="コンテンツ プレースホルダー 2"/>
          <p:cNvSpPr>
            <a:spLocks noGrp="1"/>
          </p:cNvSpPr>
          <p:nvPr>
            <p:ph idx="1"/>
          </p:nvPr>
        </p:nvSpPr>
        <p:spPr>
          <a:xfrm>
            <a:off x="628650" y="4459858"/>
            <a:ext cx="7886700" cy="1717106"/>
          </a:xfrm>
        </p:spPr>
        <p:txBody>
          <a:bodyPr>
            <a:normAutofit lnSpcReduction="10000"/>
          </a:bodyPr>
          <a:lstStyle/>
          <a:p>
            <a:r>
              <a:rPr kumimoji="1" lang="ja-JP" altLang="en-US" dirty="0" smtClean="0"/>
              <a:t>母標準偏差や母分散が未知数の場合、正規分布の代わりに使う</a:t>
            </a:r>
            <a:endParaRPr kumimoji="1" lang="en-US" altLang="ja-JP" dirty="0" smtClean="0"/>
          </a:p>
          <a:p>
            <a:r>
              <a:rPr lang="ja-JP" altLang="en-US" dirty="0" smtClean="0"/>
              <a:t>平均値の差の検定に使われる</a:t>
            </a:r>
            <a:endParaRPr lang="en-US" altLang="ja-JP" dirty="0" smtClean="0"/>
          </a:p>
          <a:p>
            <a:r>
              <a:rPr kumimoji="1" lang="ja-JP" altLang="en-US" dirty="0" smtClean="0"/>
              <a:t>自由度によってグラフが変わる</a:t>
            </a:r>
            <a:endParaRPr kumimoji="1" lang="ja-JP" altLang="en-US" dirty="0"/>
          </a:p>
        </p:txBody>
      </p:sp>
      <p:sp>
        <p:nvSpPr>
          <p:cNvPr id="4" name="スライド番号プレースホルダー 3"/>
          <p:cNvSpPr>
            <a:spLocks noGrp="1"/>
          </p:cNvSpPr>
          <p:nvPr>
            <p:ph type="sldNum" sz="quarter" idx="12"/>
          </p:nvPr>
        </p:nvSpPr>
        <p:spPr/>
        <p:txBody>
          <a:bodyPr/>
          <a:lstStyle/>
          <a:p>
            <a:fld id="{6C575FA1-FFB5-446A-8ADE-EC47B619C9D8}" type="slidenum">
              <a:rPr kumimoji="1" lang="ja-JP" altLang="en-US" smtClean="0"/>
              <a:t>1</a:t>
            </a:fld>
            <a:endParaRPr kumimoji="1" lang="ja-JP" altLang="en-US"/>
          </a:p>
        </p:txBody>
      </p:sp>
      <p:grpSp>
        <p:nvGrpSpPr>
          <p:cNvPr id="1030" name="グループ化 1029"/>
          <p:cNvGrpSpPr/>
          <p:nvPr/>
        </p:nvGrpSpPr>
        <p:grpSpPr>
          <a:xfrm>
            <a:off x="957532" y="937455"/>
            <a:ext cx="7228411" cy="3039322"/>
            <a:chOff x="957532" y="825312"/>
            <a:chExt cx="7228411" cy="3039322"/>
          </a:xfrm>
        </p:grpSpPr>
        <p:cxnSp>
          <p:nvCxnSpPr>
            <p:cNvPr id="6" name="直線矢印コネクタ 5"/>
            <p:cNvCxnSpPr/>
            <p:nvPr/>
          </p:nvCxnSpPr>
          <p:spPr>
            <a:xfrm flipV="1">
              <a:off x="957532" y="3847381"/>
              <a:ext cx="7203057" cy="17253"/>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 name="フリーフォーム 8"/>
            <p:cNvSpPr/>
            <p:nvPr/>
          </p:nvSpPr>
          <p:spPr>
            <a:xfrm>
              <a:off x="966158" y="1647645"/>
              <a:ext cx="3597216" cy="2165230"/>
            </a:xfrm>
            <a:custGeom>
              <a:avLst/>
              <a:gdLst>
                <a:gd name="connsiteX0" fmla="*/ 0 w 3597216"/>
                <a:gd name="connsiteY0" fmla="*/ 2165230 h 2165230"/>
                <a:gd name="connsiteX1" fmla="*/ 1552755 w 3597216"/>
                <a:gd name="connsiteY1" fmla="*/ 1940944 h 2165230"/>
                <a:gd name="connsiteX2" fmla="*/ 2691442 w 3597216"/>
                <a:gd name="connsiteY2" fmla="*/ 1233578 h 2165230"/>
                <a:gd name="connsiteX3" fmla="*/ 3131389 w 3597216"/>
                <a:gd name="connsiteY3" fmla="*/ 215661 h 2165230"/>
                <a:gd name="connsiteX4" fmla="*/ 3597216 w 3597216"/>
                <a:gd name="connsiteY4" fmla="*/ 0 h 2165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7216" h="2165230">
                  <a:moveTo>
                    <a:pt x="0" y="2165230"/>
                  </a:moveTo>
                  <a:cubicBezTo>
                    <a:pt x="552090" y="2130724"/>
                    <a:pt x="1104181" y="2096219"/>
                    <a:pt x="1552755" y="1940944"/>
                  </a:cubicBezTo>
                  <a:cubicBezTo>
                    <a:pt x="2001329" y="1785669"/>
                    <a:pt x="2428336" y="1521125"/>
                    <a:pt x="2691442" y="1233578"/>
                  </a:cubicBezTo>
                  <a:cubicBezTo>
                    <a:pt x="2954548" y="946031"/>
                    <a:pt x="2980427" y="421257"/>
                    <a:pt x="3131389" y="215661"/>
                  </a:cubicBezTo>
                  <a:cubicBezTo>
                    <a:pt x="3282351" y="10065"/>
                    <a:pt x="3439783" y="5032"/>
                    <a:pt x="3597216"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4571206" y="1647645"/>
              <a:ext cx="3614737" cy="2176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フリーフォーム 16"/>
            <p:cNvSpPr/>
            <p:nvPr/>
          </p:nvSpPr>
          <p:spPr>
            <a:xfrm>
              <a:off x="974785" y="1837260"/>
              <a:ext cx="3588589" cy="1932483"/>
            </a:xfrm>
            <a:custGeom>
              <a:avLst/>
              <a:gdLst>
                <a:gd name="connsiteX0" fmla="*/ 0 w 3588589"/>
                <a:gd name="connsiteY0" fmla="*/ 1932483 h 1932483"/>
                <a:gd name="connsiteX1" fmla="*/ 1518249 w 3588589"/>
                <a:gd name="connsiteY1" fmla="*/ 1811714 h 1932483"/>
                <a:gd name="connsiteX2" fmla="*/ 2674189 w 3588589"/>
                <a:gd name="connsiteY2" fmla="*/ 1207865 h 1932483"/>
                <a:gd name="connsiteX3" fmla="*/ 3122762 w 3588589"/>
                <a:gd name="connsiteY3" fmla="*/ 319344 h 1932483"/>
                <a:gd name="connsiteX4" fmla="*/ 3303917 w 3588589"/>
                <a:gd name="connsiteY4" fmla="*/ 51925 h 1932483"/>
                <a:gd name="connsiteX5" fmla="*/ 3588589 w 3588589"/>
                <a:gd name="connsiteY5" fmla="*/ 166 h 1932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88589" h="1932483">
                  <a:moveTo>
                    <a:pt x="0" y="1932483"/>
                  </a:moveTo>
                  <a:cubicBezTo>
                    <a:pt x="536275" y="1932483"/>
                    <a:pt x="1072551" y="1932484"/>
                    <a:pt x="1518249" y="1811714"/>
                  </a:cubicBezTo>
                  <a:cubicBezTo>
                    <a:pt x="1963947" y="1690944"/>
                    <a:pt x="2406770" y="1456593"/>
                    <a:pt x="2674189" y="1207865"/>
                  </a:cubicBezTo>
                  <a:cubicBezTo>
                    <a:pt x="2941608" y="959137"/>
                    <a:pt x="3017807" y="512001"/>
                    <a:pt x="3122762" y="319344"/>
                  </a:cubicBezTo>
                  <a:cubicBezTo>
                    <a:pt x="3227717" y="126687"/>
                    <a:pt x="3226279" y="105121"/>
                    <a:pt x="3303917" y="51925"/>
                  </a:cubicBezTo>
                  <a:cubicBezTo>
                    <a:pt x="3381555" y="-1271"/>
                    <a:pt x="3485072" y="-553"/>
                    <a:pt x="3588589" y="166"/>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4559060" y="1837260"/>
              <a:ext cx="3597275" cy="1951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フリーフォーム 20"/>
            <p:cNvSpPr/>
            <p:nvPr/>
          </p:nvSpPr>
          <p:spPr>
            <a:xfrm>
              <a:off x="966158" y="2132516"/>
              <a:ext cx="3605842" cy="1550963"/>
            </a:xfrm>
            <a:custGeom>
              <a:avLst/>
              <a:gdLst>
                <a:gd name="connsiteX0" fmla="*/ 0 w 3605842"/>
                <a:gd name="connsiteY0" fmla="*/ 1550963 h 1550963"/>
                <a:gd name="connsiteX1" fmla="*/ 1716657 w 3605842"/>
                <a:gd name="connsiteY1" fmla="*/ 1456073 h 1550963"/>
                <a:gd name="connsiteX2" fmla="*/ 2717321 w 3605842"/>
                <a:gd name="connsiteY2" fmla="*/ 1042005 h 1550963"/>
                <a:gd name="connsiteX3" fmla="*/ 3209027 w 3605842"/>
                <a:gd name="connsiteY3" fmla="*/ 153484 h 1550963"/>
                <a:gd name="connsiteX4" fmla="*/ 3605842 w 3605842"/>
                <a:gd name="connsiteY4" fmla="*/ 6835 h 15509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05842" h="1550963">
                  <a:moveTo>
                    <a:pt x="0" y="1550963"/>
                  </a:moveTo>
                  <a:cubicBezTo>
                    <a:pt x="631885" y="1545931"/>
                    <a:pt x="1263770" y="1540899"/>
                    <a:pt x="1716657" y="1456073"/>
                  </a:cubicBezTo>
                  <a:cubicBezTo>
                    <a:pt x="2169544" y="1371247"/>
                    <a:pt x="2468593" y="1259103"/>
                    <a:pt x="2717321" y="1042005"/>
                  </a:cubicBezTo>
                  <a:cubicBezTo>
                    <a:pt x="2966049" y="824907"/>
                    <a:pt x="3060940" y="326012"/>
                    <a:pt x="3209027" y="153484"/>
                  </a:cubicBezTo>
                  <a:cubicBezTo>
                    <a:pt x="3357114" y="-19044"/>
                    <a:pt x="3481478" y="-6105"/>
                    <a:pt x="3605842" y="6835"/>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4535248" y="2132516"/>
              <a:ext cx="3621087" cy="1560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テキスト ボックス 21"/>
            <p:cNvSpPr txBox="1"/>
            <p:nvPr/>
          </p:nvSpPr>
          <p:spPr>
            <a:xfrm>
              <a:off x="5672128" y="825312"/>
              <a:ext cx="877163" cy="369332"/>
            </a:xfrm>
            <a:prstGeom prst="rect">
              <a:avLst/>
            </a:prstGeom>
            <a:noFill/>
          </p:spPr>
          <p:txBody>
            <a:bodyPr wrap="none" rtlCol="0">
              <a:spAutoFit/>
            </a:bodyPr>
            <a:lstStyle/>
            <a:p>
              <a:r>
                <a:rPr kumimoji="1" lang="ja-JP" altLang="en-US" dirty="0" smtClean="0"/>
                <a:t>自由度</a:t>
              </a:r>
              <a:endParaRPr kumimoji="1" lang="ja-JP" altLang="en-US" dirty="0"/>
            </a:p>
          </p:txBody>
        </p:sp>
        <p:sp>
          <p:nvSpPr>
            <p:cNvPr id="23" name="テキスト ボックス 22"/>
            <p:cNvSpPr txBox="1"/>
            <p:nvPr/>
          </p:nvSpPr>
          <p:spPr>
            <a:xfrm>
              <a:off x="5842850" y="1054025"/>
              <a:ext cx="535724" cy="369332"/>
            </a:xfrm>
            <a:prstGeom prst="rect">
              <a:avLst/>
            </a:prstGeom>
            <a:noFill/>
          </p:spPr>
          <p:txBody>
            <a:bodyPr wrap="none" rtlCol="0">
              <a:spAutoFit/>
            </a:bodyPr>
            <a:lstStyle/>
            <a:p>
              <a:r>
                <a:rPr kumimoji="1" lang="en-US" altLang="ja-JP" dirty="0" smtClean="0"/>
                <a:t>100</a:t>
              </a:r>
              <a:endParaRPr kumimoji="1" lang="ja-JP" altLang="en-US" dirty="0"/>
            </a:p>
          </p:txBody>
        </p:sp>
        <p:sp>
          <p:nvSpPr>
            <p:cNvPr id="24" name="テキスト ボックス 23"/>
            <p:cNvSpPr txBox="1"/>
            <p:nvPr/>
          </p:nvSpPr>
          <p:spPr>
            <a:xfrm>
              <a:off x="5959869" y="1467928"/>
              <a:ext cx="301686" cy="369332"/>
            </a:xfrm>
            <a:prstGeom prst="rect">
              <a:avLst/>
            </a:prstGeom>
            <a:noFill/>
          </p:spPr>
          <p:txBody>
            <a:bodyPr wrap="none" rtlCol="0">
              <a:spAutoFit/>
            </a:bodyPr>
            <a:lstStyle/>
            <a:p>
              <a:r>
                <a:rPr lang="en-US" altLang="ja-JP" dirty="0"/>
                <a:t>5</a:t>
              </a:r>
              <a:endParaRPr kumimoji="1" lang="ja-JP" altLang="en-US" dirty="0"/>
            </a:p>
          </p:txBody>
        </p:sp>
        <p:sp>
          <p:nvSpPr>
            <p:cNvPr id="25" name="テキスト ボックス 24"/>
            <p:cNvSpPr txBox="1"/>
            <p:nvPr/>
          </p:nvSpPr>
          <p:spPr>
            <a:xfrm>
              <a:off x="5959868" y="1763184"/>
              <a:ext cx="301686" cy="369332"/>
            </a:xfrm>
            <a:prstGeom prst="rect">
              <a:avLst/>
            </a:prstGeom>
            <a:noFill/>
          </p:spPr>
          <p:txBody>
            <a:bodyPr wrap="none" rtlCol="0">
              <a:spAutoFit/>
            </a:bodyPr>
            <a:lstStyle/>
            <a:p>
              <a:r>
                <a:rPr kumimoji="1" lang="en-US" altLang="ja-JP" dirty="0" smtClean="0"/>
                <a:t>1</a:t>
              </a:r>
              <a:endParaRPr kumimoji="1" lang="ja-JP" altLang="en-US" dirty="0"/>
            </a:p>
          </p:txBody>
        </p:sp>
        <p:cxnSp>
          <p:nvCxnSpPr>
            <p:cNvPr id="27" name="直線矢印コネクタ 26"/>
            <p:cNvCxnSpPr>
              <a:stCxn id="23" idx="2"/>
            </p:cNvCxnSpPr>
            <p:nvPr/>
          </p:nvCxnSpPr>
          <p:spPr>
            <a:xfrm flipH="1">
              <a:off x="4572000" y="1423357"/>
              <a:ext cx="1538712" cy="2242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9" name="直線矢印コネクタ 28"/>
            <p:cNvCxnSpPr>
              <a:stCxn id="25" idx="0"/>
            </p:cNvCxnSpPr>
            <p:nvPr/>
          </p:nvCxnSpPr>
          <p:spPr>
            <a:xfrm flipH="1">
              <a:off x="4572000" y="1763184"/>
              <a:ext cx="1538711" cy="7407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1" name="直線矢印コネクタ 30"/>
            <p:cNvCxnSpPr>
              <a:stCxn id="25" idx="2"/>
            </p:cNvCxnSpPr>
            <p:nvPr/>
          </p:nvCxnSpPr>
          <p:spPr>
            <a:xfrm flipH="1">
              <a:off x="4572001" y="2132516"/>
              <a:ext cx="1538710"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pic>
        <p:nvPicPr>
          <p:cNvPr id="7" name="図 6"/>
          <p:cNvPicPr>
            <a:picLocks noChangeAspect="1"/>
          </p:cNvPicPr>
          <p:nvPr/>
        </p:nvPicPr>
        <p:blipFill>
          <a:blip r:embed="rId6"/>
          <a:stretch>
            <a:fillRect/>
          </a:stretch>
        </p:blipFill>
        <p:spPr>
          <a:xfrm>
            <a:off x="7109616" y="1081668"/>
            <a:ext cx="1811359" cy="1385937"/>
          </a:xfrm>
          <a:prstGeom prst="rect">
            <a:avLst/>
          </a:prstGeom>
        </p:spPr>
      </p:pic>
    </p:spTree>
    <p:extLst>
      <p:ext uri="{BB962C8B-B14F-4D97-AF65-F5344CB8AC3E}">
        <p14:creationId xmlns:p14="http://schemas.microsoft.com/office/powerpoint/2010/main" val="81312247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28650" y="531341"/>
            <a:ext cx="7886700" cy="729049"/>
          </a:xfrm>
        </p:spPr>
        <p:txBody>
          <a:bodyPr/>
          <a:lstStyle/>
          <a:p>
            <a:r>
              <a:rPr kumimoji="1" lang="ja-JP" altLang="en-US" dirty="0" smtClean="0"/>
              <a:t>区間推定</a:t>
            </a:r>
            <a:endParaRPr kumimoji="1" lang="ja-JP" altLang="en-US" dirty="0"/>
          </a:p>
        </p:txBody>
      </p:sp>
      <p:sp>
        <p:nvSpPr>
          <p:cNvPr id="3" name="コンテンツ プレースホルダー 2"/>
          <p:cNvSpPr>
            <a:spLocks noGrp="1"/>
          </p:cNvSpPr>
          <p:nvPr>
            <p:ph idx="1"/>
          </p:nvPr>
        </p:nvSpPr>
        <p:spPr>
          <a:xfrm>
            <a:off x="628650" y="1581665"/>
            <a:ext cx="7886700" cy="4595298"/>
          </a:xfrm>
        </p:spPr>
        <p:txBody>
          <a:bodyPr/>
          <a:lstStyle/>
          <a:p>
            <a:r>
              <a:rPr kumimoji="1" lang="ja-JP" altLang="en-US" dirty="0" smtClean="0"/>
              <a:t>母数が存在する範囲を、その不確かさの</a:t>
            </a:r>
            <a:r>
              <a:rPr lang="ja-JP" altLang="en-US" dirty="0"/>
              <a:t>確率</a:t>
            </a:r>
            <a:r>
              <a:rPr kumimoji="1" lang="ja-JP" altLang="en-US" dirty="0" smtClean="0"/>
              <a:t>も含めて示すこと</a:t>
            </a:r>
            <a:endParaRPr kumimoji="1" lang="en-US" altLang="ja-JP" dirty="0" smtClean="0"/>
          </a:p>
          <a:p>
            <a:endParaRPr lang="en-US" altLang="ja-JP" dirty="0"/>
          </a:p>
          <a:p>
            <a:r>
              <a:rPr kumimoji="1" lang="ja-JP" altLang="en-US" dirty="0" smtClean="0"/>
              <a:t>信頼区間</a:t>
            </a:r>
            <a:r>
              <a:rPr kumimoji="1" lang="en-US" altLang="ja-JP" dirty="0" smtClean="0"/>
              <a:t>…</a:t>
            </a:r>
            <a:r>
              <a:rPr kumimoji="1" lang="ja-JP" altLang="en-US" dirty="0" smtClean="0"/>
              <a:t>母数が存在する範囲</a:t>
            </a:r>
            <a:endParaRPr kumimoji="1" lang="en-US" altLang="ja-JP" dirty="0" smtClean="0"/>
          </a:p>
          <a:p>
            <a:endParaRPr lang="en-US" altLang="ja-JP" dirty="0"/>
          </a:p>
          <a:p>
            <a:r>
              <a:rPr kumimoji="1" lang="ja-JP" altLang="en-US" dirty="0" smtClean="0"/>
              <a:t>信頼限界</a:t>
            </a:r>
            <a:r>
              <a:rPr kumimoji="1" lang="en-US" altLang="ja-JP" dirty="0" smtClean="0"/>
              <a:t>…</a:t>
            </a:r>
            <a:r>
              <a:rPr lang="ja-JP" altLang="en-US" dirty="0" smtClean="0"/>
              <a:t>信頼</a:t>
            </a:r>
            <a:r>
              <a:rPr lang="ja-JP" altLang="en-US" dirty="0"/>
              <a:t>区間</a:t>
            </a:r>
            <a:r>
              <a:rPr kumimoji="1" lang="ja-JP" altLang="en-US" dirty="0" smtClean="0"/>
              <a:t>の両端の値</a:t>
            </a:r>
            <a:endParaRPr kumimoji="1" lang="ja-JP" altLang="en-US" dirty="0"/>
          </a:p>
        </p:txBody>
      </p:sp>
      <p:sp>
        <p:nvSpPr>
          <p:cNvPr id="4" name="スライド番号プレースホルダー 3"/>
          <p:cNvSpPr>
            <a:spLocks noGrp="1"/>
          </p:cNvSpPr>
          <p:nvPr>
            <p:ph type="sldNum" sz="quarter" idx="12"/>
          </p:nvPr>
        </p:nvSpPr>
        <p:spPr/>
        <p:txBody>
          <a:bodyPr/>
          <a:lstStyle/>
          <a:p>
            <a:fld id="{6C575FA1-FFB5-446A-8ADE-EC47B619C9D8}" type="slidenum">
              <a:rPr kumimoji="1" lang="ja-JP" altLang="en-US" smtClean="0"/>
              <a:t>2</a:t>
            </a:fld>
            <a:endParaRPr kumimoji="1" lang="ja-JP" altLang="en-US"/>
          </a:p>
        </p:txBody>
      </p:sp>
    </p:spTree>
    <p:extLst>
      <p:ext uri="{BB962C8B-B14F-4D97-AF65-F5344CB8AC3E}">
        <p14:creationId xmlns:p14="http://schemas.microsoft.com/office/powerpoint/2010/main" val="36533881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28650" y="543698"/>
            <a:ext cx="7886700" cy="729049"/>
          </a:xfrm>
        </p:spPr>
        <p:txBody>
          <a:bodyPr/>
          <a:lstStyle/>
          <a:p>
            <a:r>
              <a:rPr kumimoji="1" lang="ja-JP" altLang="en-US" dirty="0" smtClean="0"/>
              <a:t>信頼区間の性質</a:t>
            </a:r>
            <a:endParaRPr kumimoji="1" lang="ja-JP" altLang="en-US" dirty="0"/>
          </a:p>
        </p:txBody>
      </p:sp>
      <p:sp>
        <p:nvSpPr>
          <p:cNvPr id="3" name="コンテンツ プレースホルダー 2"/>
          <p:cNvSpPr>
            <a:spLocks noGrp="1"/>
          </p:cNvSpPr>
          <p:nvPr>
            <p:ph idx="1"/>
          </p:nvPr>
        </p:nvSpPr>
        <p:spPr>
          <a:xfrm>
            <a:off x="628650" y="1640273"/>
            <a:ext cx="7886700" cy="4686385"/>
          </a:xfrm>
        </p:spPr>
        <p:txBody>
          <a:bodyPr/>
          <a:lstStyle/>
          <a:p>
            <a:r>
              <a:rPr kumimoji="1" lang="ja-JP" altLang="en-US" dirty="0" smtClean="0"/>
              <a:t>９５％信頼区間というのは標本抽出を２０回行えば</a:t>
            </a:r>
            <a:r>
              <a:rPr lang="ja-JP" altLang="en-US" dirty="0" smtClean="0"/>
              <a:t>、</a:t>
            </a:r>
            <a:r>
              <a:rPr lang="en-US" altLang="ja-JP" dirty="0" smtClean="0"/>
              <a:t>19</a:t>
            </a:r>
            <a:r>
              <a:rPr lang="ja-JP" altLang="en-US" dirty="0" smtClean="0"/>
              <a:t>回分の</a:t>
            </a:r>
            <a:r>
              <a:rPr lang="ja-JP" altLang="en-US" smtClean="0"/>
              <a:t>信頼区間に母数が含まれているということを表す</a:t>
            </a:r>
            <a:endParaRPr lang="en-US" altLang="ja-JP" dirty="0" smtClean="0"/>
          </a:p>
          <a:p>
            <a:endParaRPr kumimoji="1" lang="en-US" altLang="ja-JP" dirty="0"/>
          </a:p>
          <a:p>
            <a:r>
              <a:rPr lang="ja-JP" altLang="en-US" dirty="0" smtClean="0"/>
              <a:t>信頼率を大きくすると信頼区間は広くなる</a:t>
            </a:r>
            <a:endParaRPr lang="en-US" altLang="ja-JP" dirty="0" smtClean="0"/>
          </a:p>
          <a:p>
            <a:endParaRPr kumimoji="1" lang="en-US" altLang="ja-JP" dirty="0"/>
          </a:p>
          <a:p>
            <a:r>
              <a:rPr lang="ja-JP" altLang="en-US" dirty="0"/>
              <a:t>標</a:t>
            </a:r>
            <a:r>
              <a:rPr lang="ja-JP" altLang="en-US" dirty="0" smtClean="0"/>
              <a:t>本数を大きくすると信頼区間は狭くなる</a:t>
            </a:r>
            <a:endParaRPr kumimoji="1" lang="ja-JP" altLang="en-US" dirty="0"/>
          </a:p>
        </p:txBody>
      </p:sp>
      <p:sp>
        <p:nvSpPr>
          <p:cNvPr id="4" name="スライド番号プレースホルダー 3"/>
          <p:cNvSpPr>
            <a:spLocks noGrp="1"/>
          </p:cNvSpPr>
          <p:nvPr>
            <p:ph type="sldNum" sz="quarter" idx="12"/>
          </p:nvPr>
        </p:nvSpPr>
        <p:spPr/>
        <p:txBody>
          <a:bodyPr/>
          <a:lstStyle/>
          <a:p>
            <a:fld id="{6C575FA1-FFB5-446A-8ADE-EC47B619C9D8}" type="slidenum">
              <a:rPr kumimoji="1" lang="ja-JP" altLang="en-US" smtClean="0"/>
              <a:t>3</a:t>
            </a:fld>
            <a:endParaRPr kumimoji="1" lang="ja-JP" altLang="en-US"/>
          </a:p>
        </p:txBody>
      </p:sp>
    </p:spTree>
    <p:extLst>
      <p:ext uri="{BB962C8B-B14F-4D97-AF65-F5344CB8AC3E}">
        <p14:creationId xmlns:p14="http://schemas.microsoft.com/office/powerpoint/2010/main" val="338804524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28650" y="517586"/>
            <a:ext cx="7886700" cy="750498"/>
          </a:xfrm>
        </p:spPr>
        <p:txBody>
          <a:bodyPr/>
          <a:lstStyle/>
          <a:p>
            <a:r>
              <a:rPr kumimoji="1" lang="ja-JP" altLang="en-US" dirty="0" smtClean="0"/>
              <a:t>母平均の信頼区間</a:t>
            </a:r>
            <a:endParaRPr kumimoji="1" lang="ja-JP" altLang="en-US" dirty="0"/>
          </a:p>
        </p:txBody>
      </p:sp>
      <mc:AlternateContent xmlns:mc="http://schemas.openxmlformats.org/markup-compatibility/2006" xmlns:a14="http://schemas.microsoft.com/office/drawing/2010/main">
        <mc:Choice Requires="a14">
          <p:sp>
            <p:nvSpPr>
              <p:cNvPr id="3" name="コンテンツ プレースホルダー 2"/>
              <p:cNvSpPr>
                <a:spLocks noGrp="1"/>
              </p:cNvSpPr>
              <p:nvPr>
                <p:ph idx="1"/>
              </p:nvPr>
            </p:nvSpPr>
            <p:spPr>
              <a:xfrm>
                <a:off x="628650" y="1552755"/>
                <a:ext cx="7886700" cy="4624208"/>
              </a:xfrm>
            </p:spPr>
            <p:txBody>
              <a:bodyPr>
                <a:normAutofit/>
              </a:bodyPr>
              <a:lstStyle/>
              <a:p>
                <a:r>
                  <a:rPr lang="ja-JP" altLang="en-US" dirty="0" smtClean="0"/>
                  <a:t>ｔ</a:t>
                </a:r>
                <a:r>
                  <a:rPr kumimoji="1" lang="ja-JP" altLang="en-US" dirty="0" smtClean="0"/>
                  <a:t>分布を用いる</a:t>
                </a:r>
                <a:endParaRPr kumimoji="1" lang="en-US" altLang="ja-JP" dirty="0" smtClean="0"/>
              </a:p>
              <a:p>
                <a:pPr marL="0" indent="0">
                  <a:buNone/>
                </a:pPr>
                <a:r>
                  <a:rPr lang="ja-JP" altLang="en-US" sz="4000" dirty="0" smtClean="0"/>
                  <a:t>ｔ＝</a:t>
                </a:r>
                <a14:m>
                  <m:oMath xmlns:m="http://schemas.openxmlformats.org/officeDocument/2006/math">
                    <m:f>
                      <m:fPr>
                        <m:ctrlPr>
                          <a:rPr lang="en-US" altLang="ja-JP" sz="4000" i="1" smtClean="0">
                            <a:latin typeface="Cambria Math" panose="02040503050406030204" pitchFamily="18" charset="0"/>
                          </a:rPr>
                        </m:ctrlPr>
                      </m:fPr>
                      <m:num>
                        <m:acc>
                          <m:accPr>
                            <m:chr m:val="̅"/>
                            <m:ctrlPr>
                              <a:rPr lang="en-US" altLang="ja-JP" sz="4000" i="1" smtClean="0">
                                <a:latin typeface="Cambria Math" panose="02040503050406030204" pitchFamily="18" charset="0"/>
                              </a:rPr>
                            </m:ctrlPr>
                          </m:accPr>
                          <m:e>
                            <m:r>
                              <a:rPr lang="en-US" altLang="ja-JP" sz="4000" b="0" i="1" smtClean="0">
                                <a:latin typeface="Cambria Math"/>
                              </a:rPr>
                              <m:t>𝑋</m:t>
                            </m:r>
                          </m:e>
                        </m:acc>
                        <m:r>
                          <a:rPr lang="en-US" altLang="ja-JP" sz="4000" i="1">
                            <a:latin typeface="Cambria Math"/>
                          </a:rPr>
                          <m:t>−</m:t>
                        </m:r>
                        <m:r>
                          <a:rPr lang="en-US" altLang="ja-JP" sz="4000" b="0" i="1" smtClean="0">
                            <a:latin typeface="Cambria Math"/>
                          </a:rPr>
                          <m:t>𝜇</m:t>
                        </m:r>
                      </m:num>
                      <m:den>
                        <m:f>
                          <m:fPr>
                            <m:ctrlPr>
                              <a:rPr lang="en-US" altLang="ja-JP" sz="4000" i="1" smtClean="0">
                                <a:latin typeface="Cambria Math" panose="02040503050406030204" pitchFamily="18" charset="0"/>
                              </a:rPr>
                            </m:ctrlPr>
                          </m:fPr>
                          <m:num>
                            <m:r>
                              <m:rPr>
                                <m:sty m:val="p"/>
                              </m:rPr>
                              <a:rPr lang="en-US" altLang="ja-JP" sz="4000" i="1">
                                <a:latin typeface="Cambria Math"/>
                              </a:rPr>
                              <m:t>SD</m:t>
                            </m:r>
                          </m:num>
                          <m:den>
                            <m:rad>
                              <m:radPr>
                                <m:degHide m:val="on"/>
                                <m:ctrlPr>
                                  <a:rPr lang="en-US" altLang="ja-JP" sz="4000" i="1" smtClean="0">
                                    <a:latin typeface="Cambria Math" panose="02040503050406030204" pitchFamily="18" charset="0"/>
                                  </a:rPr>
                                </m:ctrlPr>
                              </m:radPr>
                              <m:deg/>
                              <m:e>
                                <m:r>
                                  <a:rPr lang="ja-JP" altLang="en-US" sz="4000" b="0" i="1" smtClean="0">
                                    <a:latin typeface="Cambria Math"/>
                                  </a:rPr>
                                  <m:t>𝑛</m:t>
                                </m:r>
                              </m:e>
                            </m:rad>
                          </m:den>
                        </m:f>
                      </m:den>
                    </m:f>
                  </m:oMath>
                </a14:m>
                <a:endParaRPr lang="en-US" altLang="ja-JP" sz="4000" dirty="0" smtClean="0"/>
              </a:p>
              <a:p>
                <a:r>
                  <a:rPr lang="ja-JP" altLang="en-US" dirty="0" smtClean="0"/>
                  <a:t>上限と下限は次のようになる</a:t>
                </a:r>
              </a:p>
              <a:p>
                <a:pPr marL="0" indent="0">
                  <a:buNone/>
                </a:pPr>
                <a14:m>
                  <m:oMathPara xmlns:m="http://schemas.openxmlformats.org/officeDocument/2006/math">
                    <m:oMathParaPr>
                      <m:jc m:val="centerGroup"/>
                    </m:oMathParaPr>
                    <m:oMath xmlns:m="http://schemas.openxmlformats.org/officeDocument/2006/math">
                      <m:d>
                        <m:dPr>
                          <m:ctrlPr>
                            <a:rPr lang="en-US" altLang="ja-JP" i="1" smtClean="0">
                              <a:latin typeface="Cambria Math" panose="02040503050406030204" pitchFamily="18" charset="0"/>
                            </a:rPr>
                          </m:ctrlPr>
                        </m:dPr>
                        <m:e>
                          <m:eqArr>
                            <m:eqArrPr>
                              <m:ctrlPr>
                                <a:rPr lang="en-US" altLang="ja-JP" i="1" smtClean="0">
                                  <a:latin typeface="Cambria Math" panose="02040503050406030204" pitchFamily="18" charset="0"/>
                                </a:rPr>
                              </m:ctrlPr>
                            </m:eqArrPr>
                            <m:e>
                              <m:acc>
                                <m:accPr>
                                  <m:chr m:val="̅"/>
                                  <m:ctrlPr>
                                    <a:rPr lang="en-US" altLang="ja-JP" i="1" smtClean="0">
                                      <a:latin typeface="Cambria Math" panose="02040503050406030204" pitchFamily="18" charset="0"/>
                                    </a:rPr>
                                  </m:ctrlPr>
                                </m:accPr>
                                <m:e>
                                  <m:r>
                                    <a:rPr lang="en-US" altLang="ja-JP" b="0" i="1" smtClean="0">
                                      <a:latin typeface="Cambria Math"/>
                                    </a:rPr>
                                    <m:t>𝑋</m:t>
                                  </m:r>
                                </m:e>
                              </m:acc>
                              <m:r>
                                <a:rPr lang="en-US" altLang="ja-JP" b="0" i="1" smtClean="0">
                                  <a:latin typeface="Cambria Math"/>
                                </a:rPr>
                                <m:t>−</m:t>
                              </m:r>
                              <m:r>
                                <a:rPr lang="ja-JP" altLang="en-US" b="0" i="1" smtClean="0">
                                  <a:latin typeface="Cambria Math"/>
                                </a:rPr>
                                <m:t>𝑡</m:t>
                              </m:r>
                              <m:d>
                                <m:dPr>
                                  <m:ctrlPr>
                                    <a:rPr lang="en-US" altLang="ja-JP" b="0" i="1" smtClean="0">
                                      <a:latin typeface="Cambria Math" panose="02040503050406030204" pitchFamily="18" charset="0"/>
                                    </a:rPr>
                                  </m:ctrlPr>
                                </m:dPr>
                                <m:e>
                                  <m:f>
                                    <m:fPr>
                                      <m:ctrlPr>
                                        <a:rPr lang="en-US" altLang="ja-JP" b="0" i="1" smtClean="0">
                                          <a:latin typeface="Cambria Math" panose="02040503050406030204" pitchFamily="18" charset="0"/>
                                        </a:rPr>
                                      </m:ctrlPr>
                                    </m:fPr>
                                    <m:num>
                                      <m:r>
                                        <a:rPr lang="en-US" altLang="ja-JP" b="0" i="1" smtClean="0">
                                          <a:latin typeface="Cambria Math"/>
                                        </a:rPr>
                                        <m:t>𝑎</m:t>
                                      </m:r>
                                    </m:num>
                                    <m:den>
                                      <m:r>
                                        <a:rPr lang="en-US" altLang="ja-JP" b="0" i="1" smtClean="0">
                                          <a:latin typeface="Cambria Math"/>
                                        </a:rPr>
                                        <m:t>2</m:t>
                                      </m:r>
                                    </m:den>
                                  </m:f>
                                  <m:r>
                                    <a:rPr lang="en-US" altLang="ja-JP" b="0" i="1" smtClean="0">
                                      <a:latin typeface="Cambria Math"/>
                                    </a:rPr>
                                    <m:t>,</m:t>
                                  </m:r>
                                  <m:r>
                                    <a:rPr lang="en-US" altLang="ja-JP" b="0" i="1" smtClean="0">
                                      <a:latin typeface="Cambria Math"/>
                                    </a:rPr>
                                    <m:t>𝑑𝑓</m:t>
                                  </m:r>
                                </m:e>
                              </m:d>
                              <m:r>
                                <a:rPr lang="en-US" altLang="ja-JP" b="0" i="1" smtClean="0">
                                  <a:latin typeface="Cambria Math"/>
                                </a:rPr>
                                <m:t>×</m:t>
                              </m:r>
                              <m:f>
                                <m:fPr>
                                  <m:ctrlPr>
                                    <a:rPr lang="en-US" altLang="ja-JP" b="0" i="1" smtClean="0">
                                      <a:latin typeface="Cambria Math" panose="02040503050406030204" pitchFamily="18" charset="0"/>
                                    </a:rPr>
                                  </m:ctrlPr>
                                </m:fPr>
                                <m:num>
                                  <m:r>
                                    <m:rPr>
                                      <m:sty m:val="p"/>
                                    </m:rPr>
                                    <a:rPr lang="en-US" altLang="ja-JP" i="1">
                                      <a:latin typeface="Cambria Math"/>
                                    </a:rPr>
                                    <m:t>SD</m:t>
                                  </m:r>
                                </m:num>
                                <m:den>
                                  <m:rad>
                                    <m:radPr>
                                      <m:degHide m:val="on"/>
                                      <m:ctrlPr>
                                        <a:rPr lang="en-US" altLang="ja-JP" b="0" i="1" smtClean="0">
                                          <a:latin typeface="Cambria Math" panose="02040503050406030204" pitchFamily="18" charset="0"/>
                                        </a:rPr>
                                      </m:ctrlPr>
                                    </m:radPr>
                                    <m:deg/>
                                    <m:e>
                                      <m:r>
                                        <a:rPr lang="ja-JP" altLang="en-US" b="0" i="1" smtClean="0">
                                          <a:latin typeface="Cambria Math"/>
                                        </a:rPr>
                                        <m:t>𝑛</m:t>
                                      </m:r>
                                    </m:e>
                                  </m:rad>
                                </m:den>
                              </m:f>
                              <m:r>
                                <a:rPr lang="en-US" altLang="ja-JP" b="0" i="1" smtClean="0">
                                  <a:latin typeface="Cambria Math"/>
                                </a:rPr>
                                <m:t>,</m:t>
                              </m:r>
                            </m:e>
                          </m:eqArr>
                          <m:acc>
                            <m:accPr>
                              <m:chr m:val="̅"/>
                              <m:ctrlPr>
                                <a:rPr lang="en-US" altLang="ja-JP" b="0" i="1" smtClean="0">
                                  <a:latin typeface="Cambria Math" panose="02040503050406030204" pitchFamily="18" charset="0"/>
                                </a:rPr>
                              </m:ctrlPr>
                            </m:accPr>
                            <m:e>
                              <m:r>
                                <a:rPr lang="en-US" altLang="ja-JP" b="0" i="1" smtClean="0">
                                  <a:latin typeface="Cambria Math"/>
                                </a:rPr>
                                <m:t>𝑋</m:t>
                              </m:r>
                            </m:e>
                          </m:acc>
                          <m:r>
                            <a:rPr lang="en-US" altLang="ja-JP" b="0" i="1" smtClean="0">
                              <a:latin typeface="Cambria Math"/>
                            </a:rPr>
                            <m:t>+</m:t>
                          </m:r>
                          <m:r>
                            <a:rPr lang="en-US" altLang="ja-JP" b="0" i="1" smtClean="0">
                              <a:latin typeface="Cambria Math"/>
                            </a:rPr>
                            <m:t>𝑡</m:t>
                          </m:r>
                          <m:d>
                            <m:dPr>
                              <m:ctrlPr>
                                <a:rPr lang="en-US" altLang="ja-JP" b="0" i="1" smtClean="0">
                                  <a:latin typeface="Cambria Math" panose="02040503050406030204" pitchFamily="18" charset="0"/>
                                </a:rPr>
                              </m:ctrlPr>
                            </m:dPr>
                            <m:e>
                              <m:f>
                                <m:fPr>
                                  <m:ctrlPr>
                                    <a:rPr lang="en-US" altLang="ja-JP" b="0" i="1" smtClean="0">
                                      <a:latin typeface="Cambria Math" panose="02040503050406030204" pitchFamily="18" charset="0"/>
                                    </a:rPr>
                                  </m:ctrlPr>
                                </m:fPr>
                                <m:num>
                                  <m:r>
                                    <a:rPr lang="en-US" altLang="ja-JP" b="0" i="1" smtClean="0">
                                      <a:latin typeface="Cambria Math"/>
                                    </a:rPr>
                                    <m:t>𝑎</m:t>
                                  </m:r>
                                </m:num>
                                <m:den>
                                  <m:r>
                                    <a:rPr lang="en-US" altLang="ja-JP" b="0" i="1" smtClean="0">
                                      <a:latin typeface="Cambria Math"/>
                                    </a:rPr>
                                    <m:t>2</m:t>
                                  </m:r>
                                </m:den>
                              </m:f>
                              <m:r>
                                <a:rPr lang="en-US" altLang="ja-JP" b="0" i="1" smtClean="0">
                                  <a:latin typeface="Cambria Math"/>
                                </a:rPr>
                                <m:t>,</m:t>
                              </m:r>
                              <m:r>
                                <a:rPr lang="en-US" altLang="ja-JP" b="0" i="1" smtClean="0">
                                  <a:latin typeface="Cambria Math"/>
                                </a:rPr>
                                <m:t>𝑑𝑓</m:t>
                              </m:r>
                            </m:e>
                          </m:d>
                          <m:r>
                            <a:rPr lang="en-US" altLang="ja-JP" b="0" i="1" smtClean="0">
                              <a:latin typeface="Cambria Math"/>
                            </a:rPr>
                            <m:t>×</m:t>
                          </m:r>
                          <m:f>
                            <m:fPr>
                              <m:ctrlPr>
                                <a:rPr lang="en-US" altLang="ja-JP" b="0" i="1" smtClean="0">
                                  <a:latin typeface="Cambria Math" panose="02040503050406030204" pitchFamily="18" charset="0"/>
                                </a:rPr>
                              </m:ctrlPr>
                            </m:fPr>
                            <m:num>
                              <m:r>
                                <m:rPr>
                                  <m:sty m:val="p"/>
                                </m:rPr>
                                <a:rPr lang="en-US" altLang="ja-JP" i="1">
                                  <a:latin typeface="Cambria Math"/>
                                </a:rPr>
                                <m:t>SD</m:t>
                              </m:r>
                            </m:num>
                            <m:den>
                              <m:rad>
                                <m:radPr>
                                  <m:degHide m:val="on"/>
                                  <m:ctrlPr>
                                    <a:rPr lang="en-US" altLang="ja-JP" b="0" i="1" smtClean="0">
                                      <a:latin typeface="Cambria Math" panose="02040503050406030204" pitchFamily="18" charset="0"/>
                                    </a:rPr>
                                  </m:ctrlPr>
                                </m:radPr>
                                <m:deg/>
                                <m:e>
                                  <m:r>
                                    <a:rPr lang="ja-JP" altLang="en-US" b="0" i="1" smtClean="0">
                                      <a:latin typeface="Cambria Math"/>
                                    </a:rPr>
                                    <m:t>𝑛</m:t>
                                  </m:r>
                                </m:e>
                              </m:rad>
                            </m:den>
                          </m:f>
                        </m:e>
                      </m:d>
                    </m:oMath>
                  </m:oMathPara>
                </a14:m>
                <a:endParaRPr lang="en-US" altLang="ja-JP" dirty="0" smtClean="0"/>
              </a:p>
              <a:p>
                <a:pPr marL="0" indent="0">
                  <a:buNone/>
                </a:pPr>
                <a:endParaRPr lang="en-US" altLang="ja-JP" dirty="0" smtClean="0"/>
              </a:p>
              <a:p>
                <a:pPr marL="0" indent="0">
                  <a:buNone/>
                </a:pPr>
                <a:r>
                  <a:rPr lang="ja-JP" altLang="en-US" dirty="0" smtClean="0"/>
                  <a:t>ここで</a:t>
                </a:r>
                <a:r>
                  <a:rPr lang="en-US" altLang="ja-JP" dirty="0" smtClean="0"/>
                  <a:t>μ</a:t>
                </a:r>
                <a:r>
                  <a:rPr lang="ja-JP" altLang="en-US" dirty="0" smtClean="0"/>
                  <a:t>は母平均、</a:t>
                </a:r>
                <a14:m>
                  <m:oMath xmlns:m="http://schemas.openxmlformats.org/officeDocument/2006/math">
                    <m:acc>
                      <m:accPr>
                        <m:chr m:val="̅"/>
                        <m:ctrlPr>
                          <a:rPr lang="ja-JP" altLang="en-US" i="1" smtClean="0">
                            <a:latin typeface="Cambria Math" panose="02040503050406030204" pitchFamily="18" charset="0"/>
                          </a:rPr>
                        </m:ctrlPr>
                      </m:accPr>
                      <m:e>
                        <m:r>
                          <a:rPr lang="en-US" altLang="ja-JP" b="0" i="1" smtClean="0">
                            <a:latin typeface="Cambria Math"/>
                          </a:rPr>
                          <m:t>𝑋</m:t>
                        </m:r>
                      </m:e>
                    </m:acc>
                    <m:r>
                      <a:rPr lang="ja-JP" altLang="en-US" b="0" i="1" smtClean="0">
                        <a:latin typeface="Cambria Math"/>
                      </a:rPr>
                      <m:t>を</m:t>
                    </m:r>
                    <m:r>
                      <a:rPr lang="ja-JP" altLang="en-US" i="1">
                        <a:latin typeface="Cambria Math"/>
                      </a:rPr>
                      <m:t>標本</m:t>
                    </m:r>
                    <m:r>
                      <a:rPr lang="ja-JP" altLang="en-US" i="1" smtClean="0">
                        <a:latin typeface="Cambria Math"/>
                      </a:rPr>
                      <m:t>平均値</m:t>
                    </m:r>
                    <m:r>
                      <a:rPr lang="ja-JP" altLang="en-US" b="0" i="1" smtClean="0">
                        <a:latin typeface="Cambria Math"/>
                      </a:rPr>
                      <m:t>、</m:t>
                    </m:r>
                  </m:oMath>
                </a14:m>
                <a:endParaRPr lang="en-US" altLang="ja-JP" b="0" i="1" dirty="0" smtClean="0">
                  <a:latin typeface="Cambria Math"/>
                </a:endParaRPr>
              </a:p>
              <a:p>
                <a:pPr marL="0" indent="0">
                  <a:buNone/>
                </a:pPr>
                <a14:m>
                  <m:oMath xmlns:m="http://schemas.openxmlformats.org/officeDocument/2006/math">
                    <m:r>
                      <m:rPr>
                        <m:sty m:val="p"/>
                      </m:rPr>
                      <a:rPr lang="en-US" altLang="ja-JP" i="1">
                        <a:latin typeface="Cambria Math"/>
                      </a:rPr>
                      <m:t>SD</m:t>
                    </m:r>
                    <m:r>
                      <a:rPr lang="ja-JP" altLang="en-US" b="0" i="1" smtClean="0">
                        <a:latin typeface="Cambria Math"/>
                      </a:rPr>
                      <m:t>を</m:t>
                    </m:r>
                    <m:r>
                      <a:rPr lang="ja-JP" altLang="en-US" i="1">
                        <a:latin typeface="Cambria Math"/>
                      </a:rPr>
                      <m:t>標本標準偏差</m:t>
                    </m:r>
                    <m:r>
                      <a:rPr lang="ja-JP" altLang="en-US" b="0" i="1" smtClean="0">
                        <a:latin typeface="Cambria Math"/>
                      </a:rPr>
                      <m:t>、</m:t>
                    </m:r>
                    <m:r>
                      <a:rPr lang="ja-JP" altLang="en-US" b="0" i="1" smtClean="0">
                        <a:latin typeface="Cambria Math"/>
                      </a:rPr>
                      <m:t>𝑛</m:t>
                    </m:r>
                    <m:r>
                      <a:rPr lang="ja-JP" altLang="en-US" b="0" i="1" smtClean="0">
                        <a:latin typeface="Cambria Math"/>
                      </a:rPr>
                      <m:t>は</m:t>
                    </m:r>
                    <m:r>
                      <a:rPr lang="ja-JP" altLang="en-US" b="0" i="1" smtClean="0">
                        <a:latin typeface="Cambria Math"/>
                      </a:rPr>
                      <m:t>標本数</m:t>
                    </m:r>
                    <m:r>
                      <a:rPr lang="ja-JP" altLang="en-US" b="0" i="1" smtClean="0">
                        <a:latin typeface="Cambria Math"/>
                      </a:rPr>
                      <m:t>、</m:t>
                    </m:r>
                  </m:oMath>
                </a14:m>
                <a:r>
                  <a:rPr lang="ja-JP" altLang="en-US" dirty="0"/>
                  <a:t>ｄ</a:t>
                </a:r>
                <a:r>
                  <a:rPr lang="ja-JP" altLang="en-US" b="0" dirty="0" smtClean="0"/>
                  <a:t>ｆは自由度とする</a:t>
                </a:r>
                <a:endParaRPr lang="en-US" altLang="ja-JP" b="0" dirty="0" smtClean="0"/>
              </a:p>
            </p:txBody>
          </p:sp>
        </mc:Choice>
        <mc:Fallback xmlns="">
          <p:sp>
            <p:nvSpPr>
              <p:cNvPr id="3" name="コンテンツ プレースホルダー 2"/>
              <p:cNvSpPr>
                <a:spLocks noGrp="1" noRot="1" noChangeAspect="1" noMove="1" noResize="1" noEditPoints="1" noAdjustHandles="1" noChangeArrowheads="1" noChangeShapeType="1" noTextEdit="1"/>
              </p:cNvSpPr>
              <p:nvPr>
                <p:ph idx="1"/>
              </p:nvPr>
            </p:nvSpPr>
            <p:spPr>
              <a:xfrm>
                <a:off x="628650" y="1552755"/>
                <a:ext cx="7886700" cy="4624208"/>
              </a:xfrm>
              <a:blipFill rotWithShape="1">
                <a:blip r:embed="rId2"/>
                <a:stretch>
                  <a:fillRect l="-2705" t="-2770" r="-232" b="-3166"/>
                </a:stretch>
              </a:blipFill>
            </p:spPr>
            <p:txBody>
              <a:bodyPr/>
              <a:lstStyle/>
              <a:p>
                <a:r>
                  <a:rPr lang="ja-JP" altLang="en-US">
                    <a:noFill/>
                  </a:rPr>
                  <a:t> </a:t>
                </a:r>
              </a:p>
            </p:txBody>
          </p:sp>
        </mc:Fallback>
      </mc:AlternateContent>
      <p:sp>
        <p:nvSpPr>
          <p:cNvPr id="4" name="スライド番号プレースホルダー 3"/>
          <p:cNvSpPr>
            <a:spLocks noGrp="1"/>
          </p:cNvSpPr>
          <p:nvPr>
            <p:ph type="sldNum" sz="quarter" idx="12"/>
          </p:nvPr>
        </p:nvSpPr>
        <p:spPr/>
        <p:txBody>
          <a:bodyPr/>
          <a:lstStyle/>
          <a:p>
            <a:fld id="{6C575FA1-FFB5-446A-8ADE-EC47B619C9D8}" type="slidenum">
              <a:rPr kumimoji="1" lang="ja-JP" altLang="en-US" smtClean="0"/>
              <a:t>4</a:t>
            </a:fld>
            <a:endParaRPr kumimoji="1" lang="ja-JP" altLang="en-US"/>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02310" y="894183"/>
            <a:ext cx="5041690" cy="22544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725741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28650" y="552092"/>
            <a:ext cx="7886700" cy="698739"/>
          </a:xfrm>
        </p:spPr>
        <p:txBody>
          <a:bodyPr/>
          <a:lstStyle/>
          <a:p>
            <a:r>
              <a:rPr kumimoji="1" lang="ja-JP" altLang="en-US" dirty="0" smtClean="0"/>
              <a:t>母比率の信頼区間</a:t>
            </a:r>
            <a:endParaRPr kumimoji="1" lang="ja-JP" altLang="en-US" dirty="0"/>
          </a:p>
        </p:txBody>
      </p:sp>
      <mc:AlternateContent xmlns:mc="http://schemas.openxmlformats.org/markup-compatibility/2006" xmlns:a14="http://schemas.microsoft.com/office/drawing/2010/main">
        <mc:Choice Requires="a14">
          <p:sp>
            <p:nvSpPr>
              <p:cNvPr id="3" name="コンテンツ プレースホルダー 2"/>
              <p:cNvSpPr>
                <a:spLocks noGrp="1"/>
              </p:cNvSpPr>
              <p:nvPr>
                <p:ph idx="1"/>
              </p:nvPr>
            </p:nvSpPr>
            <p:spPr>
              <a:xfrm>
                <a:off x="628650" y="1561381"/>
                <a:ext cx="7886700" cy="4615582"/>
              </a:xfrm>
            </p:spPr>
            <p:txBody>
              <a:bodyPr/>
              <a:lstStyle/>
              <a:p>
                <a:r>
                  <a:rPr kumimoji="1" lang="ja-JP" altLang="en-US" dirty="0" smtClean="0"/>
                  <a:t>標準正規分布を用いる</a:t>
                </a:r>
                <a:endParaRPr kumimoji="1" lang="en-US" altLang="ja-JP" dirty="0" smtClean="0"/>
              </a:p>
              <a:p>
                <a:pPr marL="0" indent="0">
                  <a:buNone/>
                </a:pPr>
                <a:r>
                  <a:rPr kumimoji="1" lang="ja-JP" altLang="en-US" sz="3600" dirty="0" smtClean="0"/>
                  <a:t>ｚ＝</a:t>
                </a:r>
                <a14:m>
                  <m:oMath xmlns:m="http://schemas.openxmlformats.org/officeDocument/2006/math">
                    <m:f>
                      <m:fPr>
                        <m:ctrlPr>
                          <a:rPr kumimoji="1" lang="en-US" altLang="ja-JP" sz="3600" i="1" smtClean="0">
                            <a:latin typeface="Cambria Math" panose="02040503050406030204" pitchFamily="18" charset="0"/>
                          </a:rPr>
                        </m:ctrlPr>
                      </m:fPr>
                      <m:num>
                        <m:acc>
                          <m:accPr>
                            <m:chr m:val="̂"/>
                            <m:ctrlPr>
                              <a:rPr kumimoji="1" lang="en-US" altLang="ja-JP" sz="3600" i="1" smtClean="0">
                                <a:latin typeface="Cambria Math" panose="02040503050406030204" pitchFamily="18" charset="0"/>
                              </a:rPr>
                            </m:ctrlPr>
                          </m:accPr>
                          <m:e>
                            <m:r>
                              <a:rPr kumimoji="1" lang="ja-JP" altLang="en-US" sz="3600" b="0" i="1" smtClean="0">
                                <a:latin typeface="Cambria Math"/>
                              </a:rPr>
                              <m:t>𝑝</m:t>
                            </m:r>
                          </m:e>
                        </m:acc>
                        <m:r>
                          <a:rPr lang="en-US" altLang="ja-JP" sz="3600" i="1">
                            <a:latin typeface="Cambria Math"/>
                          </a:rPr>
                          <m:t>−</m:t>
                        </m:r>
                        <m:r>
                          <a:rPr lang="ja-JP" altLang="en-US" sz="3600" b="0" i="1" smtClean="0">
                            <a:latin typeface="Cambria Math"/>
                          </a:rPr>
                          <m:t>𝑝</m:t>
                        </m:r>
                      </m:num>
                      <m:den>
                        <m:rad>
                          <m:radPr>
                            <m:degHide m:val="on"/>
                            <m:ctrlPr>
                              <a:rPr kumimoji="1" lang="en-US" altLang="ja-JP" sz="3600" i="1" smtClean="0">
                                <a:latin typeface="Cambria Math" panose="02040503050406030204" pitchFamily="18" charset="0"/>
                              </a:rPr>
                            </m:ctrlPr>
                          </m:radPr>
                          <m:deg/>
                          <m:e>
                            <m:f>
                              <m:fPr>
                                <m:ctrlPr>
                                  <a:rPr kumimoji="1" lang="en-US" altLang="ja-JP" sz="3600" i="1" smtClean="0">
                                    <a:latin typeface="Cambria Math" panose="02040503050406030204" pitchFamily="18" charset="0"/>
                                  </a:rPr>
                                </m:ctrlPr>
                              </m:fPr>
                              <m:num>
                                <m:acc>
                                  <m:accPr>
                                    <m:chr m:val="̂"/>
                                    <m:ctrlPr>
                                      <a:rPr kumimoji="1" lang="en-US" altLang="ja-JP" sz="3600" i="1" smtClean="0">
                                        <a:latin typeface="Cambria Math" panose="02040503050406030204" pitchFamily="18" charset="0"/>
                                      </a:rPr>
                                    </m:ctrlPr>
                                  </m:accPr>
                                  <m:e>
                                    <m:r>
                                      <a:rPr kumimoji="1" lang="ja-JP" altLang="en-US" sz="3600" b="0" i="1" smtClean="0">
                                        <a:latin typeface="Cambria Math"/>
                                      </a:rPr>
                                      <m:t>𝑝</m:t>
                                    </m:r>
                                  </m:e>
                                </m:acc>
                                <m:d>
                                  <m:dPr>
                                    <m:ctrlPr>
                                      <a:rPr kumimoji="1" lang="en-US" altLang="ja-JP" sz="3600" i="1" smtClean="0">
                                        <a:latin typeface="Cambria Math" panose="02040503050406030204" pitchFamily="18" charset="0"/>
                                      </a:rPr>
                                    </m:ctrlPr>
                                  </m:dPr>
                                  <m:e>
                                    <m:r>
                                      <a:rPr lang="en-US" altLang="ja-JP" sz="3600" i="1">
                                        <a:latin typeface="Cambria Math"/>
                                      </a:rPr>
                                      <m:t>1</m:t>
                                    </m:r>
                                    <m:r>
                                      <a:rPr lang="en-US" altLang="ja-JP" sz="3600" i="1">
                                        <a:latin typeface="Cambria Math"/>
                                      </a:rPr>
                                      <m:t>−</m:t>
                                    </m:r>
                                    <m:acc>
                                      <m:accPr>
                                        <m:chr m:val="̂"/>
                                        <m:ctrlPr>
                                          <a:rPr kumimoji="1" lang="en-US" altLang="ja-JP" sz="3600" i="1" smtClean="0">
                                            <a:latin typeface="Cambria Math" panose="02040503050406030204" pitchFamily="18" charset="0"/>
                                          </a:rPr>
                                        </m:ctrlPr>
                                      </m:accPr>
                                      <m:e>
                                        <m:r>
                                          <a:rPr kumimoji="1" lang="ja-JP" altLang="en-US" sz="3600" b="0" i="1" smtClean="0">
                                            <a:latin typeface="Cambria Math"/>
                                          </a:rPr>
                                          <m:t>𝑝</m:t>
                                        </m:r>
                                      </m:e>
                                    </m:acc>
                                  </m:e>
                                </m:d>
                              </m:num>
                              <m:den>
                                <m:r>
                                  <a:rPr kumimoji="1" lang="ja-JP" altLang="en-US" sz="3600" b="0" i="1" smtClean="0">
                                    <a:latin typeface="Cambria Math"/>
                                  </a:rPr>
                                  <m:t>𝑛</m:t>
                                </m:r>
                              </m:den>
                            </m:f>
                          </m:e>
                        </m:rad>
                      </m:den>
                    </m:f>
                  </m:oMath>
                </a14:m>
                <a:endParaRPr kumimoji="1" lang="en-US" altLang="ja-JP" sz="3600" dirty="0" smtClean="0"/>
              </a:p>
              <a:p>
                <a:pPr marL="0" indent="0">
                  <a:buNone/>
                </a:pPr>
                <a:r>
                  <a:rPr lang="ja-JP" altLang="en-US" dirty="0"/>
                  <a:t>上限と</a:t>
                </a:r>
                <a:r>
                  <a:rPr lang="ja-JP" altLang="en-US" dirty="0" smtClean="0"/>
                  <a:t>下限は次のようになる</a:t>
                </a:r>
                <a:endParaRPr lang="en-US" altLang="ja-JP" dirty="0" smtClean="0"/>
              </a:p>
              <a:p>
                <a:pPr marL="0" indent="0">
                  <a:buNone/>
                </a:pPr>
                <a14:m>
                  <m:oMathPara xmlns:m="http://schemas.openxmlformats.org/officeDocument/2006/math">
                    <m:oMathParaPr>
                      <m:jc m:val="centerGroup"/>
                    </m:oMathParaPr>
                    <m:oMath xmlns:m="http://schemas.openxmlformats.org/officeDocument/2006/math">
                      <m:d>
                        <m:dPr>
                          <m:ctrlPr>
                            <a:rPr kumimoji="1" lang="en-US" altLang="ja-JP" i="1" smtClean="0">
                              <a:latin typeface="Cambria Math" panose="02040503050406030204" pitchFamily="18" charset="0"/>
                            </a:rPr>
                          </m:ctrlPr>
                        </m:dPr>
                        <m:e>
                          <m:acc>
                            <m:accPr>
                              <m:chr m:val="̂"/>
                              <m:ctrlPr>
                                <a:rPr kumimoji="1" lang="en-US" altLang="ja-JP" i="1" smtClean="0">
                                  <a:latin typeface="Cambria Math" panose="02040503050406030204" pitchFamily="18" charset="0"/>
                                </a:rPr>
                              </m:ctrlPr>
                            </m:accPr>
                            <m:e>
                              <m:r>
                                <a:rPr kumimoji="1" lang="ja-JP" altLang="en-US" b="0" i="1" smtClean="0">
                                  <a:latin typeface="Cambria Math"/>
                                </a:rPr>
                                <m:t>𝑝</m:t>
                              </m:r>
                            </m:e>
                          </m:acc>
                          <m:r>
                            <a:rPr kumimoji="1" lang="en-US" altLang="ja-JP" b="0" i="1" smtClean="0">
                              <a:latin typeface="Cambria Math"/>
                            </a:rPr>
                            <m:t>−</m:t>
                          </m:r>
                          <m:r>
                            <a:rPr kumimoji="1" lang="en-US" altLang="ja-JP" b="0" i="1" smtClean="0">
                              <a:latin typeface="Cambria Math"/>
                            </a:rPr>
                            <m:t>𝑧</m:t>
                          </m:r>
                          <m:d>
                            <m:dPr>
                              <m:ctrlPr>
                                <a:rPr kumimoji="1" lang="en-US" altLang="ja-JP" b="0" i="1" smtClean="0">
                                  <a:latin typeface="Cambria Math" panose="02040503050406030204" pitchFamily="18" charset="0"/>
                                </a:rPr>
                              </m:ctrlPr>
                            </m:dPr>
                            <m:e>
                              <m:f>
                                <m:fPr>
                                  <m:ctrlPr>
                                    <a:rPr kumimoji="1" lang="en-US" altLang="ja-JP" b="0" i="1" smtClean="0">
                                      <a:latin typeface="Cambria Math" panose="02040503050406030204" pitchFamily="18" charset="0"/>
                                    </a:rPr>
                                  </m:ctrlPr>
                                </m:fPr>
                                <m:num>
                                  <m:r>
                                    <a:rPr kumimoji="1" lang="en-US" altLang="ja-JP" b="0" i="1" smtClean="0">
                                      <a:latin typeface="Cambria Math"/>
                                    </a:rPr>
                                    <m:t>𝛼</m:t>
                                  </m:r>
                                </m:num>
                                <m:den>
                                  <m:r>
                                    <a:rPr lang="en-US" altLang="ja-JP" i="1">
                                      <a:latin typeface="Cambria Math"/>
                                    </a:rPr>
                                    <m:t>2</m:t>
                                  </m:r>
                                </m:den>
                              </m:f>
                            </m:e>
                          </m:d>
                          <m:r>
                            <a:rPr kumimoji="1" lang="en-US" altLang="ja-JP" b="0" i="1" smtClean="0">
                              <a:latin typeface="Cambria Math"/>
                            </a:rPr>
                            <m:t>×</m:t>
                          </m:r>
                          <m:rad>
                            <m:radPr>
                              <m:degHide m:val="on"/>
                              <m:ctrlPr>
                                <a:rPr kumimoji="1" lang="en-US" altLang="ja-JP" b="0" i="1" smtClean="0">
                                  <a:latin typeface="Cambria Math" panose="02040503050406030204" pitchFamily="18" charset="0"/>
                                </a:rPr>
                              </m:ctrlPr>
                            </m:radPr>
                            <m:deg/>
                            <m:e>
                              <m:f>
                                <m:fPr>
                                  <m:ctrlPr>
                                    <a:rPr kumimoji="1" lang="en-US" altLang="ja-JP" b="0" i="1" smtClean="0">
                                      <a:latin typeface="Cambria Math" panose="02040503050406030204" pitchFamily="18" charset="0"/>
                                    </a:rPr>
                                  </m:ctrlPr>
                                </m:fPr>
                                <m:num>
                                  <m:acc>
                                    <m:accPr>
                                      <m:chr m:val="̂"/>
                                      <m:ctrlPr>
                                        <a:rPr kumimoji="1" lang="en-US" altLang="ja-JP" b="0" i="1" smtClean="0">
                                          <a:latin typeface="Cambria Math" panose="02040503050406030204" pitchFamily="18" charset="0"/>
                                        </a:rPr>
                                      </m:ctrlPr>
                                    </m:accPr>
                                    <m:e>
                                      <m:r>
                                        <a:rPr kumimoji="1" lang="ja-JP" altLang="en-US" b="0" i="1" smtClean="0">
                                          <a:latin typeface="Cambria Math"/>
                                        </a:rPr>
                                        <m:t>𝑝</m:t>
                                      </m:r>
                                    </m:e>
                                  </m:acc>
                                  <m:d>
                                    <m:dPr>
                                      <m:ctrlPr>
                                        <a:rPr kumimoji="1" lang="en-US" altLang="ja-JP" i="1" smtClean="0">
                                          <a:latin typeface="Cambria Math" panose="02040503050406030204" pitchFamily="18" charset="0"/>
                                        </a:rPr>
                                      </m:ctrlPr>
                                    </m:dPr>
                                    <m:e>
                                      <m:r>
                                        <a:rPr lang="en-US" altLang="ja-JP" i="1">
                                          <a:latin typeface="Cambria Math"/>
                                        </a:rPr>
                                        <m:t>1</m:t>
                                      </m:r>
                                      <m:r>
                                        <a:rPr lang="en-US" altLang="ja-JP" i="1">
                                          <a:latin typeface="Cambria Math"/>
                                        </a:rPr>
                                        <m:t>−</m:t>
                                      </m:r>
                                      <m:acc>
                                        <m:accPr>
                                          <m:chr m:val="̂"/>
                                          <m:ctrlPr>
                                            <a:rPr kumimoji="1" lang="en-US" altLang="ja-JP" i="1" smtClean="0">
                                              <a:latin typeface="Cambria Math" panose="02040503050406030204" pitchFamily="18" charset="0"/>
                                            </a:rPr>
                                          </m:ctrlPr>
                                        </m:accPr>
                                        <m:e>
                                          <m:r>
                                            <a:rPr kumimoji="1" lang="ja-JP" altLang="en-US" b="0" i="1" smtClean="0">
                                              <a:latin typeface="Cambria Math"/>
                                            </a:rPr>
                                            <m:t>𝑝</m:t>
                                          </m:r>
                                        </m:e>
                                      </m:acc>
                                    </m:e>
                                  </m:d>
                                </m:num>
                                <m:den>
                                  <m:r>
                                    <a:rPr kumimoji="1" lang="ja-JP" altLang="en-US" b="0" i="1" smtClean="0">
                                      <a:latin typeface="Cambria Math"/>
                                    </a:rPr>
                                    <m:t>𝑛</m:t>
                                  </m:r>
                                </m:den>
                              </m:f>
                            </m:e>
                          </m:rad>
                          <m:r>
                            <a:rPr kumimoji="1" lang="en-US" altLang="ja-JP" b="0" i="1" smtClean="0">
                              <a:latin typeface="Cambria Math"/>
                            </a:rPr>
                            <m:t>,</m:t>
                          </m:r>
                          <m:acc>
                            <m:accPr>
                              <m:chr m:val="̂"/>
                              <m:ctrlPr>
                                <a:rPr kumimoji="1" lang="en-US" altLang="ja-JP" b="0" i="1" smtClean="0">
                                  <a:latin typeface="Cambria Math" panose="02040503050406030204" pitchFamily="18" charset="0"/>
                                </a:rPr>
                              </m:ctrlPr>
                            </m:accPr>
                            <m:e>
                              <m:r>
                                <a:rPr kumimoji="1" lang="en-US" altLang="ja-JP" b="0" i="1" smtClean="0">
                                  <a:latin typeface="Cambria Math"/>
                                </a:rPr>
                                <m:t>𝑝</m:t>
                              </m:r>
                            </m:e>
                          </m:acc>
                          <m:r>
                            <a:rPr kumimoji="1" lang="en-US" altLang="ja-JP" b="0" i="1" smtClean="0">
                              <a:latin typeface="Cambria Math"/>
                            </a:rPr>
                            <m:t>+</m:t>
                          </m:r>
                          <m:r>
                            <a:rPr kumimoji="1" lang="en-US" altLang="ja-JP" b="0" i="1" smtClean="0">
                              <a:latin typeface="Cambria Math"/>
                            </a:rPr>
                            <m:t>𝑧</m:t>
                          </m:r>
                          <m:d>
                            <m:dPr>
                              <m:ctrlPr>
                                <a:rPr kumimoji="1" lang="en-US" altLang="ja-JP" b="0" i="1" smtClean="0">
                                  <a:latin typeface="Cambria Math" panose="02040503050406030204" pitchFamily="18" charset="0"/>
                                </a:rPr>
                              </m:ctrlPr>
                            </m:dPr>
                            <m:e>
                              <m:f>
                                <m:fPr>
                                  <m:ctrlPr>
                                    <a:rPr kumimoji="1" lang="en-US" altLang="ja-JP" b="0" i="1" smtClean="0">
                                      <a:latin typeface="Cambria Math" panose="02040503050406030204" pitchFamily="18" charset="0"/>
                                    </a:rPr>
                                  </m:ctrlPr>
                                </m:fPr>
                                <m:num>
                                  <m:r>
                                    <a:rPr kumimoji="1" lang="en-US" altLang="ja-JP" b="0" i="1" smtClean="0">
                                      <a:latin typeface="Cambria Math"/>
                                    </a:rPr>
                                    <m:t>𝛼</m:t>
                                  </m:r>
                                </m:num>
                                <m:den>
                                  <m:r>
                                    <a:rPr lang="en-US" altLang="ja-JP" i="1">
                                      <a:latin typeface="Cambria Math"/>
                                    </a:rPr>
                                    <m:t>2</m:t>
                                  </m:r>
                                </m:den>
                              </m:f>
                            </m:e>
                          </m:d>
                          <m:r>
                            <a:rPr kumimoji="1" lang="en-US" altLang="ja-JP" b="0" i="1" smtClean="0">
                              <a:latin typeface="Cambria Math"/>
                            </a:rPr>
                            <m:t>×</m:t>
                          </m:r>
                          <m:rad>
                            <m:radPr>
                              <m:degHide m:val="on"/>
                              <m:ctrlPr>
                                <a:rPr kumimoji="1" lang="en-US" altLang="ja-JP" b="0" i="1" smtClean="0">
                                  <a:latin typeface="Cambria Math" panose="02040503050406030204" pitchFamily="18" charset="0"/>
                                </a:rPr>
                              </m:ctrlPr>
                            </m:radPr>
                            <m:deg/>
                            <m:e>
                              <m:f>
                                <m:fPr>
                                  <m:ctrlPr>
                                    <a:rPr kumimoji="1" lang="en-US" altLang="ja-JP" b="0" i="1" smtClean="0">
                                      <a:latin typeface="Cambria Math" panose="02040503050406030204" pitchFamily="18" charset="0"/>
                                    </a:rPr>
                                  </m:ctrlPr>
                                </m:fPr>
                                <m:num>
                                  <m:acc>
                                    <m:accPr>
                                      <m:chr m:val="̂"/>
                                      <m:ctrlPr>
                                        <a:rPr kumimoji="1" lang="en-US" altLang="ja-JP" b="0" i="1" smtClean="0">
                                          <a:latin typeface="Cambria Math" panose="02040503050406030204" pitchFamily="18" charset="0"/>
                                        </a:rPr>
                                      </m:ctrlPr>
                                    </m:accPr>
                                    <m:e>
                                      <m:r>
                                        <a:rPr kumimoji="1" lang="ja-JP" altLang="en-US" b="0" i="1" smtClean="0">
                                          <a:latin typeface="Cambria Math"/>
                                        </a:rPr>
                                        <m:t>𝑝</m:t>
                                      </m:r>
                                    </m:e>
                                  </m:acc>
                                  <m:d>
                                    <m:dPr>
                                      <m:ctrlPr>
                                        <a:rPr kumimoji="1" lang="en-US" altLang="ja-JP" i="1" smtClean="0">
                                          <a:latin typeface="Cambria Math" panose="02040503050406030204" pitchFamily="18" charset="0"/>
                                        </a:rPr>
                                      </m:ctrlPr>
                                    </m:dPr>
                                    <m:e>
                                      <m:r>
                                        <a:rPr lang="en-US" altLang="ja-JP" i="1">
                                          <a:latin typeface="Cambria Math"/>
                                        </a:rPr>
                                        <m:t>1</m:t>
                                      </m:r>
                                      <m:r>
                                        <a:rPr lang="en-US" altLang="ja-JP" i="1">
                                          <a:latin typeface="Cambria Math"/>
                                        </a:rPr>
                                        <m:t>−</m:t>
                                      </m:r>
                                      <m:acc>
                                        <m:accPr>
                                          <m:chr m:val="̂"/>
                                          <m:ctrlPr>
                                            <a:rPr kumimoji="1" lang="en-US" altLang="ja-JP" i="1" smtClean="0">
                                              <a:latin typeface="Cambria Math" panose="02040503050406030204" pitchFamily="18" charset="0"/>
                                            </a:rPr>
                                          </m:ctrlPr>
                                        </m:accPr>
                                        <m:e>
                                          <m:r>
                                            <a:rPr kumimoji="1" lang="ja-JP" altLang="en-US" b="0" i="1" smtClean="0">
                                              <a:latin typeface="Cambria Math"/>
                                            </a:rPr>
                                            <m:t>𝑝</m:t>
                                          </m:r>
                                        </m:e>
                                      </m:acc>
                                    </m:e>
                                  </m:d>
                                </m:num>
                                <m:den>
                                  <m:r>
                                    <a:rPr kumimoji="1" lang="ja-JP" altLang="en-US" b="0" i="1" smtClean="0">
                                      <a:latin typeface="Cambria Math"/>
                                    </a:rPr>
                                    <m:t>𝑛</m:t>
                                  </m:r>
                                </m:den>
                              </m:f>
                            </m:e>
                          </m:rad>
                        </m:e>
                      </m:d>
                    </m:oMath>
                  </m:oMathPara>
                </a14:m>
                <a:endParaRPr kumimoji="1" lang="en-US" altLang="ja-JP" dirty="0" smtClean="0"/>
              </a:p>
              <a:p>
                <a:pPr marL="0" indent="0">
                  <a:buNone/>
                </a:pPr>
                <a:endParaRPr lang="en-US" altLang="ja-JP" dirty="0" smtClean="0"/>
              </a:p>
              <a:p>
                <a:pPr marL="0" indent="0">
                  <a:buNone/>
                </a:pPr>
                <a:r>
                  <a:rPr lang="ja-JP" altLang="en-US" dirty="0" smtClean="0"/>
                  <a:t>ここで</a:t>
                </a:r>
                <a:r>
                  <a:rPr lang="ja-JP" altLang="en-US" dirty="0" err="1" smtClean="0"/>
                  <a:t>ｐ</a:t>
                </a:r>
                <a:r>
                  <a:rPr lang="ja-JP" altLang="en-US" dirty="0" smtClean="0"/>
                  <a:t>は母比率、</a:t>
                </a:r>
                <a14:m>
                  <m:oMath xmlns:m="http://schemas.openxmlformats.org/officeDocument/2006/math">
                    <m:acc>
                      <m:accPr>
                        <m:chr m:val="̂"/>
                        <m:ctrlPr>
                          <a:rPr lang="ja-JP" altLang="en-US" i="1" smtClean="0">
                            <a:latin typeface="Cambria Math" panose="02040503050406030204" pitchFamily="18" charset="0"/>
                          </a:rPr>
                        </m:ctrlPr>
                      </m:accPr>
                      <m:e>
                        <m:r>
                          <a:rPr lang="ja-JP" altLang="en-US" b="0" i="1" smtClean="0">
                            <a:latin typeface="Cambria Math"/>
                          </a:rPr>
                          <m:t>𝑝</m:t>
                        </m:r>
                      </m:e>
                    </m:acc>
                    <m:r>
                      <a:rPr lang="ja-JP" altLang="en-US" b="0" i="1" smtClean="0">
                        <a:latin typeface="Cambria Math"/>
                      </a:rPr>
                      <m:t>は</m:t>
                    </m:r>
                    <m:r>
                      <a:rPr lang="ja-JP" altLang="en-US" i="1">
                        <a:latin typeface="Cambria Math"/>
                      </a:rPr>
                      <m:t>標本比率</m:t>
                    </m:r>
                    <m:r>
                      <a:rPr lang="ja-JP" altLang="en-US" i="1">
                        <a:latin typeface="Cambria Math"/>
                      </a:rPr>
                      <m:t>とする</m:t>
                    </m:r>
                  </m:oMath>
                </a14:m>
                <a:endParaRPr kumimoji="1" lang="ja-JP" altLang="en-US" dirty="0"/>
              </a:p>
            </p:txBody>
          </p:sp>
        </mc:Choice>
        <mc:Fallback xmlns="">
          <p:sp>
            <p:nvSpPr>
              <p:cNvPr id="3" name="コンテンツ プレースホルダー 2"/>
              <p:cNvSpPr>
                <a:spLocks noGrp="1" noRot="1" noChangeAspect="1" noMove="1" noResize="1" noEditPoints="1" noAdjustHandles="1" noChangeArrowheads="1" noChangeShapeType="1" noTextEdit="1"/>
              </p:cNvSpPr>
              <p:nvPr>
                <p:ph idx="1"/>
              </p:nvPr>
            </p:nvSpPr>
            <p:spPr>
              <a:xfrm>
                <a:off x="628650" y="1561381"/>
                <a:ext cx="7886700" cy="4615582"/>
              </a:xfrm>
              <a:blipFill rotWithShape="1">
                <a:blip r:embed="rId2"/>
                <a:stretch>
                  <a:fillRect l="-2318" t="-2774" b="-1189"/>
                </a:stretch>
              </a:blipFill>
            </p:spPr>
            <p:txBody>
              <a:bodyPr/>
              <a:lstStyle/>
              <a:p>
                <a:r>
                  <a:rPr lang="ja-JP" altLang="en-US">
                    <a:noFill/>
                  </a:rPr>
                  <a:t> </a:t>
                </a:r>
              </a:p>
            </p:txBody>
          </p:sp>
        </mc:Fallback>
      </mc:AlternateContent>
      <p:sp>
        <p:nvSpPr>
          <p:cNvPr id="4" name="スライド番号プレースホルダー 3"/>
          <p:cNvSpPr>
            <a:spLocks noGrp="1"/>
          </p:cNvSpPr>
          <p:nvPr>
            <p:ph type="sldNum" sz="quarter" idx="12"/>
          </p:nvPr>
        </p:nvSpPr>
        <p:spPr/>
        <p:txBody>
          <a:bodyPr/>
          <a:lstStyle/>
          <a:p>
            <a:fld id="{6C575FA1-FFB5-446A-8ADE-EC47B619C9D8}" type="slidenum">
              <a:rPr kumimoji="1" lang="ja-JP" altLang="en-US" smtClean="0"/>
              <a:t>5</a:t>
            </a:fld>
            <a:endParaRPr kumimoji="1" lang="ja-JP" altLang="en-US"/>
          </a:p>
        </p:txBody>
      </p:sp>
    </p:spTree>
    <p:extLst>
      <p:ext uri="{BB962C8B-B14F-4D97-AF65-F5344CB8AC3E}">
        <p14:creationId xmlns:p14="http://schemas.microsoft.com/office/powerpoint/2010/main" val="37767181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28650" y="543697"/>
            <a:ext cx="7886700" cy="741407"/>
          </a:xfrm>
        </p:spPr>
        <p:txBody>
          <a:bodyPr/>
          <a:lstStyle/>
          <a:p>
            <a:r>
              <a:rPr kumimoji="1" lang="ja-JP" altLang="en-US" dirty="0" smtClean="0"/>
              <a:t>帰無仮説と対立仮説</a:t>
            </a:r>
            <a:endParaRPr kumimoji="1" lang="ja-JP" altLang="en-US" dirty="0"/>
          </a:p>
        </p:txBody>
      </p:sp>
      <p:sp>
        <p:nvSpPr>
          <p:cNvPr id="3" name="コンテンツ プレースホルダー 2"/>
          <p:cNvSpPr>
            <a:spLocks noGrp="1"/>
          </p:cNvSpPr>
          <p:nvPr>
            <p:ph idx="1"/>
          </p:nvPr>
        </p:nvSpPr>
        <p:spPr>
          <a:xfrm>
            <a:off x="628650" y="1590847"/>
            <a:ext cx="8370158" cy="4351338"/>
          </a:xfrm>
        </p:spPr>
        <p:txBody>
          <a:bodyPr/>
          <a:lstStyle/>
          <a:p>
            <a:r>
              <a:rPr kumimoji="1" lang="ja-JP" altLang="en-US" dirty="0" smtClean="0"/>
              <a:t>帰無仮説</a:t>
            </a:r>
            <a:endParaRPr kumimoji="1" lang="en-US" altLang="ja-JP" dirty="0" smtClean="0"/>
          </a:p>
          <a:p>
            <a:pPr lvl="1"/>
            <a:r>
              <a:rPr lang="ja-JP" altLang="en-US" dirty="0" smtClean="0"/>
              <a:t>否定されるための仮説</a:t>
            </a:r>
            <a:endParaRPr lang="en-US" altLang="ja-JP" dirty="0"/>
          </a:p>
          <a:p>
            <a:pPr marL="0" indent="0">
              <a:buNone/>
            </a:pPr>
            <a:endParaRPr lang="en-US" altLang="ja-JP" dirty="0"/>
          </a:p>
          <a:p>
            <a:r>
              <a:rPr kumimoji="1" lang="ja-JP" altLang="en-US" dirty="0" smtClean="0"/>
              <a:t>対立仮説</a:t>
            </a:r>
            <a:endParaRPr kumimoji="1" lang="en-US" altLang="ja-JP" dirty="0" smtClean="0"/>
          </a:p>
          <a:p>
            <a:pPr lvl="1"/>
            <a:r>
              <a:rPr lang="ja-JP" altLang="en-US" dirty="0" smtClean="0"/>
              <a:t>本来主張したい仮説</a:t>
            </a:r>
            <a:endParaRPr lang="en-US" altLang="ja-JP" dirty="0" smtClean="0"/>
          </a:p>
          <a:p>
            <a:endParaRPr lang="en-US" altLang="ja-JP" dirty="0"/>
          </a:p>
          <a:p>
            <a:r>
              <a:rPr lang="ja-JP" altLang="en-US" dirty="0" smtClean="0"/>
              <a:t>帰無仮説が稀にしか起こらないものであれば棄却し対立仮説を採択</a:t>
            </a:r>
            <a:endParaRPr lang="en-US" altLang="ja-JP" dirty="0" smtClean="0"/>
          </a:p>
        </p:txBody>
      </p:sp>
      <p:sp>
        <p:nvSpPr>
          <p:cNvPr id="4" name="スライド番号プレースホルダー 3"/>
          <p:cNvSpPr>
            <a:spLocks noGrp="1"/>
          </p:cNvSpPr>
          <p:nvPr>
            <p:ph type="sldNum" sz="quarter" idx="12"/>
          </p:nvPr>
        </p:nvSpPr>
        <p:spPr/>
        <p:txBody>
          <a:bodyPr/>
          <a:lstStyle/>
          <a:p>
            <a:fld id="{6C575FA1-FFB5-446A-8ADE-EC47B619C9D8}" type="slidenum">
              <a:rPr kumimoji="1" lang="ja-JP" altLang="en-US" smtClean="0"/>
              <a:t>6</a:t>
            </a:fld>
            <a:endParaRPr kumimoji="1" lang="ja-JP" altLang="en-US"/>
          </a:p>
        </p:txBody>
      </p:sp>
    </p:spTree>
    <p:extLst>
      <p:ext uri="{BB962C8B-B14F-4D97-AF65-F5344CB8AC3E}">
        <p14:creationId xmlns:p14="http://schemas.microsoft.com/office/powerpoint/2010/main" val="428828853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593481" y="556055"/>
            <a:ext cx="7886700" cy="704335"/>
          </a:xfrm>
        </p:spPr>
        <p:txBody>
          <a:bodyPr/>
          <a:lstStyle/>
          <a:p>
            <a:r>
              <a:rPr kumimoji="1" lang="ja-JP" altLang="en-US" dirty="0" smtClean="0"/>
              <a:t>統計的仮説検定（有意差検定）</a:t>
            </a:r>
            <a:endParaRPr kumimoji="1" lang="ja-JP" altLang="en-US" dirty="0"/>
          </a:p>
        </p:txBody>
      </p:sp>
      <p:sp>
        <p:nvSpPr>
          <p:cNvPr id="3" name="コンテンツ プレースホルダー 2"/>
          <p:cNvSpPr>
            <a:spLocks noGrp="1"/>
          </p:cNvSpPr>
          <p:nvPr>
            <p:ph idx="1"/>
          </p:nvPr>
        </p:nvSpPr>
        <p:spPr>
          <a:xfrm>
            <a:off x="628650" y="1590847"/>
            <a:ext cx="7886700" cy="867681"/>
          </a:xfrm>
        </p:spPr>
        <p:txBody>
          <a:bodyPr/>
          <a:lstStyle/>
          <a:p>
            <a:r>
              <a:rPr kumimoji="1" lang="ja-JP" altLang="en-US" dirty="0" smtClean="0"/>
              <a:t>棄却域内に検定統計量が入っているかどうかによって得られた結果が稀なことか以内を判断する</a:t>
            </a:r>
            <a:endParaRPr kumimoji="1" lang="en-US" altLang="ja-JP" dirty="0" smtClean="0"/>
          </a:p>
          <a:p>
            <a:endParaRPr lang="en-US" altLang="ja-JP" dirty="0"/>
          </a:p>
          <a:p>
            <a:endParaRPr kumimoji="1" lang="ja-JP" altLang="en-US" dirty="0"/>
          </a:p>
        </p:txBody>
      </p:sp>
      <p:sp>
        <p:nvSpPr>
          <p:cNvPr id="4" name="スライド番号プレースホルダー 3"/>
          <p:cNvSpPr>
            <a:spLocks noGrp="1"/>
          </p:cNvSpPr>
          <p:nvPr>
            <p:ph type="sldNum" sz="quarter" idx="12"/>
          </p:nvPr>
        </p:nvSpPr>
        <p:spPr/>
        <p:txBody>
          <a:bodyPr/>
          <a:lstStyle/>
          <a:p>
            <a:fld id="{6C575FA1-FFB5-446A-8ADE-EC47B619C9D8}" type="slidenum">
              <a:rPr kumimoji="1" lang="ja-JP" altLang="en-US" smtClean="0"/>
              <a:t>7</a:t>
            </a:fld>
            <a:endParaRPr kumimoji="1" lang="ja-JP" altLang="en-US"/>
          </a:p>
        </p:txBody>
      </p:sp>
      <p:grpSp>
        <p:nvGrpSpPr>
          <p:cNvPr id="5" name="グループ化 4"/>
          <p:cNvGrpSpPr/>
          <p:nvPr/>
        </p:nvGrpSpPr>
        <p:grpSpPr>
          <a:xfrm>
            <a:off x="1661746" y="3165231"/>
            <a:ext cx="5820508" cy="1714501"/>
            <a:chOff x="1661746" y="3165231"/>
            <a:chExt cx="5820508" cy="1714501"/>
          </a:xfrm>
        </p:grpSpPr>
        <p:cxnSp>
          <p:nvCxnSpPr>
            <p:cNvPr id="23" name="直線コネクタ 22"/>
            <p:cNvCxnSpPr/>
            <p:nvPr/>
          </p:nvCxnSpPr>
          <p:spPr>
            <a:xfrm flipV="1">
              <a:off x="1661746" y="4879731"/>
              <a:ext cx="5811716" cy="1"/>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フリーフォーム 30"/>
            <p:cNvSpPr/>
            <p:nvPr/>
          </p:nvSpPr>
          <p:spPr>
            <a:xfrm>
              <a:off x="1670538" y="3165231"/>
              <a:ext cx="2910254" cy="1696915"/>
            </a:xfrm>
            <a:custGeom>
              <a:avLst/>
              <a:gdLst>
                <a:gd name="connsiteX0" fmla="*/ 0 w 2910254"/>
                <a:gd name="connsiteY0" fmla="*/ 1696915 h 1696915"/>
                <a:gd name="connsiteX1" fmla="*/ 1310054 w 2910254"/>
                <a:gd name="connsiteY1" fmla="*/ 1529861 h 1696915"/>
                <a:gd name="connsiteX2" fmla="*/ 1907931 w 2910254"/>
                <a:gd name="connsiteY2" fmla="*/ 1055077 h 1696915"/>
                <a:gd name="connsiteX3" fmla="*/ 2356339 w 2910254"/>
                <a:gd name="connsiteY3" fmla="*/ 202223 h 1696915"/>
                <a:gd name="connsiteX4" fmla="*/ 2910254 w 2910254"/>
                <a:gd name="connsiteY4" fmla="*/ 0 h 1696915"/>
                <a:gd name="connsiteX5" fmla="*/ 2910254 w 2910254"/>
                <a:gd name="connsiteY5" fmla="*/ 0 h 1696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10254" h="1696915">
                  <a:moveTo>
                    <a:pt x="0" y="1696915"/>
                  </a:moveTo>
                  <a:cubicBezTo>
                    <a:pt x="496033" y="1666874"/>
                    <a:pt x="992066" y="1636834"/>
                    <a:pt x="1310054" y="1529861"/>
                  </a:cubicBezTo>
                  <a:cubicBezTo>
                    <a:pt x="1628042" y="1422888"/>
                    <a:pt x="1733550" y="1276350"/>
                    <a:pt x="1907931" y="1055077"/>
                  </a:cubicBezTo>
                  <a:cubicBezTo>
                    <a:pt x="2082312" y="833804"/>
                    <a:pt x="2189285" y="378069"/>
                    <a:pt x="2356339" y="202223"/>
                  </a:cubicBezTo>
                  <a:cubicBezTo>
                    <a:pt x="2523393" y="26377"/>
                    <a:pt x="2910254" y="0"/>
                    <a:pt x="2910254" y="0"/>
                  </a:cubicBezTo>
                  <a:lnTo>
                    <a:pt x="2910254" y="0"/>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025" name="直線コネクタ 1024"/>
            <p:cNvCxnSpPr>
              <a:endCxn id="1026" idx="2"/>
            </p:cNvCxnSpPr>
            <p:nvPr/>
          </p:nvCxnSpPr>
          <p:spPr>
            <a:xfrm>
              <a:off x="6024929" y="4642338"/>
              <a:ext cx="0" cy="229456"/>
            </a:xfrm>
            <a:prstGeom prst="line">
              <a:avLst/>
            </a:prstGeom>
          </p:spPr>
          <p:style>
            <a:lnRef idx="1">
              <a:schemeClr val="accent1"/>
            </a:lnRef>
            <a:fillRef idx="0">
              <a:schemeClr val="accent1"/>
            </a:fillRef>
            <a:effectRef idx="0">
              <a:schemeClr val="accent1"/>
            </a:effectRef>
            <a:fontRef idx="minor">
              <a:schemeClr val="tx1"/>
            </a:fontRef>
          </p:style>
        </p:cxnSp>
        <p:sp>
          <p:nvSpPr>
            <p:cNvPr id="1027" name="直角三角形 1026"/>
            <p:cNvSpPr/>
            <p:nvPr/>
          </p:nvSpPr>
          <p:spPr>
            <a:xfrm>
              <a:off x="6024929" y="4642338"/>
              <a:ext cx="753940" cy="229456"/>
            </a:xfrm>
            <a:prstGeom prst="rtTriangle">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29" name="直角三角形 1028"/>
            <p:cNvSpPr/>
            <p:nvPr/>
          </p:nvSpPr>
          <p:spPr>
            <a:xfrm>
              <a:off x="6471138" y="4757066"/>
              <a:ext cx="835270" cy="114728"/>
            </a:xfrm>
            <a:prstGeom prst="rtTriangle">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567604" y="3165231"/>
              <a:ext cx="2914650" cy="1706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030" name="テキスト ボックス 1029"/>
          <p:cNvSpPr txBox="1"/>
          <p:nvPr/>
        </p:nvSpPr>
        <p:spPr>
          <a:xfrm>
            <a:off x="6401899" y="3577324"/>
            <a:ext cx="2866293" cy="461665"/>
          </a:xfrm>
          <a:prstGeom prst="rect">
            <a:avLst/>
          </a:prstGeom>
          <a:noFill/>
        </p:spPr>
        <p:txBody>
          <a:bodyPr wrap="square" rtlCol="0">
            <a:spAutoFit/>
          </a:bodyPr>
          <a:lstStyle/>
          <a:p>
            <a:r>
              <a:rPr kumimoji="1" lang="ja-JP" altLang="en-US" sz="2400" dirty="0" smtClean="0"/>
              <a:t>棄却域（有意水準）</a:t>
            </a:r>
            <a:endParaRPr kumimoji="1" lang="ja-JP" altLang="en-US" sz="2400" dirty="0"/>
          </a:p>
        </p:txBody>
      </p:sp>
      <p:cxnSp>
        <p:nvCxnSpPr>
          <p:cNvPr id="1032" name="直線矢印コネクタ 1031"/>
          <p:cNvCxnSpPr>
            <a:stCxn id="1030" idx="2"/>
          </p:cNvCxnSpPr>
          <p:nvPr/>
        </p:nvCxnSpPr>
        <p:spPr>
          <a:xfrm flipH="1">
            <a:off x="6242539" y="4038989"/>
            <a:ext cx="1592507" cy="76997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35" name="テキスト ボックス 1034"/>
          <p:cNvSpPr txBox="1"/>
          <p:nvPr/>
        </p:nvSpPr>
        <p:spPr>
          <a:xfrm>
            <a:off x="4013606" y="3766053"/>
            <a:ext cx="1107996" cy="461665"/>
          </a:xfrm>
          <a:prstGeom prst="rect">
            <a:avLst/>
          </a:prstGeom>
          <a:noFill/>
        </p:spPr>
        <p:txBody>
          <a:bodyPr wrap="none" rtlCol="0">
            <a:spAutoFit/>
          </a:bodyPr>
          <a:lstStyle/>
          <a:p>
            <a:r>
              <a:rPr kumimoji="1" lang="ja-JP" altLang="en-US" sz="2400" dirty="0" smtClean="0"/>
              <a:t>採択域</a:t>
            </a:r>
            <a:endParaRPr kumimoji="1" lang="ja-JP" altLang="en-US" sz="2400" dirty="0"/>
          </a:p>
        </p:txBody>
      </p:sp>
      <p:sp>
        <p:nvSpPr>
          <p:cNvPr id="1036" name="テキスト ボックス 1035"/>
          <p:cNvSpPr txBox="1"/>
          <p:nvPr/>
        </p:nvSpPr>
        <p:spPr>
          <a:xfrm>
            <a:off x="4301801" y="5306061"/>
            <a:ext cx="4833489" cy="707886"/>
          </a:xfrm>
          <a:prstGeom prst="rect">
            <a:avLst/>
          </a:prstGeom>
          <a:noFill/>
        </p:spPr>
        <p:txBody>
          <a:bodyPr wrap="square" rtlCol="0">
            <a:spAutoFit/>
          </a:bodyPr>
          <a:lstStyle/>
          <a:p>
            <a:r>
              <a:rPr kumimoji="1" lang="ja-JP" altLang="en-US" sz="2000" dirty="0" smtClean="0"/>
              <a:t>検定統計量がこの範囲であれば棄却する</a:t>
            </a:r>
            <a:endParaRPr kumimoji="1" lang="en-US" altLang="ja-JP" sz="2000" dirty="0" smtClean="0"/>
          </a:p>
          <a:p>
            <a:r>
              <a:rPr lang="ja-JP" altLang="en-US" sz="2000" dirty="0" smtClean="0"/>
              <a:t>（</a:t>
            </a:r>
            <a:r>
              <a:rPr lang="ja-JP" altLang="en-US" sz="2000" dirty="0" err="1" smtClean="0"/>
              <a:t>ｚ</a:t>
            </a:r>
            <a:r>
              <a:rPr lang="ja-JP" altLang="en-US" sz="2000" dirty="0" smtClean="0"/>
              <a:t>値、ｔ値など）</a:t>
            </a:r>
            <a:endParaRPr kumimoji="1" lang="ja-JP" altLang="en-US" sz="2000" dirty="0"/>
          </a:p>
        </p:txBody>
      </p:sp>
      <p:cxnSp>
        <p:nvCxnSpPr>
          <p:cNvPr id="1038" name="直線矢印コネクタ 1037"/>
          <p:cNvCxnSpPr/>
          <p:nvPr/>
        </p:nvCxnSpPr>
        <p:spPr>
          <a:xfrm>
            <a:off x="6024928" y="5079803"/>
            <a:ext cx="1116000" cy="0"/>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40" name="テキスト ボックス 1039"/>
          <p:cNvSpPr txBox="1"/>
          <p:nvPr/>
        </p:nvSpPr>
        <p:spPr>
          <a:xfrm>
            <a:off x="381843" y="2481642"/>
            <a:ext cx="4185761" cy="830997"/>
          </a:xfrm>
          <a:prstGeom prst="rect">
            <a:avLst/>
          </a:prstGeom>
          <a:noFill/>
        </p:spPr>
        <p:txBody>
          <a:bodyPr wrap="none" rtlCol="0">
            <a:spAutoFit/>
          </a:bodyPr>
          <a:lstStyle/>
          <a:p>
            <a:r>
              <a:rPr kumimoji="1" lang="ja-JP" altLang="en-US" sz="2400" dirty="0" smtClean="0"/>
              <a:t>検定統計量の理論的確率分布</a:t>
            </a:r>
            <a:endParaRPr kumimoji="1" lang="en-US" altLang="ja-JP" sz="2400" dirty="0" smtClean="0"/>
          </a:p>
          <a:p>
            <a:r>
              <a:rPr lang="ja-JP" altLang="en-US" sz="2400" dirty="0" smtClean="0"/>
              <a:t>（標準</a:t>
            </a:r>
            <a:r>
              <a:rPr lang="ja-JP" altLang="en-US" sz="2400" dirty="0"/>
              <a:t>正規分</a:t>
            </a:r>
            <a:r>
              <a:rPr lang="ja-JP" altLang="en-US" sz="2400" dirty="0" smtClean="0"/>
              <a:t>布、</a:t>
            </a:r>
            <a:r>
              <a:rPr lang="ja-JP" altLang="en-US" sz="2400" dirty="0" err="1" smtClean="0"/>
              <a:t>ｔ</a:t>
            </a:r>
            <a:r>
              <a:rPr lang="ja-JP" altLang="en-US" sz="2400" dirty="0" smtClean="0"/>
              <a:t>分布など）</a:t>
            </a:r>
            <a:endParaRPr kumimoji="1" lang="ja-JP" altLang="en-US" sz="2400" dirty="0"/>
          </a:p>
        </p:txBody>
      </p:sp>
      <p:cxnSp>
        <p:nvCxnSpPr>
          <p:cNvPr id="1042" name="直線矢印コネクタ 1041"/>
          <p:cNvCxnSpPr>
            <a:stCxn id="1040" idx="2"/>
          </p:cNvCxnSpPr>
          <p:nvPr/>
        </p:nvCxnSpPr>
        <p:spPr>
          <a:xfrm>
            <a:off x="2474724" y="3312639"/>
            <a:ext cx="1292158" cy="56697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77758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両側検定と片側検定</a:t>
            </a:r>
            <a:endParaRPr kumimoji="1" lang="ja-JP" altLang="en-US" dirty="0"/>
          </a:p>
        </p:txBody>
      </p:sp>
      <p:sp>
        <p:nvSpPr>
          <p:cNvPr id="3" name="コンテンツ プレースホルダー 2"/>
          <p:cNvSpPr>
            <a:spLocks noGrp="1"/>
          </p:cNvSpPr>
          <p:nvPr>
            <p:ph idx="1"/>
          </p:nvPr>
        </p:nvSpPr>
        <p:spPr>
          <a:xfrm>
            <a:off x="628650" y="1526874"/>
            <a:ext cx="7886700" cy="5149971"/>
          </a:xfrm>
        </p:spPr>
        <p:txBody>
          <a:bodyPr>
            <a:normAutofit lnSpcReduction="10000"/>
          </a:bodyPr>
          <a:lstStyle/>
          <a:p>
            <a:r>
              <a:rPr kumimoji="1" lang="ja-JP" altLang="en-US" dirty="0" smtClean="0"/>
              <a:t>両側検定</a:t>
            </a:r>
            <a:endParaRPr kumimoji="1" lang="en-US" altLang="ja-JP" dirty="0" smtClean="0"/>
          </a:p>
          <a:p>
            <a:pPr lvl="1"/>
            <a:r>
              <a:rPr lang="ja-JP" altLang="en-US" dirty="0" smtClean="0"/>
              <a:t>棄却域を検定統計量の理論的確率分布の両側に設けて検定する</a:t>
            </a:r>
            <a:endParaRPr lang="en-US" altLang="ja-JP" dirty="0"/>
          </a:p>
          <a:p>
            <a:endParaRPr lang="en-US" altLang="ja-JP" dirty="0" smtClean="0"/>
          </a:p>
          <a:p>
            <a:endParaRPr lang="en-US" altLang="ja-JP" dirty="0" smtClean="0"/>
          </a:p>
          <a:p>
            <a:endParaRPr lang="en-US" altLang="ja-JP" dirty="0" smtClean="0"/>
          </a:p>
          <a:p>
            <a:endParaRPr lang="en-US" altLang="ja-JP" dirty="0"/>
          </a:p>
          <a:p>
            <a:r>
              <a:rPr kumimoji="1" lang="ja-JP" altLang="en-US" dirty="0" smtClean="0"/>
              <a:t>片側検定</a:t>
            </a:r>
            <a:endParaRPr kumimoji="1" lang="en-US" altLang="ja-JP" dirty="0" smtClean="0"/>
          </a:p>
          <a:p>
            <a:pPr lvl="1"/>
            <a:r>
              <a:rPr kumimoji="1" lang="ja-JP" altLang="en-US" dirty="0" smtClean="0"/>
              <a:t>棄却域を検定統計量の理論的確率分布のどちらか一方のみに設けて検定する</a:t>
            </a:r>
            <a:endParaRPr kumimoji="1" lang="en-US" altLang="ja-JP" dirty="0" smtClean="0"/>
          </a:p>
          <a:p>
            <a:pPr lvl="1"/>
            <a:r>
              <a:rPr lang="ja-JP" altLang="en-US" dirty="0" smtClean="0"/>
              <a:t>一方の群に比べて大小関係があらかじめ予想できる時に用いる</a:t>
            </a:r>
            <a:endParaRPr kumimoji="1" lang="ja-JP" altLang="en-US" dirty="0"/>
          </a:p>
        </p:txBody>
      </p:sp>
      <p:sp>
        <p:nvSpPr>
          <p:cNvPr id="4" name="スライド番号プレースホルダー 3"/>
          <p:cNvSpPr>
            <a:spLocks noGrp="1"/>
          </p:cNvSpPr>
          <p:nvPr>
            <p:ph type="sldNum" sz="quarter" idx="12"/>
          </p:nvPr>
        </p:nvSpPr>
        <p:spPr/>
        <p:txBody>
          <a:bodyPr/>
          <a:lstStyle/>
          <a:p>
            <a:fld id="{6C575FA1-FFB5-446A-8ADE-EC47B619C9D8}" type="slidenum">
              <a:rPr kumimoji="1" lang="ja-JP" altLang="en-US" smtClean="0"/>
              <a:t>8</a:t>
            </a:fld>
            <a:endParaRPr kumimoji="1" lang="ja-JP" altLang="en-US"/>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6950" y="2711033"/>
            <a:ext cx="2924355" cy="1719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9" name="グループ化 8"/>
          <p:cNvGrpSpPr/>
          <p:nvPr/>
        </p:nvGrpSpPr>
        <p:grpSpPr>
          <a:xfrm>
            <a:off x="2562045" y="2698457"/>
            <a:ext cx="2709892" cy="1719263"/>
            <a:chOff x="2562045" y="2698457"/>
            <a:chExt cx="2709892" cy="1719263"/>
          </a:xfrm>
        </p:grpSpPr>
        <p:sp>
          <p:nvSpPr>
            <p:cNvPr id="7" name="直角三角形 6"/>
            <p:cNvSpPr/>
            <p:nvPr/>
          </p:nvSpPr>
          <p:spPr>
            <a:xfrm>
              <a:off x="2562045" y="4296664"/>
              <a:ext cx="586597" cy="111431"/>
            </a:xfrm>
            <a:custGeom>
              <a:avLst/>
              <a:gdLst>
                <a:gd name="connsiteX0" fmla="*/ 0 w 1199071"/>
                <a:gd name="connsiteY0" fmla="*/ 455776 h 455776"/>
                <a:gd name="connsiteX1" fmla="*/ 0 w 1199071"/>
                <a:gd name="connsiteY1" fmla="*/ 0 h 455776"/>
                <a:gd name="connsiteX2" fmla="*/ 1199071 w 1199071"/>
                <a:gd name="connsiteY2" fmla="*/ 455776 h 455776"/>
                <a:gd name="connsiteX3" fmla="*/ 0 w 1199071"/>
                <a:gd name="connsiteY3" fmla="*/ 455776 h 455776"/>
                <a:gd name="connsiteX0" fmla="*/ 1173193 w 1173193"/>
                <a:gd name="connsiteY0" fmla="*/ 455776 h 507534"/>
                <a:gd name="connsiteX1" fmla="*/ 1173193 w 1173193"/>
                <a:gd name="connsiteY1" fmla="*/ 0 h 507534"/>
                <a:gd name="connsiteX2" fmla="*/ 0 w 1173193"/>
                <a:gd name="connsiteY2" fmla="*/ 507534 h 507534"/>
                <a:gd name="connsiteX3" fmla="*/ 1173193 w 1173193"/>
                <a:gd name="connsiteY3" fmla="*/ 455776 h 507534"/>
                <a:gd name="connsiteX0" fmla="*/ 603849 w 1173193"/>
                <a:gd name="connsiteY0" fmla="*/ 533414 h 533414"/>
                <a:gd name="connsiteX1" fmla="*/ 1173193 w 1173193"/>
                <a:gd name="connsiteY1" fmla="*/ 0 h 533414"/>
                <a:gd name="connsiteX2" fmla="*/ 0 w 1173193"/>
                <a:gd name="connsiteY2" fmla="*/ 507534 h 533414"/>
                <a:gd name="connsiteX3" fmla="*/ 603849 w 1173193"/>
                <a:gd name="connsiteY3" fmla="*/ 533414 h 533414"/>
                <a:gd name="connsiteX0" fmla="*/ 690113 w 1173193"/>
                <a:gd name="connsiteY0" fmla="*/ 516161 h 516161"/>
                <a:gd name="connsiteX1" fmla="*/ 1173193 w 1173193"/>
                <a:gd name="connsiteY1" fmla="*/ 0 h 516161"/>
                <a:gd name="connsiteX2" fmla="*/ 0 w 1173193"/>
                <a:gd name="connsiteY2" fmla="*/ 507534 h 516161"/>
                <a:gd name="connsiteX3" fmla="*/ 690113 w 1173193"/>
                <a:gd name="connsiteY3" fmla="*/ 516161 h 516161"/>
                <a:gd name="connsiteX0" fmla="*/ 690113 w 690113"/>
                <a:gd name="connsiteY0" fmla="*/ 214236 h 214236"/>
                <a:gd name="connsiteX1" fmla="*/ 646982 w 690113"/>
                <a:gd name="connsiteY1" fmla="*/ 0 h 214236"/>
                <a:gd name="connsiteX2" fmla="*/ 0 w 690113"/>
                <a:gd name="connsiteY2" fmla="*/ 205609 h 214236"/>
                <a:gd name="connsiteX3" fmla="*/ 690113 w 690113"/>
                <a:gd name="connsiteY3" fmla="*/ 214236 h 214236"/>
                <a:gd name="connsiteX0" fmla="*/ 646981 w 646982"/>
                <a:gd name="connsiteY0" fmla="*/ 205610 h 205610"/>
                <a:gd name="connsiteX1" fmla="*/ 646982 w 646982"/>
                <a:gd name="connsiteY1" fmla="*/ 0 h 205610"/>
                <a:gd name="connsiteX2" fmla="*/ 0 w 646982"/>
                <a:gd name="connsiteY2" fmla="*/ 205609 h 205610"/>
                <a:gd name="connsiteX3" fmla="*/ 646981 w 646982"/>
                <a:gd name="connsiteY3" fmla="*/ 205610 h 205610"/>
                <a:gd name="connsiteX0" fmla="*/ 646981 w 821169"/>
                <a:gd name="connsiteY0" fmla="*/ 222864 h 222864"/>
                <a:gd name="connsiteX1" fmla="*/ 821169 w 821169"/>
                <a:gd name="connsiteY1" fmla="*/ 0 h 222864"/>
                <a:gd name="connsiteX2" fmla="*/ 0 w 821169"/>
                <a:gd name="connsiteY2" fmla="*/ 222863 h 222864"/>
                <a:gd name="connsiteX3" fmla="*/ 646981 w 821169"/>
                <a:gd name="connsiteY3" fmla="*/ 222864 h 222864"/>
                <a:gd name="connsiteX0" fmla="*/ 684306 w 821169"/>
                <a:gd name="connsiteY0" fmla="*/ 171106 h 222864"/>
                <a:gd name="connsiteX1" fmla="*/ 821169 w 821169"/>
                <a:gd name="connsiteY1" fmla="*/ 0 h 222864"/>
                <a:gd name="connsiteX2" fmla="*/ 0 w 821169"/>
                <a:gd name="connsiteY2" fmla="*/ 222863 h 222864"/>
                <a:gd name="connsiteX3" fmla="*/ 684306 w 821169"/>
                <a:gd name="connsiteY3" fmla="*/ 171106 h 222864"/>
                <a:gd name="connsiteX0" fmla="*/ 696747 w 833610"/>
                <a:gd name="connsiteY0" fmla="*/ 171106 h 171106"/>
                <a:gd name="connsiteX1" fmla="*/ 833610 w 833610"/>
                <a:gd name="connsiteY1" fmla="*/ 0 h 171106"/>
                <a:gd name="connsiteX2" fmla="*/ 0 w 833610"/>
                <a:gd name="connsiteY2" fmla="*/ 171104 h 171106"/>
                <a:gd name="connsiteX3" fmla="*/ 696747 w 833610"/>
                <a:gd name="connsiteY3" fmla="*/ 171106 h 171106"/>
                <a:gd name="connsiteX0" fmla="*/ 696747 w 833610"/>
                <a:gd name="connsiteY0" fmla="*/ 171106 h 188362"/>
                <a:gd name="connsiteX1" fmla="*/ 833610 w 833610"/>
                <a:gd name="connsiteY1" fmla="*/ 0 h 188362"/>
                <a:gd name="connsiteX2" fmla="*/ 0 w 833610"/>
                <a:gd name="connsiteY2" fmla="*/ 171104 h 188362"/>
                <a:gd name="connsiteX3" fmla="*/ 87095 w 833610"/>
                <a:gd name="connsiteY3" fmla="*/ 188362 h 188362"/>
                <a:gd name="connsiteX4" fmla="*/ 696747 w 833610"/>
                <a:gd name="connsiteY4" fmla="*/ 171106 h 188362"/>
                <a:gd name="connsiteX0" fmla="*/ 709188 w 846051"/>
                <a:gd name="connsiteY0" fmla="*/ 171106 h 222862"/>
                <a:gd name="connsiteX1" fmla="*/ 846051 w 846051"/>
                <a:gd name="connsiteY1" fmla="*/ 0 h 222862"/>
                <a:gd name="connsiteX2" fmla="*/ 0 w 846051"/>
                <a:gd name="connsiteY2" fmla="*/ 222862 h 222862"/>
                <a:gd name="connsiteX3" fmla="*/ 99536 w 846051"/>
                <a:gd name="connsiteY3" fmla="*/ 188362 h 222862"/>
                <a:gd name="connsiteX4" fmla="*/ 709188 w 846051"/>
                <a:gd name="connsiteY4" fmla="*/ 171106 h 2228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6051" h="222862">
                  <a:moveTo>
                    <a:pt x="709188" y="171106"/>
                  </a:moveTo>
                  <a:cubicBezTo>
                    <a:pt x="709188" y="102569"/>
                    <a:pt x="846051" y="68537"/>
                    <a:pt x="846051" y="0"/>
                  </a:cubicBezTo>
                  <a:lnTo>
                    <a:pt x="0" y="222862"/>
                  </a:lnTo>
                  <a:cubicBezTo>
                    <a:pt x="33179" y="222864"/>
                    <a:pt x="66357" y="188360"/>
                    <a:pt x="99536" y="188362"/>
                  </a:cubicBezTo>
                  <a:lnTo>
                    <a:pt x="709188" y="171106"/>
                  </a:lnTo>
                  <a:close/>
                </a:path>
              </a:pathLst>
            </a:cu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accent4">
                    <a:lumMod val="40000"/>
                    <a:lumOff val="60000"/>
                  </a:schemeClr>
                </a:solidFill>
              </a:endParaRPr>
            </a:p>
          </p:txBody>
        </p:sp>
        <p:sp>
          <p:nvSpPr>
            <p:cNvPr id="8" name="直角三角形 7"/>
            <p:cNvSpPr/>
            <p:nvPr/>
          </p:nvSpPr>
          <p:spPr>
            <a:xfrm>
              <a:off x="2751825" y="4218317"/>
              <a:ext cx="474453" cy="181865"/>
            </a:xfrm>
            <a:custGeom>
              <a:avLst/>
              <a:gdLst>
                <a:gd name="connsiteX0" fmla="*/ 0 w 1026544"/>
                <a:gd name="connsiteY0" fmla="*/ 241540 h 241540"/>
                <a:gd name="connsiteX1" fmla="*/ 0 w 1026544"/>
                <a:gd name="connsiteY1" fmla="*/ 0 h 241540"/>
                <a:gd name="connsiteX2" fmla="*/ 1026544 w 1026544"/>
                <a:gd name="connsiteY2" fmla="*/ 241540 h 241540"/>
                <a:gd name="connsiteX3" fmla="*/ 0 w 1026544"/>
                <a:gd name="connsiteY3" fmla="*/ 241540 h 241540"/>
                <a:gd name="connsiteX0" fmla="*/ 474453 w 474453"/>
                <a:gd name="connsiteY0" fmla="*/ 241540 h 241540"/>
                <a:gd name="connsiteX1" fmla="*/ 474453 w 474453"/>
                <a:gd name="connsiteY1" fmla="*/ 0 h 241540"/>
                <a:gd name="connsiteX2" fmla="*/ 0 w 474453"/>
                <a:gd name="connsiteY2" fmla="*/ 232914 h 241540"/>
                <a:gd name="connsiteX3" fmla="*/ 474453 w 474453"/>
                <a:gd name="connsiteY3" fmla="*/ 241540 h 241540"/>
                <a:gd name="connsiteX0" fmla="*/ 474453 w 474453"/>
                <a:gd name="connsiteY0" fmla="*/ 103518 h 103518"/>
                <a:gd name="connsiteX1" fmla="*/ 474453 w 474453"/>
                <a:gd name="connsiteY1" fmla="*/ 0 h 103518"/>
                <a:gd name="connsiteX2" fmla="*/ 0 w 474453"/>
                <a:gd name="connsiteY2" fmla="*/ 94892 h 103518"/>
                <a:gd name="connsiteX3" fmla="*/ 474453 w 474453"/>
                <a:gd name="connsiteY3" fmla="*/ 103518 h 103518"/>
              </a:gdLst>
              <a:ahLst/>
              <a:cxnLst>
                <a:cxn ang="0">
                  <a:pos x="connsiteX0" y="connsiteY0"/>
                </a:cxn>
                <a:cxn ang="0">
                  <a:pos x="connsiteX1" y="connsiteY1"/>
                </a:cxn>
                <a:cxn ang="0">
                  <a:pos x="connsiteX2" y="connsiteY2"/>
                </a:cxn>
                <a:cxn ang="0">
                  <a:pos x="connsiteX3" y="connsiteY3"/>
                </a:cxn>
              </a:cxnLst>
              <a:rect l="l" t="t" r="r" b="b"/>
              <a:pathLst>
                <a:path w="474453" h="103518">
                  <a:moveTo>
                    <a:pt x="474453" y="103518"/>
                  </a:moveTo>
                  <a:lnTo>
                    <a:pt x="474453" y="0"/>
                  </a:lnTo>
                  <a:lnTo>
                    <a:pt x="0" y="94892"/>
                  </a:lnTo>
                  <a:lnTo>
                    <a:pt x="474453" y="103518"/>
                  </a:lnTo>
                  <a:close/>
                </a:path>
              </a:pathLst>
            </a:cu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n>
                  <a:solidFill>
                    <a:schemeClr val="accent4">
                      <a:lumMod val="40000"/>
                      <a:lumOff val="60000"/>
                    </a:schemeClr>
                  </a:solidFill>
                </a:ln>
                <a:solidFill>
                  <a:schemeClr val="accent4">
                    <a:lumMod val="40000"/>
                    <a:lumOff val="60000"/>
                  </a:schemeClr>
                </a:solidFill>
              </a:endParaRPr>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2045" y="2698457"/>
              <a:ext cx="2709892" cy="1719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42251181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統計的仮説検定の手順</a:t>
            </a:r>
            <a:endParaRPr kumimoji="1" lang="ja-JP" altLang="en-US" dirty="0"/>
          </a:p>
        </p:txBody>
      </p:sp>
      <p:sp>
        <p:nvSpPr>
          <p:cNvPr id="3" name="コンテンツ プレースホルダー 2"/>
          <p:cNvSpPr>
            <a:spLocks noGrp="1"/>
          </p:cNvSpPr>
          <p:nvPr>
            <p:ph idx="1"/>
          </p:nvPr>
        </p:nvSpPr>
        <p:spPr>
          <a:xfrm>
            <a:off x="628650" y="1825625"/>
            <a:ext cx="7886700" cy="4797597"/>
          </a:xfrm>
        </p:spPr>
        <p:txBody>
          <a:bodyPr>
            <a:normAutofit fontScale="92500"/>
          </a:bodyPr>
          <a:lstStyle/>
          <a:p>
            <a:r>
              <a:rPr kumimoji="1" lang="ja-JP" altLang="en-US" dirty="0" smtClean="0"/>
              <a:t>帰無仮説と対立仮説を設定する</a:t>
            </a:r>
            <a:endParaRPr kumimoji="1" lang="en-US" altLang="ja-JP" dirty="0" smtClean="0"/>
          </a:p>
          <a:p>
            <a:endParaRPr lang="en-US" altLang="ja-JP" dirty="0"/>
          </a:p>
          <a:p>
            <a:r>
              <a:rPr kumimoji="1" lang="ja-JP" altLang="en-US" dirty="0" smtClean="0"/>
              <a:t>片側検定か両側検定の区別、優位水準を設定</a:t>
            </a:r>
            <a:endParaRPr kumimoji="1" lang="en-US" altLang="ja-JP" dirty="0" smtClean="0"/>
          </a:p>
          <a:p>
            <a:endParaRPr lang="en-US" altLang="ja-JP" dirty="0"/>
          </a:p>
          <a:p>
            <a:r>
              <a:rPr kumimoji="1" lang="ja-JP" altLang="en-US" dirty="0" smtClean="0"/>
              <a:t>検定法を選択し、検定統計量を計算</a:t>
            </a:r>
            <a:endParaRPr kumimoji="1" lang="en-US" altLang="ja-JP" dirty="0" smtClean="0"/>
          </a:p>
          <a:p>
            <a:endParaRPr lang="en-US" altLang="ja-JP" dirty="0"/>
          </a:p>
          <a:p>
            <a:r>
              <a:rPr kumimoji="1" lang="ja-JP" altLang="en-US" dirty="0" smtClean="0"/>
              <a:t>検定統計量が確率分布の棄却域に入っていたら帰無仮説を棄て対立仮説を採択</a:t>
            </a:r>
            <a:endParaRPr lang="en-US" altLang="ja-JP" dirty="0"/>
          </a:p>
          <a:p>
            <a:pPr marL="0" indent="0">
              <a:buNone/>
            </a:pPr>
            <a:r>
              <a:rPr kumimoji="1" lang="ja-JP" altLang="en-US" dirty="0" smtClean="0"/>
              <a:t>　</a:t>
            </a:r>
            <a:r>
              <a:rPr kumimoji="1" lang="ja-JP" altLang="en-US" dirty="0" smtClean="0">
                <a:solidFill>
                  <a:srgbClr val="FF0000"/>
                </a:solidFill>
              </a:rPr>
              <a:t>入っていなければ帰無仮説を棄てることができない</a:t>
            </a:r>
            <a:endParaRPr kumimoji="1" lang="en-US" altLang="ja-JP" dirty="0" smtClean="0">
              <a:solidFill>
                <a:srgbClr val="FF0000"/>
              </a:solidFill>
            </a:endParaRPr>
          </a:p>
          <a:p>
            <a:pPr marL="0" indent="0">
              <a:buNone/>
            </a:pPr>
            <a:r>
              <a:rPr lang="ja-JP" altLang="en-US" dirty="0"/>
              <a:t>　</a:t>
            </a:r>
            <a:r>
              <a:rPr lang="ja-JP" altLang="en-US" dirty="0" smtClean="0"/>
              <a:t>（標本数が多い場合帰無仮説を採択）</a:t>
            </a:r>
            <a:endParaRPr kumimoji="1" lang="en-US" altLang="ja-JP" dirty="0" smtClean="0"/>
          </a:p>
          <a:p>
            <a:endParaRPr kumimoji="1" lang="ja-JP" altLang="en-US" dirty="0"/>
          </a:p>
        </p:txBody>
      </p:sp>
      <p:sp>
        <p:nvSpPr>
          <p:cNvPr id="4" name="スライド番号プレースホルダー 3"/>
          <p:cNvSpPr>
            <a:spLocks noGrp="1"/>
          </p:cNvSpPr>
          <p:nvPr>
            <p:ph type="sldNum" sz="quarter" idx="12"/>
          </p:nvPr>
        </p:nvSpPr>
        <p:spPr/>
        <p:txBody>
          <a:bodyPr/>
          <a:lstStyle/>
          <a:p>
            <a:fld id="{6C575FA1-FFB5-446A-8ADE-EC47B619C9D8}" type="slidenum">
              <a:rPr kumimoji="1" lang="ja-JP" altLang="en-US" smtClean="0"/>
              <a:t>9</a:t>
            </a:fld>
            <a:endParaRPr kumimoji="1" lang="ja-JP" altLang="en-US"/>
          </a:p>
        </p:txBody>
      </p:sp>
    </p:spTree>
    <p:extLst>
      <p:ext uri="{BB962C8B-B14F-4D97-AF65-F5344CB8AC3E}">
        <p14:creationId xmlns:p14="http://schemas.microsoft.com/office/powerpoint/2010/main" val="303492386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28650" y="543697"/>
            <a:ext cx="7886700" cy="753762"/>
          </a:xfrm>
        </p:spPr>
        <p:txBody>
          <a:bodyPr>
            <a:normAutofit/>
          </a:bodyPr>
          <a:lstStyle/>
          <a:p>
            <a:r>
              <a:rPr lang="ja-JP" altLang="en-US" dirty="0"/>
              <a:t>過誤</a:t>
            </a:r>
            <a:r>
              <a:rPr lang="ja-JP" altLang="en-US" dirty="0" smtClean="0"/>
              <a:t>率</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r>
              <a:rPr lang="en-US" altLang="ja-JP" dirty="0" smtClean="0"/>
              <a:t>α</a:t>
            </a:r>
            <a:r>
              <a:rPr lang="ja-JP" altLang="en-US" dirty="0" smtClean="0"/>
              <a:t>過誤（第</a:t>
            </a:r>
            <a:r>
              <a:rPr lang="en-US" altLang="ja-JP" dirty="0" smtClean="0"/>
              <a:t>1</a:t>
            </a:r>
            <a:r>
              <a:rPr lang="ja-JP" altLang="en-US" dirty="0" smtClean="0"/>
              <a:t>種過誤）</a:t>
            </a:r>
            <a:endParaRPr lang="en-US" altLang="ja-JP" dirty="0" smtClean="0"/>
          </a:p>
          <a:p>
            <a:pPr lvl="1"/>
            <a:r>
              <a:rPr kumimoji="1" lang="ja-JP" altLang="en-US" dirty="0" smtClean="0"/>
              <a:t>帰無仮説が正しいにもかかわらず、棄却してしまう誤り</a:t>
            </a:r>
            <a:endParaRPr kumimoji="1" lang="en-US" altLang="ja-JP" dirty="0" smtClean="0"/>
          </a:p>
          <a:p>
            <a:pPr lvl="1"/>
            <a:r>
              <a:rPr kumimoji="1" lang="ja-JP" altLang="en-US" dirty="0" smtClean="0"/>
              <a:t>通常は有意水準という</a:t>
            </a:r>
            <a:endParaRPr kumimoji="1" lang="en-US" altLang="ja-JP" dirty="0"/>
          </a:p>
          <a:p>
            <a:endParaRPr lang="en-US" altLang="ja-JP" dirty="0" smtClean="0"/>
          </a:p>
          <a:p>
            <a:r>
              <a:rPr lang="el-GR" altLang="ja-JP" dirty="0" smtClean="0"/>
              <a:t>Β</a:t>
            </a:r>
            <a:r>
              <a:rPr lang="ja-JP" altLang="en-US" dirty="0" smtClean="0"/>
              <a:t>過誤（第</a:t>
            </a:r>
            <a:r>
              <a:rPr lang="en-US" altLang="ja-JP" dirty="0" smtClean="0"/>
              <a:t>2</a:t>
            </a:r>
            <a:r>
              <a:rPr lang="ja-JP" altLang="en-US" dirty="0" smtClean="0"/>
              <a:t>種過誤）</a:t>
            </a:r>
            <a:endParaRPr lang="en-US" altLang="ja-JP" dirty="0" smtClean="0"/>
          </a:p>
          <a:p>
            <a:pPr lvl="1"/>
            <a:r>
              <a:rPr kumimoji="1" lang="ja-JP" altLang="en-US" dirty="0" smtClean="0"/>
              <a:t>帰無仮説が正しくないのにもかかわらず帰無仮説を棄却しない誤り</a:t>
            </a:r>
            <a:endParaRPr kumimoji="1" lang="en-US" altLang="ja-JP" dirty="0" smtClean="0"/>
          </a:p>
          <a:p>
            <a:pPr lvl="1"/>
            <a:endParaRPr lang="en-US" altLang="ja-JP" dirty="0"/>
          </a:p>
          <a:p>
            <a:r>
              <a:rPr lang="ja-JP" altLang="en-US" dirty="0" smtClean="0"/>
              <a:t>検出力</a:t>
            </a:r>
            <a:endParaRPr lang="en-US" altLang="ja-JP" dirty="0" smtClean="0"/>
          </a:p>
          <a:p>
            <a:pPr lvl="1"/>
            <a:r>
              <a:rPr lang="ja-JP" altLang="en-US" dirty="0" smtClean="0"/>
              <a:t>検出したい差をとらえる力</a:t>
            </a:r>
            <a:endParaRPr lang="en-US" altLang="ja-JP" dirty="0" smtClean="0"/>
          </a:p>
          <a:p>
            <a:pPr lvl="1"/>
            <a:r>
              <a:rPr lang="ja-JP" altLang="en-US" dirty="0" smtClean="0"/>
              <a:t>標本数が少ないほど検出力は低くなる</a:t>
            </a:r>
            <a:endParaRPr lang="en-US" altLang="ja-JP" dirty="0"/>
          </a:p>
        </p:txBody>
      </p:sp>
      <p:sp>
        <p:nvSpPr>
          <p:cNvPr id="4" name="スライド番号プレースホルダー 3"/>
          <p:cNvSpPr>
            <a:spLocks noGrp="1"/>
          </p:cNvSpPr>
          <p:nvPr>
            <p:ph type="sldNum" sz="quarter" idx="12"/>
          </p:nvPr>
        </p:nvSpPr>
        <p:spPr/>
        <p:txBody>
          <a:bodyPr/>
          <a:lstStyle/>
          <a:p>
            <a:fld id="{6C575FA1-FFB5-446A-8ADE-EC47B619C9D8}" type="slidenum">
              <a:rPr kumimoji="1" lang="ja-JP" altLang="en-US" smtClean="0"/>
              <a:t>10</a:t>
            </a:fld>
            <a:endParaRPr kumimoji="1" lang="ja-JP" altLang="en-US"/>
          </a:p>
        </p:txBody>
      </p:sp>
    </p:spTree>
    <p:extLst>
      <p:ext uri="{BB962C8B-B14F-4D97-AF65-F5344CB8AC3E}">
        <p14:creationId xmlns:p14="http://schemas.microsoft.com/office/powerpoint/2010/main" val="357782892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29730" y="517586"/>
            <a:ext cx="10161916" cy="741872"/>
          </a:xfrm>
        </p:spPr>
        <p:txBody>
          <a:bodyPr>
            <a:normAutofit/>
          </a:bodyPr>
          <a:lstStyle/>
          <a:p>
            <a:r>
              <a:rPr kumimoji="1" lang="en-US" altLang="ja-JP" dirty="0" smtClean="0"/>
              <a:t>2</a:t>
            </a:r>
            <a:r>
              <a:rPr kumimoji="1" lang="ja-JP" altLang="en-US" dirty="0" err="1" smtClean="0"/>
              <a:t>つの</a:t>
            </a:r>
            <a:r>
              <a:rPr kumimoji="1" lang="ja-JP" altLang="en-US" dirty="0" smtClean="0"/>
              <a:t>差の検定に必要な標本数①</a:t>
            </a:r>
            <a:endParaRPr kumimoji="1" lang="ja-JP" altLang="en-US" dirty="0"/>
          </a:p>
        </p:txBody>
      </p:sp>
      <mc:AlternateContent xmlns:mc="http://schemas.openxmlformats.org/markup-compatibility/2006" xmlns:a14="http://schemas.microsoft.com/office/drawing/2010/main">
        <mc:Choice Requires="a14">
          <p:sp>
            <p:nvSpPr>
              <p:cNvPr id="3" name="コンテンツ プレースホルダー 2"/>
              <p:cNvSpPr>
                <a:spLocks noGrp="1"/>
              </p:cNvSpPr>
              <p:nvPr>
                <p:ph idx="1"/>
              </p:nvPr>
            </p:nvSpPr>
            <p:spPr>
              <a:xfrm>
                <a:off x="628650" y="1526875"/>
                <a:ext cx="7886700" cy="4650088"/>
              </a:xfrm>
            </p:spPr>
            <p:txBody>
              <a:bodyPr/>
              <a:lstStyle/>
              <a:p>
                <a:r>
                  <a:rPr kumimoji="1" lang="en-US" altLang="ja-JP" dirty="0" smtClean="0"/>
                  <a:t>2</a:t>
                </a:r>
                <a:r>
                  <a:rPr kumimoji="1" lang="ja-JP" altLang="en-US" dirty="0" smtClean="0"/>
                  <a:t>群間で平均値を</a:t>
                </a:r>
                <a:r>
                  <a:rPr kumimoji="1" lang="ja-JP" altLang="en-US" dirty="0" err="1" smtClean="0"/>
                  <a:t>ｔ</a:t>
                </a:r>
                <a:r>
                  <a:rPr kumimoji="1" lang="ja-JP" altLang="en-US" dirty="0" smtClean="0"/>
                  <a:t>検定により比較する場合</a:t>
                </a:r>
                <a:endParaRPr kumimoji="1" lang="en-US" altLang="ja-JP" dirty="0" smtClean="0"/>
              </a:p>
              <a:p>
                <a:endParaRPr lang="en-US" altLang="ja-JP" dirty="0"/>
              </a:p>
              <a:p>
                <a:pPr marL="0" indent="0">
                  <a:buNone/>
                </a:pPr>
                <a:r>
                  <a:rPr kumimoji="1" lang="en-US" altLang="ja-JP" dirty="0" smtClean="0"/>
                  <a:t>n=</a:t>
                </a:r>
                <a14:m>
                  <m:oMath xmlns:m="http://schemas.openxmlformats.org/officeDocument/2006/math">
                    <m:sSup>
                      <m:sSupPr>
                        <m:ctrlPr>
                          <a:rPr kumimoji="1" lang="en-US" altLang="ja-JP" i="1" smtClean="0">
                            <a:latin typeface="Cambria Math" panose="02040503050406030204" pitchFamily="18" charset="0"/>
                          </a:rPr>
                        </m:ctrlPr>
                      </m:sSupPr>
                      <m:e>
                        <m:r>
                          <a:rPr kumimoji="1" lang="en-US" altLang="ja-JP" b="0" i="1" smtClean="0">
                            <a:latin typeface="Cambria Math"/>
                          </a:rPr>
                          <m:t>2</m:t>
                        </m:r>
                        <m:r>
                          <a:rPr kumimoji="1" lang="en-US" altLang="ja-JP" b="0" i="1" smtClean="0">
                            <a:latin typeface="Cambria Math"/>
                          </a:rPr>
                          <m:t>×</m:t>
                        </m:r>
                        <m:d>
                          <m:dPr>
                            <m:ctrlPr>
                              <a:rPr kumimoji="1" lang="en-US" altLang="ja-JP" i="1" smtClean="0">
                                <a:latin typeface="Cambria Math" panose="02040503050406030204" pitchFamily="18" charset="0"/>
                              </a:rPr>
                            </m:ctrlPr>
                          </m:dPr>
                          <m:e>
                            <m:f>
                              <m:fPr>
                                <m:ctrlPr>
                                  <a:rPr kumimoji="1" lang="en-US" altLang="ja-JP" i="1" smtClean="0">
                                    <a:latin typeface="Cambria Math" panose="02040503050406030204" pitchFamily="18" charset="0"/>
                                  </a:rPr>
                                </m:ctrlPr>
                              </m:fPr>
                              <m:num>
                                <m:r>
                                  <a:rPr kumimoji="1" lang="ja-JP" altLang="en-US" b="0" i="1" smtClean="0">
                                    <a:latin typeface="Cambria Math"/>
                                  </a:rPr>
                                  <m:t>𝑧</m:t>
                                </m:r>
                                <m:d>
                                  <m:dPr>
                                    <m:ctrlPr>
                                      <a:rPr kumimoji="1" lang="en-US" altLang="ja-JP" b="0" i="1" smtClean="0">
                                        <a:latin typeface="Cambria Math" panose="02040503050406030204" pitchFamily="18" charset="0"/>
                                      </a:rPr>
                                    </m:ctrlPr>
                                  </m:dPr>
                                  <m:e>
                                    <m:r>
                                      <a:rPr kumimoji="1" lang="en-US" altLang="ja-JP" b="0" i="1" smtClean="0">
                                        <a:latin typeface="Cambria Math"/>
                                      </a:rPr>
                                      <m:t>𝛼</m:t>
                                    </m:r>
                                    <m:r>
                                      <a:rPr lang="en-US" altLang="ja-JP" i="1">
                                        <a:latin typeface="Cambria Math"/>
                                      </a:rPr>
                                      <m:t>/</m:t>
                                    </m:r>
                                    <m:r>
                                      <a:rPr lang="en-US" altLang="ja-JP" i="1">
                                        <a:latin typeface="Cambria Math"/>
                                      </a:rPr>
                                      <m:t>2</m:t>
                                    </m:r>
                                  </m:e>
                                </m:d>
                                <m:r>
                                  <a:rPr kumimoji="1" lang="en-US" altLang="ja-JP" b="0" i="1" smtClean="0">
                                    <a:latin typeface="Cambria Math"/>
                                  </a:rPr>
                                  <m:t>+</m:t>
                                </m:r>
                                <m:r>
                                  <a:rPr kumimoji="1" lang="ja-JP" altLang="en-US" b="0" i="1" smtClean="0">
                                    <a:latin typeface="Cambria Math"/>
                                  </a:rPr>
                                  <m:t>𝑧</m:t>
                                </m:r>
                                <m:d>
                                  <m:dPr>
                                    <m:ctrlPr>
                                      <a:rPr kumimoji="1" lang="en-US" altLang="ja-JP" b="0" i="1" smtClean="0">
                                        <a:latin typeface="Cambria Math" panose="02040503050406030204" pitchFamily="18" charset="0"/>
                                      </a:rPr>
                                    </m:ctrlPr>
                                  </m:dPr>
                                  <m:e>
                                    <m:r>
                                      <a:rPr kumimoji="1" lang="en-US" altLang="ja-JP" b="0" i="1" smtClean="0">
                                        <a:latin typeface="Cambria Math"/>
                                      </a:rPr>
                                      <m:t>𝛽</m:t>
                                    </m:r>
                                  </m:e>
                                </m:d>
                              </m:num>
                              <m:den>
                                <m:r>
                                  <a:rPr kumimoji="1" lang="ja-JP" altLang="en-US" b="0" i="1" smtClean="0">
                                    <a:latin typeface="Cambria Math"/>
                                  </a:rPr>
                                  <m:t>𝑑</m:t>
                                </m:r>
                              </m:den>
                            </m:f>
                          </m:e>
                        </m:d>
                      </m:e>
                      <m:sup>
                        <m:r>
                          <a:rPr kumimoji="1" lang="en-US" altLang="ja-JP" b="0" i="1" smtClean="0">
                            <a:latin typeface="Cambria Math"/>
                          </a:rPr>
                          <m:t>2</m:t>
                        </m:r>
                      </m:sup>
                    </m:sSup>
                    <m:r>
                      <a:rPr kumimoji="1" lang="en-US" altLang="ja-JP" b="0" i="1" smtClean="0">
                        <a:latin typeface="Cambria Math"/>
                      </a:rPr>
                      <m:t>+</m:t>
                    </m:r>
                    <m:f>
                      <m:fPr>
                        <m:ctrlPr>
                          <a:rPr kumimoji="1" lang="en-US" altLang="ja-JP" b="0" i="1" smtClean="0">
                            <a:latin typeface="Cambria Math" panose="02040503050406030204" pitchFamily="18" charset="0"/>
                          </a:rPr>
                        </m:ctrlPr>
                      </m:fPr>
                      <m:num>
                        <m:r>
                          <a:rPr kumimoji="1" lang="ja-JP" altLang="en-US" b="0" i="1" smtClean="0">
                            <a:latin typeface="Cambria Math"/>
                          </a:rPr>
                          <m:t>𝑧</m:t>
                        </m:r>
                        <m:sSup>
                          <m:sSupPr>
                            <m:ctrlPr>
                              <a:rPr kumimoji="1" lang="en-US" altLang="ja-JP" b="0" i="1" smtClean="0">
                                <a:latin typeface="Cambria Math" panose="02040503050406030204" pitchFamily="18" charset="0"/>
                              </a:rPr>
                            </m:ctrlPr>
                          </m:sSupPr>
                          <m:e>
                            <m:d>
                              <m:dPr>
                                <m:ctrlPr>
                                  <a:rPr kumimoji="1" lang="en-US" altLang="ja-JP" b="0" i="1" smtClean="0">
                                    <a:latin typeface="Cambria Math" panose="02040503050406030204" pitchFamily="18" charset="0"/>
                                  </a:rPr>
                                </m:ctrlPr>
                              </m:dPr>
                              <m:e>
                                <m:r>
                                  <a:rPr kumimoji="1" lang="en-US" altLang="ja-JP" b="0" i="1" smtClean="0">
                                    <a:latin typeface="Cambria Math"/>
                                  </a:rPr>
                                  <m:t>𝛼</m:t>
                                </m:r>
                                <m:r>
                                  <a:rPr lang="en-US" altLang="ja-JP" i="1">
                                    <a:latin typeface="Cambria Math"/>
                                  </a:rPr>
                                  <m:t>/</m:t>
                                </m:r>
                                <m:r>
                                  <a:rPr lang="en-US" altLang="ja-JP" i="1">
                                    <a:latin typeface="Cambria Math"/>
                                  </a:rPr>
                                  <m:t>2</m:t>
                                </m:r>
                              </m:e>
                            </m:d>
                          </m:e>
                          <m:sup>
                            <m:r>
                              <a:rPr kumimoji="1" lang="en-US" altLang="ja-JP" b="0" i="1" smtClean="0">
                                <a:latin typeface="Cambria Math"/>
                              </a:rPr>
                              <m:t>2</m:t>
                            </m:r>
                          </m:sup>
                        </m:sSup>
                      </m:num>
                      <m:den>
                        <m:r>
                          <a:rPr kumimoji="1" lang="en-US" altLang="ja-JP" b="0" i="1" smtClean="0">
                            <a:latin typeface="Cambria Math"/>
                          </a:rPr>
                          <m:t>4</m:t>
                        </m:r>
                      </m:den>
                    </m:f>
                  </m:oMath>
                </a14:m>
                <a:endParaRPr kumimoji="1" lang="en-US" altLang="ja-JP" dirty="0" smtClean="0"/>
              </a:p>
              <a:p>
                <a:pPr marL="0" indent="0">
                  <a:buNone/>
                </a:pPr>
                <a:endParaRPr lang="en-US" altLang="ja-JP" dirty="0"/>
              </a:p>
              <a:p>
                <a:pPr marL="0" indent="0">
                  <a:buNone/>
                </a:pPr>
                <a:r>
                  <a:rPr kumimoji="1" lang="en-US" altLang="ja-JP" dirty="0" smtClean="0"/>
                  <a:t>※</a:t>
                </a:r>
                <a:r>
                  <a:rPr kumimoji="1" lang="ja-JP" altLang="en-US" dirty="0" smtClean="0"/>
                  <a:t>通常は第</a:t>
                </a:r>
                <a:r>
                  <a:rPr kumimoji="1" lang="en-US" altLang="ja-JP" dirty="0" smtClean="0"/>
                  <a:t>2</a:t>
                </a:r>
                <a:r>
                  <a:rPr kumimoji="1" lang="ja-JP" altLang="en-US" dirty="0" smtClean="0"/>
                  <a:t>項は≒</a:t>
                </a:r>
                <a:r>
                  <a:rPr kumimoji="1" lang="en-US" altLang="ja-JP" dirty="0" smtClean="0"/>
                  <a:t>1</a:t>
                </a:r>
                <a:r>
                  <a:rPr kumimoji="1" lang="ja-JP" altLang="en-US" dirty="0" smtClean="0"/>
                  <a:t>としてもよい</a:t>
                </a:r>
                <a:endParaRPr kumimoji="1" lang="ja-JP" altLang="en-US" dirty="0"/>
              </a:p>
            </p:txBody>
          </p:sp>
        </mc:Choice>
        <mc:Fallback xmlns="">
          <p:sp>
            <p:nvSpPr>
              <p:cNvPr id="3" name="コンテンツ プレースホルダー 2"/>
              <p:cNvSpPr>
                <a:spLocks noGrp="1" noRot="1" noChangeAspect="1" noMove="1" noResize="1" noEditPoints="1" noAdjustHandles="1" noChangeArrowheads="1" noChangeShapeType="1" noTextEdit="1"/>
              </p:cNvSpPr>
              <p:nvPr>
                <p:ph idx="1"/>
              </p:nvPr>
            </p:nvSpPr>
            <p:spPr>
              <a:xfrm>
                <a:off x="628650" y="1526875"/>
                <a:ext cx="7886700" cy="4650088"/>
              </a:xfrm>
              <a:blipFill rotWithShape="1">
                <a:blip r:embed="rId3"/>
                <a:stretch>
                  <a:fillRect l="-1546" t="-2752"/>
                </a:stretch>
              </a:blipFill>
            </p:spPr>
            <p:txBody>
              <a:bodyPr/>
              <a:lstStyle/>
              <a:p>
                <a:r>
                  <a:rPr lang="ja-JP" altLang="en-US">
                    <a:noFill/>
                  </a:rPr>
                  <a:t> </a:t>
                </a:r>
              </a:p>
            </p:txBody>
          </p:sp>
        </mc:Fallback>
      </mc:AlternateContent>
      <p:sp>
        <p:nvSpPr>
          <p:cNvPr id="4" name="スライド番号プレースホルダー 3"/>
          <p:cNvSpPr>
            <a:spLocks noGrp="1"/>
          </p:cNvSpPr>
          <p:nvPr>
            <p:ph type="sldNum" sz="quarter" idx="12"/>
          </p:nvPr>
        </p:nvSpPr>
        <p:spPr/>
        <p:txBody>
          <a:bodyPr/>
          <a:lstStyle/>
          <a:p>
            <a:fld id="{6C575FA1-FFB5-446A-8ADE-EC47B619C9D8}" type="slidenum">
              <a:rPr kumimoji="1" lang="ja-JP" altLang="en-US" smtClean="0"/>
              <a:t>11</a:t>
            </a:fld>
            <a:endParaRPr kumimoji="1" lang="ja-JP" altLang="en-US"/>
          </a:p>
        </p:txBody>
      </p:sp>
    </p:spTree>
    <p:extLst>
      <p:ext uri="{BB962C8B-B14F-4D97-AF65-F5344CB8AC3E}">
        <p14:creationId xmlns:p14="http://schemas.microsoft.com/office/powerpoint/2010/main" val="116458284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28649" y="508957"/>
            <a:ext cx="8247931" cy="741873"/>
          </a:xfrm>
        </p:spPr>
        <p:txBody>
          <a:bodyPr/>
          <a:lstStyle/>
          <a:p>
            <a:r>
              <a:rPr kumimoji="1" lang="en-US" altLang="ja-JP" dirty="0" smtClean="0"/>
              <a:t>2</a:t>
            </a:r>
            <a:r>
              <a:rPr kumimoji="1" lang="ja-JP" altLang="en-US" dirty="0" err="1" smtClean="0"/>
              <a:t>つの</a:t>
            </a:r>
            <a:r>
              <a:rPr kumimoji="1" lang="ja-JP" altLang="en-US" dirty="0" smtClean="0"/>
              <a:t>差の検定に必要な標本数②</a:t>
            </a:r>
            <a:endParaRPr kumimoji="1" lang="ja-JP" altLang="en-US" dirty="0"/>
          </a:p>
        </p:txBody>
      </p:sp>
      <mc:AlternateContent xmlns:mc="http://schemas.openxmlformats.org/markup-compatibility/2006" xmlns:a14="http://schemas.microsoft.com/office/drawing/2010/main">
        <mc:Choice Requires="a14">
          <p:sp>
            <p:nvSpPr>
              <p:cNvPr id="3" name="コンテンツ プレースホルダー 2"/>
              <p:cNvSpPr>
                <a:spLocks noGrp="1"/>
              </p:cNvSpPr>
              <p:nvPr>
                <p:ph idx="1"/>
              </p:nvPr>
            </p:nvSpPr>
            <p:spPr>
              <a:xfrm>
                <a:off x="628650" y="1518249"/>
                <a:ext cx="7886700" cy="4658714"/>
              </a:xfrm>
            </p:spPr>
            <p:txBody>
              <a:bodyPr/>
              <a:lstStyle/>
              <a:p>
                <a:r>
                  <a:rPr kumimoji="1" lang="en-US" altLang="ja-JP" dirty="0" smtClean="0"/>
                  <a:t>2</a:t>
                </a:r>
                <a:r>
                  <a:rPr kumimoji="1" lang="ja-JP" altLang="en-US" dirty="0" smtClean="0"/>
                  <a:t>群間で比率を</a:t>
                </a:r>
                <a14:m>
                  <m:oMath xmlns:m="http://schemas.openxmlformats.org/officeDocument/2006/math">
                    <m:sSup>
                      <m:sSupPr>
                        <m:ctrlPr>
                          <a:rPr kumimoji="1" lang="en-US" altLang="ja-JP" i="1" smtClean="0">
                            <a:latin typeface="Cambria Math" panose="02040503050406030204" pitchFamily="18" charset="0"/>
                          </a:rPr>
                        </m:ctrlPr>
                      </m:sSupPr>
                      <m:e>
                        <m:r>
                          <a:rPr kumimoji="1" lang="ja-JP" altLang="en-US" b="0" i="1" smtClean="0">
                            <a:latin typeface="Cambria Math"/>
                          </a:rPr>
                          <m:t>𝑥</m:t>
                        </m:r>
                      </m:e>
                      <m:sup>
                        <m:r>
                          <a:rPr kumimoji="1" lang="en-US" altLang="ja-JP" b="0" i="1" smtClean="0">
                            <a:latin typeface="Cambria Math"/>
                          </a:rPr>
                          <m:t>2</m:t>
                        </m:r>
                      </m:sup>
                    </m:sSup>
                  </m:oMath>
                </a14:m>
                <a:r>
                  <a:rPr kumimoji="1" lang="ja-JP" altLang="en-US" dirty="0" smtClean="0"/>
                  <a:t>検定により比較する場合</a:t>
                </a:r>
                <a:endParaRPr kumimoji="1" lang="en-US" altLang="ja-JP" dirty="0" smtClean="0"/>
              </a:p>
              <a:p>
                <a:endParaRPr lang="en-US" altLang="ja-JP" dirty="0"/>
              </a:p>
              <a:p>
                <a:pPr marL="0" indent="0">
                  <a:buNone/>
                </a:pPr>
                <a:r>
                  <a:rPr kumimoji="1" lang="en-US" altLang="ja-JP" sz="3200" dirty="0" smtClean="0"/>
                  <a:t>n</a:t>
                </a:r>
                <a:r>
                  <a:rPr kumimoji="1" lang="ja-JP" altLang="en-US" sz="3200" dirty="0" smtClean="0"/>
                  <a:t>＝</a:t>
                </a:r>
                <a14:m>
                  <m:oMath xmlns:m="http://schemas.openxmlformats.org/officeDocument/2006/math">
                    <m:f>
                      <m:fPr>
                        <m:ctrlPr>
                          <a:rPr kumimoji="1" lang="en-US" altLang="ja-JP" sz="3200" i="1" smtClean="0">
                            <a:latin typeface="Cambria Math" panose="02040503050406030204" pitchFamily="18" charset="0"/>
                          </a:rPr>
                        </m:ctrlPr>
                      </m:fPr>
                      <m:num>
                        <m:sSup>
                          <m:sSupPr>
                            <m:ctrlPr>
                              <a:rPr kumimoji="1" lang="en-US" altLang="ja-JP" sz="3200" i="1" smtClean="0">
                                <a:latin typeface="Cambria Math" panose="02040503050406030204" pitchFamily="18" charset="0"/>
                              </a:rPr>
                            </m:ctrlPr>
                          </m:sSupPr>
                          <m:e>
                            <m:d>
                              <m:dPr>
                                <m:begChr m:val="{"/>
                                <m:endChr m:val="}"/>
                                <m:ctrlPr>
                                  <a:rPr kumimoji="1" lang="en-US" altLang="ja-JP" sz="3200" i="1" smtClean="0">
                                    <a:latin typeface="Cambria Math" panose="02040503050406030204" pitchFamily="18" charset="0"/>
                                  </a:rPr>
                                </m:ctrlPr>
                              </m:dPr>
                              <m:e>
                                <m:r>
                                  <a:rPr kumimoji="1" lang="ja-JP" altLang="en-US" sz="3200" b="0" i="1" smtClean="0">
                                    <a:latin typeface="Cambria Math"/>
                                  </a:rPr>
                                  <m:t>𝑧</m:t>
                                </m:r>
                                <m:d>
                                  <m:dPr>
                                    <m:ctrlPr>
                                      <a:rPr kumimoji="1" lang="en-US" altLang="ja-JP" sz="3200" b="0" i="1" smtClean="0">
                                        <a:latin typeface="Cambria Math" panose="02040503050406030204" pitchFamily="18" charset="0"/>
                                      </a:rPr>
                                    </m:ctrlPr>
                                  </m:dPr>
                                  <m:e>
                                    <m:r>
                                      <a:rPr kumimoji="1" lang="en-US" altLang="ja-JP" sz="3200" b="0" i="1" smtClean="0">
                                        <a:latin typeface="Cambria Math"/>
                                      </a:rPr>
                                      <m:t>𝛼</m:t>
                                    </m:r>
                                    <m:r>
                                      <a:rPr lang="en-US" altLang="ja-JP" sz="3200" i="1">
                                        <a:latin typeface="Cambria Math"/>
                                      </a:rPr>
                                      <m:t>/</m:t>
                                    </m:r>
                                    <m:r>
                                      <a:rPr lang="en-US" altLang="ja-JP" sz="3200" i="1">
                                        <a:latin typeface="Cambria Math"/>
                                      </a:rPr>
                                      <m:t>2</m:t>
                                    </m:r>
                                  </m:e>
                                </m:d>
                                <m:r>
                                  <a:rPr lang="en-US" altLang="ja-JP" sz="3200" i="1">
                                    <a:latin typeface="Cambria Math"/>
                                  </a:rPr>
                                  <m:t>+</m:t>
                                </m:r>
                                <m:r>
                                  <a:rPr lang="ja-JP" altLang="en-US" sz="3200" b="0" i="1" smtClean="0">
                                    <a:latin typeface="Cambria Math"/>
                                  </a:rPr>
                                  <m:t>𝑧</m:t>
                                </m:r>
                                <m:d>
                                  <m:dPr>
                                    <m:ctrlPr>
                                      <a:rPr lang="en-US" altLang="ja-JP" sz="3200" b="0" i="1" smtClean="0">
                                        <a:latin typeface="Cambria Math" panose="02040503050406030204" pitchFamily="18" charset="0"/>
                                      </a:rPr>
                                    </m:ctrlPr>
                                  </m:dPr>
                                  <m:e>
                                    <m:r>
                                      <a:rPr lang="en-US" altLang="ja-JP" sz="3200" b="0" i="1" smtClean="0">
                                        <a:latin typeface="Cambria Math"/>
                                      </a:rPr>
                                      <m:t>𝛽</m:t>
                                    </m:r>
                                  </m:e>
                                </m:d>
                              </m:e>
                            </m:d>
                          </m:e>
                          <m:sup>
                            <m:r>
                              <a:rPr kumimoji="1" lang="en-US" altLang="ja-JP" sz="3200" b="0" i="1" smtClean="0">
                                <a:latin typeface="Cambria Math"/>
                              </a:rPr>
                              <m:t>2</m:t>
                            </m:r>
                          </m:sup>
                        </m:sSup>
                        <m:r>
                          <a:rPr kumimoji="1" lang="en-US" altLang="ja-JP" sz="3200" b="0" i="1" smtClean="0">
                            <a:latin typeface="Cambria Math"/>
                          </a:rPr>
                          <m:t>×</m:t>
                        </m:r>
                        <m:d>
                          <m:dPr>
                            <m:begChr m:val="{"/>
                            <m:endChr m:val="}"/>
                            <m:ctrlPr>
                              <a:rPr kumimoji="1" lang="en-US" altLang="ja-JP" sz="3200" b="0" i="1" smtClean="0">
                                <a:latin typeface="Cambria Math" panose="02040503050406030204" pitchFamily="18" charset="0"/>
                              </a:rPr>
                            </m:ctrlPr>
                          </m:dPr>
                          <m:e>
                            <m:r>
                              <a:rPr kumimoji="1" lang="ja-JP" altLang="en-US" sz="3200" b="0" i="1" smtClean="0">
                                <a:latin typeface="Cambria Math"/>
                              </a:rPr>
                              <m:t>𝑝</m:t>
                            </m:r>
                            <m:r>
                              <a:rPr kumimoji="1" lang="en-US" altLang="ja-JP" sz="3200" b="0" i="1" smtClean="0">
                                <a:latin typeface="Cambria Math"/>
                              </a:rPr>
                              <m:t>1</m:t>
                            </m:r>
                            <m:d>
                              <m:dPr>
                                <m:ctrlPr>
                                  <a:rPr kumimoji="1" lang="en-US" altLang="ja-JP" sz="3200" b="0" i="1" smtClean="0">
                                    <a:latin typeface="Cambria Math" panose="02040503050406030204" pitchFamily="18" charset="0"/>
                                  </a:rPr>
                                </m:ctrlPr>
                              </m:dPr>
                              <m:e>
                                <m:r>
                                  <a:rPr lang="en-US" altLang="ja-JP" sz="3200" i="1">
                                    <a:latin typeface="Cambria Math"/>
                                  </a:rPr>
                                  <m:t>1</m:t>
                                </m:r>
                                <m:r>
                                  <a:rPr lang="en-US" altLang="ja-JP" sz="3200" i="1">
                                    <a:latin typeface="Cambria Math"/>
                                  </a:rPr>
                                  <m:t>−</m:t>
                                </m:r>
                                <m:r>
                                  <a:rPr lang="ja-JP" altLang="en-US" sz="3200" b="0" i="1" smtClean="0">
                                    <a:latin typeface="Cambria Math"/>
                                  </a:rPr>
                                  <m:t>𝑝</m:t>
                                </m:r>
                                <m:r>
                                  <a:rPr lang="en-US" altLang="ja-JP" sz="3200" b="0" i="1" smtClean="0">
                                    <a:latin typeface="Cambria Math"/>
                                  </a:rPr>
                                  <m:t>1</m:t>
                                </m:r>
                              </m:e>
                            </m:d>
                            <m:r>
                              <a:rPr lang="en-US" altLang="ja-JP" sz="3200" i="1">
                                <a:latin typeface="Cambria Math"/>
                              </a:rPr>
                              <m:t>+</m:t>
                            </m:r>
                            <m:r>
                              <a:rPr lang="ja-JP" altLang="en-US" sz="3200" b="0" i="1" smtClean="0">
                                <a:latin typeface="Cambria Math"/>
                              </a:rPr>
                              <m:t>𝑝</m:t>
                            </m:r>
                            <m:r>
                              <a:rPr lang="en-US" altLang="ja-JP" sz="3200" b="0" i="1" smtClean="0">
                                <a:latin typeface="Cambria Math"/>
                              </a:rPr>
                              <m:t>2</m:t>
                            </m:r>
                            <m:d>
                              <m:dPr>
                                <m:ctrlPr>
                                  <a:rPr lang="en-US" altLang="ja-JP" sz="3200" b="0" i="1" smtClean="0">
                                    <a:latin typeface="Cambria Math" panose="02040503050406030204" pitchFamily="18" charset="0"/>
                                  </a:rPr>
                                </m:ctrlPr>
                              </m:dPr>
                              <m:e>
                                <m:r>
                                  <a:rPr lang="en-US" altLang="ja-JP" sz="3200" i="1">
                                    <a:latin typeface="Cambria Math"/>
                                  </a:rPr>
                                  <m:t>1</m:t>
                                </m:r>
                                <m:r>
                                  <a:rPr lang="en-US" altLang="ja-JP" sz="3200" i="1">
                                    <a:latin typeface="Cambria Math"/>
                                  </a:rPr>
                                  <m:t>−</m:t>
                                </m:r>
                                <m:r>
                                  <a:rPr lang="ja-JP" altLang="en-US" sz="3200" b="0" i="1" smtClean="0">
                                    <a:latin typeface="Cambria Math"/>
                                  </a:rPr>
                                  <m:t>𝑝</m:t>
                                </m:r>
                                <m:r>
                                  <a:rPr lang="en-US" altLang="ja-JP" sz="3200" b="0" i="1" smtClean="0">
                                    <a:latin typeface="Cambria Math"/>
                                  </a:rPr>
                                  <m:t>2</m:t>
                                </m:r>
                              </m:e>
                            </m:d>
                          </m:e>
                        </m:d>
                      </m:num>
                      <m:den>
                        <m:sSup>
                          <m:sSupPr>
                            <m:ctrlPr>
                              <a:rPr kumimoji="1" lang="en-US" altLang="ja-JP" sz="3200" i="1" smtClean="0">
                                <a:latin typeface="Cambria Math" panose="02040503050406030204" pitchFamily="18" charset="0"/>
                              </a:rPr>
                            </m:ctrlPr>
                          </m:sSupPr>
                          <m:e>
                            <m:r>
                              <a:rPr kumimoji="1" lang="ja-JP" altLang="en-US" sz="3200" b="0" i="1" smtClean="0">
                                <a:latin typeface="Cambria Math"/>
                              </a:rPr>
                              <m:t>𝑑</m:t>
                            </m:r>
                          </m:e>
                          <m:sup>
                            <m:r>
                              <a:rPr kumimoji="1" lang="en-US" altLang="ja-JP" sz="3200" b="0" i="1" smtClean="0">
                                <a:latin typeface="Cambria Math"/>
                              </a:rPr>
                              <m:t>2</m:t>
                            </m:r>
                          </m:sup>
                        </m:sSup>
                      </m:den>
                    </m:f>
                  </m:oMath>
                </a14:m>
                <a:endParaRPr kumimoji="1" lang="en-US" altLang="ja-JP" sz="3200" dirty="0" smtClean="0"/>
              </a:p>
              <a:p>
                <a:endParaRPr kumimoji="1" lang="en-US" altLang="ja-JP" sz="3200" dirty="0" smtClean="0"/>
              </a:p>
              <a:p>
                <a:pPr marL="0" indent="0">
                  <a:buNone/>
                </a:pPr>
                <a:r>
                  <a:rPr lang="en-US" altLang="ja-JP" dirty="0" smtClean="0"/>
                  <a:t>※</a:t>
                </a:r>
                <a:r>
                  <a:rPr lang="ja-JP" altLang="en-US" dirty="0" err="1" smtClean="0"/>
                  <a:t>ｐ</a:t>
                </a:r>
                <a:r>
                  <a:rPr lang="en-US" altLang="ja-JP" dirty="0" smtClean="0"/>
                  <a:t>1</a:t>
                </a:r>
                <a:r>
                  <a:rPr lang="ja-JP" altLang="en-US" dirty="0" smtClean="0"/>
                  <a:t>または</a:t>
                </a:r>
                <a:r>
                  <a:rPr lang="ja-JP" altLang="en-US" dirty="0" err="1" smtClean="0"/>
                  <a:t>ｐ</a:t>
                </a:r>
                <a:r>
                  <a:rPr lang="en-US" altLang="ja-JP" dirty="0" smtClean="0"/>
                  <a:t>2</a:t>
                </a:r>
                <a:r>
                  <a:rPr lang="ja-JP" altLang="en-US" dirty="0" smtClean="0"/>
                  <a:t>どちらかもしくは両方が</a:t>
                </a:r>
                <a:r>
                  <a:rPr lang="en-US" altLang="ja-JP" dirty="0" smtClean="0"/>
                  <a:t>0.1</a:t>
                </a:r>
                <a:r>
                  <a:rPr lang="ja-JP" altLang="en-US" dirty="0" smtClean="0"/>
                  <a:t>以下の場合は補正が必要</a:t>
                </a:r>
                <a:endParaRPr kumimoji="1" lang="ja-JP" altLang="en-US" dirty="0"/>
              </a:p>
            </p:txBody>
          </p:sp>
        </mc:Choice>
        <mc:Fallback xmlns="">
          <p:sp>
            <p:nvSpPr>
              <p:cNvPr id="3" name="コンテンツ プレースホルダー 2"/>
              <p:cNvSpPr>
                <a:spLocks noGrp="1" noRot="1" noChangeAspect="1" noMove="1" noResize="1" noEditPoints="1" noAdjustHandles="1" noChangeArrowheads="1" noChangeShapeType="1" noTextEdit="1"/>
              </p:cNvSpPr>
              <p:nvPr>
                <p:ph idx="1"/>
              </p:nvPr>
            </p:nvSpPr>
            <p:spPr>
              <a:xfrm>
                <a:off x="628650" y="1518249"/>
                <a:ext cx="7886700" cy="4658714"/>
              </a:xfrm>
              <a:blipFill rotWithShape="1">
                <a:blip r:embed="rId3"/>
                <a:stretch>
                  <a:fillRect l="-1932" t="-2749"/>
                </a:stretch>
              </a:blipFill>
            </p:spPr>
            <p:txBody>
              <a:bodyPr/>
              <a:lstStyle/>
              <a:p>
                <a:r>
                  <a:rPr lang="ja-JP" altLang="en-US">
                    <a:noFill/>
                  </a:rPr>
                  <a:t> </a:t>
                </a:r>
              </a:p>
            </p:txBody>
          </p:sp>
        </mc:Fallback>
      </mc:AlternateContent>
      <p:sp>
        <p:nvSpPr>
          <p:cNvPr id="4" name="スライド番号プレースホルダー 3"/>
          <p:cNvSpPr>
            <a:spLocks noGrp="1"/>
          </p:cNvSpPr>
          <p:nvPr>
            <p:ph type="sldNum" sz="quarter" idx="12"/>
          </p:nvPr>
        </p:nvSpPr>
        <p:spPr/>
        <p:txBody>
          <a:bodyPr/>
          <a:lstStyle/>
          <a:p>
            <a:fld id="{6C575FA1-FFB5-446A-8ADE-EC47B619C9D8}" type="slidenum">
              <a:rPr kumimoji="1" lang="ja-JP" altLang="en-US" smtClean="0"/>
              <a:t>12</a:t>
            </a:fld>
            <a:endParaRPr kumimoji="1" lang="ja-JP" altLang="en-US"/>
          </a:p>
        </p:txBody>
      </p:sp>
    </p:spTree>
    <p:extLst>
      <p:ext uri="{BB962C8B-B14F-4D97-AF65-F5344CB8AC3E}">
        <p14:creationId xmlns:p14="http://schemas.microsoft.com/office/powerpoint/2010/main" val="28571784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28650" y="509954"/>
            <a:ext cx="7886700" cy="764931"/>
          </a:xfrm>
        </p:spPr>
        <p:txBody>
          <a:bodyPr/>
          <a:lstStyle/>
          <a:p>
            <a:r>
              <a:rPr kumimoji="1" lang="ja-JP" altLang="en-US" dirty="0" smtClean="0"/>
              <a:t>まとめ</a:t>
            </a:r>
            <a:endParaRPr kumimoji="1" lang="ja-JP" altLang="en-US" dirty="0"/>
          </a:p>
        </p:txBody>
      </p:sp>
      <p:sp>
        <p:nvSpPr>
          <p:cNvPr id="3" name="コンテンツ プレースホルダー 2"/>
          <p:cNvSpPr>
            <a:spLocks noGrp="1"/>
          </p:cNvSpPr>
          <p:nvPr>
            <p:ph idx="1"/>
          </p:nvPr>
        </p:nvSpPr>
        <p:spPr>
          <a:xfrm>
            <a:off x="628650" y="1608992"/>
            <a:ext cx="7886700" cy="4567971"/>
          </a:xfrm>
        </p:spPr>
        <p:txBody>
          <a:bodyPr/>
          <a:lstStyle/>
          <a:p>
            <a:r>
              <a:rPr kumimoji="1" lang="ja-JP" altLang="en-US" dirty="0" smtClean="0"/>
              <a:t>信頼区間は信頼率を上げれば広くなり、標本数を多くすると狭くなる</a:t>
            </a:r>
            <a:endParaRPr kumimoji="1" lang="en-US" altLang="ja-JP" dirty="0" smtClean="0"/>
          </a:p>
          <a:p>
            <a:endParaRPr lang="en-US" altLang="ja-JP" dirty="0"/>
          </a:p>
          <a:p>
            <a:r>
              <a:rPr kumimoji="1" lang="ja-JP" altLang="en-US" dirty="0" smtClean="0"/>
              <a:t>対立仮説は本来主張したい仮説、帰無仮説は否定されるための仮説</a:t>
            </a:r>
            <a:endParaRPr kumimoji="1" lang="en-US" altLang="ja-JP" dirty="0" smtClean="0"/>
          </a:p>
          <a:p>
            <a:endParaRPr lang="en-US" altLang="ja-JP" dirty="0" smtClean="0"/>
          </a:p>
          <a:p>
            <a:endParaRPr lang="en-US" altLang="ja-JP" dirty="0"/>
          </a:p>
          <a:p>
            <a:endParaRPr kumimoji="1" lang="ja-JP" altLang="en-US" dirty="0"/>
          </a:p>
        </p:txBody>
      </p:sp>
      <p:sp>
        <p:nvSpPr>
          <p:cNvPr id="4" name="スライド番号プレースホルダー 3"/>
          <p:cNvSpPr>
            <a:spLocks noGrp="1"/>
          </p:cNvSpPr>
          <p:nvPr>
            <p:ph type="sldNum" sz="quarter" idx="12"/>
          </p:nvPr>
        </p:nvSpPr>
        <p:spPr/>
        <p:txBody>
          <a:bodyPr/>
          <a:lstStyle/>
          <a:p>
            <a:fld id="{6C575FA1-FFB5-446A-8ADE-EC47B619C9D8}" type="slidenum">
              <a:rPr kumimoji="1" lang="ja-JP" altLang="en-US" smtClean="0"/>
              <a:t>13</a:t>
            </a:fld>
            <a:endParaRPr kumimoji="1" lang="ja-JP" altLang="en-US"/>
          </a:p>
        </p:txBody>
      </p:sp>
    </p:spTree>
    <p:extLst>
      <p:ext uri="{BB962C8B-B14F-4D97-AF65-F5344CB8AC3E}">
        <p14:creationId xmlns:p14="http://schemas.microsoft.com/office/powerpoint/2010/main" val="3348393906"/>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340</TotalTime>
  <Words>816</Words>
  <Application>Microsoft Office PowerPoint</Application>
  <PresentationFormat>画面に合わせる (4:3)</PresentationFormat>
  <Paragraphs>138</Paragraphs>
  <Slides>14</Slides>
  <Notes>8</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14</vt:i4>
      </vt:variant>
    </vt:vector>
  </HeadingPairs>
  <TitlesOfParts>
    <vt:vector size="20" baseType="lpstr">
      <vt:lpstr>ＭＳ Ｐゴシック</vt:lpstr>
      <vt:lpstr>Arial</vt:lpstr>
      <vt:lpstr>Calibri</vt:lpstr>
      <vt:lpstr>Calibri Light</vt:lpstr>
      <vt:lpstr>Cambria Math</vt:lpstr>
      <vt:lpstr>Office テーマ</vt:lpstr>
      <vt:lpstr>信頼区間と統計的仮説検定</vt:lpstr>
      <vt:lpstr>まずｔ分布について</vt:lpstr>
      <vt:lpstr>区間推定</vt:lpstr>
      <vt:lpstr>信頼区間の性質</vt:lpstr>
      <vt:lpstr>母平均の信頼区間</vt:lpstr>
      <vt:lpstr>母比率の信頼区間</vt:lpstr>
      <vt:lpstr>帰無仮説と対立仮説</vt:lpstr>
      <vt:lpstr>統計的仮説検定（有意差検定）</vt:lpstr>
      <vt:lpstr>両側検定と片側検定</vt:lpstr>
      <vt:lpstr>統計的仮説検定の手順</vt:lpstr>
      <vt:lpstr>過誤率</vt:lpstr>
      <vt:lpstr>2つの差の検定に必要な標本数①</vt:lpstr>
      <vt:lpstr>2つの差の検定に必要な標本数②</vt:lpstr>
      <vt:lpstr>まとめ</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信頼区間と統計的仮説検定</dc:title>
  <dc:creator>芝</dc:creator>
  <cp:lastModifiedBy>芝</cp:lastModifiedBy>
  <cp:revision>32</cp:revision>
  <dcterms:created xsi:type="dcterms:W3CDTF">2015-10-28T04:48:50Z</dcterms:created>
  <dcterms:modified xsi:type="dcterms:W3CDTF">2015-11-10T05:41:49Z</dcterms:modified>
</cp:coreProperties>
</file>