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306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0" r:id="rId13"/>
    <p:sldId id="341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1" d="100"/>
          <a:sy n="21" d="100"/>
        </p:scale>
        <p:origin x="-639" y="-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B40A-CF80-4C0D-B402-90D091D886BA}" type="datetimeFigureOut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83B1-318D-4C24-8524-FC16614E2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03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17A6-7F11-457D-B069-BFD83F7408AF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5B17-CB5D-4518-9865-3AAC96C1C780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4504-1BE3-4570-9466-4B4F712FCC0D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A4EEF-73EF-4FD4-A5DB-44F016F5F41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37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3854-625E-43EB-B4B6-CE22162FD62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9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FF26D-11CC-40AF-BDFA-54D87D00D7F7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44C3-3D4B-4561-BC1C-F9B1A5A691A4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E1A4-5519-4742-9225-019A2DA3386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10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EEFE-58D1-464A-82FD-F82BA5BF8DFB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000-17E3-4A60-A0A1-EE1DD03C734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690-BC96-4D99-A69B-59E11A59AE62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3363-A63E-4D48-972A-51560854F249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62D05-7BDA-4C83-A7B9-D3F275846CF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68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60040" y="1412776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ja-JP" sz="3600" dirty="0"/>
              <a:t>Partitioning Composite Code Changes to Facilitate Code Review</a:t>
            </a:r>
            <a:endParaRPr kumimoji="1" lang="ja-JP" altLang="en-US" sz="3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072" y="6309320"/>
            <a:ext cx="37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MSR2015  pp. 180--190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13088" y="5229200"/>
            <a:ext cx="233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err="1"/>
              <a:t>Yida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Tao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413088" y="5690864"/>
            <a:ext cx="233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err="1" smtClean="0"/>
              <a:t>Sunghun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Kim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691680" y="4293096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The Hong Kong University </a:t>
            </a:r>
            <a:endParaRPr lang="en-US" altLang="ja-JP" sz="2400" dirty="0" smtClean="0"/>
          </a:p>
          <a:p>
            <a:pPr algn="r"/>
            <a:r>
              <a:rPr lang="en-US" altLang="ja-JP" sz="2400" dirty="0" smtClean="0"/>
              <a:t>of </a:t>
            </a:r>
            <a:r>
              <a:rPr lang="en-US" altLang="ja-JP" sz="2400" dirty="0"/>
              <a:t>Science and Technology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51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1</a:t>
            </a:r>
            <a:r>
              <a:rPr lang="ja-JP" altLang="en-US" sz="2800" dirty="0" smtClean="0"/>
              <a:t>回の変更で複合的な問題に対処している場合，レビューには時間と手間がかかり，ミスも含みやすい</a:t>
            </a:r>
            <a:endParaRPr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027" name="Picture 3" descr="\\psf\Home\Pictures\スクリーンショット 2015-06-30 8.47.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96952"/>
            <a:ext cx="6812864" cy="2375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01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目的</a:t>
            </a:r>
            <a:endParaRPr kumimoji="1" lang="en-US" altLang="ja-JP" sz="2800" dirty="0" smtClean="0"/>
          </a:p>
          <a:p>
            <a:pPr lvl="1"/>
            <a:r>
              <a:rPr lang="ja-JP" altLang="en-US" sz="2400" dirty="0"/>
              <a:t>複合的</a:t>
            </a:r>
            <a:r>
              <a:rPr lang="ja-JP" altLang="en-US" sz="2400" dirty="0" smtClean="0"/>
              <a:t>な変更を分割してレビューをしやすくする</a:t>
            </a:r>
            <a:endParaRPr lang="en-US" altLang="ja-JP" sz="2400" dirty="0" smtClean="0"/>
          </a:p>
          <a:p>
            <a:pPr lvl="1"/>
            <a:endParaRPr kumimoji="1" lang="en-US" altLang="ja-JP" sz="2400" dirty="0"/>
          </a:p>
          <a:p>
            <a:r>
              <a:rPr lang="ja-JP" altLang="en-US" sz="2800" dirty="0" smtClean="0"/>
              <a:t>アプローチ</a:t>
            </a:r>
            <a:endParaRPr lang="en-US" altLang="ja-JP" sz="2800" dirty="0" smtClean="0"/>
          </a:p>
          <a:p>
            <a:pPr lvl="1"/>
            <a:r>
              <a:rPr kumimoji="1" lang="ja-JP" altLang="en-US" sz="2400" dirty="0" smtClean="0"/>
              <a:t>自動的に</a:t>
            </a:r>
            <a:r>
              <a:rPr lang="ja-JP" altLang="en-US" sz="2400" dirty="0"/>
              <a:t>複合的な変更</a:t>
            </a:r>
            <a:r>
              <a:rPr lang="ja-JP" altLang="en-US" sz="2400" dirty="0" smtClean="0"/>
              <a:t>を仕分けるための発見的アプローチを提案する</a:t>
            </a:r>
            <a:endParaRPr kumimoji="1" lang="en-US" altLang="ja-JP" sz="2400" dirty="0" smtClean="0"/>
          </a:p>
          <a:p>
            <a:pPr lvl="1"/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828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RQ1</a:t>
            </a:r>
            <a:r>
              <a:rPr kumimoji="1" lang="ja-JP" altLang="en-US" sz="2800" dirty="0" smtClean="0"/>
              <a:t>：複合的な変更はよくなされているのか？</a:t>
            </a:r>
            <a:endParaRPr kumimoji="1" lang="en-US" altLang="ja-JP" sz="2800" dirty="0" smtClean="0"/>
          </a:p>
          <a:p>
            <a:r>
              <a:rPr lang="en-US" altLang="ja-JP" sz="2800" dirty="0" smtClean="0"/>
              <a:t>RQ2</a:t>
            </a:r>
            <a:r>
              <a:rPr lang="ja-JP" altLang="en-US" sz="2800" dirty="0" smtClean="0"/>
              <a:t>：</a:t>
            </a:r>
            <a:r>
              <a:rPr lang="ja-JP" altLang="en-US" sz="2800" dirty="0"/>
              <a:t>複合的な</a:t>
            </a:r>
            <a:r>
              <a:rPr lang="ja-JP" altLang="en-US" sz="2800" dirty="0" smtClean="0"/>
              <a:t>変更の不可分性を改善するアプローチを提案できるか？</a:t>
            </a:r>
            <a:endParaRPr lang="en-US" altLang="ja-JP" sz="2800" dirty="0" smtClean="0"/>
          </a:p>
          <a:p>
            <a:r>
              <a:rPr lang="en-US" altLang="ja-JP" sz="2800" dirty="0" smtClean="0"/>
              <a:t>RQ3</a:t>
            </a:r>
            <a:r>
              <a:rPr lang="ja-JP" altLang="en-US" sz="2800" dirty="0" smtClean="0"/>
              <a:t>：そのアプローチは開発者が</a:t>
            </a:r>
            <a:r>
              <a:rPr lang="ja-JP" altLang="en-US" sz="2800" dirty="0"/>
              <a:t>複合的な</a:t>
            </a:r>
            <a:r>
              <a:rPr lang="ja-JP" altLang="en-US" sz="2800" dirty="0" smtClean="0"/>
              <a:t>変更をレビューする際に助けになるか？</a:t>
            </a:r>
            <a:endParaRPr lang="en-US" altLang="ja-JP" sz="2800" dirty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697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データセット</a:t>
            </a:r>
            <a:endParaRPr lang="en-US" altLang="ja-JP" sz="2800" dirty="0"/>
          </a:p>
          <a:p>
            <a:pPr lvl="1"/>
            <a:r>
              <a:rPr kumimoji="1" lang="en-US" altLang="ja-JP" sz="2400" dirty="0" smtClean="0"/>
              <a:t>4</a:t>
            </a:r>
            <a:r>
              <a:rPr kumimoji="1" lang="ja-JP" altLang="en-US" sz="2400" dirty="0" err="1" smtClean="0"/>
              <a:t>つの</a:t>
            </a:r>
            <a:r>
              <a:rPr kumimoji="1" lang="ja-JP" altLang="en-US" sz="2400" dirty="0" smtClean="0"/>
              <a:t>オープンソース</a:t>
            </a:r>
            <a:r>
              <a:rPr kumimoji="1" lang="en-US" altLang="ja-JP" sz="2400" dirty="0" smtClean="0"/>
              <a:t>Java</a:t>
            </a:r>
            <a:r>
              <a:rPr kumimoji="1" lang="ja-JP" altLang="en-US" sz="2400" dirty="0" smtClean="0"/>
              <a:t>プロジェクト</a:t>
            </a:r>
            <a:endParaRPr kumimoji="1" lang="en-US" altLang="ja-JP" sz="2400" dirty="0" smtClean="0"/>
          </a:p>
          <a:p>
            <a:pPr lvl="1"/>
            <a:r>
              <a:rPr lang="ja-JP" altLang="en-US" sz="2400" dirty="0" smtClean="0"/>
              <a:t>２行以上変更されたリビジョン</a:t>
            </a:r>
            <a:endParaRPr kumimoji="1" lang="en-US" altLang="ja-JP" sz="2400" dirty="0" smtClean="0"/>
          </a:p>
          <a:p>
            <a:pPr lvl="1"/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50" name="Picture 2" descr="\\psf\Home\Pictures\スクリーンショット 2015-06-30 8.40.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91251"/>
            <a:ext cx="7406143" cy="103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8</a:t>
            </a:r>
            <a:r>
              <a:rPr lang="ja-JP" altLang="en-US" sz="2800" dirty="0" smtClean="0"/>
              <a:t>～</a:t>
            </a:r>
            <a:r>
              <a:rPr lang="en-US" altLang="ja-JP" sz="2800" dirty="0" smtClean="0"/>
              <a:t>29%</a:t>
            </a:r>
            <a:r>
              <a:rPr lang="ja-JP" altLang="en-US" sz="2800" dirty="0" smtClean="0"/>
              <a:t>のリビジョンが複合的な問題に対処している</a:t>
            </a:r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074" name="Picture 2" descr="\\psf\Home\Pictures\スクリーンショット 2015-06-30 8.42.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7704856" cy="188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39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4098" name="Picture 2" descr="\\psf\Home\Pictures\スクリーンショット 2015-06-30 8.43.2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5993380" cy="383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7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122" name="Picture 2" descr="\\psf\Home\Pictures\スクリーンショット 2015-06-30 9.10.5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412776"/>
            <a:ext cx="4978400" cy="440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22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分割例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147" name="Picture 3" descr="\\psf\Home\Pictures\スクリーンショット 2015-06-30 9.14.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048672" cy="463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78</a:t>
            </a:r>
            <a:r>
              <a:rPr lang="ja-JP" altLang="en-US" sz="2800" dirty="0" smtClean="0"/>
              <a:t>件の複合的な変更がある</a:t>
            </a:r>
            <a:endParaRPr lang="en-US" altLang="ja-JP" sz="2800" dirty="0" smtClean="0"/>
          </a:p>
          <a:p>
            <a:r>
              <a:rPr lang="en-US" altLang="ja-JP" sz="2800" dirty="0" smtClean="0"/>
              <a:t>3</a:t>
            </a:r>
            <a:r>
              <a:rPr lang="ja-JP" altLang="en-US" sz="2800" dirty="0" smtClean="0"/>
              <a:t>人の評価者が手動で変更を分ける</a:t>
            </a:r>
            <a:endParaRPr lang="en-US" altLang="ja-JP" sz="2800" dirty="0" smtClean="0"/>
          </a:p>
          <a:p>
            <a:r>
              <a:rPr lang="ja-JP" altLang="en-US" sz="2800" dirty="0" smtClean="0"/>
              <a:t>自動分割と比較した結果，</a:t>
            </a:r>
            <a:r>
              <a:rPr lang="en-US" altLang="ja-JP" sz="2800" dirty="0" smtClean="0"/>
              <a:t>54</a:t>
            </a:r>
            <a:r>
              <a:rPr lang="ja-JP" altLang="en-US" sz="2800" dirty="0" smtClean="0"/>
              <a:t>回の複合的変更を人間と同様に分割できた</a:t>
            </a:r>
            <a:endParaRPr lang="en-US" altLang="ja-JP" sz="2800" dirty="0" smtClean="0"/>
          </a:p>
          <a:p>
            <a:endParaRPr lang="en-US" altLang="ja-JP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7170" name="Picture 2" descr="\\psf\Home\Pictures\スクリーンショット 2015-06-30 9.22.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61048"/>
            <a:ext cx="5042074" cy="194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0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このアプローチ</a:t>
            </a:r>
            <a:r>
              <a:rPr lang="ja-JP" altLang="en-US" sz="2800" dirty="0"/>
              <a:t>は開発者が複合的な変更をレビューする際に助けになるか</a:t>
            </a:r>
            <a:r>
              <a:rPr lang="ja-JP" altLang="en-US" sz="2800" dirty="0" smtClean="0"/>
              <a:t>？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実験協力者</a:t>
            </a:r>
            <a:endParaRPr lang="en-US" altLang="ja-JP" sz="2800" dirty="0" smtClean="0"/>
          </a:p>
          <a:p>
            <a:pPr lvl="1"/>
            <a:r>
              <a:rPr lang="en-US" altLang="ja-JP" sz="2400" dirty="0" smtClean="0"/>
              <a:t>18</a:t>
            </a:r>
            <a:r>
              <a:rPr lang="ja-JP" altLang="en-US" sz="2400" dirty="0" smtClean="0"/>
              <a:t>人の大学院生</a:t>
            </a:r>
            <a:endParaRPr lang="en-US" altLang="ja-JP" sz="2400" dirty="0" smtClean="0"/>
          </a:p>
          <a:p>
            <a:pPr lvl="1"/>
            <a:r>
              <a:rPr lang="ja-JP" altLang="en-US" sz="2400" dirty="0"/>
              <a:t>実験</a:t>
            </a:r>
            <a:r>
              <a:rPr lang="ja-JP" altLang="en-US" sz="2400" dirty="0" smtClean="0"/>
              <a:t>協力者は</a:t>
            </a:r>
            <a:r>
              <a:rPr lang="en-US" altLang="ja-JP" sz="2400" dirty="0" smtClean="0"/>
              <a:t>12</a:t>
            </a:r>
            <a:r>
              <a:rPr lang="ja-JP" altLang="en-US" sz="2400" dirty="0" smtClean="0"/>
              <a:t>件の複合的な変更をレビューする</a:t>
            </a:r>
            <a:endParaRPr lang="en-US" altLang="ja-JP" sz="2400" dirty="0" smtClean="0"/>
          </a:p>
          <a:p>
            <a:pPr lvl="1"/>
            <a:endParaRPr lang="en-US" altLang="ja-JP" sz="2000" dirty="0" smtClean="0"/>
          </a:p>
          <a:p>
            <a:r>
              <a:rPr lang="ja-JP" altLang="en-US" sz="2800" dirty="0" smtClean="0"/>
              <a:t>ファイル単位でレビューするグループと分割部分単位でレビューするグループに分ける</a:t>
            </a:r>
            <a:r>
              <a:rPr lang="ja-JP" altLang="en-US" dirty="0" smtClean="0"/>
              <a:t>　</a:t>
            </a:r>
            <a:endParaRPr lang="en-US" altLang="ja-JP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pPr lvl="1"/>
            <a:endParaRPr lang="ja-JP" altLang="en-US" sz="2400" dirty="0"/>
          </a:p>
          <a:p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15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8194" name="Picture 2" descr="\\psf\Home\Pictures\スクリーンショット 2015-06-30 9.40.3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5328592" cy="526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079612" y="497267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P=0.01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732240" y="497267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P=0.81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2291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ja-JP" altLang="en-US" sz="2400" dirty="0"/>
              <a:t>自動的に複合的な変更を仕分けるための発見的アプローチを</a:t>
            </a:r>
            <a:r>
              <a:rPr lang="ja-JP" altLang="en-US" sz="2400" dirty="0" smtClean="0"/>
              <a:t>提案した</a:t>
            </a:r>
            <a:endParaRPr lang="en-US" altLang="ja-JP" sz="24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ja-JP" altLang="en-US" sz="2400" dirty="0" smtClean="0"/>
              <a:t>実験を</a:t>
            </a:r>
            <a:r>
              <a:rPr lang="ja-JP" altLang="en-US" sz="2400" dirty="0" smtClean="0"/>
              <a:t>おこなった結果，アプローチを適用した方が正確さ</a:t>
            </a:r>
            <a:r>
              <a:rPr lang="ja-JP" altLang="en-US" sz="2400" dirty="0" smtClean="0"/>
              <a:t>は高かった</a:t>
            </a:r>
            <a:endParaRPr lang="en-US" altLang="ja-JP" sz="2400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73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2478</TotalTime>
  <Words>297</Words>
  <Application>Microsoft Office PowerPoint</Application>
  <PresentationFormat>画面に合わせる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Partitioning Composite Code Changes to Facilitate Code Review</vt:lpstr>
      <vt:lpstr>背景</vt:lpstr>
      <vt:lpstr>目的とアプローチ</vt:lpstr>
      <vt:lpstr>リサーチクエスチョン</vt:lpstr>
      <vt:lpstr>RQ1</vt:lpstr>
      <vt:lpstr>RQ1</vt:lpstr>
      <vt:lpstr>アプローチ</vt:lpstr>
      <vt:lpstr>アプローチ</vt:lpstr>
      <vt:lpstr>分割例</vt:lpstr>
      <vt:lpstr>RQ2</vt:lpstr>
      <vt:lpstr>RQ3</vt:lpstr>
      <vt:lpstr>RQ3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Akira Matsumoto</dc:creator>
  <cp:lastModifiedBy>Akira Matsumoto</cp:lastModifiedBy>
  <cp:revision>105</cp:revision>
  <dcterms:created xsi:type="dcterms:W3CDTF">2015-01-20T18:09:34Z</dcterms:created>
  <dcterms:modified xsi:type="dcterms:W3CDTF">2015-06-30T06:57:41Z</dcterms:modified>
</cp:coreProperties>
</file>