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56" r:id="rId2"/>
    <p:sldId id="257" r:id="rId3"/>
    <p:sldId id="258" r:id="rId4"/>
    <p:sldId id="261" r:id="rId5"/>
    <p:sldId id="269" r:id="rId6"/>
    <p:sldId id="268" r:id="rId7"/>
    <p:sldId id="270" r:id="rId8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0" autoAdjust="0"/>
    <p:restoredTop sz="94660"/>
  </p:normalViewPr>
  <p:slideViewPr>
    <p:cSldViewPr snapToGrid="0">
      <p:cViewPr varScale="1">
        <p:scale>
          <a:sx n="75" d="100"/>
          <a:sy n="75" d="100"/>
        </p:scale>
        <p:origin x="78" y="1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4F0FC8-6755-4381-9D88-8548DF3D439E}" type="datetimeFigureOut">
              <a:rPr kumimoji="1" lang="ja-JP" altLang="en-US" smtClean="0"/>
              <a:t>2015/12/8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4AC0A0-AF82-4268-AEB9-0D1AD801D33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28957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4AC0A0-AF82-4268-AEB9-0D1AD801D33E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617420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8AD3C-42AB-4A3D-984F-564D9BBF4286}" type="datetime1">
              <a:rPr kumimoji="1" lang="ja-JP" altLang="en-US" smtClean="0"/>
              <a:t>2015/12/8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C3C92-AEEC-4F13-96C7-28F818C2DC2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191672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3AAA2-C619-47A4-9352-9D73173D3D85}" type="datetime1">
              <a:rPr kumimoji="1" lang="ja-JP" altLang="en-US" smtClean="0"/>
              <a:t>2015/12/8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C3C92-AEEC-4F13-96C7-28F818C2DC2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76776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AA840-45EC-4204-B5F5-D43073BF97B1}" type="datetime1">
              <a:rPr kumimoji="1" lang="ja-JP" altLang="en-US" smtClean="0"/>
              <a:t>2015/12/8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C3C92-AEEC-4F13-96C7-28F818C2DC2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42863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59F12-A56B-4D20-A11E-B04CE381C526}" type="datetime1">
              <a:rPr kumimoji="1" lang="ja-JP" altLang="en-US" smtClean="0"/>
              <a:t>2015/12/8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C3C92-AEEC-4F13-96C7-28F818C2DC2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54390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E1081-E3A7-48B8-9242-D92D0F0A3A30}" type="datetime1">
              <a:rPr kumimoji="1" lang="ja-JP" altLang="en-US" smtClean="0"/>
              <a:t>2015/12/8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C3C92-AEEC-4F13-96C7-28F818C2DC2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407124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F66BA-0B08-40BB-A315-9BA55F2219F9}" type="datetime1">
              <a:rPr kumimoji="1" lang="ja-JP" altLang="en-US" smtClean="0"/>
              <a:t>2015/12/8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C3C92-AEEC-4F13-96C7-28F818C2DC2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437970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64802-BAB2-434C-A6DE-73E82CA897B0}" type="datetime1">
              <a:rPr kumimoji="1" lang="ja-JP" altLang="en-US" smtClean="0"/>
              <a:t>2015/12/8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C3C92-AEEC-4F13-96C7-28F818C2DC2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833226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BC41C-63E0-4942-9BAF-C1074EBF2F24}" type="datetime1">
              <a:rPr kumimoji="1" lang="ja-JP" altLang="en-US" smtClean="0"/>
              <a:t>2015/12/8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C3C92-AEEC-4F13-96C7-28F818C2DC2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71920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FC3B5-04EE-4CF9-BD13-DABFB5220029}" type="datetime1">
              <a:rPr kumimoji="1" lang="ja-JP" altLang="en-US" smtClean="0"/>
              <a:t>2015/12/8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C3C92-AEEC-4F13-96C7-28F818C2DC2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685588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DC7D3-AE2D-470E-919D-5D47B34D2F04}" type="datetime1">
              <a:rPr kumimoji="1" lang="ja-JP" altLang="en-US" smtClean="0"/>
              <a:t>2015/12/8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C3C92-AEEC-4F13-96C7-28F818C2DC2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7440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8AF08-6820-4A0F-8CBA-659EBD727D6B}" type="datetime1">
              <a:rPr kumimoji="1" lang="ja-JP" altLang="en-US" smtClean="0"/>
              <a:t>2015/12/8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C3C92-AEEC-4F13-96C7-28F818C2DC2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417545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EDF4FE-6230-4AAD-A523-762BB1A600C7}" type="datetime1">
              <a:rPr kumimoji="1" lang="ja-JP" altLang="en-US" smtClean="0"/>
              <a:t>2015/12/8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EC3C92-AEEC-4F13-96C7-28F818C2DC2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272532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kumimoji="1" lang="en-US" altLang="ja-JP" sz="44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OSS</a:t>
            </a:r>
            <a:r>
              <a:rPr kumimoji="1" lang="ja-JP" altLang="en-US" sz="44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開発におけるコミッターのコードクローン分析</a:t>
            </a:r>
            <a:endParaRPr kumimoji="1" lang="ja-JP" altLang="en-US" sz="440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kumimoji="1" lang="ja-JP" altLang="en-US" dirty="0" smtClean="0"/>
              <a:t>片桐 直哉</a:t>
            </a:r>
            <a:endParaRPr kumimoji="1" lang="en-US" altLang="ja-JP" dirty="0" smtClean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5445B-9868-43AF-BD88-5A84DA7C7E64}" type="datetime1">
              <a:rPr kumimoji="1" lang="ja-JP" altLang="en-US" smtClean="0"/>
              <a:t>2015/12/8</a:t>
            </a:fld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C3C92-AEEC-4F13-96C7-28F818C2DC2A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83791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背景</a:t>
            </a:r>
            <a:endParaRPr kumimoji="1" lang="ja-JP" altLang="en-US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コードクローンとは、ソースコード中で全く同じ、もしくは類似する部分のこと</a:t>
            </a:r>
            <a:endParaRPr kumimoji="1" lang="en-US" altLang="ja-JP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endParaRPr lang="en-US" altLang="ja-JP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r>
              <a:rPr kumimoji="1"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ソフトウェア保守を阻害する要因の一つとして研究されてきた</a:t>
            </a:r>
            <a:endParaRPr kumimoji="1" lang="en-US" altLang="ja-JP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lvl="1"/>
            <a:r>
              <a:rPr lang="ja-JP" altLang="en-US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近年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で</a:t>
            </a:r>
            <a:r>
              <a:rPr lang="ja-JP" altLang="en-US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は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生産性・信頼性の向上に期待できると言われている</a:t>
            </a:r>
            <a:endParaRPr lang="en-US" altLang="ja-JP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endParaRPr kumimoji="1" lang="en-US" altLang="ja-JP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3AAA2-C619-47A4-9352-9D73173D3D85}" type="datetime1">
              <a:rPr kumimoji="1" lang="ja-JP" altLang="en-US" smtClean="0"/>
              <a:t>2015/12/8</a:t>
            </a:fld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C3C92-AEEC-4F13-96C7-28F818C2DC2A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502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目的</a:t>
            </a:r>
            <a:endParaRPr kumimoji="1" lang="ja-JP" altLang="en-US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クローンの再利用にあたり、クローンの特徴を理解する必要がある</a:t>
            </a:r>
            <a:endParaRPr lang="en-US" altLang="ja-JP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endParaRPr lang="en-US" altLang="ja-JP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r>
              <a:rPr lang="ja-JP" altLang="en-US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知りたい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こと</a:t>
            </a:r>
            <a:endParaRPr lang="en-US" altLang="ja-JP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lvl="1"/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コミッターとクローンの混入割合</a:t>
            </a:r>
            <a:endParaRPr lang="en-US" altLang="ja-JP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lvl="1"/>
            <a:r>
              <a:rPr lang="ja-JP" altLang="en-US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混入させた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クローンがバグを含んでいた割合</a:t>
            </a:r>
            <a:endParaRPr lang="en-US" altLang="ja-JP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lvl="1"/>
            <a:r>
              <a:rPr lang="ja-JP" altLang="en-US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他者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の</a:t>
            </a:r>
            <a:r>
              <a:rPr lang="ja-JP" altLang="en-US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コード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を再利用していたときのバグの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関係</a:t>
            </a:r>
            <a:endParaRPr lang="en-US" altLang="ja-JP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endParaRPr lang="en-US" altLang="ja-JP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3AAA2-C619-47A4-9352-9D73173D3D85}" type="datetime1">
              <a:rPr kumimoji="1" lang="ja-JP" altLang="en-US" smtClean="0"/>
              <a:t>2015/12/8</a:t>
            </a:fld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C3C92-AEEC-4F13-96C7-28F818C2DC2A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81366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アプローチ</a:t>
            </a:r>
            <a:endParaRPr kumimoji="1" lang="ja-JP" altLang="en-US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ECTEC</a:t>
            </a:r>
            <a:r>
              <a:rPr kumimoji="1"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で得られたクローンの系譜、コミッター、バグ修正の情報を使って分析</a:t>
            </a:r>
            <a:endParaRPr lang="en-US" altLang="ja-JP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endParaRPr kumimoji="1" lang="en-US" altLang="ja-JP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r>
              <a:rPr kumimoji="1"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コミッターとクローンの関係</a:t>
            </a:r>
            <a:endParaRPr kumimoji="1" lang="en-US" altLang="ja-JP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クローンとバグ混入の関係</a:t>
            </a:r>
            <a:endParaRPr lang="en-US" altLang="ja-JP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endParaRPr kumimoji="1" lang="en-US" altLang="ja-JP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3AAA2-C619-47A4-9352-9D73173D3D85}" type="datetime1">
              <a:rPr kumimoji="1" lang="ja-JP" altLang="en-US" smtClean="0"/>
              <a:t>2015/12/8</a:t>
            </a:fld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C3C92-AEEC-4F13-96C7-28F818C2DC2A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8005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アプローチ</a:t>
            </a:r>
            <a:endParaRPr kumimoji="1" lang="ja-JP" altLang="en-US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ECTEC</a:t>
            </a:r>
            <a:r>
              <a:rPr kumimoji="1"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で得られたクローンの系譜、コミッター、バグ修正の情報を使って分析</a:t>
            </a:r>
            <a:endParaRPr lang="en-US" altLang="ja-JP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endParaRPr kumimoji="1" lang="en-US" altLang="ja-JP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r>
              <a:rPr kumimoji="1"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コミッターとクローンの関係</a:t>
            </a:r>
            <a:endParaRPr kumimoji="1" lang="en-US" altLang="ja-JP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クローンとバグ混入の関係</a:t>
            </a:r>
            <a:endParaRPr lang="en-US" altLang="ja-JP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endParaRPr kumimoji="1" lang="en-US" altLang="ja-JP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3AAA2-C619-47A4-9352-9D73173D3D85}" type="datetime1">
              <a:rPr kumimoji="1" lang="ja-JP" altLang="en-US" smtClean="0"/>
              <a:t>2015/12/8</a:t>
            </a:fld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C3C92-AEEC-4F13-96C7-28F818C2DC2A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48165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データセット</a:t>
            </a:r>
            <a:endParaRPr kumimoji="1" lang="ja-JP" altLang="en-US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err="1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jEdit</a:t>
            </a:r>
            <a:r>
              <a:rPr kumimoji="1" lang="en-US" altLang="ja-JP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(2001</a:t>
            </a:r>
            <a:r>
              <a:rPr kumimoji="1"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年</a:t>
            </a:r>
            <a:r>
              <a:rPr kumimoji="1" lang="en-US" altLang="ja-JP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9</a:t>
            </a:r>
            <a:r>
              <a:rPr kumimoji="1"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月</a:t>
            </a:r>
            <a:r>
              <a:rPr kumimoji="1" lang="en-US" altLang="ja-JP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 – 2015</a:t>
            </a:r>
            <a:r>
              <a:rPr kumimoji="1"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年</a:t>
            </a:r>
            <a:r>
              <a:rPr kumimoji="1" lang="en-US" altLang="ja-JP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5</a:t>
            </a:r>
            <a:r>
              <a:rPr kumimoji="1"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月</a:t>
            </a:r>
            <a:r>
              <a:rPr kumimoji="1" lang="en-US" altLang="ja-JP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)</a:t>
            </a:r>
            <a:endParaRPr lang="en-US" altLang="ja-JP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lvl="1"/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リビジョン</a:t>
            </a:r>
            <a:r>
              <a:rPr lang="en-US" altLang="ja-JP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23919</a:t>
            </a:r>
          </a:p>
          <a:p>
            <a:pPr lvl="1"/>
            <a:r>
              <a:rPr kumimoji="1"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コミッター</a:t>
            </a:r>
            <a:r>
              <a:rPr kumimoji="1" lang="en-US" altLang="ja-JP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40</a:t>
            </a:r>
            <a:r>
              <a:rPr kumimoji="1"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人</a:t>
            </a:r>
            <a:endParaRPr kumimoji="1" lang="en-US" altLang="ja-JP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クローンの系譜</a:t>
            </a:r>
            <a:r>
              <a:rPr lang="en-US" altLang="ja-JP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2009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件</a:t>
            </a:r>
            <a:endParaRPr lang="en-US" altLang="ja-JP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endParaRPr kumimoji="1" lang="en-US" altLang="ja-JP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r>
              <a:rPr lang="ja-JP" altLang="en-US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確認した</a:t>
            </a:r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こと</a:t>
            </a:r>
            <a:endParaRPr lang="en-US" altLang="ja-JP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lvl="1"/>
            <a:r>
              <a:rPr kumimoji="1"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コミッターのクローン投入数</a:t>
            </a:r>
            <a:endParaRPr kumimoji="1" lang="en-US" altLang="ja-JP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lvl="1"/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コミッターのクローン修正回数</a:t>
            </a:r>
            <a:endParaRPr kumimoji="1" lang="en-US" altLang="ja-JP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3AAA2-C619-47A4-9352-9D73173D3D85}" type="datetime1">
              <a:rPr kumimoji="1" lang="ja-JP" altLang="en-US" smtClean="0"/>
              <a:t>2015/12/8</a:t>
            </a:fld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C3C92-AEEC-4F13-96C7-28F818C2DC2A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2516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今後</a:t>
            </a:r>
            <a:endParaRPr kumimoji="1" lang="ja-JP" altLang="en-US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論文書いていく</a:t>
            </a:r>
            <a:endParaRPr lang="en-US" altLang="ja-JP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lvl="1"/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まずは書きたいことを洗い出す</a:t>
            </a:r>
            <a:endParaRPr lang="en-US" altLang="ja-JP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endParaRPr lang="en-US" altLang="ja-JP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分析を続けて書く内容貯める</a:t>
            </a:r>
            <a:endParaRPr lang="en-US" altLang="ja-JP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endParaRPr lang="en-US" altLang="ja-JP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r>
              <a:rPr lang="ja-JP" altLang="en-US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参考文献増やす</a:t>
            </a:r>
            <a:endParaRPr lang="en-US" altLang="ja-JP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3AAA2-C619-47A4-9352-9D73173D3D85}" type="datetime1">
              <a:rPr kumimoji="1" lang="ja-JP" altLang="en-US" smtClean="0"/>
              <a:t>2015/12/8</a:t>
            </a:fld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C3C92-AEEC-4F13-96C7-28F818C2DC2A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3156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5320</TotalTime>
  <Words>223</Words>
  <Application>Microsoft Office PowerPoint</Application>
  <PresentationFormat>画面に合わせる (4:3)</PresentationFormat>
  <Paragraphs>55</Paragraphs>
  <Slides>7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7</vt:i4>
      </vt:variant>
    </vt:vector>
  </HeadingPairs>
  <TitlesOfParts>
    <vt:vector size="13" baseType="lpstr">
      <vt:lpstr>Meiryo UI</vt:lpstr>
      <vt:lpstr>ＭＳ Ｐゴシック</vt:lpstr>
      <vt:lpstr>Arial</vt:lpstr>
      <vt:lpstr>Calibri</vt:lpstr>
      <vt:lpstr>Calibri Light</vt:lpstr>
      <vt:lpstr>Office テーマ</vt:lpstr>
      <vt:lpstr>OSS開発におけるコミッターのコードクローン分析</vt:lpstr>
      <vt:lpstr>背景</vt:lpstr>
      <vt:lpstr>目的</vt:lpstr>
      <vt:lpstr>アプローチ</vt:lpstr>
      <vt:lpstr>アプローチ</vt:lpstr>
      <vt:lpstr>データセット</vt:lpstr>
      <vt:lpstr>今後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小ゼミ20150528</dc:title>
  <dc:creator>max</dc:creator>
  <cp:lastModifiedBy>max</cp:lastModifiedBy>
  <cp:revision>74</cp:revision>
  <dcterms:created xsi:type="dcterms:W3CDTF">2015-05-28T05:48:25Z</dcterms:created>
  <dcterms:modified xsi:type="dcterms:W3CDTF">2015-12-08T01:30:54Z</dcterms:modified>
</cp:coreProperties>
</file>