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4" r:id="rId7"/>
    <p:sldId id="262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700" autoAdjust="0"/>
  </p:normalViewPr>
  <p:slideViewPr>
    <p:cSldViewPr snapToGrid="0">
      <p:cViewPr varScale="1">
        <p:scale>
          <a:sx n="98" d="100"/>
          <a:sy n="98" d="100"/>
        </p:scale>
        <p:origin x="84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CFDA3A-D304-4D0D-B418-1571E43D39E2}" type="datetimeFigureOut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CF604-A6F2-4AF2-BB27-C343D939D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2194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3759-EC95-4510-8C36-23F94D234DD6}" type="datetime1">
              <a:rPr kumimoji="1" lang="ja-JP" altLang="en-US" smtClean="0"/>
              <a:t>2015/7/30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9319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D8707-C245-4E48-A215-111C6651ABC4}" type="datetime1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9910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8CB4-EE3C-477E-ADC3-CC4F9AC5A3C4}" type="datetime1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5900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A8F2A-30DB-4163-9CD8-029C6DEE73AA}" type="datetime1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2570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DB626-B49B-4B72-B4C6-7110165741C1}" type="datetime1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5159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CE1C-2B7F-4E0B-BD90-25AFA328CB6C}" type="datetime1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2760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894F9-E91E-4123-A96A-A7998D036CA9}" type="datetime1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266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D0342-A4E0-4ABE-92CF-F096C0A3D82B}" type="datetime1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4033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FBFE8-4554-4018-882B-370531FC5863}" type="datetime1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9103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A185E-923F-4743-B773-5832754633F3}" type="datetime1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466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43ACC-BF88-4FB0-8F43-727F25E416EF}" type="datetime1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2874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A137F-7853-4893-934C-E827FC9F7F91}" type="datetime1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870E5-24B9-4FF4-9773-D41B47BFD2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66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952362" cy="2387600"/>
          </a:xfrm>
        </p:spPr>
        <p:txBody>
          <a:bodyPr>
            <a:normAutofit/>
          </a:bodyPr>
          <a:lstStyle/>
          <a:p>
            <a:r>
              <a:rPr kumimoji="1" lang="ja-JP" altLang="en-US" sz="4800" dirty="0" smtClean="0">
                <a:latin typeface="+mn-ea"/>
                <a:ea typeface="+mn-ea"/>
              </a:rPr>
              <a:t>アンケートまでの手続き</a:t>
            </a:r>
            <a:endParaRPr kumimoji="1" lang="ja-JP" altLang="en-US" sz="4800" dirty="0">
              <a:latin typeface="+mj-ea"/>
            </a:endParaRPr>
          </a:p>
        </p:txBody>
      </p:sp>
      <p:sp>
        <p:nvSpPr>
          <p:cNvPr id="7" name="サブタイトル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cxnSp>
        <p:nvCxnSpPr>
          <p:cNvPr id="8" name="直線コネクタ 7"/>
          <p:cNvCxnSpPr/>
          <p:nvPr/>
        </p:nvCxnSpPr>
        <p:spPr>
          <a:xfrm>
            <a:off x="1143000" y="3544934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699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en-US" altLang="ja-JP" dirty="0" smtClean="0"/>
              <a:t>GitHub API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118681"/>
            <a:ext cx="7886700" cy="5058282"/>
          </a:xfrm>
        </p:spPr>
        <p:txBody>
          <a:bodyPr/>
          <a:lstStyle/>
          <a:p>
            <a:r>
              <a:rPr lang="en-US" altLang="ja-JP" dirty="0"/>
              <a:t>URL:https://api.github.com</a:t>
            </a:r>
            <a:r>
              <a:rPr lang="en-US" altLang="ja-JP" dirty="0" smtClean="0"/>
              <a:t>/</a:t>
            </a:r>
            <a:r>
              <a:rPr lang="ja-JP" altLang="en-US" dirty="0" smtClean="0"/>
              <a:t>～にアクセスすることで</a:t>
            </a:r>
            <a:r>
              <a:rPr lang="en-US" altLang="ja-JP" dirty="0" smtClean="0"/>
              <a:t>JSON</a:t>
            </a:r>
            <a:r>
              <a:rPr lang="ja-JP" altLang="en-US" dirty="0" smtClean="0"/>
              <a:t>形式で記述されている</a:t>
            </a:r>
            <a:r>
              <a:rPr lang="en-US" altLang="ja-JP" dirty="0" smtClean="0"/>
              <a:t>GitHub</a:t>
            </a:r>
            <a:r>
              <a:rPr lang="ja-JP" altLang="en-US" dirty="0" smtClean="0"/>
              <a:t>上のデータを閲覧できる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32" y="2332832"/>
            <a:ext cx="6877050" cy="3933825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797668" y="6356350"/>
            <a:ext cx="2714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https://api.github.com/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7028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64840"/>
          </a:xfrm>
        </p:spPr>
        <p:txBody>
          <a:bodyPr/>
          <a:lstStyle/>
          <a:p>
            <a:r>
              <a:rPr kumimoji="1" lang="en-US" altLang="ja-JP" dirty="0" smtClean="0"/>
              <a:t>repositories(1/2)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429966"/>
            <a:ext cx="7886700" cy="4746997"/>
          </a:xfrm>
        </p:spPr>
        <p:txBody>
          <a:bodyPr/>
          <a:lstStyle/>
          <a:p>
            <a:r>
              <a:rPr lang="en-US" altLang="ja-JP" dirty="0"/>
              <a:t>https://</a:t>
            </a:r>
            <a:r>
              <a:rPr lang="en-US" altLang="ja-JP" dirty="0" smtClean="0"/>
              <a:t>api.github.com/repositories</a:t>
            </a:r>
            <a:r>
              <a:rPr lang="ja-JP" altLang="en-US" dirty="0" smtClean="0"/>
              <a:t>にアクセスすることでリポジトリ一覧が表示できる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一度に表示される</a:t>
            </a:r>
            <a:r>
              <a:rPr lang="ja-JP" altLang="en-US" dirty="0"/>
              <a:t>数</a:t>
            </a:r>
            <a:r>
              <a:rPr lang="ja-JP" altLang="en-US" dirty="0" smtClean="0"/>
              <a:t>は</a:t>
            </a:r>
            <a:r>
              <a:rPr lang="en-US" altLang="ja-JP" dirty="0" smtClean="0"/>
              <a:t>100</a:t>
            </a:r>
            <a:r>
              <a:rPr lang="ja-JP" altLang="en-US" dirty="0" smtClean="0"/>
              <a:t>が上限</a:t>
            </a:r>
            <a:endParaRPr lang="en-US" altLang="ja-JP" dirty="0" smtClean="0"/>
          </a:p>
          <a:p>
            <a:pPr lvl="1"/>
            <a:r>
              <a:rPr lang="en-US" altLang="ja-JP" dirty="0"/>
              <a:t>https://</a:t>
            </a:r>
            <a:r>
              <a:rPr lang="en-US" altLang="ja-JP" dirty="0" smtClean="0"/>
              <a:t>api.github.com/repositories?since={repo_id} </a:t>
            </a:r>
            <a:r>
              <a:rPr lang="ja-JP" altLang="en-US" dirty="0" err="1" smtClean="0"/>
              <a:t>のように</a:t>
            </a:r>
            <a:r>
              <a:rPr lang="ja-JP" altLang="en-US" dirty="0" smtClean="0"/>
              <a:t>指定するこ</a:t>
            </a:r>
            <a:r>
              <a:rPr lang="ja-JP" altLang="en-US" dirty="0"/>
              <a:t>と</a:t>
            </a:r>
            <a:r>
              <a:rPr lang="ja-JP" altLang="en-US" dirty="0" smtClean="0"/>
              <a:t>で</a:t>
            </a:r>
            <a:r>
              <a:rPr lang="en-US" altLang="ja-JP" dirty="0" smtClean="0"/>
              <a:t>ID</a:t>
            </a:r>
            <a:r>
              <a:rPr lang="ja-JP" altLang="en-US" dirty="0" smtClean="0"/>
              <a:t>以降から続きが表示される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lang="en-US" altLang="ja-JP" dirty="0" err="1" smtClean="0"/>
              <a:t>repo_id</a:t>
            </a:r>
            <a:r>
              <a:rPr lang="ja-JP" altLang="en-US" dirty="0" smtClean="0"/>
              <a:t>は約</a:t>
            </a:r>
            <a:r>
              <a:rPr lang="en-US" altLang="ja-JP" dirty="0" smtClean="0"/>
              <a:t>3500</a:t>
            </a:r>
            <a:r>
              <a:rPr lang="ja-JP" altLang="en-US" dirty="0" smtClean="0"/>
              <a:t>万件まで存在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420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135564"/>
            <a:ext cx="7886700" cy="957836"/>
          </a:xfrm>
        </p:spPr>
        <p:txBody>
          <a:bodyPr/>
          <a:lstStyle/>
          <a:p>
            <a:r>
              <a:rPr lang="en-US" altLang="ja-JP" dirty="0" smtClean="0"/>
              <a:t>repositories(2/2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31373" y="963039"/>
            <a:ext cx="7886700" cy="1196198"/>
          </a:xfrm>
        </p:spPr>
        <p:txBody>
          <a:bodyPr>
            <a:normAutofit lnSpcReduction="10000"/>
          </a:bodyPr>
          <a:lstStyle/>
          <a:p>
            <a:r>
              <a:rPr lang="en-US" altLang="ja-JP" dirty="0"/>
              <a:t>https://api.github.com/repos</a:t>
            </a:r>
            <a:r>
              <a:rPr lang="en-US" altLang="ja-JP" dirty="0" smtClean="0"/>
              <a:t>/{full_name}/contributors</a:t>
            </a:r>
            <a:r>
              <a:rPr lang="ja-JP" altLang="en-US" dirty="0" smtClean="0"/>
              <a:t>にアクセスすることで</a:t>
            </a:r>
            <a:r>
              <a:rPr lang="en-US" altLang="ja-JP" dirty="0" smtClean="0"/>
              <a:t>contributor</a:t>
            </a:r>
            <a:r>
              <a:rPr kumimoji="1" lang="ja-JP" altLang="en-US" dirty="0" smtClean="0"/>
              <a:t>を</a:t>
            </a:r>
            <a:r>
              <a:rPr kumimoji="1" lang="en-US" altLang="ja-JP" dirty="0" smtClean="0"/>
              <a:t>contribution</a:t>
            </a:r>
            <a:r>
              <a:rPr kumimoji="1" lang="ja-JP" altLang="en-US" dirty="0" smtClean="0"/>
              <a:t>の多い順に</a:t>
            </a:r>
            <a:r>
              <a:rPr kumimoji="1" lang="en-US" altLang="ja-JP" dirty="0" smtClean="0"/>
              <a:t>30</a:t>
            </a:r>
            <a:r>
              <a:rPr kumimoji="1" lang="ja-JP" altLang="en-US" dirty="0" smtClean="0"/>
              <a:t>名まで</a:t>
            </a:r>
            <a:r>
              <a:rPr lang="ja-JP" altLang="en-US" dirty="0" smtClean="0"/>
              <a:t>表示でき</a:t>
            </a:r>
            <a:r>
              <a:rPr lang="ja-JP" altLang="en-US" dirty="0"/>
              <a:t>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06" y="2159236"/>
            <a:ext cx="5410200" cy="180022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64" y="4348552"/>
            <a:ext cx="5410200" cy="1800225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2159541" y="397922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～</a:t>
            </a:r>
            <a:r>
              <a:rPr lang="ja-JP" altLang="en-US" dirty="0" smtClean="0"/>
              <a:t>中略～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31373" y="6356351"/>
            <a:ext cx="4317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https://</a:t>
            </a:r>
            <a:r>
              <a:rPr lang="en-US" altLang="ja-JP" dirty="0" smtClean="0"/>
              <a:t>api.github.com/repositories</a:t>
            </a:r>
            <a:r>
              <a:rPr lang="ja-JP" altLang="en-US" dirty="0" smtClean="0"/>
              <a:t>　</a:t>
            </a:r>
            <a:r>
              <a:rPr lang="en-US" altLang="ja-JP" dirty="0" smtClean="0"/>
              <a:t>(</a:t>
            </a:r>
            <a:r>
              <a:rPr lang="ja-JP" altLang="en-US" dirty="0" smtClean="0"/>
              <a:t>一部</a:t>
            </a:r>
            <a:r>
              <a:rPr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437745" y="2694562"/>
            <a:ext cx="1721796" cy="1556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000018" y="2586602"/>
            <a:ext cx="3846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err="1" smtClean="0"/>
              <a:t>full_name</a:t>
            </a:r>
            <a:r>
              <a:rPr lang="en-US" altLang="ja-JP" sz="2000" dirty="0" smtClean="0"/>
              <a:t>=</a:t>
            </a:r>
            <a:r>
              <a:rPr lang="ja-JP" altLang="en-US" sz="2000" dirty="0" smtClean="0"/>
              <a:t>ユーザ名</a:t>
            </a:r>
            <a:r>
              <a:rPr lang="en-US" altLang="ja-JP" sz="2000" dirty="0" smtClean="0"/>
              <a:t>/</a:t>
            </a:r>
            <a:r>
              <a:rPr lang="ja-JP" altLang="en-US" sz="2000" dirty="0" smtClean="0"/>
              <a:t>リポジトリ名</a:t>
            </a:r>
            <a:endParaRPr kumimoji="1" lang="ja-JP" altLang="en-US" sz="2000" dirty="0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745" y="5219108"/>
            <a:ext cx="4717915" cy="129283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5563515" y="4948281"/>
            <a:ext cx="3846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ここにアクセス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78653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95189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contribution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134961"/>
            <a:ext cx="7746865" cy="5221390"/>
          </a:xfrm>
        </p:spPr>
        <p:txBody>
          <a:bodyPr/>
          <a:lstStyle/>
          <a:p>
            <a:r>
              <a:rPr lang="en-US" altLang="ja-JP" dirty="0" smtClean="0"/>
              <a:t>GitHub API</a:t>
            </a:r>
            <a:r>
              <a:rPr lang="ja-JP" altLang="en-US" dirty="0" smtClean="0"/>
              <a:t>で表示される</a:t>
            </a:r>
            <a:r>
              <a:rPr lang="en-US" altLang="ja-JP" dirty="0" smtClean="0"/>
              <a:t>contribution</a:t>
            </a:r>
            <a:r>
              <a:rPr lang="ja-JP" altLang="en-US" dirty="0" smtClean="0"/>
              <a:t>は該当リポジトリに対してコミットした回数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ソースコードを一回編集すると１カウント</a:t>
            </a:r>
            <a:endParaRPr lang="en-US" altLang="ja-JP" dirty="0" smtClean="0"/>
          </a:p>
          <a:p>
            <a:r>
              <a:rPr lang="ja-JP" altLang="en-US" dirty="0" smtClean="0"/>
              <a:t>ユーザ</a:t>
            </a:r>
            <a:r>
              <a:rPr lang="en-US" altLang="ja-JP" dirty="0" smtClean="0"/>
              <a:t>A</a:t>
            </a:r>
            <a:r>
              <a:rPr lang="ja-JP" altLang="en-US" dirty="0" smtClean="0"/>
              <a:t>のリポジトリ</a:t>
            </a:r>
            <a:r>
              <a:rPr lang="en-US" altLang="ja-JP" dirty="0" smtClean="0"/>
              <a:t>α</a:t>
            </a:r>
            <a:r>
              <a:rPr lang="ja-JP" altLang="en-US" dirty="0" smtClean="0"/>
              <a:t>をユーザ</a:t>
            </a:r>
            <a:r>
              <a:rPr lang="en-US" altLang="ja-JP" dirty="0" smtClean="0"/>
              <a:t>B</a:t>
            </a:r>
            <a:r>
              <a:rPr lang="ja-JP" altLang="en-US" dirty="0" smtClean="0"/>
              <a:t>がフォークし、ユーザ</a:t>
            </a:r>
            <a:r>
              <a:rPr lang="en-US" altLang="ja-JP" dirty="0" smtClean="0"/>
              <a:t>B</a:t>
            </a:r>
            <a:r>
              <a:rPr lang="ja-JP" altLang="en-US" dirty="0" smtClean="0"/>
              <a:t>のプルリクエストがユーザ</a:t>
            </a:r>
            <a:r>
              <a:rPr lang="en-US" altLang="ja-JP" dirty="0" smtClean="0"/>
              <a:t>A</a:t>
            </a:r>
            <a:r>
              <a:rPr lang="ja-JP" altLang="en-US" dirty="0" smtClean="0"/>
              <a:t>によってマージされた場合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リポジトリ</a:t>
            </a:r>
            <a:r>
              <a:rPr lang="en-US" altLang="ja-JP" dirty="0" smtClean="0"/>
              <a:t>α</a:t>
            </a:r>
            <a:r>
              <a:rPr lang="ja-JP" altLang="en-US" dirty="0" smtClean="0"/>
              <a:t>に対してユーザ</a:t>
            </a:r>
            <a:r>
              <a:rPr lang="en-US" altLang="ja-JP" dirty="0" smtClean="0"/>
              <a:t>A</a:t>
            </a:r>
            <a:r>
              <a:rPr lang="ja-JP" altLang="en-US" dirty="0" smtClean="0"/>
              <a:t>の</a:t>
            </a:r>
            <a:r>
              <a:rPr lang="en-US" altLang="ja-JP" dirty="0" smtClean="0"/>
              <a:t>contribution</a:t>
            </a:r>
            <a:r>
              <a:rPr lang="ja-JP" altLang="en-US" dirty="0" smtClean="0"/>
              <a:t>が</a:t>
            </a:r>
            <a:r>
              <a:rPr lang="en-US" altLang="ja-JP" dirty="0" smtClean="0"/>
              <a:t>1</a:t>
            </a:r>
            <a:r>
              <a:rPr lang="ja-JP" altLang="en-US" dirty="0" smtClean="0"/>
              <a:t>増加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ユーザ</a:t>
            </a:r>
            <a:r>
              <a:rPr lang="en-US" altLang="ja-JP" dirty="0" smtClean="0"/>
              <a:t>B</a:t>
            </a:r>
            <a:r>
              <a:rPr lang="ja-JP" altLang="en-US" dirty="0" smtClean="0"/>
              <a:t>も編集した分だけ増加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lang="ja-JP" altLang="en-US" dirty="0" smtClean="0"/>
              <a:t>その</a:t>
            </a:r>
            <a:r>
              <a:rPr lang="ja-JP" altLang="en-US" dirty="0"/>
              <a:t>他</a:t>
            </a:r>
            <a:r>
              <a:rPr lang="ja-JP" altLang="en-US" dirty="0" smtClean="0"/>
              <a:t>の</a:t>
            </a:r>
            <a:r>
              <a:rPr lang="en-US" altLang="ja-JP" dirty="0" smtClean="0"/>
              <a:t>issue,</a:t>
            </a:r>
            <a:r>
              <a:rPr lang="ja-JP" altLang="en-US" dirty="0" smtClean="0"/>
              <a:t>コメントなどはカウントされない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208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150614"/>
            <a:ext cx="7886700" cy="850831"/>
          </a:xfrm>
        </p:spPr>
        <p:txBody>
          <a:bodyPr/>
          <a:lstStyle/>
          <a:p>
            <a:r>
              <a:rPr lang="en-US" altLang="ja-JP" dirty="0" err="1" smtClean="0"/>
              <a:t>repo_contribution</a:t>
            </a:r>
            <a:r>
              <a:rPr lang="en-US" altLang="ja-JP" dirty="0" smtClean="0"/>
              <a:t>(1/2)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6</a:t>
            </a:fld>
            <a:endParaRPr kumimoji="1" lang="ja-JP" altLang="en-US"/>
          </a:p>
        </p:txBody>
      </p:sp>
      <p:graphicFrame>
        <p:nvGraphicFramePr>
          <p:cNvPr id="7" name="コンテンツ プレースホルダー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9591030"/>
              </p:ext>
            </p:extLst>
          </p:nvPr>
        </p:nvGraphicFramePr>
        <p:xfrm>
          <a:off x="227010" y="2309863"/>
          <a:ext cx="2597286" cy="191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8643"/>
                <a:gridCol w="1298643"/>
              </a:tblGrid>
              <a:tr h="383548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contributor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contribution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83548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user1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3000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83548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user2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2500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83548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83548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user30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7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1092592" y="1842043"/>
            <a:ext cx="737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repo1</a:t>
            </a:r>
            <a:endParaRPr kumimoji="1" lang="ja-JP" altLang="en-US" dirty="0"/>
          </a:p>
        </p:txBody>
      </p:sp>
      <p:graphicFrame>
        <p:nvGraphicFramePr>
          <p:cNvPr id="9" name="コンテンツ プレースホルダー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7860363"/>
              </p:ext>
            </p:extLst>
          </p:nvPr>
        </p:nvGraphicFramePr>
        <p:xfrm>
          <a:off x="169530" y="4621173"/>
          <a:ext cx="2597286" cy="191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8643"/>
                <a:gridCol w="1298643"/>
              </a:tblGrid>
              <a:tr h="383548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contributor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contribution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83548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userA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1000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83548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userB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500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83548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83548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userK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1092592" y="4235682"/>
            <a:ext cx="737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repo2</a:t>
            </a:r>
            <a:endParaRPr kumimoji="1" lang="ja-JP" altLang="en-US" dirty="0"/>
          </a:p>
        </p:txBody>
      </p:sp>
      <p:sp>
        <p:nvSpPr>
          <p:cNvPr id="17" name="右矢印 16"/>
          <p:cNvSpPr/>
          <p:nvPr/>
        </p:nvSpPr>
        <p:spPr>
          <a:xfrm>
            <a:off x="3818105" y="3940744"/>
            <a:ext cx="826851" cy="8032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18" name="表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421740"/>
              </p:ext>
            </p:extLst>
          </p:nvPr>
        </p:nvGraphicFramePr>
        <p:xfrm>
          <a:off x="5425567" y="2881313"/>
          <a:ext cx="337148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740"/>
                <a:gridCol w="1685740"/>
              </a:tblGrid>
              <a:tr h="340567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repository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contribution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42765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repo1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30000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42765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repo3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28500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42765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repo8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27000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42765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...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42765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...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42765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...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42765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...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42765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repo4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100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42765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...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テキスト ボックス 18"/>
          <p:cNvSpPr txBox="1"/>
          <p:nvPr/>
        </p:nvSpPr>
        <p:spPr>
          <a:xfrm>
            <a:off x="1289278" y="6538913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...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53839" y="971758"/>
            <a:ext cx="77553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2800" dirty="0"/>
              <a:t>リポジトリ</a:t>
            </a:r>
            <a:r>
              <a:rPr lang="en-US" altLang="ja-JP" sz="2800" dirty="0"/>
              <a:t>3500</a:t>
            </a:r>
            <a:r>
              <a:rPr lang="ja-JP" altLang="en-US" sz="2800" dirty="0"/>
              <a:t>万件までの</a:t>
            </a:r>
            <a:r>
              <a:rPr lang="en-US" altLang="ja-JP" sz="2800" dirty="0"/>
              <a:t>contributors</a:t>
            </a:r>
            <a:r>
              <a:rPr lang="ja-JP" altLang="en-US" sz="2800" dirty="0"/>
              <a:t>を参照し、</a:t>
            </a:r>
            <a:r>
              <a:rPr lang="en-US" altLang="ja-JP" sz="2800" dirty="0"/>
              <a:t>contribution</a:t>
            </a:r>
            <a:r>
              <a:rPr lang="ja-JP" altLang="en-US" sz="2800" dirty="0" err="1"/>
              <a:t>を</a:t>
            </a:r>
            <a:r>
              <a:rPr lang="ja-JP" altLang="en-US" sz="2800" dirty="0" err="1" smtClean="0"/>
              <a:t>合</a:t>
            </a:r>
            <a:r>
              <a:rPr lang="ja-JP" altLang="en-US" sz="2800" dirty="0" smtClean="0"/>
              <a:t>算したランキングを作成</a:t>
            </a:r>
            <a:endParaRPr lang="ja-JP" altLang="en-US" sz="2800" dirty="0"/>
          </a:p>
          <a:p>
            <a:endParaRPr kumimoji="1" lang="ja-JP" altLang="en-US" sz="28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824884" y="2964082"/>
            <a:ext cx="1524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上位</a:t>
            </a:r>
            <a:r>
              <a:rPr kumimoji="1" lang="en-US" altLang="ja-JP" dirty="0" smtClean="0"/>
              <a:t>30</a:t>
            </a:r>
            <a:r>
              <a:rPr kumimoji="1" lang="ja-JP" altLang="en-US" dirty="0" smtClean="0"/>
              <a:t>名まで</a:t>
            </a:r>
            <a:endParaRPr kumimoji="1" lang="en-US" altLang="ja-JP" dirty="0" smtClean="0"/>
          </a:p>
          <a:p>
            <a:r>
              <a:rPr kumimoji="1" lang="ja-JP" altLang="en-US" dirty="0" smtClean="0"/>
              <a:t>表示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9564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31376"/>
          </a:xfrm>
        </p:spPr>
        <p:txBody>
          <a:bodyPr/>
          <a:lstStyle/>
          <a:p>
            <a:r>
              <a:rPr lang="en-US" altLang="ja-JP" dirty="0" err="1" smtClean="0"/>
              <a:t>repo_contribution</a:t>
            </a:r>
            <a:r>
              <a:rPr lang="en-US" altLang="ja-JP" dirty="0" smtClean="0"/>
              <a:t>(2/2)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3824" y="1371599"/>
            <a:ext cx="7886700" cy="5262665"/>
          </a:xfrm>
        </p:spPr>
        <p:txBody>
          <a:bodyPr/>
          <a:lstStyle/>
          <a:p>
            <a:r>
              <a:rPr lang="ja-JP" altLang="en-US" dirty="0" smtClean="0"/>
              <a:t>フォークされたリポジトリを除外するために同名のリポジトリを</a:t>
            </a:r>
            <a:r>
              <a:rPr lang="en-US" altLang="ja-JP" dirty="0" err="1" smtClean="0"/>
              <a:t>contoribution</a:t>
            </a:r>
            <a:r>
              <a:rPr lang="ja-JP" altLang="en-US" dirty="0" smtClean="0"/>
              <a:t>の一番多いものを残してランキングから削除</a:t>
            </a:r>
            <a:endParaRPr kumimoji="1" lang="en-US" altLang="ja-JP" dirty="0"/>
          </a:p>
          <a:p>
            <a:r>
              <a:rPr lang="ja-JP" altLang="en-US" dirty="0" smtClean="0"/>
              <a:t>ランキングにしたリポジトリの中から</a:t>
            </a:r>
            <a:r>
              <a:rPr lang="en-US" altLang="ja-JP" dirty="0" smtClean="0"/>
              <a:t>contribution1000</a:t>
            </a:r>
            <a:r>
              <a:rPr lang="ja-JP" altLang="en-US" dirty="0"/>
              <a:t>以上の</a:t>
            </a:r>
            <a:r>
              <a:rPr lang="en-US" altLang="ja-JP" dirty="0"/>
              <a:t>repo1211913</a:t>
            </a:r>
            <a:r>
              <a:rPr lang="ja-JP" altLang="en-US" dirty="0" smtClean="0"/>
              <a:t>件の</a:t>
            </a:r>
            <a:r>
              <a:rPr lang="en-US" altLang="ja-JP" dirty="0" smtClean="0"/>
              <a:t>contributor</a:t>
            </a:r>
            <a:r>
              <a:rPr lang="ja-JP" altLang="en-US" dirty="0" smtClean="0"/>
              <a:t>を参照 しユーザの</a:t>
            </a:r>
            <a:r>
              <a:rPr lang="en-US" altLang="ja-JP" dirty="0" smtClean="0"/>
              <a:t>contribution</a:t>
            </a:r>
            <a:r>
              <a:rPr lang="ja-JP" altLang="en-US" dirty="0" smtClean="0"/>
              <a:t>およびメールアドレスなどを取得</a:t>
            </a:r>
            <a:endParaRPr lang="en-US" altLang="ja-JP" dirty="0" smtClean="0"/>
          </a:p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7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490419"/>
              </p:ext>
            </p:extLst>
          </p:nvPr>
        </p:nvGraphicFramePr>
        <p:xfrm>
          <a:off x="317365" y="4429977"/>
          <a:ext cx="2844126" cy="2204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063"/>
                <a:gridCol w="1422063"/>
              </a:tblGrid>
              <a:tr h="375487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repository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contribution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09847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repo1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30000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09847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repo8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27000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09847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...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09847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...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09847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repo4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1000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623" y="5151473"/>
            <a:ext cx="847417" cy="835224"/>
          </a:xfrm>
          <a:prstGeom prst="rect">
            <a:avLst/>
          </a:prstGeom>
        </p:spPr>
      </p:pic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913958"/>
              </p:ext>
            </p:extLst>
          </p:nvPr>
        </p:nvGraphicFramePr>
        <p:xfrm>
          <a:off x="4387174" y="4429134"/>
          <a:ext cx="2222772" cy="2108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1386"/>
                <a:gridCol w="1111386"/>
              </a:tblGrid>
              <a:tr h="541724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contributor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contribution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82393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user1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3000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82393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user14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2900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82393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...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82393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...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角丸四角形 8"/>
          <p:cNvSpPr/>
          <p:nvPr/>
        </p:nvSpPr>
        <p:spPr>
          <a:xfrm>
            <a:off x="321013" y="4815191"/>
            <a:ext cx="1332689" cy="3362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54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428017"/>
            <a:ext cx="7886700" cy="1165395"/>
          </a:xfrm>
        </p:spPr>
        <p:txBody>
          <a:bodyPr/>
          <a:lstStyle/>
          <a:p>
            <a:r>
              <a:rPr kumimoji="1" lang="en-US" altLang="ja-JP" dirty="0" err="1" smtClean="0"/>
              <a:t>repo_contributor</a:t>
            </a:r>
            <a:r>
              <a:rPr kumimoji="1" lang="en-US" altLang="ja-JP" dirty="0" smtClean="0"/>
              <a:t>(1/2)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7" name="コンテンツ プレースホルダー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45" y="1523375"/>
            <a:ext cx="5429250" cy="3905250"/>
          </a:xfrm>
        </p:spPr>
      </p:pic>
      <p:sp>
        <p:nvSpPr>
          <p:cNvPr id="8" name="テキスト ボックス 7"/>
          <p:cNvSpPr txBox="1"/>
          <p:nvPr/>
        </p:nvSpPr>
        <p:spPr>
          <a:xfrm>
            <a:off x="122134" y="5719864"/>
            <a:ext cx="5572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/>
              <a:t>https://api.github.com/repos/mojombo/grit/contributors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447472" y="2256817"/>
            <a:ext cx="2859932" cy="1459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447472" y="3852449"/>
            <a:ext cx="1245141" cy="1553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820031" y="2145108"/>
            <a:ext cx="3449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ユーザに関する情報を閲覧できる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917564" y="3786866"/>
            <a:ext cx="322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リポジトリに対する</a:t>
            </a:r>
            <a:r>
              <a:rPr lang="en-US" altLang="ja-JP" dirty="0" smtClean="0"/>
              <a:t>contribution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17240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 smtClean="0"/>
              <a:t>repo_contributor</a:t>
            </a:r>
            <a:r>
              <a:rPr lang="en-US" altLang="ja-JP" dirty="0" smtClean="0"/>
              <a:t>(2/2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556427"/>
            <a:ext cx="7886700" cy="739302"/>
          </a:xfrm>
        </p:spPr>
        <p:txBody>
          <a:bodyPr/>
          <a:lstStyle/>
          <a:p>
            <a:r>
              <a:rPr lang="ja-JP" altLang="en-US" dirty="0" smtClean="0"/>
              <a:t>このページでメールアドレスなどを取得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4" y="2090636"/>
            <a:ext cx="5429250" cy="40386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407954" y="6344517"/>
            <a:ext cx="3895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https://api.github.com/users/mojombo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554477" y="4824919"/>
            <a:ext cx="1682885" cy="1653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33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114131"/>
            <a:ext cx="7886700" cy="1325563"/>
          </a:xfrm>
        </p:spPr>
        <p:txBody>
          <a:bodyPr/>
          <a:lstStyle/>
          <a:p>
            <a:r>
              <a:rPr kumimoji="1" lang="en-US" altLang="ja-JP" dirty="0" smtClean="0"/>
              <a:t>contributors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200692"/>
            <a:ext cx="7886700" cy="5520784"/>
          </a:xfrm>
        </p:spPr>
        <p:txBody>
          <a:bodyPr>
            <a:normAutofit/>
          </a:bodyPr>
          <a:lstStyle/>
          <a:p>
            <a:r>
              <a:rPr lang="ja-JP" altLang="en-US" dirty="0"/>
              <a:t>同じユーザが複数取得されるので</a:t>
            </a:r>
            <a:r>
              <a:rPr lang="en-US" altLang="ja-JP" dirty="0"/>
              <a:t>contribution</a:t>
            </a:r>
            <a:r>
              <a:rPr lang="ja-JP" altLang="en-US" dirty="0" err="1"/>
              <a:t>を合</a:t>
            </a:r>
            <a:r>
              <a:rPr lang="ja-JP" altLang="en-US" dirty="0" smtClean="0"/>
              <a:t>算してランキングを作成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/>
              <a:t>contribution100</a:t>
            </a:r>
            <a:r>
              <a:rPr lang="ja-JP" altLang="en-US" dirty="0"/>
              <a:t>以上のユーザ</a:t>
            </a:r>
            <a:r>
              <a:rPr lang="en-US" altLang="ja-JP" dirty="0"/>
              <a:t>22228</a:t>
            </a:r>
            <a:r>
              <a:rPr lang="ja-JP" altLang="en-US" dirty="0"/>
              <a:t>人中</a:t>
            </a:r>
            <a:r>
              <a:rPr lang="en-US" altLang="ja-JP" dirty="0"/>
              <a:t>18298</a:t>
            </a:r>
            <a:r>
              <a:rPr lang="ja-JP" altLang="en-US" dirty="0" smtClean="0"/>
              <a:t>人にアンケートメールを送信した</a:t>
            </a:r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870E5-24B9-4FF4-9773-D41B47BFD28C}" type="slidenum">
              <a:rPr kumimoji="1" lang="ja-JP" altLang="en-US" smtClean="0"/>
              <a:t>10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561676"/>
              </p:ext>
            </p:extLst>
          </p:nvPr>
        </p:nvGraphicFramePr>
        <p:xfrm>
          <a:off x="1867708" y="2157587"/>
          <a:ext cx="4445544" cy="3280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1386"/>
                <a:gridCol w="1111386"/>
                <a:gridCol w="1111386"/>
                <a:gridCol w="1111386"/>
              </a:tblGrid>
              <a:tr h="541724"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ID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user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 smtClean="0"/>
                        <a:t>contribution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email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82393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2000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userA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30000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aaa@gmail.com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82393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1000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userB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29000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bbb@gmail.com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82393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...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382393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...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82393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3000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userC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20000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dirty="0" smtClean="0"/>
                        <a:t>ccc@gmail.com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82393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...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8279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191</TotalTime>
  <Words>410</Words>
  <Application>Microsoft Office PowerPoint</Application>
  <PresentationFormat>画面に合わせる (4:3)</PresentationFormat>
  <Paragraphs>133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ＭＳ Ｐゴシック</vt:lpstr>
      <vt:lpstr>Arial</vt:lpstr>
      <vt:lpstr>Calibri</vt:lpstr>
      <vt:lpstr>Calibri Light</vt:lpstr>
      <vt:lpstr>Office テーマ</vt:lpstr>
      <vt:lpstr>アンケートまでの手続き</vt:lpstr>
      <vt:lpstr>GitHub API</vt:lpstr>
      <vt:lpstr>repositories(1/2)</vt:lpstr>
      <vt:lpstr>repositories(2/2)</vt:lpstr>
      <vt:lpstr>contribution</vt:lpstr>
      <vt:lpstr>repo_contribution(1/2)</vt:lpstr>
      <vt:lpstr>repo_contribution(2/2)</vt:lpstr>
      <vt:lpstr>repo_contributor(1/2)</vt:lpstr>
      <vt:lpstr>repo_contributor(2/2)</vt:lpstr>
      <vt:lpstr>contributors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s171050</dc:creator>
  <cp:lastModifiedBy>ysk</cp:lastModifiedBy>
  <cp:revision>177</cp:revision>
  <dcterms:created xsi:type="dcterms:W3CDTF">2015-04-28T01:50:04Z</dcterms:created>
  <dcterms:modified xsi:type="dcterms:W3CDTF">2015-07-30T00:35:28Z</dcterms:modified>
</cp:coreProperties>
</file>