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84" r:id="rId1"/>
  </p:sldMasterIdLst>
  <p:notesMasterIdLst>
    <p:notesMasterId r:id="rId32"/>
  </p:notesMasterIdLst>
  <p:handoutMasterIdLst>
    <p:handoutMasterId r:id="rId33"/>
  </p:handoutMasterIdLst>
  <p:sldIdLst>
    <p:sldId id="256" r:id="rId2"/>
    <p:sldId id="338" r:id="rId3"/>
    <p:sldId id="339" r:id="rId4"/>
    <p:sldId id="341" r:id="rId5"/>
    <p:sldId id="309" r:id="rId6"/>
    <p:sldId id="324" r:id="rId7"/>
    <p:sldId id="325" r:id="rId8"/>
    <p:sldId id="311" r:id="rId9"/>
    <p:sldId id="331" r:id="rId10"/>
    <p:sldId id="258" r:id="rId11"/>
    <p:sldId id="261" r:id="rId12"/>
    <p:sldId id="330" r:id="rId13"/>
    <p:sldId id="283" r:id="rId14"/>
    <p:sldId id="342" r:id="rId15"/>
    <p:sldId id="315" r:id="rId16"/>
    <p:sldId id="318" r:id="rId17"/>
    <p:sldId id="337" r:id="rId18"/>
    <p:sldId id="327" r:id="rId19"/>
    <p:sldId id="340" r:id="rId20"/>
    <p:sldId id="322" r:id="rId21"/>
    <p:sldId id="335" r:id="rId22"/>
    <p:sldId id="323" r:id="rId23"/>
    <p:sldId id="265" r:id="rId24"/>
    <p:sldId id="334" r:id="rId25"/>
    <p:sldId id="328" r:id="rId26"/>
    <p:sldId id="329" r:id="rId27"/>
    <p:sldId id="314" r:id="rId28"/>
    <p:sldId id="316" r:id="rId29"/>
    <p:sldId id="317" r:id="rId30"/>
    <p:sldId id="320" r:id="rId31"/>
  </p:sldIdLst>
  <p:sldSz cx="9144000" cy="6858000" type="screen4x3"/>
  <p:notesSz cx="6802438" cy="993457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9C00"/>
    <a:srgbClr val="DC3812"/>
    <a:srgbClr val="3266CC"/>
    <a:srgbClr val="DD4578"/>
    <a:srgbClr val="0099C5"/>
    <a:srgbClr val="990099"/>
    <a:srgbClr val="109619"/>
    <a:srgbClr val="FD9904"/>
    <a:srgbClr val="FD980E"/>
    <a:srgbClr val="FE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70317" autoAdjust="0"/>
  </p:normalViewPr>
  <p:slideViewPr>
    <p:cSldViewPr snapToGrid="0" snapToObjects="1">
      <p:cViewPr>
        <p:scale>
          <a:sx n="75" d="100"/>
          <a:sy n="75" d="100"/>
        </p:scale>
        <p:origin x="55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7723" cy="49845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3141" y="0"/>
            <a:ext cx="2947723" cy="498454"/>
          </a:xfrm>
          <a:prstGeom prst="rect">
            <a:avLst/>
          </a:prstGeom>
        </p:spPr>
        <p:txBody>
          <a:bodyPr vert="horz" lIns="91440" tIns="45720" rIns="91440" bIns="45720" rtlCol="0"/>
          <a:lstStyle>
            <a:lvl1pPr algn="r">
              <a:defRPr sz="1200"/>
            </a:lvl1pPr>
          </a:lstStyle>
          <a:p>
            <a:fld id="{FF237D73-9DE8-4305-9415-2B8C61636000}" type="datetimeFigureOut">
              <a:rPr kumimoji="1" lang="ja-JP" altLang="en-US" smtClean="0"/>
              <a:t>2016/2/15</a:t>
            </a:fld>
            <a:endParaRPr kumimoji="1" lang="ja-JP" altLang="en-US"/>
          </a:p>
        </p:txBody>
      </p:sp>
      <p:sp>
        <p:nvSpPr>
          <p:cNvPr id="4" name="フッター プレースホルダー 3"/>
          <p:cNvSpPr>
            <a:spLocks noGrp="1"/>
          </p:cNvSpPr>
          <p:nvPr>
            <p:ph type="ftr" sz="quarter" idx="2"/>
          </p:nvPr>
        </p:nvSpPr>
        <p:spPr>
          <a:xfrm>
            <a:off x="0" y="9436123"/>
            <a:ext cx="2947723" cy="498453"/>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3141" y="9436123"/>
            <a:ext cx="2947723" cy="498453"/>
          </a:xfrm>
          <a:prstGeom prst="rect">
            <a:avLst/>
          </a:prstGeom>
        </p:spPr>
        <p:txBody>
          <a:bodyPr vert="horz" lIns="91440" tIns="45720" rIns="91440" bIns="45720" rtlCol="0" anchor="b"/>
          <a:lstStyle>
            <a:lvl1pPr algn="r">
              <a:defRPr sz="1200"/>
            </a:lvl1pPr>
          </a:lstStyle>
          <a:p>
            <a:fld id="{0F3A7239-E226-4990-8F1C-6FAD9DB0ABAF}" type="slidenum">
              <a:rPr kumimoji="1" lang="ja-JP" altLang="en-US" smtClean="0"/>
              <a:t>‹#›</a:t>
            </a:fld>
            <a:endParaRPr kumimoji="1" lang="ja-JP" altLang="en-US"/>
          </a:p>
        </p:txBody>
      </p:sp>
    </p:spTree>
    <p:extLst>
      <p:ext uri="{BB962C8B-B14F-4D97-AF65-F5344CB8AC3E}">
        <p14:creationId xmlns:p14="http://schemas.microsoft.com/office/powerpoint/2010/main" val="2919980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7723" cy="49845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3141" y="0"/>
            <a:ext cx="2947723" cy="498454"/>
          </a:xfrm>
          <a:prstGeom prst="rect">
            <a:avLst/>
          </a:prstGeom>
        </p:spPr>
        <p:txBody>
          <a:bodyPr vert="horz" lIns="91440" tIns="45720" rIns="91440" bIns="45720" rtlCol="0"/>
          <a:lstStyle>
            <a:lvl1pPr algn="r">
              <a:defRPr sz="1200"/>
            </a:lvl1pPr>
          </a:lstStyle>
          <a:p>
            <a:fld id="{03CFDA3A-D304-4D0D-B418-1571E43D39E2}" type="datetimeFigureOut">
              <a:rPr kumimoji="1" lang="ja-JP" altLang="en-US" smtClean="0"/>
              <a:t>2016/2/15</a:t>
            </a:fld>
            <a:endParaRPr kumimoji="1" lang="ja-JP" altLang="en-US"/>
          </a:p>
        </p:txBody>
      </p:sp>
      <p:sp>
        <p:nvSpPr>
          <p:cNvPr id="4" name="スライド イメージ プレースホルダー 3"/>
          <p:cNvSpPr>
            <a:spLocks noGrp="1" noRot="1" noChangeAspect="1"/>
          </p:cNvSpPr>
          <p:nvPr>
            <p:ph type="sldImg" idx="2"/>
          </p:nvPr>
        </p:nvSpPr>
        <p:spPr>
          <a:xfrm>
            <a:off x="1166813" y="1241425"/>
            <a:ext cx="4468812" cy="33528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244" y="4781014"/>
            <a:ext cx="5441950" cy="3911739"/>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36123"/>
            <a:ext cx="2947723" cy="498453"/>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3141" y="9436123"/>
            <a:ext cx="2947723" cy="498453"/>
          </a:xfrm>
          <a:prstGeom prst="rect">
            <a:avLst/>
          </a:prstGeom>
        </p:spPr>
        <p:txBody>
          <a:bodyPr vert="horz" lIns="91440" tIns="45720" rIns="91440" bIns="45720" rtlCol="0" anchor="b"/>
          <a:lstStyle>
            <a:lvl1pPr algn="r">
              <a:defRPr sz="1200"/>
            </a:lvl1pPr>
          </a:lstStyle>
          <a:p>
            <a:fld id="{D85CF604-A6F2-4AF2-BB27-C343D939DBAB}" type="slidenum">
              <a:rPr kumimoji="1" lang="ja-JP" altLang="en-US" smtClean="0"/>
              <a:t>‹#›</a:t>
            </a:fld>
            <a:endParaRPr kumimoji="1" lang="ja-JP" altLang="en-US"/>
          </a:p>
        </p:txBody>
      </p:sp>
    </p:spTree>
    <p:extLst>
      <p:ext uri="{BB962C8B-B14F-4D97-AF65-F5344CB8AC3E}">
        <p14:creationId xmlns:p14="http://schemas.microsoft.com/office/powerpoint/2010/main" val="21521944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OSS</a:t>
            </a:r>
            <a:r>
              <a:rPr kumimoji="1" lang="ja-JP" altLang="en-US" dirty="0" smtClean="0"/>
              <a:t>開発者の</a:t>
            </a:r>
            <a:r>
              <a:rPr kumimoji="1" lang="en-US" altLang="ja-JP" dirty="0" smtClean="0"/>
              <a:t>High</a:t>
            </a:r>
            <a:r>
              <a:rPr kumimoji="1" lang="en-US" altLang="ja-JP" baseline="0" dirty="0" smtClean="0"/>
              <a:t> Impact Bug</a:t>
            </a:r>
            <a:r>
              <a:rPr kumimoji="1" lang="ja-JP" altLang="en-US" baseline="0" dirty="0" smtClean="0"/>
              <a:t>に対する認識調査</a:t>
            </a:r>
            <a:r>
              <a:rPr kumimoji="1" lang="ja-JP" altLang="en-US" baseline="0" dirty="0" smtClean="0"/>
              <a:t>と題しまして，</a:t>
            </a:r>
            <a:r>
              <a:rPr kumimoji="1" lang="ja-JP" altLang="en-US" dirty="0" smtClean="0"/>
              <a:t>大平研究室の松野が発表させていただきます。</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0</a:t>
            </a:fld>
            <a:endParaRPr kumimoji="1" lang="ja-JP" altLang="en-US"/>
          </a:p>
        </p:txBody>
      </p:sp>
    </p:spTree>
    <p:extLst>
      <p:ext uri="{BB962C8B-B14F-4D97-AF65-F5344CB8AC3E}">
        <p14:creationId xmlns:p14="http://schemas.microsoft.com/office/powerpoint/2010/main" val="1379712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まず、本研究の背景を説明します。</a:t>
            </a:r>
            <a:endParaRPr kumimoji="1" lang="en-US" altLang="ja-JP" dirty="0" smtClean="0"/>
          </a:p>
          <a:p>
            <a:endParaRPr kumimoji="1" lang="en-US" altLang="ja-JP" dirty="0" smtClean="0"/>
          </a:p>
          <a:p>
            <a:r>
              <a:rPr kumimoji="1" lang="ja-JP" altLang="en-US" dirty="0" smtClean="0"/>
              <a:t>大規模</a:t>
            </a:r>
            <a:r>
              <a:rPr kumimoji="1" lang="ja-JP" altLang="en-US" dirty="0" smtClean="0"/>
              <a:t>・複雑化する近年のソフトウェア開発では，日々多くの不具合が報告されています。</a:t>
            </a:r>
            <a:endParaRPr kumimoji="1" lang="en-US" altLang="ja-JP" dirty="0" smtClean="0"/>
          </a:p>
          <a:p>
            <a:endParaRPr kumimoji="1" lang="en-US" altLang="ja-JP" dirty="0" smtClean="0"/>
          </a:p>
          <a:p>
            <a:endParaRPr kumimoji="1" lang="ja-JP" altLang="en-US" dirty="0" smtClean="0"/>
          </a:p>
          <a:p>
            <a:r>
              <a:rPr kumimoji="1" lang="en-US" altLang="ja-JP" dirty="0" smtClean="0"/>
              <a:t>[</a:t>
            </a:r>
            <a:r>
              <a:rPr kumimoji="1" lang="ja-JP" altLang="en-US" dirty="0" smtClean="0"/>
              <a:t>プロジェクト</a:t>
            </a:r>
            <a:r>
              <a:rPr kumimoji="1" lang="ja-JP" altLang="en-US" dirty="0" smtClean="0"/>
              <a:t>の管理者は，報告された不具合に対して，修正の優先順位の決定，修正コストの見積もり，修正担当者の決定，といった修正プロセスにおける意思決定を行う必要があります</a:t>
            </a:r>
            <a:r>
              <a:rPr kumimoji="1" lang="ja-JP" altLang="en-US" dirty="0" smtClean="0"/>
              <a:t>。</a:t>
            </a:r>
            <a:r>
              <a:rPr kumimoji="1" lang="en-US" altLang="ja-JP" dirty="0" smtClean="0"/>
              <a:t>]</a:t>
            </a:r>
            <a:endParaRPr kumimoji="1" lang="ja-JP" altLang="en-US" dirty="0" smtClean="0"/>
          </a:p>
          <a:p>
            <a:r>
              <a:rPr kumimoji="1" lang="ja-JP" altLang="en-US" dirty="0" smtClean="0"/>
              <a:t>しかし，人員やスケジュールに限りがある中で大量に報告される不具合に迅速かつ適切に対処することは困難です。</a:t>
            </a:r>
            <a:endParaRPr kumimoji="1" lang="en-US" altLang="ja-JP" dirty="0" smtClean="0"/>
          </a:p>
          <a:p>
            <a:r>
              <a:rPr kumimoji="1" lang="ja-JP" altLang="en-US" dirty="0" smtClean="0"/>
              <a:t>そのため，不具合修正プロセスの改善を目的と</a:t>
            </a:r>
            <a:r>
              <a:rPr kumimoji="1" lang="ja-JP" altLang="en-US" smtClean="0"/>
              <a:t>して</a:t>
            </a:r>
            <a:r>
              <a:rPr kumimoji="1" lang="ja-JP" altLang="en-US" smtClean="0"/>
              <a:t>，研究</a:t>
            </a:r>
            <a:r>
              <a:rPr kumimoji="1" lang="ja-JP" altLang="en-US" dirty="0" smtClean="0"/>
              <a:t>が盛んに行われています。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a:t>
            </a:fld>
            <a:endParaRPr kumimoji="1" lang="ja-JP" altLang="en-US"/>
          </a:p>
        </p:txBody>
      </p:sp>
    </p:spTree>
    <p:extLst>
      <p:ext uri="{BB962C8B-B14F-4D97-AF65-F5344CB8AC3E}">
        <p14:creationId xmlns:p14="http://schemas.microsoft.com/office/powerpoint/2010/main" val="1400513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しかし，これらの先行研究では，不具合の種類については十分に考慮されていません。</a:t>
            </a:r>
            <a:endParaRPr kumimoji="1" lang="en-US" altLang="ja-JP" dirty="0" smtClean="0"/>
          </a:p>
          <a:p>
            <a:r>
              <a:rPr kumimoji="1" lang="ja-JP" altLang="en-US" dirty="0" smtClean="0"/>
              <a:t>タイプミスなどの軽微な不具合からセキュリティに関する重大な不具合まで同等に扱われているという問題があります。</a:t>
            </a:r>
            <a:endParaRPr kumimoji="1" lang="en-US" altLang="ja-JP" dirty="0" smtClean="0"/>
          </a:p>
          <a:p>
            <a:r>
              <a:rPr kumimoji="1" lang="ja-JP" altLang="en-US" dirty="0" smtClean="0"/>
              <a:t>そのため，個々の不具合が与える影響を考慮した分類および分析が必要とされています。</a:t>
            </a:r>
            <a:endParaRPr kumimoji="1" lang="en-US" altLang="ja-JP" dirty="0" smtClean="0"/>
          </a:p>
          <a:p>
            <a:r>
              <a:rPr kumimoji="1" lang="ja-JP" altLang="en-US" dirty="0" smtClean="0"/>
              <a:t>そこで，不具合の分類方法として，近年</a:t>
            </a:r>
            <a:r>
              <a:rPr kumimoji="1" lang="en-US" altLang="ja-JP" dirty="0" smtClean="0"/>
              <a:t>HIB</a:t>
            </a:r>
            <a:r>
              <a:rPr kumimoji="1" lang="ja-JP" altLang="en-US" dirty="0" smtClean="0"/>
              <a:t>が注目されています。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a:t>
            </a:fld>
            <a:endParaRPr kumimoji="1" lang="ja-JP" altLang="en-US"/>
          </a:p>
        </p:txBody>
      </p:sp>
    </p:spTree>
    <p:extLst>
      <p:ext uri="{BB962C8B-B14F-4D97-AF65-F5344CB8AC3E}">
        <p14:creationId xmlns:p14="http://schemas.microsoft.com/office/powerpoint/2010/main" val="218259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smtClean="0"/>
              <a:t>hib</a:t>
            </a:r>
            <a:r>
              <a:rPr kumimoji="1" lang="ja-JP" altLang="en-US" dirty="0" smtClean="0"/>
              <a:t>とはユーザや開発者に重大な影響を与える不具合のことです。</a:t>
            </a:r>
            <a:endParaRPr kumimoji="1" lang="en-US" altLang="ja-JP" dirty="0" smtClean="0"/>
          </a:p>
          <a:p>
            <a:r>
              <a:rPr kumimoji="1" lang="ja-JP" altLang="en-US" dirty="0" smtClean="0"/>
              <a:t>近年の研究では～の</a:t>
            </a:r>
            <a:r>
              <a:rPr kumimoji="1" lang="en-US" altLang="ja-JP" dirty="0" smtClean="0"/>
              <a:t>6</a:t>
            </a:r>
            <a:r>
              <a:rPr kumimoji="1" lang="ja-JP" altLang="en-US" dirty="0" smtClean="0"/>
              <a:t>種類のＨＩＢが注目されています。</a:t>
            </a:r>
            <a:endParaRPr kumimoji="1" lang="en-US" altLang="ja-JP" dirty="0" smtClean="0"/>
          </a:p>
          <a:p>
            <a:r>
              <a:rPr kumimoji="1" lang="ja-JP" altLang="en-US" dirty="0" smtClean="0"/>
              <a:t>次に各</a:t>
            </a:r>
            <a:r>
              <a:rPr kumimoji="1" lang="en-US" altLang="ja-JP" dirty="0" smtClean="0"/>
              <a:t>HIB</a:t>
            </a:r>
            <a:r>
              <a:rPr kumimoji="1" lang="ja-JP" altLang="en-US" dirty="0" smtClean="0"/>
              <a:t>について説明します。</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3</a:t>
            </a:fld>
            <a:endParaRPr kumimoji="1" lang="ja-JP" altLang="en-US"/>
          </a:p>
        </p:txBody>
      </p:sp>
    </p:spTree>
    <p:extLst>
      <p:ext uri="{BB962C8B-B14F-4D97-AF65-F5344CB8AC3E}">
        <p14:creationId xmlns:p14="http://schemas.microsoft.com/office/powerpoint/2010/main" val="2580605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Surprise</a:t>
            </a:r>
            <a:r>
              <a:rPr kumimoji="1" lang="ja-JP" altLang="en-US" dirty="0" smtClean="0"/>
              <a:t>とは予期せぬ箇所かつ、予期せぬ時期に発生する不具合です。</a:t>
            </a:r>
            <a:endParaRPr kumimoji="1" lang="en-US" altLang="ja-JP" dirty="0" smtClean="0"/>
          </a:p>
          <a:p>
            <a:r>
              <a:rPr kumimoji="1" lang="ja-JP" altLang="en-US" dirty="0" smtClean="0"/>
              <a:t>あるファイルに含まれる不具合がリリース前よりリリース後に多い場合，リリース後の不具合が</a:t>
            </a:r>
            <a:r>
              <a:rPr kumimoji="1" lang="en-US" altLang="ja-JP" dirty="0" smtClean="0"/>
              <a:t>Surprise</a:t>
            </a:r>
            <a:r>
              <a:rPr kumimoji="1" lang="ja-JP" altLang="en-US" dirty="0" smtClean="0"/>
              <a:t>として判定されます。</a:t>
            </a:r>
            <a:endParaRPr kumimoji="1" lang="en-US" altLang="ja-JP" dirty="0" smtClean="0"/>
          </a:p>
          <a:p>
            <a:endParaRPr kumimoji="1" lang="en-US" altLang="ja-JP" dirty="0" smtClean="0"/>
          </a:p>
          <a:p>
            <a:r>
              <a:rPr kumimoji="1" lang="en-US" altLang="ja-JP" dirty="0" smtClean="0"/>
              <a:t>Surprise</a:t>
            </a:r>
            <a:r>
              <a:rPr kumimoji="1" lang="ja-JP" altLang="en-US" baseline="0" dirty="0" smtClean="0"/>
              <a:t>が発生するとスケジュールの変更が必要に</a:t>
            </a:r>
            <a:r>
              <a:rPr kumimoji="1" lang="ja-JP" altLang="en-US" baseline="0" dirty="0" smtClean="0"/>
              <a:t>なる等、</a:t>
            </a:r>
            <a:r>
              <a:rPr kumimoji="1" lang="ja-JP" altLang="en-US" baseline="0" dirty="0" smtClean="0"/>
              <a:t>開発者に影響を与えるとされています。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4</a:t>
            </a:fld>
            <a:endParaRPr kumimoji="1" lang="ja-JP" altLang="en-US"/>
          </a:p>
        </p:txBody>
      </p:sp>
    </p:spTree>
    <p:extLst>
      <p:ext uri="{BB962C8B-B14F-4D97-AF65-F5344CB8AC3E}">
        <p14:creationId xmlns:p14="http://schemas.microsoft.com/office/powerpoint/2010/main" val="3577136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Dormant Bug</a:t>
            </a:r>
            <a:r>
              <a:rPr kumimoji="1" lang="ja-JP" altLang="en-US" dirty="0" smtClean="0"/>
              <a:t>は</a:t>
            </a:r>
            <a:r>
              <a:rPr lang="ja-JP" altLang="en-US" dirty="0" smtClean="0"/>
              <a:t>あるリリースに向けて開発を行っている際に埋め込まれますが，テスト中またはリリース後には見つからずに，次のリリース以後に見つかる不具合です．</a:t>
            </a:r>
            <a:endParaRPr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ja-JP" altLang="en-US" dirty="0" smtClean="0"/>
              <a:t>リリース後に報告された不具合はそのバージョンの品質の指標として用いられるため，品質評価に影響を与えるとされています．</a:t>
            </a:r>
            <a:endParaRPr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5</a:t>
            </a:fld>
            <a:endParaRPr kumimoji="1" lang="ja-JP" altLang="en-US"/>
          </a:p>
        </p:txBody>
      </p:sp>
    </p:spTree>
    <p:extLst>
      <p:ext uri="{BB962C8B-B14F-4D97-AF65-F5344CB8AC3E}">
        <p14:creationId xmlns:p14="http://schemas.microsoft.com/office/powerpoint/2010/main" val="4266182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Blocking</a:t>
            </a:r>
            <a:r>
              <a:rPr kumimoji="1" lang="ja-JP" altLang="en-US" dirty="0" smtClean="0"/>
              <a:t>は</a:t>
            </a:r>
            <a:r>
              <a:rPr lang="ja-JP" altLang="en-US" dirty="0" smtClean="0"/>
              <a:t>ソフトウェアコンポーネントの依存関係のために，他の不具合の修正を阻害している不具合です。</a:t>
            </a:r>
            <a:endParaRPr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altLang="ja-JP" dirty="0" smtClean="0"/>
              <a:t>Blocking</a:t>
            </a:r>
            <a:r>
              <a:rPr lang="ja-JP" altLang="en-US" dirty="0" smtClean="0"/>
              <a:t>を修正しなければ、妨げられている不具合が修正できないため、不具合修正の長期化を招くとされています。</a:t>
            </a:r>
          </a:p>
          <a:p>
            <a:endParaRPr kumimoji="1" lang="en-US" altLang="ja-JP" dirty="0" smtClean="0"/>
          </a:p>
          <a:p>
            <a:r>
              <a:rPr kumimoji="1" lang="en-US" altLang="ja-JP" dirty="0" smtClean="0"/>
              <a:t>Security</a:t>
            </a:r>
            <a:r>
              <a:rPr kumimoji="1" lang="ja-JP" altLang="en-US" dirty="0" smtClean="0"/>
              <a:t>はそれ自体が何かに影響を及ぼすものではありませんが、攻撃者により悪用される可能性がある不具合です。</a:t>
            </a:r>
            <a:endParaRPr kumimoji="1" lang="en-US" altLang="ja-JP" dirty="0" smtClean="0"/>
          </a:p>
          <a:p>
            <a:r>
              <a:rPr kumimoji="1" lang="ja-JP" altLang="en-US" dirty="0" smtClean="0"/>
              <a:t>ソフトウェアに</a:t>
            </a:r>
            <a:r>
              <a:rPr kumimoji="1" lang="en-US" altLang="ja-JP" dirty="0" smtClean="0"/>
              <a:t>security</a:t>
            </a:r>
            <a:r>
              <a:rPr kumimoji="1" lang="ja-JP" altLang="en-US" dirty="0" smtClean="0"/>
              <a:t>が含まれていると、ユーザに悪影響を与える可能性があります。</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6</a:t>
            </a:fld>
            <a:endParaRPr kumimoji="1" lang="ja-JP" altLang="en-US"/>
          </a:p>
        </p:txBody>
      </p:sp>
    </p:spTree>
    <p:extLst>
      <p:ext uri="{BB962C8B-B14F-4D97-AF65-F5344CB8AC3E}">
        <p14:creationId xmlns:p14="http://schemas.microsoft.com/office/powerpoint/2010/main" val="3007849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Performance Bug</a:t>
            </a:r>
            <a:r>
              <a:rPr kumimoji="1" lang="ja-JP" altLang="en-US" dirty="0" smtClean="0"/>
              <a:t>はユーザエクスペリエンスやレスポンス，スループットの低下などを含むパフォーマンス低下を招く不具合です．</a:t>
            </a:r>
            <a:endParaRPr kumimoji="1" lang="en-US" altLang="ja-JP" dirty="0" smtClean="0"/>
          </a:p>
          <a:p>
            <a:r>
              <a:rPr kumimoji="1" lang="en-US" altLang="ja-JP" dirty="0" smtClean="0"/>
              <a:t>Performance Bug</a:t>
            </a:r>
            <a:r>
              <a:rPr kumimoji="1" lang="ja-JP" altLang="en-US" dirty="0" smtClean="0"/>
              <a:t>はユーザの満足度等に影響を与えるとされています．</a:t>
            </a:r>
            <a:endParaRPr kumimoji="1" lang="en-US" altLang="ja-JP" dirty="0" smtClean="0"/>
          </a:p>
          <a:p>
            <a:endParaRPr kumimoji="1" lang="en-US" altLang="ja-JP" dirty="0" smtClean="0"/>
          </a:p>
          <a:p>
            <a:r>
              <a:rPr kumimoji="1" lang="en-US" altLang="ja-JP" dirty="0" smtClean="0"/>
              <a:t>Breakage</a:t>
            </a:r>
            <a:r>
              <a:rPr kumimoji="1" lang="en-US" altLang="ja-JP" baseline="0" dirty="0" smtClean="0"/>
              <a:t> Bug</a:t>
            </a:r>
            <a:r>
              <a:rPr kumimoji="1" lang="ja-JP" altLang="en-US" baseline="0" dirty="0" smtClean="0"/>
              <a:t>は</a:t>
            </a:r>
            <a:r>
              <a:rPr lang="ja-JP" altLang="en-US" dirty="0" smtClean="0"/>
              <a:t>コード修正や機能追加により，以前使えていた機能を利用不可能にする不具合です．</a:t>
            </a:r>
            <a:endParaRPr kumimoji="1" lang="ja-JP" altLang="en-US" dirty="0" smtClean="0"/>
          </a:p>
          <a:p>
            <a:r>
              <a:rPr kumimoji="1" lang="en-US" altLang="ja-JP" baseline="0" dirty="0" smtClean="0"/>
              <a:t>Breakage Bug</a:t>
            </a:r>
            <a:r>
              <a:rPr kumimoji="1" lang="ja-JP" altLang="en-US" baseline="0" dirty="0" smtClean="0"/>
              <a:t>は元々利用していた機能が利用できなくなることによってユーザの日常業務に影響を与えるとされています．</a:t>
            </a:r>
            <a:endParaRPr kumimoji="1" lang="en-US" altLang="ja-JP" baseline="0" dirty="0" smtClean="0"/>
          </a:p>
          <a:p>
            <a:endParaRPr kumimoji="1" lang="en-US" altLang="ja-JP" dirty="0" smtClean="0"/>
          </a:p>
          <a:p>
            <a:r>
              <a:rPr kumimoji="1" lang="ja-JP" altLang="en-US" dirty="0" smtClean="0"/>
              <a:t>次に先行研究の問題点について説明します。</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7</a:t>
            </a:fld>
            <a:endParaRPr kumimoji="1" lang="ja-JP" altLang="en-US"/>
          </a:p>
        </p:txBody>
      </p:sp>
    </p:spTree>
    <p:extLst>
      <p:ext uri="{BB962C8B-B14F-4D97-AF65-F5344CB8AC3E}">
        <p14:creationId xmlns:p14="http://schemas.microsoft.com/office/powerpoint/2010/main" val="4294471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これらの</a:t>
            </a:r>
            <a:r>
              <a:rPr kumimoji="1" lang="en-US" altLang="ja-JP" dirty="0" smtClean="0"/>
              <a:t>6</a:t>
            </a:r>
            <a:r>
              <a:rPr kumimoji="1" lang="ja-JP" altLang="en-US" dirty="0" smtClean="0"/>
              <a:t>種類のＨＩｂが先行研究において提案されています。</a:t>
            </a:r>
            <a:endParaRPr kumimoji="1" lang="en-US" altLang="ja-JP" dirty="0" smtClean="0"/>
          </a:p>
          <a:p>
            <a:r>
              <a:rPr kumimoji="1" lang="ja-JP" altLang="en-US" dirty="0" smtClean="0"/>
              <a:t>しかし、これらのＨＩＢはいずれも研究者の知識や経験に基づいて定義されたものです。</a:t>
            </a:r>
            <a:endParaRPr kumimoji="1" lang="en-US" altLang="ja-JP" dirty="0" smtClean="0"/>
          </a:p>
          <a:p>
            <a:r>
              <a:rPr kumimoji="1" lang="ja-JP" altLang="en-US" dirty="0" smtClean="0"/>
              <a:t>そのため、開発者がこれらを重大な不具合として認識しているかは定かではないという問題があります。</a:t>
            </a:r>
            <a:endParaRPr kumimoji="1" lang="en-US" altLang="ja-JP" dirty="0" smtClean="0"/>
          </a:p>
          <a:p>
            <a:endParaRPr kumimoji="1" lang="en-US" altLang="ja-JP" dirty="0" smtClean="0"/>
          </a:p>
          <a:p>
            <a:r>
              <a:rPr kumimoji="1" lang="ja-JP" altLang="en-US" dirty="0" smtClean="0"/>
              <a:t>これらのＨＩＢに関する研究が行われても開発者が必要としない支援を提案する恐れがあります。</a:t>
            </a:r>
            <a:endParaRPr kumimoji="1" lang="en-US" altLang="ja-JP" dirty="0" smtClean="0"/>
          </a:p>
          <a:p>
            <a:r>
              <a:rPr kumimoji="1" lang="ja-JP" altLang="en-US" dirty="0" smtClean="0"/>
              <a:t>本来、開発者が重要視する不具合に着目した研究がされるべきです。</a:t>
            </a:r>
            <a:endParaRPr kumimoji="1" lang="en-US" altLang="ja-JP" dirty="0" smtClean="0"/>
          </a:p>
          <a:p>
            <a:endParaRPr kumimoji="1" lang="en-US" altLang="ja-JP" dirty="0" smtClean="0"/>
          </a:p>
          <a:p>
            <a:r>
              <a:rPr kumimoji="1" lang="ja-JP" altLang="en-US" dirty="0" smtClean="0"/>
              <a:t>このことから、重大な不具合に対する開発者の認識を正しく理解する必要があると考えられます。</a:t>
            </a:r>
            <a:endParaRPr kumimoji="1" lang="en-US" altLang="ja-JP" dirty="0" smtClean="0"/>
          </a:p>
          <a:p>
            <a:r>
              <a:rPr kumimoji="1" lang="ja-JP" altLang="en-US" dirty="0" smtClean="0"/>
              <a:t>開発者の認識を正しく理解することで、適切な支援手法の構築に役立つことが期待されます。</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8</a:t>
            </a:fld>
            <a:endParaRPr kumimoji="1" lang="ja-JP" altLang="en-US"/>
          </a:p>
        </p:txBody>
      </p:sp>
    </p:spTree>
    <p:extLst>
      <p:ext uri="{BB962C8B-B14F-4D97-AF65-F5344CB8AC3E}">
        <p14:creationId xmlns:p14="http://schemas.microsoft.com/office/powerpoint/2010/main" val="4031748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そこで、本研究</a:t>
            </a:r>
            <a:r>
              <a:rPr kumimoji="1" lang="ja-JP" altLang="en-US" dirty="0" smtClean="0"/>
              <a:t>では</a:t>
            </a:r>
            <a:r>
              <a:rPr kumimoji="1" lang="ja-JP" altLang="en-US" dirty="0" smtClean="0"/>
              <a:t>、</a:t>
            </a:r>
            <a:r>
              <a:rPr kumimoji="1" lang="en-US" altLang="ja-JP" dirty="0" smtClean="0"/>
              <a:t>OSS</a:t>
            </a:r>
            <a:r>
              <a:rPr kumimoji="1" lang="ja-JP" altLang="en-US" dirty="0" smtClean="0"/>
              <a:t>開発者の</a:t>
            </a:r>
            <a:r>
              <a:rPr kumimoji="1" lang="en-US" altLang="ja-JP" dirty="0" smtClean="0"/>
              <a:t>HIB</a:t>
            </a:r>
            <a:r>
              <a:rPr kumimoji="1" lang="ja-JP" altLang="en-US" dirty="0" smtClean="0"/>
              <a:t>に対する認識を理解することを目的とします。</a:t>
            </a:r>
            <a:endParaRPr kumimoji="1" lang="en-US" altLang="ja-JP" dirty="0" smtClean="0"/>
          </a:p>
          <a:p>
            <a:r>
              <a:rPr kumimoji="1" lang="ja-JP" altLang="en-US" dirty="0" smtClean="0"/>
              <a:t>そのためのアプローチとして</a:t>
            </a:r>
            <a:r>
              <a:rPr kumimoji="1" lang="en-US" altLang="ja-JP" dirty="0" smtClean="0"/>
              <a:t>GitHub</a:t>
            </a:r>
            <a:r>
              <a:rPr kumimoji="1" lang="ja-JP" altLang="en-US" dirty="0" err="1" smtClean="0"/>
              <a:t>に登</a:t>
            </a:r>
            <a:r>
              <a:rPr kumimoji="1" lang="ja-JP" altLang="en-US" dirty="0" smtClean="0"/>
              <a:t>録されているＯＳＳ開発者を対象に大規模調査を行います</a:t>
            </a:r>
            <a:endParaRPr kumimoji="1" lang="en-US" altLang="ja-JP" dirty="0" smtClean="0"/>
          </a:p>
          <a:p>
            <a:endParaRPr kumimoji="1" lang="en-US" altLang="ja-JP" dirty="0" smtClean="0"/>
          </a:p>
          <a:p>
            <a:r>
              <a:rPr kumimoji="1" lang="ja-JP" altLang="en-US" dirty="0" smtClean="0"/>
              <a:t>次に、</a:t>
            </a:r>
            <a:r>
              <a:rPr kumimoji="1" lang="ja-JP" altLang="en-US" dirty="0" smtClean="0"/>
              <a:t>調査方法</a:t>
            </a:r>
            <a:r>
              <a:rPr kumimoji="1" lang="ja-JP" altLang="en-US" dirty="0" smtClean="0"/>
              <a:t>について説明します</a:t>
            </a:r>
            <a:r>
              <a:rPr kumimoji="1" lang="ja-JP" altLang="en-US" dirty="0" smtClean="0"/>
              <a:t>。</a:t>
            </a:r>
            <a:endParaRPr kumimoji="1" lang="en-US" altLang="ja-JP" dirty="0" smtClean="0"/>
          </a:p>
          <a:p>
            <a:endParaRPr kumimoji="1" lang="en-US" altLang="ja-JP" dirty="0" smtClean="0"/>
          </a:p>
          <a:p>
            <a:r>
              <a:rPr kumimoji="1" lang="en-US" altLang="ja-JP" dirty="0" smtClean="0"/>
              <a:t>\\</a:t>
            </a:r>
          </a:p>
          <a:p>
            <a:r>
              <a:rPr kumimoji="1" lang="ja-JP" altLang="en-US" dirty="0" smtClean="0"/>
              <a:t>特定の企業やプロジェクトに寄らない意見が欲しいから</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9</a:t>
            </a:fld>
            <a:endParaRPr kumimoji="1" lang="ja-JP" altLang="en-US"/>
          </a:p>
        </p:txBody>
      </p:sp>
    </p:spTree>
    <p:extLst>
      <p:ext uri="{BB962C8B-B14F-4D97-AF65-F5344CB8AC3E}">
        <p14:creationId xmlns:p14="http://schemas.microsoft.com/office/powerpoint/2010/main" val="712933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本研究では、調査を行うために、</a:t>
            </a:r>
            <a:r>
              <a:rPr lang="en-US" altLang="ja-JP" dirty="0" smtClean="0"/>
              <a:t>GitHub</a:t>
            </a:r>
            <a:r>
              <a:rPr lang="ja-JP" altLang="en-US" dirty="0" err="1" smtClean="0"/>
              <a:t>に登</a:t>
            </a:r>
            <a:r>
              <a:rPr lang="ja-JP" altLang="en-US" dirty="0" smtClean="0"/>
              <a:t>録されている</a:t>
            </a:r>
            <a:r>
              <a:rPr lang="en-US" altLang="ja-JP" dirty="0" smtClean="0"/>
              <a:t>OSS</a:t>
            </a:r>
            <a:r>
              <a:rPr lang="ja-JP" altLang="en-US" dirty="0" smtClean="0"/>
              <a:t>開発者に対し，メールでアンケート調査への参加を依頼します。</a:t>
            </a: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その際、活動的なＯＳＳ開発者をアンケート対象とするために、コミット数を基に事前に選定を行います。</a:t>
            </a: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そうして実施したアンケート結果を集計し、分析を行います。</a:t>
            </a:r>
            <a:endParaRPr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10</a:t>
            </a:fld>
            <a:endParaRPr kumimoji="1" lang="ja-JP" altLang="en-US"/>
          </a:p>
        </p:txBody>
      </p:sp>
    </p:spTree>
    <p:extLst>
      <p:ext uri="{BB962C8B-B14F-4D97-AF65-F5344CB8AC3E}">
        <p14:creationId xmlns:p14="http://schemas.microsoft.com/office/powerpoint/2010/main" val="2790748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調査対象は</a:t>
            </a:r>
            <a:r>
              <a:rPr kumimoji="1" lang="en-US" altLang="ja-JP" dirty="0" smtClean="0"/>
              <a:t>GitHub</a:t>
            </a:r>
            <a:r>
              <a:rPr kumimoji="1" lang="ja-JP" altLang="en-US" dirty="0" err="1" smtClean="0"/>
              <a:t>に登</a:t>
            </a:r>
            <a:r>
              <a:rPr kumimoji="1" lang="ja-JP" altLang="en-US" dirty="0" smtClean="0"/>
              <a:t>録されているユーザ約</a:t>
            </a:r>
            <a:r>
              <a:rPr kumimoji="1" lang="en-US" altLang="ja-JP" dirty="0" smtClean="0"/>
              <a:t>1000</a:t>
            </a:r>
            <a:r>
              <a:rPr kumimoji="1" lang="ja-JP" altLang="en-US" dirty="0" smtClean="0"/>
              <a:t>万人の内、プロジェクトへの貢献度が多い順に参加を依頼します。</a:t>
            </a:r>
            <a:endParaRPr kumimoji="1" lang="en-US" altLang="ja-JP" dirty="0" smtClean="0"/>
          </a:p>
          <a:p>
            <a:r>
              <a:rPr kumimoji="1" lang="ja-JP" altLang="en-US" dirty="0" smtClean="0"/>
              <a:t>本研究では、</a:t>
            </a:r>
            <a:r>
              <a:rPr kumimoji="1" lang="en-US" altLang="ja-JP" dirty="0" smtClean="0"/>
              <a:t>2015</a:t>
            </a:r>
            <a:r>
              <a:rPr kumimoji="1" lang="ja-JP" altLang="en-US" dirty="0" smtClean="0"/>
              <a:t>年</a:t>
            </a:r>
            <a:r>
              <a:rPr kumimoji="1" lang="en-US" altLang="ja-JP" dirty="0" smtClean="0"/>
              <a:t>7</a:t>
            </a:r>
            <a:r>
              <a:rPr kumimoji="1" lang="ja-JP" altLang="en-US" dirty="0" smtClean="0"/>
              <a:t>月から</a:t>
            </a:r>
            <a:r>
              <a:rPr kumimoji="1" lang="en-US" altLang="ja-JP" dirty="0" smtClean="0"/>
              <a:t>2015</a:t>
            </a:r>
            <a:r>
              <a:rPr kumimoji="1" lang="ja-JP" altLang="en-US" dirty="0" smtClean="0"/>
              <a:t>年</a:t>
            </a:r>
            <a:r>
              <a:rPr kumimoji="1" lang="en-US" altLang="ja-JP" dirty="0" smtClean="0"/>
              <a:t>8</a:t>
            </a:r>
            <a:r>
              <a:rPr kumimoji="1" lang="ja-JP" altLang="en-US" dirty="0" smtClean="0"/>
              <a:t>月まで</a:t>
            </a:r>
            <a:r>
              <a:rPr kumimoji="1" lang="ja-JP" altLang="en-US" dirty="0" smtClean="0"/>
              <a:t>の期間に</a:t>
            </a:r>
            <a:r>
              <a:rPr kumimoji="1" lang="ja-JP" altLang="en-US" dirty="0" smtClean="0"/>
              <a:t>、</a:t>
            </a:r>
            <a:r>
              <a:rPr kumimoji="1" lang="en-US" altLang="ja-JP" dirty="0" smtClean="0"/>
              <a:t>18299</a:t>
            </a:r>
            <a:r>
              <a:rPr kumimoji="1" lang="ja-JP" altLang="en-US" dirty="0" smtClean="0"/>
              <a:t>人のＯＳＳ開発者にメールで依頼を行いました。</a:t>
            </a:r>
            <a:endParaRPr kumimoji="1" lang="en-US" altLang="ja-JP" dirty="0" smtClean="0"/>
          </a:p>
          <a:p>
            <a:r>
              <a:rPr kumimoji="1" lang="ja-JP" altLang="en-US" dirty="0" smtClean="0"/>
              <a:t>その結果、回答人数は</a:t>
            </a:r>
            <a:r>
              <a:rPr kumimoji="1" lang="en-US" altLang="ja-JP" dirty="0" smtClean="0"/>
              <a:t>321</a:t>
            </a:r>
            <a:r>
              <a:rPr kumimoji="1" lang="ja-JP" altLang="en-US" dirty="0" smtClean="0"/>
              <a:t>人となりました。</a:t>
            </a:r>
            <a:endParaRPr kumimoji="1" lang="en-US" altLang="ja-JP" dirty="0" smtClean="0"/>
          </a:p>
          <a:p>
            <a:r>
              <a:rPr kumimoji="1" lang="ja-JP" altLang="en-US" dirty="0" smtClean="0"/>
              <a:t>回答者の内、</a:t>
            </a:r>
            <a:r>
              <a:rPr kumimoji="1" lang="en-US" altLang="ja-JP" dirty="0" smtClean="0"/>
              <a:t>66.1</a:t>
            </a:r>
            <a:r>
              <a:rPr kumimoji="1" lang="ja-JP" altLang="en-US" dirty="0" smtClean="0"/>
              <a:t>％が</a:t>
            </a:r>
            <a:r>
              <a:rPr kumimoji="1" lang="en-US" altLang="ja-JP" dirty="0" smtClean="0"/>
              <a:t>5</a:t>
            </a:r>
            <a:r>
              <a:rPr kumimoji="1" lang="ja-JP" altLang="en-US" dirty="0" smtClean="0"/>
              <a:t>年以上活動しているＯＳＳ開発者でした。</a:t>
            </a:r>
            <a:endParaRPr kumimoji="1" lang="en-US" altLang="ja-JP" dirty="0" smtClean="0"/>
          </a:p>
          <a:p>
            <a:endParaRPr kumimoji="1" lang="en-US" altLang="ja-JP" dirty="0" smtClean="0"/>
          </a:p>
          <a:p>
            <a:r>
              <a:rPr kumimoji="1" lang="ja-JP" altLang="en-US" dirty="0" smtClean="0"/>
              <a:t>次にアンケート内容について説明します。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11</a:t>
            </a:fld>
            <a:endParaRPr kumimoji="1" lang="ja-JP" altLang="en-US"/>
          </a:p>
        </p:txBody>
      </p:sp>
    </p:spTree>
    <p:extLst>
      <p:ext uri="{BB962C8B-B14F-4D97-AF65-F5344CB8AC3E}">
        <p14:creationId xmlns:p14="http://schemas.microsoft.com/office/powerpoint/2010/main" val="3189601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本研究では開発者のＨＩＢに対する認識を理解するために、</a:t>
            </a:r>
            <a:r>
              <a:rPr kumimoji="1" lang="en-US" altLang="ja-JP" dirty="0" smtClean="0"/>
              <a:t>7</a:t>
            </a:r>
            <a:r>
              <a:rPr kumimoji="1" lang="ja-JP" altLang="en-US" dirty="0" err="1" smtClean="0"/>
              <a:t>つの</a:t>
            </a:r>
            <a:r>
              <a:rPr kumimoji="1" lang="ja-JP" altLang="en-US" dirty="0" smtClean="0"/>
              <a:t>Ｑを設定し、それらにもとづいてアンケート調査を行いました。</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12</a:t>
            </a:fld>
            <a:endParaRPr kumimoji="1" lang="ja-JP" altLang="en-US"/>
          </a:p>
        </p:txBody>
      </p:sp>
    </p:spTree>
    <p:extLst>
      <p:ext uri="{BB962C8B-B14F-4D97-AF65-F5344CB8AC3E}">
        <p14:creationId xmlns:p14="http://schemas.microsoft.com/office/powerpoint/2010/main" val="3025285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時間の都合上，その中でも興味深い知見の得られた</a:t>
            </a:r>
            <a:r>
              <a:rPr kumimoji="1" lang="en-US" altLang="ja-JP" dirty="0" smtClean="0"/>
              <a:t>Q1, Q4, Q7</a:t>
            </a:r>
            <a:r>
              <a:rPr kumimoji="1" lang="ja-JP" altLang="en-US" dirty="0" smtClean="0"/>
              <a:t>の結果について説明します．</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13</a:t>
            </a:fld>
            <a:endParaRPr kumimoji="1" lang="ja-JP" altLang="en-US"/>
          </a:p>
        </p:txBody>
      </p:sp>
    </p:spTree>
    <p:extLst>
      <p:ext uri="{BB962C8B-B14F-4D97-AF65-F5344CB8AC3E}">
        <p14:creationId xmlns:p14="http://schemas.microsoft.com/office/powerpoint/2010/main" val="3025285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まずＱ１の結果について説明します。</a:t>
            </a:r>
            <a:endParaRPr kumimoji="1" lang="en-US" altLang="ja-JP" dirty="0" smtClean="0"/>
          </a:p>
          <a:p>
            <a:r>
              <a:rPr kumimoji="1" lang="ja-JP" altLang="en-US" dirty="0" smtClean="0"/>
              <a:t>この図は、どのＨＩＢが最も重要かという質問に対する</a:t>
            </a:r>
            <a:r>
              <a:rPr kumimoji="1" lang="en-US" altLang="ja-JP" dirty="0" smtClean="0"/>
              <a:t>OSS</a:t>
            </a:r>
            <a:r>
              <a:rPr kumimoji="1" lang="ja-JP" altLang="en-US" dirty="0" smtClean="0"/>
              <a:t>開発者の回答の割合を示します。</a:t>
            </a:r>
            <a:endParaRPr kumimoji="1" lang="en-US" altLang="ja-JP" dirty="0" smtClean="0"/>
          </a:p>
          <a:p>
            <a:r>
              <a:rPr kumimoji="1" lang="ja-JP" altLang="en-US" dirty="0" smtClean="0"/>
              <a:t>横軸が各ＨＩＢおよびその他を表し、縦軸が回答割合を表します。</a:t>
            </a:r>
            <a:endParaRPr kumimoji="1" lang="en-US" altLang="ja-JP" dirty="0" smtClean="0"/>
          </a:p>
          <a:p>
            <a:endParaRPr kumimoji="1" lang="en-US" altLang="ja-JP" dirty="0" smtClean="0"/>
          </a:p>
          <a:p>
            <a:r>
              <a:rPr kumimoji="1" lang="ja-JP" altLang="en-US" dirty="0" smtClean="0"/>
              <a:t>Ｑ１の結果、</a:t>
            </a:r>
            <a:r>
              <a:rPr kumimoji="1" lang="en-US" altLang="ja-JP" dirty="0" smtClean="0"/>
              <a:t>53.1</a:t>
            </a:r>
            <a:r>
              <a:rPr kumimoji="1" lang="ja-JP" altLang="en-US" dirty="0" smtClean="0"/>
              <a:t>％のＯＳＳ開発者が</a:t>
            </a:r>
            <a:r>
              <a:rPr kumimoji="1" lang="en-US" altLang="ja-JP" dirty="0" smtClean="0"/>
              <a:t>security</a:t>
            </a:r>
            <a:r>
              <a:rPr kumimoji="1" lang="ja-JP" altLang="en-US" dirty="0" smtClean="0"/>
              <a:t>が重要であると回答し、最も高い割合となりました。</a:t>
            </a:r>
            <a:endParaRPr kumimoji="1" lang="en-US" altLang="ja-JP" dirty="0" smtClean="0"/>
          </a:p>
          <a:p>
            <a:r>
              <a:rPr kumimoji="1" lang="ja-JP" altLang="en-US" dirty="0" smtClean="0"/>
              <a:t>次点で</a:t>
            </a:r>
            <a:r>
              <a:rPr kumimoji="1" lang="en-US" altLang="ja-JP" dirty="0" smtClean="0"/>
              <a:t>22.4%</a:t>
            </a:r>
            <a:r>
              <a:rPr kumimoji="1" lang="ja-JP" altLang="en-US" dirty="0" smtClean="0"/>
              <a:t>のＯＳＳ開発者が</a:t>
            </a:r>
            <a:r>
              <a:rPr kumimoji="1" lang="en-US" altLang="ja-JP" dirty="0" smtClean="0"/>
              <a:t>Breakage</a:t>
            </a:r>
            <a:r>
              <a:rPr kumimoji="1" lang="ja-JP" altLang="en-US" dirty="0" smtClean="0"/>
              <a:t>が重要であると回答しています。</a:t>
            </a:r>
            <a:endParaRPr kumimoji="1" lang="en-US" altLang="ja-JP" dirty="0" smtClean="0"/>
          </a:p>
          <a:p>
            <a:r>
              <a:rPr kumimoji="1" lang="ja-JP" altLang="en-US" dirty="0" smtClean="0"/>
              <a:t>それら以外はその他</a:t>
            </a:r>
            <a:r>
              <a:rPr kumimoji="1" lang="ja-JP" altLang="en-US" dirty="0" smtClean="0"/>
              <a:t>、</a:t>
            </a:r>
            <a:r>
              <a:rPr kumimoji="1" lang="en-US" altLang="ja-JP" dirty="0" err="1" smtClean="0"/>
              <a:t>perf,block,dormant,surprise</a:t>
            </a:r>
            <a:r>
              <a:rPr kumimoji="1" lang="ja-JP" altLang="en-US" dirty="0" smtClean="0"/>
              <a:t>となっています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14</a:t>
            </a:fld>
            <a:endParaRPr kumimoji="1" lang="ja-JP" altLang="en-US"/>
          </a:p>
        </p:txBody>
      </p:sp>
    </p:spTree>
    <p:extLst>
      <p:ext uri="{BB962C8B-B14F-4D97-AF65-F5344CB8AC3E}">
        <p14:creationId xmlns:p14="http://schemas.microsoft.com/office/powerpoint/2010/main" val="34627837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Ｑ４の結果について説明します</a:t>
            </a:r>
            <a:r>
              <a:rPr kumimoji="1" lang="ja-JP" altLang="en-US" dirty="0" smtClean="0"/>
              <a:t>。</a:t>
            </a:r>
            <a:endParaRPr kumimoji="1" lang="en-US" altLang="ja-JP" dirty="0" smtClean="0"/>
          </a:p>
          <a:p>
            <a:r>
              <a:rPr kumimoji="1" lang="ja-JP" altLang="en-US" dirty="0" smtClean="0"/>
              <a:t>この図は、ＨＩＢが何故発生したかという質問に対する回答の割合を示します</a:t>
            </a:r>
            <a:endParaRPr kumimoji="1" lang="en-US" altLang="ja-JP" dirty="0" smtClean="0"/>
          </a:p>
          <a:p>
            <a:r>
              <a:rPr kumimoji="1" lang="ja-JP" altLang="en-US" dirty="0" smtClean="0"/>
              <a:t>縦軸が各回答の割合を表し、</a:t>
            </a:r>
            <a:endParaRPr kumimoji="1" lang="en-US" altLang="ja-JP" dirty="0" smtClean="0"/>
          </a:p>
          <a:p>
            <a:r>
              <a:rPr kumimoji="1" lang="ja-JP" altLang="en-US" dirty="0" smtClean="0"/>
              <a:t>横軸は先ほどの質問で重要だと答えたＨＩＢ別の集計結果を表します。</a:t>
            </a:r>
            <a:endParaRPr kumimoji="1" lang="en-US" altLang="ja-JP" dirty="0" smtClean="0"/>
          </a:p>
          <a:p>
            <a:endParaRPr kumimoji="1" lang="en-US" altLang="ja-JP" dirty="0" smtClean="0"/>
          </a:p>
          <a:p>
            <a:r>
              <a:rPr kumimoji="1" lang="ja-JP" altLang="en-US" dirty="0" smtClean="0"/>
              <a:t>Ｑ４の結果、ＨＩＢの発生原因は全体的にコードの複雑さ不十分なテストが約</a:t>
            </a:r>
            <a:r>
              <a:rPr kumimoji="1" lang="en-US" altLang="ja-JP" dirty="0" smtClean="0"/>
              <a:t>30</a:t>
            </a:r>
            <a:r>
              <a:rPr kumimoji="1" lang="ja-JP" altLang="en-US" dirty="0" smtClean="0"/>
              <a:t>％と高い割合となりました。</a:t>
            </a:r>
            <a:endParaRPr kumimoji="1" lang="en-US" altLang="ja-JP" dirty="0" smtClean="0"/>
          </a:p>
          <a:p>
            <a:r>
              <a:rPr kumimoji="1" lang="en-US" altLang="ja-JP" dirty="0" smtClean="0"/>
              <a:t>Blocking</a:t>
            </a:r>
            <a:r>
              <a:rPr kumimoji="1" lang="ja-JP" altLang="en-US" dirty="0" smtClean="0"/>
              <a:t>や</a:t>
            </a:r>
            <a:r>
              <a:rPr kumimoji="1" lang="en-US" altLang="ja-JP" dirty="0" smtClean="0"/>
              <a:t>performance</a:t>
            </a:r>
            <a:r>
              <a:rPr kumimoji="1" lang="ja-JP" altLang="en-US" dirty="0" smtClean="0"/>
              <a:t>では外部環境の変更も高い割合となっています。</a:t>
            </a:r>
            <a:endParaRPr kumimoji="1" lang="en-US" altLang="ja-JP" dirty="0" smtClean="0"/>
          </a:p>
          <a:p>
            <a:r>
              <a:rPr kumimoji="1" lang="ja-JP" altLang="en-US" dirty="0" smtClean="0"/>
              <a:t>その他の元コード作成者のプロジェクト離脱や新リリースのプレッシャーは低い割合でした。</a:t>
            </a:r>
            <a:endParaRPr kumimoji="1" lang="en-US" altLang="ja-JP" dirty="0" smtClean="0"/>
          </a:p>
          <a:p>
            <a:endParaRPr kumimoji="1" lang="en-US" altLang="ja-JP" dirty="0" smtClean="0"/>
          </a:p>
          <a:p>
            <a:r>
              <a:rPr kumimoji="1" lang="en-US" altLang="ja-JP" dirty="0" smtClean="0"/>
              <a:t>\\</a:t>
            </a:r>
          </a:p>
          <a:p>
            <a:r>
              <a:rPr kumimoji="1" lang="ja-JP" altLang="en-US" dirty="0" smtClean="0"/>
              <a:t>その他は経験不足によるコード理解の低さとか</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15</a:t>
            </a:fld>
            <a:endParaRPr kumimoji="1" lang="ja-JP" altLang="en-US"/>
          </a:p>
        </p:txBody>
      </p:sp>
    </p:spTree>
    <p:extLst>
      <p:ext uri="{BB962C8B-B14F-4D97-AF65-F5344CB8AC3E}">
        <p14:creationId xmlns:p14="http://schemas.microsoft.com/office/powerpoint/2010/main" val="2125107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Q7</a:t>
            </a:r>
            <a:r>
              <a:rPr kumimoji="1" lang="ja-JP" altLang="en-US" dirty="0" smtClean="0"/>
              <a:t>の結果について説明します。</a:t>
            </a:r>
            <a:endParaRPr kumimoji="1" lang="en-US" altLang="ja-JP" dirty="0" smtClean="0"/>
          </a:p>
          <a:p>
            <a:r>
              <a:rPr kumimoji="1" lang="ja-JP" altLang="en-US" dirty="0" smtClean="0"/>
              <a:t>本研究では回答者である</a:t>
            </a:r>
            <a:r>
              <a:rPr kumimoji="1" lang="en-US" altLang="ja-JP" dirty="0" smtClean="0"/>
              <a:t>OSS</a:t>
            </a:r>
            <a:r>
              <a:rPr kumimoji="1" lang="ja-JP" altLang="en-US" dirty="0" smtClean="0"/>
              <a:t>開発者の開発しているプロダクトを</a:t>
            </a:r>
            <a:r>
              <a:rPr kumimoji="1" lang="en-US" altLang="ja-JP" dirty="0" smtClean="0"/>
              <a:t>10</a:t>
            </a:r>
            <a:r>
              <a:rPr kumimoji="1" lang="ja-JP" altLang="en-US" dirty="0" smtClean="0"/>
              <a:t>種類のドメインに分類しました。</a:t>
            </a:r>
            <a:endParaRPr kumimoji="1" lang="en-US" altLang="ja-JP" dirty="0" smtClean="0"/>
          </a:p>
          <a:p>
            <a:r>
              <a:rPr kumimoji="1" lang="ja-JP" altLang="en-US" dirty="0" smtClean="0"/>
              <a:t>この図は、どのＨＩＢが最も重要かという質問に対する回答を、ドメイン別に集計した結果を表します。</a:t>
            </a:r>
            <a:endParaRPr kumimoji="1" lang="en-US" altLang="ja-JP" dirty="0" smtClean="0"/>
          </a:p>
          <a:p>
            <a:r>
              <a:rPr kumimoji="1" lang="ja-JP" altLang="en-US" dirty="0" smtClean="0"/>
              <a:t>縦軸が回答割合、横軸が各ドメイン別の集計結果を表します。</a:t>
            </a:r>
            <a:endParaRPr kumimoji="1" lang="en-US" altLang="ja-JP" dirty="0" smtClean="0"/>
          </a:p>
          <a:p>
            <a:endParaRPr kumimoji="1" lang="en-US" altLang="ja-JP" dirty="0" smtClean="0"/>
          </a:p>
          <a:p>
            <a:r>
              <a:rPr kumimoji="1" lang="en-US" altLang="ja-JP" dirty="0" smtClean="0"/>
              <a:t>Q7</a:t>
            </a:r>
            <a:r>
              <a:rPr kumimoji="1" lang="ja-JP" altLang="en-US" dirty="0" smtClean="0"/>
              <a:t>の結果、</a:t>
            </a:r>
            <a:r>
              <a:rPr kumimoji="1" lang="en-US" altLang="ja-JP" dirty="0" err="1" smtClean="0"/>
              <a:t>Science&amp;Engineering</a:t>
            </a:r>
            <a:r>
              <a:rPr kumimoji="1" lang="ja-JP" altLang="en-US" dirty="0" smtClean="0"/>
              <a:t>では</a:t>
            </a:r>
            <a:r>
              <a:rPr kumimoji="1" lang="en-US" altLang="ja-JP" dirty="0" smtClean="0"/>
              <a:t>Breakage</a:t>
            </a:r>
            <a:r>
              <a:rPr kumimoji="1" lang="ja-JP" altLang="en-US" dirty="0" smtClean="0"/>
              <a:t>が</a:t>
            </a:r>
            <a:r>
              <a:rPr kumimoji="1" lang="en-US" altLang="ja-JP" dirty="0" smtClean="0"/>
              <a:t>43</a:t>
            </a:r>
            <a:r>
              <a:rPr kumimoji="1" lang="ja-JP" altLang="en-US" dirty="0" smtClean="0"/>
              <a:t>％と最も高い割合であることや、</a:t>
            </a:r>
            <a:r>
              <a:rPr kumimoji="1" lang="en-US" altLang="ja-JP" dirty="0" err="1" smtClean="0"/>
              <a:t>Security&amp;Utilities</a:t>
            </a:r>
            <a:r>
              <a:rPr kumimoji="1" lang="ja-JP" altLang="en-US" dirty="0" smtClean="0"/>
              <a:t>では</a:t>
            </a:r>
            <a:r>
              <a:rPr kumimoji="1" lang="en-US" altLang="ja-JP" dirty="0" smtClean="0"/>
              <a:t>Security</a:t>
            </a:r>
            <a:r>
              <a:rPr kumimoji="1" lang="ja-JP" altLang="en-US" dirty="0" smtClean="0"/>
              <a:t>が</a:t>
            </a:r>
            <a:r>
              <a:rPr kumimoji="1" lang="en-US" altLang="ja-JP" dirty="0" smtClean="0"/>
              <a:t>100</a:t>
            </a:r>
            <a:r>
              <a:rPr kumimoji="1" lang="ja-JP" altLang="en-US" dirty="0" smtClean="0"/>
              <a:t>％であるなど</a:t>
            </a:r>
            <a:endParaRPr kumimoji="1" lang="en-US" altLang="ja-JP" dirty="0" smtClean="0"/>
          </a:p>
          <a:p>
            <a:r>
              <a:rPr kumimoji="1" lang="ja-JP" altLang="en-US" dirty="0" smtClean="0"/>
              <a:t>プロダクトによって重要視するＨＩＢに違いが見られることが分かりました。</a:t>
            </a:r>
            <a:endParaRPr kumimoji="1" lang="en-US" altLang="ja-JP" dirty="0" smtClean="0"/>
          </a:p>
          <a:p>
            <a:endParaRPr kumimoji="1" lang="en-US" altLang="ja-JP" dirty="0" smtClean="0"/>
          </a:p>
          <a:p>
            <a:r>
              <a:rPr kumimoji="1" lang="en-US" altLang="ja-JP" dirty="0" smtClean="0"/>
              <a:t>\\</a:t>
            </a:r>
          </a:p>
          <a:p>
            <a:r>
              <a:rPr kumimoji="1" lang="ja-JP" altLang="en-US" dirty="0" smtClean="0"/>
              <a:t>例えばどんなプロダクト？</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16</a:t>
            </a:fld>
            <a:endParaRPr kumimoji="1" lang="ja-JP" altLang="en-US"/>
          </a:p>
        </p:txBody>
      </p:sp>
    </p:spTree>
    <p:extLst>
      <p:ext uri="{BB962C8B-B14F-4D97-AF65-F5344CB8AC3E}">
        <p14:creationId xmlns:p14="http://schemas.microsoft.com/office/powerpoint/2010/main" val="37923353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結果を考察します</a:t>
            </a:r>
            <a:r>
              <a:rPr kumimoji="1" lang="ja-JP" altLang="en-US" dirty="0" smtClean="0"/>
              <a:t>。</a:t>
            </a:r>
            <a:endParaRPr kumimoji="1" lang="en-US" altLang="ja-JP" dirty="0" smtClean="0"/>
          </a:p>
          <a:p>
            <a:endParaRPr kumimoji="1" lang="en-US" altLang="ja-JP" dirty="0" smtClean="0"/>
          </a:p>
          <a:p>
            <a:r>
              <a:rPr kumimoji="1" lang="ja-JP" altLang="en-US" dirty="0" smtClean="0"/>
              <a:t>Ｑ１の結果から</a:t>
            </a:r>
            <a:r>
              <a:rPr kumimoji="1" lang="en-US" altLang="ja-JP" dirty="0" err="1" smtClean="0"/>
              <a:t>Secu</a:t>
            </a:r>
            <a:r>
              <a:rPr kumimoji="1" lang="en-US" altLang="ja-JP" dirty="0" smtClean="0"/>
              <a:t> breakage</a:t>
            </a:r>
            <a:r>
              <a:rPr kumimoji="1" lang="en-US" altLang="ja-JP" baseline="0" dirty="0" smtClean="0"/>
              <a:t> perf</a:t>
            </a:r>
            <a:r>
              <a:rPr kumimoji="1" lang="ja-JP" altLang="en-US" baseline="0" dirty="0" smtClean="0"/>
              <a:t>が他に比べて重要しされていることが分かりました。</a:t>
            </a:r>
            <a:endParaRPr kumimoji="1" lang="en-US" altLang="ja-JP" baseline="0" dirty="0" smtClean="0"/>
          </a:p>
          <a:p>
            <a:r>
              <a:rPr kumimoji="1" lang="ja-JP" altLang="en-US" dirty="0" smtClean="0"/>
              <a:t>この</a:t>
            </a:r>
            <a:r>
              <a:rPr kumimoji="1" lang="en-US" altLang="ja-JP" dirty="0" smtClean="0"/>
              <a:t>3</a:t>
            </a:r>
            <a:r>
              <a:rPr kumimoji="1" lang="ja-JP" altLang="en-US" dirty="0" err="1" smtClean="0"/>
              <a:t>つの</a:t>
            </a:r>
            <a:r>
              <a:rPr kumimoji="1" lang="ja-JP" altLang="en-US" dirty="0" smtClean="0"/>
              <a:t>ＨＩＢは先行研究においてユーザに悪影響を与える不具合に分類されています。。</a:t>
            </a:r>
            <a:endParaRPr kumimoji="1" lang="en-US" altLang="ja-JP" dirty="0" smtClean="0"/>
          </a:p>
          <a:p>
            <a:r>
              <a:rPr kumimoji="1" lang="ja-JP" altLang="en-US" dirty="0" smtClean="0"/>
              <a:t>このことから、ユーザに悪影響を与える不具合に着目した研究がＯＳＳ開発者にとって有益であると考えられます。</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17</a:t>
            </a:fld>
            <a:endParaRPr kumimoji="1" lang="ja-JP" altLang="en-US"/>
          </a:p>
        </p:txBody>
      </p:sp>
    </p:spTree>
    <p:extLst>
      <p:ext uri="{BB962C8B-B14F-4D97-AF65-F5344CB8AC3E}">
        <p14:creationId xmlns:p14="http://schemas.microsoft.com/office/powerpoint/2010/main" val="1991063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Ｑ４の結果、ＨＩＢの発生原因は主にコードの複雑さと不十分なテストだと認識されていることがわかりました。</a:t>
            </a:r>
            <a:endParaRPr kumimoji="1" lang="en-US" altLang="ja-JP" dirty="0" smtClean="0"/>
          </a:p>
          <a:p>
            <a:r>
              <a:rPr kumimoji="1" lang="ja-JP" altLang="en-US" dirty="0" smtClean="0"/>
              <a:t>このことから、複雑さ、テストに関するメトリクスを用いることで、効果的な予測モデルの構築が期待できると考えられます。</a:t>
            </a:r>
            <a:endParaRPr kumimoji="1" lang="en-US" altLang="ja-JP" dirty="0" smtClean="0"/>
          </a:p>
          <a:p>
            <a:endParaRPr kumimoji="1" lang="en-US" altLang="ja-JP" dirty="0" smtClean="0"/>
          </a:p>
          <a:p>
            <a:r>
              <a:rPr kumimoji="1" lang="ja-JP" altLang="en-US" dirty="0" smtClean="0"/>
              <a:t>Ｑ７の結果、プロダクトのドメインによって認識が異なることがわかりました。</a:t>
            </a:r>
            <a:endParaRPr kumimoji="1" lang="en-US" altLang="ja-JP" dirty="0" smtClean="0"/>
          </a:p>
          <a:p>
            <a:r>
              <a:rPr kumimoji="1" lang="ja-JP" altLang="en-US" dirty="0" smtClean="0"/>
              <a:t>このことから、ドメインの認識を考慮することで、プロジェクトに即した効果的な支援手法の構築が期待できると考えられます。</a:t>
            </a:r>
            <a:endParaRPr kumimoji="1" lang="en-US" altLang="ja-JP" dirty="0" smtClean="0"/>
          </a:p>
          <a:p>
            <a:endParaRPr kumimoji="1" lang="en-US" altLang="ja-JP" dirty="0" smtClean="0"/>
          </a:p>
          <a:p>
            <a:endParaRPr kumimoji="1" lang="en-US" altLang="ja-JP" dirty="0" smtClean="0"/>
          </a:p>
          <a:p>
            <a:endParaRPr kumimoji="1" lang="en-US" altLang="ja-JP" dirty="0" smtClean="0"/>
          </a:p>
          <a:p>
            <a:r>
              <a:rPr kumimoji="1" lang="en-US" altLang="ja-JP" dirty="0" smtClean="0"/>
              <a:t># </a:t>
            </a:r>
            <a:r>
              <a:rPr kumimoji="1" lang="ja-JP" altLang="en-US" dirty="0" smtClean="0"/>
              <a:t>「複雑さ，テストに関するメトリクスを用いることでより効果的な予測モデルの構築が期待できる」ってのは，もう少し具体的に言うとどんな予測モデルだろう．突っ込まれるかもしれないので考えておきましょう．</a:t>
            </a:r>
            <a:endParaRPr kumimoji="1" lang="en-US" altLang="ja-JP" dirty="0" smtClean="0"/>
          </a:p>
          <a:p>
            <a:endParaRPr kumimoji="1" lang="en-US" altLang="ja-JP" dirty="0" smtClean="0"/>
          </a:p>
          <a:p>
            <a:r>
              <a:rPr kumimoji="1" lang="ja-JP" altLang="en-US" dirty="0" smtClean="0"/>
              <a:t>報告された不具合が</a:t>
            </a:r>
            <a:r>
              <a:rPr kumimoji="1" lang="en-US" altLang="ja-JP" dirty="0" smtClean="0"/>
              <a:t>HIB</a:t>
            </a:r>
            <a:r>
              <a:rPr kumimoji="1" lang="ja-JP" altLang="en-US" dirty="0" smtClean="0"/>
              <a:t>であるか予測する時や</a:t>
            </a:r>
            <a:r>
              <a:rPr kumimoji="1" lang="en-US" altLang="ja-JP" dirty="0" smtClean="0"/>
              <a:t>HIB</a:t>
            </a:r>
            <a:r>
              <a:rPr kumimoji="1" lang="ja-JP" altLang="en-US" dirty="0" smtClean="0"/>
              <a:t>の箇所を特定する際に複雑度や不具合の含まれるモジュールのテスト回数などをメトリクスとして機械学習させて構築する予測モデル</a:t>
            </a:r>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18</a:t>
            </a:fld>
            <a:endParaRPr kumimoji="1" lang="ja-JP" altLang="en-US"/>
          </a:p>
        </p:txBody>
      </p:sp>
    </p:spTree>
    <p:extLst>
      <p:ext uri="{BB962C8B-B14F-4D97-AF65-F5344CB8AC3E}">
        <p14:creationId xmlns:p14="http://schemas.microsoft.com/office/powerpoint/2010/main" val="1293124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本研究のまとめとなります</a:t>
            </a:r>
            <a:r>
              <a:rPr kumimoji="1" lang="ja-JP" altLang="en-US" dirty="0" smtClean="0"/>
              <a:t>。</a:t>
            </a:r>
            <a:endParaRPr kumimoji="1" lang="en-US" altLang="ja-JP" dirty="0" smtClean="0"/>
          </a:p>
          <a:p>
            <a:endParaRPr kumimoji="1" lang="en-US" altLang="ja-JP" dirty="0" smtClean="0"/>
          </a:p>
          <a:p>
            <a:r>
              <a:rPr kumimoji="1" lang="ja-JP" altLang="en-US" dirty="0" smtClean="0"/>
              <a:t>ＯＳＳ開発者のＨＩＢに対する認識調査の結果、以下の知見が得られた。</a:t>
            </a:r>
            <a:endParaRPr kumimoji="1" lang="en-US" altLang="ja-JP" dirty="0" smtClean="0"/>
          </a:p>
          <a:p>
            <a:r>
              <a:rPr lang="en-US" altLang="ja-JP" dirty="0" smtClean="0"/>
              <a:t>-OSS</a:t>
            </a:r>
            <a:r>
              <a:rPr lang="ja-JP" altLang="en-US" dirty="0" smtClean="0"/>
              <a:t>開発者は</a:t>
            </a:r>
            <a:r>
              <a:rPr lang="en-US" altLang="ja-JP" dirty="0" smtClean="0"/>
              <a:t>HIB</a:t>
            </a:r>
            <a:r>
              <a:rPr lang="ja-JP" altLang="en-US" dirty="0" smtClean="0"/>
              <a:t>の内，</a:t>
            </a:r>
            <a:r>
              <a:rPr lang="en-US" altLang="ja-JP" dirty="0" smtClean="0"/>
              <a:t>Security Bug</a:t>
            </a:r>
            <a:r>
              <a:rPr lang="ja-JP" altLang="en-US" dirty="0" smtClean="0"/>
              <a:t>を最も重要視している</a:t>
            </a:r>
            <a:endParaRPr lang="en-US" altLang="ja-JP" dirty="0" smtClean="0"/>
          </a:p>
          <a:p>
            <a:r>
              <a:rPr lang="en-US" altLang="ja-JP" dirty="0" smtClean="0"/>
              <a:t>-OSS</a:t>
            </a:r>
            <a:r>
              <a:rPr lang="ja-JP" altLang="en-US" dirty="0" smtClean="0"/>
              <a:t>開発者は</a:t>
            </a:r>
            <a:r>
              <a:rPr lang="en-US" altLang="ja-JP" dirty="0" smtClean="0"/>
              <a:t>HIB</a:t>
            </a:r>
            <a:r>
              <a:rPr lang="ja-JP" altLang="en-US" dirty="0" smtClean="0"/>
              <a:t>の発生を主にコードの複雑さと不十分なテストが原因だと認識している</a:t>
            </a:r>
            <a:endParaRPr lang="en-US" altLang="ja-JP" dirty="0" smtClean="0"/>
          </a:p>
          <a:p>
            <a:r>
              <a:rPr lang="en-US" altLang="ja-JP" dirty="0" smtClean="0"/>
              <a:t>-</a:t>
            </a:r>
            <a:r>
              <a:rPr lang="ja-JP" altLang="en-US" dirty="0" smtClean="0"/>
              <a:t>開発しているプロダクトのドメインによって重要視される</a:t>
            </a:r>
            <a:r>
              <a:rPr lang="en-US" altLang="ja-JP" dirty="0" smtClean="0"/>
              <a:t>HIB</a:t>
            </a:r>
            <a:r>
              <a:rPr lang="ja-JP" altLang="en-US" dirty="0" smtClean="0"/>
              <a:t>は異なる</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19</a:t>
            </a:fld>
            <a:endParaRPr kumimoji="1" lang="ja-JP" altLang="en-US"/>
          </a:p>
        </p:txBody>
      </p:sp>
    </p:spTree>
    <p:extLst>
      <p:ext uri="{BB962C8B-B14F-4D97-AF65-F5344CB8AC3E}">
        <p14:creationId xmlns:p14="http://schemas.microsoft.com/office/powerpoint/2010/main" val="3302561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21</a:t>
            </a:fld>
            <a:endParaRPr kumimoji="1" lang="ja-JP" altLang="en-US"/>
          </a:p>
        </p:txBody>
      </p:sp>
    </p:spTree>
    <p:extLst>
      <p:ext uri="{BB962C8B-B14F-4D97-AF65-F5344CB8AC3E}">
        <p14:creationId xmlns:p14="http://schemas.microsoft.com/office/powerpoint/2010/main" val="29741236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ここから削り</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22</a:t>
            </a:fld>
            <a:endParaRPr kumimoji="1" lang="ja-JP" altLang="en-US"/>
          </a:p>
        </p:txBody>
      </p:sp>
    </p:spTree>
    <p:extLst>
      <p:ext uri="{BB962C8B-B14F-4D97-AF65-F5344CB8AC3E}">
        <p14:creationId xmlns:p14="http://schemas.microsoft.com/office/powerpoint/2010/main" val="2605446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24</a:t>
            </a:fld>
            <a:endParaRPr kumimoji="1" lang="ja-JP" altLang="en-US"/>
          </a:p>
        </p:txBody>
      </p:sp>
    </p:spTree>
    <p:extLst>
      <p:ext uri="{BB962C8B-B14F-4D97-AF65-F5344CB8AC3E}">
        <p14:creationId xmlns:p14="http://schemas.microsoft.com/office/powerpoint/2010/main" val="3412083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25</a:t>
            </a:fld>
            <a:endParaRPr kumimoji="1" lang="ja-JP" altLang="en-US"/>
          </a:p>
        </p:txBody>
      </p:sp>
    </p:spTree>
    <p:extLst>
      <p:ext uri="{BB962C8B-B14F-4D97-AF65-F5344CB8AC3E}">
        <p14:creationId xmlns:p14="http://schemas.microsoft.com/office/powerpoint/2010/main" val="33243808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26</a:t>
            </a:fld>
            <a:endParaRPr kumimoji="1" lang="ja-JP" altLang="en-US"/>
          </a:p>
        </p:txBody>
      </p:sp>
    </p:spTree>
    <p:extLst>
      <p:ext uri="{BB962C8B-B14F-4D97-AF65-F5344CB8AC3E}">
        <p14:creationId xmlns:p14="http://schemas.microsoft.com/office/powerpoint/2010/main" val="40452447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28</a:t>
            </a:fld>
            <a:endParaRPr kumimoji="1" lang="ja-JP" altLang="en-US"/>
          </a:p>
        </p:txBody>
      </p:sp>
    </p:spTree>
    <p:extLst>
      <p:ext uri="{BB962C8B-B14F-4D97-AF65-F5344CB8AC3E}">
        <p14:creationId xmlns:p14="http://schemas.microsoft.com/office/powerpoint/2010/main" val="3203504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29</a:t>
            </a:fld>
            <a:endParaRPr kumimoji="1" lang="ja-JP" altLang="en-US"/>
          </a:p>
        </p:txBody>
      </p:sp>
    </p:spTree>
    <p:extLst>
      <p:ext uri="{BB962C8B-B14F-4D97-AF65-F5344CB8AC3E}">
        <p14:creationId xmlns:p14="http://schemas.microsoft.com/office/powerpoint/2010/main" val="2934065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62145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fld id="{7BE87976-DF6E-4B29-A1C2-23871A62ED58}" type="datetime1">
              <a:rPr kumimoji="1" lang="ja-JP" altLang="en-US" smtClean="0"/>
              <a:t>2016/2/15</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2241630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2016/02/12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511306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86E8BDC-91C0-4C2C-A737-510DC78D0AA9}" type="datetime1">
              <a:rPr kumimoji="1" lang="ja-JP" altLang="en-US" smtClean="0"/>
              <a:t>2016/2/15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889061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EEAF9FE-BA23-408E-8478-F282A90ECDB4}" type="datetime1">
              <a:rPr kumimoji="1" lang="ja-JP" altLang="en-US" smtClean="0"/>
              <a:t>2016/2/15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003629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1CB6D32-30F3-411E-8871-2FB3EF7A00AE}" type="datetime1">
              <a:rPr kumimoji="1" lang="ja-JP" altLang="en-US" smtClean="0"/>
              <a:t>2016/2/15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696166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1AA342-EB8E-46A3-A39F-6B51FAA57504}" type="datetime1">
              <a:rPr kumimoji="1" lang="ja-JP" altLang="en-US" smtClean="0"/>
              <a:t>2016/2/15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496221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C6B5FD5-2492-4605-8967-C1B796D50E61}" type="datetime1">
              <a:rPr kumimoji="1" lang="ja-JP" altLang="en-US" smtClean="0"/>
              <a:t>2016/2/15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11619360"/>
      </p:ext>
    </p:extLst>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792B069-E5D3-40CB-94AD-ED7EBBB0EBAC}" type="datetime1">
              <a:rPr kumimoji="1" lang="ja-JP" altLang="en-US" smtClean="0"/>
              <a:t>2016/2/15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42430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C6B5FD5-2492-4605-8967-C1B796D50E61}" type="datetime1">
              <a:rPr kumimoji="1" lang="ja-JP" altLang="en-US" smtClean="0"/>
              <a:t>2016/2/15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249165585"/>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C6B5FD5-2492-4605-8967-C1B796D50E61}" type="datetime1">
              <a:rPr kumimoji="1" lang="ja-JP" altLang="en-US" smtClean="0"/>
              <a:t>2016/2/15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064909245"/>
      </p:ext>
    </p:extLst>
  </p:cSld>
  <p:clrMapOvr>
    <a:masterClrMapping/>
  </p:clrMapOvr>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6B5FD5-2492-4605-8967-C1B796D50E61}" type="datetime1">
              <a:rPr kumimoji="1" lang="ja-JP" altLang="en-US" smtClean="0"/>
              <a:t>2016/2/15</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870E5-24B9-4FF4-9773-D41B47BFD28C}"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25344"/>
            <a:ext cx="9144000" cy="332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031920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lnSpc>
          <a:spcPct val="100000"/>
        </a:lnSpc>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lnSpc>
          <a:spcPct val="100000"/>
        </a:lnSpc>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lnSpc>
          <a:spcPct val="100000"/>
        </a:lnSpc>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lnSpc>
          <a:spcPct val="100000"/>
        </a:lnSpc>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lnSpc>
          <a:spcPct val="100000"/>
        </a:lnSpc>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a:xfrm>
            <a:off x="502547" y="1122363"/>
            <a:ext cx="8192685" cy="2387600"/>
          </a:xfrm>
        </p:spPr>
        <p:txBody>
          <a:bodyPr>
            <a:normAutofit/>
          </a:bodyPr>
          <a:lstStyle/>
          <a:p>
            <a:r>
              <a:rPr lang="en-US" altLang="ja-JP" dirty="0" smtClean="0">
                <a:latin typeface="+mn-ea"/>
                <a:ea typeface="+mn-ea"/>
              </a:rPr>
              <a:t>OSS</a:t>
            </a:r>
            <a:r>
              <a:rPr lang="ja-JP" altLang="en-US" dirty="0" smtClean="0">
                <a:latin typeface="+mn-ea"/>
                <a:ea typeface="+mn-ea"/>
              </a:rPr>
              <a:t>開発者の</a:t>
            </a:r>
            <a:r>
              <a:rPr lang="en-US" altLang="ja-JP" dirty="0" smtClean="0">
                <a:latin typeface="+mn-ea"/>
                <a:ea typeface="+mn-ea"/>
              </a:rPr>
              <a:t>High Impact Bug</a:t>
            </a:r>
            <a:r>
              <a:rPr lang="ja-JP" altLang="en-US" dirty="0" smtClean="0">
                <a:latin typeface="+mn-ea"/>
                <a:ea typeface="+mn-ea"/>
              </a:rPr>
              <a:t>に対する認識調査</a:t>
            </a:r>
            <a:endParaRPr kumimoji="1" lang="ja-JP" altLang="en-US" dirty="0"/>
          </a:p>
        </p:txBody>
      </p:sp>
      <p:sp>
        <p:nvSpPr>
          <p:cNvPr id="7" name="サブタイトル 6"/>
          <p:cNvSpPr>
            <a:spLocks noGrp="1"/>
          </p:cNvSpPr>
          <p:nvPr>
            <p:ph type="subTitle" idx="1"/>
          </p:nvPr>
        </p:nvSpPr>
        <p:spPr/>
        <p:txBody>
          <a:bodyPr/>
          <a:lstStyle/>
          <a:p>
            <a:r>
              <a:rPr lang="ja-JP" altLang="en-US" dirty="0" smtClean="0">
                <a:solidFill>
                  <a:schemeClr val="tx1"/>
                </a:solidFill>
              </a:rPr>
              <a:t>大平研究室</a:t>
            </a:r>
            <a:endParaRPr lang="en-US" altLang="ja-JP" dirty="0" smtClean="0">
              <a:solidFill>
                <a:schemeClr val="tx1"/>
              </a:solidFill>
            </a:endParaRPr>
          </a:p>
          <a:p>
            <a:r>
              <a:rPr lang="en-US" altLang="ja-JP" dirty="0" smtClean="0">
                <a:solidFill>
                  <a:schemeClr val="tx1"/>
                </a:solidFill>
              </a:rPr>
              <a:t>60171050</a:t>
            </a:r>
            <a:endParaRPr lang="en-US" altLang="ja-JP" dirty="0">
              <a:solidFill>
                <a:schemeClr val="tx1"/>
              </a:solidFill>
            </a:endParaRPr>
          </a:p>
          <a:p>
            <a:r>
              <a:rPr kumimoji="1" lang="ja-JP" altLang="en-US" dirty="0" smtClean="0">
                <a:solidFill>
                  <a:schemeClr val="tx1"/>
                </a:solidFill>
              </a:rPr>
              <a:t>松野祐介</a:t>
            </a:r>
            <a:endParaRPr kumimoji="1" lang="ja-JP" altLang="en-US" dirty="0">
              <a:solidFill>
                <a:schemeClr val="tx1"/>
              </a:solidFill>
            </a:endParaRPr>
          </a:p>
        </p:txBody>
      </p:sp>
      <p:cxnSp>
        <p:nvCxnSpPr>
          <p:cNvPr id="8" name="直線コネクタ 7"/>
          <p:cNvCxnSpPr/>
          <p:nvPr/>
        </p:nvCxnSpPr>
        <p:spPr>
          <a:xfrm>
            <a:off x="1143000" y="3544934"/>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6990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研究の背景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大規模・複雑化する近年のソフトウェア開発では，多くの不具合が報告される</a:t>
            </a:r>
            <a:endParaRPr kumimoji="1" lang="en-US" altLang="ja-JP" dirty="0" smtClean="0"/>
          </a:p>
          <a:p>
            <a:pPr lvl="1"/>
            <a:r>
              <a:rPr lang="ja-JP" altLang="en-US" dirty="0" smtClean="0"/>
              <a:t>多くの不具合に迅速かつ適切に対処することは困難</a:t>
            </a:r>
            <a:endParaRPr kumimoji="1" lang="en-US" altLang="ja-JP" dirty="0" smtClean="0"/>
          </a:p>
          <a:p>
            <a:pPr lvl="1"/>
            <a:endParaRPr lang="en-US" altLang="ja-JP" dirty="0"/>
          </a:p>
          <a:p>
            <a:r>
              <a:rPr kumimoji="1" lang="ja-JP" altLang="en-US" u="sng" dirty="0" smtClean="0"/>
              <a:t>不具合修正プロセスの改善を目的とした研究</a:t>
            </a:r>
            <a:r>
              <a:rPr kumimoji="1" lang="ja-JP" altLang="en-US" dirty="0" smtClean="0"/>
              <a:t>が盛んに行われている</a:t>
            </a:r>
            <a:endParaRPr kumimoji="1" lang="en-US" altLang="ja-JP" dirty="0" smtClean="0"/>
          </a:p>
          <a:p>
            <a:pPr lvl="1"/>
            <a:r>
              <a:rPr lang="ja-JP" altLang="en-US" dirty="0" smtClean="0"/>
              <a:t>重複している不具合報告の検出</a:t>
            </a:r>
            <a:endParaRPr lang="en-US" altLang="ja-JP" dirty="0" smtClean="0"/>
          </a:p>
          <a:p>
            <a:pPr lvl="1"/>
            <a:r>
              <a:rPr kumimoji="1" lang="ja-JP" altLang="en-US" dirty="0"/>
              <a:t>不具合</a:t>
            </a:r>
            <a:r>
              <a:rPr kumimoji="1" lang="ja-JP" altLang="en-US" dirty="0" smtClean="0"/>
              <a:t>の修正時間予測</a:t>
            </a:r>
            <a:endParaRPr kumimoji="1" lang="en-US" altLang="ja-JP" dirty="0" smtClean="0"/>
          </a:p>
          <a:p>
            <a:pPr lvl="1"/>
            <a:r>
              <a:rPr lang="ja-JP" altLang="en-US" dirty="0" smtClean="0"/>
              <a:t>不具合</a:t>
            </a:r>
            <a:r>
              <a:rPr lang="ja-JP" altLang="en-US" dirty="0"/>
              <a:t>箇所</a:t>
            </a:r>
            <a:r>
              <a:rPr lang="ja-JP" altLang="en-US" dirty="0" smtClean="0"/>
              <a:t>の特定</a:t>
            </a:r>
            <a:endParaRPr lang="en-US" altLang="ja-JP" dirty="0" smtClean="0"/>
          </a:p>
          <a:p>
            <a:pPr lvl="1"/>
            <a:r>
              <a:rPr kumimoji="1" lang="ja-JP" altLang="en-US" dirty="0" smtClean="0"/>
              <a:t>不具合修正タスクの最適な割り当て</a:t>
            </a:r>
            <a:endParaRPr kumimoji="1" lang="en-US" altLang="ja-JP" dirty="0" smtClean="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a:t>
            </a:fld>
            <a:endParaRPr kumimoji="1" lang="ja-JP" altLang="en-US"/>
          </a:p>
        </p:txBody>
      </p:sp>
    </p:spTree>
    <p:extLst>
      <p:ext uri="{BB962C8B-B14F-4D97-AF65-F5344CB8AC3E}">
        <p14:creationId xmlns:p14="http://schemas.microsoft.com/office/powerpoint/2010/main" val="1629462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研究の動機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先行研究では個々の不具合の種類</a:t>
            </a:r>
            <a:r>
              <a:rPr lang="ja-JP" altLang="en-US" dirty="0" smtClean="0"/>
              <a:t>については</a:t>
            </a:r>
            <a:r>
              <a:rPr kumimoji="1" lang="ja-JP" altLang="en-US" dirty="0" smtClean="0"/>
              <a:t>十分に考慮されていない</a:t>
            </a:r>
            <a:endParaRPr kumimoji="1" lang="en-US" altLang="ja-JP" dirty="0" smtClean="0"/>
          </a:p>
          <a:p>
            <a:pPr lvl="1"/>
            <a:r>
              <a:rPr lang="ja-JP" altLang="en-US" dirty="0" smtClean="0"/>
              <a:t>タイプミスなどの軽微な不具合からセキュリティに関する重大な不具合まで同等に扱っている</a:t>
            </a:r>
            <a:endParaRPr lang="en-US" altLang="ja-JP" dirty="0" smtClean="0"/>
          </a:p>
          <a:p>
            <a:pPr lvl="1"/>
            <a:endParaRPr lang="en-US" altLang="ja-JP" dirty="0" smtClean="0"/>
          </a:p>
          <a:p>
            <a:r>
              <a:rPr lang="ja-JP" altLang="en-US" dirty="0" smtClean="0"/>
              <a:t>個々の不具合が与える影響を考慮した分類および分析が必要</a:t>
            </a:r>
            <a:endParaRPr lang="en-US" altLang="ja-JP" dirty="0" smtClean="0"/>
          </a:p>
          <a:p>
            <a:pPr>
              <a:buFont typeface="Wingdings" panose="05000000000000000000" pitchFamily="2" charset="2"/>
              <a:buChar char="Ø"/>
            </a:pPr>
            <a:endParaRPr lang="en-US" altLang="ja-JP" dirty="0"/>
          </a:p>
          <a:p>
            <a:pPr>
              <a:buFont typeface="Wingdings" panose="05000000000000000000" pitchFamily="2" charset="2"/>
              <a:buChar char="Ø"/>
            </a:pPr>
            <a:r>
              <a:rPr lang="ja-JP" altLang="en-US" dirty="0" smtClean="0"/>
              <a:t>不具合の分類方法として，近年</a:t>
            </a:r>
            <a:r>
              <a:rPr lang="en-US" altLang="ja-JP" dirty="0" smtClean="0"/>
              <a:t>High Impact Bug</a:t>
            </a:r>
            <a:r>
              <a:rPr lang="ja-JP" altLang="en-US" dirty="0" smtClean="0"/>
              <a:t>が注目されている</a:t>
            </a:r>
            <a:endParaRPr lang="en-US" altLang="ja-JP" dirty="0" smtClean="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a:t>
            </a:fld>
            <a:endParaRPr kumimoji="1" lang="ja-JP" altLang="en-US"/>
          </a:p>
        </p:txBody>
      </p:sp>
    </p:spTree>
    <p:extLst>
      <p:ext uri="{BB962C8B-B14F-4D97-AF65-F5344CB8AC3E}">
        <p14:creationId xmlns:p14="http://schemas.microsoft.com/office/powerpoint/2010/main" val="366084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High Impact </a:t>
            </a:r>
            <a:r>
              <a:rPr lang="en-US" altLang="ja-JP" dirty="0" smtClean="0"/>
              <a:t>Bug</a:t>
            </a:r>
            <a:r>
              <a:rPr lang="ja-JP" altLang="en-US" dirty="0" smtClean="0"/>
              <a:t> </a:t>
            </a:r>
            <a:r>
              <a:rPr lang="en-US" altLang="ja-JP" dirty="0" smtClean="0"/>
              <a:t>(HIB)</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ユーザや開発者に</a:t>
            </a:r>
            <a:r>
              <a:rPr lang="ja-JP" altLang="en-US" dirty="0" smtClean="0"/>
              <a:t>重大な</a:t>
            </a:r>
            <a:r>
              <a:rPr kumimoji="1" lang="ja-JP" altLang="en-US" dirty="0" smtClean="0"/>
              <a:t>影響を与える不具合</a:t>
            </a:r>
            <a:endParaRPr kumimoji="1" lang="en-US" altLang="ja-JP" dirty="0" smtClean="0"/>
          </a:p>
          <a:p>
            <a:endParaRPr kumimoji="1" lang="en-US" altLang="ja-JP" dirty="0" smtClean="0"/>
          </a:p>
          <a:p>
            <a:r>
              <a:rPr kumimoji="1" lang="ja-JP" altLang="en-US" dirty="0" smtClean="0"/>
              <a:t>近年の研究では，</a:t>
            </a:r>
            <a:r>
              <a:rPr kumimoji="1" lang="en-US" altLang="ja-JP" dirty="0" smtClean="0"/>
              <a:t>6</a:t>
            </a:r>
            <a:r>
              <a:rPr kumimoji="1" lang="ja-JP" altLang="en-US" dirty="0" smtClean="0"/>
              <a:t>種類の</a:t>
            </a:r>
            <a:r>
              <a:rPr kumimoji="1" lang="en-US" altLang="ja-JP" dirty="0" smtClean="0"/>
              <a:t>HIB</a:t>
            </a:r>
            <a:r>
              <a:rPr kumimoji="1" lang="ja-JP" altLang="en-US" dirty="0" smtClean="0"/>
              <a:t>が注目されている</a:t>
            </a:r>
            <a:endParaRPr kumimoji="1" lang="en-US" altLang="ja-JP" dirty="0" smtClean="0"/>
          </a:p>
          <a:p>
            <a:pPr lvl="1"/>
            <a:r>
              <a:rPr lang="en-US" altLang="ja-JP" dirty="0" smtClean="0"/>
              <a:t>Surprise Bug</a:t>
            </a:r>
            <a:endParaRPr lang="en-US" altLang="ja-JP" dirty="0"/>
          </a:p>
          <a:p>
            <a:pPr lvl="1"/>
            <a:r>
              <a:rPr lang="en-US" altLang="ja-JP" dirty="0" smtClean="0"/>
              <a:t>Dormant Bug</a:t>
            </a:r>
          </a:p>
          <a:p>
            <a:pPr lvl="1"/>
            <a:r>
              <a:rPr lang="en-US" altLang="ja-JP" dirty="0" smtClean="0"/>
              <a:t>Blocking Bug</a:t>
            </a:r>
          </a:p>
          <a:p>
            <a:pPr lvl="1"/>
            <a:r>
              <a:rPr lang="en-US" altLang="ja-JP" dirty="0" smtClean="0"/>
              <a:t>Security Bug</a:t>
            </a:r>
          </a:p>
          <a:p>
            <a:pPr lvl="1"/>
            <a:r>
              <a:rPr lang="en-US" altLang="ja-JP" dirty="0" smtClean="0"/>
              <a:t>Performance Bug</a:t>
            </a:r>
          </a:p>
          <a:p>
            <a:pPr lvl="1"/>
            <a:r>
              <a:rPr lang="en-US" altLang="ja-JP" dirty="0" smtClean="0"/>
              <a:t>Breakage </a:t>
            </a:r>
            <a:r>
              <a:rPr lang="en-US" altLang="ja-JP" dirty="0"/>
              <a:t>Bug</a:t>
            </a:r>
          </a:p>
          <a:p>
            <a:pPr lvl="1"/>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3</a:t>
            </a:fld>
            <a:endParaRPr kumimoji="1" lang="ja-JP" altLang="en-US"/>
          </a:p>
        </p:txBody>
      </p:sp>
    </p:spTree>
    <p:extLst>
      <p:ext uri="{BB962C8B-B14F-4D97-AF65-F5344CB8AC3E}">
        <p14:creationId xmlns:p14="http://schemas.microsoft.com/office/powerpoint/2010/main" val="466904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(1/4)</a:t>
            </a:r>
            <a:endParaRPr kumimoji="1" lang="ja-JP" altLang="en-US" dirty="0"/>
          </a:p>
        </p:txBody>
      </p:sp>
      <p:sp>
        <p:nvSpPr>
          <p:cNvPr id="3" name="コンテンツ プレースホルダー 2"/>
          <p:cNvSpPr>
            <a:spLocks noGrp="1"/>
          </p:cNvSpPr>
          <p:nvPr>
            <p:ph idx="1"/>
          </p:nvPr>
        </p:nvSpPr>
        <p:spPr>
          <a:xfrm>
            <a:off x="457200" y="1478823"/>
            <a:ext cx="8229600" cy="1026419"/>
          </a:xfrm>
        </p:spPr>
        <p:txBody>
          <a:bodyPr>
            <a:normAutofit/>
          </a:bodyPr>
          <a:lstStyle/>
          <a:p>
            <a:r>
              <a:rPr kumimoji="1" lang="en-US" altLang="ja-JP" dirty="0" smtClean="0"/>
              <a:t>Surprise Bug</a:t>
            </a:r>
          </a:p>
          <a:p>
            <a:pPr lvl="1"/>
            <a:r>
              <a:rPr lang="ja-JP" altLang="en-US" dirty="0" smtClean="0"/>
              <a:t>予期せぬ箇所かつ，予期せぬ時期に発生する不具合</a:t>
            </a:r>
            <a:endParaRPr lang="en-US" altLang="ja-JP" dirty="0" smtClean="0"/>
          </a:p>
          <a:p>
            <a:pPr lvl="1"/>
            <a:endParaRPr kumimoji="1" lang="en-US" altLang="ja-JP" dirty="0"/>
          </a:p>
          <a:p>
            <a:endParaRPr kumimoji="1" lang="en-US" altLang="ja-JP" dirty="0"/>
          </a:p>
        </p:txBody>
      </p:sp>
      <p:sp>
        <p:nvSpPr>
          <p:cNvPr id="5" name="日付プレースホルダー 4"/>
          <p:cNvSpPr>
            <a:spLocks noGrp="1"/>
          </p:cNvSpPr>
          <p:nvPr>
            <p:ph type="dt" sz="half" idx="10"/>
          </p:nvPr>
        </p:nvSpPr>
        <p:spPr/>
        <p:txBody>
          <a:bodyPr/>
          <a:lstStyle/>
          <a:p>
            <a:fld id="{A4F4AC1E-7723-4363-B5E2-8941F3EC62F2}"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4</a:t>
            </a:fld>
            <a:endParaRPr kumimoji="1" lang="ja-JP" altLang="en-US"/>
          </a:p>
        </p:txBody>
      </p:sp>
      <p:pic>
        <p:nvPicPr>
          <p:cNvPr id="8" name="図 7"/>
          <p:cNvPicPr>
            <a:picLocks noChangeAspect="1"/>
          </p:cNvPicPr>
          <p:nvPr/>
        </p:nvPicPr>
        <p:blipFill>
          <a:blip r:embed="rId3">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37906" y="2644922"/>
            <a:ext cx="780000" cy="720000"/>
          </a:xfrm>
          <a:prstGeom prst="rect">
            <a:avLst/>
          </a:prstGeom>
        </p:spPr>
      </p:pic>
      <p:pic>
        <p:nvPicPr>
          <p:cNvPr id="9" name="図 8"/>
          <p:cNvPicPr>
            <a:picLocks noChangeAspect="1"/>
          </p:cNvPicPr>
          <p:nvPr/>
        </p:nvPicPr>
        <p:blipFill>
          <a:blip r:embed="rId3">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430677" y="4589399"/>
            <a:ext cx="780000" cy="720000"/>
          </a:xfrm>
          <a:prstGeom prst="rect">
            <a:avLst/>
          </a:prstGeom>
        </p:spPr>
      </p:pic>
      <p:pic>
        <p:nvPicPr>
          <p:cNvPr id="10" name="図 9"/>
          <p:cNvPicPr>
            <a:picLocks noChangeAspect="1"/>
          </p:cNvPicPr>
          <p:nvPr/>
        </p:nvPicPr>
        <p:blipFill>
          <a:blip r:embed="rId3">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437906" y="3381280"/>
            <a:ext cx="780000" cy="720000"/>
          </a:xfrm>
          <a:prstGeom prst="rect">
            <a:avLst/>
          </a:prstGeom>
        </p:spPr>
      </p:pic>
      <p:cxnSp>
        <p:nvCxnSpPr>
          <p:cNvPr id="14" name="直線矢印コネクタ 13"/>
          <p:cNvCxnSpPr/>
          <p:nvPr/>
        </p:nvCxnSpPr>
        <p:spPr>
          <a:xfrm>
            <a:off x="581461" y="5735782"/>
            <a:ext cx="8028342"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4702629" y="2695699"/>
            <a:ext cx="29041" cy="32419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4164815" y="5962603"/>
            <a:ext cx="1133708" cy="369332"/>
          </a:xfrm>
          <a:prstGeom prst="rect">
            <a:avLst/>
          </a:prstGeom>
          <a:noFill/>
        </p:spPr>
        <p:txBody>
          <a:bodyPr wrap="none" rtlCol="0">
            <a:spAutoFit/>
          </a:bodyPr>
          <a:lstStyle/>
          <a:p>
            <a:r>
              <a:rPr lang="en-US" altLang="ja-JP" dirty="0" smtClean="0"/>
              <a:t>ver. 2.5.0</a:t>
            </a:r>
            <a:endParaRPr kumimoji="1" lang="ja-JP" altLang="en-US" dirty="0"/>
          </a:p>
        </p:txBody>
      </p:sp>
      <p:cxnSp>
        <p:nvCxnSpPr>
          <p:cNvPr id="33" name="直線コネクタ 32"/>
          <p:cNvCxnSpPr/>
          <p:nvPr/>
        </p:nvCxnSpPr>
        <p:spPr>
          <a:xfrm>
            <a:off x="499793" y="4182632"/>
            <a:ext cx="8023849" cy="589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37" name="図 36"/>
          <p:cNvPicPr>
            <a:picLocks noChangeAspect="1"/>
          </p:cNvPicPr>
          <p:nvPr/>
        </p:nvPicPr>
        <p:blipFill>
          <a:blip r:embed="rId3">
            <a:clrChange>
              <a:clrFrom>
                <a:srgbClr val="962A27">
                  <a:alpha val="93725"/>
                </a:srgbClr>
              </a:clrFrom>
              <a:clrTo>
                <a:srgbClr val="962A27">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793959" y="4841811"/>
            <a:ext cx="780000" cy="720000"/>
          </a:xfrm>
          <a:prstGeom prst="rect">
            <a:avLst/>
          </a:prstGeom>
        </p:spPr>
      </p:pic>
      <p:pic>
        <p:nvPicPr>
          <p:cNvPr id="38" name="図 37"/>
          <p:cNvPicPr>
            <a:picLocks noChangeAspect="1"/>
          </p:cNvPicPr>
          <p:nvPr/>
        </p:nvPicPr>
        <p:blipFill>
          <a:blip r:embed="rId3">
            <a:clrChange>
              <a:clrFrom>
                <a:srgbClr val="962A27">
                  <a:alpha val="93725"/>
                </a:srgbClr>
              </a:clrFrom>
              <a:clrTo>
                <a:srgbClr val="962A27">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61196" y="2859524"/>
            <a:ext cx="779999" cy="720000"/>
          </a:xfrm>
          <a:prstGeom prst="rect">
            <a:avLst/>
          </a:prstGeom>
        </p:spPr>
      </p:pic>
      <p:pic>
        <p:nvPicPr>
          <p:cNvPr id="39" name="図 38"/>
          <p:cNvPicPr>
            <a:picLocks noChangeAspect="1"/>
          </p:cNvPicPr>
          <p:nvPr/>
        </p:nvPicPr>
        <p:blipFill>
          <a:blip r:embed="rId3">
            <a:clrChange>
              <a:clrFrom>
                <a:srgbClr val="962A27">
                  <a:alpha val="93725"/>
                </a:srgbClr>
              </a:clrFrom>
              <a:clrTo>
                <a:srgbClr val="962A27">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6712384" y="4811439"/>
            <a:ext cx="780000" cy="720000"/>
          </a:xfrm>
          <a:prstGeom prst="rect">
            <a:avLst/>
          </a:prstGeom>
        </p:spPr>
      </p:pic>
      <p:pic>
        <p:nvPicPr>
          <p:cNvPr id="40" name="図 39"/>
          <p:cNvPicPr>
            <a:picLocks noChangeAspect="1"/>
          </p:cNvPicPr>
          <p:nvPr/>
        </p:nvPicPr>
        <p:blipFill>
          <a:blip r:embed="rId3">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244900" y="4247096"/>
            <a:ext cx="780000" cy="720000"/>
          </a:xfrm>
          <a:prstGeom prst="rect">
            <a:avLst/>
          </a:prstGeom>
        </p:spPr>
      </p:pic>
      <p:sp>
        <p:nvSpPr>
          <p:cNvPr id="41" name="テキスト ボックス 40"/>
          <p:cNvSpPr txBox="1"/>
          <p:nvPr/>
        </p:nvSpPr>
        <p:spPr>
          <a:xfrm>
            <a:off x="997527" y="3040154"/>
            <a:ext cx="761812" cy="369332"/>
          </a:xfrm>
          <a:prstGeom prst="rect">
            <a:avLst/>
          </a:prstGeom>
          <a:noFill/>
        </p:spPr>
        <p:txBody>
          <a:bodyPr wrap="none" rtlCol="0">
            <a:spAutoFit/>
          </a:bodyPr>
          <a:lstStyle/>
          <a:p>
            <a:r>
              <a:rPr kumimoji="1" lang="en-US" altLang="ja-JP" dirty="0" smtClean="0"/>
              <a:t>File A</a:t>
            </a:r>
            <a:endParaRPr kumimoji="1" lang="ja-JP" altLang="en-US" dirty="0"/>
          </a:p>
        </p:txBody>
      </p:sp>
      <p:sp>
        <p:nvSpPr>
          <p:cNvPr id="42" name="テキスト ボックス 41"/>
          <p:cNvSpPr txBox="1"/>
          <p:nvPr/>
        </p:nvSpPr>
        <p:spPr>
          <a:xfrm>
            <a:off x="983817" y="4718174"/>
            <a:ext cx="774571" cy="369332"/>
          </a:xfrm>
          <a:prstGeom prst="rect">
            <a:avLst/>
          </a:prstGeom>
          <a:noFill/>
        </p:spPr>
        <p:txBody>
          <a:bodyPr wrap="none" rtlCol="0">
            <a:spAutoFit/>
          </a:bodyPr>
          <a:lstStyle/>
          <a:p>
            <a:r>
              <a:rPr kumimoji="1" lang="en-US" altLang="ja-JP" dirty="0" smtClean="0"/>
              <a:t>File B</a:t>
            </a:r>
            <a:endParaRPr kumimoji="1" lang="ja-JP" altLang="en-US" dirty="0"/>
          </a:p>
        </p:txBody>
      </p:sp>
      <p:sp>
        <p:nvSpPr>
          <p:cNvPr id="43" name="正方形/長方形 42"/>
          <p:cNvSpPr/>
          <p:nvPr/>
        </p:nvSpPr>
        <p:spPr>
          <a:xfrm>
            <a:off x="7339074" y="2911022"/>
            <a:ext cx="989074" cy="57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テキスト ボックス 43"/>
          <p:cNvSpPr txBox="1"/>
          <p:nvPr/>
        </p:nvSpPr>
        <p:spPr>
          <a:xfrm>
            <a:off x="7284272" y="2849837"/>
            <a:ext cx="1043876" cy="646331"/>
          </a:xfrm>
          <a:prstGeom prst="rect">
            <a:avLst/>
          </a:prstGeom>
          <a:noFill/>
        </p:spPr>
        <p:txBody>
          <a:bodyPr wrap="none" rtlCol="0">
            <a:spAutoFit/>
          </a:bodyPr>
          <a:lstStyle/>
          <a:p>
            <a:pPr algn="ctr"/>
            <a:r>
              <a:rPr lang="en-US" altLang="ja-JP" dirty="0" smtClean="0"/>
              <a:t>Non </a:t>
            </a:r>
          </a:p>
          <a:p>
            <a:pPr algn="ctr"/>
            <a:r>
              <a:rPr lang="en-US" altLang="ja-JP" dirty="0" smtClean="0"/>
              <a:t>Surprise</a:t>
            </a:r>
            <a:endParaRPr kumimoji="1" lang="ja-JP" altLang="en-US" dirty="0"/>
          </a:p>
        </p:txBody>
      </p:sp>
      <p:sp>
        <p:nvSpPr>
          <p:cNvPr id="45" name="正方形/長方形 44"/>
          <p:cNvSpPr/>
          <p:nvPr/>
        </p:nvSpPr>
        <p:spPr>
          <a:xfrm>
            <a:off x="7549056" y="4657145"/>
            <a:ext cx="989074" cy="4246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46" name="テキスト ボックス 45"/>
          <p:cNvSpPr txBox="1"/>
          <p:nvPr/>
        </p:nvSpPr>
        <p:spPr>
          <a:xfrm>
            <a:off x="7498189" y="4657145"/>
            <a:ext cx="1043876" cy="369332"/>
          </a:xfrm>
          <a:prstGeom prst="rect">
            <a:avLst/>
          </a:prstGeom>
          <a:noFill/>
        </p:spPr>
        <p:txBody>
          <a:bodyPr wrap="none" rtlCol="0">
            <a:spAutoFit/>
          </a:bodyPr>
          <a:lstStyle/>
          <a:p>
            <a:pPr algn="ctr"/>
            <a:r>
              <a:rPr lang="en-US" altLang="ja-JP" dirty="0" smtClean="0"/>
              <a:t>Surprise</a:t>
            </a:r>
            <a:endParaRPr kumimoji="1" lang="ja-JP" altLang="en-US" dirty="0"/>
          </a:p>
        </p:txBody>
      </p:sp>
    </p:spTree>
    <p:extLst>
      <p:ext uri="{BB962C8B-B14F-4D97-AF65-F5344CB8AC3E}">
        <p14:creationId xmlns:p14="http://schemas.microsoft.com/office/powerpoint/2010/main" val="24410966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High Impact Bug </a:t>
            </a:r>
            <a:r>
              <a:rPr lang="en-US" altLang="ja-JP" dirty="0" smtClean="0"/>
              <a:t>(2/4</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r>
              <a:rPr lang="en-US" altLang="ja-JP" dirty="0"/>
              <a:t>Dormant Bug</a:t>
            </a:r>
          </a:p>
          <a:p>
            <a:pPr lvl="1"/>
            <a:r>
              <a:rPr lang="ja-JP" altLang="en-US" dirty="0"/>
              <a:t>あるリリースに向けて開発を行っている際に埋め込まれるが，テスト中またはリリース後には見つからずに，次のリリース以後に見つかる不具合</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5</a:t>
            </a:fld>
            <a:endParaRPr kumimoji="1" lang="ja-JP" altLang="en-US"/>
          </a:p>
        </p:txBody>
      </p:sp>
      <p:pic>
        <p:nvPicPr>
          <p:cNvPr id="7" name="図 6"/>
          <p:cNvPicPr>
            <a:picLocks noChangeAspect="1"/>
          </p:cNvPicPr>
          <p:nvPr/>
        </p:nvPicPr>
        <p:blipFill>
          <a:blip r:embed="rId3">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187623" y="3350785"/>
            <a:ext cx="780000" cy="720000"/>
          </a:xfrm>
          <a:prstGeom prst="rect">
            <a:avLst/>
          </a:prstGeom>
        </p:spPr>
      </p:pic>
      <p:pic>
        <p:nvPicPr>
          <p:cNvPr id="8" name="図 7"/>
          <p:cNvPicPr>
            <a:picLocks noChangeAspect="1"/>
          </p:cNvPicPr>
          <p:nvPr/>
        </p:nvPicPr>
        <p:blipFill>
          <a:blip r:embed="rId3">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187623" y="4911866"/>
            <a:ext cx="780000" cy="720000"/>
          </a:xfrm>
          <a:prstGeom prst="rect">
            <a:avLst/>
          </a:prstGeom>
        </p:spPr>
      </p:pic>
      <p:pic>
        <p:nvPicPr>
          <p:cNvPr id="9" name="図 8"/>
          <p:cNvPicPr>
            <a:picLocks noChangeAspect="1"/>
          </p:cNvPicPr>
          <p:nvPr/>
        </p:nvPicPr>
        <p:blipFill>
          <a:blip r:embed="rId3">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87623" y="4136426"/>
            <a:ext cx="780000" cy="720000"/>
          </a:xfrm>
          <a:prstGeom prst="rect">
            <a:avLst/>
          </a:prstGeom>
        </p:spPr>
      </p:pic>
      <p:sp>
        <p:nvSpPr>
          <p:cNvPr id="10" name="テキスト ボックス 9"/>
          <p:cNvSpPr txBox="1"/>
          <p:nvPr/>
        </p:nvSpPr>
        <p:spPr>
          <a:xfrm>
            <a:off x="1963361" y="3609989"/>
            <a:ext cx="1031116" cy="369332"/>
          </a:xfrm>
          <a:prstGeom prst="rect">
            <a:avLst/>
          </a:prstGeom>
          <a:noFill/>
        </p:spPr>
        <p:txBody>
          <a:bodyPr wrap="none" rtlCol="0">
            <a:spAutoFit/>
          </a:bodyPr>
          <a:lstStyle/>
          <a:p>
            <a:r>
              <a:rPr lang="ja-JP" altLang="en-US" dirty="0"/>
              <a:t>：</a:t>
            </a:r>
            <a:r>
              <a:rPr kumimoji="1" lang="en-US" altLang="ja-JP" dirty="0" smtClean="0"/>
              <a:t>Bug A</a:t>
            </a:r>
            <a:endParaRPr kumimoji="1" lang="ja-JP" altLang="en-US" dirty="0"/>
          </a:p>
        </p:txBody>
      </p:sp>
      <p:sp>
        <p:nvSpPr>
          <p:cNvPr id="11" name="テキスト ボックス 10"/>
          <p:cNvSpPr txBox="1"/>
          <p:nvPr/>
        </p:nvSpPr>
        <p:spPr>
          <a:xfrm>
            <a:off x="1963361" y="4369168"/>
            <a:ext cx="1043876" cy="369332"/>
          </a:xfrm>
          <a:prstGeom prst="rect">
            <a:avLst/>
          </a:prstGeom>
          <a:noFill/>
        </p:spPr>
        <p:txBody>
          <a:bodyPr wrap="none" rtlCol="0">
            <a:spAutoFit/>
          </a:bodyPr>
          <a:lstStyle/>
          <a:p>
            <a:r>
              <a:rPr lang="ja-JP" altLang="en-US" dirty="0"/>
              <a:t>：</a:t>
            </a:r>
            <a:r>
              <a:rPr kumimoji="1" lang="en-US" altLang="ja-JP" dirty="0" smtClean="0"/>
              <a:t>Bug B</a:t>
            </a:r>
            <a:endParaRPr kumimoji="1" lang="ja-JP" altLang="en-US" dirty="0"/>
          </a:p>
        </p:txBody>
      </p:sp>
      <p:sp>
        <p:nvSpPr>
          <p:cNvPr id="12" name="テキスト ボックス 11"/>
          <p:cNvSpPr txBox="1"/>
          <p:nvPr/>
        </p:nvSpPr>
        <p:spPr>
          <a:xfrm>
            <a:off x="1963361" y="5085233"/>
            <a:ext cx="1056700" cy="369332"/>
          </a:xfrm>
          <a:prstGeom prst="rect">
            <a:avLst/>
          </a:prstGeom>
          <a:noFill/>
        </p:spPr>
        <p:txBody>
          <a:bodyPr wrap="none" rtlCol="0">
            <a:spAutoFit/>
          </a:bodyPr>
          <a:lstStyle/>
          <a:p>
            <a:r>
              <a:rPr lang="ja-JP" altLang="en-US" dirty="0"/>
              <a:t>：</a:t>
            </a:r>
            <a:r>
              <a:rPr kumimoji="1" lang="en-US" altLang="ja-JP" dirty="0" smtClean="0"/>
              <a:t>Bug C</a:t>
            </a:r>
            <a:endParaRPr kumimoji="1" lang="ja-JP" altLang="en-US" dirty="0"/>
          </a:p>
        </p:txBody>
      </p:sp>
      <p:cxnSp>
        <p:nvCxnSpPr>
          <p:cNvPr id="16" name="直線矢印コネクタ 15"/>
          <p:cNvCxnSpPr/>
          <p:nvPr/>
        </p:nvCxnSpPr>
        <p:spPr>
          <a:xfrm>
            <a:off x="581461" y="5735782"/>
            <a:ext cx="8028342"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H="1">
            <a:off x="3138461" y="3350786"/>
            <a:ext cx="5861" cy="25868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H="1">
            <a:off x="4731669" y="3350786"/>
            <a:ext cx="5861" cy="25868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flipH="1">
            <a:off x="6319016" y="3350786"/>
            <a:ext cx="5861" cy="25868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2571607" y="5967939"/>
            <a:ext cx="1133708" cy="369332"/>
          </a:xfrm>
          <a:prstGeom prst="rect">
            <a:avLst/>
          </a:prstGeom>
          <a:noFill/>
        </p:spPr>
        <p:txBody>
          <a:bodyPr wrap="none" rtlCol="0">
            <a:spAutoFit/>
          </a:bodyPr>
          <a:lstStyle/>
          <a:p>
            <a:r>
              <a:rPr lang="en-US" altLang="ja-JP" dirty="0" smtClean="0"/>
              <a:t>ver. 2.4.0</a:t>
            </a:r>
            <a:endParaRPr kumimoji="1" lang="ja-JP" altLang="en-US" dirty="0"/>
          </a:p>
        </p:txBody>
      </p:sp>
      <p:sp>
        <p:nvSpPr>
          <p:cNvPr id="23" name="テキスト ボックス 22"/>
          <p:cNvSpPr txBox="1"/>
          <p:nvPr/>
        </p:nvSpPr>
        <p:spPr>
          <a:xfrm>
            <a:off x="4164815" y="5962603"/>
            <a:ext cx="1133708" cy="369332"/>
          </a:xfrm>
          <a:prstGeom prst="rect">
            <a:avLst/>
          </a:prstGeom>
          <a:noFill/>
        </p:spPr>
        <p:txBody>
          <a:bodyPr wrap="none" rtlCol="0">
            <a:spAutoFit/>
          </a:bodyPr>
          <a:lstStyle/>
          <a:p>
            <a:r>
              <a:rPr lang="en-US" altLang="ja-JP" dirty="0" smtClean="0"/>
              <a:t>ver. 2.5.0</a:t>
            </a:r>
            <a:endParaRPr kumimoji="1" lang="ja-JP" altLang="en-US" dirty="0"/>
          </a:p>
        </p:txBody>
      </p:sp>
      <p:sp>
        <p:nvSpPr>
          <p:cNvPr id="24" name="テキスト ボックス 23"/>
          <p:cNvSpPr txBox="1"/>
          <p:nvPr/>
        </p:nvSpPr>
        <p:spPr>
          <a:xfrm>
            <a:off x="5752162" y="5964144"/>
            <a:ext cx="1133708" cy="369332"/>
          </a:xfrm>
          <a:prstGeom prst="rect">
            <a:avLst/>
          </a:prstGeom>
          <a:noFill/>
        </p:spPr>
        <p:txBody>
          <a:bodyPr wrap="none" rtlCol="0">
            <a:spAutoFit/>
          </a:bodyPr>
          <a:lstStyle/>
          <a:p>
            <a:r>
              <a:rPr lang="en-US" altLang="ja-JP" dirty="0" smtClean="0"/>
              <a:t>ver. 2.6.0</a:t>
            </a:r>
            <a:endParaRPr kumimoji="1" lang="ja-JP" altLang="en-US" dirty="0"/>
          </a:p>
        </p:txBody>
      </p:sp>
      <p:pic>
        <p:nvPicPr>
          <p:cNvPr id="25" name="図 24"/>
          <p:cNvPicPr>
            <a:picLocks noChangeAspect="1"/>
          </p:cNvPicPr>
          <p:nvPr/>
        </p:nvPicPr>
        <p:blipFill>
          <a:blip r:embed="rId3">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549545" y="4787560"/>
            <a:ext cx="780000" cy="720000"/>
          </a:xfrm>
          <a:prstGeom prst="rect">
            <a:avLst/>
          </a:prstGeom>
        </p:spPr>
      </p:pic>
      <p:pic>
        <p:nvPicPr>
          <p:cNvPr id="26" name="図 25"/>
          <p:cNvPicPr>
            <a:picLocks noChangeAspect="1"/>
          </p:cNvPicPr>
          <p:nvPr/>
        </p:nvPicPr>
        <p:blipFill>
          <a:blip r:embed="rId3">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140403" y="4787560"/>
            <a:ext cx="780000" cy="720000"/>
          </a:xfrm>
          <a:prstGeom prst="rect">
            <a:avLst/>
          </a:prstGeom>
        </p:spPr>
      </p:pic>
      <p:pic>
        <p:nvPicPr>
          <p:cNvPr id="27" name="図 26"/>
          <p:cNvPicPr>
            <a:picLocks noChangeAspect="1"/>
          </p:cNvPicPr>
          <p:nvPr/>
        </p:nvPicPr>
        <p:blipFill>
          <a:blip r:embed="rId3">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730100" y="4775095"/>
            <a:ext cx="780000" cy="720000"/>
          </a:xfrm>
          <a:prstGeom prst="rect">
            <a:avLst/>
          </a:prstGeom>
        </p:spPr>
      </p:pic>
      <p:sp>
        <p:nvSpPr>
          <p:cNvPr id="28" name="テキスト ボックス 27"/>
          <p:cNvSpPr txBox="1"/>
          <p:nvPr/>
        </p:nvSpPr>
        <p:spPr>
          <a:xfrm>
            <a:off x="3143999" y="4096883"/>
            <a:ext cx="1556836" cy="369332"/>
          </a:xfrm>
          <a:prstGeom prst="rect">
            <a:avLst/>
          </a:prstGeom>
          <a:noFill/>
        </p:spPr>
        <p:txBody>
          <a:bodyPr wrap="none" rtlCol="0">
            <a:spAutoFit/>
          </a:bodyPr>
          <a:lstStyle/>
          <a:p>
            <a:r>
              <a:rPr lang="en-US" altLang="ja-JP" dirty="0" smtClean="0"/>
              <a:t>N</a:t>
            </a:r>
            <a:r>
              <a:rPr kumimoji="1" lang="en-US" altLang="ja-JP" dirty="0" smtClean="0"/>
              <a:t>on Dormant</a:t>
            </a:r>
            <a:endParaRPr kumimoji="1" lang="ja-JP" altLang="en-US" dirty="0"/>
          </a:p>
        </p:txBody>
      </p:sp>
      <p:sp>
        <p:nvSpPr>
          <p:cNvPr id="29" name="正方形/長方形 28"/>
          <p:cNvSpPr/>
          <p:nvPr/>
        </p:nvSpPr>
        <p:spPr>
          <a:xfrm>
            <a:off x="5564237" y="3794655"/>
            <a:ext cx="1553732" cy="366595"/>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テキスト ボックス 29"/>
          <p:cNvSpPr txBox="1"/>
          <p:nvPr/>
        </p:nvSpPr>
        <p:spPr>
          <a:xfrm>
            <a:off x="5784254" y="3779453"/>
            <a:ext cx="1069524" cy="369332"/>
          </a:xfrm>
          <a:prstGeom prst="rect">
            <a:avLst/>
          </a:prstGeom>
          <a:noFill/>
        </p:spPr>
        <p:txBody>
          <a:bodyPr wrap="none" rtlCol="0">
            <a:spAutoFit/>
          </a:bodyPr>
          <a:lstStyle/>
          <a:p>
            <a:r>
              <a:rPr kumimoji="1" lang="en-US" altLang="ja-JP" dirty="0" smtClean="0"/>
              <a:t>Dormant</a:t>
            </a:r>
            <a:endParaRPr kumimoji="1" lang="ja-JP" altLang="en-US" dirty="0"/>
          </a:p>
        </p:txBody>
      </p:sp>
      <p:cxnSp>
        <p:nvCxnSpPr>
          <p:cNvPr id="32" name="直線矢印コネクタ 31"/>
          <p:cNvCxnSpPr>
            <a:endCxn id="26" idx="0"/>
          </p:cNvCxnSpPr>
          <p:nvPr/>
        </p:nvCxnSpPr>
        <p:spPr>
          <a:xfrm flipH="1">
            <a:off x="5530403" y="4159114"/>
            <a:ext cx="385738" cy="6284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a:endCxn id="27" idx="0"/>
          </p:cNvCxnSpPr>
          <p:nvPr/>
        </p:nvCxnSpPr>
        <p:spPr>
          <a:xfrm>
            <a:off x="6742848" y="4157334"/>
            <a:ext cx="377252" cy="61776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正方形/長方形 34"/>
          <p:cNvSpPr/>
          <p:nvPr/>
        </p:nvSpPr>
        <p:spPr>
          <a:xfrm>
            <a:off x="3179623" y="4137241"/>
            <a:ext cx="1510822" cy="33609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7" name="直線矢印コネクタ 36"/>
          <p:cNvCxnSpPr>
            <a:stCxn id="35" idx="2"/>
            <a:endCxn id="25" idx="0"/>
          </p:cNvCxnSpPr>
          <p:nvPr/>
        </p:nvCxnSpPr>
        <p:spPr>
          <a:xfrm>
            <a:off x="3935034" y="4473337"/>
            <a:ext cx="4511" cy="3142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48762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High Impact Bug </a:t>
            </a:r>
            <a:r>
              <a:rPr lang="en-US" altLang="ja-JP" dirty="0" smtClean="0"/>
              <a:t>(3/4</a:t>
            </a:r>
            <a:r>
              <a:rPr lang="en-US" altLang="ja-JP" dirty="0"/>
              <a:t>)</a:t>
            </a:r>
            <a:endParaRPr kumimoji="1" lang="ja-JP" altLang="en-US" dirty="0"/>
          </a:p>
        </p:txBody>
      </p:sp>
      <p:sp>
        <p:nvSpPr>
          <p:cNvPr id="3" name="コンテンツ プレースホルダー 2"/>
          <p:cNvSpPr>
            <a:spLocks noGrp="1"/>
          </p:cNvSpPr>
          <p:nvPr>
            <p:ph idx="1"/>
          </p:nvPr>
        </p:nvSpPr>
        <p:spPr>
          <a:xfrm>
            <a:off x="457200" y="1781298"/>
            <a:ext cx="8229600" cy="4600029"/>
          </a:xfrm>
        </p:spPr>
        <p:txBody>
          <a:bodyPr/>
          <a:lstStyle/>
          <a:p>
            <a:r>
              <a:rPr lang="en-US" altLang="ja-JP" dirty="0"/>
              <a:t>Blocking Bug</a:t>
            </a:r>
          </a:p>
          <a:p>
            <a:pPr lvl="1"/>
            <a:r>
              <a:rPr lang="ja-JP" altLang="en-US" dirty="0"/>
              <a:t>ソフトウェアコンポーネントの依存関係のために，他の不具合の修正を阻害している不具合</a:t>
            </a:r>
          </a:p>
          <a:p>
            <a:endParaRPr kumimoji="1" lang="en-US" altLang="ja-JP" dirty="0" smtClean="0"/>
          </a:p>
          <a:p>
            <a:r>
              <a:rPr lang="en-US" altLang="ja-JP" dirty="0"/>
              <a:t>Security Bug</a:t>
            </a:r>
          </a:p>
          <a:p>
            <a:pPr lvl="1"/>
            <a:r>
              <a:rPr lang="ja-JP" altLang="en-US" dirty="0"/>
              <a:t>それ自体が何かに影響を及ぼすものではなく，攻撃者により悪用される可能性がある不具合</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6</a:t>
            </a:fld>
            <a:endParaRPr kumimoji="1" lang="ja-JP" altLang="en-US"/>
          </a:p>
        </p:txBody>
      </p:sp>
    </p:spTree>
    <p:extLst>
      <p:ext uri="{BB962C8B-B14F-4D97-AF65-F5344CB8AC3E}">
        <p14:creationId xmlns:p14="http://schemas.microsoft.com/office/powerpoint/2010/main" val="14482843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a:t>
            </a:r>
            <a:r>
              <a:rPr lang="en-US" altLang="ja-JP" dirty="0"/>
              <a:t>4</a:t>
            </a:r>
            <a:r>
              <a:rPr kumimoji="1" lang="en-US" altLang="ja-JP" dirty="0" smtClean="0"/>
              <a:t>/4)</a:t>
            </a:r>
            <a:endParaRPr kumimoji="1" lang="ja-JP" altLang="en-US" dirty="0"/>
          </a:p>
        </p:txBody>
      </p:sp>
      <p:sp>
        <p:nvSpPr>
          <p:cNvPr id="3" name="コンテンツ プレースホルダー 2"/>
          <p:cNvSpPr>
            <a:spLocks noGrp="1"/>
          </p:cNvSpPr>
          <p:nvPr>
            <p:ph idx="1"/>
          </p:nvPr>
        </p:nvSpPr>
        <p:spPr>
          <a:xfrm>
            <a:off x="457200" y="1549400"/>
            <a:ext cx="8229600" cy="4692774"/>
          </a:xfrm>
        </p:spPr>
        <p:txBody>
          <a:bodyPr>
            <a:normAutofit/>
          </a:bodyPr>
          <a:lstStyle/>
          <a:p>
            <a:r>
              <a:rPr lang="en-US" altLang="ja-JP" dirty="0" smtClean="0"/>
              <a:t>Performance Bug</a:t>
            </a:r>
          </a:p>
          <a:p>
            <a:pPr lvl="1"/>
            <a:r>
              <a:rPr kumimoji="1" lang="ja-JP" altLang="en-US" dirty="0" smtClean="0"/>
              <a:t>ユーザエクスペリエンスやレスポンス，スループットの低下などを含むパフォーマンス低下を招く不具合</a:t>
            </a:r>
            <a:endParaRPr kumimoji="1" lang="en-US" altLang="ja-JP" dirty="0" smtClean="0"/>
          </a:p>
          <a:p>
            <a:endParaRPr lang="en-US" altLang="ja-JP" dirty="0"/>
          </a:p>
          <a:p>
            <a:r>
              <a:rPr kumimoji="1" lang="en-US" altLang="ja-JP" dirty="0" smtClean="0"/>
              <a:t>Breakage Bug</a:t>
            </a:r>
          </a:p>
          <a:p>
            <a:pPr lvl="1"/>
            <a:r>
              <a:rPr lang="ja-JP" altLang="en-US" dirty="0" smtClean="0"/>
              <a:t>コード修正や機能追加により，以前使えていた機能を利用不可能にする不具合</a:t>
            </a:r>
            <a:endParaRPr kumimoji="1" lang="ja-JP" altLang="en-US" dirty="0"/>
          </a:p>
        </p:txBody>
      </p:sp>
      <p:sp>
        <p:nvSpPr>
          <p:cNvPr id="5" name="日付プレースホルダー 4"/>
          <p:cNvSpPr>
            <a:spLocks noGrp="1"/>
          </p:cNvSpPr>
          <p:nvPr>
            <p:ph type="dt" sz="half" idx="10"/>
          </p:nvPr>
        </p:nvSpPr>
        <p:spPr/>
        <p:txBody>
          <a:bodyPr/>
          <a:lstStyle/>
          <a:p>
            <a:fld id="{55B0AAF1-F178-4621-B8B7-D4892A5AE2EE}"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7</a:t>
            </a:fld>
            <a:endParaRPr kumimoji="1" lang="ja-JP" altLang="en-US"/>
          </a:p>
        </p:txBody>
      </p:sp>
    </p:spTree>
    <p:extLst>
      <p:ext uri="{BB962C8B-B14F-4D97-AF65-F5344CB8AC3E}">
        <p14:creationId xmlns:p14="http://schemas.microsoft.com/office/powerpoint/2010/main" val="34180499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先行研究の問題点</a:t>
            </a:r>
            <a:endParaRPr kumimoji="1" lang="ja-JP" altLang="en-US" dirty="0"/>
          </a:p>
        </p:txBody>
      </p:sp>
      <p:sp>
        <p:nvSpPr>
          <p:cNvPr id="3" name="コンテンツ プレースホルダー 2"/>
          <p:cNvSpPr>
            <a:spLocks noGrp="1"/>
          </p:cNvSpPr>
          <p:nvPr>
            <p:ph idx="1"/>
          </p:nvPr>
        </p:nvSpPr>
        <p:spPr>
          <a:xfrm>
            <a:off x="363415" y="1765300"/>
            <a:ext cx="8639908" cy="4616028"/>
          </a:xfrm>
        </p:spPr>
        <p:txBody>
          <a:bodyPr/>
          <a:lstStyle/>
          <a:p>
            <a:r>
              <a:rPr lang="ja-JP" altLang="en-US" dirty="0" smtClean="0"/>
              <a:t>いずれの</a:t>
            </a:r>
            <a:r>
              <a:rPr lang="en-US" altLang="ja-JP" dirty="0" smtClean="0"/>
              <a:t>HIB</a:t>
            </a:r>
            <a:r>
              <a:rPr lang="ja-JP" altLang="en-US" dirty="0" smtClean="0"/>
              <a:t>も</a:t>
            </a:r>
            <a:r>
              <a:rPr lang="ja-JP" altLang="en-US" dirty="0"/>
              <a:t>研究者によって定義された不具合</a:t>
            </a:r>
            <a:endParaRPr lang="en-US" altLang="ja-JP" dirty="0"/>
          </a:p>
          <a:p>
            <a:pPr lvl="1"/>
            <a:r>
              <a:rPr lang="ja-JP" altLang="en-US" dirty="0"/>
              <a:t>開発者</a:t>
            </a:r>
            <a:r>
              <a:rPr lang="ja-JP" altLang="en-US" dirty="0" smtClean="0"/>
              <a:t>が重大な不具合と</a:t>
            </a:r>
            <a:r>
              <a:rPr lang="ja-JP" altLang="en-US" dirty="0"/>
              <a:t>認識している</a:t>
            </a:r>
            <a:r>
              <a:rPr lang="ja-JP" altLang="en-US" dirty="0" smtClean="0"/>
              <a:t>か定かではない</a:t>
            </a:r>
            <a:endParaRPr lang="en-US" altLang="ja-JP" dirty="0" smtClean="0"/>
          </a:p>
          <a:p>
            <a:pPr lvl="1"/>
            <a:endParaRPr lang="en-US" altLang="ja-JP" dirty="0"/>
          </a:p>
          <a:p>
            <a:r>
              <a:rPr lang="ja-JP" altLang="en-US" dirty="0" smtClean="0"/>
              <a:t>開発者が必要としない支援を提案する恐れがある</a:t>
            </a:r>
            <a:endParaRPr lang="en-US" altLang="ja-JP" dirty="0" smtClean="0"/>
          </a:p>
          <a:p>
            <a:pPr lvl="1"/>
            <a:r>
              <a:rPr lang="ja-JP" altLang="en-US" dirty="0" smtClean="0"/>
              <a:t>開発者が重要視する不具合に着目した研究がされるべき</a:t>
            </a:r>
            <a:endParaRPr lang="en-US" altLang="ja-JP" dirty="0"/>
          </a:p>
          <a:p>
            <a:pPr lvl="1"/>
            <a:endParaRPr lang="en-US" altLang="ja-JP" dirty="0"/>
          </a:p>
          <a:p>
            <a:r>
              <a:rPr lang="ja-JP" altLang="en-US" dirty="0" smtClean="0"/>
              <a:t>重大な不具合に対する開発者の認識を正しく理解する必要がある</a:t>
            </a:r>
            <a:endParaRPr lang="en-US" altLang="ja-JP" dirty="0" smtClean="0"/>
          </a:p>
          <a:p>
            <a:pPr lvl="1"/>
            <a:r>
              <a:rPr lang="ja-JP" altLang="en-US" dirty="0" smtClean="0"/>
              <a:t>適切な支援手法の構築に役立つことが期待される</a:t>
            </a:r>
            <a:endParaRPr kumimoji="1" lang="en-US" altLang="ja-JP"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8</a:t>
            </a:fld>
            <a:endParaRPr kumimoji="1" lang="ja-JP" altLang="en-US"/>
          </a:p>
        </p:txBody>
      </p:sp>
    </p:spTree>
    <p:extLst>
      <p:ext uri="{BB962C8B-B14F-4D97-AF65-F5344CB8AC3E}">
        <p14:creationId xmlns:p14="http://schemas.microsoft.com/office/powerpoint/2010/main" val="8413504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目的とアプローチ</a:t>
            </a:r>
            <a:endParaRPr kumimoji="1" lang="ja-JP" altLang="en-US" dirty="0"/>
          </a:p>
        </p:txBody>
      </p:sp>
      <p:sp>
        <p:nvSpPr>
          <p:cNvPr id="3" name="コンテンツ プレースホルダー 2"/>
          <p:cNvSpPr>
            <a:spLocks noGrp="1"/>
          </p:cNvSpPr>
          <p:nvPr>
            <p:ph idx="1"/>
          </p:nvPr>
        </p:nvSpPr>
        <p:spPr>
          <a:xfrm>
            <a:off x="549137" y="1645152"/>
            <a:ext cx="8137663" cy="4351338"/>
          </a:xfrm>
        </p:spPr>
        <p:txBody>
          <a:bodyPr>
            <a:normAutofit/>
          </a:bodyPr>
          <a:lstStyle/>
          <a:p>
            <a:r>
              <a:rPr lang="ja-JP" altLang="en-US" dirty="0" smtClean="0"/>
              <a:t>目的</a:t>
            </a:r>
            <a:endParaRPr lang="en-US" altLang="ja-JP" dirty="0"/>
          </a:p>
          <a:p>
            <a:pPr lvl="1"/>
            <a:r>
              <a:rPr lang="en-US" altLang="ja-JP" dirty="0" smtClean="0"/>
              <a:t>OSS</a:t>
            </a:r>
            <a:r>
              <a:rPr lang="ja-JP" altLang="en-US" dirty="0" smtClean="0"/>
              <a:t>開発者</a:t>
            </a:r>
            <a:r>
              <a:rPr lang="ja-JP" altLang="en-US" dirty="0"/>
              <a:t>の</a:t>
            </a:r>
            <a:r>
              <a:rPr lang="en-US" altLang="ja-JP" dirty="0"/>
              <a:t>High Impact </a:t>
            </a:r>
            <a:r>
              <a:rPr lang="en-US" altLang="ja-JP" dirty="0" smtClean="0"/>
              <a:t>Bug</a:t>
            </a:r>
            <a:r>
              <a:rPr lang="ja-JP" altLang="en-US" dirty="0" smtClean="0"/>
              <a:t>に対する認識を理解すること</a:t>
            </a:r>
            <a:endParaRPr lang="en-US" altLang="ja-JP" dirty="0"/>
          </a:p>
          <a:p>
            <a:pPr marL="457200" lvl="1" indent="0">
              <a:buNone/>
            </a:pPr>
            <a:endParaRPr lang="en-US" altLang="ja-JP" dirty="0"/>
          </a:p>
          <a:p>
            <a:r>
              <a:rPr lang="ja-JP" altLang="en-US" dirty="0" smtClean="0"/>
              <a:t>アプローチ</a:t>
            </a:r>
            <a:endParaRPr lang="en-US" altLang="ja-JP" dirty="0"/>
          </a:p>
          <a:p>
            <a:pPr lvl="1"/>
            <a:r>
              <a:rPr lang="en-US" altLang="ja-JP" dirty="0" err="1" smtClean="0"/>
              <a:t>GitHub</a:t>
            </a:r>
            <a:r>
              <a:rPr lang="ja-JP" altLang="en-US" dirty="0" err="1" smtClean="0"/>
              <a:t>に登</a:t>
            </a:r>
            <a:r>
              <a:rPr lang="ja-JP" altLang="en-US" dirty="0" smtClean="0"/>
              <a:t>録されている</a:t>
            </a:r>
            <a:r>
              <a:rPr lang="en-US" altLang="ja-JP" dirty="0" smtClean="0"/>
              <a:t>OSS</a:t>
            </a:r>
            <a:r>
              <a:rPr lang="ja-JP" altLang="en-US" dirty="0" smtClean="0"/>
              <a:t>開発者を対象に大規模調査を行う</a:t>
            </a:r>
            <a:endParaRPr lang="en-US" altLang="ja-JP" dirty="0" smtClean="0"/>
          </a:p>
        </p:txBody>
      </p:sp>
      <p:sp>
        <p:nvSpPr>
          <p:cNvPr id="4" name="日付プレースホルダー 3"/>
          <p:cNvSpPr>
            <a:spLocks noGrp="1"/>
          </p:cNvSpPr>
          <p:nvPr>
            <p:ph type="dt" sz="half" idx="10"/>
          </p:nvPr>
        </p:nvSpPr>
        <p:spPr/>
        <p:txBody>
          <a:bodyPr/>
          <a:lstStyle/>
          <a:p>
            <a:fld id="{BE418AC9-CBF5-4D7B-BAA0-30CCAA9A701B}"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9</a:t>
            </a:fld>
            <a:endParaRPr kumimoji="1" lang="ja-JP" altLang="en-US"/>
          </a:p>
        </p:txBody>
      </p:sp>
    </p:spTree>
    <p:extLst>
      <p:ext uri="{BB962C8B-B14F-4D97-AF65-F5344CB8AC3E}">
        <p14:creationId xmlns:p14="http://schemas.microsoft.com/office/powerpoint/2010/main" val="1896178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調査方法</a:t>
            </a:r>
            <a:endParaRPr kumimoji="1" lang="ja-JP" altLang="en-US" dirty="0"/>
          </a:p>
        </p:txBody>
      </p:sp>
      <p:sp>
        <p:nvSpPr>
          <p:cNvPr id="3" name="コンテンツ プレースホルダー 2"/>
          <p:cNvSpPr>
            <a:spLocks noGrp="1"/>
          </p:cNvSpPr>
          <p:nvPr>
            <p:ph idx="1"/>
          </p:nvPr>
        </p:nvSpPr>
        <p:spPr>
          <a:xfrm>
            <a:off x="628650" y="1674332"/>
            <a:ext cx="7886700" cy="4530726"/>
          </a:xfrm>
        </p:spPr>
        <p:txBody>
          <a:bodyPr/>
          <a:lstStyle/>
          <a:p>
            <a:pPr marL="514350" indent="-514350">
              <a:buFont typeface="+mj-lt"/>
              <a:buAutoNum type="arabicPeriod"/>
            </a:pPr>
            <a:r>
              <a:rPr lang="en-US" altLang="ja-JP" dirty="0"/>
              <a:t>GitHub</a:t>
            </a:r>
            <a:r>
              <a:rPr lang="ja-JP" altLang="en-US" dirty="0" err="1"/>
              <a:t>に登</a:t>
            </a:r>
            <a:r>
              <a:rPr lang="ja-JP" altLang="en-US" dirty="0"/>
              <a:t>録されて</a:t>
            </a:r>
            <a:r>
              <a:rPr lang="ja-JP" altLang="en-US" dirty="0" smtClean="0"/>
              <a:t>いる</a:t>
            </a:r>
            <a:r>
              <a:rPr lang="en-US" altLang="ja-JP" dirty="0" smtClean="0"/>
              <a:t>OSS</a:t>
            </a:r>
            <a:r>
              <a:rPr lang="ja-JP" altLang="en-US" dirty="0" smtClean="0"/>
              <a:t>開発者</a:t>
            </a:r>
            <a:r>
              <a:rPr lang="ja-JP" altLang="en-US" dirty="0"/>
              <a:t>に</a:t>
            </a:r>
            <a:r>
              <a:rPr lang="ja-JP" altLang="en-US" dirty="0" smtClean="0"/>
              <a:t>対し，メールでアンケート調査への参加を依頼する</a:t>
            </a:r>
            <a:endParaRPr lang="en-US" altLang="ja-JP" dirty="0"/>
          </a:p>
          <a:p>
            <a:pPr marL="514350" indent="-514350">
              <a:buFont typeface="+mj-lt"/>
              <a:buAutoNum type="arabicPeriod"/>
            </a:pPr>
            <a:endParaRPr lang="en-US" altLang="ja-JP" dirty="0" smtClean="0"/>
          </a:p>
          <a:p>
            <a:pPr marL="514350" indent="-514350">
              <a:buFont typeface="+mj-lt"/>
              <a:buAutoNum type="arabicPeriod"/>
            </a:pPr>
            <a:r>
              <a:rPr lang="ja-JP" altLang="en-US" dirty="0" smtClean="0"/>
              <a:t>活動的な</a:t>
            </a:r>
            <a:r>
              <a:rPr lang="en-US" altLang="ja-JP" dirty="0" smtClean="0"/>
              <a:t>OSS</a:t>
            </a:r>
            <a:r>
              <a:rPr lang="ja-JP" altLang="en-US" dirty="0" smtClean="0"/>
              <a:t>開発者をアンケート対象にするために，コミット</a:t>
            </a:r>
            <a:r>
              <a:rPr lang="ja-JP" altLang="en-US" dirty="0"/>
              <a:t>数</a:t>
            </a:r>
            <a:r>
              <a:rPr lang="ja-JP" altLang="en-US" dirty="0" smtClean="0"/>
              <a:t>を基に選定を行う</a:t>
            </a:r>
            <a:endParaRPr lang="en-US" altLang="ja-JP" dirty="0" smtClean="0"/>
          </a:p>
          <a:p>
            <a:pPr marL="514350" indent="-514350">
              <a:buFont typeface="+mj-lt"/>
              <a:buAutoNum type="arabicPeriod"/>
            </a:pPr>
            <a:endParaRPr lang="en-US" altLang="ja-JP" dirty="0"/>
          </a:p>
          <a:p>
            <a:pPr marL="514350" indent="-514350">
              <a:buFont typeface="+mj-lt"/>
              <a:buAutoNum type="arabicPeriod"/>
            </a:pPr>
            <a:r>
              <a:rPr lang="ja-JP" altLang="en-US" dirty="0"/>
              <a:t>アンケート</a:t>
            </a:r>
            <a:r>
              <a:rPr lang="ja-JP" altLang="en-US" dirty="0" smtClean="0"/>
              <a:t>結果</a:t>
            </a:r>
            <a:r>
              <a:rPr lang="ja-JP" altLang="en-US" dirty="0"/>
              <a:t>を集計</a:t>
            </a:r>
            <a:r>
              <a:rPr lang="ja-JP" altLang="en-US" dirty="0" smtClean="0"/>
              <a:t>し，分析を行う</a:t>
            </a:r>
            <a:endParaRPr lang="en-US" altLang="ja-JP" dirty="0"/>
          </a:p>
        </p:txBody>
      </p:sp>
      <p:sp>
        <p:nvSpPr>
          <p:cNvPr id="5" name="日付プレースホルダー 4"/>
          <p:cNvSpPr>
            <a:spLocks noGrp="1"/>
          </p:cNvSpPr>
          <p:nvPr>
            <p:ph type="dt" sz="half" idx="10"/>
          </p:nvPr>
        </p:nvSpPr>
        <p:spPr/>
        <p:txBody>
          <a:bodyPr/>
          <a:lstStyle/>
          <a:p>
            <a:fld id="{09A46511-9E44-44B4-A662-8CF60AAD6157}"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10</a:t>
            </a:fld>
            <a:endParaRPr kumimoji="1" lang="ja-JP" altLang="en-US"/>
          </a:p>
        </p:txBody>
      </p:sp>
    </p:spTree>
    <p:extLst>
      <p:ext uri="{BB962C8B-B14F-4D97-AF65-F5344CB8AC3E}">
        <p14:creationId xmlns:p14="http://schemas.microsoft.com/office/powerpoint/2010/main" val="3743681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調査対象</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dirty="0" err="1" smtClean="0"/>
              <a:t>GitHub</a:t>
            </a:r>
            <a:r>
              <a:rPr lang="ja-JP" altLang="en-US" dirty="0" smtClean="0"/>
              <a:t>登録ユーザ約</a:t>
            </a:r>
            <a:r>
              <a:rPr lang="en-US" altLang="ja-JP" dirty="0" smtClean="0"/>
              <a:t>1000</a:t>
            </a:r>
            <a:r>
              <a:rPr lang="ja-JP" altLang="en-US" dirty="0" smtClean="0"/>
              <a:t>万人の内，プロジェクトへの貢献度が多い順に調査への参加を依頼</a:t>
            </a:r>
            <a:endParaRPr lang="en-US" altLang="ja-JP" dirty="0" smtClean="0"/>
          </a:p>
          <a:p>
            <a:pPr lvl="1"/>
            <a:r>
              <a:rPr lang="ja-JP" altLang="en-US" dirty="0" smtClean="0"/>
              <a:t>依頼人数：</a:t>
            </a:r>
            <a:r>
              <a:rPr lang="en-US" altLang="ja-JP" dirty="0" smtClean="0"/>
              <a:t>18,299</a:t>
            </a:r>
            <a:r>
              <a:rPr lang="ja-JP" altLang="en-US" dirty="0"/>
              <a:t>人にメール</a:t>
            </a:r>
            <a:r>
              <a:rPr lang="ja-JP" altLang="en-US" dirty="0" smtClean="0"/>
              <a:t>で依頼</a:t>
            </a:r>
            <a:endParaRPr lang="en-US" altLang="ja-JP" dirty="0"/>
          </a:p>
          <a:p>
            <a:pPr lvl="1"/>
            <a:r>
              <a:rPr lang="ja-JP" altLang="en-US" dirty="0" smtClean="0"/>
              <a:t>調査期間：</a:t>
            </a:r>
            <a:r>
              <a:rPr lang="en-US" altLang="ja-JP" dirty="0" smtClean="0"/>
              <a:t>2015</a:t>
            </a:r>
            <a:r>
              <a:rPr lang="ja-JP" altLang="en-US" dirty="0" smtClean="0"/>
              <a:t>年</a:t>
            </a:r>
            <a:r>
              <a:rPr lang="en-US" altLang="ja-JP" dirty="0" smtClean="0"/>
              <a:t>7</a:t>
            </a:r>
            <a:r>
              <a:rPr lang="ja-JP" altLang="en-US" dirty="0" smtClean="0"/>
              <a:t>月から</a:t>
            </a:r>
            <a:r>
              <a:rPr lang="en-US" altLang="ja-JP" dirty="0" smtClean="0"/>
              <a:t>2015</a:t>
            </a:r>
            <a:r>
              <a:rPr lang="ja-JP" altLang="en-US" dirty="0" smtClean="0"/>
              <a:t>年</a:t>
            </a:r>
            <a:r>
              <a:rPr lang="en-US" altLang="ja-JP" dirty="0" smtClean="0"/>
              <a:t>8</a:t>
            </a:r>
            <a:r>
              <a:rPr lang="ja-JP" altLang="en-US" dirty="0" smtClean="0"/>
              <a:t>月</a:t>
            </a:r>
            <a:endParaRPr lang="en-US" altLang="ja-JP" dirty="0" smtClean="0"/>
          </a:p>
          <a:p>
            <a:pPr lvl="1"/>
            <a:r>
              <a:rPr lang="ja-JP" altLang="en-US" dirty="0" smtClean="0"/>
              <a:t>回答人数：</a:t>
            </a:r>
            <a:r>
              <a:rPr lang="en-US" altLang="ja-JP" dirty="0" smtClean="0"/>
              <a:t>321</a:t>
            </a:r>
            <a:r>
              <a:rPr lang="ja-JP" altLang="en-US" dirty="0" smtClean="0"/>
              <a:t>人</a:t>
            </a:r>
            <a:endParaRPr lang="en-US" altLang="ja-JP" dirty="0" smtClean="0"/>
          </a:p>
          <a:p>
            <a:pPr lvl="2"/>
            <a:r>
              <a:rPr lang="en-US" altLang="ja-JP" dirty="0" smtClean="0"/>
              <a:t>5</a:t>
            </a:r>
            <a:r>
              <a:rPr lang="ja-JP" altLang="en-US" dirty="0" smtClean="0"/>
              <a:t>年以上活動している</a:t>
            </a:r>
            <a:r>
              <a:rPr lang="en-US" altLang="ja-JP" dirty="0" smtClean="0"/>
              <a:t>OSS</a:t>
            </a:r>
            <a:r>
              <a:rPr lang="ja-JP" altLang="en-US" dirty="0" smtClean="0"/>
              <a:t>開発者が</a:t>
            </a:r>
            <a:r>
              <a:rPr lang="en-US" altLang="ja-JP" dirty="0"/>
              <a:t>66.1</a:t>
            </a:r>
            <a:r>
              <a:rPr lang="en-US" altLang="ja-JP" dirty="0" smtClean="0"/>
              <a:t>%</a:t>
            </a:r>
          </a:p>
          <a:p>
            <a:pPr lvl="2"/>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11</a:t>
            </a:fld>
            <a:endParaRPr kumimoji="1" lang="ja-JP" altLang="en-US"/>
          </a:p>
        </p:txBody>
      </p:sp>
    </p:spTree>
    <p:extLst>
      <p:ext uri="{BB962C8B-B14F-4D97-AF65-F5344CB8AC3E}">
        <p14:creationId xmlns:p14="http://schemas.microsoft.com/office/powerpoint/2010/main" val="4238881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アンケート内容</a:t>
            </a:r>
            <a:endParaRPr kumimoji="1" lang="ja-JP" altLang="en-US" dirty="0"/>
          </a:p>
        </p:txBody>
      </p:sp>
      <p:sp>
        <p:nvSpPr>
          <p:cNvPr id="3" name="コンテンツ プレースホルダー 2"/>
          <p:cNvSpPr>
            <a:spLocks noGrp="1"/>
          </p:cNvSpPr>
          <p:nvPr>
            <p:ph idx="1"/>
          </p:nvPr>
        </p:nvSpPr>
        <p:spPr>
          <a:xfrm>
            <a:off x="598842" y="1417638"/>
            <a:ext cx="8545158" cy="4885147"/>
          </a:xfrm>
        </p:spPr>
        <p:txBody>
          <a:bodyPr>
            <a:noAutofit/>
          </a:bodyPr>
          <a:lstStyle/>
          <a:p>
            <a:pPr>
              <a:lnSpc>
                <a:spcPct val="120000"/>
              </a:lnSpc>
            </a:pPr>
            <a:r>
              <a:rPr kumimoji="1" lang="en-US" altLang="ja-JP" sz="2300" dirty="0" smtClean="0"/>
              <a:t>Q1</a:t>
            </a:r>
            <a:r>
              <a:rPr kumimoji="1" lang="ja-JP" altLang="en-US" sz="2300" dirty="0" smtClean="0"/>
              <a:t>：</a:t>
            </a:r>
            <a:r>
              <a:rPr lang="en-US" altLang="ja-JP" sz="2300" dirty="0" smtClean="0"/>
              <a:t>6</a:t>
            </a:r>
            <a:r>
              <a:rPr lang="ja-JP" altLang="en-US" sz="2300" dirty="0" smtClean="0"/>
              <a:t>種類の中でどの</a:t>
            </a:r>
            <a:r>
              <a:rPr lang="en-US" altLang="ja-JP" sz="2300" dirty="0" smtClean="0"/>
              <a:t>HIB</a:t>
            </a:r>
            <a:r>
              <a:rPr lang="ja-JP" altLang="en-US" sz="2300" dirty="0" smtClean="0"/>
              <a:t>が最も重要か？</a:t>
            </a:r>
            <a:endParaRPr lang="en-US" altLang="ja-JP" sz="2300" dirty="0" smtClean="0"/>
          </a:p>
          <a:p>
            <a:pPr>
              <a:lnSpc>
                <a:spcPct val="120000"/>
              </a:lnSpc>
            </a:pPr>
            <a:r>
              <a:rPr kumimoji="1" lang="en-US" altLang="ja-JP" sz="2300" dirty="0" smtClean="0"/>
              <a:t>Q2</a:t>
            </a:r>
            <a:r>
              <a:rPr kumimoji="1" lang="ja-JP" altLang="en-US" sz="2300" dirty="0" smtClean="0"/>
              <a:t>：</a:t>
            </a:r>
            <a:r>
              <a:rPr lang="en-US" altLang="en-US" sz="2300" dirty="0"/>
              <a:t>6</a:t>
            </a:r>
            <a:r>
              <a:rPr lang="ja-JP" altLang="en-US" sz="2300" dirty="0" smtClean="0"/>
              <a:t>種類の</a:t>
            </a:r>
            <a:r>
              <a:rPr lang="en-US" altLang="ja-JP" sz="2300" dirty="0" smtClean="0"/>
              <a:t>HIB</a:t>
            </a:r>
            <a:r>
              <a:rPr lang="ja-JP" altLang="en-US" sz="2300" dirty="0" smtClean="0"/>
              <a:t>以外の</a:t>
            </a:r>
            <a:r>
              <a:rPr lang="en-US" altLang="ja-JP" sz="2300" dirty="0" smtClean="0"/>
              <a:t>HIB</a:t>
            </a:r>
            <a:r>
              <a:rPr lang="ja-JP" altLang="en-US" sz="2300" dirty="0" smtClean="0"/>
              <a:t>は</a:t>
            </a:r>
            <a:r>
              <a:rPr lang="ja-JP" altLang="en-US" sz="2300" dirty="0"/>
              <a:t>存在する</a:t>
            </a:r>
            <a:r>
              <a:rPr lang="ja-JP" altLang="en-US" sz="2300" dirty="0" smtClean="0"/>
              <a:t>か？</a:t>
            </a:r>
            <a:endParaRPr lang="en-US" altLang="ja-JP" sz="2300" dirty="0" smtClean="0"/>
          </a:p>
          <a:p>
            <a:pPr indent="-342000">
              <a:lnSpc>
                <a:spcPct val="120000"/>
              </a:lnSpc>
            </a:pPr>
            <a:r>
              <a:rPr lang="en-US" altLang="ja-JP" sz="2300" dirty="0" smtClean="0"/>
              <a:t>Q3</a:t>
            </a:r>
            <a:r>
              <a:rPr lang="ja-JP" altLang="en-US" sz="2300" dirty="0" smtClean="0"/>
              <a:t>：</a:t>
            </a:r>
            <a:r>
              <a:rPr lang="en-US" altLang="ja-JP" sz="2300" dirty="0" smtClean="0"/>
              <a:t>HIB</a:t>
            </a:r>
            <a:r>
              <a:rPr lang="ja-JP" altLang="en-US" sz="2300" dirty="0" smtClean="0"/>
              <a:t>は</a:t>
            </a:r>
            <a:r>
              <a:rPr lang="ja-JP" altLang="en-US" sz="2300" dirty="0"/>
              <a:t>誰に</a:t>
            </a:r>
            <a:r>
              <a:rPr lang="ja-JP" altLang="en-US" sz="2300" dirty="0" smtClean="0"/>
              <a:t>対して最も影響</a:t>
            </a:r>
            <a:r>
              <a:rPr lang="ja-JP" altLang="en-US" sz="2300" dirty="0"/>
              <a:t>が</a:t>
            </a:r>
            <a:r>
              <a:rPr lang="ja-JP" altLang="en-US" sz="2300" dirty="0" smtClean="0"/>
              <a:t>あると考えているか？</a:t>
            </a:r>
            <a:endParaRPr lang="en-US" altLang="ja-JP" sz="2300" dirty="0" smtClean="0"/>
          </a:p>
          <a:p>
            <a:pPr>
              <a:lnSpc>
                <a:spcPct val="120000"/>
              </a:lnSpc>
            </a:pPr>
            <a:r>
              <a:rPr lang="en-US" altLang="ja-JP" sz="2300" dirty="0" smtClean="0"/>
              <a:t>Q4</a:t>
            </a:r>
            <a:r>
              <a:rPr lang="ja-JP" altLang="en-US" sz="2300" dirty="0" smtClean="0"/>
              <a:t>：</a:t>
            </a:r>
            <a:r>
              <a:rPr lang="en-US" altLang="ja-JP" sz="2300" dirty="0" smtClean="0"/>
              <a:t>HIB</a:t>
            </a:r>
            <a:r>
              <a:rPr lang="ja-JP" altLang="en-US" sz="2300" dirty="0"/>
              <a:t>の発生</a:t>
            </a:r>
            <a:r>
              <a:rPr lang="ja-JP" altLang="en-US" sz="2300" dirty="0" smtClean="0"/>
              <a:t>原因はどのようなものか？</a:t>
            </a:r>
            <a:endParaRPr lang="en-US" altLang="ja-JP" sz="2300" dirty="0" smtClean="0"/>
          </a:p>
          <a:p>
            <a:pPr>
              <a:lnSpc>
                <a:spcPct val="120000"/>
              </a:lnSpc>
            </a:pPr>
            <a:r>
              <a:rPr lang="en-US" altLang="ja-JP" sz="2300" dirty="0"/>
              <a:t>Q5</a:t>
            </a:r>
            <a:r>
              <a:rPr lang="ja-JP" altLang="en-US" sz="2300" dirty="0" smtClean="0"/>
              <a:t>：</a:t>
            </a:r>
            <a:r>
              <a:rPr lang="en-US" altLang="ja-JP" sz="2300" dirty="0" smtClean="0"/>
              <a:t>HIB</a:t>
            </a:r>
            <a:r>
              <a:rPr lang="ja-JP" altLang="en-US" sz="2300" dirty="0" smtClean="0"/>
              <a:t>を修正する方法は？</a:t>
            </a:r>
            <a:endParaRPr lang="en-US" altLang="ja-JP" sz="2300" dirty="0"/>
          </a:p>
          <a:p>
            <a:pPr>
              <a:lnSpc>
                <a:spcPct val="120000"/>
              </a:lnSpc>
            </a:pPr>
            <a:r>
              <a:rPr lang="en-US" altLang="ja-JP" sz="2300" dirty="0"/>
              <a:t>Q6</a:t>
            </a:r>
            <a:r>
              <a:rPr lang="ja-JP" altLang="en-US" sz="2300" dirty="0" smtClean="0"/>
              <a:t>：プロジェクト内の役割によって認識に違いがあるか？</a:t>
            </a:r>
            <a:endParaRPr lang="en-US" altLang="ja-JP" sz="2300" dirty="0"/>
          </a:p>
          <a:p>
            <a:pPr>
              <a:lnSpc>
                <a:spcPct val="120000"/>
              </a:lnSpc>
            </a:pPr>
            <a:r>
              <a:rPr lang="en-US" altLang="ja-JP" sz="2300" dirty="0"/>
              <a:t>Q7</a:t>
            </a:r>
            <a:r>
              <a:rPr lang="ja-JP" altLang="en-US" sz="2300" dirty="0" smtClean="0"/>
              <a:t>：プロダクトの種類に</a:t>
            </a:r>
            <a:r>
              <a:rPr lang="ja-JP" altLang="en-US" sz="2300" dirty="0"/>
              <a:t>よって認識の</a:t>
            </a:r>
            <a:r>
              <a:rPr lang="ja-JP" altLang="en-US" sz="2300" dirty="0" smtClean="0"/>
              <a:t>違いがあるか？</a:t>
            </a:r>
            <a:endParaRPr kumimoji="1" lang="ja-JP" altLang="en-US" sz="2300" dirty="0"/>
          </a:p>
        </p:txBody>
      </p:sp>
      <p:sp>
        <p:nvSpPr>
          <p:cNvPr id="5" name="日付プレースホルダー 4"/>
          <p:cNvSpPr>
            <a:spLocks noGrp="1"/>
          </p:cNvSpPr>
          <p:nvPr>
            <p:ph type="dt" sz="half" idx="10"/>
          </p:nvPr>
        </p:nvSpPr>
        <p:spPr/>
        <p:txBody>
          <a:bodyPr/>
          <a:lstStyle/>
          <a:p>
            <a:fld id="{3315D524-74FC-48EA-B185-09942E3A4B16}"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12</a:t>
            </a:fld>
            <a:endParaRPr kumimoji="1" lang="ja-JP" altLang="en-US"/>
          </a:p>
        </p:txBody>
      </p:sp>
    </p:spTree>
    <p:extLst>
      <p:ext uri="{BB962C8B-B14F-4D97-AF65-F5344CB8AC3E}">
        <p14:creationId xmlns:p14="http://schemas.microsoft.com/office/powerpoint/2010/main" val="31171563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アンケート内容</a:t>
            </a:r>
            <a:endParaRPr kumimoji="1" lang="ja-JP" altLang="en-US" dirty="0"/>
          </a:p>
        </p:txBody>
      </p:sp>
      <p:sp>
        <p:nvSpPr>
          <p:cNvPr id="3" name="コンテンツ プレースホルダー 2"/>
          <p:cNvSpPr>
            <a:spLocks noGrp="1"/>
          </p:cNvSpPr>
          <p:nvPr>
            <p:ph idx="1"/>
          </p:nvPr>
        </p:nvSpPr>
        <p:spPr>
          <a:xfrm>
            <a:off x="598842" y="1417638"/>
            <a:ext cx="8545158" cy="4885147"/>
          </a:xfrm>
        </p:spPr>
        <p:txBody>
          <a:bodyPr>
            <a:noAutofit/>
          </a:bodyPr>
          <a:lstStyle/>
          <a:p>
            <a:pPr>
              <a:lnSpc>
                <a:spcPct val="120000"/>
              </a:lnSpc>
            </a:pPr>
            <a:r>
              <a:rPr kumimoji="1" lang="en-US" altLang="ja-JP" sz="2300" dirty="0" smtClean="0">
                <a:solidFill>
                  <a:srgbClr val="FF0000"/>
                </a:solidFill>
              </a:rPr>
              <a:t>Q1</a:t>
            </a:r>
            <a:r>
              <a:rPr kumimoji="1" lang="ja-JP" altLang="en-US" sz="2300" dirty="0" smtClean="0">
                <a:solidFill>
                  <a:srgbClr val="FF0000"/>
                </a:solidFill>
              </a:rPr>
              <a:t>：</a:t>
            </a:r>
            <a:r>
              <a:rPr lang="en-US" altLang="ja-JP" sz="2300" dirty="0" smtClean="0">
                <a:solidFill>
                  <a:srgbClr val="FF0000"/>
                </a:solidFill>
              </a:rPr>
              <a:t>6</a:t>
            </a:r>
            <a:r>
              <a:rPr lang="ja-JP" altLang="en-US" sz="2300" dirty="0" smtClean="0">
                <a:solidFill>
                  <a:srgbClr val="FF0000"/>
                </a:solidFill>
              </a:rPr>
              <a:t>種類の中でどの</a:t>
            </a:r>
            <a:r>
              <a:rPr lang="en-US" altLang="ja-JP" sz="2300" dirty="0" smtClean="0">
                <a:solidFill>
                  <a:srgbClr val="FF0000"/>
                </a:solidFill>
              </a:rPr>
              <a:t>HIB</a:t>
            </a:r>
            <a:r>
              <a:rPr lang="ja-JP" altLang="en-US" sz="2300" dirty="0" smtClean="0">
                <a:solidFill>
                  <a:srgbClr val="FF0000"/>
                </a:solidFill>
              </a:rPr>
              <a:t>が最も重要か？</a:t>
            </a:r>
            <a:endParaRPr lang="en-US" altLang="ja-JP" sz="2300" dirty="0" smtClean="0">
              <a:solidFill>
                <a:srgbClr val="FF0000"/>
              </a:solidFill>
            </a:endParaRPr>
          </a:p>
          <a:p>
            <a:pPr>
              <a:lnSpc>
                <a:spcPct val="120000"/>
              </a:lnSpc>
            </a:pPr>
            <a:r>
              <a:rPr kumimoji="1" lang="en-US" altLang="ja-JP" sz="2300" dirty="0" smtClean="0"/>
              <a:t>Q2</a:t>
            </a:r>
            <a:r>
              <a:rPr kumimoji="1" lang="ja-JP" altLang="en-US" sz="2300" dirty="0" smtClean="0"/>
              <a:t>：</a:t>
            </a:r>
            <a:r>
              <a:rPr lang="en-US" altLang="en-US" sz="2300" dirty="0"/>
              <a:t>6</a:t>
            </a:r>
            <a:r>
              <a:rPr lang="ja-JP" altLang="en-US" sz="2300" dirty="0" smtClean="0"/>
              <a:t>種類の</a:t>
            </a:r>
            <a:r>
              <a:rPr lang="en-US" altLang="ja-JP" sz="2300" dirty="0" smtClean="0"/>
              <a:t>HIB</a:t>
            </a:r>
            <a:r>
              <a:rPr lang="ja-JP" altLang="en-US" sz="2300" dirty="0" smtClean="0"/>
              <a:t>以外の</a:t>
            </a:r>
            <a:r>
              <a:rPr lang="en-US" altLang="ja-JP" sz="2300" dirty="0" smtClean="0"/>
              <a:t>HIB</a:t>
            </a:r>
            <a:r>
              <a:rPr lang="ja-JP" altLang="en-US" sz="2300" dirty="0" smtClean="0"/>
              <a:t>は</a:t>
            </a:r>
            <a:r>
              <a:rPr lang="ja-JP" altLang="en-US" sz="2300" dirty="0"/>
              <a:t>存在する</a:t>
            </a:r>
            <a:r>
              <a:rPr lang="ja-JP" altLang="en-US" sz="2300" dirty="0" smtClean="0"/>
              <a:t>か？</a:t>
            </a:r>
            <a:endParaRPr lang="en-US" altLang="ja-JP" sz="2300" dirty="0" smtClean="0"/>
          </a:p>
          <a:p>
            <a:pPr indent="-342000">
              <a:lnSpc>
                <a:spcPct val="120000"/>
              </a:lnSpc>
            </a:pPr>
            <a:r>
              <a:rPr lang="en-US" altLang="ja-JP" sz="2300" dirty="0" smtClean="0"/>
              <a:t>Q3</a:t>
            </a:r>
            <a:r>
              <a:rPr lang="ja-JP" altLang="en-US" sz="2300" dirty="0" smtClean="0"/>
              <a:t>：</a:t>
            </a:r>
            <a:r>
              <a:rPr lang="en-US" altLang="ja-JP" sz="2300" dirty="0" smtClean="0"/>
              <a:t>HIB</a:t>
            </a:r>
            <a:r>
              <a:rPr lang="ja-JP" altLang="en-US" sz="2300" dirty="0" smtClean="0"/>
              <a:t>は</a:t>
            </a:r>
            <a:r>
              <a:rPr lang="ja-JP" altLang="en-US" sz="2300" dirty="0"/>
              <a:t>誰に</a:t>
            </a:r>
            <a:r>
              <a:rPr lang="ja-JP" altLang="en-US" sz="2300" dirty="0" smtClean="0"/>
              <a:t>対して最も影響</a:t>
            </a:r>
            <a:r>
              <a:rPr lang="ja-JP" altLang="en-US" sz="2300" dirty="0"/>
              <a:t>が</a:t>
            </a:r>
            <a:r>
              <a:rPr lang="ja-JP" altLang="en-US" sz="2300" dirty="0" smtClean="0"/>
              <a:t>あると考えているか？</a:t>
            </a:r>
            <a:endParaRPr lang="en-US" altLang="ja-JP" sz="2300" dirty="0" smtClean="0"/>
          </a:p>
          <a:p>
            <a:pPr>
              <a:lnSpc>
                <a:spcPct val="120000"/>
              </a:lnSpc>
            </a:pPr>
            <a:r>
              <a:rPr lang="en-US" altLang="ja-JP" sz="2300" dirty="0" smtClean="0">
                <a:solidFill>
                  <a:srgbClr val="FF0000"/>
                </a:solidFill>
              </a:rPr>
              <a:t>Q4</a:t>
            </a:r>
            <a:r>
              <a:rPr lang="ja-JP" altLang="en-US" sz="2300" dirty="0" smtClean="0">
                <a:solidFill>
                  <a:srgbClr val="FF0000"/>
                </a:solidFill>
              </a:rPr>
              <a:t>：</a:t>
            </a:r>
            <a:r>
              <a:rPr lang="en-US" altLang="ja-JP" sz="2300" dirty="0" smtClean="0">
                <a:solidFill>
                  <a:srgbClr val="FF0000"/>
                </a:solidFill>
              </a:rPr>
              <a:t>HIB</a:t>
            </a:r>
            <a:r>
              <a:rPr lang="ja-JP" altLang="en-US" sz="2300" dirty="0">
                <a:solidFill>
                  <a:srgbClr val="FF0000"/>
                </a:solidFill>
              </a:rPr>
              <a:t>の発生</a:t>
            </a:r>
            <a:r>
              <a:rPr lang="ja-JP" altLang="en-US" sz="2300" dirty="0" smtClean="0">
                <a:solidFill>
                  <a:srgbClr val="FF0000"/>
                </a:solidFill>
              </a:rPr>
              <a:t>原因はどのようなものか？</a:t>
            </a:r>
            <a:endParaRPr lang="en-US" altLang="ja-JP" sz="2300" dirty="0" smtClean="0">
              <a:solidFill>
                <a:srgbClr val="FF0000"/>
              </a:solidFill>
            </a:endParaRPr>
          </a:p>
          <a:p>
            <a:pPr>
              <a:lnSpc>
                <a:spcPct val="120000"/>
              </a:lnSpc>
            </a:pPr>
            <a:r>
              <a:rPr lang="en-US" altLang="ja-JP" sz="2300" dirty="0"/>
              <a:t>Q5</a:t>
            </a:r>
            <a:r>
              <a:rPr lang="ja-JP" altLang="en-US" sz="2300" dirty="0" smtClean="0"/>
              <a:t>：</a:t>
            </a:r>
            <a:r>
              <a:rPr lang="en-US" altLang="ja-JP" sz="2300" dirty="0" smtClean="0"/>
              <a:t>HIB</a:t>
            </a:r>
            <a:r>
              <a:rPr lang="ja-JP" altLang="en-US" sz="2300" dirty="0" smtClean="0"/>
              <a:t>を修正する方法は？</a:t>
            </a:r>
            <a:endParaRPr lang="en-US" altLang="ja-JP" sz="2300" dirty="0"/>
          </a:p>
          <a:p>
            <a:pPr>
              <a:lnSpc>
                <a:spcPct val="120000"/>
              </a:lnSpc>
            </a:pPr>
            <a:r>
              <a:rPr lang="en-US" altLang="ja-JP" sz="2300" dirty="0"/>
              <a:t>Q6</a:t>
            </a:r>
            <a:r>
              <a:rPr lang="ja-JP" altLang="en-US" sz="2300" dirty="0" smtClean="0"/>
              <a:t>：プロジェクト内の役割によって認識に違いがあるか？</a:t>
            </a:r>
            <a:endParaRPr lang="en-US" altLang="ja-JP" sz="2300" dirty="0"/>
          </a:p>
          <a:p>
            <a:pPr>
              <a:lnSpc>
                <a:spcPct val="120000"/>
              </a:lnSpc>
            </a:pPr>
            <a:r>
              <a:rPr lang="en-US" altLang="ja-JP" sz="2300" dirty="0">
                <a:solidFill>
                  <a:srgbClr val="FF0000"/>
                </a:solidFill>
              </a:rPr>
              <a:t>Q7</a:t>
            </a:r>
            <a:r>
              <a:rPr lang="ja-JP" altLang="en-US" sz="2300" dirty="0" smtClean="0">
                <a:solidFill>
                  <a:srgbClr val="FF0000"/>
                </a:solidFill>
              </a:rPr>
              <a:t>：プロダクトの種類に</a:t>
            </a:r>
            <a:r>
              <a:rPr lang="ja-JP" altLang="en-US" sz="2300" dirty="0">
                <a:solidFill>
                  <a:srgbClr val="FF0000"/>
                </a:solidFill>
              </a:rPr>
              <a:t>よって認識の</a:t>
            </a:r>
            <a:r>
              <a:rPr lang="ja-JP" altLang="en-US" sz="2300" dirty="0" smtClean="0">
                <a:solidFill>
                  <a:srgbClr val="FF0000"/>
                </a:solidFill>
              </a:rPr>
              <a:t>違いがあるか？</a:t>
            </a:r>
            <a:endParaRPr kumimoji="1" lang="ja-JP" altLang="en-US" sz="2300" dirty="0">
              <a:solidFill>
                <a:srgbClr val="FF0000"/>
              </a:solidFill>
            </a:endParaRPr>
          </a:p>
        </p:txBody>
      </p:sp>
      <p:sp>
        <p:nvSpPr>
          <p:cNvPr id="5" name="日付プレースホルダー 4"/>
          <p:cNvSpPr>
            <a:spLocks noGrp="1"/>
          </p:cNvSpPr>
          <p:nvPr>
            <p:ph type="dt" sz="half" idx="10"/>
          </p:nvPr>
        </p:nvSpPr>
        <p:spPr/>
        <p:txBody>
          <a:bodyPr/>
          <a:lstStyle/>
          <a:p>
            <a:fld id="{3315D524-74FC-48EA-B185-09942E3A4B16}"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13</a:t>
            </a:fld>
            <a:endParaRPr kumimoji="1" lang="ja-JP" altLang="en-US"/>
          </a:p>
        </p:txBody>
      </p:sp>
    </p:spTree>
    <p:extLst>
      <p:ext uri="{BB962C8B-B14F-4D97-AF65-F5344CB8AC3E}">
        <p14:creationId xmlns:p14="http://schemas.microsoft.com/office/powerpoint/2010/main" val="42121634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nSpc>
                <a:spcPct val="120000"/>
              </a:lnSpc>
            </a:pPr>
            <a:r>
              <a:rPr lang="en-US" altLang="ja-JP" sz="3200" dirty="0" smtClean="0"/>
              <a:t>Q1</a:t>
            </a:r>
            <a:r>
              <a:rPr lang="ja-JP" altLang="en-US" sz="3200" dirty="0"/>
              <a:t>：どの</a:t>
            </a:r>
            <a:r>
              <a:rPr lang="en-US" altLang="ja-JP" sz="3200" dirty="0"/>
              <a:t>HIB</a:t>
            </a:r>
            <a:r>
              <a:rPr lang="ja-JP" altLang="en-US" sz="3200" dirty="0"/>
              <a:t>が最も重要か？</a:t>
            </a:r>
            <a:endParaRPr lang="en-US" altLang="ja-JP" sz="3200" dirty="0"/>
          </a:p>
        </p:txBody>
      </p:sp>
      <p:sp>
        <p:nvSpPr>
          <p:cNvPr id="3" name="日付プレースホルダー 2"/>
          <p:cNvSpPr>
            <a:spLocks noGrp="1"/>
          </p:cNvSpPr>
          <p:nvPr>
            <p:ph type="dt" sz="half" idx="10"/>
          </p:nvPr>
        </p:nvSpPr>
        <p:spPr/>
        <p:txBody>
          <a:bodyPr/>
          <a:lstStyle/>
          <a:p>
            <a:fld id="{14AE9CCA-59E9-4D06-8216-1FB02081420B}"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14</a:t>
            </a:fld>
            <a:endParaRPr kumimoji="1" lang="ja-JP" altLang="en-US"/>
          </a:p>
        </p:txBody>
      </p:sp>
      <p:sp>
        <p:nvSpPr>
          <p:cNvPr id="10" name="コンテンツ プレースホルダー 9"/>
          <p:cNvSpPr>
            <a:spLocks noGrp="1"/>
          </p:cNvSpPr>
          <p:nvPr>
            <p:ph idx="1"/>
          </p:nvPr>
        </p:nvSpPr>
        <p:spPr>
          <a:xfrm>
            <a:off x="457200" y="5650522"/>
            <a:ext cx="8229600" cy="927451"/>
          </a:xfrm>
        </p:spPr>
        <p:txBody>
          <a:bodyPr>
            <a:normAutofit/>
          </a:bodyPr>
          <a:lstStyle/>
          <a:p>
            <a:pPr>
              <a:buFont typeface="Wingdings" panose="05000000000000000000" pitchFamily="2" charset="2"/>
              <a:buChar char="Ø"/>
            </a:pPr>
            <a:r>
              <a:rPr lang="en-US" altLang="ja-JP" dirty="0" smtClean="0"/>
              <a:t>Security Bug</a:t>
            </a:r>
            <a:r>
              <a:rPr lang="ja-JP" altLang="en-US" dirty="0" smtClean="0"/>
              <a:t>が最も高い割合</a:t>
            </a:r>
            <a:endParaRPr lang="en-US" altLang="ja-JP" dirty="0" smtClean="0"/>
          </a:p>
        </p:txBody>
      </p:sp>
      <p:pic>
        <p:nvPicPr>
          <p:cNvPr id="7" name="図 6"/>
          <p:cNvPicPr>
            <a:picLocks noChangeAspect="1"/>
          </p:cNvPicPr>
          <p:nvPr/>
        </p:nvPicPr>
        <p:blipFill>
          <a:blip r:embed="rId3"/>
          <a:stretch>
            <a:fillRect/>
          </a:stretch>
        </p:blipFill>
        <p:spPr>
          <a:xfrm>
            <a:off x="1548599" y="1339810"/>
            <a:ext cx="5512601" cy="4137946"/>
          </a:xfrm>
          <a:prstGeom prst="rect">
            <a:avLst/>
          </a:prstGeom>
        </p:spPr>
      </p:pic>
    </p:spTree>
    <p:extLst>
      <p:ext uri="{BB962C8B-B14F-4D97-AF65-F5344CB8AC3E}">
        <p14:creationId xmlns:p14="http://schemas.microsoft.com/office/powerpoint/2010/main" val="15904520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200" dirty="0" smtClean="0"/>
              <a:t>Q4</a:t>
            </a:r>
            <a:r>
              <a:rPr lang="ja-JP" altLang="en-US" sz="3200" dirty="0" smtClean="0"/>
              <a:t>：</a:t>
            </a:r>
            <a:r>
              <a:rPr lang="en-US" altLang="ja-JP" sz="3200" dirty="0" smtClean="0"/>
              <a:t>HIB</a:t>
            </a:r>
            <a:r>
              <a:rPr lang="ja-JP" altLang="en-US" sz="3200" dirty="0"/>
              <a:t>の発生</a:t>
            </a:r>
            <a:r>
              <a:rPr lang="ja-JP" altLang="en-US" sz="3200" dirty="0" smtClean="0"/>
              <a:t>原因は？</a:t>
            </a:r>
            <a:endParaRPr lang="en-US" altLang="ja-JP" sz="3200" dirty="0"/>
          </a:p>
        </p:txBody>
      </p:sp>
      <p:sp>
        <p:nvSpPr>
          <p:cNvPr id="7" name="コンテンツ プレースホルダー 6"/>
          <p:cNvSpPr>
            <a:spLocks noGrp="1"/>
          </p:cNvSpPr>
          <p:nvPr>
            <p:ph idx="1"/>
          </p:nvPr>
        </p:nvSpPr>
        <p:spPr>
          <a:xfrm>
            <a:off x="251520" y="5756031"/>
            <a:ext cx="8574670" cy="778584"/>
          </a:xfrm>
        </p:spPr>
        <p:txBody>
          <a:bodyPr>
            <a:normAutofit fontScale="92500"/>
          </a:bodyPr>
          <a:lstStyle/>
          <a:p>
            <a:pPr>
              <a:buFont typeface="Wingdings" panose="05000000000000000000" pitchFamily="2" charset="2"/>
              <a:buChar char="Ø"/>
            </a:pPr>
            <a:r>
              <a:rPr lang="ja-JP" altLang="en-US" dirty="0" smtClean="0"/>
              <a:t>「コードの複雑さ」，「不十分なテスト」が高い割合</a:t>
            </a:r>
            <a:endParaRPr lang="en-US" altLang="ja-JP" dirty="0"/>
          </a:p>
          <a:p>
            <a:endParaRPr kumimoji="1" lang="ja-JP" altLang="en-US" dirty="0"/>
          </a:p>
        </p:txBody>
      </p:sp>
      <p:sp>
        <p:nvSpPr>
          <p:cNvPr id="3" name="日付プレースホルダー 2"/>
          <p:cNvSpPr>
            <a:spLocks noGrp="1"/>
          </p:cNvSpPr>
          <p:nvPr>
            <p:ph type="dt" sz="half" idx="10"/>
          </p:nvPr>
        </p:nvSpPr>
        <p:spPr/>
        <p:txBody>
          <a:bodyPr/>
          <a:lstStyle/>
          <a:p>
            <a:fld id="{0D15F721-7339-4FC2-BF39-A70253CCAF30}"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15</a:t>
            </a:fld>
            <a:endParaRPr kumimoji="1" lang="ja-JP" altLang="en-US"/>
          </a:p>
        </p:txBody>
      </p:sp>
      <p:pic>
        <p:nvPicPr>
          <p:cNvPr id="4" name="図 3"/>
          <p:cNvPicPr>
            <a:picLocks noChangeAspect="1"/>
          </p:cNvPicPr>
          <p:nvPr/>
        </p:nvPicPr>
        <p:blipFill>
          <a:blip r:embed="rId3"/>
          <a:stretch>
            <a:fillRect/>
          </a:stretch>
        </p:blipFill>
        <p:spPr>
          <a:xfrm>
            <a:off x="317810" y="1286241"/>
            <a:ext cx="8369244" cy="4340836"/>
          </a:xfrm>
          <a:prstGeom prst="rect">
            <a:avLst/>
          </a:prstGeom>
        </p:spPr>
      </p:pic>
    </p:spTree>
    <p:extLst>
      <p:ext uri="{BB962C8B-B14F-4D97-AF65-F5344CB8AC3E}">
        <p14:creationId xmlns:p14="http://schemas.microsoft.com/office/powerpoint/2010/main" val="3480438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06400" y="335352"/>
            <a:ext cx="8229600" cy="1084982"/>
          </a:xfrm>
        </p:spPr>
        <p:txBody>
          <a:bodyPr>
            <a:normAutofit fontScale="90000"/>
          </a:bodyPr>
          <a:lstStyle/>
          <a:p>
            <a:pPr>
              <a:lnSpc>
                <a:spcPct val="120000"/>
              </a:lnSpc>
            </a:pPr>
            <a:r>
              <a:rPr lang="en-US" altLang="ja-JP" sz="3200" dirty="0" smtClean="0"/>
              <a:t>Q7</a:t>
            </a:r>
            <a:r>
              <a:rPr lang="ja-JP" altLang="en-US" sz="3200" dirty="0"/>
              <a:t>：プロダクトの</a:t>
            </a:r>
            <a:r>
              <a:rPr lang="ja-JP" altLang="en-US" sz="3200" dirty="0" smtClean="0"/>
              <a:t>種類による認識</a:t>
            </a:r>
            <a:r>
              <a:rPr lang="ja-JP" altLang="en-US" sz="3200" dirty="0"/>
              <a:t>の</a:t>
            </a:r>
            <a:r>
              <a:rPr lang="ja-JP" altLang="en-US" sz="3200" dirty="0" smtClean="0"/>
              <a:t>違いは？</a:t>
            </a:r>
            <a:endParaRPr lang="ja-JP" altLang="en-US" sz="3200" dirty="0"/>
          </a:p>
        </p:txBody>
      </p:sp>
      <p:sp>
        <p:nvSpPr>
          <p:cNvPr id="3" name="日付プレースホルダー 2"/>
          <p:cNvSpPr>
            <a:spLocks noGrp="1"/>
          </p:cNvSpPr>
          <p:nvPr>
            <p:ph type="dt" sz="half" idx="10"/>
          </p:nvPr>
        </p:nvSpPr>
        <p:spPr/>
        <p:txBody>
          <a:bodyPr/>
          <a:lstStyle/>
          <a:p>
            <a:fld id="{688BDC5D-7DE8-4721-916D-AB28A51D78E1}"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16</a:t>
            </a:fld>
            <a:endParaRPr kumimoji="1" lang="ja-JP" altLang="en-US"/>
          </a:p>
        </p:txBody>
      </p:sp>
      <p:sp>
        <p:nvSpPr>
          <p:cNvPr id="10" name="コンテンツ プレースホルダー 6"/>
          <p:cNvSpPr txBox="1">
            <a:spLocks/>
          </p:cNvSpPr>
          <p:nvPr/>
        </p:nvSpPr>
        <p:spPr>
          <a:xfrm>
            <a:off x="191426" y="5587152"/>
            <a:ext cx="9004300" cy="965576"/>
          </a:xfrm>
          <a:prstGeom prst="rect">
            <a:avLst/>
          </a:prstGeom>
        </p:spPr>
        <p:txBody>
          <a:bodyPr vert="horz" lIns="91440" tIns="45720" rIns="91440" bIns="45720" rtlCol="0">
            <a:noAutofit/>
          </a:bodyPr>
          <a:lstStyle>
            <a:lvl1pPr marL="342900" indent="-342900" algn="just" defTabSz="914400" rtl="0" eaLnBrk="1" latinLnBrk="0" hangingPunct="1">
              <a:spcBef>
                <a:spcPct val="20000"/>
              </a:spcBef>
              <a:buFont typeface="Arial" panose="020B0604020202020204" pitchFamily="34" charset="0"/>
              <a:buChar char="•"/>
              <a:defRPr kumimoji="1" sz="2800" kern="1200">
                <a:solidFill>
                  <a:schemeClr val="tx1"/>
                </a:solidFill>
                <a:latin typeface="+mn-ea"/>
                <a:ea typeface="+mn-ea"/>
                <a:cs typeface="+mn-cs"/>
              </a:defRPr>
            </a:lvl1pPr>
            <a:lvl2pPr marL="742950" indent="-285750" algn="just" defTabSz="914400" rtl="0" eaLnBrk="1" latinLnBrk="0" hangingPunct="1">
              <a:spcBef>
                <a:spcPct val="20000"/>
              </a:spcBef>
              <a:buFont typeface="Arial" panose="020B0604020202020204" pitchFamily="34" charset="0"/>
              <a:buChar char="–"/>
              <a:defRPr kumimoji="1" sz="2400" kern="1200">
                <a:solidFill>
                  <a:schemeClr val="tx1"/>
                </a:solidFill>
                <a:latin typeface="+mn-ea"/>
                <a:ea typeface="+mn-ea"/>
                <a:cs typeface="+mn-cs"/>
              </a:defRPr>
            </a:lvl2pPr>
            <a:lvl3pPr marL="1143000" indent="-228600" algn="just" defTabSz="914400" rtl="0" eaLnBrk="1" latinLnBrk="0" hangingPunct="1">
              <a:spcBef>
                <a:spcPct val="20000"/>
              </a:spcBef>
              <a:buFont typeface="Arial" panose="020B0604020202020204" pitchFamily="34" charset="0"/>
              <a:buChar char="•"/>
              <a:defRPr kumimoji="1" sz="2000" kern="1200">
                <a:solidFill>
                  <a:schemeClr val="tx1"/>
                </a:solidFill>
                <a:latin typeface="+mn-ea"/>
                <a:ea typeface="+mn-ea"/>
                <a:cs typeface="+mn-cs"/>
              </a:defRPr>
            </a:lvl3pPr>
            <a:lvl4pPr marL="16002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4pPr>
            <a:lvl5pPr marL="20574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en-US" altLang="ja-JP" sz="2600" dirty="0" smtClean="0"/>
              <a:t>OSS</a:t>
            </a:r>
            <a:r>
              <a:rPr lang="ja-JP" altLang="en-US" sz="2600" dirty="0" smtClean="0"/>
              <a:t>開発者の開発しているプロダクトを</a:t>
            </a:r>
            <a:r>
              <a:rPr lang="en-US" altLang="ja-JP" sz="2600" dirty="0" smtClean="0"/>
              <a:t>10</a:t>
            </a:r>
            <a:r>
              <a:rPr lang="ja-JP" altLang="en-US" sz="2600" dirty="0" smtClean="0"/>
              <a:t>種類に分類</a:t>
            </a:r>
            <a:endParaRPr lang="en-US" altLang="ja-JP" sz="2600" dirty="0" smtClean="0"/>
          </a:p>
          <a:p>
            <a:pPr>
              <a:buFont typeface="Wingdings" panose="05000000000000000000" pitchFamily="2" charset="2"/>
              <a:buChar char="Ø"/>
            </a:pPr>
            <a:r>
              <a:rPr lang="ja-JP" altLang="en-US" sz="2400" dirty="0"/>
              <a:t>プロダクトによって重要視する</a:t>
            </a:r>
            <a:r>
              <a:rPr lang="en-US" altLang="ja-JP" sz="2400" dirty="0" smtClean="0"/>
              <a:t>HIB</a:t>
            </a:r>
            <a:r>
              <a:rPr lang="ja-JP" altLang="en-US" sz="2400" dirty="0" smtClean="0"/>
              <a:t>が異なる</a:t>
            </a:r>
            <a:endParaRPr lang="ja-JP" altLang="en-US" sz="2400" dirty="0"/>
          </a:p>
          <a:p>
            <a:endParaRPr lang="ja-JP" altLang="en-US" sz="2600" dirty="0"/>
          </a:p>
        </p:txBody>
      </p:sp>
      <p:pic>
        <p:nvPicPr>
          <p:cNvPr id="5" name="図 4"/>
          <p:cNvPicPr>
            <a:picLocks noChangeAspect="1"/>
          </p:cNvPicPr>
          <p:nvPr/>
        </p:nvPicPr>
        <p:blipFill>
          <a:blip r:embed="rId3"/>
          <a:stretch>
            <a:fillRect/>
          </a:stretch>
        </p:blipFill>
        <p:spPr>
          <a:xfrm>
            <a:off x="0" y="1358264"/>
            <a:ext cx="9144000" cy="4233911"/>
          </a:xfrm>
          <a:prstGeom prst="rect">
            <a:avLst/>
          </a:prstGeom>
        </p:spPr>
      </p:pic>
    </p:spTree>
    <p:extLst>
      <p:ext uri="{BB962C8B-B14F-4D97-AF65-F5344CB8AC3E}">
        <p14:creationId xmlns:p14="http://schemas.microsoft.com/office/powerpoint/2010/main" val="42824592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a:t>
            </a:r>
            <a:r>
              <a:rPr lang="en-US" altLang="ja-JP" dirty="0" smtClean="0"/>
              <a:t> (1/2)</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Security</a:t>
            </a:r>
            <a:r>
              <a:rPr lang="ja-JP" altLang="en-US" dirty="0" smtClean="0"/>
              <a:t>, </a:t>
            </a:r>
            <a:r>
              <a:rPr lang="en-US" altLang="ja-JP" dirty="0" smtClean="0"/>
              <a:t>Breakage</a:t>
            </a:r>
            <a:r>
              <a:rPr lang="ja-JP" altLang="en-US" dirty="0" smtClean="0"/>
              <a:t>, </a:t>
            </a:r>
            <a:r>
              <a:rPr lang="en-US" altLang="ja-JP" dirty="0" smtClean="0"/>
              <a:t>Performance</a:t>
            </a:r>
            <a:r>
              <a:rPr lang="ja-JP" altLang="en-US" dirty="0" smtClean="0"/>
              <a:t>が他に比べ重要視されている</a:t>
            </a:r>
            <a:endParaRPr lang="en-US" altLang="ja-JP" dirty="0" smtClean="0"/>
          </a:p>
          <a:p>
            <a:pPr lvl="1"/>
            <a:r>
              <a:rPr lang="ja-JP" altLang="en-US" dirty="0" smtClean="0"/>
              <a:t>これらの</a:t>
            </a:r>
            <a:r>
              <a:rPr lang="en-US" altLang="ja-JP" dirty="0" smtClean="0"/>
              <a:t>HIB</a:t>
            </a:r>
            <a:r>
              <a:rPr lang="ja-JP" altLang="en-US" dirty="0" smtClean="0"/>
              <a:t>は先行研究において</a:t>
            </a:r>
            <a:r>
              <a:rPr lang="ja-JP" altLang="en-US" dirty="0" smtClean="0">
                <a:solidFill>
                  <a:srgbClr val="FF0000"/>
                </a:solidFill>
              </a:rPr>
              <a:t>ユーザに悪影響を与える不具合</a:t>
            </a:r>
            <a:r>
              <a:rPr lang="ja-JP" altLang="en-US" dirty="0" smtClean="0"/>
              <a:t>に分類されている</a:t>
            </a:r>
            <a:endParaRPr lang="en-US" altLang="ja-JP" dirty="0" smtClean="0"/>
          </a:p>
          <a:p>
            <a:pPr lvl="1"/>
            <a:endParaRPr lang="en-US" altLang="ja-JP" dirty="0" smtClean="0"/>
          </a:p>
          <a:p>
            <a:pPr>
              <a:buFont typeface="Wingdings" panose="05000000000000000000" pitchFamily="2" charset="2"/>
              <a:buChar char="Ø"/>
            </a:pPr>
            <a:endParaRPr lang="en-US" altLang="ja-JP" dirty="0"/>
          </a:p>
          <a:p>
            <a:pPr>
              <a:buFont typeface="Wingdings" panose="05000000000000000000" pitchFamily="2" charset="2"/>
              <a:buChar char="Ø"/>
            </a:pPr>
            <a:endParaRPr lang="en-US" altLang="ja-JP"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17</a:t>
            </a:fld>
            <a:endParaRPr kumimoji="1" lang="ja-JP" altLang="en-US"/>
          </a:p>
        </p:txBody>
      </p:sp>
      <p:sp>
        <p:nvSpPr>
          <p:cNvPr id="7" name="正方形/長方形 6"/>
          <p:cNvSpPr/>
          <p:nvPr/>
        </p:nvSpPr>
        <p:spPr>
          <a:xfrm>
            <a:off x="1301750" y="3555998"/>
            <a:ext cx="7133168" cy="1280585"/>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just"/>
            <a:r>
              <a:rPr lang="ja-JP" altLang="en-US" sz="2400" dirty="0">
                <a:solidFill>
                  <a:schemeClr val="bg1"/>
                </a:solidFill>
                <a:latin typeface="+mj-ea"/>
                <a:ea typeface="+mj-ea"/>
              </a:rPr>
              <a:t>ユーザに悪影響を与える不具合に着目した研究が</a:t>
            </a:r>
            <a:r>
              <a:rPr lang="en-US" altLang="ja-JP" sz="2400" dirty="0">
                <a:solidFill>
                  <a:schemeClr val="bg1"/>
                </a:solidFill>
                <a:latin typeface="+mj-ea"/>
                <a:ea typeface="+mj-ea"/>
              </a:rPr>
              <a:t>OSS</a:t>
            </a:r>
            <a:r>
              <a:rPr lang="ja-JP" altLang="en-US" sz="2400" dirty="0">
                <a:solidFill>
                  <a:schemeClr val="bg1"/>
                </a:solidFill>
                <a:latin typeface="+mj-ea"/>
                <a:ea typeface="+mj-ea"/>
              </a:rPr>
              <a:t>開発者にとって</a:t>
            </a:r>
            <a:r>
              <a:rPr lang="ja-JP" altLang="en-US" sz="2400" dirty="0" smtClean="0">
                <a:solidFill>
                  <a:schemeClr val="bg1"/>
                </a:solidFill>
                <a:latin typeface="+mj-ea"/>
                <a:ea typeface="+mj-ea"/>
              </a:rPr>
              <a:t>有益（特</a:t>
            </a:r>
            <a:r>
              <a:rPr lang="ja-JP" altLang="en-US" sz="2400" dirty="0">
                <a:solidFill>
                  <a:schemeClr val="bg1"/>
                </a:solidFill>
                <a:latin typeface="+mj-ea"/>
                <a:ea typeface="+mj-ea"/>
              </a:rPr>
              <a:t>に</a:t>
            </a:r>
            <a:r>
              <a:rPr lang="en-US" altLang="ja-JP" sz="2400" dirty="0">
                <a:solidFill>
                  <a:schemeClr val="bg1"/>
                </a:solidFill>
                <a:latin typeface="+mj-ea"/>
                <a:ea typeface="+mj-ea"/>
              </a:rPr>
              <a:t>Security </a:t>
            </a:r>
            <a:r>
              <a:rPr lang="en-US" altLang="ja-JP" sz="2400" dirty="0" smtClean="0">
                <a:solidFill>
                  <a:schemeClr val="bg1"/>
                </a:solidFill>
                <a:latin typeface="+mj-ea"/>
                <a:ea typeface="+mj-ea"/>
              </a:rPr>
              <a:t>Bug</a:t>
            </a:r>
            <a:r>
              <a:rPr lang="ja-JP" altLang="en-US" sz="2400" dirty="0" smtClean="0">
                <a:solidFill>
                  <a:schemeClr val="bg1"/>
                </a:solidFill>
                <a:latin typeface="+mj-ea"/>
                <a:ea typeface="+mj-ea"/>
              </a:rPr>
              <a:t>）</a:t>
            </a:r>
            <a:endParaRPr lang="en-US" altLang="ja-JP" sz="2400" dirty="0">
              <a:solidFill>
                <a:schemeClr val="bg1"/>
              </a:solidFill>
              <a:latin typeface="+mj-ea"/>
              <a:ea typeface="+mj-ea"/>
            </a:endParaRPr>
          </a:p>
        </p:txBody>
      </p:sp>
    </p:spTree>
    <p:extLst>
      <p:ext uri="{BB962C8B-B14F-4D97-AF65-F5344CB8AC3E}">
        <p14:creationId xmlns:p14="http://schemas.microsoft.com/office/powerpoint/2010/main" val="32440312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 </a:t>
            </a:r>
            <a:r>
              <a:rPr lang="en-US" altLang="ja-JP" dirty="0" smtClean="0"/>
              <a:t>(2/2</a:t>
            </a:r>
            <a:r>
              <a:rPr lang="en-US" altLang="ja-JP" dirty="0"/>
              <a:t>)</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発生原因を主に「コードの複雑さ」と「不十分なテスト」と認識して</a:t>
            </a:r>
            <a:r>
              <a:rPr lang="ja-JP" altLang="en-US" dirty="0" smtClean="0"/>
              <a:t>いる</a:t>
            </a:r>
            <a:endParaRPr lang="en-US" altLang="ja-JP" dirty="0"/>
          </a:p>
          <a:p>
            <a:pPr lvl="1"/>
            <a:endParaRPr lang="en-US" altLang="ja-JP" dirty="0" smtClean="0"/>
          </a:p>
          <a:p>
            <a:pPr lvl="1"/>
            <a:endParaRPr lang="en-US" altLang="ja-JP" dirty="0"/>
          </a:p>
          <a:p>
            <a:pPr lvl="1"/>
            <a:endParaRPr lang="en-US" altLang="ja-JP" dirty="0" smtClean="0"/>
          </a:p>
          <a:p>
            <a:pPr lvl="1"/>
            <a:endParaRPr lang="en-US" altLang="ja-JP" dirty="0" smtClean="0"/>
          </a:p>
          <a:p>
            <a:r>
              <a:rPr lang="ja-JP" altLang="en-US" dirty="0" smtClean="0"/>
              <a:t>プロダクト</a:t>
            </a:r>
            <a:r>
              <a:rPr lang="ja-JP" altLang="en-US" dirty="0"/>
              <a:t>のドメインによって認識が</a:t>
            </a:r>
            <a:r>
              <a:rPr lang="ja-JP" altLang="en-US" dirty="0" smtClean="0"/>
              <a:t>異なる</a:t>
            </a:r>
            <a:endParaRPr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18</a:t>
            </a:fld>
            <a:endParaRPr kumimoji="1" lang="ja-JP" altLang="en-US"/>
          </a:p>
        </p:txBody>
      </p:sp>
      <p:sp>
        <p:nvSpPr>
          <p:cNvPr id="6" name="正方形/長方形 5"/>
          <p:cNvSpPr/>
          <p:nvPr/>
        </p:nvSpPr>
        <p:spPr>
          <a:xfrm>
            <a:off x="931332" y="2624663"/>
            <a:ext cx="7313085" cy="1121833"/>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just"/>
            <a:r>
              <a:rPr lang="ja-JP" altLang="en-US" sz="2400" dirty="0" smtClean="0">
                <a:solidFill>
                  <a:schemeClr val="bg1"/>
                </a:solidFill>
                <a:latin typeface="+mj-ea"/>
                <a:ea typeface="+mj-ea"/>
              </a:rPr>
              <a:t>複雑さ，テストに関するメトリクスを用いることで効果的な予測モデルの構築が期待できる</a:t>
            </a:r>
            <a:endParaRPr lang="ja-JP" altLang="en-US" sz="2400" dirty="0">
              <a:solidFill>
                <a:schemeClr val="bg1"/>
              </a:solidFill>
              <a:latin typeface="+mj-ea"/>
              <a:ea typeface="+mj-ea"/>
            </a:endParaRPr>
          </a:p>
        </p:txBody>
      </p:sp>
      <p:sp>
        <p:nvSpPr>
          <p:cNvPr id="7" name="正方形/長方形 6"/>
          <p:cNvSpPr/>
          <p:nvPr/>
        </p:nvSpPr>
        <p:spPr>
          <a:xfrm>
            <a:off x="931332" y="4883152"/>
            <a:ext cx="7313085" cy="1191680"/>
          </a:xfrm>
          <a:prstGeom prst="rect">
            <a:avLst/>
          </a:prstGeom>
          <a:ln/>
        </p:spPr>
        <p:style>
          <a:lnRef idx="1">
            <a:schemeClr val="accent1"/>
          </a:lnRef>
          <a:fillRef idx="3">
            <a:schemeClr val="accent1"/>
          </a:fillRef>
          <a:effectRef idx="2">
            <a:schemeClr val="accent1"/>
          </a:effectRef>
          <a:fontRef idx="minor">
            <a:schemeClr val="lt1"/>
          </a:fontRef>
        </p:style>
        <p:txBody>
          <a:bodyPr rtlCol="0" anchor="ctr"/>
          <a:lstStyle/>
          <a:p>
            <a:pPr algn="just"/>
            <a:r>
              <a:rPr lang="ja-JP" altLang="en-US" sz="2400" dirty="0">
                <a:solidFill>
                  <a:schemeClr val="bg1"/>
                </a:solidFill>
                <a:latin typeface="+mj-ea"/>
                <a:ea typeface="+mj-ea"/>
              </a:rPr>
              <a:t>ドメインの認識を考慮することで，プロジェクトに則した効果的な支援手法の構築が期待できる</a:t>
            </a:r>
          </a:p>
        </p:txBody>
      </p:sp>
    </p:spTree>
    <p:extLst>
      <p:ext uri="{BB962C8B-B14F-4D97-AF65-F5344CB8AC3E}">
        <p14:creationId xmlns:p14="http://schemas.microsoft.com/office/powerpoint/2010/main" val="12811970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511300"/>
            <a:ext cx="8229600" cy="4870028"/>
          </a:xfrm>
        </p:spPr>
        <p:txBody>
          <a:bodyPr>
            <a:normAutofit/>
          </a:bodyPr>
          <a:lstStyle/>
          <a:p>
            <a:r>
              <a:rPr kumimoji="1" lang="en-US" altLang="ja-JP" dirty="0" smtClean="0"/>
              <a:t>OSS</a:t>
            </a:r>
            <a:r>
              <a:rPr kumimoji="1" lang="ja-JP" altLang="en-US" dirty="0" smtClean="0"/>
              <a:t>開発者の</a:t>
            </a:r>
            <a:r>
              <a:rPr kumimoji="1" lang="en-US" altLang="ja-JP" dirty="0" smtClean="0"/>
              <a:t>HIB</a:t>
            </a:r>
            <a:r>
              <a:rPr kumimoji="1" lang="ja-JP" altLang="en-US" dirty="0" smtClean="0"/>
              <a:t>に対する認識調査の結果，以下の知見が得られた</a:t>
            </a:r>
            <a:endParaRPr kumimoji="1" lang="en-US" altLang="ja-JP" dirty="0" smtClean="0"/>
          </a:p>
          <a:p>
            <a:endParaRPr lang="en-US" altLang="ja-JP" dirty="0"/>
          </a:p>
          <a:p>
            <a:pPr lvl="1"/>
            <a:r>
              <a:rPr lang="en-US" altLang="ja-JP" dirty="0" smtClean="0"/>
              <a:t>OSS</a:t>
            </a:r>
            <a:r>
              <a:rPr lang="ja-JP" altLang="en-US" dirty="0"/>
              <a:t>開発者は</a:t>
            </a:r>
            <a:r>
              <a:rPr lang="en-US" altLang="ja-JP" dirty="0"/>
              <a:t>HIB</a:t>
            </a:r>
            <a:r>
              <a:rPr lang="ja-JP" altLang="en-US" dirty="0"/>
              <a:t>の</a:t>
            </a:r>
            <a:r>
              <a:rPr lang="ja-JP" altLang="en-US" dirty="0" smtClean="0"/>
              <a:t>内，</a:t>
            </a:r>
            <a:r>
              <a:rPr lang="en-US" altLang="ja-JP" dirty="0" smtClean="0"/>
              <a:t>Security Bug</a:t>
            </a:r>
            <a:r>
              <a:rPr lang="ja-JP" altLang="en-US" dirty="0" smtClean="0"/>
              <a:t>を</a:t>
            </a:r>
            <a:r>
              <a:rPr lang="ja-JP" altLang="en-US" dirty="0"/>
              <a:t>最も重要視して</a:t>
            </a:r>
            <a:r>
              <a:rPr lang="ja-JP" altLang="en-US" dirty="0" smtClean="0"/>
              <a:t>いる</a:t>
            </a:r>
            <a:endParaRPr lang="ja-JP" altLang="en-US" dirty="0"/>
          </a:p>
          <a:p>
            <a:pPr lvl="1"/>
            <a:r>
              <a:rPr lang="en-US" altLang="ja-JP" dirty="0" smtClean="0"/>
              <a:t>OSS</a:t>
            </a:r>
            <a:r>
              <a:rPr lang="ja-JP" altLang="en-US" dirty="0"/>
              <a:t>開発者は</a:t>
            </a:r>
            <a:r>
              <a:rPr lang="en-US" altLang="ja-JP" dirty="0"/>
              <a:t>HIB</a:t>
            </a:r>
            <a:r>
              <a:rPr lang="ja-JP" altLang="en-US" dirty="0"/>
              <a:t>の発生を主にコードの複雑さと不十分なテストが原因だと認識している</a:t>
            </a:r>
          </a:p>
          <a:p>
            <a:pPr lvl="1"/>
            <a:r>
              <a:rPr lang="ja-JP" altLang="en-US" dirty="0" smtClean="0"/>
              <a:t>開発</a:t>
            </a:r>
            <a:r>
              <a:rPr lang="ja-JP" altLang="en-US" dirty="0"/>
              <a:t>しているプロダクトのドメインによって重要視される</a:t>
            </a:r>
            <a:r>
              <a:rPr lang="en-US" altLang="ja-JP" dirty="0"/>
              <a:t>HIB</a:t>
            </a:r>
            <a:r>
              <a:rPr lang="ja-JP" altLang="en-US" dirty="0"/>
              <a:t>は異なる</a:t>
            </a:r>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19</a:t>
            </a:fld>
            <a:endParaRPr kumimoji="1" lang="ja-JP" altLang="en-US"/>
          </a:p>
        </p:txBody>
      </p:sp>
    </p:spTree>
    <p:extLst>
      <p:ext uri="{BB962C8B-B14F-4D97-AF65-F5344CB8AC3E}">
        <p14:creationId xmlns:p14="http://schemas.microsoft.com/office/powerpoint/2010/main" val="20949095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605956"/>
            <a:ext cx="8229600" cy="1084982"/>
          </a:xfrm>
        </p:spPr>
        <p:txBody>
          <a:bodyPr/>
          <a:lstStyle/>
          <a:p>
            <a:r>
              <a:rPr kumimoji="1" lang="ja-JP" altLang="en-US" dirty="0" smtClean="0"/>
              <a:t>予備スライド</a:t>
            </a:r>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20</a:t>
            </a:fld>
            <a:endParaRPr kumimoji="1" lang="ja-JP" altLang="en-US"/>
          </a:p>
        </p:txBody>
      </p:sp>
    </p:spTree>
    <p:extLst>
      <p:ext uri="{BB962C8B-B14F-4D97-AF65-F5344CB8AC3E}">
        <p14:creationId xmlns:p14="http://schemas.microsoft.com/office/powerpoint/2010/main" val="3439185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GitHub</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ソフトウェア開発プロジェクトのためのホスティングサービス</a:t>
            </a:r>
            <a:endParaRPr kumimoji="1" lang="en-US" altLang="ja-JP" dirty="0" smtClean="0"/>
          </a:p>
          <a:p>
            <a:pPr lvl="1"/>
            <a:r>
              <a:rPr lang="en-US" altLang="ja-JP" dirty="0"/>
              <a:t>1000</a:t>
            </a:r>
            <a:r>
              <a:rPr lang="ja-JP" altLang="en-US" dirty="0"/>
              <a:t>万以上のユーザが登録</a:t>
            </a:r>
            <a:endParaRPr lang="en-US" altLang="ja-JP" dirty="0"/>
          </a:p>
          <a:p>
            <a:pPr lvl="1"/>
            <a:r>
              <a:rPr lang="en-US" altLang="ja-JP" dirty="0"/>
              <a:t>3500</a:t>
            </a:r>
            <a:r>
              <a:rPr lang="ja-JP" altLang="en-US" dirty="0"/>
              <a:t>万以上のリポジトリが存在</a:t>
            </a:r>
            <a:endParaRPr lang="en-US" altLang="ja-JP" dirty="0"/>
          </a:p>
          <a:p>
            <a:pPr lvl="1"/>
            <a:endParaRPr kumimoji="1" lang="en-US" altLang="ja-JP" dirty="0" smtClean="0"/>
          </a:p>
          <a:p>
            <a:endParaRPr lang="en-US" altLang="ja-JP" dirty="0"/>
          </a:p>
          <a:p>
            <a:r>
              <a:rPr kumimoji="1" lang="ja-JP" altLang="en-US" dirty="0" smtClean="0"/>
              <a:t>登録されている開発者同士でソースコード</a:t>
            </a:r>
            <a:r>
              <a:rPr lang="ja-JP" altLang="en-US" dirty="0"/>
              <a:t>の</a:t>
            </a:r>
            <a:r>
              <a:rPr kumimoji="1" lang="ja-JP" altLang="en-US" dirty="0" smtClean="0"/>
              <a:t>共有，活動の閲覧などが行える</a:t>
            </a:r>
            <a:endParaRPr kumimoji="1" lang="en-US" altLang="ja-JP" dirty="0" smtClean="0"/>
          </a:p>
          <a:p>
            <a:endParaRPr lang="en-US" altLang="ja-JP"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21</a:t>
            </a:fld>
            <a:endParaRPr kumimoji="1" lang="ja-JP" altLang="en-US"/>
          </a:p>
        </p:txBody>
      </p:sp>
    </p:spTree>
    <p:extLst>
      <p:ext uri="{BB962C8B-B14F-4D97-AF65-F5344CB8AC3E}">
        <p14:creationId xmlns:p14="http://schemas.microsoft.com/office/powerpoint/2010/main" val="10371899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195943"/>
            <a:ext cx="7886700" cy="1129620"/>
          </a:xfrm>
        </p:spPr>
        <p:txBody>
          <a:bodyPr/>
          <a:lstStyle/>
          <a:p>
            <a:r>
              <a:rPr lang="en-US" altLang="ja-JP" dirty="0" smtClean="0"/>
              <a:t>GitHub API</a:t>
            </a:r>
            <a:endParaRPr kumimoji="1" lang="ja-JP" altLang="en-US" dirty="0"/>
          </a:p>
        </p:txBody>
      </p:sp>
      <p:sp>
        <p:nvSpPr>
          <p:cNvPr id="3" name="コンテンツ プレースホルダー 2"/>
          <p:cNvSpPr>
            <a:spLocks noGrp="1"/>
          </p:cNvSpPr>
          <p:nvPr>
            <p:ph idx="1"/>
          </p:nvPr>
        </p:nvSpPr>
        <p:spPr>
          <a:xfrm>
            <a:off x="628650" y="1118681"/>
            <a:ext cx="7886700" cy="5058282"/>
          </a:xfrm>
        </p:spPr>
        <p:txBody>
          <a:bodyPr/>
          <a:lstStyle/>
          <a:p>
            <a:r>
              <a:rPr lang="en-US" altLang="ja-JP" dirty="0" smtClean="0"/>
              <a:t>https</a:t>
            </a:r>
            <a:r>
              <a:rPr lang="en-US" altLang="ja-JP" dirty="0"/>
              <a:t>://</a:t>
            </a:r>
            <a:r>
              <a:rPr lang="en-US" altLang="ja-JP" dirty="0" smtClean="0"/>
              <a:t>api.github.com/</a:t>
            </a:r>
            <a:r>
              <a:rPr lang="ja-JP" altLang="en-US" dirty="0" smtClean="0"/>
              <a:t>　にアクセスすることで</a:t>
            </a:r>
            <a:r>
              <a:rPr lang="en-US" altLang="ja-JP" dirty="0"/>
              <a:t>GitHub</a:t>
            </a:r>
            <a:r>
              <a:rPr lang="ja-JP" altLang="en-US" dirty="0"/>
              <a:t>上のデータを</a:t>
            </a:r>
            <a:r>
              <a:rPr lang="en-US" altLang="ja-JP" dirty="0" smtClean="0"/>
              <a:t>JSON</a:t>
            </a:r>
            <a:r>
              <a:rPr lang="ja-JP" altLang="en-US" dirty="0" smtClean="0"/>
              <a:t>形式のテキストデータとして取得できる</a:t>
            </a:r>
            <a:endParaRPr kumimoji="1" lang="ja-JP" altLang="en-US" dirty="0"/>
          </a:p>
        </p:txBody>
      </p:sp>
      <p:sp>
        <p:nvSpPr>
          <p:cNvPr id="6" name="日付プレースホルダー 5"/>
          <p:cNvSpPr>
            <a:spLocks noGrp="1"/>
          </p:cNvSpPr>
          <p:nvPr>
            <p:ph type="dt" sz="half" idx="10"/>
          </p:nvPr>
        </p:nvSpPr>
        <p:spPr/>
        <p:txBody>
          <a:bodyPr/>
          <a:lstStyle/>
          <a:p>
            <a:fld id="{54A890D2-269D-4777-9939-342A33DC5316}" type="datetime1">
              <a:rPr kumimoji="1" lang="ja-JP" altLang="en-US" smtClean="0"/>
              <a:t>2016/2/15</a:t>
            </a:fld>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22</a:t>
            </a:fld>
            <a:endParaRPr kumimoji="1" lang="ja-JP" altLang="en-US"/>
          </a:p>
        </p:txBody>
      </p:sp>
      <p:sp>
        <p:nvSpPr>
          <p:cNvPr id="8" name="テキスト ボックス 7"/>
          <p:cNvSpPr txBox="1"/>
          <p:nvPr/>
        </p:nvSpPr>
        <p:spPr>
          <a:xfrm>
            <a:off x="893195" y="6084222"/>
            <a:ext cx="3326463" cy="400110"/>
          </a:xfrm>
          <a:prstGeom prst="rect">
            <a:avLst/>
          </a:prstGeom>
          <a:noFill/>
        </p:spPr>
        <p:txBody>
          <a:bodyPr wrap="square" rtlCol="0">
            <a:spAutoFit/>
          </a:bodyPr>
          <a:lstStyle/>
          <a:p>
            <a:r>
              <a:rPr lang="en-US" altLang="ja-JP" sz="2000" dirty="0"/>
              <a:t>https://api.github.com/</a:t>
            </a:r>
            <a:endParaRPr kumimoji="1" lang="ja-JP" altLang="en-US" sz="2000" dirty="0"/>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195" y="2410803"/>
            <a:ext cx="5756988" cy="3578278"/>
          </a:xfrm>
          <a:prstGeom prst="rect">
            <a:avLst/>
          </a:prstGeom>
        </p:spPr>
      </p:pic>
    </p:spTree>
    <p:extLst>
      <p:ext uri="{BB962C8B-B14F-4D97-AF65-F5344CB8AC3E}">
        <p14:creationId xmlns:p14="http://schemas.microsoft.com/office/powerpoint/2010/main" val="13684878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GitHub API</a:t>
            </a:r>
            <a:r>
              <a:rPr lang="ja-JP" altLang="en-US" dirty="0"/>
              <a:t>における</a:t>
            </a:r>
            <a:r>
              <a:rPr lang="en-US" altLang="ja-JP" dirty="0"/>
              <a:t>contribution</a:t>
            </a:r>
            <a:endParaRPr kumimoji="1" lang="ja-JP" altLang="en-US" dirty="0"/>
          </a:p>
        </p:txBody>
      </p:sp>
      <p:sp>
        <p:nvSpPr>
          <p:cNvPr id="3" name="コンテンツ プレースホルダー 2"/>
          <p:cNvSpPr>
            <a:spLocks noGrp="1"/>
          </p:cNvSpPr>
          <p:nvPr>
            <p:ph idx="1"/>
          </p:nvPr>
        </p:nvSpPr>
        <p:spPr>
          <a:xfrm>
            <a:off x="251521" y="1556792"/>
            <a:ext cx="8619172" cy="4824536"/>
          </a:xfrm>
        </p:spPr>
        <p:txBody>
          <a:bodyPr>
            <a:normAutofit fontScale="92500"/>
          </a:bodyPr>
          <a:lstStyle/>
          <a:p>
            <a:r>
              <a:rPr lang="en-US" altLang="ja-JP" dirty="0"/>
              <a:t>GitHub API</a:t>
            </a:r>
            <a:r>
              <a:rPr lang="ja-JP" altLang="en-US" dirty="0" smtClean="0"/>
              <a:t>で取得できる</a:t>
            </a:r>
            <a:r>
              <a:rPr lang="en-US" altLang="ja-JP" dirty="0" smtClean="0"/>
              <a:t>contribution</a:t>
            </a:r>
            <a:r>
              <a:rPr lang="ja-JP" altLang="en-US" dirty="0" smtClean="0"/>
              <a:t>は，ある</a:t>
            </a:r>
            <a:r>
              <a:rPr lang="ja-JP" altLang="en-US" dirty="0"/>
              <a:t>リポジトリに対してユーザがコミットした回数</a:t>
            </a:r>
            <a:endParaRPr lang="en-US" altLang="ja-JP" dirty="0"/>
          </a:p>
          <a:p>
            <a:endParaRPr lang="en-US" altLang="ja-JP" dirty="0"/>
          </a:p>
          <a:p>
            <a:r>
              <a:rPr lang="ja-JP" altLang="en-US" dirty="0"/>
              <a:t>ソースコードを追加・編集し、コミットすると１増加</a:t>
            </a:r>
            <a:endParaRPr lang="en-US" altLang="ja-JP" dirty="0"/>
          </a:p>
          <a:p>
            <a:r>
              <a:rPr lang="ja-JP" altLang="en-US" dirty="0"/>
              <a:t>ユーザ</a:t>
            </a:r>
            <a:r>
              <a:rPr lang="en-US" altLang="ja-JP" dirty="0"/>
              <a:t>A</a:t>
            </a:r>
            <a:r>
              <a:rPr lang="ja-JP" altLang="en-US" dirty="0"/>
              <a:t>のリポジトリ</a:t>
            </a:r>
            <a:r>
              <a:rPr lang="en-US" altLang="ja-JP" dirty="0"/>
              <a:t>α</a:t>
            </a:r>
            <a:r>
              <a:rPr lang="ja-JP" altLang="en-US" dirty="0"/>
              <a:t>をユーザ</a:t>
            </a:r>
            <a:r>
              <a:rPr lang="en-US" altLang="ja-JP" dirty="0"/>
              <a:t>B</a:t>
            </a:r>
            <a:r>
              <a:rPr lang="ja-JP" altLang="en-US" dirty="0"/>
              <a:t>がフォークし、ユーザ</a:t>
            </a:r>
            <a:r>
              <a:rPr lang="en-US" altLang="ja-JP" dirty="0"/>
              <a:t>B</a:t>
            </a:r>
            <a:r>
              <a:rPr lang="ja-JP" altLang="en-US" dirty="0"/>
              <a:t>のプルリクエストがユーザ</a:t>
            </a:r>
            <a:r>
              <a:rPr lang="en-US" altLang="ja-JP" dirty="0"/>
              <a:t>A</a:t>
            </a:r>
            <a:r>
              <a:rPr lang="ja-JP" altLang="en-US" dirty="0"/>
              <a:t>によってマージされた場合</a:t>
            </a:r>
            <a:endParaRPr lang="en-US" altLang="ja-JP" dirty="0"/>
          </a:p>
          <a:p>
            <a:pPr lvl="1"/>
            <a:r>
              <a:rPr lang="ja-JP" altLang="en-US" dirty="0"/>
              <a:t>リポジトリ</a:t>
            </a:r>
            <a:r>
              <a:rPr lang="en-US" altLang="ja-JP" dirty="0"/>
              <a:t>α</a:t>
            </a:r>
            <a:r>
              <a:rPr lang="ja-JP" altLang="en-US" dirty="0"/>
              <a:t>に対してユーザ</a:t>
            </a:r>
            <a:r>
              <a:rPr lang="en-US" altLang="ja-JP" dirty="0"/>
              <a:t>A</a:t>
            </a:r>
            <a:r>
              <a:rPr lang="ja-JP" altLang="en-US" dirty="0"/>
              <a:t>の</a:t>
            </a:r>
            <a:r>
              <a:rPr lang="en-US" altLang="ja-JP" dirty="0"/>
              <a:t>contribution</a:t>
            </a:r>
            <a:r>
              <a:rPr lang="ja-JP" altLang="en-US" dirty="0"/>
              <a:t>が</a:t>
            </a:r>
            <a:r>
              <a:rPr lang="en-US" altLang="ja-JP" dirty="0"/>
              <a:t>1</a:t>
            </a:r>
            <a:r>
              <a:rPr lang="ja-JP" altLang="en-US" dirty="0"/>
              <a:t>増加</a:t>
            </a:r>
            <a:endParaRPr lang="en-US" altLang="ja-JP" dirty="0"/>
          </a:p>
          <a:p>
            <a:pPr lvl="1"/>
            <a:r>
              <a:rPr lang="ja-JP" altLang="en-US" dirty="0"/>
              <a:t>ユーザ</a:t>
            </a:r>
            <a:r>
              <a:rPr lang="en-US" altLang="ja-JP" dirty="0"/>
              <a:t>B</a:t>
            </a:r>
            <a:r>
              <a:rPr lang="ja-JP" altLang="en-US" dirty="0"/>
              <a:t>もコミットした分だけ増加</a:t>
            </a:r>
            <a:endParaRPr lang="en-US" altLang="ja-JP" dirty="0"/>
          </a:p>
          <a:p>
            <a:pPr lvl="1"/>
            <a:endParaRPr lang="en-US" altLang="ja-JP" dirty="0"/>
          </a:p>
          <a:p>
            <a:r>
              <a:rPr lang="ja-JP" altLang="en-US" dirty="0"/>
              <a:t>その他の</a:t>
            </a:r>
            <a:r>
              <a:rPr lang="en-US" altLang="ja-JP" dirty="0" smtClean="0"/>
              <a:t>issue</a:t>
            </a:r>
            <a:r>
              <a:rPr lang="ja-JP" altLang="en-US" dirty="0" smtClean="0"/>
              <a:t>開設</a:t>
            </a:r>
            <a:r>
              <a:rPr lang="en-US" altLang="ja-JP" dirty="0" smtClean="0"/>
              <a:t>,</a:t>
            </a:r>
            <a:r>
              <a:rPr lang="ja-JP" altLang="en-US" dirty="0"/>
              <a:t>コメントなどはカウントされない</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23</a:t>
            </a:fld>
            <a:endParaRPr kumimoji="1" lang="ja-JP" altLang="en-US"/>
          </a:p>
        </p:txBody>
      </p:sp>
    </p:spTree>
    <p:extLst>
      <p:ext uri="{BB962C8B-B14F-4D97-AF65-F5344CB8AC3E}">
        <p14:creationId xmlns:p14="http://schemas.microsoft.com/office/powerpoint/2010/main" val="3407261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OSS</a:t>
            </a:r>
            <a:r>
              <a:rPr kumimoji="1" lang="ja-JP" altLang="en-US" dirty="0" smtClean="0"/>
              <a:t>開発者の選定</a:t>
            </a:r>
            <a:r>
              <a:rPr kumimoji="1" lang="en-US" altLang="ja-JP" dirty="0" smtClean="0"/>
              <a:t>(1/2)</a:t>
            </a:r>
            <a:endParaRPr kumimoji="1" lang="ja-JP" altLang="en-US" dirty="0"/>
          </a:p>
        </p:txBody>
      </p:sp>
      <p:sp>
        <p:nvSpPr>
          <p:cNvPr id="3" name="コンテンツ プレースホルダー 2"/>
          <p:cNvSpPr>
            <a:spLocks noGrp="1"/>
          </p:cNvSpPr>
          <p:nvPr>
            <p:ph idx="1"/>
          </p:nvPr>
        </p:nvSpPr>
        <p:spPr>
          <a:xfrm>
            <a:off x="457200" y="1270000"/>
            <a:ext cx="8534400" cy="5111328"/>
          </a:xfrm>
        </p:spPr>
        <p:txBody>
          <a:bodyPr/>
          <a:lstStyle/>
          <a:p>
            <a:r>
              <a:rPr lang="ja-JP" altLang="en-US" dirty="0"/>
              <a:t>開発</a:t>
            </a:r>
            <a:r>
              <a:rPr lang="ja-JP" altLang="en-US" dirty="0" smtClean="0"/>
              <a:t>が</a:t>
            </a:r>
            <a:r>
              <a:rPr lang="ja-JP" altLang="en-US" dirty="0"/>
              <a:t>盛</a:t>
            </a:r>
            <a:r>
              <a:rPr lang="ja-JP" altLang="en-US" dirty="0" smtClean="0"/>
              <a:t>んに</a:t>
            </a:r>
            <a:r>
              <a:rPr lang="ja-JP" altLang="en-US" dirty="0"/>
              <a:t>行</a:t>
            </a:r>
            <a:r>
              <a:rPr lang="ja-JP" altLang="en-US" dirty="0" smtClean="0"/>
              <a:t>われているリポジトリを選定</a:t>
            </a:r>
            <a:endParaRPr lang="en-US" altLang="ja-JP" dirty="0" smtClean="0"/>
          </a:p>
          <a:p>
            <a:pPr lvl="1"/>
            <a:r>
              <a:rPr lang="ja-JP" altLang="en-US" dirty="0" smtClean="0"/>
              <a:t>リポジトリで活動している</a:t>
            </a:r>
            <a:r>
              <a:rPr lang="en-US" altLang="ja-JP" dirty="0" smtClean="0"/>
              <a:t>OSS</a:t>
            </a:r>
            <a:r>
              <a:rPr lang="ja-JP" altLang="en-US" dirty="0" smtClean="0"/>
              <a:t>開発者全員の</a:t>
            </a:r>
            <a:r>
              <a:rPr lang="en-US" altLang="ja-JP" dirty="0" smtClean="0"/>
              <a:t>contribution</a:t>
            </a:r>
            <a:r>
              <a:rPr lang="ja-JP" altLang="en-US" dirty="0" smtClean="0"/>
              <a:t>合計値をリポジトリの</a:t>
            </a:r>
            <a:r>
              <a:rPr lang="en-US" altLang="ja-JP" dirty="0" smtClean="0"/>
              <a:t>contribution</a:t>
            </a:r>
            <a:r>
              <a:rPr lang="ja-JP" altLang="en-US" dirty="0" smtClean="0"/>
              <a:t>とする</a:t>
            </a:r>
            <a:endParaRPr lang="en-US" altLang="ja-JP" dirty="0" smtClean="0"/>
          </a:p>
          <a:p>
            <a:endParaRPr kumimoji="1"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24</a:t>
            </a:fld>
            <a:endParaRPr kumimoji="1" lang="ja-JP" altLang="en-US"/>
          </a:p>
        </p:txBody>
      </p:sp>
      <p:sp>
        <p:nvSpPr>
          <p:cNvPr id="6" name="スライド番号プレースホルダー 3"/>
          <p:cNvSpPr txBox="1">
            <a:spLocks/>
          </p:cNvSpPr>
          <p:nvPr/>
        </p:nvSpPr>
        <p:spPr>
          <a:xfrm>
            <a:off x="6457950" y="6356351"/>
            <a:ext cx="20574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2000" b="1" kern="1200">
                <a:solidFill>
                  <a:schemeClr val="bg1"/>
                </a:solidFill>
                <a:latin typeface="HGPｺﾞｼｯｸM" panose="020B0600000000000000" pitchFamily="50" charset="-128"/>
                <a:ea typeface="HGPｺﾞｼｯｸM" panose="020B0600000000000000"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478870E5-24B9-4FF4-9773-D41B47BFD28C}" type="slidenum">
              <a:rPr lang="ja-JP" altLang="en-US" smtClean="0"/>
              <a:pPr/>
              <a:t>24</a:t>
            </a:fld>
            <a:endParaRPr lang="ja-JP" altLang="en-US"/>
          </a:p>
        </p:txBody>
      </p:sp>
      <p:graphicFrame>
        <p:nvGraphicFramePr>
          <p:cNvPr id="7" name="コンテンツ プレースホルダー 6"/>
          <p:cNvGraphicFramePr>
            <a:graphicFrameLocks/>
          </p:cNvGraphicFramePr>
          <p:nvPr>
            <p:extLst>
              <p:ext uri="{D42A27DB-BD31-4B8C-83A1-F6EECF244321}">
                <p14:modId xmlns:p14="http://schemas.microsoft.com/office/powerpoint/2010/main" val="1961515928"/>
              </p:ext>
            </p:extLst>
          </p:nvPr>
        </p:nvGraphicFramePr>
        <p:xfrm>
          <a:off x="111820" y="2722929"/>
          <a:ext cx="2833690" cy="1512753"/>
        </p:xfrm>
        <a:graphic>
          <a:graphicData uri="http://schemas.openxmlformats.org/drawingml/2006/table">
            <a:tbl>
              <a:tblPr firstRow="1" bandRow="1">
                <a:tableStyleId>{5C22544A-7EE6-4342-B048-85BDC9FD1C3A}</a:tableStyleId>
              </a:tblPr>
              <a:tblGrid>
                <a:gridCol w="1508183"/>
                <a:gridCol w="1325507"/>
              </a:tblGrid>
              <a:tr h="506913">
                <a:tc>
                  <a:txBody>
                    <a:bodyPr/>
                    <a:lstStyle/>
                    <a:p>
                      <a:r>
                        <a:rPr kumimoji="1" lang="en-US" altLang="ja-JP" sz="1600" dirty="0" smtClean="0"/>
                        <a:t>OSS</a:t>
                      </a:r>
                      <a:r>
                        <a:rPr kumimoji="1" lang="ja-JP" altLang="en-US" sz="1600" dirty="0" smtClean="0"/>
                        <a:t>開発者</a:t>
                      </a:r>
                      <a:endParaRPr kumimoji="1" lang="ja-JP" altLang="en-US" sz="1600" dirty="0"/>
                    </a:p>
                  </a:txBody>
                  <a:tcPr/>
                </a:tc>
                <a:tc>
                  <a:txBody>
                    <a:bodyPr/>
                    <a:lstStyle/>
                    <a:p>
                      <a:r>
                        <a:rPr kumimoji="1" lang="en-US" altLang="ja-JP" sz="1400" dirty="0" smtClean="0"/>
                        <a:t>contribution</a:t>
                      </a:r>
                      <a:endParaRPr kumimoji="1" lang="ja-JP" altLang="en-US" sz="1400" dirty="0"/>
                    </a:p>
                  </a:txBody>
                  <a:tcPr/>
                </a:tc>
              </a:tr>
              <a:tr h="320155">
                <a:tc>
                  <a:txBody>
                    <a:bodyPr/>
                    <a:lstStyle/>
                    <a:p>
                      <a:r>
                        <a:rPr kumimoji="1" lang="en-US" altLang="ja-JP" sz="1600" dirty="0" smtClean="0"/>
                        <a:t>Dev 1</a:t>
                      </a:r>
                      <a:endParaRPr kumimoji="1" lang="ja-JP" altLang="en-US" sz="1600" dirty="0"/>
                    </a:p>
                  </a:txBody>
                  <a:tcPr/>
                </a:tc>
                <a:tc>
                  <a:txBody>
                    <a:bodyPr/>
                    <a:lstStyle/>
                    <a:p>
                      <a:r>
                        <a:rPr kumimoji="1" lang="en-US" altLang="ja-JP" sz="1600" dirty="0" smtClean="0"/>
                        <a:t>3000</a:t>
                      </a:r>
                      <a:endParaRPr kumimoji="1" lang="ja-JP" altLang="en-US" sz="1600" dirty="0"/>
                    </a:p>
                  </a:txBody>
                  <a:tcPr/>
                </a:tc>
              </a:tr>
              <a:tr h="320155">
                <a:tc>
                  <a:txBody>
                    <a:bodyPr/>
                    <a:lstStyle/>
                    <a:p>
                      <a:r>
                        <a:rPr kumimoji="1" lang="en-US" altLang="ja-JP" sz="1600" dirty="0" smtClean="0"/>
                        <a:t>Dev 2</a:t>
                      </a:r>
                      <a:endParaRPr kumimoji="1" lang="ja-JP" altLang="en-US" sz="1600" dirty="0"/>
                    </a:p>
                  </a:txBody>
                  <a:tcPr/>
                </a:tc>
                <a:tc>
                  <a:txBody>
                    <a:bodyPr/>
                    <a:lstStyle/>
                    <a:p>
                      <a:r>
                        <a:rPr kumimoji="1" lang="en-US" altLang="ja-JP" sz="1600" dirty="0" smtClean="0"/>
                        <a:t>2500</a:t>
                      </a:r>
                      <a:endParaRPr kumimoji="1" lang="ja-JP" altLang="en-US" sz="1600" dirty="0"/>
                    </a:p>
                  </a:txBody>
                  <a:tcPr/>
                </a:tc>
              </a:tr>
              <a:tr h="320155">
                <a:tc>
                  <a:txBody>
                    <a:bodyPr/>
                    <a:lstStyle/>
                    <a:p>
                      <a:r>
                        <a:rPr kumimoji="1" lang="en-US" altLang="ja-JP" sz="1600" dirty="0" smtClean="0"/>
                        <a:t>...</a:t>
                      </a:r>
                    </a:p>
                  </a:txBody>
                  <a:tcPr/>
                </a:tc>
                <a:tc>
                  <a:txBody>
                    <a:bodyPr/>
                    <a:lstStyle/>
                    <a:p>
                      <a:endParaRPr kumimoji="1" lang="ja-JP" altLang="en-US" sz="1600" dirty="0"/>
                    </a:p>
                  </a:txBody>
                  <a:tcPr/>
                </a:tc>
              </a:tr>
            </a:tbl>
          </a:graphicData>
        </a:graphic>
      </p:graphicFrame>
      <p:sp>
        <p:nvSpPr>
          <p:cNvPr id="8" name="テキスト ボックス 7"/>
          <p:cNvSpPr txBox="1"/>
          <p:nvPr/>
        </p:nvSpPr>
        <p:spPr>
          <a:xfrm>
            <a:off x="88253" y="2354982"/>
            <a:ext cx="941348" cy="369332"/>
          </a:xfrm>
          <a:prstGeom prst="rect">
            <a:avLst/>
          </a:prstGeom>
          <a:noFill/>
        </p:spPr>
        <p:txBody>
          <a:bodyPr wrap="none" rtlCol="0">
            <a:spAutoFit/>
          </a:bodyPr>
          <a:lstStyle/>
          <a:p>
            <a:r>
              <a:rPr lang="en-US" altLang="ja-JP" dirty="0" smtClean="0"/>
              <a:t>R</a:t>
            </a:r>
            <a:r>
              <a:rPr kumimoji="1" lang="en-US" altLang="ja-JP" dirty="0" smtClean="0"/>
              <a:t>epo A</a:t>
            </a:r>
            <a:endParaRPr kumimoji="1" lang="ja-JP" altLang="en-US" dirty="0"/>
          </a:p>
        </p:txBody>
      </p:sp>
      <p:graphicFrame>
        <p:nvGraphicFramePr>
          <p:cNvPr id="9" name="コンテンツ プレースホルダー 6"/>
          <p:cNvGraphicFramePr>
            <a:graphicFrameLocks/>
          </p:cNvGraphicFramePr>
          <p:nvPr>
            <p:extLst>
              <p:ext uri="{D42A27DB-BD31-4B8C-83A1-F6EECF244321}">
                <p14:modId xmlns:p14="http://schemas.microsoft.com/office/powerpoint/2010/main" val="936362785"/>
              </p:ext>
            </p:extLst>
          </p:nvPr>
        </p:nvGraphicFramePr>
        <p:xfrm>
          <a:off x="88252" y="4743991"/>
          <a:ext cx="2824782" cy="1665758"/>
        </p:xfrm>
        <a:graphic>
          <a:graphicData uri="http://schemas.openxmlformats.org/drawingml/2006/table">
            <a:tbl>
              <a:tblPr firstRow="1" bandRow="1">
                <a:tableStyleId>{5C22544A-7EE6-4342-B048-85BDC9FD1C3A}</a:tableStyleId>
              </a:tblPr>
              <a:tblGrid>
                <a:gridCol w="1412391"/>
                <a:gridCol w="1412391"/>
              </a:tblGrid>
              <a:tr h="595412">
                <a:tc>
                  <a:txBody>
                    <a:bodyPr/>
                    <a:lstStyle/>
                    <a:p>
                      <a:r>
                        <a:rPr kumimoji="1" lang="en-US" altLang="ja-JP" sz="1600" dirty="0" smtClean="0"/>
                        <a:t>OSS</a:t>
                      </a:r>
                      <a:r>
                        <a:rPr kumimoji="1" lang="ja-JP" altLang="en-US" sz="1600" dirty="0" smtClean="0"/>
                        <a:t>開発者</a:t>
                      </a:r>
                      <a:endParaRPr kumimoji="1" lang="ja-JP" altLang="en-US" sz="1600" dirty="0"/>
                    </a:p>
                  </a:txBody>
                  <a:tcPr/>
                </a:tc>
                <a:tc>
                  <a:txBody>
                    <a:bodyPr/>
                    <a:lstStyle/>
                    <a:p>
                      <a:r>
                        <a:rPr kumimoji="1" lang="en-US" altLang="ja-JP" sz="1400" dirty="0" smtClean="0"/>
                        <a:t>contribution</a:t>
                      </a:r>
                      <a:endParaRPr kumimoji="1" lang="ja-JP" altLang="en-US" sz="1400" dirty="0"/>
                    </a:p>
                  </a:txBody>
                  <a:tcPr/>
                </a:tc>
              </a:tr>
              <a:tr h="356782">
                <a:tc>
                  <a:txBody>
                    <a:bodyPr/>
                    <a:lstStyle/>
                    <a:p>
                      <a:r>
                        <a:rPr kumimoji="1" lang="en-US" altLang="ja-JP" sz="1600" dirty="0" smtClean="0"/>
                        <a:t>Dev 3</a:t>
                      </a:r>
                      <a:endParaRPr kumimoji="1" lang="ja-JP" altLang="en-US" sz="1600" dirty="0"/>
                    </a:p>
                  </a:txBody>
                  <a:tcPr/>
                </a:tc>
                <a:tc>
                  <a:txBody>
                    <a:bodyPr/>
                    <a:lstStyle/>
                    <a:p>
                      <a:r>
                        <a:rPr kumimoji="1" lang="en-US" altLang="ja-JP" sz="1600" dirty="0" smtClean="0"/>
                        <a:t>1000</a:t>
                      </a:r>
                      <a:endParaRPr kumimoji="1" lang="ja-JP" altLang="en-US" sz="1600" dirty="0"/>
                    </a:p>
                  </a:txBody>
                  <a:tcPr/>
                </a:tc>
              </a:tr>
              <a:tr h="356782">
                <a:tc>
                  <a:txBody>
                    <a:bodyPr/>
                    <a:lstStyle/>
                    <a:p>
                      <a:r>
                        <a:rPr kumimoji="1" lang="en-US" altLang="ja-JP" sz="1600" dirty="0" smtClean="0"/>
                        <a:t>Dev 4</a:t>
                      </a:r>
                      <a:endParaRPr kumimoji="1" lang="ja-JP" altLang="en-US" sz="1600" dirty="0"/>
                    </a:p>
                  </a:txBody>
                  <a:tcPr/>
                </a:tc>
                <a:tc>
                  <a:txBody>
                    <a:bodyPr/>
                    <a:lstStyle/>
                    <a:p>
                      <a:r>
                        <a:rPr kumimoji="1" lang="en-US" altLang="ja-JP" sz="1600" dirty="0" smtClean="0"/>
                        <a:t>500</a:t>
                      </a:r>
                      <a:endParaRPr kumimoji="1" lang="ja-JP" altLang="en-US" sz="1600" dirty="0"/>
                    </a:p>
                  </a:txBody>
                  <a:tcPr/>
                </a:tc>
              </a:tr>
              <a:tr h="356782">
                <a:tc>
                  <a:txBody>
                    <a:bodyPr/>
                    <a:lstStyle/>
                    <a:p>
                      <a:r>
                        <a:rPr kumimoji="1" lang="en-US" altLang="ja-JP" sz="1600" dirty="0" smtClean="0"/>
                        <a:t>...</a:t>
                      </a:r>
                    </a:p>
                  </a:txBody>
                  <a:tcPr/>
                </a:tc>
                <a:tc>
                  <a:txBody>
                    <a:bodyPr/>
                    <a:lstStyle/>
                    <a:p>
                      <a:endParaRPr kumimoji="1" lang="ja-JP" altLang="en-US" sz="1600" dirty="0"/>
                    </a:p>
                  </a:txBody>
                  <a:tcPr/>
                </a:tc>
              </a:tr>
            </a:tbl>
          </a:graphicData>
        </a:graphic>
      </p:graphicFrame>
      <p:sp>
        <p:nvSpPr>
          <p:cNvPr id="10" name="テキスト ボックス 9"/>
          <p:cNvSpPr txBox="1"/>
          <p:nvPr/>
        </p:nvSpPr>
        <p:spPr>
          <a:xfrm>
            <a:off x="88253" y="4374658"/>
            <a:ext cx="954107" cy="369332"/>
          </a:xfrm>
          <a:prstGeom prst="rect">
            <a:avLst/>
          </a:prstGeom>
          <a:noFill/>
        </p:spPr>
        <p:txBody>
          <a:bodyPr wrap="none" rtlCol="0">
            <a:spAutoFit/>
          </a:bodyPr>
          <a:lstStyle/>
          <a:p>
            <a:r>
              <a:rPr lang="en-US" altLang="ja-JP" dirty="0" smtClean="0"/>
              <a:t>R</a:t>
            </a:r>
            <a:r>
              <a:rPr kumimoji="1" lang="en-US" altLang="ja-JP" dirty="0" smtClean="0"/>
              <a:t>epo B</a:t>
            </a:r>
            <a:endParaRPr kumimoji="1" lang="ja-JP" altLang="en-US" dirty="0"/>
          </a:p>
        </p:txBody>
      </p:sp>
      <p:sp>
        <p:nvSpPr>
          <p:cNvPr id="11" name="右矢印 10"/>
          <p:cNvSpPr/>
          <p:nvPr/>
        </p:nvSpPr>
        <p:spPr>
          <a:xfrm>
            <a:off x="3818105" y="3940744"/>
            <a:ext cx="826851" cy="8032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2" name="表 11"/>
          <p:cNvGraphicFramePr>
            <a:graphicFrameLocks noGrp="1"/>
          </p:cNvGraphicFramePr>
          <p:nvPr>
            <p:extLst>
              <p:ext uri="{D42A27DB-BD31-4B8C-83A1-F6EECF244321}">
                <p14:modId xmlns:p14="http://schemas.microsoft.com/office/powerpoint/2010/main" val="1914851664"/>
              </p:ext>
            </p:extLst>
          </p:nvPr>
        </p:nvGraphicFramePr>
        <p:xfrm>
          <a:off x="5425567" y="2881313"/>
          <a:ext cx="3371480" cy="3291840"/>
        </p:xfrm>
        <a:graphic>
          <a:graphicData uri="http://schemas.openxmlformats.org/drawingml/2006/table">
            <a:tbl>
              <a:tblPr firstRow="1" bandRow="1">
                <a:tableStyleId>{5C22544A-7EE6-4342-B048-85BDC9FD1C3A}</a:tableStyleId>
              </a:tblPr>
              <a:tblGrid>
                <a:gridCol w="1685740"/>
                <a:gridCol w="1685740"/>
              </a:tblGrid>
              <a:tr h="340567">
                <a:tc>
                  <a:txBody>
                    <a:bodyPr/>
                    <a:lstStyle/>
                    <a:p>
                      <a:r>
                        <a:rPr kumimoji="1" lang="ja-JP" altLang="en-US" dirty="0" smtClean="0"/>
                        <a:t>リポジトリ</a:t>
                      </a:r>
                      <a:endParaRPr kumimoji="1" lang="ja-JP" altLang="en-US" dirty="0"/>
                    </a:p>
                  </a:txBody>
                  <a:tcPr/>
                </a:tc>
                <a:tc>
                  <a:txBody>
                    <a:bodyPr/>
                    <a:lstStyle/>
                    <a:p>
                      <a:r>
                        <a:rPr kumimoji="1" lang="en-US" altLang="ja-JP" dirty="0" smtClean="0"/>
                        <a:t>contribution</a:t>
                      </a:r>
                      <a:endParaRPr kumimoji="1" lang="ja-JP" altLang="en-US" dirty="0"/>
                    </a:p>
                  </a:txBody>
                  <a:tcPr/>
                </a:tc>
              </a:tr>
              <a:tr h="342765">
                <a:tc>
                  <a:txBody>
                    <a:bodyPr/>
                    <a:lstStyle/>
                    <a:p>
                      <a:r>
                        <a:rPr kumimoji="1" lang="en-US" altLang="ja-JP" dirty="0" smtClean="0"/>
                        <a:t>Repo</a:t>
                      </a:r>
                      <a:r>
                        <a:rPr kumimoji="1" lang="en-US" altLang="ja-JP" baseline="0" dirty="0" smtClean="0"/>
                        <a:t> A</a:t>
                      </a:r>
                      <a:endParaRPr kumimoji="1" lang="ja-JP" altLang="en-US" dirty="0"/>
                    </a:p>
                  </a:txBody>
                  <a:tcPr/>
                </a:tc>
                <a:tc>
                  <a:txBody>
                    <a:bodyPr/>
                    <a:lstStyle/>
                    <a:p>
                      <a:r>
                        <a:rPr kumimoji="1" lang="en-US" altLang="ja-JP" dirty="0" smtClean="0"/>
                        <a:t>30000</a:t>
                      </a:r>
                      <a:endParaRPr kumimoji="1" lang="ja-JP" altLang="en-US" dirty="0"/>
                    </a:p>
                  </a:txBody>
                  <a:tcPr/>
                </a:tc>
              </a:tr>
              <a:tr h="342765">
                <a:tc>
                  <a:txBody>
                    <a:bodyPr/>
                    <a:lstStyle/>
                    <a:p>
                      <a:r>
                        <a:rPr kumimoji="1" lang="en-US" altLang="ja-JP" dirty="0" smtClean="0"/>
                        <a:t>Repo</a:t>
                      </a:r>
                      <a:r>
                        <a:rPr kumimoji="1" lang="en-US" altLang="ja-JP" baseline="0" dirty="0" smtClean="0"/>
                        <a:t> B</a:t>
                      </a:r>
                      <a:endParaRPr kumimoji="1" lang="ja-JP" altLang="en-US" dirty="0"/>
                    </a:p>
                  </a:txBody>
                  <a:tcPr/>
                </a:tc>
                <a:tc>
                  <a:txBody>
                    <a:bodyPr/>
                    <a:lstStyle/>
                    <a:p>
                      <a:r>
                        <a:rPr kumimoji="1" lang="en-US" altLang="ja-JP" dirty="0" smtClean="0"/>
                        <a:t>20000</a:t>
                      </a:r>
                      <a:endParaRPr kumimoji="1" lang="ja-JP" altLang="en-US" dirty="0"/>
                    </a:p>
                  </a:txBody>
                  <a:tcPr/>
                </a:tc>
              </a:tr>
              <a:tr h="342765">
                <a:tc>
                  <a:txBody>
                    <a:bodyPr/>
                    <a:lstStyle/>
                    <a:p>
                      <a:r>
                        <a:rPr kumimoji="1" lang="en-US" altLang="ja-JP" dirty="0" smtClean="0"/>
                        <a:t>Repo</a:t>
                      </a:r>
                      <a:r>
                        <a:rPr kumimoji="1" lang="en-US" altLang="ja-JP" baseline="0" dirty="0" smtClean="0"/>
                        <a:t> C</a:t>
                      </a:r>
                      <a:endParaRPr kumimoji="1" lang="ja-JP" altLang="en-US" dirty="0"/>
                    </a:p>
                  </a:txBody>
                  <a:tcPr/>
                </a:tc>
                <a:tc>
                  <a:txBody>
                    <a:bodyPr/>
                    <a:lstStyle/>
                    <a:p>
                      <a:r>
                        <a:rPr kumimoji="1" lang="en-US" altLang="ja-JP" dirty="0" smtClean="0"/>
                        <a:t>10000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a:t>
                      </a:r>
                      <a:r>
                        <a:rPr kumimoji="1" lang="en-US" altLang="ja-JP" baseline="0" dirty="0" smtClean="0"/>
                        <a:t> D</a:t>
                      </a:r>
                      <a:endParaRPr kumimoji="1" lang="ja-JP" altLang="en-US" dirty="0"/>
                    </a:p>
                  </a:txBody>
                  <a:tcPr/>
                </a:tc>
                <a:tc>
                  <a:txBody>
                    <a:bodyPr/>
                    <a:lstStyle/>
                    <a:p>
                      <a:r>
                        <a:rPr kumimoji="1" lang="en-US" altLang="ja-JP" dirty="0" smtClean="0"/>
                        <a:t>1000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a:t>
                      </a:r>
                      <a:r>
                        <a:rPr kumimoji="1" lang="en-US" altLang="ja-JP" baseline="0" dirty="0" smtClean="0"/>
                        <a:t> E</a:t>
                      </a:r>
                      <a:endParaRPr kumimoji="1" lang="ja-JP" altLang="en-US" dirty="0"/>
                    </a:p>
                  </a:txBody>
                  <a:tcPr/>
                </a:tc>
                <a:tc>
                  <a:txBody>
                    <a:bodyPr/>
                    <a:lstStyle/>
                    <a:p>
                      <a:r>
                        <a:rPr kumimoji="1" lang="en-US" altLang="ja-JP" dirty="0" smtClean="0"/>
                        <a:t>100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Tree>
    <p:extLst>
      <p:ext uri="{BB962C8B-B14F-4D97-AF65-F5344CB8AC3E}">
        <p14:creationId xmlns:p14="http://schemas.microsoft.com/office/powerpoint/2010/main" val="29712614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開発者</a:t>
            </a:r>
            <a:r>
              <a:rPr lang="ja-JP" altLang="en-US" dirty="0"/>
              <a:t>の選定</a:t>
            </a:r>
            <a:r>
              <a:rPr lang="en-US" altLang="ja-JP" dirty="0" smtClean="0"/>
              <a:t>(2/2)</a:t>
            </a:r>
            <a:endParaRPr kumimoji="1" lang="ja-JP" altLang="en-US" dirty="0"/>
          </a:p>
        </p:txBody>
      </p:sp>
      <p:sp>
        <p:nvSpPr>
          <p:cNvPr id="3" name="コンテンツ プレースホルダー 2"/>
          <p:cNvSpPr>
            <a:spLocks noGrp="1"/>
          </p:cNvSpPr>
          <p:nvPr>
            <p:ph idx="1"/>
          </p:nvPr>
        </p:nvSpPr>
        <p:spPr>
          <a:xfrm>
            <a:off x="457200" y="1417638"/>
            <a:ext cx="8229600" cy="1173708"/>
          </a:xfrm>
        </p:spPr>
        <p:txBody>
          <a:bodyPr/>
          <a:lstStyle/>
          <a:p>
            <a:r>
              <a:rPr lang="en-US" altLang="ja-JP" dirty="0" smtClean="0"/>
              <a:t>contribution</a:t>
            </a:r>
            <a:r>
              <a:rPr lang="ja-JP" altLang="en-US" dirty="0" smtClean="0"/>
              <a:t>が</a:t>
            </a:r>
            <a:r>
              <a:rPr lang="en-US" altLang="ja-JP" dirty="0" smtClean="0"/>
              <a:t>1000</a:t>
            </a:r>
            <a:r>
              <a:rPr lang="ja-JP" altLang="en-US" dirty="0"/>
              <a:t>以上</a:t>
            </a:r>
            <a:r>
              <a:rPr lang="ja-JP" altLang="en-US" dirty="0" smtClean="0"/>
              <a:t>のリポジトリで</a:t>
            </a:r>
            <a:r>
              <a:rPr lang="ja-JP" altLang="en-US" dirty="0"/>
              <a:t>活動</a:t>
            </a:r>
            <a:r>
              <a:rPr lang="ja-JP" altLang="en-US" dirty="0" smtClean="0"/>
              <a:t>している</a:t>
            </a:r>
            <a:r>
              <a:rPr lang="en-US" altLang="ja-JP" dirty="0" smtClean="0"/>
              <a:t>OSS</a:t>
            </a:r>
            <a:r>
              <a:rPr lang="ja-JP" altLang="en-US" dirty="0" smtClean="0"/>
              <a:t>開発者の中から選定</a:t>
            </a:r>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25</a:t>
            </a:fld>
            <a:endParaRPr kumimoji="1" lang="ja-JP" altLang="en-US"/>
          </a:p>
        </p:txBody>
      </p:sp>
      <p:sp>
        <p:nvSpPr>
          <p:cNvPr id="7" name="コンテンツ プレースホルダー 2"/>
          <p:cNvSpPr txBox="1">
            <a:spLocks/>
          </p:cNvSpPr>
          <p:nvPr/>
        </p:nvSpPr>
        <p:spPr>
          <a:xfrm>
            <a:off x="255942" y="5379020"/>
            <a:ext cx="8229600" cy="1173708"/>
          </a:xfrm>
          <a:prstGeom prst="rect">
            <a:avLst/>
          </a:prstGeom>
        </p:spPr>
        <p:txBody>
          <a:bodyPr vert="horz" lIns="91440" tIns="45720" rIns="91440" bIns="45720" rtlCol="0">
            <a:normAutofit/>
          </a:bodyPr>
          <a:lstStyle>
            <a:lvl1pPr marL="342900" indent="-342900" algn="just" defTabSz="914400" rtl="0" eaLnBrk="1" latinLnBrk="0" hangingPunct="1">
              <a:spcBef>
                <a:spcPct val="20000"/>
              </a:spcBef>
              <a:buFont typeface="Arial" panose="020B0604020202020204" pitchFamily="34" charset="0"/>
              <a:buChar char="•"/>
              <a:defRPr kumimoji="1" sz="2800" kern="1200">
                <a:solidFill>
                  <a:schemeClr val="tx1"/>
                </a:solidFill>
                <a:latin typeface="+mn-ea"/>
                <a:ea typeface="+mn-ea"/>
                <a:cs typeface="+mn-cs"/>
              </a:defRPr>
            </a:lvl1pPr>
            <a:lvl2pPr marL="742950" indent="-285750" algn="just" defTabSz="914400" rtl="0" eaLnBrk="1" latinLnBrk="0" hangingPunct="1">
              <a:spcBef>
                <a:spcPct val="20000"/>
              </a:spcBef>
              <a:buFont typeface="Arial" panose="020B0604020202020204" pitchFamily="34" charset="0"/>
              <a:buChar char="–"/>
              <a:defRPr kumimoji="1" sz="2400" kern="1200">
                <a:solidFill>
                  <a:schemeClr val="tx1"/>
                </a:solidFill>
                <a:latin typeface="+mn-ea"/>
                <a:ea typeface="+mn-ea"/>
                <a:cs typeface="+mn-cs"/>
              </a:defRPr>
            </a:lvl2pPr>
            <a:lvl3pPr marL="1143000" indent="-228600" algn="just" defTabSz="914400" rtl="0" eaLnBrk="1" latinLnBrk="0" hangingPunct="1">
              <a:spcBef>
                <a:spcPct val="20000"/>
              </a:spcBef>
              <a:buFont typeface="Arial" panose="020B0604020202020204" pitchFamily="34" charset="0"/>
              <a:buChar char="•"/>
              <a:defRPr kumimoji="1" sz="2000" kern="1200">
                <a:solidFill>
                  <a:schemeClr val="tx1"/>
                </a:solidFill>
                <a:latin typeface="+mn-ea"/>
                <a:ea typeface="+mn-ea"/>
                <a:cs typeface="+mn-cs"/>
              </a:defRPr>
            </a:lvl3pPr>
            <a:lvl4pPr marL="16002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4pPr>
            <a:lvl5pPr marL="20574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buFont typeface="Wingdings" panose="05000000000000000000" pitchFamily="2" charset="2"/>
              <a:buChar char="Ø"/>
            </a:pPr>
            <a:r>
              <a:rPr lang="en-US" altLang="ja-JP" dirty="0" smtClean="0"/>
              <a:t>contribution</a:t>
            </a:r>
            <a:r>
              <a:rPr lang="ja-JP" altLang="en-US" dirty="0" smtClean="0"/>
              <a:t>が</a:t>
            </a:r>
            <a:r>
              <a:rPr lang="en-US" altLang="ja-JP" dirty="0" smtClean="0"/>
              <a:t>100</a:t>
            </a:r>
            <a:r>
              <a:rPr lang="ja-JP" altLang="en-US" dirty="0" smtClean="0"/>
              <a:t>以上の</a:t>
            </a:r>
            <a:r>
              <a:rPr lang="en-US" altLang="ja-JP" dirty="0" smtClean="0"/>
              <a:t>OSS</a:t>
            </a:r>
            <a:r>
              <a:rPr lang="ja-JP" altLang="en-US" dirty="0" smtClean="0"/>
              <a:t>開発者をアンケート対象とした</a:t>
            </a:r>
            <a:endParaRPr lang="ja-JP" altLang="en-US" dirty="0"/>
          </a:p>
        </p:txBody>
      </p:sp>
      <p:graphicFrame>
        <p:nvGraphicFramePr>
          <p:cNvPr id="8" name="表 7"/>
          <p:cNvGraphicFramePr>
            <a:graphicFrameLocks noGrp="1"/>
          </p:cNvGraphicFramePr>
          <p:nvPr>
            <p:extLst>
              <p:ext uri="{D42A27DB-BD31-4B8C-83A1-F6EECF244321}">
                <p14:modId xmlns:p14="http://schemas.microsoft.com/office/powerpoint/2010/main" val="1979896773"/>
              </p:ext>
            </p:extLst>
          </p:nvPr>
        </p:nvGraphicFramePr>
        <p:xfrm>
          <a:off x="437988" y="2302014"/>
          <a:ext cx="3371480" cy="2926080"/>
        </p:xfrm>
        <a:graphic>
          <a:graphicData uri="http://schemas.openxmlformats.org/drawingml/2006/table">
            <a:tbl>
              <a:tblPr firstRow="1" bandRow="1">
                <a:tableStyleId>{5C22544A-7EE6-4342-B048-85BDC9FD1C3A}</a:tableStyleId>
              </a:tblPr>
              <a:tblGrid>
                <a:gridCol w="1685740"/>
                <a:gridCol w="1685740"/>
              </a:tblGrid>
              <a:tr h="340567">
                <a:tc>
                  <a:txBody>
                    <a:bodyPr/>
                    <a:lstStyle/>
                    <a:p>
                      <a:r>
                        <a:rPr kumimoji="1" lang="ja-JP" altLang="en-US" dirty="0" smtClean="0"/>
                        <a:t>リポジトリ</a:t>
                      </a:r>
                      <a:endParaRPr kumimoji="1" lang="ja-JP" altLang="en-US" dirty="0"/>
                    </a:p>
                  </a:txBody>
                  <a:tcPr/>
                </a:tc>
                <a:tc>
                  <a:txBody>
                    <a:bodyPr/>
                    <a:lstStyle/>
                    <a:p>
                      <a:r>
                        <a:rPr kumimoji="1" lang="en-US" altLang="ja-JP" dirty="0" smtClean="0"/>
                        <a:t>contribution</a:t>
                      </a:r>
                      <a:endParaRPr kumimoji="1" lang="ja-JP" altLang="en-US" dirty="0"/>
                    </a:p>
                  </a:txBody>
                  <a:tcPr/>
                </a:tc>
              </a:tr>
              <a:tr h="342765">
                <a:tc>
                  <a:txBody>
                    <a:bodyPr/>
                    <a:lstStyle/>
                    <a:p>
                      <a:r>
                        <a:rPr kumimoji="1" lang="en-US" altLang="ja-JP" dirty="0" smtClean="0"/>
                        <a:t>Repo</a:t>
                      </a:r>
                      <a:r>
                        <a:rPr kumimoji="1" lang="en-US" altLang="ja-JP" baseline="0" dirty="0" smtClean="0"/>
                        <a:t> A</a:t>
                      </a:r>
                      <a:endParaRPr kumimoji="1" lang="ja-JP" altLang="en-US" dirty="0"/>
                    </a:p>
                  </a:txBody>
                  <a:tcPr/>
                </a:tc>
                <a:tc>
                  <a:txBody>
                    <a:bodyPr/>
                    <a:lstStyle/>
                    <a:p>
                      <a:r>
                        <a:rPr kumimoji="1" lang="en-US" altLang="ja-JP" dirty="0" smtClean="0"/>
                        <a:t>30000</a:t>
                      </a:r>
                      <a:endParaRPr kumimoji="1" lang="ja-JP" altLang="en-US" dirty="0"/>
                    </a:p>
                  </a:txBody>
                  <a:tcPr/>
                </a:tc>
              </a:tr>
              <a:tr h="342765">
                <a:tc>
                  <a:txBody>
                    <a:bodyPr/>
                    <a:lstStyle/>
                    <a:p>
                      <a:r>
                        <a:rPr kumimoji="1" lang="en-US" altLang="ja-JP" dirty="0" smtClean="0"/>
                        <a:t>Repo</a:t>
                      </a:r>
                      <a:r>
                        <a:rPr kumimoji="1" lang="en-US" altLang="ja-JP" baseline="0" dirty="0" smtClean="0"/>
                        <a:t> B</a:t>
                      </a:r>
                      <a:endParaRPr kumimoji="1" lang="ja-JP" altLang="en-US" dirty="0"/>
                    </a:p>
                  </a:txBody>
                  <a:tcPr/>
                </a:tc>
                <a:tc>
                  <a:txBody>
                    <a:bodyPr/>
                    <a:lstStyle/>
                    <a:p>
                      <a:r>
                        <a:rPr kumimoji="1" lang="en-US" altLang="ja-JP" dirty="0" smtClean="0"/>
                        <a:t>28500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a:t>
                      </a:r>
                      <a:r>
                        <a:rPr kumimoji="1" lang="en-US" altLang="ja-JP" baseline="0" dirty="0" smtClean="0"/>
                        <a:t> D</a:t>
                      </a:r>
                      <a:endParaRPr kumimoji="1" lang="ja-JP" altLang="en-US" dirty="0"/>
                    </a:p>
                  </a:txBody>
                  <a:tcPr/>
                </a:tc>
                <a:tc>
                  <a:txBody>
                    <a:bodyPr/>
                    <a:lstStyle/>
                    <a:p>
                      <a:r>
                        <a:rPr kumimoji="1" lang="en-US" altLang="ja-JP" dirty="0" smtClean="0"/>
                        <a:t>1000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Repo</a:t>
                      </a:r>
                      <a:r>
                        <a:rPr kumimoji="1" lang="en-US" altLang="ja-JP" baseline="0" dirty="0" smtClean="0"/>
                        <a:t> E</a:t>
                      </a:r>
                      <a:endParaRPr kumimoji="1" lang="ja-JP" altLang="en-US" dirty="0"/>
                    </a:p>
                  </a:txBody>
                  <a:tcPr/>
                </a:tc>
                <a:tc>
                  <a:txBody>
                    <a:bodyPr/>
                    <a:lstStyle/>
                    <a:p>
                      <a:r>
                        <a:rPr kumimoji="1" lang="en-US" altLang="ja-JP" dirty="0" smtClean="0"/>
                        <a:t>100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14" name="右矢印 13"/>
          <p:cNvSpPr/>
          <p:nvPr/>
        </p:nvSpPr>
        <p:spPr>
          <a:xfrm>
            <a:off x="4158574" y="2996706"/>
            <a:ext cx="826851" cy="8032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251520" y="2642332"/>
            <a:ext cx="3685480" cy="151199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aphicFrame>
        <p:nvGraphicFramePr>
          <p:cNvPr id="16" name="表 15"/>
          <p:cNvGraphicFramePr>
            <a:graphicFrameLocks noGrp="1"/>
          </p:cNvGraphicFramePr>
          <p:nvPr>
            <p:extLst>
              <p:ext uri="{D42A27DB-BD31-4B8C-83A1-F6EECF244321}">
                <p14:modId xmlns:p14="http://schemas.microsoft.com/office/powerpoint/2010/main" val="13864847"/>
              </p:ext>
            </p:extLst>
          </p:nvPr>
        </p:nvGraphicFramePr>
        <p:xfrm>
          <a:off x="5315320" y="2297113"/>
          <a:ext cx="3371480" cy="2926080"/>
        </p:xfrm>
        <a:graphic>
          <a:graphicData uri="http://schemas.openxmlformats.org/drawingml/2006/table">
            <a:tbl>
              <a:tblPr firstRow="1" bandRow="1">
                <a:tableStyleId>{5C22544A-7EE6-4342-B048-85BDC9FD1C3A}</a:tableStyleId>
              </a:tblPr>
              <a:tblGrid>
                <a:gridCol w="1685740"/>
                <a:gridCol w="1685740"/>
              </a:tblGrid>
              <a:tr h="340567">
                <a:tc>
                  <a:txBody>
                    <a:bodyPr/>
                    <a:lstStyle/>
                    <a:p>
                      <a:r>
                        <a:rPr kumimoji="1" lang="en-US" altLang="ja-JP" dirty="0" smtClean="0"/>
                        <a:t>OSS</a:t>
                      </a:r>
                      <a:r>
                        <a:rPr kumimoji="1" lang="ja-JP" altLang="en-US" dirty="0" smtClean="0"/>
                        <a:t>開発者</a:t>
                      </a:r>
                      <a:endParaRPr kumimoji="1" lang="ja-JP" altLang="en-US" dirty="0"/>
                    </a:p>
                  </a:txBody>
                  <a:tcPr/>
                </a:tc>
                <a:tc>
                  <a:txBody>
                    <a:bodyPr/>
                    <a:lstStyle/>
                    <a:p>
                      <a:r>
                        <a:rPr kumimoji="1" lang="en-US" altLang="ja-JP" dirty="0" smtClean="0"/>
                        <a:t>contribution</a:t>
                      </a:r>
                      <a:endParaRPr kumimoji="1" lang="ja-JP" altLang="en-US" dirty="0"/>
                    </a:p>
                  </a:txBody>
                  <a:tcPr/>
                </a:tc>
              </a:tr>
              <a:tr h="342765">
                <a:tc>
                  <a:txBody>
                    <a:bodyPr/>
                    <a:lstStyle/>
                    <a:p>
                      <a:r>
                        <a:rPr kumimoji="1" lang="en-US" altLang="ja-JP" dirty="0" smtClean="0"/>
                        <a:t>Dev 5</a:t>
                      </a:r>
                      <a:endParaRPr kumimoji="1" lang="ja-JP" altLang="en-US" dirty="0"/>
                    </a:p>
                  </a:txBody>
                  <a:tcPr/>
                </a:tc>
                <a:tc>
                  <a:txBody>
                    <a:bodyPr/>
                    <a:lstStyle/>
                    <a:p>
                      <a:r>
                        <a:rPr kumimoji="1" lang="en-US" altLang="ja-JP" dirty="0" smtClean="0"/>
                        <a:t>10000</a:t>
                      </a:r>
                      <a:endParaRPr kumimoji="1" lang="ja-JP" altLang="en-US" dirty="0"/>
                    </a:p>
                  </a:txBody>
                  <a:tcPr/>
                </a:tc>
              </a:tr>
              <a:tr h="342765">
                <a:tc>
                  <a:txBody>
                    <a:bodyPr/>
                    <a:lstStyle/>
                    <a:p>
                      <a:r>
                        <a:rPr kumimoji="1" lang="en-US" altLang="ja-JP" dirty="0" smtClean="0"/>
                        <a:t>Dev</a:t>
                      </a:r>
                      <a:r>
                        <a:rPr kumimoji="1" lang="en-US" altLang="ja-JP" baseline="0" dirty="0" smtClean="0"/>
                        <a:t> 6</a:t>
                      </a:r>
                      <a:endParaRPr kumimoji="1" lang="ja-JP" altLang="en-US" dirty="0"/>
                    </a:p>
                  </a:txBody>
                  <a:tcPr/>
                </a:tc>
                <a:tc>
                  <a:txBody>
                    <a:bodyPr/>
                    <a:lstStyle/>
                    <a:p>
                      <a:r>
                        <a:rPr kumimoji="1" lang="en-US" altLang="ja-JP" dirty="0" smtClean="0"/>
                        <a:t>9000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Dev</a:t>
                      </a:r>
                      <a:r>
                        <a:rPr kumimoji="1" lang="en-US" altLang="ja-JP" baseline="0" dirty="0" smtClean="0"/>
                        <a:t> 7</a:t>
                      </a:r>
                      <a:endParaRPr kumimoji="1" lang="ja-JP" altLang="en-US" dirty="0"/>
                    </a:p>
                  </a:txBody>
                  <a:tcPr/>
                </a:tc>
                <a:tc>
                  <a:txBody>
                    <a:bodyPr/>
                    <a:lstStyle/>
                    <a:p>
                      <a:r>
                        <a:rPr kumimoji="1" lang="en-US" altLang="ja-JP" dirty="0" smtClean="0"/>
                        <a:t>100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r h="342765">
                <a:tc>
                  <a:txBody>
                    <a:bodyPr/>
                    <a:lstStyle/>
                    <a:p>
                      <a:r>
                        <a:rPr kumimoji="1" lang="en-US" altLang="ja-JP" dirty="0" smtClean="0"/>
                        <a:t>Dev</a:t>
                      </a:r>
                      <a:r>
                        <a:rPr kumimoji="1" lang="en-US" altLang="ja-JP" baseline="0" dirty="0" smtClean="0"/>
                        <a:t> 8</a:t>
                      </a:r>
                      <a:endParaRPr kumimoji="1" lang="ja-JP" altLang="en-US" dirty="0"/>
                    </a:p>
                  </a:txBody>
                  <a:tcPr/>
                </a:tc>
                <a:tc>
                  <a:txBody>
                    <a:bodyPr/>
                    <a:lstStyle/>
                    <a:p>
                      <a:r>
                        <a:rPr kumimoji="1" lang="en-US" altLang="ja-JP" dirty="0" smtClean="0"/>
                        <a:t>10</a:t>
                      </a:r>
                      <a:endParaRPr kumimoji="1" lang="ja-JP" altLang="en-US" dirty="0"/>
                    </a:p>
                  </a:txBody>
                  <a:tcPr/>
                </a:tc>
              </a:tr>
              <a:tr h="342765">
                <a:tc>
                  <a:txBody>
                    <a:bodyPr/>
                    <a:lstStyle/>
                    <a:p>
                      <a:r>
                        <a:rPr kumimoji="1" lang="en-US" altLang="ja-JP" dirty="0" smtClean="0"/>
                        <a:t>...</a:t>
                      </a:r>
                      <a:endParaRPr kumimoji="1" lang="ja-JP" altLang="en-US" dirty="0"/>
                    </a:p>
                  </a:txBody>
                  <a:tcPr/>
                </a:tc>
                <a:tc>
                  <a:txBody>
                    <a:bodyPr/>
                    <a:lstStyle/>
                    <a:p>
                      <a:endParaRPr kumimoji="1" lang="ja-JP" altLang="en-US" dirty="0"/>
                    </a:p>
                  </a:txBody>
                  <a:tcPr/>
                </a:tc>
              </a:tr>
            </a:tbl>
          </a:graphicData>
        </a:graphic>
      </p:graphicFrame>
      <p:sp>
        <p:nvSpPr>
          <p:cNvPr id="17" name="角丸四角形 16"/>
          <p:cNvSpPr/>
          <p:nvPr/>
        </p:nvSpPr>
        <p:spPr>
          <a:xfrm>
            <a:off x="5185213" y="2642332"/>
            <a:ext cx="3685480" cy="151199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6168850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 y="319956"/>
            <a:ext cx="9144001" cy="1084982"/>
          </a:xfrm>
        </p:spPr>
        <p:txBody>
          <a:bodyPr>
            <a:normAutofit fontScale="90000"/>
          </a:bodyPr>
          <a:lstStyle/>
          <a:p>
            <a:r>
              <a:rPr lang="en-US" altLang="ja-JP" sz="3600" dirty="0" smtClean="0"/>
              <a:t>Q3</a:t>
            </a:r>
            <a:r>
              <a:rPr lang="ja-JP" altLang="en-US" sz="3600" dirty="0"/>
              <a:t>：</a:t>
            </a:r>
            <a:r>
              <a:rPr lang="en-US" altLang="ja-JP" sz="3600" dirty="0" smtClean="0"/>
              <a:t>HIB</a:t>
            </a:r>
            <a:r>
              <a:rPr lang="ja-JP" altLang="en-US" sz="3600" dirty="0"/>
              <a:t>は誰に対して影響があるもの</a:t>
            </a:r>
            <a:r>
              <a:rPr lang="ja-JP" altLang="en-US" sz="3600" dirty="0" smtClean="0"/>
              <a:t>か</a:t>
            </a:r>
            <a:r>
              <a:rPr lang="en-US" altLang="ja-JP" sz="3600" dirty="0" smtClean="0"/>
              <a:t>(1/2)</a:t>
            </a:r>
            <a:r>
              <a:rPr lang="en-US" altLang="ja-JP" dirty="0"/>
              <a:t/>
            </a:r>
            <a:br>
              <a:rPr lang="en-US" altLang="ja-JP" dirty="0"/>
            </a:br>
            <a:endParaRPr kumimoji="1" lang="ja-JP" altLang="en-US" dirty="0"/>
          </a:p>
        </p:txBody>
      </p:sp>
      <p:sp>
        <p:nvSpPr>
          <p:cNvPr id="9" name="コンテンツ プレースホルダー 8"/>
          <p:cNvSpPr>
            <a:spLocks noGrp="1"/>
          </p:cNvSpPr>
          <p:nvPr>
            <p:ph idx="1"/>
          </p:nvPr>
        </p:nvSpPr>
        <p:spPr>
          <a:xfrm>
            <a:off x="457200" y="5362972"/>
            <a:ext cx="8508380" cy="982984"/>
          </a:xfrm>
        </p:spPr>
        <p:txBody>
          <a:bodyPr/>
          <a:lstStyle/>
          <a:p>
            <a:pPr>
              <a:buFont typeface="Wingdings" panose="05000000000000000000" pitchFamily="2" charset="2"/>
              <a:buChar char="Ø"/>
            </a:pPr>
            <a:r>
              <a:rPr kumimoji="1" lang="ja-JP" altLang="en-US" dirty="0" smtClean="0"/>
              <a:t>ユーザの満足度を下げる不具合</a:t>
            </a:r>
            <a:endParaRPr kumimoji="1" lang="ja-JP" altLang="en-US" dirty="0"/>
          </a:p>
        </p:txBody>
      </p:sp>
      <p:sp>
        <p:nvSpPr>
          <p:cNvPr id="3" name="日付プレースホルダー 2"/>
          <p:cNvSpPr>
            <a:spLocks noGrp="1"/>
          </p:cNvSpPr>
          <p:nvPr>
            <p:ph type="dt" sz="half" idx="10"/>
          </p:nvPr>
        </p:nvSpPr>
        <p:spPr/>
        <p:txBody>
          <a:bodyPr/>
          <a:lstStyle/>
          <a:p>
            <a:fld id="{4F1116B7-A1E5-48A8-A710-D3D4AEA5205D}"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26</a:t>
            </a:fld>
            <a:endParaRPr kumimoji="1" lang="ja-JP" altLang="en-US"/>
          </a:p>
        </p:txBody>
      </p:sp>
      <p:pic>
        <p:nvPicPr>
          <p:cNvPr id="4" name="図 3"/>
          <p:cNvPicPr>
            <a:picLocks noChangeAspect="1"/>
          </p:cNvPicPr>
          <p:nvPr/>
        </p:nvPicPr>
        <p:blipFill>
          <a:blip r:embed="rId3"/>
          <a:stretch>
            <a:fillRect/>
          </a:stretch>
        </p:blipFill>
        <p:spPr>
          <a:xfrm>
            <a:off x="611064" y="961350"/>
            <a:ext cx="7489328" cy="4401622"/>
          </a:xfrm>
          <a:prstGeom prst="rect">
            <a:avLst/>
          </a:prstGeom>
        </p:spPr>
      </p:pic>
    </p:spTree>
    <p:extLst>
      <p:ext uri="{BB962C8B-B14F-4D97-AF65-F5344CB8AC3E}">
        <p14:creationId xmlns:p14="http://schemas.microsoft.com/office/powerpoint/2010/main" val="38770456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4520" y="276988"/>
            <a:ext cx="9019480" cy="1084982"/>
          </a:xfrm>
        </p:spPr>
        <p:txBody>
          <a:bodyPr>
            <a:noAutofit/>
          </a:bodyPr>
          <a:lstStyle/>
          <a:p>
            <a:r>
              <a:rPr lang="en-US" altLang="ja-JP" sz="3200" dirty="0" smtClean="0"/>
              <a:t>Q3</a:t>
            </a:r>
            <a:r>
              <a:rPr lang="ja-JP" altLang="en-US" sz="3200" dirty="0"/>
              <a:t>：</a:t>
            </a:r>
            <a:r>
              <a:rPr lang="en-US" altLang="ja-JP" sz="3200" dirty="0"/>
              <a:t>HIB</a:t>
            </a:r>
            <a:r>
              <a:rPr lang="ja-JP" altLang="en-US" sz="3200" dirty="0"/>
              <a:t>は誰に対して影響があるものか</a:t>
            </a:r>
            <a:r>
              <a:rPr lang="en-US" altLang="ja-JP" sz="3200" dirty="0" smtClean="0"/>
              <a:t>(2/2</a:t>
            </a:r>
            <a:r>
              <a:rPr lang="en-US" altLang="ja-JP" sz="3200" dirty="0"/>
              <a:t>)</a:t>
            </a:r>
            <a:br>
              <a:rPr lang="en-US" altLang="ja-JP" sz="3200" dirty="0"/>
            </a:br>
            <a:endParaRPr kumimoji="1" lang="ja-JP" altLang="en-US" sz="3200" dirty="0"/>
          </a:p>
        </p:txBody>
      </p:sp>
      <p:sp>
        <p:nvSpPr>
          <p:cNvPr id="7" name="コンテンツ プレースホルダー 6"/>
          <p:cNvSpPr>
            <a:spLocks noGrp="1"/>
          </p:cNvSpPr>
          <p:nvPr>
            <p:ph idx="1"/>
          </p:nvPr>
        </p:nvSpPr>
        <p:spPr>
          <a:xfrm>
            <a:off x="317810" y="5473700"/>
            <a:ext cx="8508380" cy="1060915"/>
          </a:xfrm>
        </p:spPr>
        <p:txBody>
          <a:bodyPr>
            <a:normAutofit/>
          </a:bodyPr>
          <a:lstStyle/>
          <a:p>
            <a:pPr>
              <a:buFont typeface="Wingdings" panose="05000000000000000000" pitchFamily="2" charset="2"/>
              <a:buChar char="Ø"/>
            </a:pPr>
            <a:r>
              <a:rPr lang="ja-JP" altLang="en-US" dirty="0" smtClean="0"/>
              <a:t>主にユーザに影響を与える</a:t>
            </a:r>
            <a:endParaRPr lang="en-US" altLang="ja-JP" dirty="0"/>
          </a:p>
        </p:txBody>
      </p:sp>
      <p:sp>
        <p:nvSpPr>
          <p:cNvPr id="3" name="日付プレースホルダー 2"/>
          <p:cNvSpPr>
            <a:spLocks noGrp="1"/>
          </p:cNvSpPr>
          <p:nvPr>
            <p:ph type="dt" sz="half" idx="10"/>
          </p:nvPr>
        </p:nvSpPr>
        <p:spPr/>
        <p:txBody>
          <a:bodyPr/>
          <a:lstStyle/>
          <a:p>
            <a:fld id="{BA20867C-5247-495F-8CF8-BE80BF288669}"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27</a:t>
            </a:fld>
            <a:endParaRPr kumimoji="1" lang="ja-JP" altLang="en-US"/>
          </a:p>
        </p:txBody>
      </p:sp>
      <p:pic>
        <p:nvPicPr>
          <p:cNvPr id="4" name="図 3"/>
          <p:cNvPicPr>
            <a:picLocks noChangeAspect="1"/>
          </p:cNvPicPr>
          <p:nvPr/>
        </p:nvPicPr>
        <p:blipFill>
          <a:blip r:embed="rId2"/>
          <a:stretch>
            <a:fillRect/>
          </a:stretch>
        </p:blipFill>
        <p:spPr>
          <a:xfrm>
            <a:off x="625973" y="819479"/>
            <a:ext cx="7629028" cy="4483727"/>
          </a:xfrm>
          <a:prstGeom prst="rect">
            <a:avLst/>
          </a:prstGeom>
        </p:spPr>
      </p:pic>
    </p:spTree>
    <p:extLst>
      <p:ext uri="{BB962C8B-B14F-4D97-AF65-F5344CB8AC3E}">
        <p14:creationId xmlns:p14="http://schemas.microsoft.com/office/powerpoint/2010/main" val="7244695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200" dirty="0" smtClean="0"/>
              <a:t>Q5</a:t>
            </a:r>
            <a:r>
              <a:rPr lang="ja-JP" altLang="en-US" sz="3200" dirty="0" smtClean="0"/>
              <a:t>：</a:t>
            </a:r>
            <a:r>
              <a:rPr lang="en-US" altLang="ja-JP" sz="3200" dirty="0"/>
              <a:t>OSS</a:t>
            </a:r>
            <a:r>
              <a:rPr lang="ja-JP" altLang="en-US" sz="3200" dirty="0"/>
              <a:t>開発者が行う</a:t>
            </a:r>
            <a:r>
              <a:rPr lang="en-US" altLang="ja-JP" sz="3200" dirty="0"/>
              <a:t>HIB</a:t>
            </a:r>
            <a:r>
              <a:rPr lang="ja-JP" altLang="en-US" sz="3200" dirty="0"/>
              <a:t>の修正プロセスはどのようなものか</a:t>
            </a:r>
            <a:endParaRPr lang="en-US" altLang="ja-JP" sz="3200" dirty="0"/>
          </a:p>
        </p:txBody>
      </p:sp>
      <p:sp>
        <p:nvSpPr>
          <p:cNvPr id="7" name="コンテンツ プレースホルダー 6"/>
          <p:cNvSpPr>
            <a:spLocks noGrp="1"/>
          </p:cNvSpPr>
          <p:nvPr>
            <p:ph idx="1"/>
          </p:nvPr>
        </p:nvSpPr>
        <p:spPr>
          <a:xfrm>
            <a:off x="317810" y="5324866"/>
            <a:ext cx="8508380" cy="1209750"/>
          </a:xfrm>
        </p:spPr>
        <p:txBody>
          <a:bodyPr>
            <a:normAutofit/>
          </a:bodyPr>
          <a:lstStyle/>
          <a:p>
            <a:pPr>
              <a:buFont typeface="Wingdings" panose="05000000000000000000" pitchFamily="2" charset="2"/>
              <a:buChar char="Ø"/>
            </a:pPr>
            <a:r>
              <a:rPr lang="ja-JP" altLang="en-US" dirty="0" smtClean="0"/>
              <a:t>「修正パッチのテストを慎重に行う」など</a:t>
            </a:r>
            <a:endParaRPr lang="en-US" altLang="ja-JP" dirty="0"/>
          </a:p>
          <a:p>
            <a:endParaRPr kumimoji="1" lang="ja-JP" altLang="en-US" dirty="0"/>
          </a:p>
        </p:txBody>
      </p:sp>
      <p:sp>
        <p:nvSpPr>
          <p:cNvPr id="3" name="日付プレースホルダー 2"/>
          <p:cNvSpPr>
            <a:spLocks noGrp="1"/>
          </p:cNvSpPr>
          <p:nvPr>
            <p:ph type="dt" sz="half" idx="10"/>
          </p:nvPr>
        </p:nvSpPr>
        <p:spPr/>
        <p:txBody>
          <a:bodyPr/>
          <a:lstStyle/>
          <a:p>
            <a:fld id="{93E995C1-3999-4D24-AA1E-89582B367C2B}" type="datetime1">
              <a:rPr kumimoji="1" lang="ja-JP" altLang="en-US" smtClean="0"/>
              <a:t>2016/2/15</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28</a:t>
            </a:fld>
            <a:endParaRPr kumimoji="1" lang="ja-JP" altLang="en-US"/>
          </a:p>
        </p:txBody>
      </p:sp>
      <p:pic>
        <p:nvPicPr>
          <p:cNvPr id="5" name="図 4"/>
          <p:cNvPicPr>
            <a:picLocks noChangeAspect="1"/>
          </p:cNvPicPr>
          <p:nvPr/>
        </p:nvPicPr>
        <p:blipFill>
          <a:blip r:embed="rId3"/>
          <a:stretch>
            <a:fillRect/>
          </a:stretch>
        </p:blipFill>
        <p:spPr>
          <a:xfrm>
            <a:off x="727772" y="1308301"/>
            <a:ext cx="7712843" cy="3998281"/>
          </a:xfrm>
          <a:prstGeom prst="rect">
            <a:avLst/>
          </a:prstGeom>
        </p:spPr>
      </p:pic>
    </p:spTree>
    <p:extLst>
      <p:ext uri="{BB962C8B-B14F-4D97-AF65-F5344CB8AC3E}">
        <p14:creationId xmlns:p14="http://schemas.microsoft.com/office/powerpoint/2010/main" val="25578960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93700"/>
            <a:ext cx="8229600" cy="1651000"/>
          </a:xfrm>
        </p:spPr>
        <p:txBody>
          <a:bodyPr>
            <a:normAutofit fontScale="90000"/>
          </a:bodyPr>
          <a:lstStyle/>
          <a:p>
            <a:r>
              <a:rPr lang="en-US" altLang="ja-JP" sz="3600" dirty="0" smtClean="0"/>
              <a:t>Q6</a:t>
            </a:r>
            <a:r>
              <a:rPr lang="ja-JP" altLang="en-US" sz="3600" dirty="0"/>
              <a:t>：</a:t>
            </a:r>
            <a:r>
              <a:rPr lang="en-US" altLang="ja-JP" sz="3600" dirty="0"/>
              <a:t>OSS</a:t>
            </a:r>
            <a:r>
              <a:rPr lang="ja-JP" altLang="en-US" sz="3600" dirty="0"/>
              <a:t>開発者の役割によって認識の違いは存在するか</a:t>
            </a:r>
            <a:r>
              <a:rPr lang="en-US" altLang="ja-JP" dirty="0"/>
              <a:t/>
            </a:r>
            <a:br>
              <a:rPr lang="en-US" altLang="ja-JP" dirty="0"/>
            </a:br>
            <a:endParaRPr kumimoji="1" lang="ja-JP" altLang="en-US" dirty="0"/>
          </a:p>
        </p:txBody>
      </p:sp>
      <p:sp>
        <p:nvSpPr>
          <p:cNvPr id="6" name="コンテンツ プレースホルダー 5"/>
          <p:cNvSpPr>
            <a:spLocks noGrp="1"/>
          </p:cNvSpPr>
          <p:nvPr>
            <p:ph idx="1"/>
          </p:nvPr>
        </p:nvSpPr>
        <p:spPr>
          <a:xfrm>
            <a:off x="317810" y="5391397"/>
            <a:ext cx="8508380" cy="1143218"/>
          </a:xfrm>
        </p:spPr>
        <p:txBody>
          <a:bodyPr/>
          <a:lstStyle/>
          <a:p>
            <a:pPr>
              <a:buFont typeface="Wingdings" panose="05000000000000000000" pitchFamily="2" charset="2"/>
              <a:buChar char="Ø"/>
            </a:pPr>
            <a:r>
              <a:rPr kumimoji="1" lang="ja-JP" altLang="en-US" dirty="0" smtClean="0"/>
              <a:t>役割によって重要視する不具合に差は無い</a:t>
            </a:r>
            <a:endParaRPr kumimoji="1" lang="ja-JP" altLang="en-US" dirty="0"/>
          </a:p>
        </p:txBody>
      </p:sp>
      <p:sp>
        <p:nvSpPr>
          <p:cNvPr id="3" name="日付プレースホルダー 2"/>
          <p:cNvSpPr>
            <a:spLocks noGrp="1"/>
          </p:cNvSpPr>
          <p:nvPr>
            <p:ph type="dt" sz="half" idx="10"/>
          </p:nvPr>
        </p:nvSpPr>
        <p:spPr/>
        <p:txBody>
          <a:bodyPr/>
          <a:lstStyle/>
          <a:p>
            <a:fld id="{DEAE1F1A-C640-4AB2-A531-8F775DD78B41}" type="datetime1">
              <a:rPr kumimoji="1" lang="ja-JP" altLang="en-US" smtClean="0"/>
              <a:t>2016/2/15</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29</a:t>
            </a:fld>
            <a:endParaRPr kumimoji="1" lang="ja-JP" altLang="en-US"/>
          </a:p>
        </p:txBody>
      </p:sp>
      <p:pic>
        <p:nvPicPr>
          <p:cNvPr id="4" name="図 3"/>
          <p:cNvPicPr>
            <a:picLocks noChangeAspect="1"/>
          </p:cNvPicPr>
          <p:nvPr/>
        </p:nvPicPr>
        <p:blipFill>
          <a:blip r:embed="rId3"/>
          <a:stretch>
            <a:fillRect/>
          </a:stretch>
        </p:blipFill>
        <p:spPr>
          <a:xfrm>
            <a:off x="628805" y="1421197"/>
            <a:ext cx="7886390" cy="3952087"/>
          </a:xfrm>
          <a:prstGeom prst="rect">
            <a:avLst/>
          </a:prstGeom>
        </p:spPr>
      </p:pic>
    </p:spTree>
    <p:extLst>
      <p:ext uri="{BB962C8B-B14F-4D97-AF65-F5344CB8AC3E}">
        <p14:creationId xmlns:p14="http://schemas.microsoft.com/office/powerpoint/2010/main" val="273519250"/>
      </p:ext>
    </p:extLst>
  </p:cSld>
  <p:clrMapOvr>
    <a:masterClrMapping/>
  </p:clrMapOvr>
  <p:timing>
    <p:tnLst>
      <p:par>
        <p:cTn id="1" dur="indefinite" restart="never" nodeType="tmRoot"/>
      </p:par>
    </p:tnLst>
  </p:timing>
</p:sld>
</file>

<file path=ppt/theme/theme1.xml><?xml version="1.0" encoding="utf-8"?>
<a:theme xmlns:a="http://schemas.openxmlformats.org/drawingml/2006/main" name="青">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青" id="{0A197E91-DC28-442B-8CB2-281C7AECAEDF}" vid="{E0D61381-CD94-450F-8EC8-7DF5A891ACA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青</Template>
  <TotalTime>2979</TotalTime>
  <Words>3217</Words>
  <Application>Microsoft Office PowerPoint</Application>
  <PresentationFormat>画面に合わせる (4:3)</PresentationFormat>
  <Paragraphs>424</Paragraphs>
  <Slides>30</Slides>
  <Notes>27</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30</vt:i4>
      </vt:variant>
    </vt:vector>
  </HeadingPairs>
  <TitlesOfParts>
    <vt:vector size="38" baseType="lpstr">
      <vt:lpstr>HGPｺﾞｼｯｸM</vt:lpstr>
      <vt:lpstr>HGP創英ﾌﾟﾚｾﾞﾝｽEB</vt:lpstr>
      <vt:lpstr>ＭＳ Ｐゴシック</vt:lpstr>
      <vt:lpstr>メイリオ</vt:lpstr>
      <vt:lpstr>Arial</vt:lpstr>
      <vt:lpstr>Calibri</vt:lpstr>
      <vt:lpstr>Wingdings</vt:lpstr>
      <vt:lpstr>青</vt:lpstr>
      <vt:lpstr>OSS開発者のHigh Impact Bugに対する認識調査</vt:lpstr>
      <vt:lpstr>研究の背景</vt:lpstr>
      <vt:lpstr>研究の動機</vt:lpstr>
      <vt:lpstr>High Impact Bug (HIB)</vt:lpstr>
      <vt:lpstr>High Impact Bug (1/4)</vt:lpstr>
      <vt:lpstr>High Impact Bug (2/4)</vt:lpstr>
      <vt:lpstr>High Impact Bug (3/4)</vt:lpstr>
      <vt:lpstr>High Impact Bug (4/4)</vt:lpstr>
      <vt:lpstr>先行研究の問題点</vt:lpstr>
      <vt:lpstr>目的とアプローチ</vt:lpstr>
      <vt:lpstr>調査方法</vt:lpstr>
      <vt:lpstr>調査対象</vt:lpstr>
      <vt:lpstr>アンケート内容</vt:lpstr>
      <vt:lpstr>アンケート内容</vt:lpstr>
      <vt:lpstr>Q1：どのHIBが最も重要か？</vt:lpstr>
      <vt:lpstr>Q4：HIBの発生原因は？</vt:lpstr>
      <vt:lpstr>Q7：プロダクトの種類による認識の違いは？</vt:lpstr>
      <vt:lpstr>考察 (1/2)</vt:lpstr>
      <vt:lpstr>考察 (2/2)</vt:lpstr>
      <vt:lpstr>まとめ</vt:lpstr>
      <vt:lpstr>予備スライド</vt:lpstr>
      <vt:lpstr>GitHub</vt:lpstr>
      <vt:lpstr>GitHub API</vt:lpstr>
      <vt:lpstr>GitHub APIにおけるcontribution</vt:lpstr>
      <vt:lpstr>OSS開発者の選定(1/2)</vt:lpstr>
      <vt:lpstr>OSS開発者の選定(2/2)</vt:lpstr>
      <vt:lpstr>Q3：HIBは誰に対して影響があるものか(1/2) </vt:lpstr>
      <vt:lpstr>Q3：HIBは誰に対して影響があるものか(2/2) </vt:lpstr>
      <vt:lpstr>Q5：OSS開発者が行うHIBの修正プロセスはどのようなものか</vt:lpstr>
      <vt:lpstr>Q6：OSS開発者の役割によって認識の違いは存在するか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s171050</dc:creator>
  <cp:lastModifiedBy>yusuke matsuno</cp:lastModifiedBy>
  <cp:revision>469</cp:revision>
  <cp:lastPrinted>2016-02-08T09:21:07Z</cp:lastPrinted>
  <dcterms:created xsi:type="dcterms:W3CDTF">2015-04-28T01:50:04Z</dcterms:created>
  <dcterms:modified xsi:type="dcterms:W3CDTF">2016-02-15T12:58:20Z</dcterms:modified>
</cp:coreProperties>
</file>