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9" r:id="rId16"/>
    <p:sldId id="271" r:id="rId17"/>
    <p:sldId id="272" r:id="rId18"/>
    <p:sldId id="274" r:id="rId19"/>
    <p:sldId id="281" r:id="rId20"/>
    <p:sldId id="275" r:id="rId21"/>
    <p:sldId id="276" r:id="rId22"/>
    <p:sldId id="277" r:id="rId23"/>
    <p:sldId id="278" r:id="rId24"/>
    <p:sldId id="280" r:id="rId25"/>
    <p:sldId id="282" r:id="rId2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BAB75-13CD-4467-BAD0-112C90D7D0E4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555D0-3B81-40DF-9E71-A321EFE5EE4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4027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21" name="正方形/長方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正方形/長方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dirty="0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1DA7756-0B39-417A-A40E-A6709F4DD859}" type="datetimeFigureOut">
              <a:rPr kumimoji="1" lang="ja-JP" altLang="en-US" smtClean="0"/>
              <a:pPr/>
              <a:t>2013/10/24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2504A44-7726-41C8-A575-736413089B1F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a.wikipedia.org/wiki/HCP%E3%83%81%E3%83%A3%E3%83%BC%E3%83%88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用字と用語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60151039</a:t>
            </a:r>
            <a:r>
              <a:rPr kumimoji="1" lang="ja-JP" altLang="en-US" dirty="0" smtClean="0"/>
              <a:t>　東　裕之輔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4292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資料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ずっと受けたかったソフトウェアエンジニアリングの新人研修</a:t>
            </a:r>
            <a:r>
              <a:rPr lang="en-US" altLang="ja-JP" sz="2800" dirty="0"/>
              <a:t> </a:t>
            </a:r>
            <a:r>
              <a:rPr lang="ja-JP" altLang="en-US" dirty="0" smtClean="0"/>
              <a:t>　２章「用字と用語」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/>
              <a:t>監修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　 宇治則考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著者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en-US" altLang="ja-JP" dirty="0"/>
              <a:t> </a:t>
            </a:r>
            <a:r>
              <a:rPr kumimoji="1" lang="en-US" altLang="ja-JP" dirty="0" smtClean="0"/>
              <a:t>  </a:t>
            </a:r>
            <a:r>
              <a:rPr kumimoji="1" lang="ja-JP" altLang="en-US" dirty="0" smtClean="0"/>
              <a:t>・大森久美子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 ・岡崎義勝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 ・西原 </a:t>
            </a:r>
            <a:r>
              <a:rPr lang="ja-JP" altLang="en-US" dirty="0"/>
              <a:t>琢夫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2996952"/>
            <a:ext cx="2304257" cy="309634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6040497" y="6145317"/>
            <a:ext cx="2275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/>
              <a:t>http://www.amazon.co.jp/dp/4798119342</a:t>
            </a:r>
            <a:endParaRPr kumimoji="1" lang="ja-JP" alt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91393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はじめに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システム開発で</a:t>
            </a:r>
            <a:r>
              <a:rPr kumimoji="1" lang="ja-JP" altLang="en-US" dirty="0" smtClean="0"/>
              <a:t>は</a:t>
            </a:r>
            <a:r>
              <a:rPr lang="ja-JP" altLang="en-US" dirty="0" smtClean="0"/>
              <a:t>、</a:t>
            </a:r>
            <a:r>
              <a:rPr kumimoji="1" lang="ja-JP" altLang="en-US" dirty="0" smtClean="0"/>
              <a:t>各種</a:t>
            </a:r>
            <a:r>
              <a:rPr kumimoji="1" lang="ja-JP" altLang="en-US" dirty="0" smtClean="0"/>
              <a:t>の分析や設計の結果を文書に書き残すのが一般的である。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それは成果物</a:t>
            </a:r>
            <a:r>
              <a:rPr kumimoji="1" lang="ja-JP" altLang="en-US" dirty="0" smtClean="0"/>
              <a:t>と呼ばれる。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 smtClean="0"/>
              <a:t>成果物のほとんどは文書である。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650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はじめに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成果物はなぜ文書なのか？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大学では、設計者とプログラマーが同一人物であることが多い。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しかしシステムが一定</a:t>
            </a:r>
            <a:r>
              <a:rPr lang="ja-JP" altLang="en-US" dirty="0" smtClean="0"/>
              <a:t>の</a:t>
            </a:r>
            <a:r>
              <a:rPr lang="ja-JP" altLang="en-US" dirty="0" smtClean="0"/>
              <a:t>大きさ</a:t>
            </a:r>
            <a:r>
              <a:rPr lang="ja-JP" altLang="en-US" dirty="0" smtClean="0"/>
              <a:t>に</a:t>
            </a:r>
            <a:r>
              <a:rPr lang="ja-JP" altLang="en-US" dirty="0" smtClean="0"/>
              <a:t>なると</a:t>
            </a:r>
            <a:r>
              <a:rPr lang="ja-JP" altLang="en-US" dirty="0" smtClean="0"/>
              <a:t>、設計者とプログラマーは別</a:t>
            </a:r>
            <a:r>
              <a:rPr lang="ja-JP" altLang="en-US" dirty="0" smtClean="0"/>
              <a:t>の</a:t>
            </a:r>
            <a:r>
              <a:rPr lang="ja-JP" altLang="en-US" dirty="0" smtClean="0"/>
              <a:t>人</a:t>
            </a:r>
            <a:r>
              <a:rPr lang="ja-JP" altLang="en-US" dirty="0" smtClean="0"/>
              <a:t>であることが</a:t>
            </a:r>
            <a:r>
              <a:rPr lang="ja-JP" altLang="en-US" dirty="0" smtClean="0"/>
              <a:t>一般的。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会社</a:t>
            </a:r>
            <a:r>
              <a:rPr lang="ja-JP" altLang="en-US" dirty="0" smtClean="0"/>
              <a:t>も別ということもある。</a:t>
            </a:r>
            <a:endParaRPr lang="en-US" altLang="ja-JP" dirty="0" smtClean="0"/>
          </a:p>
          <a:p>
            <a:endParaRPr kumimoji="1"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2319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はじめに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よって情報の引き継ぎが必要である。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/>
              <a:t>そのため</a:t>
            </a:r>
            <a:r>
              <a:rPr lang="ja-JP" altLang="en-US" dirty="0" smtClean="0"/>
              <a:t>に用いられるのが文書である。</a:t>
            </a:r>
            <a:endParaRPr kumimoji="1" lang="ja-JP" altLang="en-US" dirty="0"/>
          </a:p>
        </p:txBody>
      </p:sp>
      <p:pic>
        <p:nvPicPr>
          <p:cNvPr id="2052" name="Picture 4" descr="C:\Users\東　裕之輔\AppData\Local\Microsoft\Windows\Temporary Internet Files\Content.IE5\LQNQQ95O\MP90042214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3"/>
            <a:ext cx="3960440" cy="26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623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情報を引き継ぐ</a:t>
            </a:r>
            <a:r>
              <a:rPr kumimoji="1" lang="ja-JP" altLang="en-US" dirty="0" smtClean="0"/>
              <a:t>文書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正確に</a:t>
            </a:r>
            <a:r>
              <a:rPr kumimoji="1" lang="ja-JP" altLang="en-US" dirty="0" smtClean="0"/>
              <a:t>効率よく情報を引き継ぐ</a:t>
            </a:r>
            <a:r>
              <a:rPr kumimoji="1" lang="ja-JP" altLang="en-US" dirty="0" smtClean="0"/>
              <a:t>必要がある。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読みやすい文書。</a:t>
            </a:r>
            <a:endParaRPr kumimoji="1" lang="en-US" altLang="ja-JP" dirty="0" smtClean="0"/>
          </a:p>
          <a:p>
            <a:r>
              <a:rPr lang="ja-JP" altLang="en-US" dirty="0" smtClean="0"/>
              <a:t>分かりやすい文書。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文書の書き方が重要である。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下矢印 3"/>
          <p:cNvSpPr/>
          <p:nvPr/>
        </p:nvSpPr>
        <p:spPr>
          <a:xfrm>
            <a:off x="1835696" y="3861048"/>
            <a:ext cx="576064" cy="576064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C:\Users\東　裕之輔\AppData\Local\Microsoft\Windows\Temporary Internet Files\Content.IE5\LQNQQ95O\MP90042298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64904"/>
            <a:ext cx="279278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0254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読みやすい文書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dirty="0" smtClean="0"/>
              <a:t>読みやすい文書を作る</a:t>
            </a:r>
            <a:r>
              <a:rPr kumimoji="1" lang="ja-JP" altLang="en-US" dirty="0" smtClean="0"/>
              <a:t>ルール</a:t>
            </a:r>
            <a:r>
              <a:rPr kumimoji="1" lang="ja-JP" altLang="en-US" dirty="0" smtClean="0"/>
              <a:t>の１つとなる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「用字と用語の統一」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音引き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/>
              <a:t>句</a:t>
            </a:r>
            <a:r>
              <a:rPr kumimoji="1" lang="ja-JP" altLang="en-US" dirty="0" smtClean="0"/>
              <a:t>読点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拗音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カタカナ表記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r>
              <a:rPr kumimoji="1" lang="ja-JP" altLang="en-US" dirty="0" smtClean="0"/>
              <a:t>　これらは不明確なので統一させる。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</a:t>
            </a:r>
            <a:r>
              <a:rPr lang="ja-JP" altLang="en-US" sz="2400" dirty="0" smtClean="0"/>
              <a:t>分野別でルールが存在する場合がある。</a:t>
            </a:r>
            <a:endParaRPr kumimoji="1" lang="en-US" altLang="ja-JP" sz="2400" dirty="0" smtClean="0"/>
          </a:p>
        </p:txBody>
      </p:sp>
      <p:sp>
        <p:nvSpPr>
          <p:cNvPr id="4" name="右矢印 3"/>
          <p:cNvSpPr/>
          <p:nvPr/>
        </p:nvSpPr>
        <p:spPr>
          <a:xfrm>
            <a:off x="827584" y="5661248"/>
            <a:ext cx="288032" cy="21602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40888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音引きの統一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530304625"/>
              </p:ext>
            </p:extLst>
          </p:nvPr>
        </p:nvGraphicFramePr>
        <p:xfrm>
          <a:off x="457200" y="1873632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/>
                <a:gridCol w="433082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語尾に音引きなし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語尾に音引きあり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コンピュータ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コンピューター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サーバ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サーバー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プログラマ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プログラマー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7263565"/>
              </p:ext>
            </p:extLst>
          </p:nvPr>
        </p:nvGraphicFramePr>
        <p:xfrm>
          <a:off x="467544" y="4404712"/>
          <a:ext cx="820891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4248472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語中の音引きなし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語中に音引きあり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イーサネット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イーサーネット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ヘッダフォーマット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ヘッダーフォーマット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467544" y="385175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語中</a:t>
            </a:r>
            <a:r>
              <a:rPr lang="ja-JP" altLang="en-US" dirty="0" smtClean="0"/>
              <a:t>の音引き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7544" y="134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語尾の音引き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27897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句読点の統一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分野別のルールに合わせた句読点の統一。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このシステムは、最新のＣＰＵを使用しています。</a:t>
            </a:r>
            <a:endParaRPr lang="en-US" altLang="ja-JP" dirty="0" smtClean="0"/>
          </a:p>
          <a:p>
            <a:r>
              <a:rPr lang="ja-JP" altLang="en-US" dirty="0"/>
              <a:t>この</a:t>
            </a:r>
            <a:r>
              <a:rPr kumimoji="1" lang="ja-JP" altLang="en-US" dirty="0" smtClean="0"/>
              <a:t>システムは，最新のＣＰＵを使用しています．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9672567"/>
              </p:ext>
            </p:extLst>
          </p:nvPr>
        </p:nvGraphicFramePr>
        <p:xfrm>
          <a:off x="611560" y="3573016"/>
          <a:ext cx="655272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98072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分野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句点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読点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音引き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企業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、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。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しない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学会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，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．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しない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ＪＩＳ規格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，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。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しない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書籍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、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。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書籍により異なる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11560" y="573325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err="1" smtClean="0"/>
              <a:t>，</a:t>
            </a:r>
            <a:r>
              <a:rPr kumimoji="1" lang="ja-JP" altLang="en-US" dirty="0" smtClean="0"/>
              <a:t>．</a:t>
            </a:r>
            <a:r>
              <a:rPr lang="ja-JP" altLang="en-US" dirty="0"/>
              <a:t>は</a:t>
            </a:r>
            <a:r>
              <a:rPr kumimoji="1" lang="ja-JP" altLang="en-US" dirty="0" smtClean="0"/>
              <a:t>全角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17300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カタカナ表記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050334299"/>
              </p:ext>
            </p:extLst>
          </p:nvPr>
        </p:nvGraphicFramePr>
        <p:xfrm>
          <a:off x="611560" y="1628800"/>
          <a:ext cx="569897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72"/>
                <a:gridCol w="273630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カタカナ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日本語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テスト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試験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パス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合格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リソース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資源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5448949"/>
              </p:ext>
            </p:extLst>
          </p:nvPr>
        </p:nvGraphicFramePr>
        <p:xfrm>
          <a:off x="611560" y="378904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307166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分野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原語</a:t>
                      </a:r>
                      <a:r>
                        <a:rPr kumimoji="1" lang="en-US" altLang="ja-JP" dirty="0" smtClean="0"/>
                        <a:t>or</a:t>
                      </a:r>
                      <a:r>
                        <a:rPr kumimoji="1" lang="ja-JP" altLang="en-US" dirty="0" smtClean="0"/>
                        <a:t>日本語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企業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カタカナ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学会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カタカナと日本語の使い分け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ＪＩＳ規格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日本語に翻訳したもの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書籍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カタカナ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4462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平音と拗音の使い分け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430230072"/>
              </p:ext>
            </p:extLst>
          </p:nvPr>
        </p:nvGraphicFramePr>
        <p:xfrm>
          <a:off x="529208" y="2881744"/>
          <a:ext cx="73551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728"/>
                <a:gridCol w="3888432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平音として書く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拗音として書く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ソフトウェア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ソウトウエア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スリーウェイ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スリーウエイ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デジタル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ディジタル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95536" y="5147900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分野別のルールはないので、適切な表記を確認し、自分で統一する。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5536" y="1556792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同じ原語をそのままカタカナで表記する場合でも、拗音や促音の書き方が異なる。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507172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分かりやすい文書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システム開発では、情報の引き継ぎに文章だけではなく、図も多く使用される。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以下の代表的</a:t>
            </a:r>
            <a:r>
              <a:rPr kumimoji="1" lang="ja-JP" altLang="en-US" dirty="0" smtClean="0"/>
              <a:t>な図</a:t>
            </a:r>
            <a:r>
              <a:rPr lang="ja-JP" altLang="en-US" dirty="0"/>
              <a:t>や</a:t>
            </a:r>
            <a:r>
              <a:rPr kumimoji="1" lang="ja-JP" altLang="en-US" dirty="0" smtClean="0"/>
              <a:t>チャート記法を</a:t>
            </a:r>
            <a:r>
              <a:rPr kumimoji="1" lang="ja-JP" altLang="en-US" dirty="0" smtClean="0"/>
              <a:t>説明していく。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UML(</a:t>
            </a:r>
            <a:r>
              <a:rPr kumimoji="1" lang="ja-JP" altLang="en-US" dirty="0" smtClean="0"/>
              <a:t>記法</a:t>
            </a:r>
            <a:r>
              <a:rPr kumimoji="1" lang="en-US" altLang="ja-JP" dirty="0" smtClean="0"/>
              <a:t>)</a:t>
            </a:r>
            <a:endParaRPr kumimoji="1" lang="en-US" altLang="ja-JP" dirty="0" smtClean="0"/>
          </a:p>
          <a:p>
            <a:r>
              <a:rPr lang="ja-JP" altLang="en-US" dirty="0" smtClean="0"/>
              <a:t>クラス図</a:t>
            </a:r>
            <a:endParaRPr lang="en-US" altLang="ja-JP" dirty="0" smtClean="0"/>
          </a:p>
          <a:p>
            <a:r>
              <a:rPr kumimoji="1" lang="ja-JP" altLang="en-US" dirty="0" smtClean="0"/>
              <a:t>シーケンス</a:t>
            </a:r>
            <a:r>
              <a:rPr lang="ja-JP" altLang="en-US" dirty="0" smtClean="0"/>
              <a:t>図</a:t>
            </a:r>
            <a:endParaRPr lang="en-US" altLang="ja-JP" dirty="0" smtClean="0"/>
          </a:p>
          <a:p>
            <a:r>
              <a:rPr lang="ja-JP" altLang="en-US" dirty="0" smtClean="0"/>
              <a:t>ユースケース図</a:t>
            </a:r>
            <a:endParaRPr lang="en-US" altLang="ja-JP" dirty="0" smtClean="0"/>
          </a:p>
          <a:p>
            <a:r>
              <a:rPr kumimoji="1" lang="ja-JP" altLang="en-US" dirty="0" smtClean="0"/>
              <a:t>フローチャート</a:t>
            </a:r>
            <a:endParaRPr kumimoji="1" lang="en-US" altLang="ja-JP" dirty="0" smtClean="0"/>
          </a:p>
          <a:p>
            <a:r>
              <a:rPr lang="en-US" altLang="ja-JP" dirty="0" smtClean="0"/>
              <a:t>HCP</a:t>
            </a:r>
            <a:r>
              <a:rPr lang="ja-JP" altLang="en-US" dirty="0" smtClean="0"/>
              <a:t>チャート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="" val="1458471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ＵＭＬ</a:t>
            </a:r>
            <a:r>
              <a:rPr kumimoji="1" lang="en-US" altLang="ja-JP" dirty="0" smtClean="0"/>
              <a:t>(Unified</a:t>
            </a:r>
            <a:r>
              <a:rPr lang="ja-JP" altLang="en-US" dirty="0" smtClean="0"/>
              <a:t> </a:t>
            </a:r>
            <a:r>
              <a:rPr kumimoji="1" lang="en-US" altLang="ja-JP" dirty="0" smtClean="0"/>
              <a:t>Modeling</a:t>
            </a:r>
            <a:r>
              <a:rPr lang="ja-JP" altLang="en-US" dirty="0" smtClean="0"/>
              <a:t> </a:t>
            </a:r>
            <a:r>
              <a:rPr kumimoji="1" lang="en-US" altLang="ja-JP" dirty="0" smtClean="0"/>
              <a:t>Language)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ja-JP" dirty="0" smtClean="0"/>
          </a:p>
          <a:p>
            <a:r>
              <a:rPr lang="ja-JP" altLang="en-US" dirty="0" smtClean="0"/>
              <a:t>オブジェクト記法に基づいて、オブジェクトをモデル化するための記法である。</a:t>
            </a:r>
            <a:endParaRPr lang="en-US" altLang="ja-JP" dirty="0" smtClean="0"/>
          </a:p>
          <a:p>
            <a:pPr>
              <a:buNone/>
            </a:pPr>
            <a:endParaRPr lang="en-US" altLang="ja-JP" dirty="0"/>
          </a:p>
          <a:p>
            <a:r>
              <a:rPr lang="ja-JP" altLang="en-US" dirty="0" smtClean="0"/>
              <a:t>現在は汎用的なモデリング言語として使われている。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ＵＭＬの中には複数の</a:t>
            </a:r>
            <a:r>
              <a:rPr lang="ja-JP" altLang="en-US" dirty="0" smtClean="0"/>
              <a:t>ダイアグラム</a:t>
            </a:r>
            <a:r>
              <a:rPr lang="en-US" altLang="ja-JP" dirty="0" smtClean="0"/>
              <a:t>(</a:t>
            </a:r>
            <a:r>
              <a:rPr lang="ja-JP" altLang="en-US" dirty="0" smtClean="0"/>
              <a:t>図</a:t>
            </a:r>
            <a:r>
              <a:rPr lang="en-US" altLang="ja-JP" dirty="0" smtClean="0"/>
              <a:t>)</a:t>
            </a:r>
            <a:r>
              <a:rPr lang="ja-JP" altLang="en-US" dirty="0" smtClean="0"/>
              <a:t>が</a:t>
            </a:r>
            <a:r>
              <a:rPr lang="ja-JP" altLang="en-US" dirty="0" smtClean="0"/>
              <a:t>ある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xmlns="" val="297421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ＵＭＬ</a:t>
            </a:r>
            <a:r>
              <a:rPr kumimoji="1" lang="ja-JP" altLang="en-US" dirty="0" smtClean="0"/>
              <a:t>ダイアグラム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4937760"/>
          </a:xfrm>
          <a:ln>
            <a:noFill/>
          </a:ln>
        </p:spPr>
        <p:txBody>
          <a:bodyPr>
            <a:normAutofit/>
          </a:bodyPr>
          <a:lstStyle/>
          <a:p>
            <a:r>
              <a:rPr kumimoji="1" lang="en-US" altLang="ja-JP" dirty="0" smtClean="0"/>
              <a:t>UML</a:t>
            </a:r>
            <a:r>
              <a:rPr lang="ja-JP" altLang="en-US" dirty="0" smtClean="0"/>
              <a:t>には、</a:t>
            </a:r>
            <a:r>
              <a:rPr kumimoji="1" lang="ja-JP" altLang="en-US" dirty="0" smtClean="0"/>
              <a:t>構造図と振る舞い図が存在する。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                                    ＵＭＬ</a:t>
            </a:r>
            <a:endParaRPr lang="en-US" altLang="ja-JP" sz="2800" dirty="0" smtClean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            </a:t>
            </a:r>
            <a:r>
              <a:rPr lang="ja-JP" altLang="en-US" dirty="0" smtClean="0"/>
              <a:t>構造図　　　　　　　　　　　　振る舞い図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/>
              <a:t>　      クラス図</a:t>
            </a:r>
            <a:r>
              <a:rPr lang="ja-JP" altLang="en-US" dirty="0" smtClean="0"/>
              <a:t>                           </a:t>
            </a:r>
            <a:r>
              <a:rPr kumimoji="1" lang="ja-JP" altLang="en-US" dirty="0" smtClean="0"/>
              <a:t>シーケンス図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　      オブジェクト図                  ユースケース図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/>
              <a:t>　      パッケージ図</a:t>
            </a:r>
            <a:r>
              <a:rPr lang="ja-JP" altLang="en-US" dirty="0" smtClean="0"/>
              <a:t>                    </a:t>
            </a:r>
            <a:r>
              <a:rPr kumimoji="1" lang="ja-JP" altLang="en-US" dirty="0" smtClean="0"/>
              <a:t>状態マシン図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　      配置図                             アクテビティ図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/>
              <a:t>　      コンポジット構造図　　　　　コミュニケーション図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　      コンポネート図　　　　　　　</a:t>
            </a:r>
            <a:r>
              <a:rPr lang="ja-JP" altLang="en-US" dirty="0"/>
              <a:t> </a:t>
            </a:r>
            <a:r>
              <a:rPr lang="ja-JP" altLang="en-US" dirty="0" smtClean="0"/>
              <a:t> タイミング図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187624" y="3147914"/>
            <a:ext cx="2952328" cy="287337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4716016" y="3147914"/>
            <a:ext cx="3168352" cy="287337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971600" y="2084131"/>
            <a:ext cx="7128792" cy="410445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1964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ＵＭＬダイアグラム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構造図</a:t>
            </a:r>
            <a:endParaRPr kumimoji="1" lang="en-US" altLang="ja-JP" dirty="0" smtClean="0"/>
          </a:p>
          <a:p>
            <a:r>
              <a:rPr lang="ja-JP" altLang="en-US" dirty="0" smtClean="0"/>
              <a:t>静的な情報</a:t>
            </a:r>
            <a:endParaRPr lang="en-US" altLang="ja-JP" dirty="0" smtClean="0"/>
          </a:p>
          <a:p>
            <a:r>
              <a:rPr lang="ja-JP" altLang="en-US" dirty="0" smtClean="0"/>
              <a:t>時間の流れと関係なくその場の状況を表す情報。</a:t>
            </a:r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振る舞い図</a:t>
            </a:r>
            <a:endParaRPr kumimoji="1" lang="en-US" altLang="ja-JP" dirty="0" smtClean="0"/>
          </a:p>
          <a:p>
            <a:r>
              <a:rPr lang="ja-JP" altLang="en-US" dirty="0" smtClean="0"/>
              <a:t>動的な情報</a:t>
            </a:r>
            <a:endParaRPr lang="en-US" altLang="ja-JP" dirty="0" smtClean="0"/>
          </a:p>
          <a:p>
            <a:r>
              <a:rPr kumimoji="1" lang="ja-JP" altLang="en-US" dirty="0" smtClean="0"/>
              <a:t>時間の流れに沿って変化する状況を表す情報。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24890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ＵＭＬダイアグラム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全てのダイアグラムを使うわけで</a:t>
            </a:r>
            <a:r>
              <a:rPr kumimoji="1" lang="ja-JP" altLang="en-US" dirty="0" smtClean="0"/>
              <a:t>は</a:t>
            </a:r>
            <a:r>
              <a:rPr lang="ja-JP" altLang="en-US" dirty="0" smtClean="0"/>
              <a:t>ない。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よく使われる代表的なダイアグラムを説明していく。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/>
              <a:t>構造図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   -</a:t>
            </a:r>
            <a:r>
              <a:rPr kumimoji="1" lang="ja-JP" altLang="en-US" dirty="0" smtClean="0"/>
              <a:t>クラス図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振る舞い図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 smtClean="0"/>
              <a:t>   -</a:t>
            </a:r>
            <a:r>
              <a:rPr kumimoji="1" lang="ja-JP" altLang="en-US" dirty="0" smtClean="0"/>
              <a:t>シーケンス図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en-US" altLang="ja-JP" dirty="0" smtClean="0"/>
              <a:t>   -</a:t>
            </a:r>
            <a:r>
              <a:rPr kumimoji="1" lang="ja-JP" altLang="en-US" dirty="0" smtClean="0"/>
              <a:t>ユースケース図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45291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UML</a:t>
            </a:r>
            <a:r>
              <a:rPr lang="en-US" altLang="ja-JP" dirty="0"/>
              <a:t>-</a:t>
            </a:r>
            <a:r>
              <a:rPr lang="ja-JP" altLang="en-US" dirty="0" smtClean="0"/>
              <a:t>クラス図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dirty="0"/>
              <a:t>どのような</a:t>
            </a:r>
            <a:r>
              <a:rPr lang="ja-JP" altLang="en-US" dirty="0" smtClean="0"/>
              <a:t>クラス</a:t>
            </a:r>
            <a:r>
              <a:rPr lang="en-US" altLang="ja-JP" dirty="0" smtClean="0"/>
              <a:t>(</a:t>
            </a:r>
            <a:r>
              <a:rPr lang="ja-JP" altLang="en-US" dirty="0" smtClean="0"/>
              <a:t>オブジェクト</a:t>
            </a:r>
            <a:r>
              <a:rPr lang="en-US" altLang="ja-JP" dirty="0" smtClean="0"/>
              <a:t>)</a:t>
            </a:r>
            <a:r>
              <a:rPr lang="ja-JP" altLang="en-US" dirty="0" err="1" smtClean="0"/>
              <a:t>が存</a:t>
            </a:r>
            <a:r>
              <a:rPr lang="ja-JP" altLang="en-US" dirty="0" smtClean="0"/>
              <a:t>在し</a:t>
            </a:r>
            <a:r>
              <a:rPr kumimoji="1" lang="ja-JP" altLang="en-US" dirty="0" smtClean="0"/>
              <a:t>、どのような静的関係を持つかを表したもの。　</a:t>
            </a:r>
            <a:endParaRPr kumimoji="1" lang="ja-JP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7632848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33810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UML-</a:t>
            </a:r>
            <a:r>
              <a:rPr kumimoji="1" lang="ja-JP" altLang="en-US" dirty="0" smtClean="0"/>
              <a:t>ユースケース図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システムに関連する要素（利用者や他のシステム）を動的に表したもの</a:t>
            </a:r>
            <a:r>
              <a:rPr lang="ja-JP" altLang="en-US" dirty="0" smtClean="0"/>
              <a:t>。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7056784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78449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UML-</a:t>
            </a:r>
            <a:r>
              <a:rPr kumimoji="1" lang="ja-JP" altLang="en-US" dirty="0" smtClean="0"/>
              <a:t>シーケンス図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ユースケースを実現するために必要な、オブジェクト間の動的なやり取りを表したもの</a:t>
            </a:r>
            <a:r>
              <a:rPr lang="ja-JP" altLang="en-US" dirty="0" smtClean="0"/>
              <a:t>。</a:t>
            </a:r>
            <a:endParaRPr kumimoji="1" lang="ja-JP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2161" y="2420888"/>
            <a:ext cx="753427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323528" y="6237312"/>
            <a:ext cx="64807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8172400" y="6237312"/>
            <a:ext cx="648072" cy="252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2439695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フローチャート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簡潔な図記号を使って処理やデータの流れを視覚的に分かりやすい形で描く図法である。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プログラム処理の流れ以外に、業務プロセスや手続きの流れを記述する目的でも使われる。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近年では、細かい図記号を使わず、簡単に書くケースも増えてきている。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 smtClean="0"/>
              <a:t>図は省略。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="" val="2751018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HCP</a:t>
            </a:r>
            <a:r>
              <a:rPr kumimoji="1" lang="ja-JP" altLang="en-US" dirty="0" smtClean="0"/>
              <a:t>チャート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ja-JP" dirty="0" smtClean="0"/>
          </a:p>
          <a:p>
            <a:r>
              <a:rPr kumimoji="1" lang="ja-JP" altLang="en-US" dirty="0" smtClean="0"/>
              <a:t>構造化設計に適した図を定規なしで描けるように</a:t>
            </a:r>
            <a:r>
              <a:rPr kumimoji="1" lang="en-US" altLang="ja-JP" dirty="0" smtClean="0"/>
              <a:t>NTT</a:t>
            </a:r>
            <a:r>
              <a:rPr kumimoji="1" lang="ja-JP" altLang="en-US" dirty="0" smtClean="0"/>
              <a:t>で考案されたもの</a:t>
            </a:r>
            <a:r>
              <a:rPr kumimoji="1" lang="ja-JP" altLang="en-US" dirty="0" smtClean="0"/>
              <a:t>。</a:t>
            </a: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構造化を意識した図記号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構造化</a:t>
            </a:r>
            <a:r>
              <a:rPr lang="ja-JP" altLang="en-US" dirty="0" smtClean="0"/>
              <a:t>分析や</a:t>
            </a:r>
            <a:r>
              <a:rPr kumimoji="1" lang="ja-JP" altLang="en-US" dirty="0" smtClean="0"/>
              <a:t>構造化設計との親和性が高い。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xmlns="" val="297042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HCP</a:t>
            </a:r>
            <a:r>
              <a:rPr kumimoji="1" lang="ja-JP" altLang="en-US" dirty="0" smtClean="0"/>
              <a:t>チャート図記号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　</a:t>
            </a:r>
            <a:endParaRPr kumimoji="1" lang="ja-JP" altLang="en-U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590465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5144"/>
            <a:ext cx="595868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7454050" y="6068144"/>
            <a:ext cx="1366422" cy="673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95536" y="6309320"/>
            <a:ext cx="108012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660232" y="652534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 smtClean="0">
                <a:hlinkClick r:id="rId4"/>
              </a:rPr>
              <a:t>http://ja.wikipedia.org/wiki/HCP%E3%83%81%E3%83%A3%E3%83%BC%E3%83%88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239923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HCP</a:t>
            </a:r>
            <a:r>
              <a:rPr kumimoji="1" lang="ja-JP" altLang="en-US" dirty="0" smtClean="0"/>
              <a:t>チャート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処理</a:t>
            </a:r>
            <a:r>
              <a:rPr lang="ja-JP" altLang="en-US" sz="2400" dirty="0" smtClean="0"/>
              <a:t>内容　「入力した期間の合計貸出台数を計算する。」</a:t>
            </a:r>
            <a:endParaRPr kumimoji="1" lang="ja-JP" altLang="en-US" sz="2400" dirty="0"/>
          </a:p>
        </p:txBody>
      </p:sp>
      <p:cxnSp>
        <p:nvCxnSpPr>
          <p:cNvPr id="5" name="直線コネクタ 4"/>
          <p:cNvCxnSpPr/>
          <p:nvPr/>
        </p:nvCxnSpPr>
        <p:spPr>
          <a:xfrm>
            <a:off x="1547664" y="2060848"/>
            <a:ext cx="0" cy="86409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1187624" y="2060848"/>
            <a:ext cx="7920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円/楕円 7"/>
          <p:cNvSpPr/>
          <p:nvPr/>
        </p:nvSpPr>
        <p:spPr>
          <a:xfrm>
            <a:off x="1331640" y="2924944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/>
          <p:cNvCxnSpPr/>
          <p:nvPr/>
        </p:nvCxnSpPr>
        <p:spPr>
          <a:xfrm>
            <a:off x="1547664" y="3356992"/>
            <a:ext cx="0" cy="64807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円/楕円 10"/>
          <p:cNvSpPr/>
          <p:nvPr/>
        </p:nvSpPr>
        <p:spPr>
          <a:xfrm>
            <a:off x="1331640" y="4005064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>
            <a:off x="1547664" y="4437112"/>
            <a:ext cx="0" cy="7200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円/楕円 13"/>
          <p:cNvSpPr/>
          <p:nvPr/>
        </p:nvSpPr>
        <p:spPr>
          <a:xfrm>
            <a:off x="1331640" y="5157192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コネクタ 16"/>
          <p:cNvCxnSpPr/>
          <p:nvPr/>
        </p:nvCxnSpPr>
        <p:spPr>
          <a:xfrm>
            <a:off x="1547664" y="5589240"/>
            <a:ext cx="0" cy="4320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1547664" y="6021288"/>
            <a:ext cx="23402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円/楕円 19"/>
          <p:cNvSpPr/>
          <p:nvPr/>
        </p:nvSpPr>
        <p:spPr>
          <a:xfrm>
            <a:off x="3887924" y="5841268"/>
            <a:ext cx="396044" cy="39604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コネクタ 21"/>
          <p:cNvCxnSpPr/>
          <p:nvPr/>
        </p:nvCxnSpPr>
        <p:spPr>
          <a:xfrm>
            <a:off x="4283968" y="6021288"/>
            <a:ext cx="136815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5652120" y="6039290"/>
            <a:ext cx="0" cy="3420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5580112" y="6021288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5436096" y="6381328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5580112" y="6381328"/>
            <a:ext cx="0" cy="2160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5724128" y="6381328"/>
            <a:ext cx="0" cy="2160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5868144" y="6381328"/>
            <a:ext cx="0" cy="2160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5436096" y="6381328"/>
            <a:ext cx="0" cy="2160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1979712" y="2564904"/>
            <a:ext cx="2106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対象とする日付の範囲を入力する。</a:t>
            </a:r>
            <a:endParaRPr kumimoji="1" lang="ja-JP" altLang="en-US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2033718" y="3789040"/>
            <a:ext cx="21062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合計を０に初期化する。</a:t>
            </a:r>
            <a:endParaRPr kumimoji="1" lang="ja-JP" altLang="en-US" sz="1600" dirty="0"/>
          </a:p>
        </p:txBody>
      </p:sp>
      <p:cxnSp>
        <p:nvCxnSpPr>
          <p:cNvPr id="50" name="直線コネクタ 49"/>
          <p:cNvCxnSpPr/>
          <p:nvPr/>
        </p:nvCxnSpPr>
        <p:spPr>
          <a:xfrm>
            <a:off x="1979712" y="5373216"/>
            <a:ext cx="345638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円/楕円 50"/>
          <p:cNvSpPr/>
          <p:nvPr/>
        </p:nvSpPr>
        <p:spPr>
          <a:xfrm>
            <a:off x="5436096" y="5157192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4" name="直線コネクタ 53"/>
          <p:cNvCxnSpPr>
            <a:stCxn id="51" idx="6"/>
          </p:cNvCxnSpPr>
          <p:nvPr/>
        </p:nvCxnSpPr>
        <p:spPr>
          <a:xfrm>
            <a:off x="5868144" y="5373216"/>
            <a:ext cx="136815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7236296" y="5085184"/>
            <a:ext cx="0" cy="5760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5688124" y="4579387"/>
            <a:ext cx="234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当日の貸出台数を合計に加算</a:t>
            </a:r>
            <a:endParaRPr kumimoji="1" lang="ja-JP" altLang="en-US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2013556" y="4487053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日付範囲の開始日から最終日まで繰り返す。</a:t>
            </a:r>
            <a:endParaRPr kumimoji="1" lang="ja-JP" altLang="en-US" sz="16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4355976" y="5620598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合計を表示</a:t>
            </a:r>
            <a:endParaRPr kumimoji="1" lang="ja-JP" altLang="en-US" dirty="0"/>
          </a:p>
        </p:txBody>
      </p:sp>
      <p:sp>
        <p:nvSpPr>
          <p:cNvPr id="62" name="円弧 61"/>
          <p:cNvSpPr/>
          <p:nvPr/>
        </p:nvSpPr>
        <p:spPr>
          <a:xfrm>
            <a:off x="1475656" y="5225718"/>
            <a:ext cx="216024" cy="291514"/>
          </a:xfrm>
          <a:prstGeom prst="arc">
            <a:avLst>
              <a:gd name="adj1" fmla="val 16200000"/>
              <a:gd name="adj2" fmla="val 5052567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2400" dirty="0"/>
          </a:p>
        </p:txBody>
      </p:sp>
      <p:cxnSp>
        <p:nvCxnSpPr>
          <p:cNvPr id="7168" name="直線コネクタ 7167"/>
          <p:cNvCxnSpPr/>
          <p:nvPr/>
        </p:nvCxnSpPr>
        <p:spPr>
          <a:xfrm>
            <a:off x="1605027" y="5373216"/>
            <a:ext cx="14645" cy="14267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2" name="直線コネクタ 7171"/>
          <p:cNvCxnSpPr>
            <a:stCxn id="62" idx="2"/>
            <a:endCxn id="14" idx="5"/>
          </p:cNvCxnSpPr>
          <p:nvPr/>
        </p:nvCxnSpPr>
        <p:spPr>
          <a:xfrm>
            <a:off x="1598313" y="5515886"/>
            <a:ext cx="102103" cy="100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6961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HCP</a:t>
            </a:r>
            <a:r>
              <a:rPr kumimoji="1" lang="ja-JP" altLang="en-US" dirty="0" smtClean="0"/>
              <a:t>チャートの特徴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フローチャートと比べると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条件分岐文では</a:t>
            </a:r>
            <a:r>
              <a:rPr kumimoji="1" lang="en-US" altLang="ja-JP" dirty="0" smtClean="0"/>
              <a:t>yes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no</a:t>
            </a:r>
            <a:r>
              <a:rPr kumimoji="1" lang="ja-JP" altLang="en-US" dirty="0" smtClean="0"/>
              <a:t>以外、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分岐以上も表現できる。</a:t>
            </a:r>
            <a:endParaRPr lang="en-US" altLang="ja-JP" dirty="0"/>
          </a:p>
          <a:p>
            <a:r>
              <a:rPr kumimoji="1" lang="en-US" altLang="ja-JP" dirty="0" smtClean="0"/>
              <a:t>C</a:t>
            </a:r>
            <a:r>
              <a:rPr lang="ja-JP" altLang="en-US" dirty="0" smtClean="0"/>
              <a:t>言語における</a:t>
            </a:r>
            <a:r>
              <a:rPr lang="en-US" altLang="ja-JP" dirty="0" smtClean="0"/>
              <a:t>switch-case</a:t>
            </a:r>
            <a:r>
              <a:rPr lang="ja-JP" altLang="en-US" dirty="0" smtClean="0"/>
              <a:t>文にも対応しているのでプログラミングしやすい。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処理内容を図形の中ではなく、周囲に書くため、チャート全体をコンパクトにできる</a:t>
            </a:r>
            <a:r>
              <a:rPr kumimoji="1" lang="ja-JP" altLang="en-US" dirty="0" smtClean="0"/>
              <a:t>。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手で描くことができる。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58347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dirty="0" smtClean="0"/>
              <a:t>システム開発において、読みやすい文書、分かりやすい文書。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句読点、音引きなどを、定められたルールに統一。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紹介したＵＭＬダイヤグラム、フローチャート、ＨＣＰチャートなどの図を使う。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xmlns="" val="9140111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ス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623</TotalTime>
  <Words>865</Words>
  <Application>Microsoft Office PowerPoint</Application>
  <PresentationFormat>画面に合わせる (4:3)</PresentationFormat>
  <Paragraphs>236</Paragraphs>
  <Slides>25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6" baseType="lpstr">
      <vt:lpstr>アース</vt:lpstr>
      <vt:lpstr>用字と用語</vt:lpstr>
      <vt:lpstr>資料</vt:lpstr>
      <vt:lpstr>はじめに</vt:lpstr>
      <vt:lpstr>はじめに</vt:lpstr>
      <vt:lpstr>はじめに</vt:lpstr>
      <vt:lpstr>情報を引き継ぐ文書</vt:lpstr>
      <vt:lpstr>読みやすい文書</vt:lpstr>
      <vt:lpstr>音引きの統一</vt:lpstr>
      <vt:lpstr>句読点の統一</vt:lpstr>
      <vt:lpstr>カタカナ表記</vt:lpstr>
      <vt:lpstr>平音と拗音の使い分け</vt:lpstr>
      <vt:lpstr>分かりやすい文書</vt:lpstr>
      <vt:lpstr>ＵＭＬ(Unified Modeling Language)</vt:lpstr>
      <vt:lpstr>ＵＭＬダイアグラム</vt:lpstr>
      <vt:lpstr>ＵＭＬダイアグラム</vt:lpstr>
      <vt:lpstr>ＵＭＬダイアグラム</vt:lpstr>
      <vt:lpstr>UML-クラス図</vt:lpstr>
      <vt:lpstr>UML-ユースケース図</vt:lpstr>
      <vt:lpstr>UML-シーケンス図</vt:lpstr>
      <vt:lpstr>フローチャート</vt:lpstr>
      <vt:lpstr>HCPチャート</vt:lpstr>
      <vt:lpstr>HCPチャート図記号</vt:lpstr>
      <vt:lpstr>HCPチャート</vt:lpstr>
      <vt:lpstr>HCPチャートの特徴</vt:lpstr>
      <vt:lpstr>まとめ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用字と用語</dc:title>
  <dc:creator>東　裕之輔</dc:creator>
  <cp:lastModifiedBy>You Know</cp:lastModifiedBy>
  <cp:revision>46</cp:revision>
  <dcterms:created xsi:type="dcterms:W3CDTF">2013-10-21T06:20:39Z</dcterms:created>
  <dcterms:modified xsi:type="dcterms:W3CDTF">2013-10-24T15:52:54Z</dcterms:modified>
</cp:coreProperties>
</file>