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5.xml" ContentType="application/vnd.openxmlformats-officedocument.presentationml.notesSlide+xml"/>
  <Override PartName="/ppt/charts/chart7.xml" ContentType="application/vnd.openxmlformats-officedocument.drawingml.chart+xml"/>
  <Override PartName="/ppt/notesSlides/notesSlide16.xml" ContentType="application/vnd.openxmlformats-officedocument.presentationml.notesSlide+xml"/>
  <Override PartName="/ppt/charts/chart8.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7"/>
  </p:notesMasterIdLst>
  <p:handoutMasterIdLst>
    <p:handoutMasterId r:id="rId28"/>
  </p:handoutMasterIdLst>
  <p:sldIdLst>
    <p:sldId id="273" r:id="rId2"/>
    <p:sldId id="388" r:id="rId3"/>
    <p:sldId id="389" r:id="rId4"/>
    <p:sldId id="391" r:id="rId5"/>
    <p:sldId id="392" r:id="rId6"/>
    <p:sldId id="393" r:id="rId7"/>
    <p:sldId id="394" r:id="rId8"/>
    <p:sldId id="349" r:id="rId9"/>
    <p:sldId id="326" r:id="rId10"/>
    <p:sldId id="327" r:id="rId11"/>
    <p:sldId id="377" r:id="rId12"/>
    <p:sldId id="395" r:id="rId13"/>
    <p:sldId id="347" r:id="rId14"/>
    <p:sldId id="397" r:id="rId15"/>
    <p:sldId id="348" r:id="rId16"/>
    <p:sldId id="398" r:id="rId17"/>
    <p:sldId id="399" r:id="rId18"/>
    <p:sldId id="401" r:id="rId19"/>
    <p:sldId id="400" r:id="rId20"/>
    <p:sldId id="402" r:id="rId21"/>
    <p:sldId id="403" r:id="rId22"/>
    <p:sldId id="404" r:id="rId23"/>
    <p:sldId id="379" r:id="rId24"/>
    <p:sldId id="334" r:id="rId25"/>
    <p:sldId id="387" r:id="rId26"/>
  </p:sldIdLst>
  <p:sldSz cx="9144000" cy="6858000" type="screen4x3"/>
  <p:notesSz cx="6794500" cy="9906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0450" autoAdjust="0"/>
  </p:normalViewPr>
  <p:slideViewPr>
    <p:cSldViewPr snapToGrid="0" snapToObjects="1" showGuides="1">
      <p:cViewPr varScale="1">
        <p:scale>
          <a:sx n="110" d="100"/>
          <a:sy n="110" d="100"/>
        </p:scale>
        <p:origin x="-90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55" d="100"/>
          <a:sy n="55" d="100"/>
        </p:scale>
        <p:origin x="-2850" y="-90"/>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38100">
              <a:solidFill>
                <a:srgbClr val="C00000"/>
              </a:solidFill>
            </a:ln>
          </c:spPr>
          <c:marker>
            <c:symbol val="none"/>
          </c:marker>
          <c:val>
            <c:numRef>
              <c:f>Sheet1!$C$2:$C$9</c:f>
              <c:numCache>
                <c:formatCode>General</c:formatCode>
                <c:ptCount val="8"/>
                <c:pt idx="0">
                  <c:v>20</c:v>
                </c:pt>
                <c:pt idx="1">
                  <c:v>26</c:v>
                </c:pt>
                <c:pt idx="2">
                  <c:v>32</c:v>
                </c:pt>
                <c:pt idx="3">
                  <c:v>28</c:v>
                </c:pt>
                <c:pt idx="4">
                  <c:v>23</c:v>
                </c:pt>
                <c:pt idx="5">
                  <c:v>24</c:v>
                </c:pt>
                <c:pt idx="6">
                  <c:v>28</c:v>
                </c:pt>
                <c:pt idx="7">
                  <c:v>30</c:v>
                </c:pt>
              </c:numCache>
            </c:numRef>
          </c:val>
          <c:smooth val="1"/>
        </c:ser>
        <c:dLbls>
          <c:showLegendKey val="0"/>
          <c:showVal val="0"/>
          <c:showCatName val="0"/>
          <c:showSerName val="0"/>
          <c:showPercent val="0"/>
          <c:showBubbleSize val="0"/>
        </c:dLbls>
        <c:marker val="1"/>
        <c:smooth val="0"/>
        <c:axId val="89150592"/>
        <c:axId val="89152512"/>
      </c:lineChart>
      <c:catAx>
        <c:axId val="89150592"/>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89152512"/>
        <c:crosses val="autoZero"/>
        <c:auto val="1"/>
        <c:lblAlgn val="ctr"/>
        <c:lblOffset val="100"/>
        <c:noMultiLvlLbl val="0"/>
      </c:catAx>
      <c:valAx>
        <c:axId val="89152512"/>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89150592"/>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Sheet1!$B$1</c:f>
              <c:strCache>
                <c:ptCount val="1"/>
                <c:pt idx="0">
                  <c:v>開発者A</c:v>
                </c:pt>
              </c:strCache>
            </c:strRef>
          </c:tx>
          <c:marker>
            <c:symbol val="none"/>
          </c:marker>
          <c:val>
            <c:numRef>
              <c:f>Sheet1!$B$2:$B$13</c:f>
              <c:numCache>
                <c:formatCode>General</c:formatCode>
                <c:ptCount val="12"/>
                <c:pt idx="0">
                  <c:v>15</c:v>
                </c:pt>
                <c:pt idx="1">
                  <c:v>15</c:v>
                </c:pt>
                <c:pt idx="2">
                  <c:v>15.5</c:v>
                </c:pt>
                <c:pt idx="3">
                  <c:v>15.5</c:v>
                </c:pt>
                <c:pt idx="4">
                  <c:v>16</c:v>
                </c:pt>
                <c:pt idx="5">
                  <c:v>16</c:v>
                </c:pt>
                <c:pt idx="6">
                  <c:v>16</c:v>
                </c:pt>
                <c:pt idx="7">
                  <c:v>16</c:v>
                </c:pt>
                <c:pt idx="8">
                  <c:v>15.5</c:v>
                </c:pt>
                <c:pt idx="9">
                  <c:v>15.5</c:v>
                </c:pt>
                <c:pt idx="10">
                  <c:v>15</c:v>
                </c:pt>
                <c:pt idx="11">
                  <c:v>15</c:v>
                </c:pt>
              </c:numCache>
            </c:numRef>
          </c:val>
          <c:smooth val="1"/>
        </c:ser>
        <c:ser>
          <c:idx val="2"/>
          <c:order val="1"/>
          <c:tx>
            <c:strRef>
              <c:f>Sheet1!$C$1</c:f>
              <c:strCache>
                <c:ptCount val="1"/>
                <c:pt idx="0">
                  <c:v>開発者B</c:v>
                </c:pt>
              </c:strCache>
            </c:strRef>
          </c:tx>
          <c:marker>
            <c:symbol val="none"/>
          </c:marker>
          <c:val>
            <c:numRef>
              <c:f>Sheet1!$C$2:$C$13</c:f>
              <c:numCache>
                <c:formatCode>General</c:formatCode>
                <c:ptCount val="12"/>
                <c:pt idx="0">
                  <c:v>30</c:v>
                </c:pt>
                <c:pt idx="1">
                  <c:v>29</c:v>
                </c:pt>
                <c:pt idx="2">
                  <c:v>29</c:v>
                </c:pt>
                <c:pt idx="3">
                  <c:v>28</c:v>
                </c:pt>
                <c:pt idx="4">
                  <c:v>27</c:v>
                </c:pt>
                <c:pt idx="5">
                  <c:v>25</c:v>
                </c:pt>
                <c:pt idx="6">
                  <c:v>22</c:v>
                </c:pt>
                <c:pt idx="7">
                  <c:v>18</c:v>
                </c:pt>
                <c:pt idx="8">
                  <c:v>12</c:v>
                </c:pt>
                <c:pt idx="9">
                  <c:v>7</c:v>
                </c:pt>
                <c:pt idx="10">
                  <c:v>3</c:v>
                </c:pt>
                <c:pt idx="11">
                  <c:v>1</c:v>
                </c:pt>
              </c:numCache>
            </c:numRef>
          </c:val>
          <c:smooth val="1"/>
        </c:ser>
        <c:ser>
          <c:idx val="3"/>
          <c:order val="2"/>
          <c:tx>
            <c:strRef>
              <c:f>Sheet1!$D$1</c:f>
              <c:strCache>
                <c:ptCount val="1"/>
                <c:pt idx="0">
                  <c:v>開発者C</c:v>
                </c:pt>
              </c:strCache>
            </c:strRef>
          </c:tx>
          <c:marker>
            <c:symbol val="none"/>
          </c:marker>
          <c:val>
            <c:numRef>
              <c:f>Sheet1!$D$2:$D$13</c:f>
              <c:numCache>
                <c:formatCode>General</c:formatCode>
                <c:ptCount val="12"/>
                <c:pt idx="0">
                  <c:v>4</c:v>
                </c:pt>
                <c:pt idx="1">
                  <c:v>8</c:v>
                </c:pt>
                <c:pt idx="2">
                  <c:v>15</c:v>
                </c:pt>
                <c:pt idx="3">
                  <c:v>20</c:v>
                </c:pt>
                <c:pt idx="4">
                  <c:v>25</c:v>
                </c:pt>
                <c:pt idx="5">
                  <c:v>30</c:v>
                </c:pt>
                <c:pt idx="6">
                  <c:v>25</c:v>
                </c:pt>
                <c:pt idx="7">
                  <c:v>20</c:v>
                </c:pt>
                <c:pt idx="8">
                  <c:v>15</c:v>
                </c:pt>
                <c:pt idx="9">
                  <c:v>11</c:v>
                </c:pt>
                <c:pt idx="10">
                  <c:v>8</c:v>
                </c:pt>
                <c:pt idx="11">
                  <c:v>4</c:v>
                </c:pt>
              </c:numCache>
            </c:numRef>
          </c:val>
          <c:smooth val="1"/>
        </c:ser>
        <c:ser>
          <c:idx val="4"/>
          <c:order val="3"/>
          <c:tx>
            <c:strRef>
              <c:f>Sheet1!$E$1</c:f>
              <c:strCache>
                <c:ptCount val="1"/>
                <c:pt idx="0">
                  <c:v>開発者D</c:v>
                </c:pt>
              </c:strCache>
            </c:strRef>
          </c:tx>
          <c:marker>
            <c:symbol val="none"/>
          </c:marker>
          <c:val>
            <c:numRef>
              <c:f>Sheet1!$E$2:$E$13</c:f>
              <c:numCache>
                <c:formatCode>General</c:formatCode>
                <c:ptCount val="12"/>
                <c:pt idx="0">
                  <c:v>1</c:v>
                </c:pt>
                <c:pt idx="1">
                  <c:v>3</c:v>
                </c:pt>
                <c:pt idx="2">
                  <c:v>7</c:v>
                </c:pt>
                <c:pt idx="3">
                  <c:v>12</c:v>
                </c:pt>
                <c:pt idx="4">
                  <c:v>18</c:v>
                </c:pt>
                <c:pt idx="5">
                  <c:v>22</c:v>
                </c:pt>
                <c:pt idx="6">
                  <c:v>25</c:v>
                </c:pt>
                <c:pt idx="7">
                  <c:v>27</c:v>
                </c:pt>
                <c:pt idx="8">
                  <c:v>28</c:v>
                </c:pt>
                <c:pt idx="9">
                  <c:v>29</c:v>
                </c:pt>
                <c:pt idx="10">
                  <c:v>29</c:v>
                </c:pt>
                <c:pt idx="11">
                  <c:v>30</c:v>
                </c:pt>
              </c:numCache>
            </c:numRef>
          </c:val>
          <c:smooth val="1"/>
        </c:ser>
        <c:dLbls>
          <c:showLegendKey val="0"/>
          <c:showVal val="0"/>
          <c:showCatName val="0"/>
          <c:showSerName val="0"/>
          <c:showPercent val="0"/>
          <c:showBubbleSize val="0"/>
        </c:dLbls>
        <c:marker val="1"/>
        <c:smooth val="0"/>
        <c:axId val="392258688"/>
        <c:axId val="392260608"/>
      </c:lineChart>
      <c:catAx>
        <c:axId val="392258688"/>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392260608"/>
        <c:crosses val="autoZero"/>
        <c:auto val="1"/>
        <c:lblAlgn val="ctr"/>
        <c:lblOffset val="100"/>
        <c:noMultiLvlLbl val="0"/>
      </c:catAx>
      <c:valAx>
        <c:axId val="392260608"/>
        <c:scaling>
          <c:orientation val="minMax"/>
        </c:scaling>
        <c:delete val="0"/>
        <c:axPos val="l"/>
        <c:title>
          <c:tx>
            <c:rich>
              <a:bodyPr rot="0" vert="wordArtVertRtl"/>
              <a:lstStyle/>
              <a:p>
                <a:pPr>
                  <a:defRPr/>
                </a:pPr>
                <a:r>
                  <a:rPr lang="ja-JP" altLang="en-US" dirty="0" smtClean="0"/>
                  <a:t>月当たりのパッチ投稿数</a:t>
                </a:r>
                <a:endParaRPr lang="ja-JP" dirty="0"/>
              </a:p>
            </c:rich>
          </c:tx>
          <c:layout/>
          <c:overlay val="0"/>
        </c:title>
        <c:numFmt formatCode="General" sourceLinked="1"/>
        <c:majorTickMark val="none"/>
        <c:minorTickMark val="none"/>
        <c:tickLblPos val="nextTo"/>
        <c:crossAx val="392258688"/>
        <c:crosses val="autoZero"/>
        <c:crossBetween val="between"/>
      </c:valAx>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3810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393471104"/>
        <c:axId val="394221824"/>
      </c:lineChart>
      <c:catAx>
        <c:axId val="393471104"/>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394221824"/>
        <c:crosses val="autoZero"/>
        <c:auto val="1"/>
        <c:lblAlgn val="ctr"/>
        <c:lblOffset val="100"/>
        <c:noMultiLvlLbl val="0"/>
      </c:catAx>
      <c:valAx>
        <c:axId val="394221824"/>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393471104"/>
        <c:crosses val="autoZero"/>
        <c:crossBetween val="between"/>
      </c:valAx>
      <c:spPr>
        <a:noFill/>
        <a:ln w="25400">
          <a:noFill/>
        </a:ln>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217109632"/>
        <c:axId val="224077312"/>
      </c:lineChart>
      <c:catAx>
        <c:axId val="217109632"/>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crossAx val="224077312"/>
        <c:crosses val="autoZero"/>
        <c:auto val="1"/>
        <c:lblAlgn val="ctr"/>
        <c:lblOffset val="100"/>
        <c:noMultiLvlLbl val="0"/>
      </c:catAx>
      <c:valAx>
        <c:axId val="224077312"/>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crossAx val="217109632"/>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3810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94592000"/>
        <c:axId val="94635136"/>
      </c:lineChart>
      <c:catAx>
        <c:axId val="94592000"/>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94635136"/>
        <c:crosses val="autoZero"/>
        <c:auto val="1"/>
        <c:lblAlgn val="ctr"/>
        <c:lblOffset val="100"/>
        <c:noMultiLvlLbl val="0"/>
      </c:catAx>
      <c:valAx>
        <c:axId val="94635136"/>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94592000"/>
        <c:crosses val="autoZero"/>
        <c:crossBetween val="between"/>
      </c:valAx>
      <c:spPr>
        <a:noFill/>
        <a:ln w="25400">
          <a:noFill/>
        </a:ln>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94496256"/>
        <c:axId val="94498176"/>
      </c:lineChart>
      <c:catAx>
        <c:axId val="94496256"/>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crossAx val="94498176"/>
        <c:crosses val="autoZero"/>
        <c:auto val="1"/>
        <c:lblAlgn val="ctr"/>
        <c:lblOffset val="100"/>
        <c:noMultiLvlLbl val="0"/>
      </c:catAx>
      <c:valAx>
        <c:axId val="94498176"/>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crossAx val="94496256"/>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3810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393946624"/>
        <c:axId val="393948544"/>
      </c:lineChart>
      <c:catAx>
        <c:axId val="393946624"/>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393948544"/>
        <c:crosses val="autoZero"/>
        <c:auto val="1"/>
        <c:lblAlgn val="ctr"/>
        <c:lblOffset val="100"/>
        <c:noMultiLvlLbl val="0"/>
      </c:catAx>
      <c:valAx>
        <c:axId val="393948544"/>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393946624"/>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3810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233742336"/>
        <c:axId val="233744640"/>
      </c:lineChart>
      <c:catAx>
        <c:axId val="233742336"/>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233744640"/>
        <c:crosses val="autoZero"/>
        <c:auto val="1"/>
        <c:lblAlgn val="ctr"/>
        <c:lblOffset val="100"/>
        <c:noMultiLvlLbl val="0"/>
      </c:catAx>
      <c:valAx>
        <c:axId val="233744640"/>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233742336"/>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F77DDDB4-4B17-0C46-96D4-FF407CDBFFAA}" type="datetimeFigureOut">
              <a:rPr kumimoji="1" lang="ja-JP" altLang="en-US" smtClean="0"/>
              <a:t>2016/2/2</a:t>
            </a:fld>
            <a:endParaRPr kumimoji="1" lang="ja-JP" altLang="en-US" dirty="0"/>
          </a:p>
        </p:txBody>
      </p:sp>
      <p:sp>
        <p:nvSpPr>
          <p:cNvPr id="4" name="フッター プレースホルダー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E3696C49-DC5E-AD4F-918D-031871C9D3FE}" type="slidenum">
              <a:rPr kumimoji="1" lang="ja-JP" altLang="en-US" smtClean="0"/>
              <a:t>‹#›</a:t>
            </a:fld>
            <a:endParaRPr kumimoji="1" lang="ja-JP" altLang="en-US" dirty="0"/>
          </a:p>
        </p:txBody>
      </p:sp>
    </p:spTree>
    <p:extLst>
      <p:ext uri="{BB962C8B-B14F-4D97-AF65-F5344CB8AC3E}">
        <p14:creationId xmlns:p14="http://schemas.microsoft.com/office/powerpoint/2010/main" val="409315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01E7A192-E54E-F346-9142-EBDBB7BAE677}" type="datetimeFigureOut">
              <a:rPr kumimoji="1" lang="ja-JP" altLang="en-US" smtClean="0"/>
              <a:t>2016/2/2</a:t>
            </a:fld>
            <a:endParaRPr kumimoji="1" lang="ja-JP" altLang="en-US" dirty="0"/>
          </a:p>
        </p:txBody>
      </p:sp>
      <p:sp>
        <p:nvSpPr>
          <p:cNvPr id="4" name="スライド イメージ プレースホルダー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471D74F6-2E31-3540-BA87-9CBB998BC01E}" type="slidenum">
              <a:rPr kumimoji="1" lang="ja-JP" altLang="en-US" smtClean="0"/>
              <a:t>‹#›</a:t>
            </a:fld>
            <a:endParaRPr kumimoji="1" lang="ja-JP" altLang="en-US" dirty="0"/>
          </a:p>
        </p:txBody>
      </p:sp>
    </p:spTree>
    <p:extLst>
      <p:ext uri="{BB962C8B-B14F-4D97-AF65-F5344CB8AC3E}">
        <p14:creationId xmlns:p14="http://schemas.microsoft.com/office/powerpoint/2010/main" val="32640904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dirty="0" smtClean="0">
                <a:solidFill>
                  <a:prstClr val="black"/>
                </a:solidFill>
              </a:rPr>
              <a:t>平成</a:t>
            </a:r>
            <a:r>
              <a:rPr lang="en-US" altLang="ja-JP" dirty="0" smtClean="0">
                <a:solidFill>
                  <a:prstClr val="black"/>
                </a:solidFill>
              </a:rPr>
              <a:t>20</a:t>
            </a:r>
            <a:r>
              <a:rPr lang="ja-JP" altLang="en-US" dirty="0" smtClean="0">
                <a:solidFill>
                  <a:prstClr val="black"/>
                </a:solidFill>
              </a:rPr>
              <a:t>年５月</a:t>
            </a:r>
            <a:r>
              <a:rPr lang="en-US" altLang="ja-JP" dirty="0" smtClean="0">
                <a:solidFill>
                  <a:prstClr val="black"/>
                </a:solidFill>
              </a:rPr>
              <a:t>24</a:t>
            </a:r>
            <a:r>
              <a:rPr lang="ja-JP" altLang="en-US" dirty="0" smtClean="0">
                <a:solidFill>
                  <a:prstClr val="black"/>
                </a:solidFill>
              </a:rPr>
              <a:t>日　　　　　　　　　　近畿地区国立大学合同入試説明会（梅田）</a:t>
            </a:r>
            <a:endParaRPr lang="en-US" altLang="ja-JP" dirty="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endParaRPr lang="en-US" altLang="ja-JP" dirty="0" smtClean="0">
              <a:ea typeface="ＭＳ Ｐ明朝" pitchFamily="18" charset="-128"/>
            </a:endParaRPr>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a:t>
            </a:fld>
            <a:endParaRPr kumimoji="1" lang="ja-JP" altLang="en-US"/>
          </a:p>
        </p:txBody>
      </p:sp>
    </p:spTree>
    <p:extLst>
      <p:ext uri="{BB962C8B-B14F-4D97-AF65-F5344CB8AC3E}">
        <p14:creationId xmlns:p14="http://schemas.microsoft.com/office/powerpoint/2010/main" val="194972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a:t>
            </a:fld>
            <a:endParaRPr kumimoji="1" lang="ja-JP" altLang="en-US" dirty="0"/>
          </a:p>
        </p:txBody>
      </p:sp>
    </p:spTree>
    <p:extLst>
      <p:ext uri="{BB962C8B-B14F-4D97-AF65-F5344CB8AC3E}">
        <p14:creationId xmlns:p14="http://schemas.microsoft.com/office/powerpoint/2010/main" val="1503606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a:t>
            </a:fld>
            <a:endParaRPr kumimoji="1" lang="ja-JP" altLang="en-US"/>
          </a:p>
        </p:txBody>
      </p:sp>
    </p:spTree>
    <p:extLst>
      <p:ext uri="{BB962C8B-B14F-4D97-AF65-F5344CB8AC3E}">
        <p14:creationId xmlns:p14="http://schemas.microsoft.com/office/powerpoint/2010/main" val="1907919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5</a:t>
            </a:fld>
            <a:endParaRPr kumimoji="1" lang="ja-JP" altLang="en-US"/>
          </a:p>
        </p:txBody>
      </p:sp>
    </p:spTree>
    <p:extLst>
      <p:ext uri="{BB962C8B-B14F-4D97-AF65-F5344CB8AC3E}">
        <p14:creationId xmlns:p14="http://schemas.microsoft.com/office/powerpoint/2010/main" val="1907919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6</a:t>
            </a:fld>
            <a:endParaRPr kumimoji="1" lang="ja-JP" altLang="en-US"/>
          </a:p>
        </p:txBody>
      </p:sp>
    </p:spTree>
    <p:extLst>
      <p:ext uri="{BB962C8B-B14F-4D97-AF65-F5344CB8AC3E}">
        <p14:creationId xmlns:p14="http://schemas.microsoft.com/office/powerpoint/2010/main" val="1907919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7</a:t>
            </a:fld>
            <a:endParaRPr kumimoji="1" lang="ja-JP" altLang="en-US"/>
          </a:p>
        </p:txBody>
      </p:sp>
    </p:spTree>
    <p:extLst>
      <p:ext uri="{BB962C8B-B14F-4D97-AF65-F5344CB8AC3E}">
        <p14:creationId xmlns:p14="http://schemas.microsoft.com/office/powerpoint/2010/main" val="619598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8</a:t>
            </a:fld>
            <a:endParaRPr kumimoji="1" lang="ja-JP" altLang="en-US"/>
          </a:p>
        </p:txBody>
      </p:sp>
    </p:spTree>
    <p:extLst>
      <p:ext uri="{BB962C8B-B14F-4D97-AF65-F5344CB8AC3E}">
        <p14:creationId xmlns:p14="http://schemas.microsoft.com/office/powerpoint/2010/main" val="120418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9</a:t>
            </a:fld>
            <a:endParaRPr kumimoji="1" lang="ja-JP" altLang="en-US" dirty="0"/>
          </a:p>
        </p:txBody>
      </p:sp>
    </p:spTree>
    <p:extLst>
      <p:ext uri="{BB962C8B-B14F-4D97-AF65-F5344CB8AC3E}">
        <p14:creationId xmlns:p14="http://schemas.microsoft.com/office/powerpoint/2010/main" val="1231606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11</a:t>
            </a:fld>
            <a:endParaRPr kumimoji="1" lang="ja-JP" altLang="en-US" dirty="0"/>
          </a:p>
        </p:txBody>
      </p:sp>
    </p:spTree>
    <p:extLst>
      <p:ext uri="{BB962C8B-B14F-4D97-AF65-F5344CB8AC3E}">
        <p14:creationId xmlns:p14="http://schemas.microsoft.com/office/powerpoint/2010/main" val="1385450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12</a:t>
            </a:fld>
            <a:endParaRPr kumimoji="1" lang="ja-JP" altLang="en-US" dirty="0"/>
          </a:p>
        </p:txBody>
      </p:sp>
    </p:spTree>
    <p:extLst>
      <p:ext uri="{BB962C8B-B14F-4D97-AF65-F5344CB8AC3E}">
        <p14:creationId xmlns:p14="http://schemas.microsoft.com/office/powerpoint/2010/main" val="3170169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13</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14</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15</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16</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17</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18</a:t>
            </a:fld>
            <a:endParaRPr kumimoji="1" lang="ja-JP" altLang="en-US" dirty="0"/>
          </a:p>
        </p:txBody>
      </p:sp>
    </p:spTree>
    <p:extLst>
      <p:ext uri="{BB962C8B-B14F-4D97-AF65-F5344CB8AC3E}">
        <p14:creationId xmlns:p14="http://schemas.microsoft.com/office/powerpoint/2010/main" val="1689087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19</a:t>
            </a:fld>
            <a:endParaRPr kumimoji="1" lang="ja-JP" altLang="en-US" dirty="0"/>
          </a:p>
        </p:txBody>
      </p:sp>
    </p:spTree>
    <p:extLst>
      <p:ext uri="{BB962C8B-B14F-4D97-AF65-F5344CB8AC3E}">
        <p14:creationId xmlns:p14="http://schemas.microsoft.com/office/powerpoint/2010/main" val="1689087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20</a:t>
            </a:fld>
            <a:endParaRPr kumimoji="1" lang="ja-JP" altLang="en-US" dirty="0"/>
          </a:p>
        </p:txBody>
      </p:sp>
    </p:spTree>
    <p:extLst>
      <p:ext uri="{BB962C8B-B14F-4D97-AF65-F5344CB8AC3E}">
        <p14:creationId xmlns:p14="http://schemas.microsoft.com/office/powerpoint/2010/main" val="1689087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21</a:t>
            </a:fld>
            <a:endParaRPr kumimoji="1" lang="ja-JP" altLang="en-US" dirty="0"/>
          </a:p>
        </p:txBody>
      </p:sp>
    </p:spTree>
    <p:extLst>
      <p:ext uri="{BB962C8B-B14F-4D97-AF65-F5344CB8AC3E}">
        <p14:creationId xmlns:p14="http://schemas.microsoft.com/office/powerpoint/2010/main" val="38761356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22</a:t>
            </a:fld>
            <a:endParaRPr kumimoji="1" lang="ja-JP" altLang="en-US" dirty="0"/>
          </a:p>
        </p:txBody>
      </p:sp>
    </p:spTree>
    <p:extLst>
      <p:ext uri="{BB962C8B-B14F-4D97-AF65-F5344CB8AC3E}">
        <p14:creationId xmlns:p14="http://schemas.microsoft.com/office/powerpoint/2010/main" val="3876135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23</a:t>
            </a:fld>
            <a:endParaRPr kumimoji="1" lang="ja-JP" altLang="en-US" dirty="0"/>
          </a:p>
        </p:txBody>
      </p:sp>
    </p:spTree>
    <p:extLst>
      <p:ext uri="{BB962C8B-B14F-4D97-AF65-F5344CB8AC3E}">
        <p14:creationId xmlns:p14="http://schemas.microsoft.com/office/powerpoint/2010/main" val="281706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ー 4"/>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6" name="スライド番号プレースホルダー 5"/>
          <p:cNvSpPr>
            <a:spLocks noGrp="1"/>
          </p:cNvSpPr>
          <p:nvPr>
            <p:ph type="sldNum" sz="quarter" idx="12"/>
          </p:nvPr>
        </p:nvSpPr>
        <p:spPr/>
        <p:txBody>
          <a:bodyPr/>
          <a:lstStyle/>
          <a:p>
            <a:pPr>
              <a:defRPr/>
            </a:pPr>
            <a:fld id="{7E6EA45F-895D-4DCE-AFCD-81405491D501}"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78123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2015/6/16</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a:xfrm>
            <a:off x="6707748" y="6356350"/>
            <a:ext cx="2133600" cy="365125"/>
          </a:xfrm>
        </p:spPr>
        <p:txBody>
          <a:bodyPr/>
          <a:lstStyle>
            <a:lvl1pPr>
              <a:defRPr sz="2400">
                <a:solidFill>
                  <a:schemeClr val="tx1">
                    <a:lumMod val="50000"/>
                    <a:lumOff val="50000"/>
                  </a:schemeClr>
                </a:solidFill>
              </a:defRPr>
            </a:lvl1p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a:t>
            </a:fld>
            <a:endParaRPr lang="en-US" altLang="ja-JP" dirty="0"/>
          </a:p>
        </p:txBody>
      </p:sp>
    </p:spTree>
    <p:extLst>
      <p:ext uri="{BB962C8B-B14F-4D97-AF65-F5344CB8AC3E}">
        <p14:creationId xmlns:p14="http://schemas.microsoft.com/office/powerpoint/2010/main" val="18136505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ー 4"/>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6" name="スライド番号プレースホルダー 5"/>
          <p:cNvSpPr>
            <a:spLocks noGrp="1"/>
          </p:cNvSpPr>
          <p:nvPr>
            <p:ph type="sldNum" sz="quarter" idx="12"/>
          </p:nvPr>
        </p:nvSpPr>
        <p:spPr/>
        <p:txBody>
          <a:bodyPr/>
          <a:lstStyle/>
          <a:p>
            <a:pPr>
              <a:defRPr/>
            </a:pPr>
            <a:fld id="{B24CCBC0-BD49-4449-A761-90659A7CEF00}"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52190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ー 5"/>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7" name="スライド番号プレースホルダー 6"/>
          <p:cNvSpPr>
            <a:spLocks noGrp="1"/>
          </p:cNvSpPr>
          <p:nvPr>
            <p:ph type="sldNum" sz="quarter" idx="12"/>
          </p:nvPr>
        </p:nvSpPr>
        <p:spPr/>
        <p:txBody>
          <a:bodyPr/>
          <a:lstStyle/>
          <a:p>
            <a:pPr>
              <a:defRPr/>
            </a:pPr>
            <a:fld id="{4E6409C3-C1C4-431A-A72F-3B7D15767F35}"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4193708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8" name="フッター プレースホルダー 7"/>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9" name="スライド番号プレースホルダー 8"/>
          <p:cNvSpPr>
            <a:spLocks noGrp="1"/>
          </p:cNvSpPr>
          <p:nvPr>
            <p:ph type="sldNum" sz="quarter" idx="12"/>
          </p:nvPr>
        </p:nvSpPr>
        <p:spPr/>
        <p:txBody>
          <a:bodyPr/>
          <a:lstStyle/>
          <a:p>
            <a:pPr>
              <a:defRPr/>
            </a:pPr>
            <a:fld id="{93ABA7E6-D5E6-472B-9238-B720A13C7585}"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231694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4" name="フッター プレースホルダー 3"/>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5" name="スライド番号プレースホルダー 4"/>
          <p:cNvSpPr>
            <a:spLocks noGrp="1"/>
          </p:cNvSpPr>
          <p:nvPr>
            <p:ph type="sldNum" sz="quarter" idx="12"/>
          </p:nvPr>
        </p:nvSpPr>
        <p:spPr/>
        <p:txBody>
          <a:bodyPr/>
          <a:lstStyle/>
          <a:p>
            <a:pPr>
              <a:defRPr/>
            </a:pPr>
            <a:fld id="{3D55966A-3272-4150-BBD6-91FC78DDF0FA}"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612762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3" name="フッター プレースホルダー 2"/>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4" name="スライド番号プレースホルダー 3"/>
          <p:cNvSpPr>
            <a:spLocks noGrp="1"/>
          </p:cNvSpPr>
          <p:nvPr>
            <p:ph type="sldNum" sz="quarter" idx="12"/>
          </p:nvPr>
        </p:nvSpPr>
        <p:spPr/>
        <p:txBody>
          <a:bodyPr/>
          <a:lstStyle/>
          <a:p>
            <a:pPr>
              <a:defRPr/>
            </a:pPr>
            <a:fld id="{02F095EF-B336-44D5-AD97-2516D864E521}"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284054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1071427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ー 5"/>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7" name="スライド番号プレースホルダー 6"/>
          <p:cNvSpPr>
            <a:spLocks noGrp="1"/>
          </p:cNvSpPr>
          <p:nvPr>
            <p:ph type="sldNum" sz="quarter" idx="12"/>
          </p:nvPr>
        </p:nvSpPr>
        <p:spPr/>
        <p:txBody>
          <a:bodyPr/>
          <a:lstStyle/>
          <a:p>
            <a:pPr>
              <a:defRPr/>
            </a:pPr>
            <a:fld id="{B0569763-EE23-4D74-AF59-860C25334053}"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3415210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421732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2165233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3918362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6151" y="2005903"/>
            <a:ext cx="8806973" cy="1874416"/>
          </a:xfrm>
        </p:spPr>
        <p:txBody>
          <a:bodyPr/>
          <a:lstStyle/>
          <a:p>
            <a:r>
              <a:rPr lang="ja-JP" altLang="en-US" sz="3600" dirty="0"/>
              <a:t>開発者の活動量の経時的変化を考慮した</a:t>
            </a:r>
            <a:r>
              <a:rPr lang="en-US" altLang="ja-JP" sz="3600" dirty="0" smtClean="0"/>
              <a:t/>
            </a:r>
            <a:br>
              <a:rPr lang="en-US" altLang="ja-JP" sz="3600" dirty="0" smtClean="0"/>
            </a:br>
            <a:r>
              <a:rPr lang="ja-JP" altLang="en-US" sz="3600" dirty="0" smtClean="0"/>
              <a:t>コミッター</a:t>
            </a:r>
            <a:r>
              <a:rPr lang="ja-JP" altLang="en-US" sz="3600" dirty="0"/>
              <a:t>候補者</a:t>
            </a:r>
            <a:r>
              <a:rPr lang="ja-JP" altLang="en-US" sz="3600" dirty="0" smtClean="0"/>
              <a:t>予測</a:t>
            </a:r>
            <a:endParaRPr lang="ja-JP" altLang="en-US" sz="3600" dirty="0">
              <a:latin typeface="ヒラギノ角ゴ ProN W6"/>
              <a:ea typeface="ヒラギノ角ゴ ProN W6"/>
              <a:cs typeface="ヒラギノ角ゴ ProN W6"/>
            </a:endParaRPr>
          </a:p>
        </p:txBody>
      </p:sp>
      <p:sp>
        <p:nvSpPr>
          <p:cNvPr id="3" name="サブタイトル 2"/>
          <p:cNvSpPr>
            <a:spLocks noGrp="1"/>
          </p:cNvSpPr>
          <p:nvPr>
            <p:ph type="subTitle" idx="1"/>
          </p:nvPr>
        </p:nvSpPr>
        <p:spPr>
          <a:xfrm>
            <a:off x="713040" y="4163502"/>
            <a:ext cx="7717921" cy="1925665"/>
          </a:xfrm>
          <a:noFill/>
        </p:spPr>
        <p:txBody>
          <a:bodyPr>
            <a:normAutofit lnSpcReduction="10000"/>
          </a:bodyPr>
          <a:lstStyle/>
          <a:p>
            <a:pPr algn="r"/>
            <a:endParaRPr lang="en-US" altLang="ja-JP" sz="3600" dirty="0">
              <a:solidFill>
                <a:schemeClr val="tx1"/>
              </a:solidFill>
              <a:latin typeface="+mn-ea"/>
              <a:cs typeface="ヒラギノ角ゴ ProN W3"/>
            </a:endParaRPr>
          </a:p>
          <a:p>
            <a:pPr algn="r"/>
            <a:r>
              <a:rPr lang="ja-JP" altLang="en-US" sz="3600" dirty="0" smtClean="0">
                <a:solidFill>
                  <a:schemeClr val="tx1"/>
                </a:solidFill>
                <a:latin typeface="+mn-ea"/>
                <a:cs typeface="ヒラギノ角ゴ ProN W3"/>
              </a:rPr>
              <a:t>大平研究室</a:t>
            </a:r>
            <a:endParaRPr lang="en-US" altLang="ja-JP" sz="3600" dirty="0" smtClean="0">
              <a:solidFill>
                <a:schemeClr val="tx1"/>
              </a:solidFill>
              <a:latin typeface="+mn-ea"/>
              <a:cs typeface="ヒラギノ角ゴ ProN W3"/>
            </a:endParaRPr>
          </a:p>
          <a:p>
            <a:pPr algn="r"/>
            <a:r>
              <a:rPr kumimoji="1" lang="ja-JP" altLang="en-US" sz="3600" dirty="0" smtClean="0">
                <a:solidFill>
                  <a:schemeClr val="tx1"/>
                </a:solidFill>
                <a:latin typeface="+mn-ea"/>
                <a:cs typeface="ヒラギノ角ゴ ProN W3"/>
              </a:rPr>
              <a:t>松本</a:t>
            </a:r>
            <a:r>
              <a:rPr kumimoji="1" lang="ja-JP" altLang="en-US" sz="3600" dirty="0" smtClean="0">
                <a:solidFill>
                  <a:schemeClr val="tx1"/>
                </a:solidFill>
                <a:latin typeface="+mn-ea"/>
                <a:cs typeface="ヒラギノ角ゴ ProN W3"/>
              </a:rPr>
              <a:t>明</a:t>
            </a:r>
            <a:endParaRPr kumimoji="1" lang="en-US" altLang="ja-JP" sz="3600" dirty="0" smtClean="0">
              <a:solidFill>
                <a:schemeClr val="tx1"/>
              </a:solidFill>
              <a:latin typeface="+mn-ea"/>
              <a:cs typeface="ヒラギノ角ゴ ProN W3"/>
            </a:endParaRPr>
          </a:p>
        </p:txBody>
      </p:sp>
    </p:spTree>
    <p:extLst>
      <p:ext uri="{BB962C8B-B14F-4D97-AF65-F5344CB8AC3E}">
        <p14:creationId xmlns:p14="http://schemas.microsoft.com/office/powerpoint/2010/main" val="199155473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背景：</a:t>
            </a:r>
            <a:r>
              <a:rPr lang="en-US" altLang="ja-JP" sz="3600" dirty="0" smtClean="0"/>
              <a:t>OSS</a:t>
            </a:r>
            <a:r>
              <a:rPr lang="ja-JP" altLang="en-US" sz="3600" dirty="0" smtClean="0"/>
              <a:t>の品質に対する社会的懸念</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smtClean="0"/>
              <a:t>開発</a:t>
            </a:r>
            <a:r>
              <a:rPr lang="ja-JP" altLang="en-US" sz="2800" dirty="0"/>
              <a:t>スピードの</a:t>
            </a:r>
            <a:r>
              <a:rPr lang="ja-JP" altLang="en-US" sz="2800" dirty="0" smtClean="0"/>
              <a:t>迅速化やコストの削減を目的として，企業が開発する製品に</a:t>
            </a:r>
            <a:r>
              <a:rPr lang="en-US" altLang="ja-JP" sz="2800" dirty="0" smtClean="0"/>
              <a:t>OSS</a:t>
            </a:r>
            <a:r>
              <a:rPr lang="ja-JP" altLang="en-US" sz="2800" dirty="0" smtClean="0"/>
              <a:t>（オープンソースソフトウェア）が積極的に利用され始めて</a:t>
            </a:r>
            <a:r>
              <a:rPr lang="ja-JP" altLang="en-US" sz="2800" dirty="0" smtClean="0"/>
              <a:t>いる</a:t>
            </a:r>
            <a:endParaRPr lang="en-US" altLang="ja-JP" sz="2800" dirty="0" smtClean="0"/>
          </a:p>
          <a:p>
            <a:endParaRPr lang="en-US" altLang="ja-JP" dirty="0" smtClean="0"/>
          </a:p>
          <a:p>
            <a:r>
              <a:rPr lang="ja-JP" altLang="en-US" sz="2800" dirty="0" smtClean="0"/>
              <a:t>ユーザからの不具合報告件数の増加などの状況から，</a:t>
            </a:r>
            <a:r>
              <a:rPr lang="en-US" altLang="ja-JP" sz="2800" dirty="0" smtClean="0"/>
              <a:t>OSS</a:t>
            </a:r>
            <a:r>
              <a:rPr lang="ja-JP" altLang="en-US" sz="2800" dirty="0" smtClean="0"/>
              <a:t>の品質に対する懸念も深刻化しつつある</a:t>
            </a:r>
            <a:endParaRPr lang="en-US" altLang="ja-JP" sz="2800" dirty="0" smtClean="0"/>
          </a:p>
        </p:txBody>
      </p:sp>
      <p:sp>
        <p:nvSpPr>
          <p:cNvPr id="5" name="スライド番号プレースホルダー 4"/>
          <p:cNvSpPr>
            <a:spLocks noGrp="1"/>
          </p:cNvSpPr>
          <p:nvPr>
            <p:ph type="sldNum" sz="quarter" idx="12"/>
          </p:nvPr>
        </p:nvSpPr>
        <p:spPr/>
        <p:txBody>
          <a:bodyPr/>
          <a:lstStyle/>
          <a:p>
            <a:fld id="{426E118B-0F06-492D-A002-B837CB8491AF}" type="slidenum">
              <a:rPr kumimoji="1" lang="ja-JP" altLang="en-US" smtClean="0"/>
              <a:t>2</a:t>
            </a:fld>
            <a:endParaRPr kumimoji="1" lang="ja-JP" altLang="en-US"/>
          </a:p>
        </p:txBody>
      </p:sp>
      <p:sp>
        <p:nvSpPr>
          <p:cNvPr id="7" name="正方形/長方形 6"/>
          <p:cNvSpPr/>
          <p:nvPr/>
        </p:nvSpPr>
        <p:spPr>
          <a:xfrm>
            <a:off x="4278" y="4804012"/>
            <a:ext cx="9144000" cy="13221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t>ユーザが安心して</a:t>
            </a:r>
            <a:r>
              <a:rPr lang="en-US" altLang="ja-JP" sz="2800" dirty="0"/>
              <a:t>OSS</a:t>
            </a:r>
            <a:r>
              <a:rPr lang="ja-JP" altLang="en-US" sz="2800" dirty="0"/>
              <a:t>を利用できるよう</a:t>
            </a:r>
            <a:r>
              <a:rPr lang="ja-JP" altLang="en-US" sz="2800" dirty="0" smtClean="0"/>
              <a:t>に，</a:t>
            </a:r>
            <a:endParaRPr lang="en-US" altLang="ja-JP" sz="2800" dirty="0" smtClean="0"/>
          </a:p>
          <a:p>
            <a:pPr algn="ctr"/>
            <a:r>
              <a:rPr lang="ja-JP" altLang="en-US" sz="2800" dirty="0" smtClean="0"/>
              <a:t> </a:t>
            </a:r>
            <a:r>
              <a:rPr lang="en-US" altLang="ja-JP" sz="2800" dirty="0"/>
              <a:t>OSS</a:t>
            </a:r>
            <a:r>
              <a:rPr lang="ja-JP" altLang="en-US" sz="2800" dirty="0">
                <a:solidFill>
                  <a:schemeClr val="bg1"/>
                </a:solidFill>
              </a:rPr>
              <a:t>開発における品質保証活動を支援することが重要</a:t>
            </a:r>
          </a:p>
        </p:txBody>
      </p:sp>
    </p:spTree>
    <p:extLst>
      <p:ext uri="{BB962C8B-B14F-4D97-AF65-F5344CB8AC3E}">
        <p14:creationId xmlns:p14="http://schemas.microsoft.com/office/powerpoint/2010/main" val="357152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solidFill>
                  <a:prstClr val="black"/>
                </a:solidFill>
              </a:rPr>
              <a:t>OSS</a:t>
            </a:r>
            <a:r>
              <a:rPr lang="ja-JP" altLang="en-US" sz="3600" dirty="0">
                <a:solidFill>
                  <a:prstClr val="black"/>
                </a:solidFill>
              </a:rPr>
              <a:t>開発における品質保証活動</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sz="2800" dirty="0" smtClean="0"/>
              <a:t>OSS</a:t>
            </a:r>
            <a:r>
              <a:rPr kumimoji="1" lang="ja-JP" altLang="en-US" sz="2800" dirty="0" smtClean="0"/>
              <a:t>プロジェクトに参加する開発者は様々な品質</a:t>
            </a:r>
            <a:r>
              <a:rPr kumimoji="1" lang="ja-JP" altLang="en-US" sz="2800" dirty="0" smtClean="0"/>
              <a:t>保証活動に取り組んでいる</a:t>
            </a:r>
            <a:endParaRPr kumimoji="1" lang="en-US" altLang="ja-JP" sz="2800" dirty="0" smtClean="0"/>
          </a:p>
          <a:p>
            <a:pPr marL="582613" lvl="1" indent="-182563"/>
            <a:r>
              <a:rPr lang="ja-JP" altLang="en-US" dirty="0" smtClean="0"/>
              <a:t>不具合修正</a:t>
            </a:r>
            <a:endParaRPr lang="en-US" altLang="ja-JP" dirty="0" smtClean="0"/>
          </a:p>
          <a:p>
            <a:pPr marL="582613" lvl="1" indent="-182563"/>
            <a:r>
              <a:rPr lang="ja-JP" altLang="en-US" dirty="0" smtClean="0"/>
              <a:t>ドキュメントの作成</a:t>
            </a:r>
            <a:endParaRPr lang="en-US" altLang="ja-JP" dirty="0" smtClean="0"/>
          </a:p>
          <a:p>
            <a:pPr marL="582613" lvl="1" indent="-182563"/>
            <a:r>
              <a:rPr lang="ja-JP" altLang="en-US" dirty="0" smtClean="0"/>
              <a:t>ソフトウェアテスト　など</a:t>
            </a:r>
            <a:endParaRPr lang="en-US" altLang="ja-JP" dirty="0" smtClean="0"/>
          </a:p>
          <a:p>
            <a:pPr marL="582613" lvl="1" indent="-182563"/>
            <a:endParaRPr lang="en-US" altLang="ja-JP" dirty="0"/>
          </a:p>
          <a:p>
            <a:pPr marL="182563" lvl="1" indent="-182563">
              <a:buFont typeface="Arial" panose="020B0604020202020204" pitchFamily="34" charset="0"/>
              <a:buChar char="•"/>
            </a:pPr>
            <a:r>
              <a:rPr lang="ja-JP" altLang="en-US" dirty="0"/>
              <a:t>不具合</a:t>
            </a:r>
            <a:r>
              <a:rPr lang="ja-JP" altLang="en-US" dirty="0" smtClean="0"/>
              <a:t>修正プロセスにおいて，コミッターと呼ばれる特殊な開発者が重要な役割を担う</a:t>
            </a:r>
            <a:endParaRPr lang="en-US" altLang="ja-JP" dirty="0" smtClean="0"/>
          </a:p>
          <a:p>
            <a:pPr marL="582613" lvl="1" indent="-182563"/>
            <a:endParaRPr lang="en-US" altLang="ja-JP" dirty="0"/>
          </a:p>
          <a:p>
            <a:pPr marL="582613" lvl="1" indent="-182563"/>
            <a:endParaRPr lang="ja-JP" altLang="en-US" dirty="0"/>
          </a:p>
          <a:p>
            <a:endParaRPr kumimoji="1" lang="en-US" altLang="ja-JP" dirty="0" smtClean="0"/>
          </a:p>
          <a:p>
            <a:pPr lvl="1"/>
            <a:endParaRPr kumimoji="1" lang="ja-JP" altLang="en-US"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a:t>
            </a:fld>
            <a:endParaRPr lang="en-US" altLang="ja-JP" dirty="0"/>
          </a:p>
        </p:txBody>
      </p:sp>
    </p:spTree>
    <p:extLst>
      <p:ext uri="{BB962C8B-B14F-4D97-AF65-F5344CB8AC3E}">
        <p14:creationId xmlns:p14="http://schemas.microsoft.com/office/powerpoint/2010/main" val="266127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3">
                                            <p:txEl>
                                              <p:pRg st="1" end="1"/>
                                            </p:txEl>
                                          </p:spTgt>
                                        </p:tgtEl>
                                        <p:attrNameLst>
                                          <p:attrName>style.color</p:attrName>
                                        </p:attrNameLst>
                                      </p:cBhvr>
                                      <p:to>
                                        <a:srgbClr val="C0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不具合修正プロセス</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a:t>
            </a:fld>
            <a:endParaRPr kumimoji="1" lang="ja-JP" altLang="en-US"/>
          </a:p>
        </p:txBody>
      </p:sp>
      <p:sp>
        <p:nvSpPr>
          <p:cNvPr id="40" name="角丸四角形 39"/>
          <p:cNvSpPr/>
          <p:nvPr/>
        </p:nvSpPr>
        <p:spPr>
          <a:xfrm>
            <a:off x="1043882" y="2405505"/>
            <a:ext cx="2520280" cy="1152128"/>
          </a:xfrm>
          <a:prstGeom prst="roundRect">
            <a:avLst>
              <a:gd name="adj" fmla="val 18295"/>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t>パッチの</a:t>
            </a:r>
            <a:r>
              <a:rPr kumimoji="1" lang="ja-JP" altLang="en-US" sz="2800" dirty="0" smtClean="0"/>
              <a:t>作成</a:t>
            </a:r>
            <a:endParaRPr kumimoji="1" lang="ja-JP" altLang="en-US" sz="2800" dirty="0"/>
          </a:p>
        </p:txBody>
      </p:sp>
      <p:pic>
        <p:nvPicPr>
          <p:cNvPr id="41" name="図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095" y="4094612"/>
            <a:ext cx="878848" cy="878848"/>
          </a:xfrm>
          <a:prstGeom prst="rect">
            <a:avLst/>
          </a:prstGeom>
        </p:spPr>
      </p:pic>
      <p:pic>
        <p:nvPicPr>
          <p:cNvPr id="43"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2168044" y="3751491"/>
            <a:ext cx="732615" cy="733027"/>
          </a:xfrm>
          <a:prstGeom prst="rect">
            <a:avLst/>
          </a:prstGeom>
          <a:noFill/>
          <a:ln w="9525">
            <a:noFill/>
            <a:miter lim="800000"/>
            <a:headEnd/>
            <a:tailEnd/>
          </a:ln>
        </p:spPr>
      </p:pic>
      <p:sp>
        <p:nvSpPr>
          <p:cNvPr id="45" name="テキスト ボックス 44"/>
          <p:cNvSpPr txBox="1"/>
          <p:nvPr/>
        </p:nvSpPr>
        <p:spPr>
          <a:xfrm>
            <a:off x="1379669" y="5064144"/>
            <a:ext cx="1471699" cy="461665"/>
          </a:xfrm>
          <a:prstGeom prst="rect">
            <a:avLst/>
          </a:prstGeom>
          <a:noFill/>
        </p:spPr>
        <p:txBody>
          <a:bodyPr wrap="square" rtlCol="0">
            <a:spAutoFit/>
          </a:bodyPr>
          <a:lstStyle/>
          <a:p>
            <a:pPr algn="ctr"/>
            <a:r>
              <a:rPr kumimoji="1" lang="ja-JP" altLang="en-US" sz="2400" dirty="0" smtClean="0"/>
              <a:t>開発者</a:t>
            </a:r>
            <a:endParaRPr kumimoji="1" lang="ja-JP" altLang="en-US" sz="2000" dirty="0"/>
          </a:p>
        </p:txBody>
      </p:sp>
      <p:sp>
        <p:nvSpPr>
          <p:cNvPr id="46" name="テキスト ボックス 45"/>
          <p:cNvSpPr txBox="1"/>
          <p:nvPr/>
        </p:nvSpPr>
        <p:spPr>
          <a:xfrm>
            <a:off x="1035256" y="5534435"/>
            <a:ext cx="8077199" cy="830997"/>
          </a:xfrm>
          <a:prstGeom prst="rect">
            <a:avLst/>
          </a:prstGeom>
          <a:noFill/>
        </p:spPr>
        <p:txBody>
          <a:bodyPr wrap="square" rtlCol="0">
            <a:spAutoFit/>
          </a:bodyPr>
          <a:lstStyle/>
          <a:p>
            <a:pPr marL="0" lvl="1"/>
            <a:r>
              <a:rPr kumimoji="1" lang="ja-JP" altLang="en-US" sz="2400" dirty="0" smtClean="0"/>
              <a:t>パッチ：</a:t>
            </a:r>
            <a:r>
              <a:rPr lang="ja-JP" altLang="en-US" sz="2400" dirty="0" smtClean="0"/>
              <a:t>不具合修正を行うためにプログラムの</a:t>
            </a:r>
            <a:endParaRPr lang="en-US" altLang="ja-JP" sz="2400" dirty="0" smtClean="0"/>
          </a:p>
          <a:p>
            <a:pPr marL="0" lvl="1"/>
            <a:r>
              <a:rPr lang="ja-JP" altLang="en-US" sz="2400" dirty="0" smtClean="0"/>
              <a:t>　　　　  変更点のみを記載したファイル</a:t>
            </a:r>
            <a:endParaRPr kumimoji="1" lang="ja-JP" altLang="en-US" sz="2000" dirty="0"/>
          </a:p>
        </p:txBody>
      </p:sp>
      <p:sp>
        <p:nvSpPr>
          <p:cNvPr id="47" name="角丸四角形 46"/>
          <p:cNvSpPr/>
          <p:nvPr/>
        </p:nvSpPr>
        <p:spPr>
          <a:xfrm>
            <a:off x="5620710" y="2389653"/>
            <a:ext cx="2520280" cy="1152128"/>
          </a:xfrm>
          <a:prstGeom prst="roundRect">
            <a:avLst>
              <a:gd name="adj" fmla="val 18295"/>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t>パッチの</a:t>
            </a:r>
            <a:r>
              <a:rPr kumimoji="1" lang="ja-JP" altLang="en-US" sz="2800" dirty="0" smtClean="0"/>
              <a:t>検証</a:t>
            </a:r>
            <a:endParaRPr kumimoji="1" lang="ja-JP" altLang="en-US" sz="2800" dirty="0"/>
          </a:p>
        </p:txBody>
      </p:sp>
      <p:cxnSp>
        <p:nvCxnSpPr>
          <p:cNvPr id="48" name="直線矢印コネクタ 47"/>
          <p:cNvCxnSpPr/>
          <p:nvPr/>
        </p:nvCxnSpPr>
        <p:spPr>
          <a:xfrm flipH="1">
            <a:off x="3667786" y="2731978"/>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49" name="直線矢印コネクタ 48"/>
          <p:cNvCxnSpPr/>
          <p:nvPr/>
        </p:nvCxnSpPr>
        <p:spPr>
          <a:xfrm>
            <a:off x="3667786" y="3236034"/>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50" name="テキスト ボックス 49"/>
          <p:cNvSpPr txBox="1"/>
          <p:nvPr/>
        </p:nvSpPr>
        <p:spPr>
          <a:xfrm>
            <a:off x="3321833" y="3616658"/>
            <a:ext cx="2508469" cy="461665"/>
          </a:xfrm>
          <a:prstGeom prst="rect">
            <a:avLst/>
          </a:prstGeom>
          <a:noFill/>
        </p:spPr>
        <p:txBody>
          <a:bodyPr wrap="square" rtlCol="0">
            <a:spAutoFit/>
          </a:bodyPr>
          <a:lstStyle/>
          <a:p>
            <a:pPr algn="ctr"/>
            <a:r>
              <a:rPr kumimoji="1" lang="ja-JP" altLang="en-US" sz="2400" dirty="0" smtClean="0"/>
              <a:t>パッチの</a:t>
            </a:r>
            <a:r>
              <a:rPr kumimoji="1" lang="ja-JP" altLang="en-US" sz="2400" dirty="0" smtClean="0"/>
              <a:t>投稿</a:t>
            </a:r>
            <a:endParaRPr kumimoji="1" lang="ja-JP" altLang="en-US" sz="2400" dirty="0"/>
          </a:p>
        </p:txBody>
      </p:sp>
      <p:sp>
        <p:nvSpPr>
          <p:cNvPr id="51" name="テキスト ボックス 50"/>
          <p:cNvSpPr txBox="1"/>
          <p:nvPr/>
        </p:nvSpPr>
        <p:spPr>
          <a:xfrm>
            <a:off x="3280449" y="2043905"/>
            <a:ext cx="2508469" cy="461665"/>
          </a:xfrm>
          <a:prstGeom prst="rect">
            <a:avLst/>
          </a:prstGeom>
          <a:noFill/>
        </p:spPr>
        <p:txBody>
          <a:bodyPr wrap="square" rtlCol="0">
            <a:spAutoFit/>
          </a:bodyPr>
          <a:lstStyle/>
          <a:p>
            <a:pPr algn="ctr"/>
            <a:r>
              <a:rPr kumimoji="1" lang="ja-JP" altLang="en-US" sz="2400" dirty="0" smtClean="0"/>
              <a:t>再修正の依頼</a:t>
            </a:r>
            <a:endParaRPr kumimoji="1" lang="ja-JP" altLang="en-US" sz="2400" dirty="0"/>
          </a:p>
        </p:txBody>
      </p:sp>
      <p:pic>
        <p:nvPicPr>
          <p:cNvPr id="52" name="図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483414" y="3979761"/>
            <a:ext cx="987597" cy="987597"/>
          </a:xfrm>
          <a:prstGeom prst="rect">
            <a:avLst/>
          </a:prstGeom>
        </p:spPr>
      </p:pic>
      <p:sp>
        <p:nvSpPr>
          <p:cNvPr id="53" name="テキスト ボックス 52"/>
          <p:cNvSpPr txBox="1"/>
          <p:nvPr/>
        </p:nvSpPr>
        <p:spPr>
          <a:xfrm>
            <a:off x="6249001" y="5035890"/>
            <a:ext cx="1456422" cy="461665"/>
          </a:xfrm>
          <a:prstGeom prst="rect">
            <a:avLst/>
          </a:prstGeom>
          <a:noFill/>
        </p:spPr>
        <p:txBody>
          <a:bodyPr wrap="square" rtlCol="0">
            <a:spAutoFit/>
          </a:bodyPr>
          <a:lstStyle/>
          <a:p>
            <a:pPr algn="ctr"/>
            <a:r>
              <a:rPr kumimoji="1" lang="ja-JP" altLang="en-US" sz="2400" dirty="0" smtClean="0"/>
              <a:t>コミッター</a:t>
            </a:r>
            <a:endParaRPr kumimoji="1" lang="ja-JP" altLang="en-US" sz="2000" dirty="0"/>
          </a:p>
        </p:txBody>
      </p:sp>
      <p:pic>
        <p:nvPicPr>
          <p:cNvPr id="54"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175080" y="2938704"/>
            <a:ext cx="732615" cy="733027"/>
          </a:xfrm>
          <a:prstGeom prst="rect">
            <a:avLst/>
          </a:prstGeom>
          <a:noFill/>
          <a:ln w="9525">
            <a:noFill/>
            <a:miter lim="800000"/>
            <a:headEnd/>
            <a:tailEnd/>
          </a:ln>
        </p:spPr>
      </p:pic>
      <p:pic>
        <p:nvPicPr>
          <p:cNvPr id="5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5944647" y="3751491"/>
            <a:ext cx="732615" cy="733027"/>
          </a:xfrm>
          <a:prstGeom prst="rect">
            <a:avLst/>
          </a:prstGeom>
          <a:noFill/>
          <a:ln w="9525">
            <a:noFill/>
            <a:miter lim="800000"/>
            <a:headEnd/>
            <a:tailEnd/>
          </a:ln>
        </p:spPr>
      </p:pic>
      <p:sp>
        <p:nvSpPr>
          <p:cNvPr id="4" name="乗算記号 3"/>
          <p:cNvSpPr/>
          <p:nvPr/>
        </p:nvSpPr>
        <p:spPr>
          <a:xfrm>
            <a:off x="5788918" y="3541781"/>
            <a:ext cx="786504" cy="662478"/>
          </a:xfrm>
          <a:prstGeom prst="mathMultiply">
            <a:avLst>
              <a:gd name="adj1" fmla="val 12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7021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3"/>
                                        </p:tgtEl>
                                      </p:cBhvr>
                                    </p:animEffect>
                                    <p:set>
                                      <p:cBhvr>
                                        <p:cTn id="7" dur="1" fill="hold">
                                          <p:stCondLst>
                                            <p:cond delay="499"/>
                                          </p:stCondLst>
                                        </p:cTn>
                                        <p:tgtEl>
                                          <p:spTgt spid="4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par>
                                <p:cTn id="22" presetID="10"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500"/>
                                        <p:tgtEl>
                                          <p:spTgt spid="57"/>
                                        </p:tgtEl>
                                      </p:cBhvr>
                                    </p:animEffect>
                                  </p:childTnLst>
                                </p:cTn>
                              </p:par>
                              <p:par>
                                <p:cTn id="31" presetID="10" presetClass="exit" presetSubtype="0" fill="hold" nodeType="withEffect">
                                  <p:stCondLst>
                                    <p:cond delay="0"/>
                                  </p:stCondLst>
                                  <p:childTnLst>
                                    <p:animEffect transition="out" filter="fade">
                                      <p:cBhvr>
                                        <p:cTn id="32" dur="500"/>
                                        <p:tgtEl>
                                          <p:spTgt spid="54"/>
                                        </p:tgtEl>
                                      </p:cBhvr>
                                    </p:animEffect>
                                    <p:set>
                                      <p:cBhvr>
                                        <p:cTn id="33" dur="1" fill="hold">
                                          <p:stCondLst>
                                            <p:cond delay="499"/>
                                          </p:stCondLst>
                                        </p:cTn>
                                        <p:tgtEl>
                                          <p:spTgt spid="5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p:bldP spid="51" grpId="0"/>
      <p:bldP spid="53" grpId="0"/>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不具合修正プロセス</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5</a:t>
            </a:fld>
            <a:endParaRPr kumimoji="1" lang="ja-JP" altLang="en-US"/>
          </a:p>
        </p:txBody>
      </p:sp>
      <p:sp>
        <p:nvSpPr>
          <p:cNvPr id="46" name="テキスト ボックス 45"/>
          <p:cNvSpPr txBox="1"/>
          <p:nvPr/>
        </p:nvSpPr>
        <p:spPr>
          <a:xfrm>
            <a:off x="980536" y="5649649"/>
            <a:ext cx="8231748" cy="830997"/>
          </a:xfrm>
          <a:prstGeom prst="rect">
            <a:avLst/>
          </a:prstGeom>
          <a:noFill/>
        </p:spPr>
        <p:txBody>
          <a:bodyPr wrap="square" rtlCol="0">
            <a:spAutoFit/>
          </a:bodyPr>
          <a:lstStyle/>
          <a:p>
            <a:pPr marL="0" lvl="1"/>
            <a:r>
              <a:rPr kumimoji="1" lang="ja-JP" altLang="en-US" sz="2400" dirty="0" smtClean="0"/>
              <a:t>コミット：</a:t>
            </a:r>
            <a:r>
              <a:rPr lang="ja-JP" altLang="en-US" sz="2400" dirty="0"/>
              <a:t>ソースコードの変更</a:t>
            </a:r>
            <a:r>
              <a:rPr lang="ja-JP" altLang="en-US" sz="2400" dirty="0" smtClean="0"/>
              <a:t>を</a:t>
            </a:r>
            <a:r>
              <a:rPr lang="ja-JP" altLang="en-US" sz="2400" dirty="0"/>
              <a:t>バージョン管理</a:t>
            </a:r>
            <a:r>
              <a:rPr lang="ja-JP" altLang="en-US" sz="2400" dirty="0" smtClean="0"/>
              <a:t>システムの</a:t>
            </a:r>
            <a:endParaRPr lang="en-US" altLang="ja-JP" sz="2400" dirty="0" smtClean="0"/>
          </a:p>
          <a:p>
            <a:pPr marL="0" lvl="1"/>
            <a:r>
              <a:rPr lang="ja-JP" altLang="en-US" sz="2400" dirty="0"/>
              <a:t>　</a:t>
            </a:r>
            <a:r>
              <a:rPr lang="ja-JP" altLang="en-US" sz="2400" dirty="0" smtClean="0"/>
              <a:t>　　　　リポジトリに反映する操作</a:t>
            </a:r>
            <a:endParaRPr kumimoji="1" lang="ja-JP" altLang="en-US" sz="2000" dirty="0"/>
          </a:p>
        </p:txBody>
      </p:sp>
      <p:sp>
        <p:nvSpPr>
          <p:cNvPr id="47" name="角丸四角形 46"/>
          <p:cNvSpPr/>
          <p:nvPr/>
        </p:nvSpPr>
        <p:spPr>
          <a:xfrm>
            <a:off x="886054" y="2342073"/>
            <a:ext cx="2520280" cy="1152128"/>
          </a:xfrm>
          <a:prstGeom prst="roundRect">
            <a:avLst>
              <a:gd name="adj" fmla="val 18295"/>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t>パッチの</a:t>
            </a:r>
            <a:r>
              <a:rPr kumimoji="1" lang="ja-JP" altLang="en-US" sz="2800" dirty="0" smtClean="0"/>
              <a:t>検証</a:t>
            </a:r>
            <a:endParaRPr kumimoji="1" lang="ja-JP" altLang="en-US" sz="2800" dirty="0"/>
          </a:p>
        </p:txBody>
      </p:sp>
      <p:pic>
        <p:nvPicPr>
          <p:cNvPr id="52" name="図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742" y="3932181"/>
            <a:ext cx="987597" cy="987597"/>
          </a:xfrm>
          <a:prstGeom prst="rect">
            <a:avLst/>
          </a:prstGeom>
        </p:spPr>
      </p:pic>
      <p:sp>
        <p:nvSpPr>
          <p:cNvPr id="53" name="テキスト ボックス 52"/>
          <p:cNvSpPr txBox="1"/>
          <p:nvPr/>
        </p:nvSpPr>
        <p:spPr>
          <a:xfrm>
            <a:off x="1229750" y="4988309"/>
            <a:ext cx="1561580" cy="461665"/>
          </a:xfrm>
          <a:prstGeom prst="rect">
            <a:avLst/>
          </a:prstGeom>
          <a:noFill/>
        </p:spPr>
        <p:txBody>
          <a:bodyPr wrap="square" rtlCol="0">
            <a:spAutoFit/>
          </a:bodyPr>
          <a:lstStyle/>
          <a:p>
            <a:pPr algn="ctr"/>
            <a:r>
              <a:rPr kumimoji="1" lang="ja-JP" altLang="en-US" sz="2400" dirty="0" smtClean="0"/>
              <a:t>コミッター</a:t>
            </a:r>
            <a:endParaRPr kumimoji="1" lang="ja-JP" altLang="en-US" sz="2400" dirty="0"/>
          </a:p>
        </p:txBody>
      </p:sp>
      <p:pic>
        <p:nvPicPr>
          <p:cNvPr id="5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flipH="1">
            <a:off x="2178124" y="3671248"/>
            <a:ext cx="732615" cy="733027"/>
          </a:xfrm>
          <a:prstGeom prst="rect">
            <a:avLst/>
          </a:prstGeom>
          <a:noFill/>
          <a:ln w="9525">
            <a:noFill/>
            <a:miter lim="800000"/>
            <a:headEnd/>
            <a:tailEnd/>
          </a:ln>
        </p:spPr>
      </p:pic>
      <p:sp>
        <p:nvSpPr>
          <p:cNvPr id="5" name="ドーナツ 4"/>
          <p:cNvSpPr/>
          <p:nvPr/>
        </p:nvSpPr>
        <p:spPr>
          <a:xfrm flipH="1">
            <a:off x="2504339" y="3520696"/>
            <a:ext cx="538768" cy="551354"/>
          </a:xfrm>
          <a:prstGeom prst="donut">
            <a:avLst>
              <a:gd name="adj" fmla="val 1431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円柱 20"/>
          <p:cNvSpPr/>
          <p:nvPr/>
        </p:nvSpPr>
        <p:spPr>
          <a:xfrm>
            <a:off x="5950228" y="2920917"/>
            <a:ext cx="1132960" cy="1407728"/>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22" name="直線矢印コネクタ 21"/>
          <p:cNvCxnSpPr/>
          <p:nvPr/>
        </p:nvCxnSpPr>
        <p:spPr>
          <a:xfrm>
            <a:off x="3666541" y="3616234"/>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3" name="テキスト ボックス 22"/>
          <p:cNvSpPr txBox="1"/>
          <p:nvPr/>
        </p:nvSpPr>
        <p:spPr>
          <a:xfrm>
            <a:off x="3312406" y="3026164"/>
            <a:ext cx="2508469" cy="523220"/>
          </a:xfrm>
          <a:prstGeom prst="rect">
            <a:avLst/>
          </a:prstGeom>
          <a:noFill/>
        </p:spPr>
        <p:txBody>
          <a:bodyPr wrap="square" rtlCol="0">
            <a:spAutoFit/>
          </a:bodyPr>
          <a:lstStyle/>
          <a:p>
            <a:pPr algn="ctr"/>
            <a:r>
              <a:rPr kumimoji="1" lang="ja-JP" altLang="en-US" sz="2800" dirty="0" smtClean="0"/>
              <a:t>コミット</a:t>
            </a:r>
            <a:endParaRPr kumimoji="1" lang="ja-JP" altLang="en-US" sz="2400" dirty="0"/>
          </a:p>
        </p:txBody>
      </p:sp>
      <p:sp>
        <p:nvSpPr>
          <p:cNvPr id="24" name="テキスト ボックス 23"/>
          <p:cNvSpPr txBox="1"/>
          <p:nvPr/>
        </p:nvSpPr>
        <p:spPr>
          <a:xfrm>
            <a:off x="4899804" y="4537669"/>
            <a:ext cx="3312543" cy="461665"/>
          </a:xfrm>
          <a:prstGeom prst="rect">
            <a:avLst/>
          </a:prstGeom>
          <a:noFill/>
        </p:spPr>
        <p:txBody>
          <a:bodyPr wrap="square" rtlCol="0">
            <a:spAutoFit/>
          </a:bodyPr>
          <a:lstStyle/>
          <a:p>
            <a:pPr algn="ctr"/>
            <a:r>
              <a:rPr kumimoji="1" lang="ja-JP" altLang="en-US" sz="2400" dirty="0" smtClean="0"/>
              <a:t>バージョン管理システム</a:t>
            </a:r>
            <a:endParaRPr kumimoji="1" lang="ja-JP" altLang="en-US" sz="2400" dirty="0"/>
          </a:p>
        </p:txBody>
      </p:sp>
    </p:spTree>
    <p:extLst>
      <p:ext uri="{BB962C8B-B14F-4D97-AF65-F5344CB8AC3E}">
        <p14:creationId xmlns:p14="http://schemas.microsoft.com/office/powerpoint/2010/main" val="361226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83264"/>
            <a:ext cx="8229600" cy="1143000"/>
          </a:xfrm>
        </p:spPr>
        <p:txBody>
          <a:bodyPr>
            <a:normAutofit/>
          </a:bodyPr>
          <a:lstStyle/>
          <a:p>
            <a:r>
              <a:rPr kumimoji="1" lang="ja-JP" altLang="en-US" sz="3600" dirty="0" smtClean="0"/>
              <a:t>不具合修正プロセス</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6</a:t>
            </a:fld>
            <a:endParaRPr kumimoji="1" lang="ja-JP" altLang="en-US"/>
          </a:p>
        </p:txBody>
      </p:sp>
      <p:sp>
        <p:nvSpPr>
          <p:cNvPr id="81" name="角丸四角形 80"/>
          <p:cNvSpPr/>
          <p:nvPr/>
        </p:nvSpPr>
        <p:spPr>
          <a:xfrm>
            <a:off x="1044124" y="4459857"/>
            <a:ext cx="1995991" cy="785678"/>
          </a:xfrm>
          <a:prstGeom prst="roundRect">
            <a:avLst>
              <a:gd name="adj" fmla="val 18295"/>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smtClean="0"/>
              <a:t>パッチの</a:t>
            </a:r>
            <a:r>
              <a:rPr kumimoji="1" lang="ja-JP" altLang="en-US" sz="2000" dirty="0" smtClean="0"/>
              <a:t>作成</a:t>
            </a:r>
            <a:endParaRPr kumimoji="1" lang="ja-JP" altLang="en-US" sz="2000" dirty="0"/>
          </a:p>
        </p:txBody>
      </p:sp>
      <p:sp>
        <p:nvSpPr>
          <p:cNvPr id="82" name="角丸四角形 81"/>
          <p:cNvSpPr/>
          <p:nvPr/>
        </p:nvSpPr>
        <p:spPr>
          <a:xfrm>
            <a:off x="3144754" y="1834533"/>
            <a:ext cx="2520280" cy="1152128"/>
          </a:xfrm>
          <a:prstGeom prst="roundRect">
            <a:avLst>
              <a:gd name="adj" fmla="val 18295"/>
            </a:avLst>
          </a:prstGeom>
          <a:ln>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t>修正</a:t>
            </a:r>
            <a:r>
              <a:rPr kumimoji="1" lang="ja-JP" altLang="en-US" sz="2800" dirty="0" smtClean="0"/>
              <a:t>に</a:t>
            </a:r>
            <a:r>
              <a:rPr kumimoji="1" lang="ja-JP" altLang="en-US" sz="2800" dirty="0" smtClean="0"/>
              <a:t>関する</a:t>
            </a:r>
            <a:endParaRPr kumimoji="1" lang="en-US" altLang="ja-JP" sz="2800" dirty="0" smtClean="0"/>
          </a:p>
          <a:p>
            <a:pPr algn="ctr"/>
            <a:r>
              <a:rPr kumimoji="1" lang="ja-JP" altLang="en-US" sz="2800" dirty="0" smtClean="0"/>
              <a:t>議論</a:t>
            </a:r>
            <a:endParaRPr kumimoji="1" lang="ja-JP" altLang="en-US" sz="2800" dirty="0"/>
          </a:p>
        </p:txBody>
      </p:sp>
      <p:sp>
        <p:nvSpPr>
          <p:cNvPr id="83" name="角丸四角形 82"/>
          <p:cNvSpPr/>
          <p:nvPr/>
        </p:nvSpPr>
        <p:spPr>
          <a:xfrm>
            <a:off x="5874589" y="4459857"/>
            <a:ext cx="2035814" cy="864165"/>
          </a:xfrm>
          <a:prstGeom prst="roundRect">
            <a:avLst>
              <a:gd name="adj" fmla="val 18295"/>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smtClean="0"/>
              <a:t>パッチの</a:t>
            </a:r>
            <a:r>
              <a:rPr kumimoji="1" lang="ja-JP" altLang="en-US" sz="2000" dirty="0" smtClean="0"/>
              <a:t>検証</a:t>
            </a:r>
            <a:endParaRPr kumimoji="1" lang="ja-JP" altLang="en-US" sz="2000" dirty="0"/>
          </a:p>
        </p:txBody>
      </p:sp>
      <p:cxnSp>
        <p:nvCxnSpPr>
          <p:cNvPr id="85" name="直線矢印コネクタ 84"/>
          <p:cNvCxnSpPr/>
          <p:nvPr/>
        </p:nvCxnSpPr>
        <p:spPr>
          <a:xfrm flipH="1">
            <a:off x="3504794" y="4640154"/>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87" name="直線矢印コネクタ 86"/>
          <p:cNvCxnSpPr/>
          <p:nvPr/>
        </p:nvCxnSpPr>
        <p:spPr>
          <a:xfrm>
            <a:off x="3504794" y="5057946"/>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88" name="直線矢印コネクタ 87"/>
          <p:cNvCxnSpPr/>
          <p:nvPr/>
        </p:nvCxnSpPr>
        <p:spPr>
          <a:xfrm rot="18900000">
            <a:off x="1476964" y="3214290"/>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89" name="直線矢印コネクタ 88"/>
          <p:cNvCxnSpPr/>
          <p:nvPr/>
        </p:nvCxnSpPr>
        <p:spPr>
          <a:xfrm rot="18900000" flipH="1">
            <a:off x="1476964" y="3718346"/>
            <a:ext cx="1800200"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90" name="直線矢印コネクタ 89"/>
          <p:cNvCxnSpPr/>
          <p:nvPr/>
        </p:nvCxnSpPr>
        <p:spPr>
          <a:xfrm rot="2700000" flipV="1">
            <a:off x="5515858" y="3234280"/>
            <a:ext cx="1800200" cy="0"/>
          </a:xfrm>
          <a:prstGeom prst="straightConnector1">
            <a:avLst/>
          </a:prstGeom>
          <a:ln w="5715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95" name="直線矢印コネクタ 94"/>
          <p:cNvCxnSpPr/>
          <p:nvPr/>
        </p:nvCxnSpPr>
        <p:spPr>
          <a:xfrm rot="2700000" flipH="1" flipV="1">
            <a:off x="5515858" y="3738336"/>
            <a:ext cx="1800200" cy="0"/>
          </a:xfrm>
          <a:prstGeom prst="straightConnector1">
            <a:avLst/>
          </a:prstGeom>
          <a:ln w="5715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97" name="テキスト ボックス 96"/>
          <p:cNvSpPr txBox="1"/>
          <p:nvPr/>
        </p:nvSpPr>
        <p:spPr>
          <a:xfrm>
            <a:off x="3171961" y="5123967"/>
            <a:ext cx="2508469" cy="400110"/>
          </a:xfrm>
          <a:prstGeom prst="rect">
            <a:avLst/>
          </a:prstGeom>
          <a:noFill/>
        </p:spPr>
        <p:txBody>
          <a:bodyPr wrap="square" rtlCol="0">
            <a:spAutoFit/>
          </a:bodyPr>
          <a:lstStyle/>
          <a:p>
            <a:r>
              <a:rPr kumimoji="1" lang="ja-JP" altLang="en-US" sz="2000" dirty="0" smtClean="0"/>
              <a:t>パッチの</a:t>
            </a:r>
            <a:r>
              <a:rPr kumimoji="1" lang="ja-JP" altLang="en-US" sz="2000" dirty="0" smtClean="0"/>
              <a:t>投稿</a:t>
            </a:r>
            <a:endParaRPr kumimoji="1" lang="ja-JP" altLang="en-US" sz="2000" dirty="0"/>
          </a:p>
        </p:txBody>
      </p:sp>
      <p:sp>
        <p:nvSpPr>
          <p:cNvPr id="98" name="テキスト ボックス 97"/>
          <p:cNvSpPr txBox="1"/>
          <p:nvPr/>
        </p:nvSpPr>
        <p:spPr>
          <a:xfrm>
            <a:off x="3171961" y="4147213"/>
            <a:ext cx="2508469" cy="400110"/>
          </a:xfrm>
          <a:prstGeom prst="rect">
            <a:avLst/>
          </a:prstGeom>
          <a:noFill/>
        </p:spPr>
        <p:txBody>
          <a:bodyPr wrap="square" rtlCol="0">
            <a:spAutoFit/>
          </a:bodyPr>
          <a:lstStyle/>
          <a:p>
            <a:pPr algn="ctr"/>
            <a:r>
              <a:rPr kumimoji="1" lang="ja-JP" altLang="en-US" sz="2000" dirty="0" smtClean="0"/>
              <a:t>再修正の依頼</a:t>
            </a:r>
            <a:endParaRPr kumimoji="1" lang="ja-JP" altLang="en-US" sz="2000" dirty="0"/>
          </a:p>
        </p:txBody>
      </p:sp>
      <p:pic>
        <p:nvPicPr>
          <p:cNvPr id="101" name="図 10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7958" y="5316681"/>
            <a:ext cx="821600" cy="821600"/>
          </a:xfrm>
          <a:prstGeom prst="rect">
            <a:avLst/>
          </a:prstGeom>
        </p:spPr>
      </p:pic>
      <p:pic>
        <p:nvPicPr>
          <p:cNvPr id="102" name="図 10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5247" y="5266050"/>
            <a:ext cx="793743" cy="793743"/>
          </a:xfrm>
          <a:prstGeom prst="rect">
            <a:avLst/>
          </a:prstGeom>
        </p:spPr>
      </p:pic>
      <p:grpSp>
        <p:nvGrpSpPr>
          <p:cNvPr id="104" name="グループ化 103"/>
          <p:cNvGrpSpPr>
            <a:grpSpLocks noChangeAspect="1"/>
          </p:cNvGrpSpPr>
          <p:nvPr/>
        </p:nvGrpSpPr>
        <p:grpSpPr>
          <a:xfrm>
            <a:off x="5760157" y="1484827"/>
            <a:ext cx="1762355" cy="1140702"/>
            <a:chOff x="13957839" y="18991320"/>
            <a:chExt cx="2666302" cy="1565391"/>
          </a:xfrm>
        </p:grpSpPr>
        <p:pic>
          <p:nvPicPr>
            <p:cNvPr id="114"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14148747" y="18991320"/>
              <a:ext cx="771703" cy="756000"/>
            </a:xfrm>
            <a:prstGeom prst="rect">
              <a:avLst/>
            </a:prstGeom>
            <a:noFill/>
          </p:spPr>
        </p:pic>
        <p:pic>
          <p:nvPicPr>
            <p:cNvPr id="115"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a:off x="14835528" y="19533185"/>
              <a:ext cx="936001" cy="936000"/>
            </a:xfrm>
            <a:prstGeom prst="rect">
              <a:avLst/>
            </a:prstGeom>
            <a:noFill/>
          </p:spPr>
        </p:pic>
        <p:pic>
          <p:nvPicPr>
            <p:cNvPr id="117" name="Picture 13" descr="F:\Documents and Settings\masao\My Documents\My Pictures\Microsoft クリップ オーガナイザ\j0433954.png"/>
            <p:cNvPicPr>
              <a:picLocks noChangeAspect="1" noChangeArrowheads="1"/>
            </p:cNvPicPr>
            <p:nvPr/>
          </p:nvPicPr>
          <p:blipFill>
            <a:blip r:embed="rId7" cstate="print"/>
            <a:srcRect/>
            <a:stretch>
              <a:fillRect/>
            </a:stretch>
          </p:blipFill>
          <p:spPr bwMode="auto">
            <a:xfrm>
              <a:off x="15445160" y="19088519"/>
              <a:ext cx="781311" cy="765414"/>
            </a:xfrm>
            <a:prstGeom prst="rect">
              <a:avLst/>
            </a:prstGeom>
            <a:noFill/>
          </p:spPr>
        </p:pic>
        <p:pic>
          <p:nvPicPr>
            <p:cNvPr id="118" name="Picture 37" descr="F:\Documents and Settings\masao\My Documents\My Pictures\Microsoft クリップ オーガナイザ\j0433931.png"/>
            <p:cNvPicPr>
              <a:picLocks noChangeAspect="1" noChangeArrowheads="1"/>
            </p:cNvPicPr>
            <p:nvPr/>
          </p:nvPicPr>
          <p:blipFill>
            <a:blip r:embed="rId8" cstate="print"/>
            <a:srcRect/>
            <a:stretch>
              <a:fillRect/>
            </a:stretch>
          </p:blipFill>
          <p:spPr bwMode="auto">
            <a:xfrm flipH="1">
              <a:off x="13957839" y="19679155"/>
              <a:ext cx="856965" cy="839528"/>
            </a:xfrm>
            <a:prstGeom prst="rect">
              <a:avLst/>
            </a:prstGeom>
            <a:noFill/>
          </p:spPr>
        </p:pic>
        <p:pic>
          <p:nvPicPr>
            <p:cNvPr id="119" name="図 1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814750" y="19747320"/>
              <a:ext cx="809391" cy="809391"/>
            </a:xfrm>
            <a:prstGeom prst="rect">
              <a:avLst/>
            </a:prstGeom>
          </p:spPr>
        </p:pic>
      </p:grpSp>
      <p:sp>
        <p:nvSpPr>
          <p:cNvPr id="105" name="テキスト ボックス 104"/>
          <p:cNvSpPr txBox="1"/>
          <p:nvPr/>
        </p:nvSpPr>
        <p:spPr>
          <a:xfrm>
            <a:off x="6231115" y="6138281"/>
            <a:ext cx="1322761" cy="400110"/>
          </a:xfrm>
          <a:prstGeom prst="rect">
            <a:avLst/>
          </a:prstGeom>
          <a:noFill/>
        </p:spPr>
        <p:txBody>
          <a:bodyPr wrap="square" rtlCol="0">
            <a:spAutoFit/>
          </a:bodyPr>
          <a:lstStyle/>
          <a:p>
            <a:pPr algn="ctr"/>
            <a:r>
              <a:rPr kumimoji="1" lang="ja-JP" altLang="en-US" sz="2000" dirty="0" smtClean="0"/>
              <a:t>コミッター</a:t>
            </a:r>
            <a:endParaRPr kumimoji="1" lang="ja-JP" altLang="en-US" sz="2000" dirty="0"/>
          </a:p>
        </p:txBody>
      </p:sp>
      <p:sp>
        <p:nvSpPr>
          <p:cNvPr id="107" name="テキスト ボックス 106"/>
          <p:cNvSpPr txBox="1"/>
          <p:nvPr/>
        </p:nvSpPr>
        <p:spPr>
          <a:xfrm>
            <a:off x="1306268" y="6059793"/>
            <a:ext cx="1471699" cy="400110"/>
          </a:xfrm>
          <a:prstGeom prst="rect">
            <a:avLst/>
          </a:prstGeom>
          <a:noFill/>
        </p:spPr>
        <p:txBody>
          <a:bodyPr wrap="square" rtlCol="0">
            <a:spAutoFit/>
          </a:bodyPr>
          <a:lstStyle/>
          <a:p>
            <a:pPr algn="ctr"/>
            <a:r>
              <a:rPr kumimoji="1" lang="ja-JP" altLang="en-US" sz="2000" dirty="0" smtClean="0"/>
              <a:t>開発者</a:t>
            </a:r>
            <a:endParaRPr kumimoji="1" lang="ja-JP" altLang="en-US" sz="2000" dirty="0"/>
          </a:p>
        </p:txBody>
      </p:sp>
      <p:sp>
        <p:nvSpPr>
          <p:cNvPr id="108" name="テキスト ボックス 107"/>
          <p:cNvSpPr txBox="1"/>
          <p:nvPr/>
        </p:nvSpPr>
        <p:spPr>
          <a:xfrm>
            <a:off x="6427184" y="958164"/>
            <a:ext cx="2213110" cy="707886"/>
          </a:xfrm>
          <a:prstGeom prst="rect">
            <a:avLst/>
          </a:prstGeom>
          <a:noFill/>
        </p:spPr>
        <p:txBody>
          <a:bodyPr wrap="square" rtlCol="0">
            <a:spAutoFit/>
          </a:bodyPr>
          <a:lstStyle/>
          <a:p>
            <a:pPr algn="ctr"/>
            <a:r>
              <a:rPr kumimoji="1" lang="ja-JP" altLang="en-US" sz="2000" dirty="0" smtClean="0"/>
              <a:t>プロジェクトに</a:t>
            </a:r>
            <a:endParaRPr kumimoji="1" lang="en-US" altLang="ja-JP" sz="2000" dirty="0" smtClean="0"/>
          </a:p>
          <a:p>
            <a:pPr algn="ctr"/>
            <a:r>
              <a:rPr kumimoji="1" lang="ja-JP" altLang="en-US" sz="2000" dirty="0" smtClean="0"/>
              <a:t>参加する開発者ら</a:t>
            </a:r>
            <a:endParaRPr kumimoji="1" lang="ja-JP" altLang="en-US" sz="2000" dirty="0"/>
          </a:p>
        </p:txBody>
      </p:sp>
      <p:sp>
        <p:nvSpPr>
          <p:cNvPr id="110" name="テキスト ボックス 109"/>
          <p:cNvSpPr txBox="1"/>
          <p:nvPr/>
        </p:nvSpPr>
        <p:spPr>
          <a:xfrm>
            <a:off x="457200" y="2887789"/>
            <a:ext cx="2637168" cy="461665"/>
          </a:xfrm>
          <a:prstGeom prst="rect">
            <a:avLst/>
          </a:prstGeom>
          <a:noFill/>
        </p:spPr>
        <p:txBody>
          <a:bodyPr wrap="square" rtlCol="0">
            <a:spAutoFit/>
          </a:bodyPr>
          <a:lstStyle/>
          <a:p>
            <a:pPr algn="ctr"/>
            <a:r>
              <a:rPr kumimoji="1" lang="ja-JP" altLang="en-US" sz="2400" dirty="0" smtClean="0"/>
              <a:t>コメント</a:t>
            </a:r>
            <a:endParaRPr kumimoji="1" lang="ja-JP" altLang="en-US" sz="2400" dirty="0"/>
          </a:p>
        </p:txBody>
      </p:sp>
      <p:sp>
        <p:nvSpPr>
          <p:cNvPr id="111" name="テキスト ボックス 110"/>
          <p:cNvSpPr txBox="1"/>
          <p:nvPr/>
        </p:nvSpPr>
        <p:spPr>
          <a:xfrm>
            <a:off x="5743126" y="2887789"/>
            <a:ext cx="2553714" cy="830997"/>
          </a:xfrm>
          <a:prstGeom prst="rect">
            <a:avLst/>
          </a:prstGeom>
          <a:noFill/>
        </p:spPr>
        <p:txBody>
          <a:bodyPr wrap="square" rtlCol="0">
            <a:spAutoFit/>
          </a:bodyPr>
          <a:lstStyle/>
          <a:p>
            <a:pPr algn="ctr"/>
            <a:r>
              <a:rPr kumimoji="1" lang="ja-JP" altLang="en-US" sz="2400" dirty="0" smtClean="0"/>
              <a:t>コメント</a:t>
            </a:r>
            <a:endParaRPr kumimoji="1" lang="en-US" altLang="ja-JP" sz="2400" dirty="0" smtClean="0"/>
          </a:p>
          <a:p>
            <a:pPr algn="ctr"/>
            <a:endParaRPr kumimoji="1" lang="ja-JP" altLang="en-US" sz="2400" dirty="0"/>
          </a:p>
        </p:txBody>
      </p:sp>
      <p:sp>
        <p:nvSpPr>
          <p:cNvPr id="112" name="テキスト ボックス 111"/>
          <p:cNvSpPr txBox="1"/>
          <p:nvPr/>
        </p:nvSpPr>
        <p:spPr>
          <a:xfrm>
            <a:off x="2159364" y="3538281"/>
            <a:ext cx="2309962" cy="461665"/>
          </a:xfrm>
          <a:prstGeom prst="rect">
            <a:avLst/>
          </a:prstGeom>
          <a:noFill/>
        </p:spPr>
        <p:txBody>
          <a:bodyPr wrap="square" rtlCol="0">
            <a:spAutoFit/>
          </a:bodyPr>
          <a:lstStyle/>
          <a:p>
            <a:pPr algn="ctr"/>
            <a:r>
              <a:rPr kumimoji="1" lang="ja-JP" altLang="en-US" sz="2400" dirty="0" smtClean="0"/>
              <a:t>フィードバック</a:t>
            </a:r>
            <a:endParaRPr kumimoji="1" lang="ja-JP" altLang="en-US" sz="2400" dirty="0"/>
          </a:p>
        </p:txBody>
      </p:sp>
      <p:sp>
        <p:nvSpPr>
          <p:cNvPr id="113" name="テキスト ボックス 112"/>
          <p:cNvSpPr txBox="1"/>
          <p:nvPr/>
        </p:nvSpPr>
        <p:spPr>
          <a:xfrm>
            <a:off x="4307008" y="3538281"/>
            <a:ext cx="2309962" cy="461665"/>
          </a:xfrm>
          <a:prstGeom prst="rect">
            <a:avLst/>
          </a:prstGeom>
          <a:noFill/>
        </p:spPr>
        <p:txBody>
          <a:bodyPr wrap="square" rtlCol="0">
            <a:spAutoFit/>
          </a:bodyPr>
          <a:lstStyle/>
          <a:p>
            <a:pPr algn="ctr"/>
            <a:r>
              <a:rPr kumimoji="1" lang="ja-JP" altLang="en-US" sz="2400" dirty="0" smtClean="0"/>
              <a:t>フィードバック</a:t>
            </a:r>
            <a:endParaRPr kumimoji="1" lang="ja-JP" altLang="en-US" sz="2400" dirty="0"/>
          </a:p>
        </p:txBody>
      </p:sp>
    </p:spTree>
    <p:extLst>
      <p:ext uri="{BB962C8B-B14F-4D97-AF65-F5344CB8AC3E}">
        <p14:creationId xmlns:p14="http://schemas.microsoft.com/office/powerpoint/2010/main" val="1274518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コミッターの不足が招く問題</a:t>
            </a:r>
            <a:endParaRPr kumimoji="1" lang="ja-JP" altLang="en-US" sz="3600" dirty="0"/>
          </a:p>
        </p:txBody>
      </p:sp>
      <p:sp>
        <p:nvSpPr>
          <p:cNvPr id="4" name="スライド番号プレースホルダー 3"/>
          <p:cNvSpPr>
            <a:spLocks noGrp="1"/>
          </p:cNvSpPr>
          <p:nvPr>
            <p:ph type="sldNum" sz="quarter" idx="12"/>
          </p:nvPr>
        </p:nvSpPr>
        <p:spPr/>
        <p:txBody>
          <a:bodyPr/>
          <a:lstStyle/>
          <a:p>
            <a:fld id="{426E118B-0F06-492D-A002-B837CB8491AF}" type="slidenum">
              <a:rPr kumimoji="1" lang="ja-JP" altLang="en-US" smtClean="0"/>
              <a:t>7</a:t>
            </a:fld>
            <a:endParaRPr kumimoji="1" lang="ja-JP" altLang="en-US" dirty="0"/>
          </a:p>
        </p:txBody>
      </p:sp>
      <p:grpSp>
        <p:nvGrpSpPr>
          <p:cNvPr id="15" name="グループ化 14"/>
          <p:cNvGrpSpPr/>
          <p:nvPr/>
        </p:nvGrpSpPr>
        <p:grpSpPr>
          <a:xfrm>
            <a:off x="3168726" y="2051163"/>
            <a:ext cx="1328285" cy="2242060"/>
            <a:chOff x="3168726" y="1904521"/>
            <a:chExt cx="1328285" cy="2242060"/>
          </a:xfrm>
        </p:grpSpPr>
        <p:cxnSp>
          <p:nvCxnSpPr>
            <p:cNvPr id="83" name="直線矢印コネクタ 82"/>
            <p:cNvCxnSpPr/>
            <p:nvPr/>
          </p:nvCxnSpPr>
          <p:spPr bwMode="auto">
            <a:xfrm>
              <a:off x="3206829" y="3463191"/>
              <a:ext cx="1290182" cy="21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p:nvPr/>
          </p:nvCxnSpPr>
          <p:spPr bwMode="auto">
            <a:xfrm>
              <a:off x="3289341" y="2855501"/>
              <a:ext cx="1172892" cy="19346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bwMode="auto">
            <a:xfrm>
              <a:off x="3413513" y="2355626"/>
              <a:ext cx="938314" cy="19346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6"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590711" y="1904521"/>
              <a:ext cx="586383" cy="586713"/>
            </a:xfrm>
            <a:prstGeom prst="rect">
              <a:avLst/>
            </a:prstGeom>
            <a:noFill/>
            <a:ln w="9525">
              <a:noFill/>
              <a:miter lim="800000"/>
              <a:headEnd/>
              <a:tailEnd/>
            </a:ln>
          </p:spPr>
        </p:pic>
        <p:pic>
          <p:nvPicPr>
            <p:cNvPr id="87"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558728" y="2451626"/>
              <a:ext cx="586383" cy="586713"/>
            </a:xfrm>
            <a:prstGeom prst="rect">
              <a:avLst/>
            </a:prstGeom>
            <a:noFill/>
            <a:ln w="9525">
              <a:noFill/>
              <a:miter lim="800000"/>
              <a:headEnd/>
              <a:tailEnd/>
            </a:ln>
          </p:spPr>
        </p:pic>
        <p:pic>
          <p:nvPicPr>
            <p:cNvPr id="88"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590711" y="3048965"/>
              <a:ext cx="586383" cy="586713"/>
            </a:xfrm>
            <a:prstGeom prst="rect">
              <a:avLst/>
            </a:prstGeom>
            <a:noFill/>
            <a:ln w="9525">
              <a:noFill/>
              <a:miter lim="800000"/>
              <a:headEnd/>
              <a:tailEnd/>
            </a:ln>
          </p:spPr>
        </p:pic>
        <p:cxnSp>
          <p:nvCxnSpPr>
            <p:cNvPr id="89" name="直線矢印コネクタ 88"/>
            <p:cNvCxnSpPr/>
            <p:nvPr/>
          </p:nvCxnSpPr>
          <p:spPr bwMode="auto">
            <a:xfrm flipV="1">
              <a:off x="3168726" y="3853224"/>
              <a:ext cx="1293507" cy="124093"/>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90"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603129" y="3559868"/>
              <a:ext cx="586383" cy="586713"/>
            </a:xfrm>
            <a:prstGeom prst="rect">
              <a:avLst/>
            </a:prstGeom>
            <a:noFill/>
            <a:ln w="9525">
              <a:noFill/>
              <a:miter lim="800000"/>
              <a:headEnd/>
              <a:tailEnd/>
            </a:ln>
          </p:spPr>
        </p:pic>
      </p:grpSp>
      <p:sp>
        <p:nvSpPr>
          <p:cNvPr id="102" name="正方形/長方形 101"/>
          <p:cNvSpPr/>
          <p:nvPr/>
        </p:nvSpPr>
        <p:spPr>
          <a:xfrm>
            <a:off x="620669" y="4256297"/>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一般開発者</a:t>
            </a:r>
            <a:endParaRPr kumimoji="1" lang="ja-JP" altLang="en-US" sz="2400" dirty="0"/>
          </a:p>
        </p:txBody>
      </p:sp>
      <p:sp>
        <p:nvSpPr>
          <p:cNvPr id="141" name="正方形/長方形 140"/>
          <p:cNvSpPr/>
          <p:nvPr/>
        </p:nvSpPr>
        <p:spPr>
          <a:xfrm>
            <a:off x="3839855" y="4205219"/>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dirty="0"/>
              <a:t>コミッター</a:t>
            </a:r>
            <a:endParaRPr kumimoji="1" lang="ja-JP" altLang="en-US" sz="2400" dirty="0"/>
          </a:p>
        </p:txBody>
      </p:sp>
      <p:sp>
        <p:nvSpPr>
          <p:cNvPr id="142" name="正方形/長方形 141"/>
          <p:cNvSpPr/>
          <p:nvPr/>
        </p:nvSpPr>
        <p:spPr>
          <a:xfrm>
            <a:off x="6455204" y="4159002"/>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構成管理ツール</a:t>
            </a:r>
            <a:endParaRPr kumimoji="1" lang="ja-JP" altLang="en-US" sz="2400" dirty="0"/>
          </a:p>
        </p:txBody>
      </p:sp>
      <p:sp>
        <p:nvSpPr>
          <p:cNvPr id="143" name="AutoShape 4"/>
          <p:cNvSpPr>
            <a:spLocks noChangeArrowheads="1"/>
          </p:cNvSpPr>
          <p:nvPr/>
        </p:nvSpPr>
        <p:spPr bwMode="auto">
          <a:xfrm>
            <a:off x="1386557" y="5040210"/>
            <a:ext cx="6421197" cy="990600"/>
          </a:xfrm>
          <a:prstGeom prst="flowChartAlternateProcess">
            <a:avLst/>
          </a:prstGeom>
          <a:solidFill>
            <a:schemeClr val="bg1"/>
          </a:solidFill>
          <a:ln w="28575" algn="ctr">
            <a:solidFill>
              <a:srgbClr val="FF0000"/>
            </a:solidFill>
            <a:miter lim="800000"/>
            <a:headEnd/>
            <a:tailEnd/>
          </a:ln>
          <a:effectLst/>
        </p:spPr>
        <p:txBody>
          <a:bodyPr wrap="square" tIns="72000" bIns="72000" anchor="ctr"/>
          <a:lstStyle/>
          <a:p>
            <a:pPr algn="ctr"/>
            <a:r>
              <a:rPr lang="ja-JP" altLang="en-US" sz="2400" b="1" dirty="0" smtClean="0"/>
              <a:t>少数のコミッターへのタスクの集中</a:t>
            </a:r>
            <a:endParaRPr lang="en-US" altLang="ja-JP" sz="2400" b="1" dirty="0" smtClean="0"/>
          </a:p>
          <a:p>
            <a:pPr algn="ctr"/>
            <a:r>
              <a:rPr lang="ja-JP" altLang="en-US" sz="2400" b="1" dirty="0"/>
              <a:t>不具合</a:t>
            </a:r>
            <a:r>
              <a:rPr lang="ja-JP" altLang="en-US" sz="2400" b="1" dirty="0" smtClean="0"/>
              <a:t>修正完了まで</a:t>
            </a:r>
            <a:r>
              <a:rPr lang="ja-JP" altLang="en-US" sz="2400" b="1" dirty="0"/>
              <a:t>の時間の</a:t>
            </a:r>
            <a:r>
              <a:rPr lang="ja-JP" altLang="en-US" sz="2400" b="1" dirty="0" smtClean="0"/>
              <a:t>長期化</a:t>
            </a:r>
            <a:endParaRPr lang="ja-JP" altLang="en-US" sz="2400" b="1" dirty="0"/>
          </a:p>
        </p:txBody>
      </p:sp>
      <p:sp>
        <p:nvSpPr>
          <p:cNvPr id="144" name="角丸四角形 143"/>
          <p:cNvSpPr/>
          <p:nvPr/>
        </p:nvSpPr>
        <p:spPr>
          <a:xfrm>
            <a:off x="3278558" y="1524399"/>
            <a:ext cx="1836607" cy="699350"/>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914400">
              <a:defRPr/>
            </a:pPr>
            <a:r>
              <a:rPr kumimoji="0" lang="ja-JP" altLang="en-US" kern="0" dirty="0" smtClean="0">
                <a:solidFill>
                  <a:srgbClr val="434343"/>
                </a:solidFill>
              </a:rPr>
              <a:t>パッチ投稿</a:t>
            </a:r>
            <a:endParaRPr kumimoji="0" lang="ja-JP" altLang="en-US" kern="0" dirty="0">
              <a:solidFill>
                <a:srgbClr val="434343"/>
              </a:solidFill>
            </a:endParaRPr>
          </a:p>
        </p:txBody>
      </p:sp>
      <p:sp>
        <p:nvSpPr>
          <p:cNvPr id="7" name="正方形/長方形 6"/>
          <p:cNvSpPr/>
          <p:nvPr/>
        </p:nvSpPr>
        <p:spPr>
          <a:xfrm>
            <a:off x="2519" y="4982689"/>
            <a:ext cx="9144000" cy="10640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bg1"/>
                </a:solidFill>
              </a:rPr>
              <a:t>コミッターに昇格すべき開発者を見つけ出すことが重要</a:t>
            </a:r>
            <a:endParaRPr lang="en-US" altLang="ja-JP" sz="2800" dirty="0">
              <a:solidFill>
                <a:schemeClr val="bg1"/>
              </a:solidFill>
            </a:endParaRPr>
          </a:p>
        </p:txBody>
      </p:sp>
      <p:pic>
        <p:nvPicPr>
          <p:cNvPr id="37" name="図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7605" y="2118598"/>
            <a:ext cx="648738" cy="648738"/>
          </a:xfrm>
          <a:prstGeom prst="rect">
            <a:avLst/>
          </a:prstGeom>
        </p:spPr>
      </p:pic>
      <p:pic>
        <p:nvPicPr>
          <p:cNvPr id="38" name="図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869486" y="1785582"/>
            <a:ext cx="604128" cy="666031"/>
          </a:xfrm>
          <a:prstGeom prst="rect">
            <a:avLst/>
          </a:prstGeom>
        </p:spPr>
      </p:pic>
      <p:pic>
        <p:nvPicPr>
          <p:cNvPr id="39"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1709008" y="2566160"/>
            <a:ext cx="703586" cy="775679"/>
          </a:xfrm>
          <a:prstGeom prst="rect">
            <a:avLst/>
          </a:prstGeom>
          <a:noFill/>
        </p:spPr>
      </p:pic>
      <p:pic>
        <p:nvPicPr>
          <p:cNvPr id="40" name="Picture 13" descr="F:\Documents and Settings\masao\My Documents\My Pictures\Microsoft クリップ オーガナイザ\j0433954.png"/>
          <p:cNvPicPr>
            <a:picLocks noChangeAspect="1" noChangeArrowheads="1"/>
          </p:cNvPicPr>
          <p:nvPr/>
        </p:nvPicPr>
        <p:blipFill>
          <a:blip r:embed="rId7" cstate="print"/>
          <a:srcRect/>
          <a:stretch>
            <a:fillRect/>
          </a:stretch>
        </p:blipFill>
        <p:spPr bwMode="auto">
          <a:xfrm flipH="1">
            <a:off x="2473614" y="2080118"/>
            <a:ext cx="516426" cy="557758"/>
          </a:xfrm>
          <a:prstGeom prst="rect">
            <a:avLst/>
          </a:prstGeom>
          <a:noFill/>
        </p:spPr>
      </p:pic>
      <p:pic>
        <p:nvPicPr>
          <p:cNvPr id="41" name="Picture 43" descr="F:\Documents and Settings\masao\My Documents\My Pictures\Microsoft クリップ オーガナイザ\j0432621.png"/>
          <p:cNvPicPr>
            <a:picLocks noChangeAspect="1" noChangeArrowheads="1"/>
          </p:cNvPicPr>
          <p:nvPr/>
        </p:nvPicPr>
        <p:blipFill>
          <a:blip r:embed="rId8" cstate="print"/>
          <a:srcRect/>
          <a:stretch>
            <a:fillRect/>
          </a:stretch>
        </p:blipFill>
        <p:spPr bwMode="auto">
          <a:xfrm flipH="1">
            <a:off x="2412594" y="2871146"/>
            <a:ext cx="510075" cy="550898"/>
          </a:xfrm>
          <a:prstGeom prst="rect">
            <a:avLst/>
          </a:prstGeom>
          <a:noFill/>
        </p:spPr>
      </p:pic>
      <p:pic>
        <p:nvPicPr>
          <p:cNvPr id="42" name="Picture 19" descr="F:\Documents and Settings\masao\My Documents\My Pictures\Microsoft クリップ オーガナイザ\j0433953.png"/>
          <p:cNvPicPr>
            <a:picLocks noChangeAspect="1" noChangeArrowheads="1"/>
          </p:cNvPicPr>
          <p:nvPr/>
        </p:nvPicPr>
        <p:blipFill>
          <a:blip r:embed="rId9" cstate="print"/>
          <a:srcRect/>
          <a:stretch>
            <a:fillRect/>
          </a:stretch>
        </p:blipFill>
        <p:spPr bwMode="auto">
          <a:xfrm flipH="1">
            <a:off x="1198828" y="2953373"/>
            <a:ext cx="573698" cy="632483"/>
          </a:xfrm>
          <a:prstGeom prst="rect">
            <a:avLst/>
          </a:prstGeom>
          <a:noFill/>
        </p:spPr>
      </p:pic>
      <p:pic>
        <p:nvPicPr>
          <p:cNvPr id="43" name="図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731" y="3585856"/>
            <a:ext cx="648738" cy="648738"/>
          </a:xfrm>
          <a:prstGeom prst="rect">
            <a:avLst/>
          </a:prstGeom>
        </p:spPr>
      </p:pic>
      <p:pic>
        <p:nvPicPr>
          <p:cNvPr id="44" name="図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808466" y="3346100"/>
            <a:ext cx="604128" cy="666031"/>
          </a:xfrm>
          <a:prstGeom prst="rect">
            <a:avLst/>
          </a:prstGeom>
        </p:spPr>
      </p:pic>
      <p:pic>
        <p:nvPicPr>
          <p:cNvPr id="46" name="Picture 13" descr="F:\Documents and Settings\masao\My Documents\My Pictures\Microsoft クリップ オーガナイザ\j0433954.png"/>
          <p:cNvPicPr>
            <a:picLocks noChangeAspect="1" noChangeArrowheads="1"/>
          </p:cNvPicPr>
          <p:nvPr/>
        </p:nvPicPr>
        <p:blipFill>
          <a:blip r:embed="rId7" cstate="print"/>
          <a:srcRect/>
          <a:stretch>
            <a:fillRect/>
          </a:stretch>
        </p:blipFill>
        <p:spPr bwMode="auto">
          <a:xfrm flipH="1">
            <a:off x="1116100" y="3794440"/>
            <a:ext cx="516426" cy="557758"/>
          </a:xfrm>
          <a:prstGeom prst="rect">
            <a:avLst/>
          </a:prstGeom>
          <a:noFill/>
        </p:spPr>
      </p:pic>
      <p:pic>
        <p:nvPicPr>
          <p:cNvPr id="49" name="図 4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52153" y="2528146"/>
            <a:ext cx="631912" cy="631912"/>
          </a:xfrm>
          <a:prstGeom prst="rect">
            <a:avLst/>
          </a:prstGeom>
        </p:spPr>
      </p:pic>
      <p:sp>
        <p:nvSpPr>
          <p:cNvPr id="50" name="テキスト ボックス 49"/>
          <p:cNvSpPr txBox="1"/>
          <p:nvPr/>
        </p:nvSpPr>
        <p:spPr>
          <a:xfrm>
            <a:off x="5136622" y="2567281"/>
            <a:ext cx="2508469" cy="461665"/>
          </a:xfrm>
          <a:prstGeom prst="rect">
            <a:avLst/>
          </a:prstGeom>
          <a:noFill/>
        </p:spPr>
        <p:txBody>
          <a:bodyPr wrap="square" rtlCol="0">
            <a:spAutoFit/>
          </a:bodyPr>
          <a:lstStyle/>
          <a:p>
            <a:pPr algn="ctr"/>
            <a:r>
              <a:rPr kumimoji="1" lang="ja-JP" altLang="en-US" sz="2400" dirty="0" smtClean="0"/>
              <a:t>コミット</a:t>
            </a:r>
            <a:endParaRPr kumimoji="1" lang="ja-JP" altLang="en-US" dirty="0"/>
          </a:p>
        </p:txBody>
      </p:sp>
      <p:sp>
        <p:nvSpPr>
          <p:cNvPr id="51" name="円柱 50"/>
          <p:cNvSpPr/>
          <p:nvPr/>
        </p:nvSpPr>
        <p:spPr>
          <a:xfrm>
            <a:off x="7241274" y="2481117"/>
            <a:ext cx="1132960" cy="1407728"/>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52" name="直線矢印コネクタ 51"/>
          <p:cNvCxnSpPr/>
          <p:nvPr/>
        </p:nvCxnSpPr>
        <p:spPr>
          <a:xfrm>
            <a:off x="5745045" y="3146595"/>
            <a:ext cx="1328615" cy="0"/>
          </a:xfrm>
          <a:prstGeom prst="straightConnector1">
            <a:avLst/>
          </a:prstGeom>
          <a:ln w="57150">
            <a:headEnd type="none" w="med" len="med"/>
            <a:tailEnd type="triangle" w="med" len="med"/>
          </a:ln>
        </p:spPr>
        <p:style>
          <a:lnRef idx="1">
            <a:schemeClr val="dk1"/>
          </a:lnRef>
          <a:fillRef idx="0">
            <a:schemeClr val="dk1"/>
          </a:fillRef>
          <a:effectRef idx="0">
            <a:schemeClr val="dk1"/>
          </a:effectRef>
          <a:fontRef idx="minor">
            <a:schemeClr val="tx1"/>
          </a:fontRef>
        </p:style>
      </p:cxnSp>
      <p:pic>
        <p:nvPicPr>
          <p:cNvPr id="55" name="図 5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64031" y="3063336"/>
            <a:ext cx="631912" cy="631912"/>
          </a:xfrm>
          <a:prstGeom prst="rect">
            <a:avLst/>
          </a:prstGeom>
        </p:spPr>
      </p:pic>
    </p:spTree>
    <p:extLst>
      <p:ext uri="{BB962C8B-B14F-4D97-AF65-F5344CB8AC3E}">
        <p14:creationId xmlns:p14="http://schemas.microsoft.com/office/powerpoint/2010/main" val="144362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コミッターへの昇格</a:t>
            </a:r>
            <a:endParaRPr kumimoji="1" lang="ja-JP" altLang="en-US" sz="3600" dirty="0"/>
          </a:p>
        </p:txBody>
      </p:sp>
      <p:sp>
        <p:nvSpPr>
          <p:cNvPr id="30" name="コンテンツ プレースホルダ 2"/>
          <p:cNvSpPr>
            <a:spLocks noGrp="1"/>
          </p:cNvSpPr>
          <p:nvPr>
            <p:ph idx="1"/>
          </p:nvPr>
        </p:nvSpPr>
        <p:spPr>
          <a:xfrm>
            <a:off x="609600" y="1483743"/>
            <a:ext cx="7924800" cy="5113609"/>
          </a:xfrm>
        </p:spPr>
        <p:txBody>
          <a:bodyPr>
            <a:normAutofit/>
          </a:bodyPr>
          <a:lstStyle/>
          <a:p>
            <a:pPr algn="l"/>
            <a:r>
              <a:rPr lang="ja-JP" altLang="en-US" sz="2800" dirty="0" smtClean="0"/>
              <a:t>コミッターの選出</a:t>
            </a:r>
            <a:r>
              <a:rPr lang="ja-JP" altLang="en-US" sz="2800" dirty="0" smtClean="0"/>
              <a:t>はプロジェクト管理者や既存のコミッターによって行われる</a:t>
            </a:r>
            <a:r>
              <a:rPr lang="en-US" altLang="ja-JP" sz="2000" dirty="0" smtClean="0"/>
              <a:t>[1]</a:t>
            </a:r>
            <a:endParaRPr lang="en-US" altLang="ja-JP" sz="2400" dirty="0" smtClean="0"/>
          </a:p>
          <a:p>
            <a:pPr algn="l"/>
            <a:endParaRPr lang="en-US" altLang="ja-JP" sz="2400" dirty="0" smtClean="0"/>
          </a:p>
          <a:p>
            <a:r>
              <a:rPr lang="ja-JP" altLang="en-US" sz="2800" dirty="0"/>
              <a:t>コミッター選出のため</a:t>
            </a:r>
            <a:r>
              <a:rPr lang="ja-JP" altLang="en-US" sz="2800" dirty="0" smtClean="0"/>
              <a:t>の具体的な基準については明文化されていない</a:t>
            </a:r>
            <a:endParaRPr lang="en-US" altLang="ja-JP" sz="2800" dirty="0" smtClean="0"/>
          </a:p>
          <a:p>
            <a:pPr lvl="1"/>
            <a:r>
              <a:rPr lang="ja-JP" altLang="en-US" dirty="0" smtClean="0"/>
              <a:t>管理者ら</a:t>
            </a:r>
            <a:r>
              <a:rPr lang="ja-JP" altLang="en-US" dirty="0" smtClean="0"/>
              <a:t>はそれぞれ経験的</a:t>
            </a:r>
            <a:r>
              <a:rPr lang="ja-JP" altLang="en-US" dirty="0"/>
              <a:t>に</a:t>
            </a:r>
            <a:r>
              <a:rPr lang="ja-JP" altLang="en-US" dirty="0" smtClean="0"/>
              <a:t>コミッター選出</a:t>
            </a:r>
            <a:r>
              <a:rPr lang="ja-JP" altLang="en-US" dirty="0"/>
              <a:t>を行っている</a:t>
            </a:r>
            <a:endParaRPr lang="en-US" altLang="ja-JP" dirty="0"/>
          </a:p>
          <a:p>
            <a:pPr lvl="1"/>
            <a:r>
              <a:rPr lang="ja-JP" altLang="en-US" dirty="0"/>
              <a:t>コミッター選出にはコストがかかる</a:t>
            </a:r>
            <a:endParaRPr lang="en-US" altLang="ja-JP" dirty="0"/>
          </a:p>
          <a:p>
            <a:endParaRPr lang="en-US" altLang="ja-JP" dirty="0" smtClean="0"/>
          </a:p>
          <a:p>
            <a:endParaRPr lang="en-US" altLang="ja-JP" dirty="0"/>
          </a:p>
          <a:p>
            <a:endParaRPr lang="en-US" altLang="ja-JP" dirty="0" smtClean="0"/>
          </a:p>
          <a:p>
            <a:endParaRPr lang="en-US" altLang="ja-JP" dirty="0" smtClean="0"/>
          </a:p>
          <a:p>
            <a:pPr marL="0" indent="0">
              <a:buNone/>
            </a:pPr>
            <a:endParaRPr lang="en-US" altLang="ja-JP" dirty="0"/>
          </a:p>
          <a:p>
            <a:endParaRPr lang="en-US" altLang="ja-JP" dirty="0" smtClean="0"/>
          </a:p>
          <a:p>
            <a:endParaRPr lang="en-US" altLang="ja-JP" dirty="0"/>
          </a:p>
          <a:p>
            <a:pPr marL="0" indent="0">
              <a:buNone/>
            </a:pPr>
            <a:endParaRPr lang="en-US" altLang="ja-JP" dirty="0" smtClean="0"/>
          </a:p>
          <a:p>
            <a:pPr marL="0" indent="0">
              <a:buNone/>
            </a:pPr>
            <a:endParaRPr lang="en-US" altLang="ja-JP" dirty="0" smtClean="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8</a:t>
            </a:fld>
            <a:endParaRPr kumimoji="1" lang="ja-JP" altLang="en-US"/>
          </a:p>
        </p:txBody>
      </p:sp>
      <p:sp>
        <p:nvSpPr>
          <p:cNvPr id="31" name="テキスト ボックス 4"/>
          <p:cNvSpPr txBox="1">
            <a:spLocks noChangeArrowheads="1"/>
          </p:cNvSpPr>
          <p:nvPr/>
        </p:nvSpPr>
        <p:spPr bwMode="auto">
          <a:xfrm>
            <a:off x="302695" y="6074132"/>
            <a:ext cx="8805809" cy="523220"/>
          </a:xfrm>
          <a:prstGeom prst="rect">
            <a:avLst/>
          </a:prstGeom>
          <a:noFill/>
          <a:ln w="9525">
            <a:noFill/>
            <a:miter lim="800000"/>
            <a:headEnd/>
            <a:tailEnd/>
          </a:ln>
        </p:spPr>
        <p:txBody>
          <a:bodyPr wrap="none">
            <a:spAutoFit/>
          </a:bodyPr>
          <a:lstStyle/>
          <a:p>
            <a:r>
              <a:rPr lang="en-US" altLang="ja-JP" sz="1400" dirty="0" smtClean="0"/>
              <a:t>[1] C. Jensen and W. </a:t>
            </a:r>
            <a:r>
              <a:rPr lang="en-US" altLang="ja-JP" sz="1400" dirty="0" err="1" smtClean="0"/>
              <a:t>Scacchi</a:t>
            </a:r>
            <a:r>
              <a:rPr lang="en-US" altLang="ja-JP" sz="1400" dirty="0" smtClean="0"/>
              <a:t>. Role Migration and Advancement Processes in OSSD Projects: A Comparative Case Study. </a:t>
            </a:r>
          </a:p>
          <a:p>
            <a:r>
              <a:rPr lang="en-US" altLang="ja-JP" sz="1400" dirty="0" smtClean="0"/>
              <a:t>Proceedings of the 29</a:t>
            </a:r>
            <a:r>
              <a:rPr lang="en-US" altLang="ja-JP" sz="1400" baseline="30000" dirty="0" smtClean="0"/>
              <a:t>th</a:t>
            </a:r>
            <a:r>
              <a:rPr lang="en-US" altLang="ja-JP" sz="1400" dirty="0" smtClean="0"/>
              <a:t> International conference on software engineering (ICSE’07), pp.364-374, 2007</a:t>
            </a:r>
            <a:endParaRPr lang="ja-JP" altLang="en-US" sz="1400" dirty="0"/>
          </a:p>
        </p:txBody>
      </p:sp>
    </p:spTree>
    <p:extLst>
      <p:ext uri="{BB962C8B-B14F-4D97-AF65-F5344CB8AC3E}">
        <p14:creationId xmlns:p14="http://schemas.microsoft.com/office/powerpoint/2010/main" val="1716789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600" dirty="0" smtClean="0"/>
              <a:t>OSS</a:t>
            </a:r>
            <a:r>
              <a:rPr lang="ja-JP" altLang="en-US" sz="3600" dirty="0"/>
              <a:t>プロジェクトに</a:t>
            </a:r>
            <a:r>
              <a:rPr lang="ja-JP" altLang="en-US" sz="3600" dirty="0"/>
              <a:t>おける開発者の離脱</a:t>
            </a:r>
            <a:endParaRPr kumimoji="1" lang="ja-JP" altLang="en-US" sz="2800" dirty="0"/>
          </a:p>
        </p:txBody>
      </p:sp>
      <p:sp>
        <p:nvSpPr>
          <p:cNvPr id="3" name="コンテンツ プレースホルダー 2"/>
          <p:cNvSpPr>
            <a:spLocks noGrp="1"/>
          </p:cNvSpPr>
          <p:nvPr>
            <p:ph idx="1"/>
          </p:nvPr>
        </p:nvSpPr>
        <p:spPr>
          <a:xfrm>
            <a:off x="317810" y="1511314"/>
            <a:ext cx="8508380" cy="5166733"/>
          </a:xfrm>
        </p:spPr>
        <p:txBody>
          <a:bodyPr>
            <a:normAutofit/>
          </a:bodyPr>
          <a:lstStyle/>
          <a:p>
            <a:r>
              <a:rPr lang="ja-JP" altLang="en-US" sz="2800" dirty="0" smtClean="0"/>
              <a:t>一般</a:t>
            </a:r>
            <a:r>
              <a:rPr lang="ja-JP" altLang="en-US" sz="2800" dirty="0"/>
              <a:t>開発者がコミッター候補者と</a:t>
            </a:r>
            <a:r>
              <a:rPr lang="ja-JP" altLang="en-US" sz="2800" dirty="0" smtClean="0"/>
              <a:t>して選出されるためには，長期的かつ継続的</a:t>
            </a:r>
            <a:r>
              <a:rPr lang="ja-JP" altLang="en-US" sz="2800" dirty="0"/>
              <a:t>な活動が</a:t>
            </a:r>
            <a:r>
              <a:rPr lang="ja-JP" altLang="en-US" sz="2800" dirty="0" smtClean="0"/>
              <a:t>求められる</a:t>
            </a:r>
            <a:endParaRPr lang="en-US" altLang="ja-JP" sz="2800" dirty="0" smtClean="0"/>
          </a:p>
          <a:p>
            <a:endParaRPr lang="en-US" altLang="ja-JP" sz="2800" dirty="0" smtClean="0"/>
          </a:p>
          <a:p>
            <a:r>
              <a:rPr lang="ja-JP" altLang="en-US" sz="2800" dirty="0"/>
              <a:t>コミッター</a:t>
            </a:r>
            <a:r>
              <a:rPr lang="ja-JP" altLang="en-US" sz="2800" dirty="0" smtClean="0"/>
              <a:t>選出の</a:t>
            </a:r>
            <a:r>
              <a:rPr lang="ja-JP" altLang="en-US" sz="2800" dirty="0"/>
              <a:t>具体的な</a:t>
            </a:r>
            <a:r>
              <a:rPr lang="ja-JP" altLang="en-US" sz="2800" dirty="0" smtClean="0"/>
              <a:t>基準がないため，</a:t>
            </a:r>
            <a:r>
              <a:rPr lang="ja-JP" altLang="en-US" sz="2800" dirty="0"/>
              <a:t>有能な開発者であって</a:t>
            </a:r>
            <a:r>
              <a:rPr lang="ja-JP" altLang="en-US" sz="2800" dirty="0" smtClean="0"/>
              <a:t>も，活動意欲</a:t>
            </a:r>
            <a:r>
              <a:rPr lang="ja-JP" altLang="en-US" sz="2800" dirty="0"/>
              <a:t>を失い，プロジェクト</a:t>
            </a:r>
            <a:r>
              <a:rPr lang="ja-JP" altLang="en-US" sz="2800" dirty="0" smtClean="0"/>
              <a:t>から離脱</a:t>
            </a:r>
            <a:r>
              <a:rPr lang="ja-JP" altLang="en-US" sz="2800" dirty="0"/>
              <a:t>する恐れがある</a:t>
            </a:r>
            <a:endParaRPr lang="en-US" altLang="ja-JP" sz="2800" dirty="0"/>
          </a:p>
          <a:p>
            <a:endParaRPr lang="en-US" altLang="ja-JP" sz="2800" dirty="0"/>
          </a:p>
          <a:p>
            <a:endParaRPr lang="en-US" altLang="ja-JP" sz="2800" dirty="0"/>
          </a:p>
          <a:p>
            <a:endParaRPr lang="en-US" altLang="ja-JP" sz="2800"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9</a:t>
            </a:fld>
            <a:endParaRPr lang="en-US" altLang="ja-JP" dirty="0"/>
          </a:p>
        </p:txBody>
      </p:sp>
      <p:sp>
        <p:nvSpPr>
          <p:cNvPr id="8" name="正方形/長方形 7"/>
          <p:cNvSpPr/>
          <p:nvPr/>
        </p:nvSpPr>
        <p:spPr>
          <a:xfrm>
            <a:off x="0" y="5071204"/>
            <a:ext cx="9144000" cy="116993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sz="2800" dirty="0" smtClean="0">
                <a:solidFill>
                  <a:schemeClr val="bg1"/>
                </a:solidFill>
              </a:rPr>
              <a:t>コミッターに推薦されるべき</a:t>
            </a:r>
            <a:r>
              <a:rPr lang="ja-JP" altLang="en-US" sz="2800" dirty="0">
                <a:solidFill>
                  <a:schemeClr val="bg1"/>
                </a:solidFill>
              </a:rPr>
              <a:t>開発者</a:t>
            </a:r>
            <a:r>
              <a:rPr lang="ja-JP" altLang="en-US" sz="2800" dirty="0" smtClean="0">
                <a:solidFill>
                  <a:schemeClr val="bg1"/>
                </a:solidFill>
              </a:rPr>
              <a:t>を</a:t>
            </a:r>
            <a:endParaRPr lang="en-US" altLang="ja-JP" sz="2800" dirty="0" smtClean="0">
              <a:solidFill>
                <a:schemeClr val="bg1"/>
              </a:solidFill>
            </a:endParaRPr>
          </a:p>
          <a:p>
            <a:pPr algn="ctr"/>
            <a:r>
              <a:rPr lang="ja-JP" altLang="en-US" sz="2800" dirty="0" smtClean="0">
                <a:solidFill>
                  <a:schemeClr val="bg1"/>
                </a:solidFill>
              </a:rPr>
              <a:t>早期</a:t>
            </a:r>
            <a:r>
              <a:rPr lang="ja-JP" altLang="en-US" sz="2800" dirty="0">
                <a:solidFill>
                  <a:schemeClr val="bg1"/>
                </a:solidFill>
              </a:rPr>
              <a:t>に特定</a:t>
            </a:r>
            <a:r>
              <a:rPr lang="ja-JP" altLang="en-US" sz="2800" dirty="0" smtClean="0">
                <a:solidFill>
                  <a:schemeClr val="bg1"/>
                </a:solidFill>
              </a:rPr>
              <a:t>する必要がある</a:t>
            </a:r>
            <a:endParaRPr lang="en-US" altLang="ja-JP" sz="2800" dirty="0" smtClean="0">
              <a:solidFill>
                <a:schemeClr val="bg1"/>
              </a:solidFill>
            </a:endParaRPr>
          </a:p>
        </p:txBody>
      </p:sp>
    </p:spTree>
    <p:extLst>
      <p:ext uri="{BB962C8B-B14F-4D97-AF65-F5344CB8AC3E}">
        <p14:creationId xmlns:p14="http://schemas.microsoft.com/office/powerpoint/2010/main" val="79321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先行研究</a:t>
            </a:r>
            <a:endParaRPr kumimoji="1" lang="ja-JP" altLang="en-US" sz="3600" dirty="0"/>
          </a:p>
        </p:txBody>
      </p:sp>
      <p:sp>
        <p:nvSpPr>
          <p:cNvPr id="3" name="コンテンツ プレースホルダー 2"/>
          <p:cNvSpPr>
            <a:spLocks noGrp="1"/>
          </p:cNvSpPr>
          <p:nvPr>
            <p:ph idx="1"/>
          </p:nvPr>
        </p:nvSpPr>
        <p:spPr>
          <a:xfrm>
            <a:off x="457200" y="1600200"/>
            <a:ext cx="8229600" cy="4628072"/>
          </a:xfrm>
        </p:spPr>
        <p:txBody>
          <a:bodyPr>
            <a:normAutofit/>
          </a:bodyPr>
          <a:lstStyle/>
          <a:p>
            <a:r>
              <a:rPr lang="ja-JP" altLang="en-US" sz="2800" dirty="0"/>
              <a:t>開発者の活動量を</a:t>
            </a:r>
            <a:r>
              <a:rPr lang="ja-JP" altLang="en-US" sz="2800" dirty="0" smtClean="0"/>
              <a:t>用いた</a:t>
            </a:r>
            <a:r>
              <a:rPr lang="ja-JP" altLang="en-US" sz="2800" dirty="0"/>
              <a:t>コミッター候補者</a:t>
            </a:r>
            <a:r>
              <a:rPr lang="ja-JP" altLang="en-US" sz="2800" dirty="0" smtClean="0"/>
              <a:t>予測</a:t>
            </a:r>
            <a:r>
              <a:rPr lang="en-US" altLang="ja-JP" sz="2400" dirty="0" smtClean="0"/>
              <a:t>[2]</a:t>
            </a:r>
            <a:endParaRPr lang="en-US" altLang="ja-JP" dirty="0" smtClean="0"/>
          </a:p>
          <a:p>
            <a:pPr lvl="1"/>
            <a:r>
              <a:rPr lang="ja-JP" altLang="en-US" sz="2600" dirty="0" smtClean="0">
                <a:latin typeface="+mn-ea"/>
              </a:rPr>
              <a:t>コミッター</a:t>
            </a:r>
            <a:r>
              <a:rPr lang="ja-JP" altLang="en-US" sz="2600" dirty="0" smtClean="0">
                <a:latin typeface="+mn-ea"/>
              </a:rPr>
              <a:t>候補者（分析期間中にコミッターに昇格した開発者）と</a:t>
            </a:r>
            <a:r>
              <a:rPr lang="ja-JP" altLang="en-US" sz="2600" dirty="0">
                <a:latin typeface="+mn-ea"/>
              </a:rPr>
              <a:t>一般開発者の</a:t>
            </a:r>
            <a:r>
              <a:rPr lang="ja-JP" altLang="en-US" sz="2600" dirty="0" smtClean="0">
                <a:latin typeface="+mn-ea"/>
              </a:rPr>
              <a:t>活動</a:t>
            </a:r>
            <a:r>
              <a:rPr lang="ja-JP" altLang="en-US" sz="2600" dirty="0" smtClean="0">
                <a:latin typeface="+mn-ea"/>
              </a:rPr>
              <a:t>履歴データと</a:t>
            </a:r>
            <a:r>
              <a:rPr lang="ja-JP" altLang="en-US" sz="2600" dirty="0" smtClean="0">
                <a:latin typeface="+mn-ea"/>
              </a:rPr>
              <a:t>活動</a:t>
            </a:r>
            <a:r>
              <a:rPr lang="ja-JP" altLang="en-US" sz="2600" dirty="0">
                <a:latin typeface="+mn-ea"/>
              </a:rPr>
              <a:t>期間を</a:t>
            </a:r>
            <a:r>
              <a:rPr lang="ja-JP" altLang="en-US" sz="2600" dirty="0" smtClean="0">
                <a:latin typeface="+mn-ea"/>
              </a:rPr>
              <a:t>用いて予測モデルを構築</a:t>
            </a:r>
            <a:endParaRPr lang="en-US" altLang="ja-JP" sz="2600" dirty="0" smtClean="0">
              <a:latin typeface="+mn-ea"/>
            </a:endParaRPr>
          </a:p>
          <a:p>
            <a:pPr lvl="1"/>
            <a:endParaRPr kumimoji="1" lang="en-US" altLang="ja-JP" dirty="0" smtClean="0"/>
          </a:p>
          <a:p>
            <a:r>
              <a:rPr lang="ja-JP" altLang="en-US" sz="2800" dirty="0" smtClean="0"/>
              <a:t>活動メトリクス</a:t>
            </a:r>
            <a:endParaRPr lang="en-US" altLang="ja-JP" sz="2800" dirty="0"/>
          </a:p>
          <a:p>
            <a:pPr lvl="1"/>
            <a:r>
              <a:rPr lang="ja-JP" altLang="en-US" sz="2600" dirty="0"/>
              <a:t>活動期間（月）</a:t>
            </a:r>
            <a:endParaRPr lang="en-US" altLang="ja-JP" sz="2600" dirty="0"/>
          </a:p>
          <a:p>
            <a:pPr lvl="1"/>
            <a:r>
              <a:rPr lang="ja-JP" altLang="en-US" sz="2600" dirty="0" smtClean="0"/>
              <a:t>総パッチ投稿数</a:t>
            </a:r>
            <a:r>
              <a:rPr lang="ja-JP" altLang="en-US" sz="2600" dirty="0" smtClean="0"/>
              <a:t>，</a:t>
            </a:r>
            <a:r>
              <a:rPr lang="ja-JP" altLang="en-US" sz="2600" dirty="0"/>
              <a:t>月</a:t>
            </a:r>
            <a:r>
              <a:rPr lang="ja-JP" altLang="en-US" sz="2600" dirty="0" smtClean="0"/>
              <a:t>パッチ投稿数</a:t>
            </a:r>
            <a:r>
              <a:rPr lang="ja-JP" altLang="en-US" sz="2600" dirty="0"/>
              <a:t>（中央値</a:t>
            </a:r>
            <a:r>
              <a:rPr lang="ja-JP" altLang="en-US" sz="2600" dirty="0" smtClean="0"/>
              <a:t>）</a:t>
            </a:r>
            <a:endParaRPr lang="en-US" altLang="ja-JP" sz="2600" dirty="0"/>
          </a:p>
          <a:p>
            <a:pPr lvl="1"/>
            <a:r>
              <a:rPr lang="ja-JP" altLang="en-US" sz="2600" dirty="0" smtClean="0"/>
              <a:t>総コメント投稿数，月</a:t>
            </a:r>
            <a:r>
              <a:rPr lang="ja-JP" altLang="en-US" sz="2600" dirty="0"/>
              <a:t>コメント投稿数（中央値）</a:t>
            </a:r>
            <a:endParaRPr lang="en-US" altLang="ja-JP" sz="2600"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10</a:t>
            </a:fld>
            <a:endParaRPr lang="en-US" altLang="ja-JP" dirty="0"/>
          </a:p>
        </p:txBody>
      </p:sp>
      <p:sp>
        <p:nvSpPr>
          <p:cNvPr id="7" name="テキスト ボックス 4"/>
          <p:cNvSpPr txBox="1">
            <a:spLocks noChangeArrowheads="1"/>
          </p:cNvSpPr>
          <p:nvPr/>
        </p:nvSpPr>
        <p:spPr bwMode="auto">
          <a:xfrm>
            <a:off x="20381" y="6038920"/>
            <a:ext cx="8987141" cy="769441"/>
          </a:xfrm>
          <a:prstGeom prst="rect">
            <a:avLst/>
          </a:prstGeom>
          <a:noFill/>
          <a:ln w="9525">
            <a:noFill/>
            <a:miter lim="800000"/>
            <a:headEnd/>
            <a:tailEnd/>
          </a:ln>
        </p:spPr>
        <p:txBody>
          <a:bodyPr wrap="square">
            <a:spAutoFit/>
          </a:bodyPr>
          <a:lstStyle/>
          <a:p>
            <a:r>
              <a:rPr lang="en-US" altLang="ja-JP" sz="2400" baseline="30000" dirty="0" smtClean="0"/>
              <a:t>[2]</a:t>
            </a:r>
            <a:r>
              <a:rPr lang="en-US" altLang="ja-JP" sz="2400" dirty="0" smtClean="0"/>
              <a:t> </a:t>
            </a:r>
            <a:r>
              <a:rPr lang="en-US" altLang="ja-JP" sz="2000" baseline="30000" dirty="0"/>
              <a:t>A. Ihara, Y. Kamei, M. </a:t>
            </a:r>
            <a:r>
              <a:rPr lang="en-US" altLang="ja-JP" sz="2000" baseline="30000" dirty="0" err="1"/>
              <a:t>Ohira</a:t>
            </a:r>
            <a:r>
              <a:rPr lang="en-US" altLang="ja-JP" sz="2000" baseline="30000" dirty="0"/>
              <a:t>, A.E. Hassan, N. </a:t>
            </a:r>
            <a:r>
              <a:rPr lang="en-US" altLang="ja-JP" sz="2000" baseline="30000" dirty="0" err="1"/>
              <a:t>Ubayashi</a:t>
            </a:r>
            <a:r>
              <a:rPr lang="en-US" altLang="ja-JP" sz="2000" baseline="30000" dirty="0"/>
              <a:t>, and K.-I. Matsumoto, “Early identification of future committers in open source software projects,” Quality Software (QSIC), 2014 14th International Conference on, pp.47–56, 2014.</a:t>
            </a:r>
            <a:endParaRPr lang="ja-JP" altLang="en-US" sz="2000" dirty="0"/>
          </a:p>
        </p:txBody>
      </p:sp>
    </p:spTree>
    <p:extLst>
      <p:ext uri="{BB962C8B-B14F-4D97-AF65-F5344CB8AC3E}">
        <p14:creationId xmlns:p14="http://schemas.microsoft.com/office/powerpoint/2010/main" val="9249194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先行研究</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smtClean="0"/>
              <a:t>コミッター候補者のデータセットの</a:t>
            </a:r>
            <a:r>
              <a:rPr lang="ja-JP" altLang="en-US" sz="2800" dirty="0"/>
              <a:t>対象</a:t>
            </a:r>
            <a:r>
              <a:rPr lang="ja-JP" altLang="en-US" sz="2800" dirty="0" smtClean="0"/>
              <a:t>期間は</a:t>
            </a:r>
            <a:r>
              <a:rPr lang="ja-JP" altLang="en-US" sz="2800" dirty="0"/>
              <a:t>活動開始から昇格までの全期間</a:t>
            </a:r>
            <a:endParaRPr lang="en-US" altLang="ja-JP" sz="2800"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11</a:t>
            </a:fld>
            <a:endParaRPr lang="en-US" altLang="ja-JP" dirty="0"/>
          </a:p>
        </p:txBody>
      </p:sp>
      <p:grpSp>
        <p:nvGrpSpPr>
          <p:cNvPr id="25" name="グループ化 24"/>
          <p:cNvGrpSpPr/>
          <p:nvPr/>
        </p:nvGrpSpPr>
        <p:grpSpPr>
          <a:xfrm>
            <a:off x="631711" y="2373908"/>
            <a:ext cx="7901247" cy="4437644"/>
            <a:chOff x="995126" y="2226159"/>
            <a:chExt cx="7901247" cy="4437644"/>
          </a:xfrm>
        </p:grpSpPr>
        <p:graphicFrame>
          <p:nvGraphicFramePr>
            <p:cNvPr id="26" name="コンテンツ プレースホルダー 6"/>
            <p:cNvGraphicFramePr>
              <a:graphicFrameLocks/>
            </p:cNvGraphicFramePr>
            <p:nvPr>
              <p:extLst>
                <p:ext uri="{D42A27DB-BD31-4B8C-83A1-F6EECF244321}">
                  <p14:modId xmlns:p14="http://schemas.microsoft.com/office/powerpoint/2010/main" val="3318773996"/>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27" name="直線コネクタ 26"/>
            <p:cNvCxnSpPr/>
            <p:nvPr/>
          </p:nvCxnSpPr>
          <p:spPr>
            <a:xfrm>
              <a:off x="2314155"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28" name="直線コネクタ 27"/>
            <p:cNvCxnSpPr/>
            <p:nvPr/>
          </p:nvCxnSpPr>
          <p:spPr>
            <a:xfrm>
              <a:off x="8123772" y="2538483"/>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29" name="直線矢印コネクタ 28"/>
            <p:cNvCxnSpPr/>
            <p:nvPr/>
          </p:nvCxnSpPr>
          <p:spPr>
            <a:xfrm>
              <a:off x="2314155" y="4640240"/>
              <a:ext cx="5823264" cy="13648"/>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正方形/長方形 29"/>
            <p:cNvSpPr/>
            <p:nvPr/>
          </p:nvSpPr>
          <p:spPr>
            <a:xfrm>
              <a:off x="7215636" y="2226159"/>
              <a:ext cx="1680737" cy="5884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smtClean="0"/>
                <a:t>コミッター昇格</a:t>
              </a:r>
              <a:endParaRPr lang="ja-JP" altLang="en-US" dirty="0"/>
            </a:p>
          </p:txBody>
        </p:sp>
        <p:sp>
          <p:nvSpPr>
            <p:cNvPr id="31" name="正方形/長方形 30"/>
            <p:cNvSpPr/>
            <p:nvPr/>
          </p:nvSpPr>
          <p:spPr>
            <a:xfrm>
              <a:off x="3555774" y="4601300"/>
              <a:ext cx="3268585" cy="58844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000" dirty="0" smtClean="0"/>
                <a:t>データセット期間</a:t>
              </a:r>
              <a:endParaRPr lang="ja-JP" altLang="en-US" sz="2000" dirty="0"/>
            </a:p>
          </p:txBody>
        </p:sp>
      </p:grpSp>
    </p:spTree>
    <p:extLst>
      <p:ext uri="{BB962C8B-B14F-4D97-AF65-F5344CB8AC3E}">
        <p14:creationId xmlns:p14="http://schemas.microsoft.com/office/powerpoint/2010/main" val="1850328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コネクタ 10"/>
          <p:cNvCxnSpPr/>
          <p:nvPr/>
        </p:nvCxnSpPr>
        <p:spPr>
          <a:xfrm>
            <a:off x="3468807" y="2538481"/>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graphicFrame>
        <p:nvGraphicFramePr>
          <p:cNvPr id="8" name="コンテンツ プレースホルダー 6"/>
          <p:cNvGraphicFramePr>
            <a:graphicFrameLocks/>
          </p:cNvGraphicFramePr>
          <p:nvPr>
            <p:extLst>
              <p:ext uri="{D42A27DB-BD31-4B8C-83A1-F6EECF244321}">
                <p14:modId xmlns:p14="http://schemas.microsoft.com/office/powerpoint/2010/main" val="2267299371"/>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7017224" y="2538480"/>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5679744" y="2538479"/>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4826346"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3917033" y="2538477"/>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normAutofit/>
          </a:bodyPr>
          <a:lstStyle/>
          <a:p>
            <a:r>
              <a:rPr lang="ja-JP" altLang="en-US" sz="3600" dirty="0"/>
              <a:t>活動量の継時的変化</a:t>
            </a:r>
            <a:endParaRPr kumimoji="1" lang="ja-JP" altLang="en-US" sz="3600" dirty="0"/>
          </a:p>
        </p:txBody>
      </p:sp>
      <p:sp>
        <p:nvSpPr>
          <p:cNvPr id="3" name="コンテンツ プレースホルダー 2"/>
          <p:cNvSpPr>
            <a:spLocks noGrp="1"/>
          </p:cNvSpPr>
          <p:nvPr>
            <p:ph idx="1"/>
          </p:nvPr>
        </p:nvSpPr>
        <p:spPr>
          <a:xfrm>
            <a:off x="317810" y="1271239"/>
            <a:ext cx="8508380" cy="5166733"/>
          </a:xfrm>
        </p:spPr>
        <p:txBody>
          <a:bodyPr>
            <a:normAutofit/>
          </a:bodyPr>
          <a:lstStyle/>
          <a:p>
            <a:r>
              <a:rPr lang="ja-JP" altLang="en-US" sz="2800" dirty="0"/>
              <a:t>コミッターに昇格するまでの一般開発者の活動量は常に一定であるとは限らない</a:t>
            </a:r>
            <a:endParaRPr lang="ja-JP" altLang="en-US" sz="2800"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12</a:t>
            </a:fld>
            <a:endParaRPr lang="en-US" altLang="ja-JP" dirty="0"/>
          </a:p>
        </p:txBody>
      </p:sp>
      <p:sp>
        <p:nvSpPr>
          <p:cNvPr id="16" name="円/楕円 15"/>
          <p:cNvSpPr/>
          <p:nvPr/>
        </p:nvSpPr>
        <p:spPr>
          <a:xfrm>
            <a:off x="2142699"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19533634">
            <a:off x="3914404" y="2939598"/>
            <a:ext cx="908691" cy="6617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677468"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13174" y="5217459"/>
            <a:ext cx="9157174" cy="110167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3200" dirty="0">
                <a:solidFill>
                  <a:schemeClr val="bg1"/>
                </a:solidFill>
              </a:rPr>
              <a:t>特定の活動時期に限定</a:t>
            </a:r>
            <a:r>
              <a:rPr lang="ja-JP" altLang="en-US" sz="3200" dirty="0" smtClean="0">
                <a:solidFill>
                  <a:schemeClr val="bg1"/>
                </a:solidFill>
              </a:rPr>
              <a:t>した</a:t>
            </a:r>
            <a:endParaRPr lang="en-US" altLang="ja-JP" sz="3200" dirty="0" smtClean="0">
              <a:solidFill>
                <a:schemeClr val="bg1"/>
              </a:solidFill>
            </a:endParaRPr>
          </a:p>
          <a:p>
            <a:pPr algn="ctr"/>
            <a:r>
              <a:rPr lang="ja-JP" altLang="en-US" sz="3200" dirty="0" smtClean="0">
                <a:solidFill>
                  <a:schemeClr val="bg1"/>
                </a:solidFill>
              </a:rPr>
              <a:t>短期的なスケールで</a:t>
            </a:r>
            <a:r>
              <a:rPr lang="ja-JP" altLang="en-US" sz="3200" dirty="0" smtClean="0">
                <a:solidFill>
                  <a:schemeClr val="bg1"/>
                </a:solidFill>
              </a:rPr>
              <a:t>予測を行う</a:t>
            </a:r>
            <a:endParaRPr lang="en-US" altLang="ja-JP" sz="3200" dirty="0">
              <a:solidFill>
                <a:schemeClr val="bg1"/>
              </a:solidFill>
            </a:endParaRPr>
          </a:p>
        </p:txBody>
      </p:sp>
    </p:spTree>
    <p:extLst>
      <p:ext uri="{BB962C8B-B14F-4D97-AF65-F5344CB8AC3E}">
        <p14:creationId xmlns:p14="http://schemas.microsoft.com/office/powerpoint/2010/main" val="239494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4"/>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3"/>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1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目的とアプローチ</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ja-JP" altLang="en-US" sz="3000" dirty="0" smtClean="0"/>
              <a:t>目的</a:t>
            </a:r>
            <a:endParaRPr lang="en-US" altLang="ja-JP" sz="3000" dirty="0" smtClean="0"/>
          </a:p>
          <a:p>
            <a:pPr lvl="1"/>
            <a:r>
              <a:rPr lang="ja-JP" altLang="en-US" dirty="0" smtClean="0"/>
              <a:t>コミッターに昇格すべき有能な</a:t>
            </a:r>
            <a:r>
              <a:rPr lang="ja-JP" altLang="en-US" dirty="0" smtClean="0"/>
              <a:t>開発者の早期　発見</a:t>
            </a:r>
            <a:endParaRPr lang="en-US" altLang="ja-JP" dirty="0" smtClean="0"/>
          </a:p>
          <a:p>
            <a:pPr lvl="1"/>
            <a:endParaRPr lang="en-US" altLang="ja-JP" dirty="0" smtClean="0"/>
          </a:p>
          <a:p>
            <a:r>
              <a:rPr lang="ja-JP" altLang="en-US" sz="3000" dirty="0" smtClean="0"/>
              <a:t>アプローチ</a:t>
            </a:r>
            <a:endParaRPr lang="en-US" altLang="ja-JP" sz="3000" dirty="0" smtClean="0"/>
          </a:p>
          <a:p>
            <a:pPr lvl="1"/>
            <a:r>
              <a:rPr lang="ja-JP" altLang="en-US" dirty="0" smtClean="0"/>
              <a:t>既存モデル</a:t>
            </a:r>
            <a:r>
              <a:rPr lang="ja-JP" altLang="en-US" dirty="0" smtClean="0"/>
              <a:t>を基に</a:t>
            </a:r>
            <a:r>
              <a:rPr lang="ja-JP" altLang="en-US" dirty="0"/>
              <a:t>，短期的な</a:t>
            </a:r>
            <a:r>
              <a:rPr lang="ja-JP" altLang="en-US" dirty="0" smtClean="0"/>
              <a:t>データセット期間を用いたコミッター</a:t>
            </a:r>
            <a:r>
              <a:rPr lang="ja-JP" altLang="en-US" dirty="0"/>
              <a:t>候補者予測</a:t>
            </a:r>
            <a:r>
              <a:rPr lang="ja-JP" altLang="en-US" dirty="0" smtClean="0"/>
              <a:t>モデルを構築</a:t>
            </a:r>
            <a:r>
              <a:rPr lang="ja-JP" altLang="en-US" dirty="0" smtClean="0"/>
              <a:t>する</a:t>
            </a:r>
            <a:endParaRPr lang="ja-JP" altLang="en-US" dirty="0"/>
          </a:p>
          <a:p>
            <a:pPr lvl="1"/>
            <a:endParaRPr lang="en-US" altLang="ja-JP" sz="1600" dirty="0" smtClean="0"/>
          </a:p>
          <a:p>
            <a:pPr lvl="1"/>
            <a:endParaRPr lang="en-US" altLang="ja-JP" dirty="0" smtClean="0"/>
          </a:p>
          <a:p>
            <a:pPr lvl="1"/>
            <a:endParaRPr lang="ja-JP" altLang="en-US"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13</a:t>
            </a:fld>
            <a:endParaRPr kumimoji="1" lang="ja-JP" altLang="en-US"/>
          </a:p>
        </p:txBody>
      </p:sp>
    </p:spTree>
    <p:extLst>
      <p:ext uri="{BB962C8B-B14F-4D97-AF65-F5344CB8AC3E}">
        <p14:creationId xmlns:p14="http://schemas.microsoft.com/office/powerpoint/2010/main" val="29728316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コンテンツ プレースホルダー 6"/>
          <p:cNvGraphicFramePr>
            <a:graphicFrameLocks/>
          </p:cNvGraphicFramePr>
          <p:nvPr>
            <p:extLst>
              <p:ext uri="{D42A27DB-BD31-4B8C-83A1-F6EECF244321}">
                <p14:modId xmlns:p14="http://schemas.microsoft.com/office/powerpoint/2010/main" val="3551780482"/>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コンテンツ プレースホルダー 6"/>
          <p:cNvGraphicFramePr>
            <a:graphicFrameLocks/>
          </p:cNvGraphicFramePr>
          <p:nvPr>
            <p:extLst>
              <p:ext uri="{D42A27DB-BD31-4B8C-83A1-F6EECF244321}">
                <p14:modId xmlns:p14="http://schemas.microsoft.com/office/powerpoint/2010/main" val="1544054561"/>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4"/>
          </a:graphicData>
        </a:graphic>
      </p:graphicFrame>
      <p:sp>
        <p:nvSpPr>
          <p:cNvPr id="13" name="コンテンツ プレースホルダ 2"/>
          <p:cNvSpPr>
            <a:spLocks noGrp="1"/>
          </p:cNvSpPr>
          <p:nvPr>
            <p:ph idx="1"/>
          </p:nvPr>
        </p:nvSpPr>
        <p:spPr>
          <a:xfrm>
            <a:off x="609600" y="1600200"/>
            <a:ext cx="7924800" cy="4419600"/>
          </a:xfrm>
        </p:spPr>
        <p:txBody>
          <a:bodyPr>
            <a:normAutofit/>
          </a:bodyPr>
          <a:lstStyle/>
          <a:p>
            <a:r>
              <a:rPr lang="zh-TW" altLang="en-US" sz="2800" dirty="0">
                <a:latin typeface="ＭＳ Ｐゴシック" panose="020B0600070205080204" pitchFamily="50" charset="-128"/>
                <a:ea typeface="ＭＳ Ｐゴシック" panose="020B0600070205080204" pitchFamily="50" charset="-128"/>
              </a:rPr>
              <a:t>前期時間</a:t>
            </a:r>
            <a:r>
              <a:rPr lang="zh-TW" altLang="en-US" sz="2800" dirty="0" smtClean="0">
                <a:latin typeface="ＭＳ Ｐゴシック" panose="020B0600070205080204" pitchFamily="50" charset="-128"/>
                <a:ea typeface="ＭＳ Ｐゴシック" panose="020B0600070205080204" pitchFamily="50" charset="-128"/>
              </a:rPr>
              <a:t>進行型</a:t>
            </a:r>
            <a:endParaRPr lang="en-US" altLang="ja-JP" dirty="0" smtClean="0"/>
          </a:p>
          <a:p>
            <a:pPr lvl="1"/>
            <a:endParaRPr lang="ja-JP" altLang="en-US" dirty="0"/>
          </a:p>
        </p:txBody>
      </p:sp>
      <p:cxnSp>
        <p:nvCxnSpPr>
          <p:cNvPr id="21" name="直線矢印コネクタ 20"/>
          <p:cNvCxnSpPr/>
          <p:nvPr/>
        </p:nvCxnSpPr>
        <p:spPr>
          <a:xfrm>
            <a:off x="2178165" y="4642162"/>
            <a:ext cx="1351045" cy="7"/>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2165758" y="4642169"/>
            <a:ext cx="932969" cy="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normAutofit/>
          </a:bodyPr>
          <a:lstStyle/>
          <a:p>
            <a:r>
              <a:rPr lang="ja-JP" altLang="en-US" sz="3600" dirty="0" smtClean="0"/>
              <a:t>データセット期間決定</a:t>
            </a:r>
            <a:r>
              <a:rPr lang="ja-JP" altLang="en-US" sz="3600" dirty="0"/>
              <a:t>手法</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14</a:t>
            </a:fld>
            <a:endParaRPr kumimoji="1" lang="ja-JP" altLang="en-US"/>
          </a:p>
        </p:txBody>
      </p:sp>
      <p:cxnSp>
        <p:nvCxnSpPr>
          <p:cNvPr id="20" name="直線コネクタ 19"/>
          <p:cNvCxnSpPr/>
          <p:nvPr/>
        </p:nvCxnSpPr>
        <p:spPr>
          <a:xfrm>
            <a:off x="3523048" y="2755914"/>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19" name="直線コネクタ 18"/>
          <p:cNvCxnSpPr/>
          <p:nvPr/>
        </p:nvCxnSpPr>
        <p:spPr>
          <a:xfrm>
            <a:off x="2165841" y="2755915"/>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25" name="直線矢印コネクタ 24"/>
          <p:cNvCxnSpPr/>
          <p:nvPr/>
        </p:nvCxnSpPr>
        <p:spPr>
          <a:xfrm>
            <a:off x="2186874" y="4633201"/>
            <a:ext cx="442886" cy="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2617436" y="2755915"/>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29" name="直線コネクタ 28"/>
          <p:cNvCxnSpPr/>
          <p:nvPr/>
        </p:nvCxnSpPr>
        <p:spPr>
          <a:xfrm>
            <a:off x="3074636" y="2755915"/>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985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コンテンツ プレースホルダー 6"/>
          <p:cNvGraphicFramePr>
            <a:graphicFrameLocks/>
          </p:cNvGraphicFramePr>
          <p:nvPr>
            <p:extLst>
              <p:ext uri="{D42A27DB-BD31-4B8C-83A1-F6EECF244321}">
                <p14:modId xmlns:p14="http://schemas.microsoft.com/office/powerpoint/2010/main" val="4159442025"/>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コンテンツ プレースホルダー 6"/>
          <p:cNvGraphicFramePr>
            <a:graphicFrameLocks/>
          </p:cNvGraphicFramePr>
          <p:nvPr>
            <p:extLst>
              <p:ext uri="{D42A27DB-BD31-4B8C-83A1-F6EECF244321}">
                <p14:modId xmlns:p14="http://schemas.microsoft.com/office/powerpoint/2010/main" val="4260908358"/>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4"/>
          </a:graphicData>
        </a:graphic>
      </p:graphicFrame>
      <p:sp>
        <p:nvSpPr>
          <p:cNvPr id="13" name="コンテンツ プレースホルダ 2"/>
          <p:cNvSpPr>
            <a:spLocks noGrp="1"/>
          </p:cNvSpPr>
          <p:nvPr>
            <p:ph idx="1"/>
          </p:nvPr>
        </p:nvSpPr>
        <p:spPr>
          <a:xfrm>
            <a:off x="609600" y="1600200"/>
            <a:ext cx="7924800" cy="4419600"/>
          </a:xfrm>
        </p:spPr>
        <p:txBody>
          <a:bodyPr>
            <a:normAutofit/>
          </a:bodyPr>
          <a:lstStyle/>
          <a:p>
            <a:r>
              <a:rPr lang="ja-JP" altLang="en-US" sz="2800" dirty="0" smtClean="0">
                <a:latin typeface="ＭＳ Ｐゴシック" panose="020B0600070205080204" pitchFamily="50" charset="-128"/>
                <a:ea typeface="ＭＳ Ｐゴシック" panose="020B0600070205080204" pitchFamily="50" charset="-128"/>
              </a:rPr>
              <a:t>後期</a:t>
            </a:r>
            <a:r>
              <a:rPr lang="zh-TW" altLang="en-US" sz="2800" dirty="0" smtClean="0">
                <a:latin typeface="ＭＳ Ｐゴシック" panose="020B0600070205080204" pitchFamily="50" charset="-128"/>
                <a:ea typeface="ＭＳ Ｐゴシック" panose="020B0600070205080204" pitchFamily="50" charset="-128"/>
              </a:rPr>
              <a:t>時間</a:t>
            </a:r>
            <a:r>
              <a:rPr lang="ja-JP" altLang="en-US" sz="2800" dirty="0" smtClean="0">
                <a:latin typeface="ＭＳ Ｐゴシック" panose="020B0600070205080204" pitchFamily="50" charset="-128"/>
                <a:ea typeface="ＭＳ Ｐゴシック" panose="020B0600070205080204" pitchFamily="50" charset="-128"/>
              </a:rPr>
              <a:t>遡及</a:t>
            </a:r>
            <a:r>
              <a:rPr lang="zh-TW" altLang="en-US" sz="2800" dirty="0" smtClean="0">
                <a:latin typeface="ＭＳ Ｐゴシック" panose="020B0600070205080204" pitchFamily="50" charset="-128"/>
                <a:ea typeface="ＭＳ Ｐゴシック" panose="020B0600070205080204" pitchFamily="50" charset="-128"/>
              </a:rPr>
              <a:t>型</a:t>
            </a:r>
            <a:endParaRPr lang="en-US" altLang="ja-JP" sz="2800" dirty="0"/>
          </a:p>
          <a:p>
            <a:pPr lvl="1"/>
            <a:endParaRPr lang="en-US" altLang="ja-JP" sz="1600" dirty="0" smtClean="0"/>
          </a:p>
          <a:p>
            <a:pPr lvl="1"/>
            <a:endParaRPr lang="en-US" altLang="ja-JP" dirty="0" smtClean="0"/>
          </a:p>
          <a:p>
            <a:pPr lvl="1"/>
            <a:endParaRPr lang="ja-JP" altLang="en-US" dirty="0"/>
          </a:p>
        </p:txBody>
      </p:sp>
      <p:sp>
        <p:nvSpPr>
          <p:cNvPr id="2" name="タイトル 1"/>
          <p:cNvSpPr>
            <a:spLocks noGrp="1"/>
          </p:cNvSpPr>
          <p:nvPr>
            <p:ph type="title"/>
          </p:nvPr>
        </p:nvSpPr>
        <p:spPr/>
        <p:txBody>
          <a:bodyPr>
            <a:normAutofit/>
          </a:bodyPr>
          <a:lstStyle/>
          <a:p>
            <a:r>
              <a:rPr lang="ja-JP" altLang="en-US" sz="3600" dirty="0"/>
              <a:t>データセット期間決定手法</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15</a:t>
            </a:fld>
            <a:endParaRPr kumimoji="1" lang="ja-JP" altLang="en-US"/>
          </a:p>
        </p:txBody>
      </p:sp>
      <p:cxnSp>
        <p:nvCxnSpPr>
          <p:cNvPr id="33" name="直線矢印コネクタ 32"/>
          <p:cNvCxnSpPr/>
          <p:nvPr/>
        </p:nvCxnSpPr>
        <p:spPr>
          <a:xfrm>
            <a:off x="5752987" y="4719126"/>
            <a:ext cx="1351045" cy="7"/>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a:off x="6194909" y="4719928"/>
            <a:ext cx="932969" cy="0"/>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5759233" y="2744028"/>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36" name="直線コネクタ 35"/>
          <p:cNvCxnSpPr/>
          <p:nvPr/>
        </p:nvCxnSpPr>
        <p:spPr>
          <a:xfrm>
            <a:off x="7109371" y="2761958"/>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37" name="直線矢印コネクタ 36"/>
          <p:cNvCxnSpPr/>
          <p:nvPr/>
        </p:nvCxnSpPr>
        <p:spPr>
          <a:xfrm>
            <a:off x="6661146" y="4710158"/>
            <a:ext cx="442886" cy="0"/>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682445" y="2744029"/>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39" name="直線コネクタ 38"/>
          <p:cNvCxnSpPr/>
          <p:nvPr/>
        </p:nvCxnSpPr>
        <p:spPr>
          <a:xfrm>
            <a:off x="6225266" y="2744029"/>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1064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4"/>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コンテンツ プレースホルダー 6"/>
          <p:cNvGraphicFramePr>
            <a:graphicFrameLocks/>
          </p:cNvGraphicFramePr>
          <p:nvPr>
            <p:extLst>
              <p:ext uri="{D42A27DB-BD31-4B8C-83A1-F6EECF244321}">
                <p14:modId xmlns:p14="http://schemas.microsoft.com/office/powerpoint/2010/main" val="967775009"/>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sp>
        <p:nvSpPr>
          <p:cNvPr id="13" name="コンテンツ プレースホルダ 2"/>
          <p:cNvSpPr>
            <a:spLocks noGrp="1"/>
          </p:cNvSpPr>
          <p:nvPr>
            <p:ph idx="1"/>
          </p:nvPr>
        </p:nvSpPr>
        <p:spPr>
          <a:xfrm>
            <a:off x="609600" y="1565696"/>
            <a:ext cx="7924800" cy="4419600"/>
          </a:xfrm>
        </p:spPr>
        <p:txBody>
          <a:bodyPr>
            <a:normAutofit/>
          </a:bodyPr>
          <a:lstStyle/>
          <a:p>
            <a:r>
              <a:rPr lang="ja-JP" altLang="en-US" sz="2800" dirty="0" smtClean="0">
                <a:latin typeface="ＭＳ Ｐゴシック" panose="020B0600070205080204" pitchFamily="50" charset="-128"/>
                <a:ea typeface="ＭＳ Ｐゴシック" panose="020B0600070205080204" pitchFamily="50" charset="-128"/>
              </a:rPr>
              <a:t>中期時間進行型</a:t>
            </a:r>
            <a:endParaRPr lang="zh-TW" altLang="en-US" sz="2800" dirty="0">
              <a:latin typeface="ＭＳ Ｐゴシック" panose="020B0600070205080204" pitchFamily="50" charset="-128"/>
              <a:ea typeface="ＭＳ Ｐゴシック" panose="020B0600070205080204" pitchFamily="50" charset="-128"/>
            </a:endParaRPr>
          </a:p>
          <a:p>
            <a:pPr lvl="1"/>
            <a:endParaRPr lang="en-US" altLang="ja-JP" sz="1600" dirty="0" smtClean="0"/>
          </a:p>
          <a:p>
            <a:pPr lvl="1"/>
            <a:endParaRPr lang="en-US" altLang="ja-JP" dirty="0" smtClean="0"/>
          </a:p>
          <a:p>
            <a:pPr lvl="1"/>
            <a:endParaRPr lang="ja-JP" altLang="en-US" dirty="0"/>
          </a:p>
        </p:txBody>
      </p:sp>
      <p:sp>
        <p:nvSpPr>
          <p:cNvPr id="2" name="タイトル 1"/>
          <p:cNvSpPr>
            <a:spLocks noGrp="1"/>
          </p:cNvSpPr>
          <p:nvPr>
            <p:ph type="title"/>
          </p:nvPr>
        </p:nvSpPr>
        <p:spPr/>
        <p:txBody>
          <a:bodyPr>
            <a:normAutofit/>
          </a:bodyPr>
          <a:lstStyle/>
          <a:p>
            <a:r>
              <a:rPr lang="ja-JP" altLang="en-US" sz="3600" dirty="0"/>
              <a:t>データセット期間決定手法</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16</a:t>
            </a:fld>
            <a:endParaRPr kumimoji="1" lang="ja-JP" altLang="en-US"/>
          </a:p>
        </p:txBody>
      </p:sp>
      <p:cxnSp>
        <p:nvCxnSpPr>
          <p:cNvPr id="40" name="直線矢印コネクタ 39"/>
          <p:cNvCxnSpPr/>
          <p:nvPr/>
        </p:nvCxnSpPr>
        <p:spPr>
          <a:xfrm>
            <a:off x="4823797" y="4599197"/>
            <a:ext cx="1351045" cy="7"/>
          </a:xfrm>
          <a:prstGeom prst="straightConnector1">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a:off x="4811390" y="4599204"/>
            <a:ext cx="932969" cy="0"/>
          </a:xfrm>
          <a:prstGeom prst="straightConnector1">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6168680" y="2712949"/>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cxnSp>
        <p:nvCxnSpPr>
          <p:cNvPr id="43" name="直線コネクタ 42"/>
          <p:cNvCxnSpPr/>
          <p:nvPr/>
        </p:nvCxnSpPr>
        <p:spPr>
          <a:xfrm>
            <a:off x="4811473" y="2712950"/>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cxnSp>
        <p:nvCxnSpPr>
          <p:cNvPr id="44" name="直線矢印コネクタ 43"/>
          <p:cNvCxnSpPr/>
          <p:nvPr/>
        </p:nvCxnSpPr>
        <p:spPr>
          <a:xfrm>
            <a:off x="4832506" y="4590236"/>
            <a:ext cx="442886" cy="0"/>
          </a:xfrm>
          <a:prstGeom prst="straightConnector1">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5263068" y="2712950"/>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cxnSp>
        <p:nvCxnSpPr>
          <p:cNvPr id="46" name="直線コネクタ 45"/>
          <p:cNvCxnSpPr/>
          <p:nvPr/>
        </p:nvCxnSpPr>
        <p:spPr>
          <a:xfrm>
            <a:off x="5720268" y="2712950"/>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372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4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4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4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6"/>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コンテンツ プレースホルダー 6"/>
          <p:cNvGraphicFramePr>
            <a:graphicFrameLocks/>
          </p:cNvGraphicFramePr>
          <p:nvPr>
            <p:extLst>
              <p:ext uri="{D42A27DB-BD31-4B8C-83A1-F6EECF244321}">
                <p14:modId xmlns:p14="http://schemas.microsoft.com/office/powerpoint/2010/main" val="4073958308"/>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sp>
        <p:nvSpPr>
          <p:cNvPr id="13" name="コンテンツ プレースホルダ 2"/>
          <p:cNvSpPr>
            <a:spLocks noGrp="1"/>
          </p:cNvSpPr>
          <p:nvPr>
            <p:ph idx="1"/>
          </p:nvPr>
        </p:nvSpPr>
        <p:spPr>
          <a:xfrm>
            <a:off x="609600" y="1565696"/>
            <a:ext cx="7924800" cy="4419600"/>
          </a:xfrm>
        </p:spPr>
        <p:txBody>
          <a:bodyPr>
            <a:normAutofit/>
          </a:bodyPr>
          <a:lstStyle/>
          <a:p>
            <a:r>
              <a:rPr lang="ja-JP" altLang="en-US" sz="2800" dirty="0" smtClean="0">
                <a:latin typeface="ＭＳ Ｐゴシック" panose="020B0600070205080204" pitchFamily="50" charset="-128"/>
                <a:ea typeface="ＭＳ Ｐゴシック" panose="020B0600070205080204" pitchFamily="50" charset="-128"/>
              </a:rPr>
              <a:t>中期時間遡及型</a:t>
            </a:r>
            <a:endParaRPr lang="zh-TW" altLang="en-US" sz="2800" dirty="0">
              <a:latin typeface="ＭＳ Ｐゴシック" panose="020B0600070205080204" pitchFamily="50" charset="-128"/>
              <a:ea typeface="ＭＳ Ｐゴシック" panose="020B0600070205080204" pitchFamily="50" charset="-128"/>
            </a:endParaRPr>
          </a:p>
          <a:p>
            <a:pPr lvl="1"/>
            <a:endParaRPr lang="en-US" altLang="ja-JP" sz="1600" dirty="0" smtClean="0"/>
          </a:p>
          <a:p>
            <a:pPr lvl="1"/>
            <a:endParaRPr lang="en-US" altLang="ja-JP" dirty="0" smtClean="0"/>
          </a:p>
          <a:p>
            <a:pPr lvl="1"/>
            <a:endParaRPr lang="ja-JP" altLang="en-US" dirty="0"/>
          </a:p>
        </p:txBody>
      </p:sp>
      <p:sp>
        <p:nvSpPr>
          <p:cNvPr id="2" name="タイトル 1"/>
          <p:cNvSpPr>
            <a:spLocks noGrp="1"/>
          </p:cNvSpPr>
          <p:nvPr>
            <p:ph type="title"/>
          </p:nvPr>
        </p:nvSpPr>
        <p:spPr/>
        <p:txBody>
          <a:bodyPr>
            <a:normAutofit/>
          </a:bodyPr>
          <a:lstStyle/>
          <a:p>
            <a:r>
              <a:rPr lang="ja-JP" altLang="en-US" sz="3600" dirty="0"/>
              <a:t>データセット期間決定手法</a:t>
            </a:r>
            <a:endParaRPr kumimoji="1" lang="ja-JP" altLang="en-US" sz="3600"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17</a:t>
            </a:fld>
            <a:endParaRPr kumimoji="1" lang="ja-JP" altLang="en-US"/>
          </a:p>
        </p:txBody>
      </p:sp>
      <p:cxnSp>
        <p:nvCxnSpPr>
          <p:cNvPr id="14" name="直線矢印コネクタ 13"/>
          <p:cNvCxnSpPr/>
          <p:nvPr/>
        </p:nvCxnSpPr>
        <p:spPr>
          <a:xfrm>
            <a:off x="3035666" y="4719804"/>
            <a:ext cx="1351045" cy="7"/>
          </a:xfrm>
          <a:prstGeom prst="straightConnector1">
            <a:avLst/>
          </a:prstGeom>
          <a:ln w="57150">
            <a:solidFill>
              <a:srgbClr val="0020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3477588" y="4720606"/>
            <a:ext cx="932969" cy="0"/>
          </a:xfrm>
          <a:prstGeom prst="straightConnector1">
            <a:avLst/>
          </a:prstGeom>
          <a:ln w="57150">
            <a:solidFill>
              <a:srgbClr val="0020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3041912" y="2744706"/>
            <a:ext cx="12324" cy="2890610"/>
          </a:xfrm>
          <a:prstGeom prst="line">
            <a:avLst/>
          </a:prstGeom>
          <a:ln w="3810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17" name="直線コネクタ 16"/>
          <p:cNvCxnSpPr/>
          <p:nvPr/>
        </p:nvCxnSpPr>
        <p:spPr>
          <a:xfrm>
            <a:off x="4392050" y="2762636"/>
            <a:ext cx="12324" cy="2890610"/>
          </a:xfrm>
          <a:prstGeom prst="line">
            <a:avLst/>
          </a:prstGeom>
          <a:ln w="3810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18" name="直線矢印コネクタ 17"/>
          <p:cNvCxnSpPr/>
          <p:nvPr/>
        </p:nvCxnSpPr>
        <p:spPr>
          <a:xfrm>
            <a:off x="3943825" y="4710836"/>
            <a:ext cx="442886" cy="0"/>
          </a:xfrm>
          <a:prstGeom prst="straightConnector1">
            <a:avLst/>
          </a:prstGeom>
          <a:ln w="57150">
            <a:solidFill>
              <a:srgbClr val="0020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3965124" y="2744707"/>
            <a:ext cx="12324" cy="2890610"/>
          </a:xfrm>
          <a:prstGeom prst="line">
            <a:avLst/>
          </a:prstGeom>
          <a:ln w="38100">
            <a:solidFill>
              <a:srgbClr val="002060"/>
            </a:solidFill>
            <a:prstDash val="dash"/>
          </a:ln>
        </p:spPr>
        <p:style>
          <a:lnRef idx="1">
            <a:schemeClr val="dk1"/>
          </a:lnRef>
          <a:fillRef idx="0">
            <a:schemeClr val="dk1"/>
          </a:fillRef>
          <a:effectRef idx="0">
            <a:schemeClr val="dk1"/>
          </a:effectRef>
          <a:fontRef idx="minor">
            <a:schemeClr val="tx1"/>
          </a:fontRef>
        </p:style>
      </p:cxnSp>
      <p:cxnSp>
        <p:nvCxnSpPr>
          <p:cNvPr id="20" name="直線コネクタ 19"/>
          <p:cNvCxnSpPr/>
          <p:nvPr/>
        </p:nvCxnSpPr>
        <p:spPr>
          <a:xfrm>
            <a:off x="3507945" y="2744707"/>
            <a:ext cx="12324" cy="2890610"/>
          </a:xfrm>
          <a:prstGeom prst="line">
            <a:avLst/>
          </a:prstGeom>
          <a:ln w="38100">
            <a:solidFill>
              <a:srgbClr val="002060"/>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5921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9"/>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予測モデル</a:t>
            </a:r>
            <a:endParaRPr kumimoji="1" lang="ja-JP" altLang="en-US" sz="3600" dirty="0"/>
          </a:p>
        </p:txBody>
      </p:sp>
      <p:sp>
        <p:nvSpPr>
          <p:cNvPr id="3" name="コンテンツ プレースホルダー 2"/>
          <p:cNvSpPr>
            <a:spLocks noGrp="1"/>
          </p:cNvSpPr>
          <p:nvPr>
            <p:ph idx="1"/>
          </p:nvPr>
        </p:nvSpPr>
        <p:spPr>
          <a:xfrm>
            <a:off x="457200" y="1600200"/>
            <a:ext cx="8229600" cy="5121275"/>
          </a:xfrm>
        </p:spPr>
        <p:txBody>
          <a:bodyPr>
            <a:normAutofit/>
          </a:bodyPr>
          <a:lstStyle/>
          <a:p>
            <a:r>
              <a:rPr lang="ja-JP" altLang="en-US" sz="3000" dirty="0" smtClean="0"/>
              <a:t>ロジスティック回帰分析，ランダムフォレスト法に</a:t>
            </a:r>
            <a:r>
              <a:rPr lang="ja-JP" altLang="en-US" sz="3000" dirty="0"/>
              <a:t>よって</a:t>
            </a:r>
            <a:r>
              <a:rPr lang="ja-JP" altLang="en-US" sz="3000" dirty="0" smtClean="0"/>
              <a:t>予測を行う</a:t>
            </a:r>
            <a:endParaRPr lang="en-US" altLang="ja-JP" sz="3000" dirty="0"/>
          </a:p>
          <a:p>
            <a:pPr lvl="1"/>
            <a:r>
              <a:rPr lang="ja-JP" altLang="en-US" dirty="0" smtClean="0"/>
              <a:t>活動メトリクス</a:t>
            </a:r>
            <a:r>
              <a:rPr lang="ja-JP" altLang="en-US" dirty="0" smtClean="0"/>
              <a:t>をモデル構築に用いる</a:t>
            </a:r>
            <a:endParaRPr lang="en-US" altLang="ja-JP" dirty="0"/>
          </a:p>
          <a:p>
            <a:pPr lvl="2"/>
            <a:r>
              <a:rPr lang="ja-JP" altLang="en-US" sz="2800" dirty="0" smtClean="0"/>
              <a:t>活動</a:t>
            </a:r>
            <a:r>
              <a:rPr lang="ja-JP" altLang="en-US" sz="2800" dirty="0"/>
              <a:t>期間（月）</a:t>
            </a:r>
            <a:endParaRPr lang="en-US" altLang="ja-JP" sz="2800" dirty="0"/>
          </a:p>
          <a:p>
            <a:pPr lvl="2"/>
            <a:r>
              <a:rPr lang="ja-JP" altLang="en-US" sz="2800" dirty="0"/>
              <a:t>総パッチ投稿数，月パッチ投稿数（中央値）</a:t>
            </a:r>
            <a:endParaRPr lang="en-US" altLang="ja-JP" sz="2800" dirty="0"/>
          </a:p>
          <a:p>
            <a:pPr lvl="2"/>
            <a:r>
              <a:rPr lang="ja-JP" altLang="en-US" sz="2800" dirty="0" smtClean="0"/>
              <a:t>総コメント</a:t>
            </a:r>
            <a:r>
              <a:rPr lang="ja-JP" altLang="en-US" sz="2800" dirty="0"/>
              <a:t>投稿数，月コメント投稿数（中央値）</a:t>
            </a:r>
            <a:endParaRPr lang="en-US" altLang="ja-JP" sz="2800"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18</a:t>
            </a:fld>
            <a:endParaRPr lang="en-US" altLang="ja-JP" dirty="0"/>
          </a:p>
        </p:txBody>
      </p:sp>
    </p:spTree>
    <p:extLst>
      <p:ext uri="{BB962C8B-B14F-4D97-AF65-F5344CB8AC3E}">
        <p14:creationId xmlns:p14="http://schemas.microsoft.com/office/powerpoint/2010/main" val="11827025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ケーススタディ</a:t>
            </a:r>
            <a:endParaRPr kumimoji="1" lang="ja-JP" altLang="en-US" sz="3600" dirty="0"/>
          </a:p>
        </p:txBody>
      </p:sp>
      <p:sp>
        <p:nvSpPr>
          <p:cNvPr id="3" name="コンテンツ プレースホルダー 2"/>
          <p:cNvSpPr>
            <a:spLocks noGrp="1"/>
          </p:cNvSpPr>
          <p:nvPr>
            <p:ph idx="1"/>
          </p:nvPr>
        </p:nvSpPr>
        <p:spPr>
          <a:xfrm>
            <a:off x="457200" y="1600200"/>
            <a:ext cx="8229600" cy="5121275"/>
          </a:xfrm>
        </p:spPr>
        <p:txBody>
          <a:bodyPr>
            <a:normAutofit/>
          </a:bodyPr>
          <a:lstStyle/>
          <a:p>
            <a:r>
              <a:rPr kumimoji="1" lang="ja-JP" altLang="en-US" sz="2800" dirty="0" smtClean="0"/>
              <a:t>実験目的</a:t>
            </a:r>
            <a:endParaRPr lang="en-US" altLang="ja-JP" sz="2800" dirty="0"/>
          </a:p>
          <a:p>
            <a:pPr lvl="1"/>
            <a:r>
              <a:rPr lang="ja-JP" altLang="en-US" sz="2600" dirty="0" smtClean="0"/>
              <a:t>データセット期間</a:t>
            </a:r>
            <a:r>
              <a:rPr lang="ja-JP" altLang="en-US" sz="2600" dirty="0" smtClean="0"/>
              <a:t>の</a:t>
            </a:r>
            <a:r>
              <a:rPr lang="ja-JP" altLang="en-US" sz="2600" dirty="0" smtClean="0"/>
              <a:t>取り方</a:t>
            </a:r>
            <a:r>
              <a:rPr lang="ja-JP" altLang="en-US" sz="2600" dirty="0" smtClean="0"/>
              <a:t>に</a:t>
            </a:r>
            <a:r>
              <a:rPr lang="ja-JP" altLang="en-US" sz="2600" dirty="0"/>
              <a:t>よって</a:t>
            </a:r>
            <a:r>
              <a:rPr lang="en-US" altLang="ja-JP" sz="2600" dirty="0"/>
              <a:t>, </a:t>
            </a:r>
            <a:r>
              <a:rPr lang="ja-JP" altLang="en-US" sz="2600" dirty="0"/>
              <a:t>予測精度に違いが見られる</a:t>
            </a:r>
            <a:r>
              <a:rPr lang="ja-JP" altLang="en-US" sz="2600" dirty="0" smtClean="0"/>
              <a:t>かどうかを</a:t>
            </a:r>
            <a:r>
              <a:rPr lang="ja-JP" altLang="en-US" sz="2600" dirty="0"/>
              <a:t>確認</a:t>
            </a:r>
            <a:r>
              <a:rPr lang="ja-JP" altLang="en-US" sz="2600" dirty="0" smtClean="0"/>
              <a:t>する</a:t>
            </a:r>
            <a:endParaRPr lang="en-US" altLang="ja-JP" sz="2600" dirty="0" smtClean="0"/>
          </a:p>
          <a:p>
            <a:pPr lvl="1"/>
            <a:endParaRPr kumimoji="1" lang="en-US" altLang="ja-JP" dirty="0" smtClean="0"/>
          </a:p>
          <a:p>
            <a:r>
              <a:rPr lang="en-US" altLang="ja-JP" sz="2800" dirty="0" smtClean="0"/>
              <a:t>5</a:t>
            </a:r>
            <a:r>
              <a:rPr lang="ja-JP" altLang="en-US" sz="2800" dirty="0" smtClean="0"/>
              <a:t>つの</a:t>
            </a:r>
            <a:r>
              <a:rPr lang="ja-JP" altLang="en-US" sz="2800" dirty="0" smtClean="0"/>
              <a:t>大規模</a:t>
            </a:r>
            <a:r>
              <a:rPr lang="en-US" altLang="ja-JP" sz="2800" dirty="0" smtClean="0"/>
              <a:t>OSS</a:t>
            </a:r>
            <a:r>
              <a:rPr lang="ja-JP" altLang="en-US" sz="2800" dirty="0" smtClean="0"/>
              <a:t>プロジェクトを実験対象とする</a:t>
            </a:r>
            <a:endParaRPr lang="en-US" altLang="ja-JP" sz="2800" dirty="0" smtClean="0"/>
          </a:p>
          <a:p>
            <a:pPr lvl="1"/>
            <a:endParaRPr lang="en-US" altLang="ja-JP" sz="2600"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19</a:t>
            </a:fld>
            <a:endParaRPr lang="en-US" altLang="ja-JP" dirty="0"/>
          </a:p>
        </p:txBody>
      </p:sp>
      <p:graphicFrame>
        <p:nvGraphicFramePr>
          <p:cNvPr id="4" name="表 3"/>
          <p:cNvGraphicFramePr>
            <a:graphicFrameLocks noGrp="1"/>
          </p:cNvGraphicFramePr>
          <p:nvPr>
            <p:extLst>
              <p:ext uri="{D42A27DB-BD31-4B8C-83A1-F6EECF244321}">
                <p14:modId xmlns:p14="http://schemas.microsoft.com/office/powerpoint/2010/main" val="4212057150"/>
              </p:ext>
            </p:extLst>
          </p:nvPr>
        </p:nvGraphicFramePr>
        <p:xfrm>
          <a:off x="1161691" y="4131310"/>
          <a:ext cx="7268783" cy="2225040"/>
        </p:xfrm>
        <a:graphic>
          <a:graphicData uri="http://schemas.openxmlformats.org/drawingml/2006/table">
            <a:tbl>
              <a:tblPr firstRow="1" bandRow="1">
                <a:tableStyleId>{5C22544A-7EE6-4342-B048-85BDC9FD1C3A}</a:tableStyleId>
              </a:tblPr>
              <a:tblGrid>
                <a:gridCol w="1721104"/>
                <a:gridCol w="1873568"/>
                <a:gridCol w="2057718"/>
                <a:gridCol w="1616393"/>
              </a:tblGrid>
              <a:tr h="370840">
                <a:tc>
                  <a:txBody>
                    <a:bodyPr/>
                    <a:lstStyle/>
                    <a:p>
                      <a:r>
                        <a:rPr kumimoji="1" lang="ja-JP" altLang="en-US" dirty="0" smtClean="0"/>
                        <a:t>プロジェクト名</a:t>
                      </a:r>
                      <a:endParaRPr kumimoji="1" lang="ja-JP" altLang="en-US" dirty="0"/>
                    </a:p>
                  </a:txBody>
                  <a:tcPr/>
                </a:tc>
                <a:tc>
                  <a:txBody>
                    <a:bodyPr/>
                    <a:lstStyle/>
                    <a:p>
                      <a:r>
                        <a:rPr kumimoji="1" lang="ja-JP" altLang="en-US" dirty="0" smtClean="0"/>
                        <a:t>対象期間</a:t>
                      </a:r>
                      <a:endParaRPr kumimoji="1" lang="ja-JP" altLang="en-US" dirty="0"/>
                    </a:p>
                  </a:txBody>
                  <a:tcPr/>
                </a:tc>
                <a:tc>
                  <a:txBody>
                    <a:bodyPr/>
                    <a:lstStyle/>
                    <a:p>
                      <a:r>
                        <a:rPr kumimoji="1" lang="ja-JP" altLang="en-US" dirty="0" smtClean="0"/>
                        <a:t>コミッター候補者数</a:t>
                      </a:r>
                      <a:endParaRPr kumimoji="1" lang="ja-JP" altLang="en-US" dirty="0"/>
                    </a:p>
                  </a:txBody>
                  <a:tcPr/>
                </a:tc>
                <a:tc>
                  <a:txBody>
                    <a:bodyPr/>
                    <a:lstStyle/>
                    <a:p>
                      <a:r>
                        <a:rPr kumimoji="1" lang="ja-JP" altLang="en-US" dirty="0" smtClean="0"/>
                        <a:t>一般開発者数</a:t>
                      </a:r>
                      <a:endParaRPr kumimoji="1" lang="ja-JP" altLang="en-US" dirty="0"/>
                    </a:p>
                  </a:txBody>
                  <a:tcPr/>
                </a:tc>
              </a:tr>
              <a:tr h="370840">
                <a:tc>
                  <a:txBody>
                    <a:bodyPr/>
                    <a:lstStyle/>
                    <a:p>
                      <a:r>
                        <a:rPr kumimoji="1" lang="en-US" altLang="ja-JP" dirty="0" smtClean="0"/>
                        <a:t>Mozilla Firefox</a:t>
                      </a:r>
                      <a:endParaRPr kumimoji="1" lang="ja-JP" altLang="en-US" dirty="0"/>
                    </a:p>
                  </a:txBody>
                  <a:tcPr/>
                </a:tc>
                <a:tc>
                  <a:txBody>
                    <a:bodyPr/>
                    <a:lstStyle/>
                    <a:p>
                      <a:r>
                        <a:rPr kumimoji="1" lang="en-US" altLang="ja-JP" dirty="0" smtClean="0"/>
                        <a:t>1999/07-2013/01</a:t>
                      </a:r>
                      <a:endParaRPr kumimoji="1" lang="ja-JP" altLang="en-US" dirty="0"/>
                    </a:p>
                  </a:txBody>
                  <a:tcPr/>
                </a:tc>
                <a:tc>
                  <a:txBody>
                    <a:bodyPr/>
                    <a:lstStyle/>
                    <a:p>
                      <a:r>
                        <a:rPr kumimoji="1" lang="en-US" altLang="ja-JP" dirty="0" smtClean="0"/>
                        <a:t>530</a:t>
                      </a:r>
                      <a:endParaRPr kumimoji="1" lang="ja-JP" altLang="en-US" dirty="0"/>
                    </a:p>
                  </a:txBody>
                  <a:tcPr/>
                </a:tc>
                <a:tc>
                  <a:txBody>
                    <a:bodyPr/>
                    <a:lstStyle/>
                    <a:p>
                      <a:r>
                        <a:rPr kumimoji="1" lang="en-US" altLang="ja-JP" dirty="0" smtClean="0"/>
                        <a:t>76931</a:t>
                      </a:r>
                      <a:endParaRPr kumimoji="1" lang="ja-JP" altLang="en-US" dirty="0"/>
                    </a:p>
                  </a:txBody>
                  <a:tcPr/>
                </a:tc>
              </a:tr>
              <a:tr h="370840">
                <a:tc>
                  <a:txBody>
                    <a:bodyPr/>
                    <a:lstStyle/>
                    <a:p>
                      <a:r>
                        <a:rPr kumimoji="1" lang="en-US" altLang="ja-JP" dirty="0" smtClean="0"/>
                        <a:t>Eclipse Platform</a:t>
                      </a:r>
                      <a:endParaRPr kumimoji="1" lang="ja-JP" altLang="en-US" dirty="0"/>
                    </a:p>
                  </a:txBody>
                  <a:tcPr/>
                </a:tc>
                <a:tc>
                  <a:txBody>
                    <a:bodyPr/>
                    <a:lstStyle/>
                    <a:p>
                      <a:r>
                        <a:rPr kumimoji="1" lang="en-US" altLang="ja-JP" dirty="0" smtClean="0"/>
                        <a:t>2001/10-2012/10</a:t>
                      </a:r>
                      <a:endParaRPr kumimoji="1" lang="ja-JP" altLang="en-US" dirty="0"/>
                    </a:p>
                  </a:txBody>
                  <a:tcPr/>
                </a:tc>
                <a:tc>
                  <a:txBody>
                    <a:bodyPr/>
                    <a:lstStyle/>
                    <a:p>
                      <a:r>
                        <a:rPr kumimoji="1" lang="en-US" altLang="ja-JP" dirty="0" smtClean="0"/>
                        <a:t>195</a:t>
                      </a:r>
                      <a:endParaRPr kumimoji="1" lang="ja-JP" altLang="en-US" dirty="0"/>
                    </a:p>
                  </a:txBody>
                  <a:tcPr/>
                </a:tc>
                <a:tc>
                  <a:txBody>
                    <a:bodyPr/>
                    <a:lstStyle/>
                    <a:p>
                      <a:r>
                        <a:rPr kumimoji="1" lang="en-US" altLang="ja-JP" dirty="0" smtClean="0"/>
                        <a:t>13297</a:t>
                      </a:r>
                      <a:endParaRPr kumimoji="1" lang="ja-JP" altLang="en-US" dirty="0"/>
                    </a:p>
                  </a:txBody>
                  <a:tcPr/>
                </a:tc>
              </a:tr>
              <a:tr h="370840">
                <a:tc>
                  <a:txBody>
                    <a:bodyPr/>
                    <a:lstStyle/>
                    <a:p>
                      <a:r>
                        <a:rPr kumimoji="1" lang="en-US" altLang="ja-JP" dirty="0" smtClean="0"/>
                        <a:t>GNU GCC</a:t>
                      </a:r>
                      <a:endParaRPr kumimoji="1" lang="ja-JP" altLang="en-US" dirty="0"/>
                    </a:p>
                  </a:txBody>
                  <a:tcPr/>
                </a:tc>
                <a:tc>
                  <a:txBody>
                    <a:bodyPr/>
                    <a:lstStyle/>
                    <a:p>
                      <a:r>
                        <a:rPr kumimoji="1" lang="en-US" altLang="ja-JP" dirty="0" smtClean="0"/>
                        <a:t>1999/07-2014/03</a:t>
                      </a:r>
                      <a:endParaRPr kumimoji="1" lang="ja-JP" altLang="en-US" dirty="0"/>
                    </a:p>
                  </a:txBody>
                  <a:tcPr/>
                </a:tc>
                <a:tc>
                  <a:txBody>
                    <a:bodyPr/>
                    <a:lstStyle/>
                    <a:p>
                      <a:r>
                        <a:rPr kumimoji="1" lang="en-US" altLang="ja-JP" dirty="0" smtClean="0"/>
                        <a:t>141</a:t>
                      </a:r>
                      <a:endParaRPr kumimoji="1" lang="ja-JP" altLang="en-US" dirty="0"/>
                    </a:p>
                  </a:txBody>
                  <a:tcPr/>
                </a:tc>
                <a:tc>
                  <a:txBody>
                    <a:bodyPr/>
                    <a:lstStyle/>
                    <a:p>
                      <a:r>
                        <a:rPr kumimoji="1" lang="en-US" altLang="ja-JP" dirty="0" smtClean="0"/>
                        <a:t>10282</a:t>
                      </a:r>
                      <a:endParaRPr kumimoji="1" lang="ja-JP" altLang="en-US" dirty="0"/>
                    </a:p>
                  </a:txBody>
                  <a:tcPr/>
                </a:tc>
              </a:tr>
              <a:tr h="370840">
                <a:tc>
                  <a:txBody>
                    <a:bodyPr/>
                    <a:lstStyle/>
                    <a:p>
                      <a:r>
                        <a:rPr kumimoji="1" lang="en-US" altLang="ja-JP" dirty="0" smtClean="0"/>
                        <a:t>GNOME GIMP</a:t>
                      </a:r>
                      <a:endParaRPr kumimoji="1" lang="ja-JP" altLang="en-US" dirty="0"/>
                    </a:p>
                  </a:txBody>
                  <a:tcPr/>
                </a:tc>
                <a:tc>
                  <a:txBody>
                    <a:bodyPr/>
                    <a:lstStyle/>
                    <a:p>
                      <a:r>
                        <a:rPr kumimoji="1" lang="en-US" altLang="ja-JP" dirty="0" smtClean="0"/>
                        <a:t>2001/02-2013/09</a:t>
                      </a:r>
                      <a:endParaRPr kumimoji="1" lang="ja-JP" altLang="en-US" dirty="0"/>
                    </a:p>
                  </a:txBody>
                  <a:tcPr/>
                </a:tc>
                <a:tc>
                  <a:txBody>
                    <a:bodyPr/>
                    <a:lstStyle/>
                    <a:p>
                      <a:r>
                        <a:rPr kumimoji="1" lang="en-US" altLang="ja-JP" dirty="0" smtClean="0"/>
                        <a:t>87</a:t>
                      </a:r>
                      <a:endParaRPr kumimoji="1" lang="ja-JP" altLang="en-US" dirty="0"/>
                    </a:p>
                  </a:txBody>
                  <a:tcPr/>
                </a:tc>
                <a:tc>
                  <a:txBody>
                    <a:bodyPr/>
                    <a:lstStyle/>
                    <a:p>
                      <a:r>
                        <a:rPr kumimoji="1" lang="en-US" altLang="ja-JP" dirty="0" smtClean="0"/>
                        <a:t>4068</a:t>
                      </a:r>
                      <a:endParaRPr kumimoji="1" lang="ja-JP" altLang="en-US" dirty="0"/>
                    </a:p>
                  </a:txBody>
                  <a:tcPr/>
                </a:tc>
              </a:tr>
              <a:tr h="370840">
                <a:tc>
                  <a:txBody>
                    <a:bodyPr/>
                    <a:lstStyle/>
                    <a:p>
                      <a:r>
                        <a:rPr kumimoji="1" lang="en-US" altLang="ja-JP" dirty="0" err="1" smtClean="0"/>
                        <a:t>WebKit</a:t>
                      </a:r>
                      <a:endParaRPr kumimoji="1" lang="ja-JP" altLang="en-US" dirty="0"/>
                    </a:p>
                  </a:txBody>
                  <a:tcPr/>
                </a:tc>
                <a:tc>
                  <a:txBody>
                    <a:bodyPr/>
                    <a:lstStyle/>
                    <a:p>
                      <a:r>
                        <a:rPr kumimoji="1" lang="en-US" altLang="ja-JP" dirty="0" smtClean="0"/>
                        <a:t>2000/12-2014/04</a:t>
                      </a:r>
                      <a:endParaRPr kumimoji="1" lang="ja-JP" altLang="en-US" dirty="0"/>
                    </a:p>
                  </a:txBody>
                  <a:tcPr/>
                </a:tc>
                <a:tc>
                  <a:txBody>
                    <a:bodyPr/>
                    <a:lstStyle/>
                    <a:p>
                      <a:r>
                        <a:rPr kumimoji="1" lang="en-US" altLang="ja-JP" dirty="0" smtClean="0"/>
                        <a:t>363</a:t>
                      </a:r>
                      <a:endParaRPr kumimoji="1" lang="ja-JP" altLang="en-US" dirty="0"/>
                    </a:p>
                  </a:txBody>
                  <a:tcPr/>
                </a:tc>
                <a:tc>
                  <a:txBody>
                    <a:bodyPr/>
                    <a:lstStyle/>
                    <a:p>
                      <a:r>
                        <a:rPr kumimoji="1" lang="en-US" altLang="ja-JP" dirty="0" smtClean="0"/>
                        <a:t>8017</a:t>
                      </a:r>
                      <a:endParaRPr kumimoji="1" lang="ja-JP" altLang="en-US" dirty="0"/>
                    </a:p>
                  </a:txBody>
                  <a:tcPr/>
                </a:tc>
              </a:tr>
            </a:tbl>
          </a:graphicData>
        </a:graphic>
      </p:graphicFrame>
    </p:spTree>
    <p:extLst>
      <p:ext uri="{BB962C8B-B14F-4D97-AF65-F5344CB8AC3E}">
        <p14:creationId xmlns:p14="http://schemas.microsoft.com/office/powerpoint/2010/main" val="16967613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評価指標</a:t>
            </a:r>
            <a:endParaRPr kumimoji="1" lang="ja-JP" altLang="en-US" sz="3600" dirty="0"/>
          </a:p>
        </p:txBody>
      </p:sp>
      <p:sp>
        <p:nvSpPr>
          <p:cNvPr id="3" name="コンテンツ プレースホルダー 2"/>
          <p:cNvSpPr>
            <a:spLocks noGrp="1"/>
          </p:cNvSpPr>
          <p:nvPr>
            <p:ph idx="1"/>
          </p:nvPr>
        </p:nvSpPr>
        <p:spPr>
          <a:xfrm>
            <a:off x="457200" y="1600200"/>
            <a:ext cx="8229600" cy="5121275"/>
          </a:xfrm>
        </p:spPr>
        <p:txBody>
          <a:bodyPr>
            <a:normAutofit/>
          </a:bodyPr>
          <a:lstStyle/>
          <a:p>
            <a:r>
              <a:rPr kumimoji="1" lang="ja-JP" altLang="en-US" sz="2800" dirty="0" smtClean="0"/>
              <a:t>適合率</a:t>
            </a:r>
            <a:endParaRPr kumimoji="1" lang="en-US" altLang="ja-JP" sz="2800" dirty="0" smtClean="0"/>
          </a:p>
          <a:p>
            <a:pPr lvl="1"/>
            <a:r>
              <a:rPr lang="ja-JP" altLang="en-US" sz="2400" dirty="0" smtClean="0"/>
              <a:t>コミッターに昇格すると予測された開発者のうち，実際にコミッターに昇格した開発者の割合</a:t>
            </a:r>
            <a:endParaRPr kumimoji="1" lang="en-US" altLang="ja-JP" sz="2400" dirty="0" smtClean="0"/>
          </a:p>
          <a:p>
            <a:r>
              <a:rPr kumimoji="1" lang="ja-JP" altLang="en-US" sz="2800" dirty="0" smtClean="0"/>
              <a:t>再現率</a:t>
            </a:r>
            <a:endParaRPr kumimoji="1" lang="en-US" altLang="ja-JP" sz="2800" dirty="0" smtClean="0"/>
          </a:p>
          <a:p>
            <a:pPr lvl="1"/>
            <a:r>
              <a:rPr lang="ja-JP" altLang="en-US" sz="2400" dirty="0"/>
              <a:t>実際にコミッターに昇格した開発者の</a:t>
            </a:r>
            <a:r>
              <a:rPr lang="ja-JP" altLang="en-US" sz="2400" dirty="0" smtClean="0"/>
              <a:t>うち，コミッター</a:t>
            </a:r>
            <a:r>
              <a:rPr lang="ja-JP" altLang="en-US" sz="2400" dirty="0"/>
              <a:t>に昇格</a:t>
            </a:r>
            <a:r>
              <a:rPr lang="ja-JP" altLang="en-US" sz="2400" dirty="0" smtClean="0"/>
              <a:t>すると予測された</a:t>
            </a:r>
            <a:r>
              <a:rPr lang="ja-JP" altLang="en-US" sz="2400" dirty="0"/>
              <a:t>開発者の割合</a:t>
            </a:r>
            <a:endParaRPr lang="en-US" altLang="ja-JP" sz="2400" dirty="0"/>
          </a:p>
          <a:p>
            <a:r>
              <a:rPr kumimoji="1" lang="en-US" altLang="ja-JP" sz="2800" dirty="0" smtClean="0"/>
              <a:t>F1</a:t>
            </a:r>
            <a:r>
              <a:rPr kumimoji="1" lang="ja-JP" altLang="en-US" sz="2800" dirty="0" smtClean="0"/>
              <a:t>値</a:t>
            </a:r>
            <a:endParaRPr kumimoji="1" lang="en-US" altLang="ja-JP" sz="2800" dirty="0" smtClean="0"/>
          </a:p>
          <a:p>
            <a:pPr lvl="1"/>
            <a:r>
              <a:rPr lang="ja-JP" altLang="en-US" sz="2400" dirty="0"/>
              <a:t>適合率と再現率の調和</a:t>
            </a:r>
            <a:r>
              <a:rPr lang="ja-JP" altLang="en-US" sz="2400" dirty="0" smtClean="0"/>
              <a:t>平均</a:t>
            </a:r>
            <a:endParaRPr lang="en-US" altLang="ja-JP" sz="2400" dirty="0" smtClean="0"/>
          </a:p>
          <a:p>
            <a:pPr lvl="1"/>
            <a:endParaRPr kumimoji="1" lang="en-US" altLang="ja-JP" sz="2400" dirty="0"/>
          </a:p>
          <a:p>
            <a:endParaRPr kumimoji="1"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20</a:t>
            </a:fld>
            <a:endParaRPr lang="en-US" altLang="ja-JP" dirty="0"/>
          </a:p>
        </p:txBody>
      </p:sp>
    </p:spTree>
    <p:extLst>
      <p:ext uri="{BB962C8B-B14F-4D97-AF65-F5344CB8AC3E}">
        <p14:creationId xmlns:p14="http://schemas.microsoft.com/office/powerpoint/2010/main" val="17732501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実験</a:t>
            </a:r>
            <a:r>
              <a:rPr kumimoji="1" lang="ja-JP" altLang="en-US" sz="3600" dirty="0" smtClean="0"/>
              <a:t>結果（</a:t>
            </a:r>
            <a:r>
              <a:rPr kumimoji="1" lang="en-US" altLang="ja-JP" sz="3600" dirty="0" smtClean="0"/>
              <a:t>Firefox/</a:t>
            </a:r>
            <a:r>
              <a:rPr kumimoji="1" lang="ja-JP" altLang="en-US" sz="3600" dirty="0" smtClean="0"/>
              <a:t>前期時間進行型）</a:t>
            </a:r>
            <a:endParaRPr kumimoji="1" lang="ja-JP" altLang="en-US" sz="3600" dirty="0"/>
          </a:p>
        </p:txBody>
      </p:sp>
      <p:sp>
        <p:nvSpPr>
          <p:cNvPr id="3" name="コンテンツ プレースホルダー 2"/>
          <p:cNvSpPr>
            <a:spLocks noGrp="1"/>
          </p:cNvSpPr>
          <p:nvPr>
            <p:ph idx="1"/>
          </p:nvPr>
        </p:nvSpPr>
        <p:spPr>
          <a:xfrm>
            <a:off x="457200" y="1282232"/>
            <a:ext cx="8229600" cy="4525963"/>
          </a:xfrm>
        </p:spPr>
        <p:txBody>
          <a:bodyPr/>
          <a:lstStyle/>
          <a:p>
            <a:r>
              <a:rPr kumimoji="1" lang="ja-JP" altLang="en-US" dirty="0" smtClean="0"/>
              <a:t>ロジスティック回帰分析</a:t>
            </a:r>
            <a:endParaRPr kumimoji="1" lang="ja-JP" altLang="en-US"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21</a:t>
            </a:fld>
            <a:endParaRPr lang="en-US" altLang="ja-JP" dirty="0"/>
          </a:p>
        </p:txBody>
      </p:sp>
      <p:graphicFrame>
        <p:nvGraphicFramePr>
          <p:cNvPr id="7" name="コンテンツ プレースホルダー 3"/>
          <p:cNvGraphicFramePr>
            <a:graphicFrameLocks/>
          </p:cNvGraphicFramePr>
          <p:nvPr>
            <p:extLst>
              <p:ext uri="{D42A27DB-BD31-4B8C-83A1-F6EECF244321}">
                <p14:modId xmlns:p14="http://schemas.microsoft.com/office/powerpoint/2010/main" val="3640221293"/>
              </p:ext>
            </p:extLst>
          </p:nvPr>
        </p:nvGraphicFramePr>
        <p:xfrm>
          <a:off x="1121962" y="1844545"/>
          <a:ext cx="6856461" cy="4516055"/>
        </p:xfrm>
        <a:graphic>
          <a:graphicData uri="http://schemas.openxmlformats.org/drawingml/2006/table">
            <a:tbl>
              <a:tblPr firstRow="1" bandRow="1">
                <a:tableStyleId>{5C22544A-7EE6-4342-B048-85BDC9FD1C3A}</a:tableStyleId>
              </a:tblPr>
              <a:tblGrid>
                <a:gridCol w="1759267"/>
                <a:gridCol w="1529158"/>
                <a:gridCol w="1784018"/>
                <a:gridCol w="1784018"/>
              </a:tblGrid>
              <a:tr h="7360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データセット</a:t>
                      </a:r>
                      <a:endParaRPr kumimoji="1" lang="en-US" altLang="ja-JP"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期間（月）</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適合率</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再現率</a:t>
                      </a:r>
                      <a:endParaRPr kumimoji="1" lang="ja-JP" altLang="en-US" dirty="0"/>
                    </a:p>
                  </a:txBody>
                  <a:tcPr anchor="ctr"/>
                </a:tc>
                <a:tc>
                  <a:txBody>
                    <a:bodyPr/>
                    <a:lstStyle/>
                    <a:p>
                      <a:pPr algn="ctr"/>
                      <a:r>
                        <a:rPr kumimoji="1" lang="en-US" altLang="ja-JP" dirty="0" smtClean="0"/>
                        <a:t>F1</a:t>
                      </a:r>
                      <a:r>
                        <a:rPr kumimoji="1" lang="ja-JP" altLang="en-US" dirty="0" smtClean="0"/>
                        <a:t>値</a:t>
                      </a:r>
                      <a:endParaRPr kumimoji="1" lang="ja-JP" altLang="en-US" dirty="0"/>
                    </a:p>
                  </a:txBody>
                  <a:tcPr anchor="ctr"/>
                </a:tc>
              </a:tr>
              <a:tr h="540000">
                <a:tc>
                  <a:txBody>
                    <a:bodyPr/>
                    <a:lstStyle/>
                    <a:p>
                      <a:pPr algn="ctr"/>
                      <a:r>
                        <a:rPr kumimoji="1" lang="en-US" altLang="ja-JP" sz="2000" dirty="0" smtClean="0"/>
                        <a:t>7</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0.09</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0.82</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0.17</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8</a:t>
                      </a:r>
                      <a:endParaRPr kumimoji="1" lang="ja-JP" altLang="en-US" sz="2000" dirty="0">
                        <a:solidFill>
                          <a:schemeClr val="tx1"/>
                        </a:solidFill>
                        <a:latin typeface="+mn-ea"/>
                        <a:ea typeface="+mn-ea"/>
                      </a:endParaRPr>
                    </a:p>
                  </a:txBody>
                  <a:tcPr anchor="ctr"/>
                </a:tc>
                <a:tc>
                  <a:txBody>
                    <a:bodyPr/>
                    <a:lstStyle/>
                    <a:p>
                      <a:pPr algn="r" fontAlgn="ctr"/>
                      <a:r>
                        <a:rPr lang="en-US" altLang="ja-JP" sz="2000" u="none" strike="noStrike" dirty="0" smtClean="0">
                          <a:effectLst/>
                        </a:rPr>
                        <a:t>0.10</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0.82</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0.17</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9</a:t>
                      </a:r>
                      <a:endParaRPr kumimoji="1" lang="ja-JP" altLang="en-US" sz="2000" dirty="0">
                        <a:solidFill>
                          <a:schemeClr val="tx1"/>
                        </a:solidFill>
                        <a:latin typeface="+mn-ea"/>
                        <a:ea typeface="+mn-ea"/>
                      </a:endParaRPr>
                    </a:p>
                  </a:txBody>
                  <a:tcPr anchor="ctr"/>
                </a:tc>
                <a:tc>
                  <a:txBody>
                    <a:bodyPr/>
                    <a:lstStyle/>
                    <a:p>
                      <a:pPr algn="r" fontAlgn="ctr"/>
                      <a:r>
                        <a:rPr lang="en-US" altLang="ja-JP" sz="2000" u="none" strike="noStrike" dirty="0" smtClean="0">
                          <a:effectLst/>
                        </a:rPr>
                        <a:t>0.10</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0.80</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0.18</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10</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0.11</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0.80</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0.19</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11</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0.11</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0.79</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0.19</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12</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0.11</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0.78</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0.20</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ja-JP" altLang="en-US" sz="2400" dirty="0" smtClean="0"/>
                        <a:t>既存モデル</a:t>
                      </a:r>
                      <a:endParaRPr kumimoji="1" lang="ja-JP" altLang="en-US" sz="2400" dirty="0">
                        <a:solidFill>
                          <a:schemeClr val="tx1"/>
                        </a:solidFill>
                        <a:latin typeface="+mn-ea"/>
                        <a:ea typeface="+mn-ea"/>
                      </a:endParaRPr>
                    </a:p>
                  </a:txBody>
                  <a:tcPr anchor="ctr"/>
                </a:tc>
                <a:tc>
                  <a:txBody>
                    <a:bodyPr/>
                    <a:lstStyle/>
                    <a:p>
                      <a:pPr algn="r" fontAlgn="ctr"/>
                      <a:r>
                        <a:rPr lang="en-US" altLang="ja-JP" sz="2000" u="none" strike="noStrike" dirty="0" smtClean="0">
                          <a:effectLst/>
                        </a:rPr>
                        <a:t>0.10</a:t>
                      </a:r>
                      <a:endParaRPr lang="en-US" altLang="ja-JP" sz="2000" b="0" i="0" u="none" strike="noStrike" dirty="0">
                        <a:solidFill>
                          <a:srgbClr val="FF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0.76</a:t>
                      </a:r>
                      <a:endParaRPr lang="en-US" altLang="ja-JP" sz="2000" b="0" i="0" u="none" strike="noStrike" dirty="0">
                        <a:solidFill>
                          <a:srgbClr val="FF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0.18</a:t>
                      </a:r>
                      <a:endParaRPr lang="en-US" altLang="ja-JP" sz="2000" b="0" i="0" u="none" strike="noStrike" dirty="0">
                        <a:solidFill>
                          <a:srgbClr val="FF0000"/>
                        </a:solidFill>
                        <a:effectLst/>
                        <a:latin typeface="ＭＳ Ｐゴシック"/>
                      </a:endParaRPr>
                    </a:p>
                  </a:txBody>
                  <a:tcPr marL="9525" marR="9525" marT="9525" marB="0" anchor="ctr"/>
                </a:tc>
              </a:tr>
            </a:tbl>
          </a:graphicData>
        </a:graphic>
      </p:graphicFrame>
      <p:sp>
        <p:nvSpPr>
          <p:cNvPr id="10" name="正方形/長方形 9"/>
          <p:cNvSpPr/>
          <p:nvPr/>
        </p:nvSpPr>
        <p:spPr>
          <a:xfrm flipV="1">
            <a:off x="1130754" y="4220307"/>
            <a:ext cx="6856461" cy="1587885"/>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0674332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実験</a:t>
            </a:r>
            <a:r>
              <a:rPr kumimoji="1" lang="ja-JP" altLang="en-US" sz="3600" dirty="0" smtClean="0"/>
              <a:t>結果（</a:t>
            </a:r>
            <a:r>
              <a:rPr kumimoji="1" lang="en-US" altLang="ja-JP" sz="3600" dirty="0" smtClean="0"/>
              <a:t>GIMP/</a:t>
            </a:r>
            <a:r>
              <a:rPr kumimoji="1" lang="ja-JP" altLang="en-US" sz="3600" dirty="0" smtClean="0"/>
              <a:t>後期時間遡及型）</a:t>
            </a:r>
            <a:endParaRPr kumimoji="1" lang="ja-JP" altLang="en-US" sz="3600" dirty="0"/>
          </a:p>
        </p:txBody>
      </p:sp>
      <p:sp>
        <p:nvSpPr>
          <p:cNvPr id="3" name="コンテンツ プレースホルダー 2"/>
          <p:cNvSpPr>
            <a:spLocks noGrp="1"/>
          </p:cNvSpPr>
          <p:nvPr>
            <p:ph idx="1"/>
          </p:nvPr>
        </p:nvSpPr>
        <p:spPr>
          <a:xfrm>
            <a:off x="457200" y="1282232"/>
            <a:ext cx="8229600" cy="4525963"/>
          </a:xfrm>
        </p:spPr>
        <p:txBody>
          <a:bodyPr/>
          <a:lstStyle/>
          <a:p>
            <a:r>
              <a:rPr kumimoji="1" lang="ja-JP" altLang="en-US" dirty="0" smtClean="0"/>
              <a:t>ランダムフォレスト法</a:t>
            </a:r>
            <a:endParaRPr kumimoji="1" lang="ja-JP" altLang="en-US"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22</a:t>
            </a:fld>
            <a:endParaRPr lang="en-US" altLang="ja-JP" dirty="0"/>
          </a:p>
        </p:txBody>
      </p:sp>
      <p:graphicFrame>
        <p:nvGraphicFramePr>
          <p:cNvPr id="7" name="コンテンツ プレースホルダー 3"/>
          <p:cNvGraphicFramePr>
            <a:graphicFrameLocks/>
          </p:cNvGraphicFramePr>
          <p:nvPr>
            <p:extLst>
              <p:ext uri="{D42A27DB-BD31-4B8C-83A1-F6EECF244321}">
                <p14:modId xmlns:p14="http://schemas.microsoft.com/office/powerpoint/2010/main" val="2829215254"/>
              </p:ext>
            </p:extLst>
          </p:nvPr>
        </p:nvGraphicFramePr>
        <p:xfrm>
          <a:off x="1121962" y="1844545"/>
          <a:ext cx="6856461" cy="4516055"/>
        </p:xfrm>
        <a:graphic>
          <a:graphicData uri="http://schemas.openxmlformats.org/drawingml/2006/table">
            <a:tbl>
              <a:tblPr firstRow="1" bandRow="1">
                <a:tableStyleId>{5C22544A-7EE6-4342-B048-85BDC9FD1C3A}</a:tableStyleId>
              </a:tblPr>
              <a:tblGrid>
                <a:gridCol w="1759267"/>
                <a:gridCol w="1529158"/>
                <a:gridCol w="1784018"/>
                <a:gridCol w="1784018"/>
              </a:tblGrid>
              <a:tr h="7360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データセット</a:t>
                      </a:r>
                      <a:endParaRPr kumimoji="1" lang="en-US" altLang="ja-JP"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期間（月）</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適合率</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再現率</a:t>
                      </a:r>
                      <a:endParaRPr kumimoji="1" lang="ja-JP" altLang="en-US" dirty="0"/>
                    </a:p>
                  </a:txBody>
                  <a:tcPr anchor="ctr"/>
                </a:tc>
                <a:tc>
                  <a:txBody>
                    <a:bodyPr/>
                    <a:lstStyle/>
                    <a:p>
                      <a:pPr algn="ctr"/>
                      <a:r>
                        <a:rPr kumimoji="1" lang="en-US" altLang="ja-JP" dirty="0" smtClean="0"/>
                        <a:t>F1</a:t>
                      </a:r>
                      <a:r>
                        <a:rPr kumimoji="1" lang="ja-JP" altLang="en-US" dirty="0" smtClean="0"/>
                        <a:t>値</a:t>
                      </a:r>
                      <a:endParaRPr kumimoji="1" lang="ja-JP" altLang="en-US" dirty="0"/>
                    </a:p>
                  </a:txBody>
                  <a:tcPr anchor="ctr"/>
                </a:tc>
              </a:tr>
              <a:tr h="540000">
                <a:tc>
                  <a:txBody>
                    <a:bodyPr/>
                    <a:lstStyle/>
                    <a:p>
                      <a:pPr algn="ctr"/>
                      <a:r>
                        <a:rPr kumimoji="1" lang="en-US" altLang="ja-JP" sz="2000" dirty="0" smtClean="0"/>
                        <a:t>1</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0.12</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0.52</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0.19</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2</a:t>
                      </a:r>
                      <a:endParaRPr kumimoji="1" lang="ja-JP" altLang="en-US" sz="2000" dirty="0">
                        <a:solidFill>
                          <a:schemeClr val="tx1"/>
                        </a:solidFill>
                        <a:latin typeface="+mn-ea"/>
                        <a:ea typeface="+mn-ea"/>
                      </a:endParaRPr>
                    </a:p>
                  </a:txBody>
                  <a:tcPr anchor="ctr"/>
                </a:tc>
                <a:tc>
                  <a:txBody>
                    <a:bodyPr/>
                    <a:lstStyle/>
                    <a:p>
                      <a:pPr algn="r" fontAlgn="ctr"/>
                      <a:r>
                        <a:rPr lang="en-US" altLang="ja-JP" sz="2000" u="none" strike="noStrike" dirty="0" smtClean="0">
                          <a:effectLst/>
                        </a:rPr>
                        <a:t>0.08</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0.74</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0.14</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3</a:t>
                      </a:r>
                      <a:endParaRPr kumimoji="1" lang="ja-JP" altLang="en-US" sz="2000" dirty="0">
                        <a:solidFill>
                          <a:schemeClr val="tx1"/>
                        </a:solidFill>
                        <a:latin typeface="+mn-ea"/>
                        <a:ea typeface="+mn-ea"/>
                      </a:endParaRPr>
                    </a:p>
                  </a:txBody>
                  <a:tcPr anchor="ctr"/>
                </a:tc>
                <a:tc>
                  <a:txBody>
                    <a:bodyPr/>
                    <a:lstStyle/>
                    <a:p>
                      <a:pPr algn="r" fontAlgn="ctr"/>
                      <a:r>
                        <a:rPr lang="en-US" altLang="ja-JP" sz="2000" u="none" strike="noStrike" dirty="0" smtClean="0">
                          <a:effectLst/>
                        </a:rPr>
                        <a:t>0.06</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0.93</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0.11</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4</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0.07</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0.89</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0.14</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5</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0.08</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0.90</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0.14</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en-US" altLang="ja-JP" sz="2000" dirty="0" smtClean="0"/>
                        <a:t>6</a:t>
                      </a:r>
                      <a:endParaRPr kumimoji="1" lang="ja-JP" altLang="en-US" sz="2000" dirty="0">
                        <a:latin typeface="+mn-ea"/>
                        <a:ea typeface="+mn-ea"/>
                      </a:endParaRPr>
                    </a:p>
                  </a:txBody>
                  <a:tcPr anchor="ctr"/>
                </a:tc>
                <a:tc>
                  <a:txBody>
                    <a:bodyPr/>
                    <a:lstStyle/>
                    <a:p>
                      <a:pPr algn="r" fontAlgn="ctr"/>
                      <a:r>
                        <a:rPr lang="en-US" altLang="ja-JP" sz="2000" u="none" strike="noStrike" dirty="0" smtClean="0">
                          <a:effectLst/>
                        </a:rPr>
                        <a:t>0.09</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0.89</a:t>
                      </a:r>
                      <a:endParaRPr lang="en-US" altLang="ja-JP" sz="2000" b="0" i="0" u="none" strike="noStrike" dirty="0">
                        <a:solidFill>
                          <a:srgbClr val="00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0.16</a:t>
                      </a:r>
                      <a:endParaRPr lang="en-US" altLang="ja-JP" sz="2000" b="0" i="0" u="none" strike="noStrike" dirty="0">
                        <a:solidFill>
                          <a:srgbClr val="000000"/>
                        </a:solidFill>
                        <a:effectLst/>
                        <a:latin typeface="ＭＳ Ｐゴシック"/>
                      </a:endParaRPr>
                    </a:p>
                  </a:txBody>
                  <a:tcPr marL="9525" marR="9525" marT="9525" marB="0" anchor="ctr"/>
                </a:tc>
              </a:tr>
              <a:tr h="540000">
                <a:tc>
                  <a:txBody>
                    <a:bodyPr/>
                    <a:lstStyle/>
                    <a:p>
                      <a:pPr algn="ctr"/>
                      <a:r>
                        <a:rPr kumimoji="1" lang="ja-JP" altLang="en-US" sz="2400" dirty="0" smtClean="0"/>
                        <a:t>既存モデル</a:t>
                      </a:r>
                      <a:endParaRPr kumimoji="1" lang="ja-JP" altLang="en-US" sz="2400" dirty="0">
                        <a:solidFill>
                          <a:schemeClr val="tx1"/>
                        </a:solidFill>
                        <a:latin typeface="+mn-ea"/>
                        <a:ea typeface="+mn-ea"/>
                      </a:endParaRPr>
                    </a:p>
                  </a:txBody>
                  <a:tcPr anchor="ctr"/>
                </a:tc>
                <a:tc>
                  <a:txBody>
                    <a:bodyPr/>
                    <a:lstStyle/>
                    <a:p>
                      <a:pPr algn="r" fontAlgn="ctr"/>
                      <a:r>
                        <a:rPr lang="en-US" altLang="ja-JP" sz="2000" u="none" strike="noStrike" dirty="0" smtClean="0">
                          <a:effectLst/>
                        </a:rPr>
                        <a:t>0.07</a:t>
                      </a:r>
                      <a:endParaRPr lang="en-US" altLang="ja-JP" sz="2000" b="0" i="0" u="none" strike="noStrike" dirty="0">
                        <a:solidFill>
                          <a:srgbClr val="FF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0.87</a:t>
                      </a:r>
                      <a:endParaRPr lang="en-US" altLang="ja-JP" sz="2000" b="0" i="0" u="none" strike="noStrike" dirty="0">
                        <a:solidFill>
                          <a:srgbClr val="FF0000"/>
                        </a:solidFill>
                        <a:effectLst/>
                        <a:latin typeface="ＭＳ Ｐゴシック"/>
                      </a:endParaRPr>
                    </a:p>
                  </a:txBody>
                  <a:tcPr marL="9525" marR="9525" marT="9525" marB="0" anchor="ctr"/>
                </a:tc>
                <a:tc>
                  <a:txBody>
                    <a:bodyPr/>
                    <a:lstStyle/>
                    <a:p>
                      <a:pPr algn="r" fontAlgn="ctr"/>
                      <a:r>
                        <a:rPr lang="en-US" altLang="ja-JP" sz="2000" u="none" strike="noStrike" dirty="0" smtClean="0">
                          <a:effectLst/>
                        </a:rPr>
                        <a:t>0.15</a:t>
                      </a:r>
                      <a:endParaRPr lang="en-US" altLang="ja-JP" sz="2000" b="0" i="0" u="none" strike="noStrike" dirty="0">
                        <a:solidFill>
                          <a:srgbClr val="FF0000"/>
                        </a:solidFill>
                        <a:effectLst/>
                        <a:latin typeface="ＭＳ Ｐゴシック"/>
                      </a:endParaRPr>
                    </a:p>
                  </a:txBody>
                  <a:tcPr marL="9525" marR="9525" marT="9525" marB="0" anchor="ctr"/>
                </a:tc>
              </a:tr>
            </a:tbl>
          </a:graphicData>
        </a:graphic>
      </p:graphicFrame>
      <p:sp>
        <p:nvSpPr>
          <p:cNvPr id="10" name="正方形/長方形 9"/>
          <p:cNvSpPr/>
          <p:nvPr/>
        </p:nvSpPr>
        <p:spPr>
          <a:xfrm flipV="1">
            <a:off x="1130754" y="5270739"/>
            <a:ext cx="6856461" cy="537452"/>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043669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p:cNvSpPr>
            <a:spLocks noGrp="1"/>
          </p:cNvSpPr>
          <p:nvPr>
            <p:ph idx="1"/>
          </p:nvPr>
        </p:nvSpPr>
        <p:spPr/>
        <p:txBody>
          <a:bodyPr>
            <a:normAutofit/>
          </a:bodyPr>
          <a:lstStyle/>
          <a:p>
            <a:r>
              <a:rPr lang="ja-JP" altLang="en-US" sz="2800" dirty="0"/>
              <a:t>データセット期間決定</a:t>
            </a:r>
            <a:r>
              <a:rPr lang="ja-JP" altLang="en-US" sz="2800" dirty="0" smtClean="0"/>
              <a:t>手法</a:t>
            </a:r>
            <a:r>
              <a:rPr lang="ja-JP" altLang="en-US" sz="2800" dirty="0"/>
              <a:t>を</a:t>
            </a:r>
            <a:r>
              <a:rPr lang="ja-JP" altLang="en-US" sz="2800" dirty="0" smtClean="0"/>
              <a:t>後期</a:t>
            </a:r>
            <a:r>
              <a:rPr lang="ja-JP" altLang="en-US" sz="2800" dirty="0"/>
              <a:t>時間遡及型としたとき</a:t>
            </a:r>
            <a:r>
              <a:rPr lang="ja-JP" altLang="en-US" sz="2800" dirty="0" smtClean="0"/>
              <a:t>，既存モデルよりも予測精度が高いモデルが他の</a:t>
            </a:r>
            <a:r>
              <a:rPr lang="ja-JP" altLang="en-US" sz="2800" dirty="0"/>
              <a:t>期間決定</a:t>
            </a:r>
            <a:r>
              <a:rPr lang="ja-JP" altLang="en-US" sz="2800" dirty="0" smtClean="0"/>
              <a:t>手法</a:t>
            </a:r>
            <a:r>
              <a:rPr lang="ja-JP" altLang="en-US" sz="2800" dirty="0"/>
              <a:t>と</a:t>
            </a:r>
            <a:r>
              <a:rPr lang="ja-JP" altLang="en-US" sz="2800" dirty="0" smtClean="0"/>
              <a:t>比べて多かった</a:t>
            </a:r>
            <a:endParaRPr lang="en-US" altLang="ja-JP" sz="2800" dirty="0" smtClean="0"/>
          </a:p>
          <a:p>
            <a:endParaRPr lang="en-US" altLang="ja-JP" sz="2800" dirty="0" smtClean="0"/>
          </a:p>
        </p:txBody>
      </p:sp>
      <p:sp>
        <p:nvSpPr>
          <p:cNvPr id="2" name="タイトル 1"/>
          <p:cNvSpPr>
            <a:spLocks noGrp="1"/>
          </p:cNvSpPr>
          <p:nvPr>
            <p:ph type="title"/>
          </p:nvPr>
        </p:nvSpPr>
        <p:spPr/>
        <p:txBody>
          <a:bodyPr>
            <a:normAutofit/>
          </a:bodyPr>
          <a:lstStyle/>
          <a:p>
            <a:r>
              <a:rPr kumimoji="1" lang="ja-JP" altLang="en-US" sz="3600" dirty="0" smtClean="0"/>
              <a:t>結果の考察</a:t>
            </a:r>
            <a:endParaRPr kumimoji="1" lang="ja-JP" altLang="en-US" sz="3600"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23</a:t>
            </a:fld>
            <a:endParaRPr lang="en-US" altLang="ja-JP" dirty="0"/>
          </a:p>
        </p:txBody>
      </p:sp>
      <p:sp>
        <p:nvSpPr>
          <p:cNvPr id="3" name="角丸四角形 2"/>
          <p:cNvSpPr/>
          <p:nvPr/>
        </p:nvSpPr>
        <p:spPr>
          <a:xfrm>
            <a:off x="819510" y="3519578"/>
            <a:ext cx="7573992" cy="190643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ja-JP" altLang="en-US" sz="2800" dirty="0"/>
              <a:t>活動を長く続けていくことで，コミッター候補者</a:t>
            </a:r>
            <a:r>
              <a:rPr lang="ja-JP" altLang="en-US" sz="2800" dirty="0" smtClean="0"/>
              <a:t>と　一般</a:t>
            </a:r>
            <a:r>
              <a:rPr lang="ja-JP" altLang="en-US" sz="2800" dirty="0"/>
              <a:t>開発者の両者の活動量に顕著な差が表れたためであると考えられる</a:t>
            </a:r>
            <a:endParaRPr lang="en-US" altLang="ja-JP" sz="2800" dirty="0"/>
          </a:p>
        </p:txBody>
      </p:sp>
    </p:spTree>
    <p:extLst>
      <p:ext uri="{BB962C8B-B14F-4D97-AF65-F5344CB8AC3E}">
        <p14:creationId xmlns:p14="http://schemas.microsoft.com/office/powerpoint/2010/main" val="1961930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まとめ</a:t>
            </a:r>
            <a:endParaRPr kumimoji="1" lang="ja-JP" altLang="en-US" sz="3600" dirty="0"/>
          </a:p>
        </p:txBody>
      </p:sp>
      <p:sp>
        <p:nvSpPr>
          <p:cNvPr id="3" name="コンテンツ プレースホルダー 2"/>
          <p:cNvSpPr>
            <a:spLocks noGrp="1"/>
          </p:cNvSpPr>
          <p:nvPr>
            <p:ph idx="1"/>
          </p:nvPr>
        </p:nvSpPr>
        <p:spPr/>
        <p:txBody>
          <a:bodyPr>
            <a:normAutofit/>
          </a:bodyPr>
          <a:lstStyle/>
          <a:p>
            <a:pPr marL="342900" lvl="1" indent="-342900">
              <a:buFont typeface="Arial" panose="020B0604020202020204" pitchFamily="34" charset="0"/>
              <a:buChar char="•"/>
            </a:pPr>
            <a:r>
              <a:rPr lang="ja-JP" altLang="en-US" sz="2800" dirty="0"/>
              <a:t>有能な</a:t>
            </a:r>
            <a:r>
              <a:rPr lang="ja-JP" altLang="en-US" sz="2800" dirty="0" smtClean="0"/>
              <a:t>開発者</a:t>
            </a:r>
            <a:r>
              <a:rPr lang="ja-JP" altLang="en-US" dirty="0" smtClean="0"/>
              <a:t>の早期発見</a:t>
            </a:r>
            <a:r>
              <a:rPr lang="ja-JP" altLang="en-US" sz="2800" dirty="0" smtClean="0"/>
              <a:t>を</a:t>
            </a:r>
            <a:r>
              <a:rPr lang="ja-JP" altLang="en-US" sz="2800" dirty="0" smtClean="0"/>
              <a:t>目的として</a:t>
            </a:r>
            <a:r>
              <a:rPr lang="ja-JP" altLang="en-US" dirty="0"/>
              <a:t>，開発者の活動量の経時的変化を考慮</a:t>
            </a:r>
            <a:r>
              <a:rPr lang="ja-JP" altLang="en-US" dirty="0" smtClean="0"/>
              <a:t>したコミッター</a:t>
            </a:r>
            <a:r>
              <a:rPr lang="ja-JP" altLang="en-US" sz="2800" dirty="0" smtClean="0"/>
              <a:t>候補者予測モデルを構築した</a:t>
            </a:r>
            <a:endParaRPr lang="en-US" altLang="ja-JP" sz="2800" dirty="0" smtClean="0"/>
          </a:p>
          <a:p>
            <a:endParaRPr lang="en-US" altLang="ja-JP" sz="2800" dirty="0" smtClean="0"/>
          </a:p>
          <a:p>
            <a:r>
              <a:rPr lang="ja-JP" altLang="en-US" sz="2800" dirty="0" smtClean="0"/>
              <a:t>開発者の特定</a:t>
            </a:r>
            <a:r>
              <a:rPr lang="ja-JP" altLang="en-US" sz="2800" dirty="0"/>
              <a:t>の活動</a:t>
            </a:r>
            <a:r>
              <a:rPr lang="ja-JP" altLang="en-US" sz="2800" dirty="0" smtClean="0"/>
              <a:t>時期にデータセット期間を限定する</a:t>
            </a:r>
            <a:r>
              <a:rPr lang="ja-JP" altLang="en-US" sz="2800" dirty="0"/>
              <a:t>ため，</a:t>
            </a:r>
            <a:r>
              <a:rPr lang="ja-JP" altLang="en-US" sz="2800" dirty="0" smtClean="0"/>
              <a:t>データセット期間決定手法を提案した</a:t>
            </a:r>
            <a:endParaRPr lang="ja-JP" altLang="en-US" sz="2800" dirty="0"/>
          </a:p>
          <a:p>
            <a:endParaRPr lang="en-US" altLang="ja-JP" sz="2800" dirty="0" smtClean="0"/>
          </a:p>
          <a:p>
            <a:r>
              <a:rPr lang="ja-JP" altLang="en-US" sz="2800" dirty="0" smtClean="0"/>
              <a:t>実験</a:t>
            </a:r>
            <a:r>
              <a:rPr lang="ja-JP" altLang="en-US" sz="2800" dirty="0" smtClean="0"/>
              <a:t>の結果</a:t>
            </a:r>
            <a:r>
              <a:rPr lang="ja-JP" altLang="en-US" sz="2800" dirty="0" smtClean="0"/>
              <a:t>，既存</a:t>
            </a:r>
            <a:r>
              <a:rPr lang="ja-JP" altLang="en-US" sz="2800" dirty="0" smtClean="0"/>
              <a:t>モデルよりも高い精度</a:t>
            </a:r>
            <a:r>
              <a:rPr lang="ja-JP" altLang="en-US" sz="2800" dirty="0" smtClean="0"/>
              <a:t>でコミッター候補者の予測</a:t>
            </a:r>
            <a:r>
              <a:rPr lang="ja-JP" altLang="en-US" sz="2800" dirty="0" smtClean="0"/>
              <a:t>が可能であることがわかった</a:t>
            </a:r>
            <a:endParaRPr lang="ja-JP" altLang="en-US" sz="2800" dirty="0"/>
          </a:p>
          <a:p>
            <a:endParaRPr lang="en-US" altLang="ja-JP" sz="2800"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24</a:t>
            </a:fld>
            <a:endParaRPr lang="en-US" altLang="ja-JP" dirty="0"/>
          </a:p>
        </p:txBody>
      </p:sp>
    </p:spTree>
    <p:extLst>
      <p:ext uri="{BB962C8B-B14F-4D97-AF65-F5344CB8AC3E}">
        <p14:creationId xmlns:p14="http://schemas.microsoft.com/office/powerpoint/2010/main" val="35474573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対外発表</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smtClean="0"/>
              <a:t>松本明，伊原彰紀，大平雅雄，</a:t>
            </a:r>
            <a:r>
              <a:rPr lang="en-US" altLang="ja-JP" sz="2800" dirty="0" smtClean="0"/>
              <a:t>“</a:t>
            </a:r>
            <a:r>
              <a:rPr lang="ja-JP" altLang="en-US" sz="2800" dirty="0" smtClean="0"/>
              <a:t>データサイズ</a:t>
            </a:r>
            <a:r>
              <a:rPr lang="ja-JP" altLang="en-US" sz="2800" dirty="0"/>
              <a:t>を考慮したコミッター候補者予測モデルの</a:t>
            </a:r>
            <a:r>
              <a:rPr lang="ja-JP" altLang="en-US" sz="2800" dirty="0" smtClean="0"/>
              <a:t>検討</a:t>
            </a:r>
            <a:r>
              <a:rPr lang="en-US" altLang="ja-JP" sz="2800" dirty="0" smtClean="0"/>
              <a:t>”</a:t>
            </a:r>
            <a:r>
              <a:rPr lang="ja-JP" altLang="en-US" sz="2800" dirty="0" smtClean="0"/>
              <a:t>，ソフトウェアエンジニアリングシンポジウム</a:t>
            </a:r>
            <a:r>
              <a:rPr lang="en-US" altLang="ja-JP" sz="2800" dirty="0" smtClean="0"/>
              <a:t>2015</a:t>
            </a:r>
            <a:r>
              <a:rPr lang="ja-JP" altLang="en-US" sz="2800" dirty="0" err="1" smtClean="0"/>
              <a:t>，</a:t>
            </a:r>
            <a:r>
              <a:rPr lang="en-US" altLang="ja-JP" sz="2800" dirty="0" smtClean="0"/>
              <a:t>pp. 182-187</a:t>
            </a:r>
            <a:r>
              <a:rPr lang="ja-JP" altLang="en-US" sz="2800" dirty="0" err="1"/>
              <a:t>，</a:t>
            </a:r>
            <a:r>
              <a:rPr lang="en-US" altLang="ja-JP" sz="2800" dirty="0" smtClean="0"/>
              <a:t>2015</a:t>
            </a:r>
            <a:r>
              <a:rPr lang="ja-JP" altLang="en-US" sz="2800" dirty="0"/>
              <a:t>年</a:t>
            </a:r>
            <a:r>
              <a:rPr lang="en-US" altLang="ja-JP" sz="2800" dirty="0"/>
              <a:t>9</a:t>
            </a:r>
            <a:r>
              <a:rPr lang="ja-JP" altLang="en-US" sz="2800" dirty="0" smtClean="0"/>
              <a:t>月</a:t>
            </a:r>
            <a:endParaRPr kumimoji="1" lang="ja-JP" altLang="en-US" sz="2800"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25</a:t>
            </a:fld>
            <a:endParaRPr lang="en-US" altLang="ja-JP" dirty="0"/>
          </a:p>
        </p:txBody>
      </p:sp>
    </p:spTree>
    <p:extLst>
      <p:ext uri="{BB962C8B-B14F-4D97-AF65-F5344CB8AC3E}">
        <p14:creationId xmlns:p14="http://schemas.microsoft.com/office/powerpoint/2010/main" val="771559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36009</TotalTime>
  <Words>1172</Words>
  <Application>Microsoft Office PowerPoint</Application>
  <PresentationFormat>画面に合わせる (4:3)</PresentationFormat>
  <Paragraphs>301</Paragraphs>
  <Slides>25</Slides>
  <Notes>22</Notes>
  <HiddenSlides>0</HiddenSlides>
  <MMClips>0</MMClips>
  <ScaleCrop>false</ScaleCrop>
  <HeadingPairs>
    <vt:vector size="4" baseType="variant">
      <vt:variant>
        <vt:lpstr>テーマ</vt:lpstr>
      </vt:variant>
      <vt:variant>
        <vt:i4>1</vt:i4>
      </vt:variant>
      <vt:variant>
        <vt:lpstr>スライド タイトル</vt:lpstr>
      </vt:variant>
      <vt:variant>
        <vt:i4>25</vt:i4>
      </vt:variant>
    </vt:vector>
  </HeadingPairs>
  <TitlesOfParts>
    <vt:vector size="26" baseType="lpstr">
      <vt:lpstr>Office ​​テーマ</vt:lpstr>
      <vt:lpstr>開発者の活動量の経時的変化を考慮した コミッター候補者予測</vt:lpstr>
      <vt:lpstr>背景：OSSの品質に対する社会的懸念</vt:lpstr>
      <vt:lpstr>OSS開発における品質保証活動</vt:lpstr>
      <vt:lpstr>不具合修正プロセス</vt:lpstr>
      <vt:lpstr>不具合修正プロセス</vt:lpstr>
      <vt:lpstr>不具合修正プロセス</vt:lpstr>
      <vt:lpstr>コミッターの不足が招く問題</vt:lpstr>
      <vt:lpstr>コミッターへの昇格</vt:lpstr>
      <vt:lpstr>OSSプロジェクトにおける開発者の離脱</vt:lpstr>
      <vt:lpstr>先行研究</vt:lpstr>
      <vt:lpstr>先行研究</vt:lpstr>
      <vt:lpstr>活動量の継時的変化</vt:lpstr>
      <vt:lpstr>目的とアプローチ</vt:lpstr>
      <vt:lpstr>データセット期間決定手法</vt:lpstr>
      <vt:lpstr>データセット期間決定手法</vt:lpstr>
      <vt:lpstr>データセット期間決定手法</vt:lpstr>
      <vt:lpstr>データセット期間決定手法</vt:lpstr>
      <vt:lpstr>予測モデル</vt:lpstr>
      <vt:lpstr>ケーススタディ</vt:lpstr>
      <vt:lpstr>評価指標</vt:lpstr>
      <vt:lpstr>実験結果（Firefox/前期時間進行型）</vt:lpstr>
      <vt:lpstr>実験結果（GIMP/後期時間遡及型）</vt:lpstr>
      <vt:lpstr>結果の考察</vt:lpstr>
      <vt:lpstr>まとめ</vt:lpstr>
      <vt:lpstr>対外発表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Masao Ohira</dc:creator>
  <cp:lastModifiedBy>Akira Matsumoto</cp:lastModifiedBy>
  <cp:revision>486</cp:revision>
  <cp:lastPrinted>2015-10-13T00:55:10Z</cp:lastPrinted>
  <dcterms:created xsi:type="dcterms:W3CDTF">2012-11-16T04:52:04Z</dcterms:created>
  <dcterms:modified xsi:type="dcterms:W3CDTF">2016-02-01T23:49:30Z</dcterms:modified>
</cp:coreProperties>
</file>