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64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A77B0-480E-6245-9C3F-EC97E6DB13EA}" type="datetimeFigureOut">
              <a:rPr kumimoji="1" lang="ja-JP" altLang="en-US" smtClean="0"/>
              <a:t>15/08/11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24B3F-30A8-2340-AE9E-DCD346CB7F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19700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D72EB-1473-C54F-8C00-678814B0B579}" type="datetimeFigureOut">
              <a:rPr kumimoji="1" lang="ja-JP" altLang="en-US" smtClean="0"/>
              <a:t>15/08/11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2BBDB8-E4C4-EF4A-807C-D3135BAED7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00226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D04E3-0129-EF42-9720-DF16FE5B6E7C}" type="datetime1">
              <a:rPr kumimoji="1" lang="ja-JP" altLang="en-US" smtClean="0"/>
              <a:t>15/08/11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6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41437-8EC9-0F41-ADD6-CA7A162425CB}" type="datetime1">
              <a:rPr kumimoji="1" lang="ja-JP" altLang="en-US" smtClean="0"/>
              <a:t>15/08/11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951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91A78-FE20-364D-B741-BC883534751A}" type="datetime1">
              <a:rPr kumimoji="1" lang="ja-JP" altLang="en-US" smtClean="0"/>
              <a:t>15/08/11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71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C4726-F507-CD4B-AC2C-6985111D87B4}" type="datetime1">
              <a:rPr kumimoji="1" lang="ja-JP" altLang="en-US" smtClean="0"/>
              <a:t>15/08/11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703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4980-51DF-DD49-AE12-AD71233D7A71}" type="datetime1">
              <a:rPr kumimoji="1" lang="ja-JP" altLang="en-US" smtClean="0"/>
              <a:t>15/08/11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0856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898A1-68BD-C744-A7DB-467000613B8F}" type="datetime1">
              <a:rPr kumimoji="1" lang="ja-JP" altLang="en-US" smtClean="0"/>
              <a:t>15/08/11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5932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BBCCD-6595-3C46-B29F-EC298F40CA0F}" type="datetime1">
              <a:rPr kumimoji="1" lang="ja-JP" altLang="en-US" smtClean="0"/>
              <a:t>15/08/11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3941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B51B0-3145-704F-8234-A5B3F013E7CB}" type="datetime1">
              <a:rPr kumimoji="1" lang="ja-JP" altLang="en-US" smtClean="0"/>
              <a:t>15/08/11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894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9E00C-0022-B443-B05B-4C486CC257E2}" type="datetime1">
              <a:rPr kumimoji="1" lang="ja-JP" altLang="en-US" smtClean="0"/>
              <a:t>15/08/11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845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AC766-75F6-D84F-9362-82251F2E63A5}" type="datetime1">
              <a:rPr kumimoji="1" lang="ja-JP" altLang="en-US" smtClean="0"/>
              <a:t>15/08/11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3793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8D7E-F10C-6942-9703-86948E865DD4}" type="datetime1">
              <a:rPr kumimoji="1" lang="ja-JP" altLang="en-US" smtClean="0"/>
              <a:t>15/08/11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915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81853-C1EE-CD46-BDC0-639503645657}" type="datetime1">
              <a:rPr kumimoji="1" lang="ja-JP" altLang="en-US" smtClean="0"/>
              <a:t>15/08/11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0D5B9-6E0F-894B-8648-CDAFFF77A0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2974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err="1"/>
              <a:t>AppContext</a:t>
            </a:r>
            <a:r>
              <a:rPr lang="en-US" altLang="ja-JP" dirty="0"/>
              <a:t>- Differentiating Malicious and Benign Mobile App Behaviors Using Context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altLang="ja-JP" dirty="0"/>
              <a:t>Wei </a:t>
            </a:r>
            <a:r>
              <a:rPr lang="hr-HR" altLang="ja-JP" dirty="0" smtClean="0"/>
              <a:t>Yang, </a:t>
            </a:r>
            <a:r>
              <a:rPr lang="hr-HR" altLang="ja-JP" dirty="0"/>
              <a:t>Xusheng </a:t>
            </a:r>
            <a:r>
              <a:rPr lang="hr-HR" altLang="ja-JP" dirty="0" smtClean="0"/>
              <a:t>Xiao, </a:t>
            </a:r>
          </a:p>
          <a:p>
            <a:r>
              <a:rPr lang="hr-HR" altLang="ja-JP" dirty="0" smtClean="0"/>
              <a:t>Benjamin Andow, </a:t>
            </a:r>
            <a:r>
              <a:rPr lang="hr-HR" altLang="ja-JP" dirty="0"/>
              <a:t>Sihan </a:t>
            </a:r>
            <a:r>
              <a:rPr lang="hr-HR" altLang="ja-JP" dirty="0" smtClean="0"/>
              <a:t>Li,</a:t>
            </a:r>
          </a:p>
          <a:p>
            <a:r>
              <a:rPr lang="hr-HR" altLang="ja-JP" dirty="0" smtClean="0"/>
              <a:t>Tao Xie, </a:t>
            </a:r>
            <a:r>
              <a:rPr lang="hr-HR" altLang="ja-JP" dirty="0"/>
              <a:t>William Enck </a:t>
            </a:r>
            <a:endParaRPr lang="hr-HR" altLang="ja-JP" dirty="0" smtClean="0"/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33678" y="6356350"/>
            <a:ext cx="1104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ICSE 2015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306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モバイルマルウェア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セキュリティ面</a:t>
            </a:r>
            <a:r>
              <a:rPr lang="en-US" altLang="ja-JP" dirty="0"/>
              <a:t>(security-sensitive</a:t>
            </a:r>
            <a:r>
              <a:rPr lang="ja-JP" altLang="en-US" dirty="0"/>
              <a:t> </a:t>
            </a:r>
            <a:r>
              <a:rPr lang="en-US" altLang="ja-JP" dirty="0"/>
              <a:t>behavior)</a:t>
            </a:r>
            <a:r>
              <a:rPr kumimoji="1" lang="ja-JP" altLang="en-US" dirty="0" smtClean="0"/>
              <a:t>において安全なアプリを模倣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マルウェア検知に引っかかりにくい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r>
              <a:rPr kumimoji="1" lang="ja-JP" altLang="en-US" dirty="0" smtClean="0"/>
              <a:t>最大限の収益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プライバシー情報など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を得ようとする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Lifetime</a:t>
            </a:r>
            <a:r>
              <a:rPr kumimoji="1" lang="ja-JP" altLang="en-US" dirty="0" smtClean="0"/>
              <a:t>を長くするためにマルウェア検知を避けようとする</a:t>
            </a:r>
            <a:endParaRPr kumimoji="1" lang="en-US" altLang="ja-JP" dirty="0" smtClean="0"/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000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モバイルマルウェア</a:t>
            </a:r>
            <a:r>
              <a:rPr lang="ja-JP" altLang="en-US" dirty="0" smtClean="0"/>
              <a:t>の影響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悪意のある通信が多い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本来モバイルアプリは端末のシステムやセンサーが発端となりイベントが発生し通信するが，それとは関係なく通信する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現在地などのプライベートな情報を外部に知らせる</a:t>
            </a:r>
            <a:endParaRPr kumimoji="1" lang="en-US" altLang="ja-JP" dirty="0" smtClean="0"/>
          </a:p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97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モバイルマルウェア</a:t>
            </a:r>
            <a:r>
              <a:rPr lang="ja-JP" altLang="en-US" dirty="0" smtClean="0"/>
              <a:t>の例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5" name="図 4" descr="スクリーンショット 2015-08-16 0.01.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1417638"/>
            <a:ext cx="7683500" cy="21336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23900" y="3759411"/>
            <a:ext cx="79629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dirty="0" err="1" smtClean="0"/>
              <a:t>SmsManager.sendTextMessage</a:t>
            </a:r>
            <a:r>
              <a:rPr lang="ja-JP" altLang="en-US" sz="2400" dirty="0" smtClean="0"/>
              <a:t>を</a:t>
            </a:r>
            <a:r>
              <a:rPr lang="ja-JP" altLang="en-US" sz="2400" dirty="0" smtClean="0"/>
              <a:t>呼</a:t>
            </a:r>
            <a:r>
              <a:rPr lang="ja-JP" altLang="en-US" sz="2400" dirty="0" smtClean="0"/>
              <a:t>ぶ</a:t>
            </a:r>
            <a:r>
              <a:rPr lang="en-US" altLang="en-US" sz="2400" dirty="0" smtClean="0"/>
              <a:t>3</a:t>
            </a:r>
            <a:r>
              <a:rPr lang="ja-JP" altLang="en-US" sz="2400" dirty="0" smtClean="0"/>
              <a:t>種類の</a:t>
            </a:r>
            <a:r>
              <a:rPr lang="en-US" altLang="ja-JP" sz="2400" dirty="0" smtClean="0"/>
              <a:t>context</a:t>
            </a:r>
          </a:p>
          <a:p>
            <a:pPr marL="342900" indent="-342900">
              <a:buFont typeface="Arial"/>
              <a:buChar char="•"/>
            </a:pPr>
            <a:endParaRPr lang="en-US" altLang="en-US" sz="2400" dirty="0" smtClean="0"/>
          </a:p>
          <a:p>
            <a:pPr marL="342900" indent="-342900">
              <a:buFont typeface="Arial"/>
              <a:buChar char="•"/>
            </a:pPr>
            <a:r>
              <a:rPr lang="ja-JP" altLang="en-US" sz="2400" dirty="0" smtClean="0"/>
              <a:t>ボタン</a:t>
            </a:r>
            <a:r>
              <a:rPr lang="en-US" altLang="ja-JP" sz="2400" dirty="0" smtClean="0"/>
              <a:t>(send)</a:t>
            </a:r>
            <a:r>
              <a:rPr lang="ja-JP" altLang="en-US" sz="2400" dirty="0" smtClean="0"/>
              <a:t>を押した時</a:t>
            </a:r>
            <a:endParaRPr lang="en-US" altLang="ja-JP" sz="2400" dirty="0" smtClean="0"/>
          </a:p>
          <a:p>
            <a:pPr marL="342900" indent="-342900">
              <a:buFont typeface="Arial"/>
              <a:buChar char="•"/>
            </a:pPr>
            <a:endParaRPr lang="en-US" altLang="ja-JP" sz="2400" dirty="0" smtClean="0"/>
          </a:p>
          <a:p>
            <a:pPr marL="342900" indent="-342900">
              <a:buFont typeface="Arial"/>
              <a:buChar char="•"/>
            </a:pPr>
            <a:r>
              <a:rPr lang="en-US" altLang="ja-JP" sz="2400" dirty="0" smtClean="0"/>
              <a:t>11pm〜5am</a:t>
            </a:r>
            <a:r>
              <a:rPr lang="ja-JP" altLang="en-US" sz="2400" dirty="0" smtClean="0"/>
              <a:t>で通信量が多い時</a:t>
            </a:r>
            <a:endParaRPr lang="en-US" altLang="ja-JP" sz="2400" dirty="0" smtClean="0"/>
          </a:p>
          <a:p>
            <a:pPr marL="342900" indent="-342900">
              <a:buFont typeface="Arial"/>
              <a:buChar char="•"/>
            </a:pPr>
            <a:r>
              <a:rPr lang="en-US" altLang="ja-JP" sz="2400" dirty="0" smtClean="0"/>
              <a:t>12</a:t>
            </a:r>
            <a:r>
              <a:rPr lang="ja-JP" altLang="en-US" sz="2400" dirty="0" smtClean="0"/>
              <a:t>時間以上経過後</a:t>
            </a:r>
            <a:endParaRPr lang="en-US" altLang="ja-JP" sz="2400" dirty="0" smtClean="0"/>
          </a:p>
        </p:txBody>
      </p:sp>
      <p:sp>
        <p:nvSpPr>
          <p:cNvPr id="9" name="角丸四角形 8"/>
          <p:cNvSpPr/>
          <p:nvPr/>
        </p:nvSpPr>
        <p:spPr>
          <a:xfrm>
            <a:off x="1021950" y="4539072"/>
            <a:ext cx="3403721" cy="380652"/>
          </a:xfrm>
          <a:prstGeom prst="roundRect">
            <a:avLst/>
          </a:prstGeom>
          <a:noFill/>
          <a:ln w="19050" cmpd="sng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1021950" y="5262765"/>
            <a:ext cx="4151681" cy="804969"/>
          </a:xfrm>
          <a:prstGeom prst="roundRect">
            <a:avLst/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曲線コネクタ 12"/>
          <p:cNvCxnSpPr>
            <a:stCxn id="11" idx="3"/>
            <a:endCxn id="9" idx="3"/>
          </p:cNvCxnSpPr>
          <p:nvPr/>
        </p:nvCxnSpPr>
        <p:spPr>
          <a:xfrm flipH="1" flipV="1">
            <a:off x="4425671" y="4729398"/>
            <a:ext cx="747960" cy="935852"/>
          </a:xfrm>
          <a:prstGeom prst="curvedConnector3">
            <a:avLst>
              <a:gd name="adj1" fmla="val -47331"/>
            </a:avLst>
          </a:prstGeom>
          <a:ln w="285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角丸四角形 15"/>
          <p:cNvSpPr/>
          <p:nvPr/>
        </p:nvSpPr>
        <p:spPr>
          <a:xfrm>
            <a:off x="5537653" y="4530971"/>
            <a:ext cx="2591051" cy="1536763"/>
          </a:xfrm>
          <a:prstGeom prst="roundRect">
            <a:avLst/>
          </a:prstGeom>
          <a:noFill/>
          <a:ln w="28575" cmpd="sng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/>
              <a:buChar char="•"/>
            </a:pPr>
            <a:r>
              <a:rPr lang="en-US" altLang="ja-JP" dirty="0" smtClean="0">
                <a:solidFill>
                  <a:schemeClr val="tx1"/>
                </a:solidFill>
              </a:rPr>
              <a:t>Context</a:t>
            </a:r>
            <a:r>
              <a:rPr lang="ja-JP" altLang="en-US" dirty="0" smtClean="0">
                <a:solidFill>
                  <a:schemeClr val="tx1"/>
                </a:solidFill>
              </a:rPr>
              <a:t> </a:t>
            </a:r>
            <a:r>
              <a:rPr lang="en-US" altLang="ja-JP" dirty="0" smtClean="0">
                <a:solidFill>
                  <a:schemeClr val="tx1"/>
                </a:solidFill>
              </a:rPr>
              <a:t>of</a:t>
            </a:r>
            <a:r>
              <a:rPr lang="ja-JP" altLang="en-US" dirty="0" smtClean="0">
                <a:solidFill>
                  <a:schemeClr val="tx1"/>
                </a:solidFill>
              </a:rPr>
              <a:t> </a:t>
            </a:r>
            <a:r>
              <a:rPr lang="en-US" altLang="ja-JP" dirty="0" smtClean="0">
                <a:solidFill>
                  <a:schemeClr val="tx1"/>
                </a:solidFill>
              </a:rPr>
              <a:t>Security-sensitive</a:t>
            </a:r>
            <a:r>
              <a:rPr lang="ja-JP" altLang="en-US" dirty="0" smtClean="0">
                <a:solidFill>
                  <a:schemeClr val="tx1"/>
                </a:solidFill>
              </a:rPr>
              <a:t>において差がある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kumimoji="1" lang="en-US" altLang="ja-JP" dirty="0" smtClean="0">
                <a:solidFill>
                  <a:schemeClr val="tx1"/>
                </a:solidFill>
              </a:rPr>
              <a:t>6</a:t>
            </a:r>
            <a:r>
              <a:rPr kumimoji="1" lang="ja-JP" altLang="en-US" dirty="0" smtClean="0">
                <a:solidFill>
                  <a:schemeClr val="tx1"/>
                </a:solidFill>
              </a:rPr>
              <a:t>種類に定義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142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提案手法</a:t>
            </a:r>
            <a:r>
              <a:rPr kumimoji="1" lang="en-US" altLang="ja-JP" dirty="0" smtClean="0"/>
              <a:t>(</a:t>
            </a:r>
            <a:r>
              <a:rPr kumimoji="1" lang="en-US" altLang="ja-JP" dirty="0" err="1" smtClean="0"/>
              <a:t>AppContext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Security-sensitive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method</a:t>
            </a:r>
            <a:r>
              <a:rPr kumimoji="1" lang="ja-JP" altLang="en-US" dirty="0" smtClean="0"/>
              <a:t>を抽出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コールグラフにより抽出</a:t>
            </a:r>
            <a:endParaRPr kumimoji="1" lang="en-US" altLang="ja-JP" dirty="0" smtClean="0"/>
          </a:p>
          <a:p>
            <a:r>
              <a:rPr lang="ja-JP" altLang="en-US" dirty="0" smtClean="0"/>
              <a:t>各</a:t>
            </a:r>
            <a:r>
              <a:rPr lang="en-US" altLang="ja-JP" dirty="0"/>
              <a:t>Security-sensitive</a:t>
            </a:r>
            <a:r>
              <a:rPr lang="ja-JP" altLang="en-US" dirty="0"/>
              <a:t> </a:t>
            </a:r>
            <a:r>
              <a:rPr lang="en-US" altLang="ja-JP" dirty="0" smtClean="0"/>
              <a:t>method</a:t>
            </a:r>
            <a:r>
              <a:rPr lang="ja-JP" altLang="en-US" dirty="0" smtClean="0"/>
              <a:t>のトリガを抽出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システムハンドラ，イベントハンドラ</a:t>
            </a:r>
            <a:endParaRPr kumimoji="1" lang="en-US" altLang="ja-JP" dirty="0" smtClean="0"/>
          </a:p>
          <a:p>
            <a:r>
              <a:rPr kumimoji="1" lang="en-US" altLang="ja-JP" dirty="0" smtClean="0"/>
              <a:t>Security-sensitive</a:t>
            </a:r>
            <a:r>
              <a:rPr kumimoji="1" lang="ja-JP" altLang="en-US" dirty="0" smtClean="0"/>
              <a:t>の挙動を機械学習を用いて分類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4687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AppContext</a:t>
            </a:r>
            <a:r>
              <a:rPr kumimoji="1" lang="ja-JP" altLang="en-US" dirty="0" smtClean="0"/>
              <a:t>の評価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3462217" cy="4525963"/>
          </a:xfrm>
        </p:spPr>
        <p:txBody>
          <a:bodyPr/>
          <a:lstStyle/>
          <a:p>
            <a:r>
              <a:rPr kumimoji="1" lang="en-US" altLang="ja-JP" dirty="0" err="1" smtClean="0"/>
              <a:t>AppContext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どれぐらい効果的か</a:t>
            </a:r>
            <a:endParaRPr kumimoji="1" lang="en-US" altLang="ja-JP" dirty="0" smtClean="0"/>
          </a:p>
          <a:p>
            <a:r>
              <a:rPr lang="en-US" altLang="ja-JP" dirty="0" err="1" smtClean="0"/>
              <a:t>AppContext</a:t>
            </a:r>
            <a:r>
              <a:rPr lang="ja-JP" altLang="en-US" dirty="0" smtClean="0"/>
              <a:t>の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正確性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6" name="図 5" descr="スクリーンショット 2015-08-16 11.26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468" y="1600200"/>
            <a:ext cx="4750332" cy="3839468"/>
          </a:xfrm>
          <a:prstGeom prst="rect">
            <a:avLst/>
          </a:prstGeom>
        </p:spPr>
      </p:pic>
      <p:pic>
        <p:nvPicPr>
          <p:cNvPr id="7" name="図 6" descr="スクリーンショット 2015-08-16 11.32.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30" y="5711104"/>
            <a:ext cx="6659383" cy="83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740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モバイルマルウェアと安全なソフトウェアの</a:t>
            </a:r>
            <a:r>
              <a:rPr kumimoji="1" lang="en-US" altLang="ja-JP" dirty="0" smtClean="0"/>
              <a:t>security-sensitive</a:t>
            </a:r>
            <a:r>
              <a:rPr kumimoji="1" lang="ja-JP" altLang="en-US" dirty="0" smtClean="0"/>
              <a:t>なコンテキストの差を用いたツールを作成した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/>
              <a:t>メソッド単位</a:t>
            </a:r>
            <a:r>
              <a:rPr lang="ja-JP" altLang="en-US" dirty="0" smtClean="0"/>
              <a:t>で</a:t>
            </a:r>
            <a:r>
              <a:rPr lang="en-US" altLang="ja-JP" dirty="0"/>
              <a:t>P</a:t>
            </a:r>
            <a:r>
              <a:rPr lang="en-US" altLang="ja-JP" dirty="0" smtClean="0"/>
              <a:t>recision : </a:t>
            </a:r>
            <a:r>
              <a:rPr lang="en-US" altLang="ja-JP" dirty="0" smtClean="0"/>
              <a:t>94.8</a:t>
            </a:r>
            <a:r>
              <a:rPr lang="en-US" altLang="ja-JP" dirty="0"/>
              <a:t>%</a:t>
            </a:r>
            <a:r>
              <a:rPr lang="en-US" altLang="ja-JP" dirty="0" smtClean="0"/>
              <a:t>,</a:t>
            </a:r>
            <a:r>
              <a:rPr lang="en-US" altLang="ja-JP" dirty="0" smtClean="0"/>
              <a:t> </a:t>
            </a:r>
            <a:r>
              <a:rPr lang="en-US" altLang="ja-JP" dirty="0" smtClean="0"/>
              <a:t>R</a:t>
            </a:r>
            <a:r>
              <a:rPr lang="en-US" altLang="ja-JP" dirty="0" smtClean="0"/>
              <a:t>ecall </a:t>
            </a:r>
            <a:r>
              <a:rPr lang="en-US" altLang="ja-JP" dirty="0" smtClean="0"/>
              <a:t>:</a:t>
            </a:r>
            <a:r>
              <a:rPr lang="en-US" altLang="ja-JP" dirty="0" smtClean="0"/>
              <a:t> </a:t>
            </a:r>
            <a:r>
              <a:rPr lang="en-US" altLang="ja-JP" dirty="0" smtClean="0"/>
              <a:t>84.8</a:t>
            </a:r>
            <a:r>
              <a:rPr lang="en-US" altLang="ja-JP" dirty="0"/>
              <a:t>% </a:t>
            </a:r>
            <a:r>
              <a:rPr lang="ja-JP" altLang="en-US" dirty="0"/>
              <a:t>アプリ単位</a:t>
            </a:r>
            <a:r>
              <a:rPr lang="ja-JP" altLang="en-US" dirty="0" smtClean="0"/>
              <a:t>で</a:t>
            </a:r>
            <a:r>
              <a:rPr lang="en-US" altLang="ja-JP" dirty="0" smtClean="0"/>
              <a:t>P</a:t>
            </a:r>
            <a:r>
              <a:rPr lang="en-US" altLang="ja-JP" dirty="0" smtClean="0"/>
              <a:t>recision </a:t>
            </a:r>
            <a:r>
              <a:rPr lang="en-US" altLang="ja-JP" dirty="0" smtClean="0"/>
              <a:t>: </a:t>
            </a:r>
            <a:r>
              <a:rPr lang="en-US" altLang="ja-JP" dirty="0"/>
              <a:t>87.7%, </a:t>
            </a:r>
            <a:r>
              <a:rPr lang="en-US" altLang="ja-JP" dirty="0" smtClean="0"/>
              <a:t>R</a:t>
            </a:r>
            <a:r>
              <a:rPr lang="en-US" altLang="ja-JP" dirty="0" smtClean="0"/>
              <a:t>ecall </a:t>
            </a:r>
            <a:r>
              <a:rPr lang="en-US" altLang="ja-JP" dirty="0" smtClean="0"/>
              <a:t>: </a:t>
            </a:r>
            <a:r>
              <a:rPr lang="en-US" altLang="ja-JP" dirty="0"/>
              <a:t>95.0% </a:t>
            </a:r>
            <a:endParaRPr lang="ja-JP" altLang="en-US" dirty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0D5B9-6E0F-894B-8648-CDAFFF77A049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589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7151</TotalTime>
  <Words>259</Words>
  <Application>Microsoft Macintosh PowerPoint</Application>
  <PresentationFormat>画面に合わせる (4:3)</PresentationFormat>
  <Paragraphs>46</Paragraphs>
  <Slides>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ホワイト</vt:lpstr>
      <vt:lpstr>AppContext- Differentiating Malicious and Benign Mobile App Behaviors Using Context</vt:lpstr>
      <vt:lpstr>モバイルマルウェア</vt:lpstr>
      <vt:lpstr>モバイルマルウェアの影響</vt:lpstr>
      <vt:lpstr>モバイルマルウェアの例</vt:lpstr>
      <vt:lpstr>提案手法(AppContext)</vt:lpstr>
      <vt:lpstr>AppContextの評価</vt:lpstr>
      <vt:lpstr>まとめ</vt:lpstr>
    </vt:vector>
  </TitlesOfParts>
  <Company>wakayama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AppContext- Differentiating Malicious and Benign Mobile App Behaviors Using Context</dc:title>
  <dc:creator>maeda yoshiya</dc:creator>
  <cp:lastModifiedBy>maeda yoshiya</cp:lastModifiedBy>
  <cp:revision>24</cp:revision>
  <dcterms:created xsi:type="dcterms:W3CDTF">2015-08-11T10:49:01Z</dcterms:created>
  <dcterms:modified xsi:type="dcterms:W3CDTF">2015-08-16T10:00:21Z</dcterms:modified>
</cp:coreProperties>
</file>