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0" r:id="rId4"/>
    <p:sldId id="259" r:id="rId5"/>
    <p:sldId id="261" r:id="rId6"/>
    <p:sldId id="262" r:id="rId7"/>
    <p:sldId id="263" r:id="rId8"/>
    <p:sldId id="264" r:id="rId9"/>
    <p:sldId id="267" r:id="rId10"/>
    <p:sldId id="266" r:id="rId11"/>
    <p:sldId id="265" r:id="rId12"/>
    <p:sldId id="268" r:id="rId13"/>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164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D4306C-DBE5-44D2-A27C-FBAA69883337}" type="datetimeFigureOut">
              <a:rPr kumimoji="1" lang="ja-JP" altLang="en-US" smtClean="0"/>
              <a:t>2015/3/24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F3AB64-CC55-4899-A19D-A100E86A0CFD}" type="slidenum">
              <a:rPr kumimoji="1" lang="ja-JP" altLang="en-US" smtClean="0"/>
              <a:t>‹#›</a:t>
            </a:fld>
            <a:endParaRPr kumimoji="1" lang="ja-JP" altLang="en-US"/>
          </a:p>
        </p:txBody>
      </p:sp>
    </p:spTree>
    <p:extLst>
      <p:ext uri="{BB962C8B-B14F-4D97-AF65-F5344CB8AC3E}">
        <p14:creationId xmlns:p14="http://schemas.microsoft.com/office/powerpoint/2010/main" val="73677355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1</a:t>
            </a:fld>
            <a:endParaRPr kumimoji="1" lang="ja-JP" altLang="en-US"/>
          </a:p>
        </p:txBody>
      </p:sp>
    </p:spTree>
    <p:extLst>
      <p:ext uri="{BB962C8B-B14F-4D97-AF65-F5344CB8AC3E}">
        <p14:creationId xmlns:p14="http://schemas.microsoft.com/office/powerpoint/2010/main" val="1890079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smtClean="0"/>
              <a:t>Performance</a:t>
            </a:r>
            <a:r>
              <a:rPr kumimoji="1" lang="en-US" altLang="ja-JP" baseline="0" dirty="0" smtClean="0"/>
              <a:t> bug </a:t>
            </a:r>
            <a:r>
              <a:rPr kumimoji="1" lang="ja-JP" altLang="en-US" baseline="0" dirty="0" smtClean="0"/>
              <a:t>はソフトウェアを作る上で重要 早く効率的に動作できるほうが良い　逆もしかり</a:t>
            </a:r>
            <a:endParaRPr kumimoji="1" lang="en-US" altLang="ja-JP" baseline="0" dirty="0" smtClean="0"/>
          </a:p>
          <a:p>
            <a:r>
              <a:rPr kumimoji="1" lang="en-US" altLang="ja-JP" dirty="0" smtClean="0"/>
              <a:t>Performance bug</a:t>
            </a:r>
            <a:r>
              <a:rPr kumimoji="1" lang="ja-JP" altLang="en-US" dirty="0" smtClean="0"/>
              <a:t>に関する既存研究が無い　単純に全てのバグ予測や他のバグ種類に関するものはあった</a:t>
            </a:r>
            <a:endParaRPr kumimoji="1" lang="en-US" altLang="ja-JP" dirty="0" smtClean="0"/>
          </a:p>
          <a:p>
            <a:r>
              <a:rPr kumimoji="1" lang="ja-JP" altLang="en-US" dirty="0" smtClean="0"/>
              <a:t>前回の</a:t>
            </a:r>
            <a:r>
              <a:rPr kumimoji="1" lang="en-US" altLang="ja-JP" dirty="0" smtClean="0"/>
              <a:t>performance</a:t>
            </a:r>
            <a:r>
              <a:rPr kumimoji="1" lang="ja-JP" altLang="en-US" dirty="0" smtClean="0"/>
              <a:t>バグに関する研究では</a:t>
            </a:r>
            <a:r>
              <a:rPr kumimoji="1" lang="en-US" altLang="ja-JP" dirty="0" smtClean="0"/>
              <a:t>performance bug</a:t>
            </a:r>
            <a:r>
              <a:rPr kumimoji="1" lang="ja-JP" altLang="en-US" dirty="0" smtClean="0"/>
              <a:t>を扱うには不十分だった　修正時間　関係した開発者の数　修正規模など</a:t>
            </a:r>
            <a:endParaRPr kumimoji="1" lang="en-US" altLang="ja-JP" dirty="0" smtClean="0"/>
          </a:p>
          <a:p>
            <a:r>
              <a:rPr kumimoji="1" lang="ja-JP" altLang="en-US" dirty="0" smtClean="0"/>
              <a:t>修正にはより</a:t>
            </a:r>
            <a:r>
              <a:rPr kumimoji="1" lang="en-US" altLang="ja-JP" dirty="0" smtClean="0"/>
              <a:t>32</a:t>
            </a:r>
            <a:r>
              <a:rPr kumimoji="1" lang="ja-JP" altLang="en-US" dirty="0" smtClean="0"/>
              <a:t>％ほど時間が必要</a:t>
            </a:r>
            <a:endParaRPr kumimoji="1" lang="en-US" altLang="ja-JP" dirty="0" smtClean="0"/>
          </a:p>
          <a:p>
            <a:r>
              <a:rPr kumimoji="1" lang="ja-JP" altLang="en-US" dirty="0" smtClean="0"/>
              <a:t>経験も約</a:t>
            </a:r>
            <a:r>
              <a:rPr kumimoji="1" lang="en-US" altLang="ja-JP" dirty="0" smtClean="0"/>
              <a:t>1.5</a:t>
            </a:r>
            <a:r>
              <a:rPr kumimoji="1" lang="ja-JP" altLang="en-US" dirty="0" smtClean="0"/>
              <a:t>倍ほど</a:t>
            </a:r>
            <a:endParaRPr kumimoji="1" lang="en-US" altLang="ja-JP" dirty="0" smtClean="0"/>
          </a:p>
          <a:p>
            <a:r>
              <a:rPr kumimoji="1" lang="ja-JP" altLang="en-US" dirty="0" smtClean="0"/>
              <a:t>修正規模はセキュリティの</a:t>
            </a:r>
            <a:r>
              <a:rPr kumimoji="1" lang="en-US" altLang="ja-JP" dirty="0" smtClean="0"/>
              <a:t>2.6</a:t>
            </a:r>
            <a:r>
              <a:rPr kumimoji="1" lang="ja-JP" altLang="en-US" dirty="0" smtClean="0"/>
              <a:t>倍ほど</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2</a:t>
            </a:fld>
            <a:endParaRPr kumimoji="1" lang="ja-JP" altLang="en-US"/>
          </a:p>
        </p:txBody>
      </p:sp>
    </p:spTree>
    <p:extLst>
      <p:ext uri="{BB962C8B-B14F-4D97-AF65-F5344CB8AC3E}">
        <p14:creationId xmlns:p14="http://schemas.microsoft.com/office/powerpoint/2010/main" val="2302366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sz="1200" b="0" i="0" u="none" strike="noStrike" kern="1200" baseline="0" dirty="0" err="1" smtClean="0">
                <a:solidFill>
                  <a:schemeClr val="tx1"/>
                </a:solidFill>
                <a:latin typeface="+mn-lt"/>
                <a:ea typeface="+mn-ea"/>
                <a:cs typeface="+mn-cs"/>
              </a:rPr>
              <a:t>GoogleChrome</a:t>
            </a:r>
            <a:r>
              <a:rPr kumimoji="1" lang="ja-JP" altLang="en-US" sz="1200" b="0" i="0" u="none" strike="noStrike" kern="1200" baseline="0" dirty="0" smtClean="0">
                <a:solidFill>
                  <a:schemeClr val="tx1"/>
                </a:solidFill>
                <a:latin typeface="+mn-lt"/>
                <a:ea typeface="+mn-ea"/>
                <a:cs typeface="+mn-cs"/>
              </a:rPr>
              <a:t>は</a:t>
            </a:r>
            <a:r>
              <a:rPr kumimoji="1" lang="en-US" altLang="ja-JP" sz="1200" b="0" i="0" u="none" strike="noStrike" kern="1200" baseline="0" dirty="0" smtClean="0">
                <a:solidFill>
                  <a:schemeClr val="tx1"/>
                </a:solidFill>
                <a:latin typeface="+mn-lt"/>
                <a:ea typeface="+mn-ea"/>
                <a:cs typeface="+mn-cs"/>
              </a:rPr>
              <a:t>MSR challenge 2011</a:t>
            </a:r>
            <a:r>
              <a:rPr kumimoji="1" lang="ja-JP" altLang="en-US" sz="1200" b="0" i="0" u="none" strike="noStrike" kern="1200" baseline="0" dirty="0" smtClean="0">
                <a:solidFill>
                  <a:schemeClr val="tx1"/>
                </a:solidFill>
                <a:latin typeface="+mn-lt"/>
                <a:ea typeface="+mn-ea"/>
                <a:cs typeface="+mn-cs"/>
              </a:rPr>
              <a:t>の</a:t>
            </a:r>
            <a:r>
              <a:rPr kumimoji="1" lang="en-US" altLang="ja-JP" sz="1200" b="0" i="0" u="none" strike="noStrike" kern="1200" baseline="0" dirty="0" smtClean="0">
                <a:solidFill>
                  <a:schemeClr val="tx1"/>
                </a:solidFill>
                <a:latin typeface="+mn-lt"/>
                <a:ea typeface="+mn-ea"/>
                <a:cs typeface="+mn-cs"/>
              </a:rPr>
              <a:t>issue tracker dump</a:t>
            </a:r>
            <a:r>
              <a:rPr kumimoji="1" lang="ja-JP" altLang="en-US" sz="1200" b="0" i="0" u="none" strike="noStrike" kern="1200" baseline="0" dirty="0" smtClean="0">
                <a:solidFill>
                  <a:schemeClr val="tx1"/>
                </a:solidFill>
                <a:latin typeface="+mn-lt"/>
                <a:ea typeface="+mn-ea"/>
                <a:cs typeface="+mn-cs"/>
              </a:rPr>
              <a:t>から</a:t>
            </a:r>
            <a:endParaRPr kumimoji="1" lang="en-US" altLang="ja-JP" sz="1200" b="0" i="0" u="none" strike="noStrike" kern="1200" baseline="0" dirty="0" smtClean="0">
              <a:solidFill>
                <a:schemeClr val="tx1"/>
              </a:solidFill>
              <a:latin typeface="+mn-lt"/>
              <a:ea typeface="+mn-ea"/>
              <a:cs typeface="+mn-cs"/>
            </a:endParaRPr>
          </a:p>
          <a:p>
            <a:r>
              <a:rPr kumimoji="1" lang="en-US" altLang="ja-JP" sz="1200" b="0" i="0" u="none" strike="noStrike" kern="1200" baseline="0" dirty="0" err="1" smtClean="0">
                <a:solidFill>
                  <a:schemeClr val="tx1"/>
                </a:solidFill>
                <a:latin typeface="+mn-lt"/>
                <a:ea typeface="+mn-ea"/>
                <a:cs typeface="+mn-cs"/>
              </a:rPr>
              <a:t>MozillaFirefox</a:t>
            </a:r>
            <a:r>
              <a:rPr kumimoji="1" lang="ja-JP" altLang="en-US" sz="1200" b="0" i="0" u="none" strike="noStrike" kern="1200" baseline="0" dirty="0" smtClean="0">
                <a:solidFill>
                  <a:schemeClr val="tx1"/>
                </a:solidFill>
                <a:latin typeface="+mn-lt"/>
                <a:ea typeface="+mn-ea"/>
                <a:cs typeface="+mn-cs"/>
              </a:rPr>
              <a:t>は</a:t>
            </a:r>
            <a:r>
              <a:rPr kumimoji="1" lang="en-US" altLang="ja-JP" sz="1200" b="0" i="0" u="none" strike="noStrike" kern="1200" baseline="0" dirty="0" smtClean="0">
                <a:solidFill>
                  <a:schemeClr val="tx1"/>
                </a:solidFill>
                <a:latin typeface="+mn-lt"/>
                <a:ea typeface="+mn-ea"/>
                <a:cs typeface="+mn-cs"/>
              </a:rPr>
              <a:t>Core(</a:t>
            </a:r>
            <a:r>
              <a:rPr kumimoji="1" lang="en-US" altLang="ja-JP" sz="1200" b="0" i="0" u="none" strike="noStrike" kern="1200" baseline="0" dirty="0" err="1" smtClean="0">
                <a:solidFill>
                  <a:schemeClr val="tx1"/>
                </a:solidFill>
                <a:latin typeface="+mn-lt"/>
                <a:ea typeface="+mn-ea"/>
                <a:cs typeface="+mn-cs"/>
              </a:rPr>
              <a:t>Moziila</a:t>
            </a:r>
            <a:r>
              <a:rPr kumimoji="1" lang="ja-JP" altLang="en-US" sz="1200" b="0" i="0" u="none" strike="noStrike" kern="1200" baseline="0" dirty="0" smtClean="0">
                <a:solidFill>
                  <a:schemeClr val="tx1"/>
                </a:solidFill>
                <a:latin typeface="+mn-lt"/>
                <a:ea typeface="+mn-ea"/>
                <a:cs typeface="+mn-cs"/>
              </a:rPr>
              <a:t>内の共有コンポーネント</a:t>
            </a:r>
            <a:r>
              <a:rPr kumimoji="1" lang="en-US" altLang="ja-JP" sz="1200" b="0" i="0" u="none" strike="noStrike" kern="1200" baseline="0" dirty="0" smtClean="0">
                <a:solidFill>
                  <a:schemeClr val="tx1"/>
                </a:solidFill>
                <a:latin typeface="+mn-lt"/>
                <a:ea typeface="+mn-ea"/>
                <a:cs typeface="+mn-cs"/>
              </a:rPr>
              <a:t>)</a:t>
            </a:r>
            <a:r>
              <a:rPr kumimoji="1" lang="ja-JP" altLang="en-US" sz="1200" b="0" i="0" u="none" strike="noStrike" kern="1200" baseline="0" dirty="0" smtClean="0">
                <a:solidFill>
                  <a:schemeClr val="tx1"/>
                </a:solidFill>
                <a:latin typeface="+mn-lt"/>
                <a:ea typeface="+mn-ea"/>
                <a:cs typeface="+mn-cs"/>
              </a:rPr>
              <a:t>と</a:t>
            </a:r>
            <a:r>
              <a:rPr kumimoji="1" lang="en-US" altLang="ja-JP" sz="1200" b="0" i="0" u="none" strike="noStrike" kern="1200" baseline="0" dirty="0" err="1" smtClean="0">
                <a:solidFill>
                  <a:schemeClr val="tx1"/>
                </a:solidFill>
                <a:latin typeface="+mn-lt"/>
                <a:ea typeface="+mn-ea"/>
                <a:cs typeface="+mn-cs"/>
              </a:rPr>
              <a:t>firefox</a:t>
            </a:r>
            <a:r>
              <a:rPr kumimoji="1" lang="ja-JP" altLang="en-US" sz="1200" b="0" i="0" u="none" strike="noStrike" kern="1200" baseline="0" dirty="0" smtClean="0">
                <a:solidFill>
                  <a:schemeClr val="tx1"/>
                </a:solidFill>
                <a:latin typeface="+mn-lt"/>
                <a:ea typeface="+mn-ea"/>
                <a:cs typeface="+mn-cs"/>
              </a:rPr>
              <a:t>のコンポーネントに関するバグ</a:t>
            </a:r>
            <a:endParaRPr kumimoji="1" lang="ja-JP" altLang="en-US" dirty="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3</a:t>
            </a:fld>
            <a:endParaRPr kumimoji="1" lang="ja-JP" altLang="en-US"/>
          </a:p>
        </p:txBody>
      </p:sp>
    </p:spTree>
    <p:extLst>
      <p:ext uri="{BB962C8B-B14F-4D97-AF65-F5344CB8AC3E}">
        <p14:creationId xmlns:p14="http://schemas.microsoft.com/office/powerpoint/2010/main" val="1445674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4</a:t>
            </a:fld>
            <a:endParaRPr kumimoji="1" lang="ja-JP" altLang="en-US"/>
          </a:p>
        </p:txBody>
      </p:sp>
    </p:spTree>
    <p:extLst>
      <p:ext uri="{BB962C8B-B14F-4D97-AF65-F5344CB8AC3E}">
        <p14:creationId xmlns:p14="http://schemas.microsoft.com/office/powerpoint/2010/main" val="2376532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smtClean="0"/>
              <a:t>Firefox</a:t>
            </a:r>
            <a:r>
              <a:rPr kumimoji="1" lang="ja-JP" altLang="en-US" dirty="0" smtClean="0"/>
              <a:t>ならタグに</a:t>
            </a:r>
            <a:r>
              <a:rPr kumimoji="1" lang="en-US" altLang="ja-JP" dirty="0" err="1" smtClean="0"/>
              <a:t>perf</a:t>
            </a:r>
            <a:endParaRPr kumimoji="1" lang="en-US" altLang="ja-JP" dirty="0" smtClean="0"/>
          </a:p>
          <a:p>
            <a:r>
              <a:rPr kumimoji="1" lang="en-US" altLang="ja-JP" dirty="0" smtClean="0"/>
              <a:t>Chrome</a:t>
            </a:r>
            <a:r>
              <a:rPr kumimoji="1" lang="ja-JP" altLang="en-US" dirty="0" smtClean="0"/>
              <a:t>はラベルに</a:t>
            </a:r>
            <a:r>
              <a:rPr kumimoji="1" lang="en-US" altLang="ja-JP" dirty="0" smtClean="0"/>
              <a:t>performance</a:t>
            </a:r>
          </a:p>
          <a:p>
            <a:r>
              <a:rPr kumimoji="1" lang="ja-JP" altLang="en-US" dirty="0" smtClean="0"/>
              <a:t>ただしどちらも義務付けされているわけではない</a:t>
            </a:r>
            <a:endParaRPr kumimoji="1" lang="en-US" altLang="ja-JP" dirty="0" smtClean="0"/>
          </a:p>
          <a:p>
            <a:r>
              <a:rPr kumimoji="1" lang="ja-JP" altLang="en-US" dirty="0" smtClean="0"/>
              <a:t>他の</a:t>
            </a:r>
            <a:r>
              <a:rPr kumimoji="1" lang="en-US" altLang="ja-JP" dirty="0" smtClean="0"/>
              <a:t>slow</a:t>
            </a:r>
            <a:r>
              <a:rPr kumimoji="1" lang="ja-JP" altLang="en-US" dirty="0" smtClean="0"/>
              <a:t>　</a:t>
            </a:r>
            <a:r>
              <a:rPr kumimoji="1" lang="en-US" altLang="ja-JP" dirty="0" smtClean="0"/>
              <a:t>hang</a:t>
            </a:r>
            <a:r>
              <a:rPr kumimoji="1" lang="ja-JP" altLang="en-US" dirty="0" smtClean="0"/>
              <a:t>などを</a:t>
            </a:r>
            <a:r>
              <a:rPr kumimoji="1" lang="en-US" altLang="ja-JP" dirty="0" smtClean="0"/>
              <a:t>title</a:t>
            </a:r>
            <a:r>
              <a:rPr kumimoji="1" lang="en-US" altLang="ja-JP" baseline="0" dirty="0" smtClean="0"/>
              <a:t> keyword</a:t>
            </a:r>
            <a:r>
              <a:rPr kumimoji="1" lang="ja-JP" altLang="en-US" baseline="0" dirty="0" smtClean="0"/>
              <a:t>において</a:t>
            </a:r>
            <a:r>
              <a:rPr kumimoji="1" lang="ja-JP" altLang="en-US" dirty="0" smtClean="0"/>
              <a:t>探し　また</a:t>
            </a:r>
            <a:r>
              <a:rPr kumimoji="1" lang="en-US" altLang="ja-JP" dirty="0" smtClean="0"/>
              <a:t>perfect</a:t>
            </a:r>
            <a:r>
              <a:rPr kumimoji="1" lang="ja-JP" altLang="en-US" dirty="0" smtClean="0"/>
              <a:t>など関係ないものは除外する</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前回の研究</a:t>
            </a:r>
            <a:r>
              <a:rPr kumimoji="1" lang="en-US" altLang="ja-JP" dirty="0" smtClean="0"/>
              <a:t>security versus</a:t>
            </a:r>
            <a:r>
              <a:rPr kumimoji="1" lang="en-US" altLang="ja-JP" baseline="0" dirty="0" smtClean="0"/>
              <a:t> performance bugs :case study on </a:t>
            </a:r>
            <a:r>
              <a:rPr kumimoji="1" lang="en-US" altLang="ja-JP" baseline="0" dirty="0" err="1" smtClean="0"/>
              <a:t>firefox</a:t>
            </a:r>
            <a:r>
              <a:rPr kumimoji="1" lang="ja-JP" altLang="en-US" baseline="0" dirty="0" smtClean="0"/>
              <a:t>で利用した</a:t>
            </a:r>
            <a:r>
              <a:rPr lang="en-US" altLang="ja-JP" dirty="0" smtClean="0"/>
              <a:t>heuristics</a:t>
            </a:r>
            <a:r>
              <a:rPr lang="ja-JP" altLang="en-US" dirty="0" smtClean="0"/>
              <a:t>ベースのアプローチで判別</a:t>
            </a:r>
            <a:endParaRPr lang="en-US" altLang="ja-JP" dirty="0" smtClean="0"/>
          </a:p>
          <a:p>
            <a:endParaRPr kumimoji="1" lang="en-US" altLang="ja-JP" baseline="0" dirty="0" smtClean="0"/>
          </a:p>
          <a:p>
            <a:r>
              <a:rPr kumimoji="1" lang="ja-JP" altLang="en-US" baseline="0" dirty="0" smtClean="0"/>
              <a:t>信頼度</a:t>
            </a:r>
            <a:r>
              <a:rPr kumimoji="1" lang="en-US" altLang="ja-JP" baseline="0" dirty="0" smtClean="0"/>
              <a:t>95</a:t>
            </a:r>
            <a:r>
              <a:rPr kumimoji="1" lang="ja-JP" altLang="en-US" baseline="0" dirty="0" smtClean="0"/>
              <a:t>％　信頼区間</a:t>
            </a:r>
            <a:r>
              <a:rPr kumimoji="1" lang="en-US" altLang="ja-JP" baseline="0" dirty="0" smtClean="0"/>
              <a:t>10</a:t>
            </a:r>
          </a:p>
          <a:p>
            <a:r>
              <a:rPr kumimoji="1" lang="en-US" altLang="ja-JP" baseline="0" dirty="0" smtClean="0"/>
              <a:t>Firefox bug data and classified 7,603 bugs (4.14% out</a:t>
            </a:r>
            <a:r>
              <a:rPr kumimoji="1" lang="ja-JP" altLang="en-US" baseline="0" dirty="0" smtClean="0"/>
              <a:t>　</a:t>
            </a:r>
            <a:r>
              <a:rPr kumimoji="1" lang="en-US" altLang="ja-JP" baseline="0" dirty="0" smtClean="0"/>
              <a:t>of 183,660 bugs)</a:t>
            </a:r>
          </a:p>
          <a:p>
            <a:r>
              <a:rPr kumimoji="1" lang="en-US" altLang="ja-JP" dirty="0" smtClean="0"/>
              <a:t>Manual analysis</a:t>
            </a:r>
          </a:p>
          <a:p>
            <a:r>
              <a:rPr kumimoji="1" lang="en-US" altLang="ja-JP" dirty="0" smtClean="0"/>
              <a:t>of a random sample of 95 bugs classified as performance</a:t>
            </a:r>
            <a:r>
              <a:rPr kumimoji="1" lang="ja-JP" altLang="en-US" dirty="0" smtClean="0"/>
              <a:t>　</a:t>
            </a:r>
            <a:r>
              <a:rPr kumimoji="1" lang="en-US" altLang="ja-JP" dirty="0" smtClean="0"/>
              <a:t>related</a:t>
            </a:r>
          </a:p>
          <a:p>
            <a:r>
              <a:rPr kumimoji="1" lang="en-US" altLang="ja-JP" dirty="0" smtClean="0"/>
              <a:t>and 96 bugs classified as non-performance related</a:t>
            </a:r>
          </a:p>
          <a:p>
            <a:r>
              <a:rPr kumimoji="1" lang="en-US" altLang="ja-JP" dirty="0" smtClean="0"/>
              <a:t>showed that our heuristics had a precision of 100  10%</a:t>
            </a:r>
          </a:p>
          <a:p>
            <a:r>
              <a:rPr kumimoji="1" lang="en-US" altLang="ja-JP" dirty="0" smtClean="0"/>
              <a:t>and recall of 83.3  10% (see confusion matrix in Table</a:t>
            </a:r>
          </a:p>
          <a:p>
            <a:r>
              <a:rPr kumimoji="1" lang="en-US" altLang="ja-JP" dirty="0" smtClean="0"/>
              <a:t>II). The sample sizes were chosen to obtain a confidence</a:t>
            </a:r>
          </a:p>
          <a:p>
            <a:r>
              <a:rPr kumimoji="1" lang="en-US" altLang="ja-JP" dirty="0" smtClean="0"/>
              <a:t>interval of 10.</a:t>
            </a:r>
          </a:p>
          <a:p>
            <a:r>
              <a:rPr kumimoji="1" lang="en-US" altLang="ja-JP" sz="1200" b="0" i="0" u="none" strike="noStrike" kern="1200" baseline="0" dirty="0" smtClean="0">
                <a:solidFill>
                  <a:schemeClr val="tx1"/>
                </a:solidFill>
                <a:latin typeface="+mn-lt"/>
                <a:ea typeface="+mn-ea"/>
                <a:cs typeface="+mn-cs"/>
              </a:rPr>
              <a:t>Out</a:t>
            </a:r>
          </a:p>
          <a:p>
            <a:r>
              <a:rPr kumimoji="1" lang="en-US" altLang="ja-JP" sz="1200" b="0" i="0" u="none" strike="noStrike" kern="1200" baseline="0" dirty="0" smtClean="0">
                <a:solidFill>
                  <a:schemeClr val="tx1"/>
                </a:solidFill>
                <a:latin typeface="+mn-lt"/>
                <a:ea typeface="+mn-ea"/>
                <a:cs typeface="+mn-cs"/>
              </a:rPr>
              <a:t>of these 81 bugs classified as being performance-related,</a:t>
            </a:r>
          </a:p>
          <a:p>
            <a:r>
              <a:rPr kumimoji="1" lang="en-US" altLang="ja-JP" sz="1200" b="0" i="0" u="none" strike="noStrike" kern="1200" baseline="0" dirty="0" smtClean="0">
                <a:solidFill>
                  <a:schemeClr val="tx1"/>
                </a:solidFill>
                <a:latin typeface="+mn-lt"/>
                <a:ea typeface="+mn-ea"/>
                <a:cs typeface="+mn-cs"/>
              </a:rPr>
              <a:t>73 were actual performance bugs, yielding a precision of</a:t>
            </a:r>
          </a:p>
          <a:p>
            <a:r>
              <a:rPr kumimoji="1" lang="en-US" altLang="ja-JP" sz="1200" b="0" i="0" u="none" strike="noStrike" kern="1200" baseline="0" dirty="0" smtClean="0">
                <a:solidFill>
                  <a:schemeClr val="tx1"/>
                </a:solidFill>
                <a:latin typeface="+mn-lt"/>
                <a:ea typeface="+mn-ea"/>
                <a:cs typeface="+mn-cs"/>
              </a:rPr>
              <a:t>90.12  10%. Out of the sampled 96 bugs classified as</a:t>
            </a:r>
          </a:p>
          <a:p>
            <a:r>
              <a:rPr kumimoji="1" lang="en-US" altLang="ja-JP" sz="1200" b="0" i="0" u="none" strike="noStrike" kern="1200" baseline="0" dirty="0" smtClean="0">
                <a:solidFill>
                  <a:schemeClr val="tx1"/>
                </a:solidFill>
                <a:latin typeface="+mn-lt"/>
                <a:ea typeface="+mn-ea"/>
                <a:cs typeface="+mn-cs"/>
              </a:rPr>
              <a:t>being non-performance, 94 were indeed non-performance</a:t>
            </a:r>
          </a:p>
          <a:p>
            <a:r>
              <a:rPr kumimoji="1" lang="en-US" altLang="ja-JP" sz="1200" b="0" i="0" u="none" strike="noStrike" kern="1200" baseline="0" dirty="0" smtClean="0">
                <a:solidFill>
                  <a:schemeClr val="tx1"/>
                </a:solidFill>
                <a:latin typeface="+mn-lt"/>
                <a:ea typeface="+mn-ea"/>
                <a:cs typeface="+mn-cs"/>
              </a:rPr>
              <a:t>bugs, yielding a recall of 97.33  10%. In other words,</a:t>
            </a:r>
          </a:p>
          <a:p>
            <a:r>
              <a:rPr kumimoji="1" lang="en-US" altLang="ja-JP" sz="1200" b="0" i="0" u="none" strike="noStrike" kern="1200" baseline="0" dirty="0" smtClean="0">
                <a:solidFill>
                  <a:schemeClr val="tx1"/>
                </a:solidFill>
                <a:latin typeface="+mn-lt"/>
                <a:ea typeface="+mn-ea"/>
                <a:cs typeface="+mn-cs"/>
              </a:rPr>
              <a:t>the heuristics seem to apply to Chrome as well.</a:t>
            </a:r>
            <a:endParaRPr kumimoji="1" lang="ja-JP" altLang="en-US" dirty="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5</a:t>
            </a:fld>
            <a:endParaRPr kumimoji="1" lang="ja-JP" altLang="en-US"/>
          </a:p>
        </p:txBody>
      </p:sp>
    </p:spTree>
    <p:extLst>
      <p:ext uri="{BB962C8B-B14F-4D97-AF65-F5344CB8AC3E}">
        <p14:creationId xmlns:p14="http://schemas.microsoft.com/office/powerpoint/2010/main" val="1819765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sz="1200" b="0" i="0" u="none" strike="noStrike" kern="1200" baseline="0" dirty="0" smtClean="0">
                <a:solidFill>
                  <a:schemeClr val="tx1"/>
                </a:solidFill>
                <a:latin typeface="+mn-lt"/>
                <a:ea typeface="+mn-ea"/>
                <a:cs typeface="+mn-cs"/>
              </a:rPr>
              <a:t>joint confidence interval </a:t>
            </a:r>
            <a:r>
              <a:rPr kumimoji="1" lang="ja-JP" altLang="en-US" sz="1200" b="0" i="0" u="none" strike="noStrike" kern="1200" baseline="0" dirty="0" smtClean="0">
                <a:solidFill>
                  <a:schemeClr val="tx1"/>
                </a:solidFill>
                <a:latin typeface="+mn-lt"/>
                <a:ea typeface="+mn-ea"/>
                <a:cs typeface="+mn-cs"/>
              </a:rPr>
              <a:t>同時信頼区間</a:t>
            </a:r>
            <a:endParaRPr kumimoji="1" lang="en-US" altLang="ja-JP" sz="1200" b="0" i="0" u="none" strike="noStrike" kern="1200" baseline="0" dirty="0" smtClean="0">
              <a:solidFill>
                <a:schemeClr val="tx1"/>
              </a:solidFill>
              <a:latin typeface="+mn-lt"/>
              <a:ea typeface="+mn-ea"/>
              <a:cs typeface="+mn-cs"/>
            </a:endParaRPr>
          </a:p>
          <a:p>
            <a:r>
              <a:rPr kumimoji="1" lang="en-US" altLang="ja-JP" sz="1200" b="0" i="0" u="none" strike="noStrike" kern="1200" baseline="0" dirty="0" smtClean="0">
                <a:solidFill>
                  <a:schemeClr val="tx1"/>
                </a:solidFill>
                <a:latin typeface="+mn-lt"/>
                <a:ea typeface="+mn-ea"/>
                <a:cs typeface="+mn-cs"/>
              </a:rPr>
              <a:t>Comparative</a:t>
            </a:r>
            <a:r>
              <a:rPr kumimoji="1" lang="ja-JP" altLang="en-US" sz="1200" b="0" i="0" u="none" strike="noStrike" kern="1200" baseline="0" dirty="0" smtClean="0">
                <a:solidFill>
                  <a:schemeClr val="tx1"/>
                </a:solidFill>
                <a:latin typeface="+mn-lt"/>
                <a:ea typeface="+mn-ea"/>
                <a:cs typeface="+mn-cs"/>
              </a:rPr>
              <a:t>　</a:t>
            </a:r>
            <a:r>
              <a:rPr kumimoji="1" lang="en-US" altLang="ja-JP" sz="1200" b="0" i="0" u="none" strike="noStrike" kern="1200" baseline="0" dirty="0" smtClean="0">
                <a:solidFill>
                  <a:schemeClr val="tx1"/>
                </a:solidFill>
                <a:latin typeface="+mn-lt"/>
                <a:ea typeface="+mn-ea"/>
                <a:cs typeface="+mn-cs"/>
              </a:rPr>
              <a:t>error</a:t>
            </a:r>
          </a:p>
          <a:p>
            <a:pPr marL="0" marR="0" lvl="1" indent="0" algn="l" defTabSz="914400" rtl="0" eaLnBrk="1" fontAlgn="auto" latinLnBrk="0" hangingPunct="1">
              <a:lnSpc>
                <a:spcPct val="100000"/>
              </a:lnSpc>
              <a:spcBef>
                <a:spcPts val="0"/>
              </a:spcBef>
              <a:spcAft>
                <a:spcPts val="0"/>
              </a:spcAft>
              <a:buClrTx/>
              <a:buSzTx/>
              <a:buFontTx/>
              <a:buNone/>
              <a:tabLst/>
              <a:defRPr/>
            </a:pPr>
            <a:r>
              <a:rPr lang="en-US" altLang="ja-JP" dirty="0" smtClean="0"/>
              <a:t>“joint confidence </a:t>
            </a:r>
            <a:r>
              <a:rPr lang="en-US" altLang="ja-JP" dirty="0" err="1" smtClean="0"/>
              <a:t>interval”or“comparative</a:t>
            </a:r>
            <a:r>
              <a:rPr lang="ja-JP" altLang="en-US" dirty="0" smtClean="0"/>
              <a:t> </a:t>
            </a:r>
            <a:r>
              <a:rPr lang="en-US" altLang="ja-JP" dirty="0" smtClean="0"/>
              <a:t>error”</a:t>
            </a:r>
            <a:r>
              <a:rPr lang="ja-JP" altLang="en-US" dirty="0" smtClean="0"/>
              <a:t>を使用</a:t>
            </a:r>
          </a:p>
          <a:p>
            <a:endParaRPr kumimoji="1" lang="ja-JP" altLang="en-US" dirty="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6</a:t>
            </a:fld>
            <a:endParaRPr kumimoji="1" lang="ja-JP" altLang="en-US"/>
          </a:p>
        </p:txBody>
      </p:sp>
    </p:spTree>
    <p:extLst>
      <p:ext uri="{BB962C8B-B14F-4D97-AF65-F5344CB8AC3E}">
        <p14:creationId xmlns:p14="http://schemas.microsoft.com/office/powerpoint/2010/main" val="2715176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smtClean="0"/>
              <a:t>1.Firefox</a:t>
            </a:r>
            <a:r>
              <a:rPr kumimoji="1" lang="ja-JP" altLang="en-US" dirty="0" smtClean="0"/>
              <a:t>でも有意ではないが同じような結果が出た</a:t>
            </a:r>
            <a:r>
              <a:rPr kumimoji="1" lang="en-US" altLang="ja-JP" dirty="0" smtClean="0"/>
              <a:t>19%vs13%</a:t>
            </a:r>
          </a:p>
          <a:p>
            <a:r>
              <a:rPr kumimoji="1" lang="en-US" altLang="ja-JP" dirty="0" smtClean="0"/>
              <a:t>2.chrome8%vs4%</a:t>
            </a:r>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7</a:t>
            </a:fld>
            <a:endParaRPr kumimoji="1" lang="ja-JP" altLang="en-US"/>
          </a:p>
        </p:txBody>
      </p:sp>
    </p:spTree>
    <p:extLst>
      <p:ext uri="{BB962C8B-B14F-4D97-AF65-F5344CB8AC3E}">
        <p14:creationId xmlns:p14="http://schemas.microsoft.com/office/powerpoint/2010/main" val="850561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smtClean="0"/>
              <a:t>1.CPU</a:t>
            </a:r>
            <a:r>
              <a:rPr kumimoji="1" lang="ja-JP" altLang="en-US" dirty="0" smtClean="0"/>
              <a:t>使用率やメモリ使用率、</a:t>
            </a:r>
            <a:r>
              <a:rPr kumimoji="1" lang="en-US" altLang="ja-JP" dirty="0" smtClean="0"/>
              <a:t>disk i/o </a:t>
            </a:r>
            <a:r>
              <a:rPr kumimoji="1" lang="ja-JP" altLang="en-US" dirty="0" smtClean="0"/>
              <a:t>処理速度などがレポート、コメントに記載</a:t>
            </a:r>
            <a:endParaRPr kumimoji="1" lang="en-US" altLang="ja-JP" dirty="0" smtClean="0"/>
          </a:p>
          <a:p>
            <a:r>
              <a:rPr kumimoji="1" lang="en-US" altLang="ja-JP" dirty="0" smtClean="0"/>
              <a:t>   NP</a:t>
            </a:r>
            <a:r>
              <a:rPr kumimoji="1" lang="ja-JP" altLang="en-US" dirty="0" smtClean="0"/>
              <a:t>バグでは一切無い</a:t>
            </a:r>
            <a:endParaRPr kumimoji="1" lang="en-US" altLang="ja-JP" dirty="0" smtClean="0"/>
          </a:p>
          <a:p>
            <a:r>
              <a:rPr kumimoji="1" lang="en-US" altLang="ja-JP" dirty="0" smtClean="0"/>
              <a:t>2.Chrome21%vs16%</a:t>
            </a:r>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8</a:t>
            </a:fld>
            <a:endParaRPr kumimoji="1" lang="ja-JP" altLang="en-US"/>
          </a:p>
        </p:txBody>
      </p:sp>
    </p:spTree>
    <p:extLst>
      <p:ext uri="{BB962C8B-B14F-4D97-AF65-F5344CB8AC3E}">
        <p14:creationId xmlns:p14="http://schemas.microsoft.com/office/powerpoint/2010/main" val="2847275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en-US" altLang="ja-JP" dirty="0" err="1" smtClean="0"/>
              <a:t>Pbug</a:t>
            </a:r>
            <a:r>
              <a:rPr kumimoji="1" lang="ja-JP" altLang="en-US" dirty="0" smtClean="0"/>
              <a:t>は</a:t>
            </a:r>
            <a:r>
              <a:rPr kumimoji="1" lang="en-US" altLang="ja-JP" dirty="0" err="1" smtClean="0"/>
              <a:t>Npbug</a:t>
            </a:r>
            <a:r>
              <a:rPr kumimoji="1" lang="ja-JP" altLang="en-US" dirty="0" smtClean="0"/>
              <a:t>と違う修正プロセスなどが存在するのか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9</a:t>
            </a:fld>
            <a:endParaRPr kumimoji="1" lang="ja-JP" altLang="en-US"/>
          </a:p>
        </p:txBody>
      </p:sp>
    </p:spTree>
    <p:extLst>
      <p:ext uri="{BB962C8B-B14F-4D97-AF65-F5344CB8AC3E}">
        <p14:creationId xmlns:p14="http://schemas.microsoft.com/office/powerpoint/2010/main" val="23287002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10</a:t>
            </a:fld>
            <a:endParaRPr kumimoji="1" lang="ja-JP" altLang="en-US"/>
          </a:p>
        </p:txBody>
      </p:sp>
    </p:spTree>
    <p:extLst>
      <p:ext uri="{BB962C8B-B14F-4D97-AF65-F5344CB8AC3E}">
        <p14:creationId xmlns:p14="http://schemas.microsoft.com/office/powerpoint/2010/main" val="3225951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r>
              <a:rPr kumimoji="1" lang="ja-JP" altLang="en-US" dirty="0" smtClean="0"/>
              <a:t>修正時間が多いのは</a:t>
            </a:r>
            <a:r>
              <a:rPr kumimoji="1" lang="en-US" altLang="ja-JP" dirty="0" err="1" smtClean="0"/>
              <a:t>firefox</a:t>
            </a:r>
            <a:r>
              <a:rPr kumimoji="1" lang="ja-JP" altLang="en-US" dirty="0" smtClean="0"/>
              <a:t>の場合バグの再現の際、バグの原因のことまでさらに議論するから</a:t>
            </a:r>
            <a:endParaRPr kumimoji="1" lang="en-US" altLang="ja-JP" dirty="0" smtClean="0"/>
          </a:p>
          <a:p>
            <a:r>
              <a:rPr kumimoji="1" lang="ja-JP" altLang="en-US" dirty="0" smtClean="0"/>
              <a:t>他のバグへの依存関係が多いからなどの理由</a:t>
            </a:r>
            <a:endParaRPr kumimoji="1" lang="en-US" altLang="ja-JP" dirty="0" smtClean="0"/>
          </a:p>
          <a:p>
            <a:r>
              <a:rPr kumimoji="1" lang="ja-JP" altLang="en-US" dirty="0" smtClean="0"/>
              <a:t>前回の修正時間の結果は誇張されていたかもしれない</a:t>
            </a:r>
            <a:endParaRPr kumimoji="1" lang="en-US" altLang="ja-JP" dirty="0" smtClean="0"/>
          </a:p>
          <a:p>
            <a:r>
              <a:rPr kumimoji="1" lang="en-US" altLang="ja-JP" dirty="0" smtClean="0"/>
              <a:t>Firefox</a:t>
            </a:r>
            <a:r>
              <a:rPr kumimoji="1" lang="ja-JP" altLang="en-US" dirty="0" smtClean="0"/>
              <a:t>において</a:t>
            </a:r>
            <a:r>
              <a:rPr kumimoji="1" lang="en-US" altLang="ja-JP" dirty="0" smtClean="0"/>
              <a:t>19</a:t>
            </a:r>
            <a:r>
              <a:rPr kumimoji="1" lang="ja-JP" altLang="en-US" dirty="0" smtClean="0"/>
              <a:t>％の</a:t>
            </a:r>
            <a:r>
              <a:rPr kumimoji="1" lang="ja-JP" altLang="en-US" dirty="0" err="1" smtClean="0"/>
              <a:t>ｐ</a:t>
            </a:r>
            <a:r>
              <a:rPr kumimoji="1" lang="ja-JP" altLang="en-US" dirty="0" smtClean="0"/>
              <a:t>バグは長い間なんの修正プロセスも無しに突然修正が完了する</a:t>
            </a:r>
            <a:endParaRPr kumimoji="1" lang="en-US" altLang="ja-JP" dirty="0" smtClean="0"/>
          </a:p>
          <a:p>
            <a:r>
              <a:rPr kumimoji="1" lang="ja-JP" altLang="en-US" dirty="0" smtClean="0"/>
              <a:t>こういったものは基本的に他のバグの修正にともなって、副作用で修正されている</a:t>
            </a:r>
            <a:endParaRPr kumimoji="1" lang="en-US" altLang="ja-JP" dirty="0" smtClean="0"/>
          </a:p>
          <a:p>
            <a:r>
              <a:rPr kumimoji="1" lang="ja-JP" altLang="en-US" dirty="0" err="1" smtClean="0"/>
              <a:t>なの</a:t>
            </a:r>
            <a:r>
              <a:rPr kumimoji="1" lang="ja-JP" altLang="en-US" dirty="0" smtClean="0"/>
              <a:t>で</a:t>
            </a:r>
            <a:r>
              <a:rPr kumimoji="1" lang="en-US" altLang="ja-JP" dirty="0" smtClean="0"/>
              <a:t>P</a:t>
            </a:r>
            <a:r>
              <a:rPr kumimoji="1" lang="ja-JP" altLang="en-US" dirty="0" smtClean="0"/>
              <a:t>バグ本来の修正時間とは異なるかもしれない</a:t>
            </a:r>
            <a:endParaRPr kumimoji="1" lang="en-US" altLang="ja-JP" dirty="0" smtClean="0"/>
          </a:p>
          <a:p>
            <a:r>
              <a:rPr kumimoji="1" lang="ja-JP" altLang="en-US" dirty="0" smtClean="0"/>
              <a:t>修正により多い経験が求められるのはリリースをブロックしているバグが</a:t>
            </a:r>
            <a:r>
              <a:rPr kumimoji="1" lang="en-US" altLang="ja-JP" dirty="0" smtClean="0"/>
              <a:t>P</a:t>
            </a:r>
            <a:r>
              <a:rPr kumimoji="1" lang="ja-JP" altLang="en-US" dirty="0" smtClean="0"/>
              <a:t>バグには多く</a:t>
            </a:r>
            <a:endParaRPr kumimoji="1" lang="en-US" altLang="ja-JP" dirty="0" smtClean="0"/>
          </a:p>
          <a:p>
            <a:r>
              <a:rPr kumimoji="1" lang="ja-JP" altLang="en-US" dirty="0" smtClean="0"/>
              <a:t>そういったバグは優先度が高く付けられることが知られている</a:t>
            </a:r>
            <a:endParaRPr kumimoji="1" lang="en-US" altLang="ja-JP" dirty="0" smtClean="0"/>
          </a:p>
          <a:p>
            <a:r>
              <a:rPr kumimoji="1" lang="ja-JP" altLang="en-US" dirty="0" err="1" smtClean="0"/>
              <a:t>なので</a:t>
            </a:r>
            <a:r>
              <a:rPr kumimoji="1" lang="ja-JP" altLang="en-US" dirty="0" smtClean="0"/>
              <a:t>経験の多い開発者が担当していると考えられる</a:t>
            </a:r>
            <a:endParaRPr kumimoji="1" lang="en-US" altLang="ja-JP" dirty="0" smtClean="0"/>
          </a:p>
          <a:p>
            <a:r>
              <a:rPr kumimoji="1" lang="en-US" altLang="ja-JP" dirty="0" smtClean="0"/>
              <a:t>P</a:t>
            </a:r>
            <a:r>
              <a:rPr kumimoji="1" lang="ja-JP" altLang="en-US" dirty="0" smtClean="0"/>
              <a:t>バグの再現が難しいことも理由のひとつ</a:t>
            </a:r>
            <a:endParaRPr kumimoji="1" lang="en-US" altLang="ja-JP" dirty="0" smtClean="0"/>
          </a:p>
          <a:p>
            <a:r>
              <a:rPr kumimoji="1" lang="ja-JP" altLang="en-US" dirty="0" smtClean="0"/>
              <a:t>依存性の多さや経験を必要とすることから一つのコンポーネントだけでなく幅広い知識が必要</a:t>
            </a:r>
            <a:endParaRPr kumimoji="1" lang="en-US" altLang="ja-JP" dirty="0" smtClean="0"/>
          </a:p>
          <a:p>
            <a:r>
              <a:rPr kumimoji="1" lang="ja-JP" altLang="en-US" dirty="0" smtClean="0"/>
              <a:t>また、多くの結果が二つのプロジェクトで異なっていたため一般性に欠ける</a:t>
            </a:r>
            <a:endParaRPr kumimoji="1" lang="en-US" altLang="ja-JP" dirty="0" smtClean="0"/>
          </a:p>
          <a:p>
            <a:r>
              <a:rPr kumimoji="1" lang="ja-JP" altLang="en-US" dirty="0" smtClean="0"/>
              <a:t>違いは開発、</a:t>
            </a:r>
            <a:r>
              <a:rPr kumimoji="1" lang="en-US" altLang="ja-JP" dirty="0" smtClean="0"/>
              <a:t>QA</a:t>
            </a:r>
            <a:r>
              <a:rPr kumimoji="1" lang="ja-JP" altLang="en-US" dirty="0" smtClean="0"/>
              <a:t>プロセス、ポリシーなど</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11</a:t>
            </a:fld>
            <a:endParaRPr kumimoji="1" lang="ja-JP" altLang="en-US"/>
          </a:p>
        </p:txBody>
      </p:sp>
    </p:spTree>
    <p:extLst>
      <p:ext uri="{BB962C8B-B14F-4D97-AF65-F5344CB8AC3E}">
        <p14:creationId xmlns:p14="http://schemas.microsoft.com/office/powerpoint/2010/main" val="1387812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4F3AB64-CC55-4899-A19D-A100E86A0CFD}" type="slidenum">
              <a:rPr kumimoji="1" lang="ja-JP" altLang="en-US" smtClean="0"/>
              <a:t>12</a:t>
            </a:fld>
            <a:endParaRPr kumimoji="1" lang="ja-JP" altLang="en-US"/>
          </a:p>
        </p:txBody>
      </p:sp>
    </p:spTree>
    <p:extLst>
      <p:ext uri="{BB962C8B-B14F-4D97-AF65-F5344CB8AC3E}">
        <p14:creationId xmlns:p14="http://schemas.microsoft.com/office/powerpoint/2010/main" val="1380756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0E0019EC-286A-4504-85A2-E0D68953F3D3}" type="datetime1">
              <a:rPr kumimoji="1" lang="ja-JP" altLang="en-US" smtClean="0"/>
              <a:t>2015/3/24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30268049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31F9DD7-9058-44D5-B8FA-717118BA2E94}" type="datetime1">
              <a:rPr kumimoji="1" lang="ja-JP" altLang="en-US" smtClean="0"/>
              <a:t>2015/3/24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1138863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FA4F09CB-EF1B-4FAB-9309-99D1CC932C66}" type="datetime1">
              <a:rPr kumimoji="1" lang="ja-JP" altLang="en-US" smtClean="0"/>
              <a:t>2015/3/24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2900856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8C4EF7EF-9E24-45C6-8649-80B64F0B9020}" type="datetime1">
              <a:rPr kumimoji="1" lang="ja-JP" altLang="en-US" smtClean="0"/>
              <a:t>2015/3/24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2321119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459A1893-36B0-473E-94F2-FF2A0284CB37}" type="datetime1">
              <a:rPr kumimoji="1" lang="ja-JP" altLang="en-US" smtClean="0"/>
              <a:t>2015/3/24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928029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F53F71EF-751F-45E4-A4F7-E5DAEDD16914}" type="datetime1">
              <a:rPr kumimoji="1" lang="ja-JP" altLang="en-US" smtClean="0"/>
              <a:t>2015/3/24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454522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741AC9-8263-4D46-A95A-84FD0B6AA99B}" type="datetime1">
              <a:rPr kumimoji="1" lang="ja-JP" altLang="en-US" smtClean="0"/>
              <a:t>2015/3/24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1294153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662185B0-5E70-4861-8008-B055C9E9446B}" type="datetime1">
              <a:rPr kumimoji="1" lang="ja-JP" altLang="en-US" smtClean="0"/>
              <a:t>2015/3/24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1785936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2F0AEDD5-B791-4477-BD78-4C575D57D118}" type="datetime1">
              <a:rPr kumimoji="1" lang="ja-JP" altLang="en-US" smtClean="0"/>
              <a:t>2015/3/24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3889806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F59998A-E610-480B-BC33-6D675A544202}" type="datetime1">
              <a:rPr kumimoji="1" lang="ja-JP" altLang="en-US" smtClean="0"/>
              <a:t>2015/3/24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2871636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E143FB54-E520-40F7-8A32-3D5BD4F1CB9A}" type="datetime1">
              <a:rPr kumimoji="1" lang="ja-JP" altLang="en-US" smtClean="0"/>
              <a:t>2015/3/24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332169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019EC-286A-4504-85A2-E0D68953F3D3}" type="datetime1">
              <a:rPr kumimoji="1" lang="ja-JP" altLang="en-US" smtClean="0"/>
              <a:t>2015/3/24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CE5807-0A85-4680-A25D-BC1919AAB89C}" type="slidenum">
              <a:rPr kumimoji="1" lang="ja-JP" altLang="en-US" smtClean="0"/>
              <a:t>‹#›</a:t>
            </a:fld>
            <a:endParaRPr kumimoji="1" lang="ja-JP" altLang="en-US"/>
          </a:p>
        </p:txBody>
      </p:sp>
    </p:spTree>
    <p:extLst>
      <p:ext uri="{BB962C8B-B14F-4D97-AF65-F5344CB8AC3E}">
        <p14:creationId xmlns:p14="http://schemas.microsoft.com/office/powerpoint/2010/main" val="1884969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en-US" altLang="ja-JP" dirty="0" smtClean="0">
                <a:latin typeface="+mn-lt"/>
              </a:rPr>
              <a:t>A Qualitative Study on Performance Bugs</a:t>
            </a:r>
            <a:endParaRPr kumimoji="1" lang="ja-JP" altLang="en-US" dirty="0">
              <a:latin typeface="+mn-lt"/>
            </a:endParaRPr>
          </a:p>
        </p:txBody>
      </p:sp>
      <p:sp>
        <p:nvSpPr>
          <p:cNvPr id="3" name="サブタイトル 2"/>
          <p:cNvSpPr>
            <a:spLocks noGrp="1"/>
          </p:cNvSpPr>
          <p:nvPr>
            <p:ph type="subTitle" idx="1"/>
          </p:nvPr>
        </p:nvSpPr>
        <p:spPr>
          <a:xfrm>
            <a:off x="1143000" y="4519612"/>
            <a:ext cx="6858000" cy="1241822"/>
          </a:xfrm>
        </p:spPr>
        <p:txBody>
          <a:bodyPr>
            <a:normAutofit/>
          </a:bodyPr>
          <a:lstStyle/>
          <a:p>
            <a:r>
              <a:rPr lang="en-US" altLang="ja-JP" sz="2700" dirty="0" err="1"/>
              <a:t>Shahed</a:t>
            </a:r>
            <a:r>
              <a:rPr lang="en-US" altLang="ja-JP" sz="2700" dirty="0"/>
              <a:t> Zaman , Bram Adams , Ahmed E. Hassan</a:t>
            </a:r>
            <a:endParaRPr lang="ja-JP" altLang="en-US" sz="2700" dirty="0"/>
          </a:p>
        </p:txBody>
      </p:sp>
      <p:sp>
        <p:nvSpPr>
          <p:cNvPr id="5" name="スライド番号プレースホルダー 4"/>
          <p:cNvSpPr>
            <a:spLocks noGrp="1"/>
          </p:cNvSpPr>
          <p:nvPr>
            <p:ph type="sldNum" sz="quarter" idx="12"/>
          </p:nvPr>
        </p:nvSpPr>
        <p:spPr/>
        <p:txBody>
          <a:bodyPr/>
          <a:lstStyle/>
          <a:p>
            <a:fld id="{D9CE5807-0A85-4680-A25D-BC1919AAB89C}" type="slidenum">
              <a:rPr kumimoji="1" lang="ja-JP" altLang="en-US" smtClean="0"/>
              <a:t>1</a:t>
            </a:fld>
            <a:endParaRPr kumimoji="1" lang="ja-JP" altLang="en-US"/>
          </a:p>
        </p:txBody>
      </p:sp>
      <p:sp>
        <p:nvSpPr>
          <p:cNvPr id="4" name="テキスト ボックス 3"/>
          <p:cNvSpPr txBox="1"/>
          <p:nvPr/>
        </p:nvSpPr>
        <p:spPr>
          <a:xfrm>
            <a:off x="2102061" y="3589133"/>
            <a:ext cx="6045886" cy="323165"/>
          </a:xfrm>
          <a:prstGeom prst="rect">
            <a:avLst/>
          </a:prstGeom>
          <a:noFill/>
        </p:spPr>
        <p:txBody>
          <a:bodyPr wrap="none" rtlCol="0">
            <a:spAutoFit/>
          </a:bodyPr>
          <a:lstStyle/>
          <a:p>
            <a:pPr fontAlgn="ctr"/>
            <a:r>
              <a:rPr lang="en-US" altLang="ja-JP" sz="1500" dirty="0">
                <a:ea typeface="+mj-ea"/>
              </a:rPr>
              <a:t>Mining Software Repositories (MSR), 2012 9th IEEE Working Conference on</a:t>
            </a:r>
          </a:p>
        </p:txBody>
      </p:sp>
      <p:cxnSp>
        <p:nvCxnSpPr>
          <p:cNvPr id="6" name="直線コネクタ 5"/>
          <p:cNvCxnSpPr/>
          <p:nvPr/>
        </p:nvCxnSpPr>
        <p:spPr>
          <a:xfrm flipV="1">
            <a:off x="1296204" y="3558778"/>
            <a:ext cx="6570902" cy="1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76400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a:xfrm>
            <a:off x="639114" y="2497929"/>
            <a:ext cx="8363219" cy="4077969"/>
          </a:xfrm>
        </p:spPr>
        <p:txBody>
          <a:bodyPr>
            <a:normAutofit/>
          </a:bodyPr>
          <a:lstStyle/>
          <a:p>
            <a:r>
              <a:rPr lang="ja-JP" altLang="en-US" dirty="0" smtClean="0"/>
              <a:t>ソフトウェア</a:t>
            </a:r>
            <a:r>
              <a:rPr lang="ja-JP" altLang="en-US" dirty="0"/>
              <a:t>開発</a:t>
            </a:r>
            <a:r>
              <a:rPr lang="ja-JP" altLang="en-US" dirty="0" smtClean="0"/>
              <a:t>においてパフォーマンスは重要</a:t>
            </a:r>
            <a:endParaRPr lang="en-US" altLang="ja-JP" dirty="0" smtClean="0"/>
          </a:p>
          <a:p>
            <a:endParaRPr kumimoji="1" lang="en-US" altLang="ja-JP" dirty="0"/>
          </a:p>
          <a:p>
            <a:r>
              <a:rPr lang="en-US" altLang="ja-JP" dirty="0" smtClean="0"/>
              <a:t>Performance bug</a:t>
            </a:r>
            <a:r>
              <a:rPr lang="ja-JP" altLang="en-US" dirty="0" smtClean="0"/>
              <a:t>は修正により多い経験と工数を要する</a:t>
            </a:r>
            <a:endParaRPr lang="en-US" altLang="ja-JP" dirty="0" smtClean="0"/>
          </a:p>
          <a:p>
            <a:endParaRPr lang="en-US" altLang="ja-JP" dirty="0"/>
          </a:p>
          <a:p>
            <a:r>
              <a:rPr lang="en-US" altLang="ja-JP" dirty="0" smtClean="0"/>
              <a:t>Performance bug </a:t>
            </a:r>
            <a:r>
              <a:rPr lang="ja-JP" altLang="en-US" dirty="0" smtClean="0"/>
              <a:t>と</a:t>
            </a:r>
            <a:r>
              <a:rPr lang="en-US" altLang="ja-JP" dirty="0" smtClean="0"/>
              <a:t>non-Performance bug</a:t>
            </a:r>
            <a:r>
              <a:rPr lang="ja-JP" altLang="en-US" dirty="0" smtClean="0"/>
              <a:t>を４つの観点から調査</a:t>
            </a:r>
            <a:endParaRPr lang="en-US" altLang="ja-JP" dirty="0" smtClean="0"/>
          </a:p>
          <a:p>
            <a:pPr marL="0" indent="0">
              <a:buNone/>
            </a:pPr>
            <a:r>
              <a:rPr lang="en-US" altLang="ja-JP" dirty="0"/>
              <a:t>4</a:t>
            </a:r>
            <a:r>
              <a:rPr lang="ja-JP" altLang="en-US" dirty="0" err="1" smtClean="0"/>
              <a:t>つの</a:t>
            </a:r>
            <a:r>
              <a:rPr lang="ja-JP" altLang="en-US" dirty="0" smtClean="0"/>
              <a:t>観点：</a:t>
            </a:r>
            <a:r>
              <a:rPr lang="en-US" altLang="ja-JP" dirty="0" smtClean="0"/>
              <a:t>Impact, Context, Fix, Fix validation</a:t>
            </a:r>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2</a:t>
            </a:fld>
            <a:endParaRPr kumimoji="1" lang="ja-JP" altLang="en-US"/>
          </a:p>
        </p:txBody>
      </p:sp>
      <p:cxnSp>
        <p:nvCxnSpPr>
          <p:cNvPr id="5" name="直線コネクタ 4"/>
          <p:cNvCxnSpPr/>
          <p:nvPr/>
        </p:nvCxnSpPr>
        <p:spPr>
          <a:xfrm>
            <a:off x="550829" y="1449019"/>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45771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ー 2"/>
          <p:cNvSpPr>
            <a:spLocks noGrp="1"/>
          </p:cNvSpPr>
          <p:nvPr>
            <p:ph idx="1"/>
          </p:nvPr>
        </p:nvSpPr>
        <p:spPr>
          <a:xfrm>
            <a:off x="628650" y="2226469"/>
            <a:ext cx="7716860" cy="3671888"/>
          </a:xfrm>
        </p:spPr>
        <p:txBody>
          <a:bodyPr>
            <a:normAutofit fontScale="92500" lnSpcReduction="10000"/>
          </a:bodyPr>
          <a:lstStyle/>
          <a:p>
            <a:r>
              <a:rPr kumimoji="1" lang="ja-JP" altLang="en-US" dirty="0" smtClean="0"/>
              <a:t>対象プロジェクトは</a:t>
            </a:r>
            <a:r>
              <a:rPr kumimoji="1" lang="en-US" altLang="ja-JP" dirty="0" smtClean="0"/>
              <a:t>Mozilla Firefox</a:t>
            </a:r>
            <a:r>
              <a:rPr kumimoji="1" lang="ja-JP" altLang="en-US" dirty="0" smtClean="0"/>
              <a:t>と</a:t>
            </a:r>
            <a:r>
              <a:rPr kumimoji="1" lang="en-US" altLang="ja-JP" dirty="0" smtClean="0"/>
              <a:t>Google Chrome</a:t>
            </a:r>
          </a:p>
          <a:p>
            <a:pPr lvl="1"/>
            <a:r>
              <a:rPr lang="ja-JP" altLang="en-US" dirty="0" smtClean="0"/>
              <a:t>最も普及しているウェブブラウザであり、不具合情報も公開されているため</a:t>
            </a:r>
            <a:endParaRPr lang="en-US" altLang="ja-JP" dirty="0" smtClean="0"/>
          </a:p>
          <a:p>
            <a:endParaRPr kumimoji="1" lang="en-US" altLang="ja-JP" dirty="0"/>
          </a:p>
          <a:p>
            <a:r>
              <a:rPr lang="en-US" altLang="ja-JP" dirty="0" smtClean="0"/>
              <a:t>Mozilla Firefox</a:t>
            </a:r>
            <a:r>
              <a:rPr lang="ja-JP" altLang="en-US" dirty="0" smtClean="0"/>
              <a:t>は</a:t>
            </a:r>
            <a:r>
              <a:rPr lang="en-US" altLang="ja-JP" dirty="0"/>
              <a:t>1994</a:t>
            </a:r>
            <a:r>
              <a:rPr lang="ja-JP" altLang="en-US" dirty="0"/>
              <a:t>年</a:t>
            </a:r>
            <a:r>
              <a:rPr lang="en-US" altLang="ja-JP" dirty="0"/>
              <a:t>9</a:t>
            </a:r>
            <a:r>
              <a:rPr lang="ja-JP" altLang="en-US" dirty="0"/>
              <a:t>月</a:t>
            </a:r>
            <a:r>
              <a:rPr lang="en-US" altLang="ja-JP" dirty="0"/>
              <a:t>9</a:t>
            </a:r>
            <a:r>
              <a:rPr lang="ja-JP" altLang="en-US" dirty="0"/>
              <a:t>日から</a:t>
            </a:r>
            <a:r>
              <a:rPr lang="en-US" altLang="ja-JP" dirty="0"/>
              <a:t>2010</a:t>
            </a:r>
            <a:r>
              <a:rPr lang="ja-JP" altLang="en-US" dirty="0"/>
              <a:t>年</a:t>
            </a:r>
            <a:r>
              <a:rPr lang="en-US" altLang="ja-JP" dirty="0"/>
              <a:t>8</a:t>
            </a:r>
            <a:r>
              <a:rPr lang="ja-JP" altLang="en-US" dirty="0"/>
              <a:t>月</a:t>
            </a:r>
            <a:r>
              <a:rPr lang="en-US" altLang="ja-JP" dirty="0" smtClean="0"/>
              <a:t>15</a:t>
            </a:r>
            <a:r>
              <a:rPr lang="ja-JP" altLang="en-US" dirty="0" smtClean="0"/>
              <a:t>日まで</a:t>
            </a:r>
            <a:endParaRPr lang="en-US" altLang="ja-JP" dirty="0" smtClean="0"/>
          </a:p>
          <a:p>
            <a:endParaRPr kumimoji="1" lang="en-US" altLang="ja-JP" dirty="0" smtClean="0"/>
          </a:p>
          <a:p>
            <a:r>
              <a:rPr lang="en-US" altLang="ja-JP" dirty="0" smtClean="0"/>
              <a:t>Google Chrome</a:t>
            </a:r>
            <a:r>
              <a:rPr lang="ja-JP" altLang="en-US" dirty="0" smtClean="0"/>
              <a:t>は</a:t>
            </a:r>
            <a:r>
              <a:rPr lang="en-US" altLang="ja-JP" dirty="0"/>
              <a:t>2008</a:t>
            </a:r>
            <a:r>
              <a:rPr lang="ja-JP" altLang="en-US" dirty="0"/>
              <a:t>年</a:t>
            </a:r>
            <a:r>
              <a:rPr lang="en-US" altLang="ja-JP" dirty="0"/>
              <a:t>8</a:t>
            </a:r>
            <a:r>
              <a:rPr lang="ja-JP" altLang="en-US" dirty="0"/>
              <a:t>月</a:t>
            </a:r>
            <a:r>
              <a:rPr lang="en-US" altLang="ja-JP" dirty="0"/>
              <a:t>30</a:t>
            </a:r>
            <a:r>
              <a:rPr lang="ja-JP" altLang="en-US" dirty="0"/>
              <a:t>日から</a:t>
            </a:r>
            <a:r>
              <a:rPr lang="en-US" altLang="ja-JP" dirty="0"/>
              <a:t>2010</a:t>
            </a:r>
            <a:r>
              <a:rPr lang="ja-JP" altLang="en-US" dirty="0"/>
              <a:t>年</a:t>
            </a:r>
            <a:r>
              <a:rPr lang="en-US" altLang="ja-JP" dirty="0"/>
              <a:t>6</a:t>
            </a:r>
            <a:r>
              <a:rPr lang="ja-JP" altLang="en-US" dirty="0"/>
              <a:t>月</a:t>
            </a:r>
            <a:r>
              <a:rPr lang="en-US" altLang="ja-JP" dirty="0"/>
              <a:t>10</a:t>
            </a:r>
            <a:r>
              <a:rPr lang="ja-JP" altLang="en-US" dirty="0"/>
              <a:t>日</a:t>
            </a:r>
            <a:r>
              <a:rPr lang="ja-JP" altLang="en-US" dirty="0" smtClean="0"/>
              <a:t>まで</a:t>
            </a:r>
            <a:endParaRPr lang="en-US" altLang="ja-JP" dirty="0" smtClean="0"/>
          </a:p>
          <a:p>
            <a:pPr marL="0" indent="0">
              <a:buNone/>
            </a:pPr>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3</a:t>
            </a:fld>
            <a:endParaRPr kumimoji="1" lang="ja-JP" altLang="en-US"/>
          </a:p>
        </p:txBody>
      </p:sp>
      <p:cxnSp>
        <p:nvCxnSpPr>
          <p:cNvPr id="5" name="直線コネクタ 4"/>
          <p:cNvCxnSpPr/>
          <p:nvPr/>
        </p:nvCxnSpPr>
        <p:spPr>
          <a:xfrm>
            <a:off x="628650" y="1468474"/>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5577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431799"/>
            <a:ext cx="7886700" cy="994172"/>
          </a:xfrm>
        </p:spPr>
        <p:txBody>
          <a:bodyPr/>
          <a:lstStyle/>
          <a:p>
            <a:r>
              <a:rPr lang="ja-JP" altLang="en-US" dirty="0" smtClean="0"/>
              <a:t>アプローチ</a:t>
            </a:r>
            <a:endParaRPr kumimoji="1" lang="ja-JP" altLang="en-US" dirty="0"/>
          </a:p>
        </p:txBody>
      </p:sp>
      <p:sp>
        <p:nvSpPr>
          <p:cNvPr id="7" name="コンテンツ プレースホルダー 6"/>
          <p:cNvSpPr>
            <a:spLocks noGrp="1"/>
          </p:cNvSpPr>
          <p:nvPr>
            <p:ph idx="1"/>
          </p:nvPr>
        </p:nvSpPr>
        <p:spPr>
          <a:xfrm>
            <a:off x="628650" y="3764793"/>
            <a:ext cx="7886700" cy="1738511"/>
          </a:xfrm>
        </p:spPr>
        <p:txBody>
          <a:bodyPr>
            <a:normAutofit lnSpcReduction="10000"/>
          </a:bodyPr>
          <a:lstStyle/>
          <a:p>
            <a:r>
              <a:rPr lang="en-US" altLang="ja-JP" dirty="0" smtClean="0"/>
              <a:t>Performance </a:t>
            </a:r>
            <a:r>
              <a:rPr lang="en-US" altLang="ja-JP" dirty="0" err="1" smtClean="0"/>
              <a:t>bug,non</a:t>
            </a:r>
            <a:r>
              <a:rPr lang="en-US" altLang="ja-JP" dirty="0" smtClean="0"/>
              <a:t>-Performance bug</a:t>
            </a:r>
            <a:r>
              <a:rPr lang="ja-JP" altLang="en-US" dirty="0" smtClean="0"/>
              <a:t>をそれぞれ</a:t>
            </a:r>
            <a:r>
              <a:rPr lang="en-US" altLang="ja-JP" dirty="0" smtClean="0"/>
              <a:t>100</a:t>
            </a:r>
            <a:r>
              <a:rPr lang="ja-JP" altLang="en-US" dirty="0" smtClean="0"/>
              <a:t>個ずつバグリポジトリから取得</a:t>
            </a:r>
            <a:endParaRPr lang="en-US" altLang="ja-JP" dirty="0"/>
          </a:p>
          <a:p>
            <a:endParaRPr kumimoji="1" lang="en-US" altLang="ja-JP" dirty="0" smtClean="0"/>
          </a:p>
          <a:p>
            <a:r>
              <a:rPr kumimoji="1" lang="en-US" altLang="ja-JP" dirty="0" smtClean="0"/>
              <a:t>2</a:t>
            </a:r>
            <a:r>
              <a:rPr kumimoji="1" lang="ja-JP" altLang="en-US" dirty="0" smtClean="0"/>
              <a:t>種類のバグについて幾つかの観点において比較</a:t>
            </a:r>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4</a:t>
            </a:fld>
            <a:endParaRPr kumimoji="1" lang="ja-JP" altLang="en-US"/>
          </a:p>
        </p:txBody>
      </p:sp>
      <p:cxnSp>
        <p:nvCxnSpPr>
          <p:cNvPr id="5" name="直線コネクタ 4"/>
          <p:cNvCxnSpPr/>
          <p:nvPr/>
        </p:nvCxnSpPr>
        <p:spPr>
          <a:xfrm>
            <a:off x="628650" y="1425971"/>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2197088"/>
            <a:ext cx="7886700" cy="1433165"/>
          </a:xfrm>
          <a:prstGeom prst="rect">
            <a:avLst/>
          </a:prstGeom>
        </p:spPr>
      </p:pic>
    </p:spTree>
    <p:extLst>
      <p:ext uri="{BB962C8B-B14F-4D97-AF65-F5344CB8AC3E}">
        <p14:creationId xmlns:p14="http://schemas.microsoft.com/office/powerpoint/2010/main" val="36771763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3600" dirty="0" smtClean="0">
                <a:latin typeface="+mj-ea"/>
              </a:rPr>
              <a:t>Performance bug </a:t>
            </a:r>
            <a:r>
              <a:rPr kumimoji="1" lang="en-US" altLang="ja-JP" sz="3600" dirty="0" smtClean="0"/>
              <a:t>or </a:t>
            </a:r>
            <a:r>
              <a:rPr kumimoji="1" lang="en-US" altLang="ja-JP" sz="3600" dirty="0" smtClean="0">
                <a:latin typeface="+mj-ea"/>
              </a:rPr>
              <a:t>non-Performance bug</a:t>
            </a:r>
            <a:endParaRPr kumimoji="1" lang="ja-JP" altLang="en-US" sz="3600" dirty="0">
              <a:latin typeface="+mj-ea"/>
            </a:endParaRPr>
          </a:p>
        </p:txBody>
      </p:sp>
      <p:sp>
        <p:nvSpPr>
          <p:cNvPr id="3" name="コンテンツ プレースホルダー 2"/>
          <p:cNvSpPr>
            <a:spLocks noGrp="1"/>
          </p:cNvSpPr>
          <p:nvPr>
            <p:ph idx="1"/>
          </p:nvPr>
        </p:nvSpPr>
        <p:spPr>
          <a:xfrm>
            <a:off x="628650" y="2226469"/>
            <a:ext cx="8267432" cy="3263504"/>
          </a:xfrm>
        </p:spPr>
        <p:txBody>
          <a:bodyPr/>
          <a:lstStyle/>
          <a:p>
            <a:r>
              <a:rPr kumimoji="1" lang="ja-JP" altLang="en-US" dirty="0" smtClean="0"/>
              <a:t>それぞれのバグリポジトリにおいて</a:t>
            </a:r>
            <a:r>
              <a:rPr lang="en-US" altLang="ja-JP" dirty="0" smtClean="0"/>
              <a:t>Performance</a:t>
            </a:r>
            <a:r>
              <a:rPr lang="ja-JP" altLang="en-US" dirty="0" smtClean="0"/>
              <a:t>に関するタグ付けが存在する</a:t>
            </a:r>
            <a:endParaRPr lang="en-US" altLang="ja-JP" dirty="0" smtClean="0"/>
          </a:p>
          <a:p>
            <a:endParaRPr lang="en-US" altLang="ja-JP" dirty="0"/>
          </a:p>
          <a:p>
            <a:r>
              <a:rPr lang="ja-JP" altLang="en-US" dirty="0" smtClean="0"/>
              <a:t>それら以外にも潜在的な</a:t>
            </a:r>
            <a:r>
              <a:rPr lang="en-US" altLang="ja-JP" dirty="0" smtClean="0"/>
              <a:t>Performance bug</a:t>
            </a:r>
            <a:r>
              <a:rPr lang="ja-JP" altLang="en-US" dirty="0" smtClean="0"/>
              <a:t>が存在</a:t>
            </a:r>
            <a:endParaRPr lang="en-US" altLang="ja-JP" dirty="0" smtClean="0"/>
          </a:p>
          <a:p>
            <a:pPr lvl="1"/>
            <a:endParaRPr lang="en-US" altLang="ja-JP" dirty="0" smtClean="0"/>
          </a:p>
          <a:p>
            <a:r>
              <a:rPr lang="en-US" altLang="ja-JP" dirty="0" smtClean="0"/>
              <a:t>title</a:t>
            </a:r>
            <a:r>
              <a:rPr lang="ja-JP" altLang="en-US" dirty="0" smtClean="0"/>
              <a:t>や</a:t>
            </a:r>
            <a:r>
              <a:rPr lang="en-US" altLang="ja-JP" dirty="0" smtClean="0"/>
              <a:t>keyword</a:t>
            </a:r>
            <a:r>
              <a:rPr lang="ja-JP" altLang="en-US" dirty="0" smtClean="0"/>
              <a:t>に</a:t>
            </a:r>
            <a:r>
              <a:rPr lang="en-US" altLang="ja-JP" dirty="0" smtClean="0"/>
              <a:t>”</a:t>
            </a:r>
            <a:r>
              <a:rPr lang="en-US" altLang="ja-JP" dirty="0" err="1" smtClean="0"/>
              <a:t>perf</a:t>
            </a:r>
            <a:r>
              <a:rPr lang="en-US" altLang="ja-JP" dirty="0" smtClean="0"/>
              <a:t>” , ”slow” , “hang”</a:t>
            </a:r>
            <a:r>
              <a:rPr lang="ja-JP" altLang="en-US" dirty="0" smtClean="0"/>
              <a:t>を含むもの</a:t>
            </a:r>
            <a:endParaRPr lang="en-US" altLang="ja-JP" dirty="0"/>
          </a:p>
          <a:p>
            <a:endParaRPr kumimoji="1"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5</a:t>
            </a:fld>
            <a:endParaRPr kumimoji="1" lang="ja-JP" altLang="en-US"/>
          </a:p>
        </p:txBody>
      </p:sp>
      <p:cxnSp>
        <p:nvCxnSpPr>
          <p:cNvPr id="5" name="直線コネクタ 4"/>
          <p:cNvCxnSpPr/>
          <p:nvPr/>
        </p:nvCxnSpPr>
        <p:spPr>
          <a:xfrm>
            <a:off x="628650" y="1770032"/>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90467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28650" y="497436"/>
            <a:ext cx="7886700" cy="763478"/>
          </a:xfrm>
        </p:spPr>
        <p:txBody>
          <a:bodyPr/>
          <a:lstStyle/>
          <a:p>
            <a:r>
              <a:rPr kumimoji="1" lang="ja-JP" altLang="en-US" dirty="0" smtClean="0">
                <a:latin typeface="+mj-ea"/>
              </a:rPr>
              <a:t>観点</a:t>
            </a:r>
            <a:endParaRPr kumimoji="1" lang="ja-JP" altLang="en-US" dirty="0">
              <a:latin typeface="+mj-ea"/>
            </a:endParaRPr>
          </a:p>
        </p:txBody>
      </p:sp>
      <p:sp>
        <p:nvSpPr>
          <p:cNvPr id="3" name="コンテンツ プレースホルダー 2"/>
          <p:cNvSpPr>
            <a:spLocks noGrp="1"/>
          </p:cNvSpPr>
          <p:nvPr>
            <p:ph idx="1"/>
          </p:nvPr>
        </p:nvSpPr>
        <p:spPr>
          <a:xfrm>
            <a:off x="628650" y="4717419"/>
            <a:ext cx="7886700" cy="1860361"/>
          </a:xfrm>
        </p:spPr>
        <p:txBody>
          <a:bodyPr>
            <a:normAutofit/>
          </a:bodyPr>
          <a:lstStyle/>
          <a:p>
            <a:r>
              <a:rPr kumimoji="1" lang="en-US" altLang="ja-JP" dirty="0" smtClean="0"/>
              <a:t>4</a:t>
            </a:r>
            <a:r>
              <a:rPr kumimoji="1" lang="ja-JP" altLang="en-US" dirty="0" err="1" smtClean="0"/>
              <a:t>つの</a:t>
            </a:r>
            <a:r>
              <a:rPr kumimoji="1" lang="en-US" altLang="ja-JP" dirty="0" smtClean="0"/>
              <a:t>dimensions</a:t>
            </a:r>
            <a:r>
              <a:rPr kumimoji="1" lang="ja-JP" altLang="en-US" dirty="0" smtClean="0"/>
              <a:t>と，それぞれの</a:t>
            </a:r>
            <a:r>
              <a:rPr lang="en-US" altLang="ja-JP" dirty="0"/>
              <a:t>s</a:t>
            </a:r>
            <a:r>
              <a:rPr kumimoji="1" lang="en-US" altLang="ja-JP" dirty="0" smtClean="0"/>
              <a:t>ub-dimensions</a:t>
            </a:r>
            <a:r>
              <a:rPr kumimoji="1" lang="ja-JP" altLang="en-US" dirty="0" smtClean="0"/>
              <a:t>から</a:t>
            </a:r>
            <a:r>
              <a:rPr lang="en-US" altLang="ja-JP" dirty="0" smtClean="0"/>
              <a:t>Performance bug</a:t>
            </a:r>
            <a:r>
              <a:rPr lang="ja-JP" altLang="en-US" dirty="0" smtClean="0"/>
              <a:t>と</a:t>
            </a:r>
            <a:r>
              <a:rPr lang="en-US" altLang="ja-JP" dirty="0" smtClean="0"/>
              <a:t>non-Performance bug</a:t>
            </a:r>
            <a:r>
              <a:rPr lang="ja-JP" altLang="en-US" dirty="0" smtClean="0"/>
              <a:t>を比較</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6</a:t>
            </a:fld>
            <a:endParaRPr kumimoji="1" lang="ja-JP" altLang="en-US"/>
          </a:p>
        </p:txBody>
      </p:sp>
      <p:cxnSp>
        <p:nvCxnSpPr>
          <p:cNvPr id="5" name="直線コネクタ 4"/>
          <p:cNvCxnSpPr/>
          <p:nvPr/>
        </p:nvCxnSpPr>
        <p:spPr>
          <a:xfrm>
            <a:off x="628650" y="1375411"/>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1489909"/>
            <a:ext cx="7939187" cy="2537796"/>
          </a:xfrm>
          <a:prstGeom prst="rect">
            <a:avLst/>
          </a:prstGeom>
        </p:spPr>
      </p:pic>
    </p:spTree>
    <p:extLst>
      <p:ext uri="{BB962C8B-B14F-4D97-AF65-F5344CB8AC3E}">
        <p14:creationId xmlns:p14="http://schemas.microsoft.com/office/powerpoint/2010/main" val="15951922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4000" dirty="0" smtClean="0">
                <a:latin typeface="+mj-ea"/>
              </a:rPr>
              <a:t>調査結果</a:t>
            </a:r>
            <a:r>
              <a:rPr kumimoji="1" lang="en-US" altLang="ja-JP" sz="4000" dirty="0" smtClean="0">
                <a:latin typeface="+mj-ea"/>
              </a:rPr>
              <a:t>:</a:t>
            </a:r>
            <a:r>
              <a:rPr lang="en-US" altLang="ja-JP" sz="4000" dirty="0">
                <a:latin typeface="+mn-lt"/>
                <a:ea typeface="+mn-ea"/>
              </a:rPr>
              <a:t>Impact on the </a:t>
            </a:r>
            <a:r>
              <a:rPr lang="en-US" altLang="ja-JP" sz="4000" dirty="0" smtClean="0">
                <a:latin typeface="+mn-lt"/>
                <a:ea typeface="+mn-ea"/>
              </a:rPr>
              <a:t>stakeholder</a:t>
            </a:r>
            <a:endParaRPr kumimoji="1" lang="ja-JP" altLang="en-US" sz="4000" dirty="0">
              <a:latin typeface="+mn-lt"/>
              <a:ea typeface="+mn-ea"/>
            </a:endParaRPr>
          </a:p>
        </p:txBody>
      </p:sp>
      <p:sp>
        <p:nvSpPr>
          <p:cNvPr id="3" name="コンテンツ プレースホルダー 2"/>
          <p:cNvSpPr>
            <a:spLocks noGrp="1"/>
          </p:cNvSpPr>
          <p:nvPr>
            <p:ph idx="1"/>
          </p:nvPr>
        </p:nvSpPr>
        <p:spPr>
          <a:xfrm>
            <a:off x="628650" y="1780163"/>
            <a:ext cx="7886700" cy="4220588"/>
          </a:xfrm>
        </p:spPr>
        <p:txBody>
          <a:bodyPr>
            <a:normAutofit/>
          </a:bodyPr>
          <a:lstStyle/>
          <a:p>
            <a:pPr>
              <a:buFont typeface="Wingdings" panose="05000000000000000000" pitchFamily="2" charset="2"/>
              <a:buChar char="l"/>
            </a:pPr>
            <a:r>
              <a:rPr lang="en-US" altLang="ja-JP" dirty="0" smtClean="0"/>
              <a:t>22</a:t>
            </a:r>
            <a:r>
              <a:rPr lang="en-US" altLang="ja-JP" dirty="0"/>
              <a:t>% of the performance and 3% of the </a:t>
            </a:r>
            <a:r>
              <a:rPr lang="en-US" altLang="ja-JP" dirty="0" smtClean="0"/>
              <a:t>non- performance bugs </a:t>
            </a:r>
            <a:r>
              <a:rPr lang="en-US" altLang="ja-JP" dirty="0"/>
              <a:t>are regression bugs [Chrome</a:t>
            </a:r>
            <a:r>
              <a:rPr lang="en-US" altLang="ja-JP" dirty="0" smtClean="0"/>
              <a:t>].</a:t>
            </a:r>
          </a:p>
          <a:p>
            <a:pPr lvl="1"/>
            <a:r>
              <a:rPr lang="ja-JP" altLang="en-US" dirty="0" smtClean="0"/>
              <a:t>約</a:t>
            </a:r>
            <a:r>
              <a:rPr lang="en-US" altLang="ja-JP" dirty="0" smtClean="0"/>
              <a:t>7</a:t>
            </a:r>
            <a:r>
              <a:rPr lang="ja-JP" altLang="en-US" dirty="0" smtClean="0"/>
              <a:t>倍の</a:t>
            </a:r>
            <a:r>
              <a:rPr lang="en-US" altLang="ja-JP" dirty="0" smtClean="0"/>
              <a:t>regression bug</a:t>
            </a:r>
            <a:r>
              <a:rPr lang="ja-JP" altLang="en-US" dirty="0" smtClean="0"/>
              <a:t>が</a:t>
            </a:r>
            <a:r>
              <a:rPr lang="en-US" altLang="ja-JP" dirty="0" smtClean="0"/>
              <a:t>performance bug</a:t>
            </a:r>
            <a:r>
              <a:rPr lang="ja-JP" altLang="en-US" dirty="0" smtClean="0"/>
              <a:t>に含まれる</a:t>
            </a:r>
            <a:endParaRPr lang="en-US" altLang="ja-JP" dirty="0" smtClean="0"/>
          </a:p>
          <a:p>
            <a:pPr lvl="1"/>
            <a:endParaRPr lang="en-US" altLang="ja-JP" dirty="0" smtClean="0"/>
          </a:p>
          <a:p>
            <a:pPr>
              <a:buFont typeface="Wingdings" panose="05000000000000000000" pitchFamily="2" charset="2"/>
              <a:buChar char="l"/>
            </a:pPr>
            <a:r>
              <a:rPr lang="en-US" altLang="ja-JP" dirty="0"/>
              <a:t>14% of the performance bugs and 4% of the </a:t>
            </a:r>
            <a:r>
              <a:rPr lang="en-US" altLang="ja-JP" dirty="0" smtClean="0"/>
              <a:t>non-performance bugs </a:t>
            </a:r>
            <a:r>
              <a:rPr lang="en-US" altLang="ja-JP" dirty="0"/>
              <a:t>are release blocking [Firefox</a:t>
            </a:r>
            <a:r>
              <a:rPr lang="en-US" altLang="ja-JP" dirty="0" smtClean="0"/>
              <a:t>].</a:t>
            </a:r>
          </a:p>
          <a:p>
            <a:pPr lvl="1"/>
            <a:r>
              <a:rPr lang="en-US" altLang="ja-JP" dirty="0" smtClean="0"/>
              <a:t>3</a:t>
            </a:r>
            <a:r>
              <a:rPr lang="ja-JP" altLang="en-US" dirty="0" smtClean="0"/>
              <a:t>倍以上のバグがリリースをブロックしている</a:t>
            </a:r>
            <a:endParaRPr kumimoji="1" lang="ja-JP" altLang="en-US" dirty="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7</a:t>
            </a:fld>
            <a:endParaRPr kumimoji="1" lang="ja-JP" altLang="en-US"/>
          </a:p>
        </p:txBody>
      </p:sp>
      <p:cxnSp>
        <p:nvCxnSpPr>
          <p:cNvPr id="5" name="直線コネクタ 4"/>
          <p:cNvCxnSpPr/>
          <p:nvPr/>
        </p:nvCxnSpPr>
        <p:spPr>
          <a:xfrm>
            <a:off x="628650" y="1690689"/>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634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j-ea"/>
              </a:rPr>
              <a:t>調査結果</a:t>
            </a:r>
            <a:r>
              <a:rPr kumimoji="1" lang="en-US" altLang="ja-JP" dirty="0" smtClean="0">
                <a:latin typeface="+mj-ea"/>
              </a:rPr>
              <a:t>:</a:t>
            </a:r>
            <a:r>
              <a:rPr kumimoji="1" lang="en-US" altLang="ja-JP" dirty="0" smtClean="0">
                <a:latin typeface="+mn-lt"/>
              </a:rPr>
              <a:t>Context of the Bug</a:t>
            </a:r>
            <a:endParaRPr kumimoji="1" lang="ja-JP" altLang="en-US" dirty="0">
              <a:latin typeface="+mn-lt"/>
              <a:ea typeface="+mn-ea"/>
            </a:endParaRPr>
          </a:p>
        </p:txBody>
      </p:sp>
      <p:sp>
        <p:nvSpPr>
          <p:cNvPr id="3" name="コンテンツ プレースホルダー 2"/>
          <p:cNvSpPr>
            <a:spLocks noGrp="1"/>
          </p:cNvSpPr>
          <p:nvPr>
            <p:ph idx="1"/>
          </p:nvPr>
        </p:nvSpPr>
        <p:spPr>
          <a:xfrm>
            <a:off x="628650" y="1690689"/>
            <a:ext cx="7886700" cy="4486274"/>
          </a:xfrm>
        </p:spPr>
        <p:txBody>
          <a:bodyPr>
            <a:normAutofit/>
          </a:bodyPr>
          <a:lstStyle/>
          <a:p>
            <a:pPr>
              <a:buFont typeface="Wingdings" panose="05000000000000000000" pitchFamily="2" charset="2"/>
              <a:buChar char="l"/>
            </a:pPr>
            <a:r>
              <a:rPr lang="en-US" altLang="ja-JP" dirty="0" smtClean="0"/>
              <a:t>34</a:t>
            </a:r>
            <a:r>
              <a:rPr lang="en-US" altLang="ja-JP" dirty="0"/>
              <a:t>% of the Firefox and 36% of the Chrome </a:t>
            </a:r>
            <a:r>
              <a:rPr lang="en-US" altLang="ja-JP" dirty="0" smtClean="0"/>
              <a:t>performance bugs </a:t>
            </a:r>
            <a:r>
              <a:rPr lang="en-US" altLang="ja-JP" dirty="0"/>
              <a:t>contain performance </a:t>
            </a:r>
            <a:r>
              <a:rPr lang="en-US" altLang="ja-JP" dirty="0" smtClean="0"/>
              <a:t>measurements.</a:t>
            </a:r>
          </a:p>
          <a:p>
            <a:pPr lvl="1"/>
            <a:r>
              <a:rPr lang="en-US" altLang="ja-JP" dirty="0" smtClean="0"/>
              <a:t>3</a:t>
            </a:r>
            <a:r>
              <a:rPr lang="ja-JP" altLang="en-US" dirty="0" smtClean="0"/>
              <a:t>分の</a:t>
            </a:r>
            <a:r>
              <a:rPr lang="en-US" altLang="ja-JP" dirty="0" smtClean="0"/>
              <a:t>1</a:t>
            </a:r>
            <a:r>
              <a:rPr lang="ja-JP" altLang="en-US" dirty="0" smtClean="0"/>
              <a:t>以上の</a:t>
            </a:r>
            <a:r>
              <a:rPr lang="en-US" altLang="ja-JP" dirty="0" smtClean="0"/>
              <a:t>performance bug</a:t>
            </a:r>
            <a:r>
              <a:rPr lang="ja-JP" altLang="en-US" dirty="0" smtClean="0"/>
              <a:t>において，定量的な指標が記載されている</a:t>
            </a:r>
            <a:endParaRPr lang="en-US" altLang="ja-JP" dirty="0" smtClean="0"/>
          </a:p>
          <a:p>
            <a:endParaRPr kumimoji="1" lang="en-US" altLang="ja-JP" dirty="0"/>
          </a:p>
          <a:p>
            <a:pPr>
              <a:buFont typeface="Wingdings" panose="05000000000000000000" pitchFamily="2" charset="2"/>
              <a:buChar char="l"/>
            </a:pPr>
            <a:r>
              <a:rPr lang="en-US" altLang="ja-JP" dirty="0"/>
              <a:t>32% of the performance and 16% of the </a:t>
            </a:r>
            <a:r>
              <a:rPr lang="en-US" altLang="ja-JP" dirty="0" smtClean="0"/>
              <a:t>nonperformance bug </a:t>
            </a:r>
            <a:r>
              <a:rPr lang="en-US" altLang="ja-JP" dirty="0"/>
              <a:t>reports or comments contain a </a:t>
            </a:r>
            <a:r>
              <a:rPr lang="en-US" altLang="ja-JP" dirty="0" smtClean="0"/>
              <a:t>test case </a:t>
            </a:r>
            <a:r>
              <a:rPr lang="en-US" altLang="ja-JP" dirty="0"/>
              <a:t>[Firefox</a:t>
            </a:r>
            <a:r>
              <a:rPr lang="en-US" altLang="ja-JP" dirty="0" smtClean="0"/>
              <a:t>].</a:t>
            </a:r>
          </a:p>
          <a:p>
            <a:pPr lvl="1"/>
            <a:r>
              <a:rPr kumimoji="1" lang="en-US" altLang="ja-JP" dirty="0" smtClean="0"/>
              <a:t>2</a:t>
            </a:r>
            <a:r>
              <a:rPr kumimoji="1" lang="ja-JP" altLang="en-US" dirty="0" smtClean="0"/>
              <a:t>倍の割合でテストケースが記載されている</a:t>
            </a:r>
            <a:endParaRPr kumimoji="1" lang="ja-JP" altLang="en-US" dirty="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8</a:t>
            </a:fld>
            <a:endParaRPr kumimoji="1" lang="ja-JP" altLang="en-US"/>
          </a:p>
        </p:txBody>
      </p:sp>
      <p:cxnSp>
        <p:nvCxnSpPr>
          <p:cNvPr id="5" name="直線コネクタ 4"/>
          <p:cNvCxnSpPr/>
          <p:nvPr/>
        </p:nvCxnSpPr>
        <p:spPr>
          <a:xfrm>
            <a:off x="550829" y="1458747"/>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99317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j-ea"/>
              </a:rPr>
              <a:t>調査結果</a:t>
            </a:r>
            <a:r>
              <a:rPr kumimoji="1" lang="en-US" altLang="ja-JP" dirty="0" smtClean="0">
                <a:latin typeface="+mj-ea"/>
              </a:rPr>
              <a:t>:</a:t>
            </a:r>
            <a:r>
              <a:rPr kumimoji="1" lang="en-US" altLang="ja-JP" dirty="0" smtClean="0">
                <a:latin typeface="+mn-lt"/>
              </a:rPr>
              <a:t>The Bug Fix</a:t>
            </a:r>
            <a:endParaRPr kumimoji="1" lang="ja-JP" altLang="en-US" dirty="0">
              <a:latin typeface="+mn-lt"/>
              <a:ea typeface="+mn-ea"/>
            </a:endParaRPr>
          </a:p>
        </p:txBody>
      </p:sp>
      <p:sp>
        <p:nvSpPr>
          <p:cNvPr id="3" name="コンテンツ プレースホルダー 2"/>
          <p:cNvSpPr>
            <a:spLocks noGrp="1"/>
          </p:cNvSpPr>
          <p:nvPr>
            <p:ph idx="1"/>
          </p:nvPr>
        </p:nvSpPr>
        <p:spPr>
          <a:xfrm>
            <a:off x="628650" y="1536568"/>
            <a:ext cx="8417027" cy="3812180"/>
          </a:xfrm>
        </p:spPr>
        <p:txBody>
          <a:bodyPr>
            <a:normAutofit/>
          </a:bodyPr>
          <a:lstStyle/>
          <a:p>
            <a:pPr>
              <a:buFont typeface="Wingdings" panose="05000000000000000000" pitchFamily="2" charset="2"/>
              <a:buChar char="l"/>
            </a:pPr>
            <a:r>
              <a:rPr lang="en-US" altLang="ja-JP" dirty="0" smtClean="0"/>
              <a:t>Performance </a:t>
            </a:r>
            <a:r>
              <a:rPr lang="en-US" altLang="ja-JP" dirty="0"/>
              <a:t>bugs are discussed more than </a:t>
            </a:r>
            <a:r>
              <a:rPr lang="en-US" altLang="ja-JP" dirty="0" smtClean="0"/>
              <a:t>non-performance</a:t>
            </a:r>
            <a:r>
              <a:rPr lang="ja-JP" altLang="en-US" dirty="0" smtClean="0"/>
              <a:t>　</a:t>
            </a:r>
            <a:r>
              <a:rPr lang="en-US" altLang="ja-JP" dirty="0" smtClean="0"/>
              <a:t>bugs </a:t>
            </a:r>
            <a:r>
              <a:rPr lang="en-US" altLang="ja-JP" dirty="0"/>
              <a:t>in order to develop a fix</a:t>
            </a:r>
            <a:r>
              <a:rPr lang="en-US" altLang="ja-JP" dirty="0" smtClean="0"/>
              <a:t>.</a:t>
            </a:r>
          </a:p>
          <a:p>
            <a:pPr lvl="1"/>
            <a:r>
              <a:rPr kumimoji="1" lang="en-US" altLang="ja-JP" dirty="0" smtClean="0"/>
              <a:t>Firefox</a:t>
            </a:r>
            <a:r>
              <a:rPr kumimoji="1" lang="ja-JP" altLang="en-US" dirty="0" smtClean="0"/>
              <a:t>では</a:t>
            </a:r>
            <a:r>
              <a:rPr kumimoji="1" lang="en-US" altLang="ja-JP" dirty="0" smtClean="0"/>
              <a:t>47</a:t>
            </a:r>
            <a:r>
              <a:rPr kumimoji="1" lang="ja-JP" altLang="en-US" dirty="0" smtClean="0"/>
              <a:t>％、</a:t>
            </a:r>
            <a:r>
              <a:rPr kumimoji="1" lang="en-US" altLang="ja-JP" dirty="0" smtClean="0"/>
              <a:t>Chrome</a:t>
            </a:r>
            <a:r>
              <a:rPr kumimoji="1" lang="ja-JP" altLang="en-US" dirty="0" smtClean="0"/>
              <a:t>では</a:t>
            </a:r>
            <a:r>
              <a:rPr kumimoji="1" lang="en-US" altLang="ja-JP" dirty="0" smtClean="0"/>
              <a:t>41%</a:t>
            </a:r>
            <a:r>
              <a:rPr kumimoji="1" lang="ja-JP" altLang="en-US" dirty="0" smtClean="0"/>
              <a:t>が議論を必要としていた</a:t>
            </a:r>
            <a:endParaRPr kumimoji="1" lang="en-US" altLang="ja-JP" dirty="0" smtClean="0"/>
          </a:p>
          <a:p>
            <a:pPr lvl="1"/>
            <a:r>
              <a:rPr lang="en-US" altLang="ja-JP" dirty="0" smtClean="0"/>
              <a:t>non-performance bug</a:t>
            </a:r>
            <a:r>
              <a:rPr lang="ja-JP" altLang="en-US" dirty="0" smtClean="0"/>
              <a:t>は両者</a:t>
            </a:r>
            <a:r>
              <a:rPr lang="en-US" altLang="ja-JP" dirty="0" smtClean="0"/>
              <a:t>25</a:t>
            </a:r>
            <a:r>
              <a:rPr lang="ja-JP" altLang="en-US" dirty="0" smtClean="0"/>
              <a:t>％</a:t>
            </a:r>
            <a:endParaRPr lang="en-US" altLang="ja-JP" dirty="0" smtClean="0"/>
          </a:p>
          <a:p>
            <a:pPr lvl="1"/>
            <a:endParaRPr kumimoji="1" lang="en-US" altLang="ja-JP" dirty="0"/>
          </a:p>
          <a:p>
            <a:pPr>
              <a:buFont typeface="Wingdings" panose="05000000000000000000" pitchFamily="2" charset="2"/>
              <a:buChar char="l"/>
            </a:pPr>
            <a:r>
              <a:rPr lang="en-US" altLang="ja-JP" dirty="0"/>
              <a:t>Performance bugs are more dependent on other </a:t>
            </a:r>
            <a:r>
              <a:rPr lang="en-US" altLang="ja-JP" dirty="0" smtClean="0"/>
              <a:t>bugs</a:t>
            </a:r>
            <a:r>
              <a:rPr lang="ja-JP" altLang="en-US" dirty="0" smtClean="0"/>
              <a:t>　</a:t>
            </a:r>
            <a:r>
              <a:rPr lang="en-US" altLang="ja-JP" dirty="0" smtClean="0"/>
              <a:t>and </a:t>
            </a:r>
            <a:r>
              <a:rPr lang="en-US" altLang="ja-JP" dirty="0"/>
              <a:t>more performance bugs are blocking than </a:t>
            </a:r>
            <a:r>
              <a:rPr lang="en-US" altLang="ja-JP" dirty="0" smtClean="0"/>
              <a:t>non-performance</a:t>
            </a:r>
            <a:r>
              <a:rPr lang="ja-JP" altLang="en-US" dirty="0" smtClean="0"/>
              <a:t>　</a:t>
            </a:r>
            <a:r>
              <a:rPr lang="en-US" altLang="ja-JP" dirty="0" smtClean="0"/>
              <a:t>bugs </a:t>
            </a:r>
            <a:r>
              <a:rPr lang="en-US" altLang="ja-JP" dirty="0"/>
              <a:t>[Firefox].</a:t>
            </a:r>
            <a:endParaRPr kumimoji="1" lang="ja-JP" altLang="en-US" dirty="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9</a:t>
            </a:fld>
            <a:endParaRPr kumimoji="1" lang="ja-JP" altLang="en-US" dirty="0"/>
          </a:p>
        </p:txBody>
      </p:sp>
      <p:cxnSp>
        <p:nvCxnSpPr>
          <p:cNvPr id="5" name="直線コネクタ 4"/>
          <p:cNvCxnSpPr/>
          <p:nvPr/>
        </p:nvCxnSpPr>
        <p:spPr>
          <a:xfrm>
            <a:off x="628650" y="1536568"/>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2804" y="5153261"/>
            <a:ext cx="4493594" cy="1595551"/>
          </a:xfrm>
          <a:prstGeom prst="rect">
            <a:avLst/>
          </a:prstGeom>
        </p:spPr>
      </p:pic>
    </p:spTree>
    <p:extLst>
      <p:ext uri="{BB962C8B-B14F-4D97-AF65-F5344CB8AC3E}">
        <p14:creationId xmlns:p14="http://schemas.microsoft.com/office/powerpoint/2010/main" val="40440548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j-ea"/>
              </a:rPr>
              <a:t>調査結果</a:t>
            </a:r>
            <a:r>
              <a:rPr kumimoji="1" lang="en-US" altLang="ja-JP" dirty="0" smtClean="0">
                <a:latin typeface="+mj-ea"/>
              </a:rPr>
              <a:t>:</a:t>
            </a:r>
            <a:r>
              <a:rPr kumimoji="1" lang="en-US" altLang="ja-JP" dirty="0" smtClean="0">
                <a:latin typeface="+mn-lt"/>
              </a:rPr>
              <a:t>Bug Fix Validation</a:t>
            </a:r>
            <a:endParaRPr kumimoji="1" lang="ja-JP" altLang="en-US" dirty="0">
              <a:latin typeface="+mn-lt"/>
              <a:ea typeface="+mn-ea"/>
            </a:endParaRPr>
          </a:p>
        </p:txBody>
      </p:sp>
      <p:sp>
        <p:nvSpPr>
          <p:cNvPr id="3" name="コンテンツ プレースホルダー 2"/>
          <p:cNvSpPr>
            <a:spLocks noGrp="1"/>
          </p:cNvSpPr>
          <p:nvPr>
            <p:ph idx="1"/>
          </p:nvPr>
        </p:nvSpPr>
        <p:spPr>
          <a:xfrm>
            <a:off x="628650" y="2188723"/>
            <a:ext cx="7886700" cy="3988240"/>
          </a:xfrm>
        </p:spPr>
        <p:txBody>
          <a:bodyPr/>
          <a:lstStyle/>
          <a:p>
            <a:r>
              <a:rPr lang="ja-JP" altLang="en-US" dirty="0" smtClean="0"/>
              <a:t>各</a:t>
            </a:r>
            <a:r>
              <a:rPr lang="en-US" altLang="ja-JP" dirty="0" smtClean="0"/>
              <a:t>sub-dimension</a:t>
            </a:r>
            <a:r>
              <a:rPr lang="ja-JP" altLang="en-US" dirty="0" smtClean="0"/>
              <a:t>において</a:t>
            </a:r>
            <a:r>
              <a:rPr lang="en-US" altLang="ja-JP" dirty="0" smtClean="0"/>
              <a:t>Performance bug</a:t>
            </a:r>
            <a:r>
              <a:rPr lang="ja-JP" altLang="en-US" dirty="0" smtClean="0"/>
              <a:t>と</a:t>
            </a:r>
            <a:r>
              <a:rPr lang="en-US" altLang="ja-JP" dirty="0" smtClean="0"/>
              <a:t>non-Performance bug</a:t>
            </a:r>
            <a:r>
              <a:rPr lang="ja-JP" altLang="en-US" dirty="0" smtClean="0"/>
              <a:t>の間に統計的有意差は発見できなかった</a:t>
            </a:r>
            <a:endParaRPr kumimoji="1" lang="ja-JP" altLang="en-US" dirty="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10</a:t>
            </a:fld>
            <a:endParaRPr kumimoji="1" lang="ja-JP" altLang="en-US"/>
          </a:p>
        </p:txBody>
      </p:sp>
      <p:cxnSp>
        <p:nvCxnSpPr>
          <p:cNvPr id="5" name="直線コネクタ 4"/>
          <p:cNvCxnSpPr/>
          <p:nvPr/>
        </p:nvCxnSpPr>
        <p:spPr>
          <a:xfrm>
            <a:off x="628650" y="1517112"/>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7609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n-ea"/>
                <a:ea typeface="+mn-ea"/>
              </a:rPr>
              <a:t>議論</a:t>
            </a:r>
            <a:endParaRPr kumimoji="1" lang="ja-JP" altLang="en-US" dirty="0">
              <a:latin typeface="+mn-ea"/>
              <a:ea typeface="+mn-ea"/>
            </a:endParaRPr>
          </a:p>
        </p:txBody>
      </p:sp>
      <p:sp>
        <p:nvSpPr>
          <p:cNvPr id="3" name="コンテンツ プレースホルダー 2"/>
          <p:cNvSpPr>
            <a:spLocks noGrp="1"/>
          </p:cNvSpPr>
          <p:nvPr>
            <p:ph idx="1"/>
          </p:nvPr>
        </p:nvSpPr>
        <p:spPr>
          <a:xfrm>
            <a:off x="628650" y="5116748"/>
            <a:ext cx="7886700" cy="1604727"/>
          </a:xfrm>
        </p:spPr>
        <p:txBody>
          <a:bodyPr/>
          <a:lstStyle/>
          <a:p>
            <a:r>
              <a:rPr lang="ja-JP" altLang="en-US" dirty="0"/>
              <a:t>今回</a:t>
            </a:r>
            <a:r>
              <a:rPr lang="ja-JP" altLang="en-US" dirty="0" smtClean="0"/>
              <a:t>の調査で前回の研究結果に対する詳細な知見を得られた</a:t>
            </a:r>
            <a:endParaRPr lang="en-US" altLang="ja-JP" dirty="0"/>
          </a:p>
          <a:p>
            <a:r>
              <a:rPr lang="ja-JP" altLang="en-US" dirty="0"/>
              <a:t>他</a:t>
            </a:r>
            <a:r>
              <a:rPr lang="ja-JP" altLang="en-US" dirty="0" smtClean="0"/>
              <a:t>のプロジェクトも調査する必要がある</a:t>
            </a:r>
            <a:endParaRPr lang="en-US" altLang="ja-JP" dirty="0" smtClean="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11</a:t>
            </a:fld>
            <a:endParaRPr kumimoji="1" lang="ja-JP" altLang="en-US"/>
          </a:p>
        </p:txBody>
      </p:sp>
      <p:cxnSp>
        <p:nvCxnSpPr>
          <p:cNvPr id="5" name="直線コネクタ 4"/>
          <p:cNvCxnSpPr/>
          <p:nvPr/>
        </p:nvCxnSpPr>
        <p:spPr>
          <a:xfrm>
            <a:off x="628650" y="1487930"/>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650" y="1682815"/>
            <a:ext cx="6446591" cy="3333246"/>
          </a:xfrm>
          <a:prstGeom prst="rect">
            <a:avLst/>
          </a:prstGeom>
        </p:spPr>
      </p:pic>
    </p:spTree>
    <p:extLst>
      <p:ext uri="{BB962C8B-B14F-4D97-AF65-F5344CB8AC3E}">
        <p14:creationId xmlns:p14="http://schemas.microsoft.com/office/powerpoint/2010/main" val="42220961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latin typeface="+mj-ea"/>
              </a:rPr>
              <a:t>まとめ</a:t>
            </a:r>
            <a:endParaRPr kumimoji="1" lang="ja-JP" altLang="en-US" dirty="0">
              <a:latin typeface="+mn-ea"/>
              <a:ea typeface="+mn-ea"/>
            </a:endParaRPr>
          </a:p>
        </p:txBody>
      </p:sp>
      <p:sp>
        <p:nvSpPr>
          <p:cNvPr id="3" name="コンテンツ プレースホルダー 2"/>
          <p:cNvSpPr>
            <a:spLocks noGrp="1"/>
          </p:cNvSpPr>
          <p:nvPr>
            <p:ph idx="1"/>
          </p:nvPr>
        </p:nvSpPr>
        <p:spPr>
          <a:xfrm>
            <a:off x="628650" y="1807421"/>
            <a:ext cx="8019239" cy="5295023"/>
          </a:xfrm>
        </p:spPr>
        <p:txBody>
          <a:bodyPr>
            <a:normAutofit/>
          </a:bodyPr>
          <a:lstStyle/>
          <a:p>
            <a:pPr>
              <a:buFont typeface="Wingdings" panose="05000000000000000000" pitchFamily="2" charset="2"/>
              <a:buChar char="l"/>
            </a:pPr>
            <a:r>
              <a:rPr kumimoji="1" lang="en-US" altLang="ja-JP" dirty="0" smtClean="0"/>
              <a:t>Mozilla Firefox</a:t>
            </a:r>
            <a:r>
              <a:rPr kumimoji="1" lang="ja-JP" altLang="en-US" dirty="0" smtClean="0"/>
              <a:t>と</a:t>
            </a:r>
            <a:r>
              <a:rPr kumimoji="1" lang="en-US" altLang="ja-JP" dirty="0" smtClean="0"/>
              <a:t>Google Chrome</a:t>
            </a:r>
            <a:r>
              <a:rPr kumimoji="1" lang="ja-JP" altLang="en-US" dirty="0" smtClean="0"/>
              <a:t>を対象に</a:t>
            </a:r>
            <a:r>
              <a:rPr kumimoji="1" lang="en-US" altLang="ja-JP" dirty="0" smtClean="0"/>
              <a:t>Performance bug</a:t>
            </a:r>
            <a:r>
              <a:rPr lang="ja-JP" altLang="en-US" dirty="0" smtClean="0"/>
              <a:t>の修正プロセスを調査した結果、以下のような改善策が考えられる</a:t>
            </a:r>
            <a:endParaRPr lang="en-US" altLang="ja-JP" dirty="0" smtClean="0"/>
          </a:p>
          <a:p>
            <a:pPr>
              <a:buFont typeface="Wingdings" panose="05000000000000000000" pitchFamily="2" charset="2"/>
              <a:buChar char="l"/>
            </a:pPr>
            <a:endParaRPr kumimoji="1" lang="en-US" altLang="ja-JP" dirty="0"/>
          </a:p>
          <a:p>
            <a:r>
              <a:rPr lang="en-US" altLang="ja-JP" dirty="0" smtClean="0"/>
              <a:t>Performance bug</a:t>
            </a:r>
            <a:r>
              <a:rPr lang="ja-JP" altLang="en-US" dirty="0" smtClean="0"/>
              <a:t>の再現技術</a:t>
            </a:r>
            <a:r>
              <a:rPr lang="ja-JP" altLang="en-US" dirty="0"/>
              <a:t>の</a:t>
            </a:r>
            <a:r>
              <a:rPr lang="ja-JP" altLang="en-US" dirty="0" smtClean="0"/>
              <a:t>向上</a:t>
            </a:r>
            <a:endParaRPr lang="en-US" altLang="ja-JP" dirty="0" smtClean="0"/>
          </a:p>
          <a:p>
            <a:r>
              <a:rPr kumimoji="1" lang="ja-JP" altLang="en-US" dirty="0" smtClean="0"/>
              <a:t>原因を特定する手段の最適化</a:t>
            </a:r>
            <a:endParaRPr kumimoji="1" lang="en-US" altLang="ja-JP" dirty="0" smtClean="0"/>
          </a:p>
          <a:p>
            <a:r>
              <a:rPr lang="ja-JP" altLang="en-US" dirty="0" smtClean="0"/>
              <a:t>共同で原因特定を行う際のサポート</a:t>
            </a:r>
            <a:endParaRPr lang="en-US" altLang="ja-JP" dirty="0" smtClean="0"/>
          </a:p>
          <a:p>
            <a:r>
              <a:rPr kumimoji="1" lang="ja-JP" altLang="en-US" dirty="0" smtClean="0"/>
              <a:t>パフォーマンスに影響する変化</a:t>
            </a:r>
            <a:r>
              <a:rPr kumimoji="1" lang="ja-JP" altLang="en-US" smtClean="0"/>
              <a:t>の分析</a:t>
            </a:r>
            <a:endParaRPr kumimoji="1" lang="en-US" altLang="ja-JP" dirty="0" smtClean="0"/>
          </a:p>
          <a:p>
            <a:pPr>
              <a:buFont typeface="Wingdings" panose="05000000000000000000" pitchFamily="2" charset="2"/>
              <a:buChar char="l"/>
            </a:pPr>
            <a:endParaRPr kumimoji="1" lang="en-US" altLang="ja-JP" dirty="0" smtClean="0"/>
          </a:p>
        </p:txBody>
      </p:sp>
      <p:sp>
        <p:nvSpPr>
          <p:cNvPr id="4" name="スライド番号プレースホルダー 3"/>
          <p:cNvSpPr>
            <a:spLocks noGrp="1"/>
          </p:cNvSpPr>
          <p:nvPr>
            <p:ph type="sldNum" sz="quarter" idx="12"/>
          </p:nvPr>
        </p:nvSpPr>
        <p:spPr/>
        <p:txBody>
          <a:bodyPr/>
          <a:lstStyle/>
          <a:p>
            <a:fld id="{D9CE5807-0A85-4680-A25D-BC1919AAB89C}" type="slidenum">
              <a:rPr kumimoji="1" lang="ja-JP" altLang="en-US" smtClean="0"/>
              <a:t>12</a:t>
            </a:fld>
            <a:endParaRPr kumimoji="1" lang="ja-JP" altLang="en-US"/>
          </a:p>
        </p:txBody>
      </p:sp>
      <p:cxnSp>
        <p:nvCxnSpPr>
          <p:cNvPr id="5" name="直線コネクタ 4"/>
          <p:cNvCxnSpPr/>
          <p:nvPr/>
        </p:nvCxnSpPr>
        <p:spPr>
          <a:xfrm>
            <a:off x="550829" y="1565751"/>
            <a:ext cx="7886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88190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9186</TotalTime>
  <Words>832</Words>
  <Application>Microsoft Office PowerPoint</Application>
  <PresentationFormat>画面に合わせる (4:3)</PresentationFormat>
  <Paragraphs>136</Paragraphs>
  <Slides>12</Slides>
  <Notes>12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ＭＳ Ｐゴシック</vt:lpstr>
      <vt:lpstr>Arial</vt:lpstr>
      <vt:lpstr>Calibri</vt:lpstr>
      <vt:lpstr>Calibri Light</vt:lpstr>
      <vt:lpstr>Wingdings</vt:lpstr>
      <vt:lpstr>Office テーマ</vt:lpstr>
      <vt:lpstr>A Qualitative Study on Performance Bugs</vt:lpstr>
      <vt:lpstr>背景</vt:lpstr>
      <vt:lpstr>ケーススタディ</vt:lpstr>
      <vt:lpstr>アプローチ</vt:lpstr>
      <vt:lpstr>Performance bug or non-Performance bug</vt:lpstr>
      <vt:lpstr>観点</vt:lpstr>
      <vt:lpstr>調査結果:Impact on the stakeholder</vt:lpstr>
      <vt:lpstr>調査結果:Context of the Bug</vt:lpstr>
      <vt:lpstr>調査結果:The Bug Fix</vt:lpstr>
      <vt:lpstr>調査結果:Bug Fix Validation</vt:lpstr>
      <vt:lpstr>議論</vt:lpstr>
      <vt:lpstr>まとめ</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Design Space of Bug Fixes and How Developers Navigate it</dc:title>
  <dc:creator>s171050</dc:creator>
  <cp:lastModifiedBy>s171050</cp:lastModifiedBy>
  <cp:revision>162</cp:revision>
  <dcterms:created xsi:type="dcterms:W3CDTF">2015-03-11T06:11:04Z</dcterms:created>
  <dcterms:modified xsi:type="dcterms:W3CDTF">2015-03-24T04:11:33Z</dcterms:modified>
</cp:coreProperties>
</file>