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0" r:id="rId9"/>
    <p:sldId id="261" r:id="rId10"/>
    <p:sldId id="262" r:id="rId11"/>
    <p:sldId id="271" r:id="rId12"/>
    <p:sldId id="270" r:id="rId13"/>
    <p:sldId id="272" r:id="rId14"/>
    <p:sldId id="267" r:id="rId15"/>
    <p:sldId id="273" r:id="rId16"/>
    <p:sldId id="268" r:id="rId17"/>
    <p:sldId id="274" r:id="rId18"/>
    <p:sldId id="269" r:id="rId19"/>
    <p:sldId id="275" r:id="rId20"/>
    <p:sldId id="276" r:id="rId2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718" y="-8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602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322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630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5238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5112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6143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6454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117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369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703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39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2C9FD-D894-4C8D-A53E-5F75E3D7B514}" type="datetimeFigureOut">
              <a:rPr kumimoji="1" lang="ja-JP" altLang="en-US" smtClean="0"/>
              <a:t>2015/1/6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B10F8-9A71-4148-9786-35EE9D61CC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22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Graph-Based Analysis and Prediction for Software Evolution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Pamela Bhattacharya</a:t>
            </a:r>
          </a:p>
          <a:p>
            <a:r>
              <a:rPr lang="en-US" altLang="ja-JP" dirty="0" err="1" smtClean="0"/>
              <a:t>Marios</a:t>
            </a:r>
            <a:r>
              <a:rPr lang="en-US" altLang="ja-JP" dirty="0" smtClean="0"/>
              <a:t> </a:t>
            </a:r>
            <a:r>
              <a:rPr lang="en-US" altLang="ja-JP" dirty="0" err="1"/>
              <a:t>I</a:t>
            </a:r>
            <a:r>
              <a:rPr lang="en-US" altLang="ja-JP" dirty="0" err="1" smtClean="0"/>
              <a:t>liofotou</a:t>
            </a:r>
            <a:endParaRPr lang="en-US" altLang="ja-JP" dirty="0" smtClean="0"/>
          </a:p>
          <a:p>
            <a:r>
              <a:rPr kumimoji="1" lang="en-US" altLang="ja-JP" dirty="0" smtClean="0"/>
              <a:t>Iulian </a:t>
            </a:r>
            <a:r>
              <a:rPr kumimoji="1" lang="en-US" altLang="ja-JP" dirty="0" err="1" smtClean="0"/>
              <a:t>Neamtiu</a:t>
            </a:r>
            <a:endParaRPr kumimoji="1" lang="en-US" altLang="ja-JP" dirty="0" smtClean="0"/>
          </a:p>
          <a:p>
            <a:r>
              <a:rPr kumimoji="1" lang="en-US" altLang="ja-JP" dirty="0" smtClean="0"/>
              <a:t>Michalis </a:t>
            </a:r>
            <a:r>
              <a:rPr kumimoji="1" lang="en-US" altLang="ja-JP" dirty="0" err="1" smtClean="0"/>
              <a:t>Faloutsos</a:t>
            </a:r>
            <a:endParaRPr kumimoji="1" lang="ja-JP" altLang="en-US" dirty="0"/>
          </a:p>
        </p:txBody>
      </p:sp>
      <p:pic>
        <p:nvPicPr>
          <p:cNvPr id="1026" name="Picture 2" descr="https://media.licdn.com/mpr/mpr/shrink_200_200/p/3/000/1af/063/2002ff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3800"/>
            <a:ext cx="1544960" cy="154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s.ucr.edu/~marios/marios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3800"/>
            <a:ext cx="1979712" cy="155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s.ucr.edu/~neamtiu/iuli_spr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78650"/>
            <a:ext cx="1064624" cy="164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cs.unm.edu/~michalis/Michalis-Faloutsos-UNM-smal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8650"/>
            <a:ext cx="1312864" cy="164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707904" y="6372036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dirty="0" smtClean="0"/>
              <a:t>ICSE’12 pp. 419--429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964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彼らの主張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進化を分析するにはネットワーク分析が１番！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グラフに関するメトリクスの有効性を示した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彼らが分析したソフトウェア進化</a:t>
            </a:r>
            <a:endParaRPr lang="en-US" altLang="ja-JP" dirty="0"/>
          </a:p>
          <a:p>
            <a:pPr lvl="1"/>
            <a:r>
              <a:rPr kumimoji="1" lang="ja-JP" altLang="en-US" dirty="0" smtClean="0"/>
              <a:t>グラフメトリクスを用いて以下のことができると示した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バグの重要度の見積もり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メンテナンスにかかる工数の予測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バグを含みやすいリリースの予測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3455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複雑</a:t>
            </a:r>
            <a:r>
              <a:rPr lang="ja-JP" altLang="en-US" dirty="0" smtClean="0"/>
              <a:t>な構造を分析するためにネットワーク分析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ウェブのトラフィック構造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コミュニケーション　などなど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グラフ理論でソフトウェア開発を支援できないか？</a:t>
            </a:r>
            <a:endParaRPr lang="en-US" altLang="ja-JP" dirty="0" smtClean="0"/>
          </a:p>
          <a:p>
            <a:pPr lvl="1">
              <a:lnSpc>
                <a:spcPct val="120000"/>
              </a:lnSpc>
            </a:pPr>
            <a:r>
              <a:rPr lang="ja-JP" altLang="en-US" dirty="0"/>
              <a:t>関数のコールグラフ，モジュール間の参照グラフを使って３つの調査</a:t>
            </a:r>
            <a:endParaRPr lang="en-US" altLang="ja-JP" dirty="0"/>
          </a:p>
          <a:p>
            <a:pPr lvl="1">
              <a:lnSpc>
                <a:spcPct val="120000"/>
              </a:lnSpc>
            </a:pPr>
            <a:r>
              <a:rPr lang="ja-JP" altLang="en-US" dirty="0"/>
              <a:t>開発者間の関係グラフ</a:t>
            </a:r>
            <a:r>
              <a:rPr lang="en-US" altLang="ja-JP" dirty="0"/>
              <a:t>2</a:t>
            </a:r>
            <a:r>
              <a:rPr lang="ja-JP" altLang="en-US" dirty="0"/>
              <a:t>種を使って１つの調査</a:t>
            </a:r>
            <a:endParaRPr lang="en-US" altLang="ja-JP" dirty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4629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グラフの作成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ソースコードベースのグラフ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t="2253" r="1634" b="11989"/>
          <a:stretch/>
        </p:blipFill>
        <p:spPr>
          <a:xfrm>
            <a:off x="1403648" y="2099966"/>
            <a:ext cx="6480720" cy="4641402"/>
          </a:xfrm>
          <a:prstGeom prst="rect">
            <a:avLst/>
          </a:prstGeom>
        </p:spPr>
      </p:pic>
      <p:sp>
        <p:nvSpPr>
          <p:cNvPr id="5" name="角丸四角形 4"/>
          <p:cNvSpPr/>
          <p:nvPr/>
        </p:nvSpPr>
        <p:spPr>
          <a:xfrm>
            <a:off x="1259632" y="4149081"/>
            <a:ext cx="4176464" cy="25922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914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グラフの作成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ソースコードベースのグラフ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t="2253" r="1634" b="11989"/>
          <a:stretch/>
        </p:blipFill>
        <p:spPr>
          <a:xfrm>
            <a:off x="1403648" y="2099966"/>
            <a:ext cx="6480720" cy="4641402"/>
          </a:xfrm>
          <a:prstGeom prst="rect">
            <a:avLst/>
          </a:prstGeom>
        </p:spPr>
      </p:pic>
      <p:sp>
        <p:nvSpPr>
          <p:cNvPr id="5" name="角丸四角形 4"/>
          <p:cNvSpPr/>
          <p:nvPr/>
        </p:nvSpPr>
        <p:spPr>
          <a:xfrm>
            <a:off x="1259632" y="4149081"/>
            <a:ext cx="4176464" cy="25922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/>
          <p:cNvSpPr/>
          <p:nvPr/>
        </p:nvSpPr>
        <p:spPr>
          <a:xfrm>
            <a:off x="107504" y="2645420"/>
            <a:ext cx="2016224" cy="828092"/>
          </a:xfrm>
          <a:prstGeom prst="wedgeRoundRectCallout">
            <a:avLst>
              <a:gd name="adj1" fmla="val 42786"/>
              <a:gd name="adj2" fmla="val 12077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err="1" smtClean="0">
                <a:solidFill>
                  <a:schemeClr val="tx1"/>
                </a:solidFill>
              </a:rPr>
              <a:t>CodeViz</a:t>
            </a:r>
            <a:r>
              <a:rPr lang="ja-JP" altLang="en-US" dirty="0" err="1" smtClean="0">
                <a:solidFill>
                  <a:schemeClr val="tx1"/>
                </a:solidFill>
              </a:rPr>
              <a:t>で抽</a:t>
            </a:r>
            <a:r>
              <a:rPr lang="ja-JP" altLang="en-US" dirty="0" smtClean="0">
                <a:solidFill>
                  <a:schemeClr val="tx1"/>
                </a:solidFill>
              </a:rPr>
              <a:t>出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角丸四角形吹き出し 6"/>
          <p:cNvSpPr/>
          <p:nvPr/>
        </p:nvSpPr>
        <p:spPr>
          <a:xfrm>
            <a:off x="5580112" y="3473512"/>
            <a:ext cx="3384376" cy="2187736"/>
          </a:xfrm>
          <a:prstGeom prst="wedgeRoundRectCallout">
            <a:avLst>
              <a:gd name="adj1" fmla="val -64296"/>
              <a:gd name="adj2" fmla="val 7692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 smtClean="0">
                <a:solidFill>
                  <a:schemeClr val="tx1"/>
                </a:solidFill>
              </a:rPr>
              <a:t>モジュールに含まれる関数が他の関数を呼んでいる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ja-JP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 smtClean="0">
                <a:solidFill>
                  <a:schemeClr val="tx1"/>
                </a:solidFill>
              </a:rPr>
              <a:t>モジュールに含まれる関数が他のモジュールに含まれる変数を参照している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94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グラフの作成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開発者のコラボレーションのグラフ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t="2253" r="1634" b="11989"/>
          <a:stretch/>
        </p:blipFill>
        <p:spPr>
          <a:xfrm>
            <a:off x="1403648" y="2099966"/>
            <a:ext cx="6480720" cy="4641402"/>
          </a:xfrm>
          <a:prstGeom prst="rect">
            <a:avLst/>
          </a:prstGeom>
        </p:spPr>
      </p:pic>
      <p:sp>
        <p:nvSpPr>
          <p:cNvPr id="5" name="角丸四角形 4"/>
          <p:cNvSpPr/>
          <p:nvPr/>
        </p:nvSpPr>
        <p:spPr>
          <a:xfrm>
            <a:off x="5364088" y="4293095"/>
            <a:ext cx="2304256" cy="244827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4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グラフの作成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開発者のコラボレーションのグラフ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t="2253" r="1634" b="11989"/>
          <a:stretch/>
        </p:blipFill>
        <p:spPr>
          <a:xfrm>
            <a:off x="1403648" y="2099966"/>
            <a:ext cx="6480720" cy="4641402"/>
          </a:xfrm>
          <a:prstGeom prst="rect">
            <a:avLst/>
          </a:prstGeom>
        </p:spPr>
      </p:pic>
      <p:sp>
        <p:nvSpPr>
          <p:cNvPr id="5" name="角丸四角形 4"/>
          <p:cNvSpPr/>
          <p:nvPr/>
        </p:nvSpPr>
        <p:spPr>
          <a:xfrm>
            <a:off x="5364088" y="4293095"/>
            <a:ext cx="2304256" cy="244827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吹き出し 5"/>
          <p:cNvSpPr/>
          <p:nvPr/>
        </p:nvSpPr>
        <p:spPr>
          <a:xfrm>
            <a:off x="2123728" y="1628800"/>
            <a:ext cx="5328592" cy="2052228"/>
          </a:xfrm>
          <a:prstGeom prst="wedgeRoundRectCallout">
            <a:avLst>
              <a:gd name="adj1" fmla="val 29355"/>
              <a:gd name="adj2" fmla="val 7852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2400" dirty="0" smtClean="0">
                <a:solidFill>
                  <a:schemeClr val="tx1"/>
                </a:solidFill>
              </a:rPr>
              <a:t>2</a:t>
            </a:r>
            <a:r>
              <a:rPr kumimoji="1" lang="ja-JP" altLang="en-US" sz="2400" dirty="0" smtClean="0">
                <a:solidFill>
                  <a:schemeClr val="tx1"/>
                </a:solidFill>
              </a:rPr>
              <a:t>種類のグラフ</a:t>
            </a:r>
            <a:endParaRPr kumimoji="1" lang="en-US" altLang="ja-JP" sz="2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2000" dirty="0" smtClean="0">
                <a:solidFill>
                  <a:schemeClr val="tx1"/>
                </a:solidFill>
              </a:rPr>
              <a:t>バグ管理システムの開発者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z="2000" dirty="0" smtClean="0">
                <a:solidFill>
                  <a:schemeClr val="tx1"/>
                </a:solidFill>
              </a:rPr>
              <a:t>再割当のグラフ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ja-JP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2000" dirty="0" smtClean="0">
                <a:solidFill>
                  <a:schemeClr val="tx1"/>
                </a:solidFill>
              </a:rPr>
              <a:t>バージョン管理システムの開発者</a:t>
            </a:r>
            <a:endParaRPr lang="en-US" altLang="ja-JP" sz="2000" dirty="0" smtClean="0">
              <a:solidFill>
                <a:schemeClr val="tx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ja-JP" altLang="en-US" sz="2000" dirty="0" smtClean="0">
                <a:solidFill>
                  <a:schemeClr val="tx1"/>
                </a:solidFill>
              </a:rPr>
              <a:t>同じファイルを変更した開発者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対象とするプロジェクト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94" y="1653073"/>
            <a:ext cx="7964012" cy="4420217"/>
          </a:xfrm>
        </p:spPr>
      </p:pic>
    </p:spTree>
    <p:extLst>
      <p:ext uri="{BB962C8B-B14F-4D97-AF65-F5344CB8AC3E}">
        <p14:creationId xmlns:p14="http://schemas.microsoft.com/office/powerpoint/2010/main" val="413853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グラフに対する</a:t>
            </a:r>
            <a:r>
              <a:rPr kumimoji="1" lang="ja-JP" altLang="en-US" dirty="0" smtClean="0"/>
              <a:t>メトリクス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tabLst>
                <a:tab pos="3594100" algn="l"/>
              </a:tabLst>
            </a:pPr>
            <a:r>
              <a:rPr lang="en-US" altLang="ja-JP" dirty="0" smtClean="0"/>
              <a:t>Graph </a:t>
            </a:r>
            <a:r>
              <a:rPr lang="en-US" altLang="ja-JP" dirty="0"/>
              <a:t>diameter</a:t>
            </a:r>
          </a:p>
          <a:p>
            <a:pPr lvl="1">
              <a:lnSpc>
                <a:spcPct val="120000"/>
              </a:lnSpc>
              <a:tabLst>
                <a:tab pos="3594100" algn="l"/>
              </a:tabLst>
            </a:pPr>
            <a:r>
              <a:rPr lang="ja-JP" altLang="en-US" dirty="0"/>
              <a:t>グラフの任意</a:t>
            </a:r>
            <a:r>
              <a:rPr lang="ja-JP" altLang="en-US" dirty="0" smtClean="0"/>
              <a:t>の</a:t>
            </a:r>
            <a:r>
              <a:rPr lang="en-US" altLang="ja-JP" dirty="0" smtClean="0"/>
              <a:t>2</a:t>
            </a:r>
            <a:r>
              <a:rPr lang="ja-JP" altLang="en-US" dirty="0" smtClean="0"/>
              <a:t>頂</a:t>
            </a:r>
            <a:r>
              <a:rPr lang="ja-JP" altLang="en-US" dirty="0"/>
              <a:t>点間での最短経路長の最大値</a:t>
            </a:r>
            <a:endParaRPr lang="en-US" altLang="ja-JP" dirty="0"/>
          </a:p>
          <a:p>
            <a:pPr>
              <a:lnSpc>
                <a:spcPct val="120000"/>
              </a:lnSpc>
              <a:tabLst>
                <a:tab pos="3594100" algn="l"/>
              </a:tabLst>
            </a:pPr>
            <a:r>
              <a:rPr lang="en-US" altLang="ja-JP" dirty="0" err="1"/>
              <a:t>Assortativity</a:t>
            </a:r>
            <a:endParaRPr lang="en-US" altLang="ja-JP" dirty="0"/>
          </a:p>
          <a:p>
            <a:pPr lvl="1">
              <a:lnSpc>
                <a:spcPct val="120000"/>
              </a:lnSpc>
              <a:tabLst>
                <a:tab pos="3594100" algn="l"/>
              </a:tabLst>
            </a:pPr>
            <a:r>
              <a:rPr lang="ja-JP" altLang="en-US" dirty="0"/>
              <a:t>各辺が接続して</a:t>
            </a:r>
            <a:r>
              <a:rPr lang="ja-JP" altLang="en-US" dirty="0" smtClean="0"/>
              <a:t>いる</a:t>
            </a:r>
            <a:r>
              <a:rPr lang="en-US" altLang="ja-JP" dirty="0" smtClean="0"/>
              <a:t>2</a:t>
            </a:r>
            <a:r>
              <a:rPr lang="ja-JP" altLang="en-US" dirty="0" smtClean="0"/>
              <a:t>頂点</a:t>
            </a:r>
            <a:r>
              <a:rPr lang="ja-JP" altLang="en-US" dirty="0"/>
              <a:t>が同じぐらいの次数を持っているかどうかを判定する値</a:t>
            </a:r>
            <a:endParaRPr lang="en-US" altLang="ja-JP" dirty="0"/>
          </a:p>
          <a:p>
            <a:pPr>
              <a:lnSpc>
                <a:spcPct val="120000"/>
              </a:lnSpc>
              <a:tabLst>
                <a:tab pos="3594100" algn="l"/>
              </a:tabLst>
            </a:pPr>
            <a:r>
              <a:rPr lang="en-US" altLang="ja-JP" dirty="0"/>
              <a:t>Number of nodes in cycles </a:t>
            </a:r>
          </a:p>
          <a:p>
            <a:pPr lvl="1">
              <a:lnSpc>
                <a:spcPct val="120000"/>
              </a:lnSpc>
              <a:tabLst>
                <a:tab pos="3594100" algn="l"/>
              </a:tabLst>
            </a:pPr>
            <a:r>
              <a:rPr lang="ja-JP" altLang="en-US" dirty="0"/>
              <a:t>グラフ内で，有向辺で循環的に接続された頂点の</a:t>
            </a:r>
            <a:r>
              <a:rPr lang="ja-JP" altLang="en-US" dirty="0" smtClean="0"/>
              <a:t>数</a:t>
            </a:r>
            <a:endParaRPr lang="en-US" altLang="ja-JP" dirty="0" smtClean="0"/>
          </a:p>
          <a:p>
            <a:pPr>
              <a:lnSpc>
                <a:spcPct val="120000"/>
              </a:lnSpc>
              <a:tabLst>
                <a:tab pos="3594100" algn="l"/>
              </a:tabLst>
            </a:pPr>
            <a:r>
              <a:rPr kumimoji="1" lang="en-US" altLang="ja-JP" dirty="0" smtClean="0"/>
              <a:t>Edit Distance</a:t>
            </a:r>
          </a:p>
          <a:p>
            <a:pPr lvl="1">
              <a:lnSpc>
                <a:spcPct val="120000"/>
              </a:lnSpc>
              <a:tabLst>
                <a:tab pos="3594100" algn="l"/>
              </a:tabLst>
            </a:pPr>
            <a:r>
              <a:rPr kumimoji="1" lang="ja-JP" altLang="en-US" dirty="0" smtClean="0"/>
              <a:t>値が大きいほどシステム構造が大きく変更されている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9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頂点に対するメトリクス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tabLst>
                <a:tab pos="3594100" algn="l"/>
              </a:tabLst>
            </a:pPr>
            <a:r>
              <a:rPr lang="en-US" altLang="ja-JP" dirty="0" smtClean="0"/>
              <a:t>Clustering Coefficient</a:t>
            </a:r>
            <a:endParaRPr lang="en-US" altLang="ja-JP" dirty="0"/>
          </a:p>
          <a:p>
            <a:pPr lvl="1">
              <a:lnSpc>
                <a:spcPct val="120000"/>
              </a:lnSpc>
              <a:tabLst>
                <a:tab pos="3594100" algn="l"/>
              </a:tabLst>
            </a:pPr>
            <a:r>
              <a:rPr lang="ja-JP" altLang="en-US" dirty="0"/>
              <a:t>ある頂点 </a:t>
            </a:r>
            <a:r>
              <a:rPr lang="en-US" altLang="ja-JP" dirty="0"/>
              <a:t>u </a:t>
            </a:r>
            <a:r>
              <a:rPr lang="ja-JP" altLang="en-US" dirty="0"/>
              <a:t>に接続されている頂点が，互いに接続されている確率（密結合なグラフで値が高い）</a:t>
            </a:r>
            <a:endParaRPr lang="en-US" altLang="ja-JP" dirty="0"/>
          </a:p>
          <a:p>
            <a:pPr>
              <a:lnSpc>
                <a:spcPct val="120000"/>
              </a:lnSpc>
            </a:pPr>
            <a:r>
              <a:rPr lang="en-US" altLang="ja-JP" dirty="0" smtClean="0"/>
              <a:t>Node </a:t>
            </a:r>
            <a:r>
              <a:rPr lang="en-US" altLang="ja-JP" dirty="0"/>
              <a:t>Rank</a:t>
            </a:r>
          </a:p>
          <a:p>
            <a:pPr lvl="1">
              <a:lnSpc>
                <a:spcPct val="120000"/>
              </a:lnSpc>
            </a:pPr>
            <a:r>
              <a:rPr lang="en-US" altLang="ja-JP" dirty="0"/>
              <a:t>Page Rank </a:t>
            </a:r>
            <a:r>
              <a:rPr lang="ja-JP" altLang="en-US" dirty="0"/>
              <a:t>系メトリクス．多数のノードから直接・間接的に参照されているノードほど値が</a:t>
            </a:r>
            <a:r>
              <a:rPr lang="ja-JP" altLang="en-US" dirty="0" smtClean="0"/>
              <a:t>高い</a:t>
            </a:r>
            <a:endParaRPr lang="en-US" altLang="ja-JP" dirty="0" smtClean="0"/>
          </a:p>
          <a:p>
            <a:pPr>
              <a:lnSpc>
                <a:spcPct val="120000"/>
              </a:lnSpc>
            </a:pPr>
            <a:r>
              <a:rPr lang="en-US" altLang="ja-JP" dirty="0" smtClean="0"/>
              <a:t>Modularity </a:t>
            </a:r>
            <a:r>
              <a:rPr lang="en-US" altLang="ja-JP" dirty="0"/>
              <a:t>Ratio</a:t>
            </a:r>
          </a:p>
          <a:p>
            <a:pPr lvl="1">
              <a:lnSpc>
                <a:spcPct val="120000"/>
              </a:lnSpc>
            </a:pPr>
            <a:r>
              <a:rPr lang="ja-JP" altLang="en-US" dirty="0"/>
              <a:t>モジュール間よりもモジュール内の呼び出し・変数アクセスが多いほど値が</a:t>
            </a:r>
            <a:r>
              <a:rPr lang="ja-JP" altLang="en-US" dirty="0" smtClean="0"/>
              <a:t>高い</a:t>
            </a:r>
            <a:endParaRPr lang="en-US" altLang="ja-JP" sz="1400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2347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31"/>
          <a:stretch/>
        </p:blipFill>
        <p:spPr>
          <a:xfrm>
            <a:off x="1691680" y="2708919"/>
            <a:ext cx="5832648" cy="358823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結果</a:t>
            </a:r>
            <a:r>
              <a:rPr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関数のコールグラフに関するメトリクスは，ソフトウェアが違っても似たような値の変動をする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2213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24"/>
          <a:stretch/>
        </p:blipFill>
        <p:spPr>
          <a:xfrm>
            <a:off x="1981715" y="2375009"/>
            <a:ext cx="5182573" cy="4366359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結果</a:t>
            </a:r>
            <a:r>
              <a:rPr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関数のコールグラフに関するメトリクスは，ソフトウェアが違っても似たような値の変動をする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6592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" t="1307" b="84494"/>
          <a:stretch/>
        </p:blipFill>
        <p:spPr>
          <a:xfrm>
            <a:off x="673478" y="2564904"/>
            <a:ext cx="8136904" cy="1720225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結果</a:t>
            </a:r>
            <a:r>
              <a:rPr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関数のコールグラフに関するメトリクスは，ソフトウェアが違っても似たような値の変動をする</a:t>
            </a:r>
            <a:endParaRPr kumimoji="1" lang="ja-JP" altLang="en-US" dirty="0"/>
          </a:p>
        </p:txBody>
      </p:sp>
      <p:sp>
        <p:nvSpPr>
          <p:cNvPr id="5" name="角丸四角形吹き出し 4"/>
          <p:cNvSpPr/>
          <p:nvPr/>
        </p:nvSpPr>
        <p:spPr>
          <a:xfrm>
            <a:off x="5364088" y="4509120"/>
            <a:ext cx="2016224" cy="828092"/>
          </a:xfrm>
          <a:prstGeom prst="wedgeRoundRectCallout">
            <a:avLst>
              <a:gd name="adj1" fmla="val 78801"/>
              <a:gd name="adj2" fmla="val -14445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アーキテクチャが大幅に変更された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0" y="5661248"/>
            <a:ext cx="9144000" cy="8640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/>
              <a:t>メトリクスの突然の変化はシステム構造の大きな変更に対応する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3399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結果</a:t>
            </a:r>
            <a:r>
              <a:rPr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関数・モジュール</a:t>
            </a:r>
            <a:r>
              <a:rPr lang="ja-JP" altLang="en-US" dirty="0" smtClean="0"/>
              <a:t>は多く</a:t>
            </a:r>
            <a:r>
              <a:rPr lang="ja-JP" altLang="en-US" dirty="0"/>
              <a:t>の関数・モジュールから参照されているもの</a:t>
            </a:r>
            <a:r>
              <a:rPr lang="ja-JP" altLang="en-US" dirty="0" smtClean="0"/>
              <a:t>ほど発生</a:t>
            </a:r>
            <a:r>
              <a:rPr lang="ja-JP" altLang="en-US" dirty="0"/>
              <a:t>したバグ</a:t>
            </a:r>
            <a:r>
              <a:rPr lang="ja-JP" altLang="en-US" dirty="0" smtClean="0"/>
              <a:t>の重要度が</a:t>
            </a:r>
            <a:r>
              <a:rPr lang="ja-JP" altLang="en-US" dirty="0"/>
              <a:t>高い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132" y="2780928"/>
            <a:ext cx="6252220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6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結果</a:t>
            </a:r>
            <a:r>
              <a:rPr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関数・モジュール</a:t>
            </a:r>
            <a:r>
              <a:rPr lang="ja-JP" altLang="en-US" dirty="0" smtClean="0"/>
              <a:t>は多く</a:t>
            </a:r>
            <a:r>
              <a:rPr lang="ja-JP" altLang="en-US" dirty="0"/>
              <a:t>の関数・モジュールから参照されているもの</a:t>
            </a:r>
            <a:r>
              <a:rPr lang="ja-JP" altLang="en-US" dirty="0" smtClean="0"/>
              <a:t>ほど発生</a:t>
            </a:r>
            <a:r>
              <a:rPr lang="ja-JP" altLang="en-US" dirty="0"/>
              <a:t>したバグ</a:t>
            </a:r>
            <a:r>
              <a:rPr lang="ja-JP" altLang="en-US" dirty="0" smtClean="0"/>
              <a:t>の重要度が</a:t>
            </a:r>
            <a:r>
              <a:rPr lang="ja-JP" altLang="en-US" dirty="0"/>
              <a:t>高い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132" y="2780928"/>
            <a:ext cx="6252220" cy="3312368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0" y="5661248"/>
            <a:ext cx="9144000" cy="8640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err="1" smtClean="0"/>
              <a:t>NodeRank</a:t>
            </a:r>
            <a:r>
              <a:rPr lang="ja-JP" altLang="en-US" sz="2400" dirty="0" smtClean="0"/>
              <a:t>はバグの重要度予測に効果的なメトリクスである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4448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err="1" smtClean="0"/>
              <a:t>ModularityRatio</a:t>
            </a:r>
            <a:r>
              <a:rPr lang="ja-JP" altLang="en-US" dirty="0" smtClean="0"/>
              <a:t>の値が</a:t>
            </a:r>
            <a:r>
              <a:rPr lang="ja-JP" altLang="en-US" dirty="0"/>
              <a:t>高い</a:t>
            </a:r>
            <a:r>
              <a:rPr lang="ja-JP" altLang="en-US" dirty="0" smtClean="0"/>
              <a:t>ほど，そのモジュールのメンテナンスにかかる工数は</a:t>
            </a:r>
            <a:r>
              <a:rPr lang="ja-JP" altLang="en-US" dirty="0"/>
              <a:t>小さい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" r="2843"/>
          <a:stretch/>
        </p:blipFill>
        <p:spPr>
          <a:xfrm>
            <a:off x="170111" y="2766714"/>
            <a:ext cx="8794377" cy="1886422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5" t="41379" r="45776" b="33983"/>
          <a:stretch/>
        </p:blipFill>
        <p:spPr bwMode="auto">
          <a:xfrm>
            <a:off x="2481143" y="4869160"/>
            <a:ext cx="4172311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013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err="1" smtClean="0"/>
              <a:t>ModularityRatio</a:t>
            </a:r>
            <a:r>
              <a:rPr lang="ja-JP" altLang="en-US" dirty="0" smtClean="0"/>
              <a:t>の値が</a:t>
            </a:r>
            <a:r>
              <a:rPr lang="ja-JP" altLang="en-US" dirty="0"/>
              <a:t>高い</a:t>
            </a:r>
            <a:r>
              <a:rPr lang="ja-JP" altLang="en-US" dirty="0" smtClean="0"/>
              <a:t>ほど，そのモジュールのメンテナンスにかかる工数は</a:t>
            </a:r>
            <a:r>
              <a:rPr lang="ja-JP" altLang="en-US" dirty="0"/>
              <a:t>小さい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" r="2843"/>
          <a:stretch/>
        </p:blipFill>
        <p:spPr>
          <a:xfrm>
            <a:off x="170111" y="2766714"/>
            <a:ext cx="8794377" cy="1886422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5" t="41379" r="45776" b="33983"/>
          <a:stretch/>
        </p:blipFill>
        <p:spPr bwMode="auto">
          <a:xfrm>
            <a:off x="2481143" y="4869160"/>
            <a:ext cx="4172311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正方形/長方形 5"/>
          <p:cNvSpPr/>
          <p:nvPr/>
        </p:nvSpPr>
        <p:spPr>
          <a:xfrm>
            <a:off x="0" y="5661248"/>
            <a:ext cx="9144000" cy="8640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dirty="0" err="1" smtClean="0"/>
              <a:t>ModulatiryRatio</a:t>
            </a:r>
            <a:r>
              <a:rPr lang="ja-JP" altLang="en-US" sz="2400" dirty="0" smtClean="0"/>
              <a:t>によって次リリースの工数が決まる</a:t>
            </a:r>
            <a:r>
              <a:rPr lang="en-US" altLang="ja-JP" sz="2400" dirty="0" smtClean="0"/>
              <a:t>(</a:t>
            </a:r>
            <a:r>
              <a:rPr lang="en-US" altLang="ja-JP" sz="2400" dirty="0"/>
              <a:t>Blender, </a:t>
            </a:r>
            <a:r>
              <a:rPr lang="en-US" altLang="ja-JP" sz="2400" dirty="0" smtClean="0"/>
              <a:t>Firefox)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1721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4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開発者間でのバグ対応の協力関係グラフ（１年単位）が変化するほど，そのシステムはバグが多い</a:t>
            </a:r>
            <a:endParaRPr kumimoji="1" lang="ja-JP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7" t="21602" r="36194" b="31298"/>
          <a:stretch/>
        </p:blipFill>
        <p:spPr bwMode="auto">
          <a:xfrm>
            <a:off x="683568" y="2664296"/>
            <a:ext cx="7822965" cy="3861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37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ja-JP" altLang="en-US" dirty="0"/>
              <a:t>グラフに関するメトリクスの用途を４つ示した</a:t>
            </a:r>
          </a:p>
          <a:p>
            <a:pPr lvl="1">
              <a:lnSpc>
                <a:spcPct val="120000"/>
              </a:lnSpc>
            </a:pPr>
            <a:r>
              <a:rPr lang="ja-JP" altLang="en-US" dirty="0"/>
              <a:t>関数のコールグラフに関するメトリクスは，ソフトウェアが違っても似たような値の変動を</a:t>
            </a:r>
            <a:r>
              <a:rPr lang="ja-JP" altLang="en-US" dirty="0" smtClean="0"/>
              <a:t>する</a:t>
            </a:r>
            <a:endParaRPr lang="en-US" altLang="ja-JP" dirty="0">
              <a:sym typeface="Wingdings" pitchFamily="2" charset="2"/>
            </a:endParaRPr>
          </a:p>
          <a:p>
            <a:pPr lvl="8">
              <a:lnSpc>
                <a:spcPct val="120000"/>
              </a:lnSpc>
            </a:pPr>
            <a:endParaRPr lang="en-US" altLang="ja-JP" dirty="0">
              <a:sym typeface="Wingdings" pitchFamily="2" charset="2"/>
            </a:endParaRPr>
          </a:p>
          <a:p>
            <a:pPr lvl="1">
              <a:lnSpc>
                <a:spcPct val="120000"/>
              </a:lnSpc>
            </a:pPr>
            <a:r>
              <a:rPr lang="ja-JP" altLang="en-US" dirty="0"/>
              <a:t>関数・モジュールは，多くの関数・モジュールから参照されているものほど，そこで発生したバグ</a:t>
            </a:r>
            <a:r>
              <a:rPr lang="ja-JP" altLang="en-US" dirty="0" smtClean="0"/>
              <a:t>の重要度が高い</a:t>
            </a:r>
            <a:endParaRPr lang="en-US" altLang="ja-JP" dirty="0" smtClean="0"/>
          </a:p>
          <a:p>
            <a:pPr lvl="1">
              <a:lnSpc>
                <a:spcPct val="120000"/>
              </a:lnSpc>
            </a:pPr>
            <a:endParaRPr lang="en-US" altLang="ja-JP" dirty="0"/>
          </a:p>
          <a:p>
            <a:pPr lvl="1">
              <a:lnSpc>
                <a:spcPct val="120000"/>
              </a:lnSpc>
            </a:pPr>
            <a:r>
              <a:rPr lang="ja-JP" altLang="en-US" dirty="0"/>
              <a:t>モジュール性を表現する </a:t>
            </a:r>
            <a:r>
              <a:rPr lang="en-US" altLang="ja-JP" dirty="0" err="1"/>
              <a:t>ModularityRatio</a:t>
            </a:r>
            <a:r>
              <a:rPr lang="en-US" altLang="ja-JP" dirty="0"/>
              <a:t> </a:t>
            </a:r>
            <a:r>
              <a:rPr lang="ja-JP" altLang="en-US" dirty="0"/>
              <a:t>メトリクスが高いほど，そのモジュール</a:t>
            </a:r>
            <a:r>
              <a:rPr lang="ja-JP" altLang="en-US" dirty="0" smtClean="0"/>
              <a:t>のメンテナンスにかかる工数は小さい</a:t>
            </a:r>
            <a:endParaRPr lang="en-US" altLang="ja-JP" dirty="0" smtClean="0"/>
          </a:p>
          <a:p>
            <a:pPr lvl="1">
              <a:lnSpc>
                <a:spcPct val="120000"/>
              </a:lnSpc>
            </a:pPr>
            <a:endParaRPr lang="en-US" altLang="ja-JP" dirty="0"/>
          </a:p>
          <a:p>
            <a:pPr lvl="1">
              <a:lnSpc>
                <a:spcPct val="120000"/>
              </a:lnSpc>
            </a:pPr>
            <a:r>
              <a:rPr lang="ja-JP" altLang="en-US" dirty="0"/>
              <a:t>開発者間でのバグ対応の協力関係グラフ（１年単位）が変化するほど，そのシステムはバグが多い 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286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やっていることがかなり似ていると思った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/>
              <a:t>Granger Causality Test </a:t>
            </a:r>
            <a:r>
              <a:rPr kumimoji="1" lang="ja-JP" altLang="en-US" dirty="0" smtClean="0"/>
              <a:t>使えそうだと思った</a:t>
            </a:r>
            <a:endParaRPr lang="en-US" altLang="ja-JP" dirty="0"/>
          </a:p>
          <a:p>
            <a:endParaRPr kumimoji="1" lang="en-US" altLang="ja-JP" dirty="0" smtClean="0"/>
          </a:p>
          <a:p>
            <a:r>
              <a:rPr lang="ja-JP" altLang="en-US" dirty="0" smtClean="0"/>
              <a:t>グラフに関するメトリクスも使ってみようと思った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ja-JP" altLang="en-US" smtClean="0"/>
              <a:t>メトリクスの値がなぜ著しく変化しているのか，などしっかりとした分析がなされていると感じた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9577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690</Words>
  <Application>Microsoft Office PowerPoint</Application>
  <PresentationFormat>画面に合わせる (4:3)</PresentationFormat>
  <Paragraphs>96</Paragraphs>
  <Slides>20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1" baseType="lpstr">
      <vt:lpstr>Office ​​テーマ</vt:lpstr>
      <vt:lpstr>Graph-Based Analysis and Prediction for Software Evolution</vt:lpstr>
      <vt:lpstr>概要</vt:lpstr>
      <vt:lpstr>背景</vt:lpstr>
      <vt:lpstr>グラフの作成</vt:lpstr>
      <vt:lpstr>グラフの作成</vt:lpstr>
      <vt:lpstr>グラフの作成</vt:lpstr>
      <vt:lpstr>グラフの作成</vt:lpstr>
      <vt:lpstr>対象とするプロジェクト</vt:lpstr>
      <vt:lpstr>グラフに対するメトリクス</vt:lpstr>
      <vt:lpstr>頂点に対するメトリクス</vt:lpstr>
      <vt:lpstr>結果1</vt:lpstr>
      <vt:lpstr>結果1</vt:lpstr>
      <vt:lpstr>結果1</vt:lpstr>
      <vt:lpstr>結果2</vt:lpstr>
      <vt:lpstr>結果2</vt:lpstr>
      <vt:lpstr>結果3</vt:lpstr>
      <vt:lpstr>結果3</vt:lpstr>
      <vt:lpstr>結果4</vt:lpstr>
      <vt:lpstr>まとめ</vt:lpstr>
      <vt:lpstr>所感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Graph-Based Analysis and Prediction for Software Evolution</dc:title>
  <dc:creator>Yamatani</dc:creator>
  <cp:lastModifiedBy>Yamatani</cp:lastModifiedBy>
  <cp:revision>42</cp:revision>
  <dcterms:created xsi:type="dcterms:W3CDTF">2014-12-19T08:22:33Z</dcterms:created>
  <dcterms:modified xsi:type="dcterms:W3CDTF">2015-01-07T01:31:25Z</dcterms:modified>
</cp:coreProperties>
</file>