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74" r:id="rId3"/>
    <p:sldId id="308" r:id="rId4"/>
    <p:sldId id="323" r:id="rId5"/>
    <p:sldId id="310" r:id="rId6"/>
    <p:sldId id="275" r:id="rId7"/>
    <p:sldId id="309" r:id="rId8"/>
    <p:sldId id="311" r:id="rId9"/>
    <p:sldId id="324" r:id="rId10"/>
    <p:sldId id="315" r:id="rId11"/>
    <p:sldId id="314" r:id="rId12"/>
    <p:sldId id="316" r:id="rId13"/>
    <p:sldId id="317" r:id="rId14"/>
    <p:sldId id="318" r:id="rId15"/>
    <p:sldId id="325" r:id="rId16"/>
    <p:sldId id="319" r:id="rId17"/>
    <p:sldId id="280" r:id="rId18"/>
    <p:sldId id="326" r:id="rId19"/>
    <p:sldId id="281" r:id="rId20"/>
    <p:sldId id="358" r:id="rId21"/>
    <p:sldId id="327" r:id="rId22"/>
    <p:sldId id="320" r:id="rId23"/>
    <p:sldId id="321" r:id="rId24"/>
    <p:sldId id="328" r:id="rId25"/>
    <p:sldId id="332" r:id="rId26"/>
    <p:sldId id="331" r:id="rId27"/>
    <p:sldId id="333" r:id="rId28"/>
    <p:sldId id="335" r:id="rId29"/>
    <p:sldId id="334" r:id="rId30"/>
    <p:sldId id="336" r:id="rId31"/>
    <p:sldId id="338" r:id="rId32"/>
    <p:sldId id="337" r:id="rId33"/>
    <p:sldId id="340" r:id="rId34"/>
    <p:sldId id="329" r:id="rId35"/>
    <p:sldId id="342" r:id="rId36"/>
    <p:sldId id="351" r:id="rId37"/>
    <p:sldId id="344" r:id="rId38"/>
    <p:sldId id="357" r:id="rId39"/>
    <p:sldId id="345" r:id="rId40"/>
    <p:sldId id="348" r:id="rId41"/>
    <p:sldId id="350" r:id="rId42"/>
    <p:sldId id="352" r:id="rId43"/>
    <p:sldId id="330" r:id="rId44"/>
    <p:sldId id="299" r:id="rId4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308"/>
            <p14:sldId id="323"/>
            <p14:sldId id="310"/>
            <p14:sldId id="275"/>
            <p14:sldId id="309"/>
            <p14:sldId id="311"/>
            <p14:sldId id="324"/>
            <p14:sldId id="315"/>
            <p14:sldId id="314"/>
            <p14:sldId id="316"/>
            <p14:sldId id="317"/>
            <p14:sldId id="318"/>
            <p14:sldId id="325"/>
            <p14:sldId id="319"/>
            <p14:sldId id="280"/>
            <p14:sldId id="326"/>
            <p14:sldId id="281"/>
            <p14:sldId id="358"/>
            <p14:sldId id="327"/>
            <p14:sldId id="320"/>
            <p14:sldId id="321"/>
            <p14:sldId id="328"/>
            <p14:sldId id="332"/>
            <p14:sldId id="331"/>
            <p14:sldId id="333"/>
            <p14:sldId id="335"/>
            <p14:sldId id="334"/>
            <p14:sldId id="336"/>
            <p14:sldId id="338"/>
            <p14:sldId id="337"/>
            <p14:sldId id="340"/>
            <p14:sldId id="329"/>
            <p14:sldId id="342"/>
            <p14:sldId id="351"/>
            <p14:sldId id="344"/>
            <p14:sldId id="357"/>
            <p14:sldId id="345"/>
            <p14:sldId id="348"/>
            <p14:sldId id="350"/>
            <p14:sldId id="352"/>
            <p14:sldId id="330"/>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2013/1/10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2013/1/10</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a:t>9</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t>第</a:t>
            </a:r>
            <a:r>
              <a:rPr lang="en-US" altLang="ja-JP" dirty="0" smtClean="0"/>
              <a:t>12</a:t>
            </a:r>
            <a:r>
              <a:rPr lang="ja-JP" altLang="en-US" dirty="0" smtClean="0"/>
              <a:t>章　時系列</a:t>
            </a:r>
            <a:endParaRPr lang="en-US" altLang="ja-JP" dirty="0" smtClean="0"/>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t>基本</a:t>
            </a:r>
            <a:r>
              <a:rPr kumimoji="1" lang="ja-JP" altLang="en-US" sz="3200" dirty="0" smtClean="0"/>
              <a:t>概念</a:t>
            </a:r>
            <a:endParaRPr kumimoji="1" lang="en-US" altLang="ja-JP" sz="3200" dirty="0" smtClean="0"/>
          </a:p>
          <a:p>
            <a:pPr>
              <a:spcBef>
                <a:spcPts val="1800"/>
              </a:spcBef>
            </a:pPr>
            <a:r>
              <a:rPr kumimoji="1" lang="ja-JP" altLang="en-US" sz="3200" dirty="0" smtClean="0"/>
              <a:t>データ操作</a:t>
            </a:r>
            <a:endParaRPr kumimoji="1" lang="en-US" altLang="ja-JP" sz="3200" dirty="0" smtClean="0"/>
          </a:p>
          <a:p>
            <a:pPr>
              <a:spcBef>
                <a:spcPts val="1800"/>
              </a:spcBef>
            </a:pPr>
            <a:r>
              <a:rPr lang="ja-JP" altLang="en-US" sz="3200" dirty="0"/>
              <a:t>用語</a:t>
            </a:r>
            <a:r>
              <a:rPr lang="ja-JP" altLang="en-US" sz="3200" dirty="0" smtClean="0"/>
              <a:t>説明</a:t>
            </a:r>
            <a:endParaRPr lang="en-US" altLang="ja-JP" sz="3200" dirty="0" smtClean="0"/>
          </a:p>
          <a:p>
            <a:pPr>
              <a:spcBef>
                <a:spcPts val="1800"/>
              </a:spcBef>
            </a:pPr>
            <a:r>
              <a:rPr lang="ja-JP" altLang="en-US" sz="3200" dirty="0" smtClean="0"/>
              <a:t>自己共分散と自己相関</a:t>
            </a:r>
            <a:endParaRPr lang="en-US" altLang="ja-JP" sz="3200" dirty="0" smtClean="0"/>
          </a:p>
          <a:p>
            <a:pPr>
              <a:spcBef>
                <a:spcPts val="1800"/>
              </a:spcBef>
            </a:pPr>
            <a:r>
              <a:rPr lang="ja-JP" altLang="en-US" sz="3200" dirty="0" smtClean="0"/>
              <a:t>スペクトル分析</a:t>
            </a:r>
            <a:endParaRPr lang="en-US" altLang="ja-JP" sz="3200" dirty="0" smtClean="0"/>
          </a:p>
          <a:p>
            <a:pPr>
              <a:spcBef>
                <a:spcPts val="1800"/>
              </a:spcBef>
            </a:pPr>
            <a:r>
              <a:rPr lang="ja-JP" altLang="en-US" sz="3200" dirty="0" smtClean="0"/>
              <a:t>時系列モデル</a:t>
            </a:r>
            <a:r>
              <a:rPr kumimoji="1" lang="ja-JP" altLang="en-US" sz="3200" dirty="0" smtClean="0"/>
              <a:t>の</a:t>
            </a:r>
            <a:r>
              <a:rPr kumimoji="1" lang="ja-JP" altLang="en-US" sz="3200" dirty="0" smtClean="0"/>
              <a:t>分類</a:t>
            </a:r>
            <a:endParaRPr kumimoji="1" lang="en-US" altLang="ja-JP" sz="3200" dirty="0" smtClean="0"/>
          </a:p>
          <a:p>
            <a:pPr marL="114300" indent="0">
              <a:spcBef>
                <a:spcPts val="1800"/>
              </a:spcBef>
              <a:buNone/>
            </a:pPr>
            <a:r>
              <a:rPr lang="ja-JP" altLang="en-US" sz="3200" dirty="0" smtClean="0"/>
              <a:t>・</a:t>
            </a:r>
            <a:r>
              <a:rPr lang="en-US" altLang="ja-JP" sz="3200" dirty="0" smtClean="0"/>
              <a:t>AR</a:t>
            </a:r>
            <a:r>
              <a:rPr lang="ja-JP" altLang="en-US" sz="3200" dirty="0" smtClean="0"/>
              <a:t>モデル</a:t>
            </a:r>
            <a:endParaRPr lang="en-US" altLang="ja-JP" sz="3200" dirty="0" smtClean="0"/>
          </a:p>
          <a:p>
            <a:pPr marL="114300" indent="0">
              <a:spcBef>
                <a:spcPts val="1800"/>
              </a:spcBef>
              <a:buNone/>
            </a:pPr>
            <a:r>
              <a:rPr kumimoji="1" lang="ja-JP" altLang="en-US" sz="3200" dirty="0" smtClean="0"/>
              <a:t>・</a:t>
            </a:r>
            <a:r>
              <a:rPr kumimoji="1" lang="en-US" altLang="ja-JP" sz="3200" dirty="0" smtClean="0"/>
              <a:t>ARMA/ARIMA</a:t>
            </a:r>
            <a:r>
              <a:rPr kumimoji="1" lang="ja-JP" altLang="en-US" sz="3200" dirty="0" smtClean="0"/>
              <a:t>モデル</a:t>
            </a:r>
            <a:endParaRPr kumimoji="1" lang="en-US" altLang="ja-JP" sz="3200" dirty="0" smtClean="0"/>
          </a:p>
          <a:p>
            <a:pPr>
              <a:spcBef>
                <a:spcPts val="1800"/>
              </a:spcBef>
            </a:pPr>
            <a:r>
              <a:rPr lang="ja-JP" altLang="en-US" sz="3200" dirty="0"/>
              <a:t>まとめ</a:t>
            </a:r>
            <a:endParaRPr kumimoji="1" lang="ja-JP" altLang="en-US" sz="3200" dirty="0"/>
          </a:p>
        </p:txBody>
      </p:sp>
    </p:spTree>
    <p:extLst>
      <p:ext uri="{BB962C8B-B14F-4D97-AF65-F5344CB8AC3E}">
        <p14:creationId xmlns:p14="http://schemas.microsoft.com/office/powerpoint/2010/main" val="1228278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t>基本</a:t>
            </a:r>
            <a:r>
              <a:rPr kumimoji="1" lang="ja-JP" altLang="en-US" sz="3200" dirty="0" smtClean="0"/>
              <a:t>概念</a:t>
            </a:r>
            <a:endParaRPr kumimoji="1" lang="en-US" altLang="ja-JP" sz="3200" dirty="0" smtClean="0"/>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1380855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基本概念</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a:t>時系列</a:t>
            </a:r>
            <a:r>
              <a:rPr kumimoji="1" lang="ja-JP" altLang="en-US" sz="2800" dirty="0" smtClean="0"/>
              <a:t>とは</a:t>
            </a:r>
            <a:endParaRPr kumimoji="1" lang="en-US" altLang="ja-JP" sz="2800" dirty="0" smtClean="0"/>
          </a:p>
          <a:p>
            <a:pPr marL="114300" indent="0">
              <a:buNone/>
            </a:pPr>
            <a:r>
              <a:rPr lang="ja-JP" altLang="en-US" sz="2800" dirty="0"/>
              <a:t>・</a:t>
            </a:r>
            <a:r>
              <a:rPr lang="ja-JP" altLang="en-US" sz="2400" dirty="0"/>
              <a:t>時間とともに変動する現象に対して、時間の</a:t>
            </a:r>
            <a:r>
              <a:rPr lang="ja-JP" altLang="en-US" sz="2400" dirty="0" smtClean="0"/>
              <a:t>順序で測定、観測</a:t>
            </a:r>
            <a:r>
              <a:rPr lang="ja-JP" altLang="en-US" sz="2400" dirty="0"/>
              <a:t>した結果を記録したデータ</a:t>
            </a:r>
            <a:endParaRPr lang="en-US" altLang="ja-JP" sz="2400" dirty="0"/>
          </a:p>
          <a:p>
            <a:endParaRPr kumimoji="1" lang="en-US" altLang="ja-JP" sz="2800" dirty="0" smtClean="0"/>
          </a:p>
          <a:p>
            <a:r>
              <a:rPr lang="ja-JP" altLang="en-US" sz="2800" dirty="0" smtClean="0"/>
              <a:t>データの例</a:t>
            </a:r>
            <a:endParaRPr kumimoji="1" lang="en-US" altLang="ja-JP" sz="2800" dirty="0" smtClean="0"/>
          </a:p>
          <a:p>
            <a:pPr marL="114300" indent="0">
              <a:buNone/>
            </a:pPr>
            <a:r>
              <a:rPr kumimoji="1" lang="ja-JP" altLang="en-US" sz="2400" dirty="0" smtClean="0"/>
              <a:t>・医療データ：心電図、脳波</a:t>
            </a:r>
            <a:endParaRPr kumimoji="1" lang="en-US" altLang="ja-JP" sz="2400" dirty="0" smtClean="0"/>
          </a:p>
          <a:p>
            <a:pPr marL="114300" indent="0">
              <a:buNone/>
            </a:pPr>
            <a:r>
              <a:rPr lang="ja-JP" altLang="en-US" sz="2400" dirty="0" smtClean="0"/>
              <a:t>・気象データ：気温、気圧</a:t>
            </a:r>
            <a:endParaRPr lang="en-US" altLang="ja-JP" sz="2400" dirty="0" smtClean="0"/>
          </a:p>
          <a:p>
            <a:pPr marL="114300" indent="0">
              <a:buNone/>
            </a:pPr>
            <a:r>
              <a:rPr kumimoji="1" lang="ja-JP" altLang="en-US" sz="2400" dirty="0" smtClean="0"/>
              <a:t>・金融データ：株価、為替レート</a:t>
            </a:r>
            <a:endParaRPr kumimoji="1" lang="ja-JP" altLang="en-US" sz="2800" dirty="0"/>
          </a:p>
        </p:txBody>
      </p:sp>
    </p:spTree>
    <p:extLst>
      <p:ext uri="{BB962C8B-B14F-4D97-AF65-F5344CB8AC3E}">
        <p14:creationId xmlns:p14="http://schemas.microsoft.com/office/powerpoint/2010/main" val="192681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基本概念</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a:t>時系列</a:t>
            </a:r>
            <a:r>
              <a:rPr kumimoji="1" lang="ja-JP" altLang="en-US" sz="2800" dirty="0" smtClean="0"/>
              <a:t>とは</a:t>
            </a:r>
            <a:endParaRPr kumimoji="1" lang="en-US" altLang="ja-JP" sz="2800" dirty="0" smtClean="0"/>
          </a:p>
          <a:p>
            <a:pPr marL="114300" indent="0">
              <a:buNone/>
            </a:pPr>
            <a:r>
              <a:rPr lang="ja-JP" altLang="en-US" sz="2800" dirty="0"/>
              <a:t>・</a:t>
            </a:r>
            <a:r>
              <a:rPr lang="ja-JP" altLang="en-US" sz="2400" dirty="0"/>
              <a:t>時間とともに変動する現象に対して、時間の</a:t>
            </a:r>
            <a:r>
              <a:rPr lang="ja-JP" altLang="en-US" sz="2400" dirty="0" smtClean="0"/>
              <a:t>順序で測定、観測</a:t>
            </a:r>
            <a:r>
              <a:rPr lang="ja-JP" altLang="en-US" sz="2400" dirty="0"/>
              <a:t>した結果を記録したデータ</a:t>
            </a:r>
            <a:endParaRPr lang="en-US" altLang="ja-JP" sz="2400" dirty="0"/>
          </a:p>
          <a:p>
            <a:endParaRPr kumimoji="1" lang="en-US" altLang="ja-JP" sz="2800" dirty="0" smtClean="0"/>
          </a:p>
          <a:p>
            <a:r>
              <a:rPr lang="ja-JP" altLang="en-US" sz="2800" dirty="0" smtClean="0"/>
              <a:t>データの例</a:t>
            </a:r>
            <a:endParaRPr kumimoji="1" lang="en-US" altLang="ja-JP" sz="2800" dirty="0" smtClean="0"/>
          </a:p>
          <a:p>
            <a:pPr marL="114300" indent="0">
              <a:buNone/>
            </a:pPr>
            <a:r>
              <a:rPr kumimoji="1" lang="ja-JP" altLang="en-US" sz="2400" dirty="0" smtClean="0"/>
              <a:t>・医療データ：心電図、脳波</a:t>
            </a:r>
            <a:endParaRPr kumimoji="1" lang="en-US" altLang="ja-JP" sz="2400" dirty="0" smtClean="0"/>
          </a:p>
          <a:p>
            <a:pPr marL="114300" indent="0">
              <a:buNone/>
            </a:pPr>
            <a:r>
              <a:rPr lang="ja-JP" altLang="en-US" sz="2400" dirty="0" smtClean="0"/>
              <a:t>・気象データ：気温、気圧</a:t>
            </a:r>
            <a:endParaRPr lang="en-US" altLang="ja-JP" sz="2400" dirty="0" smtClean="0"/>
          </a:p>
          <a:p>
            <a:pPr marL="114300" indent="0">
              <a:buNone/>
            </a:pPr>
            <a:r>
              <a:rPr kumimoji="1" lang="ja-JP" altLang="en-US" sz="2400" dirty="0" smtClean="0"/>
              <a:t>・金融データ：株価、為替レート</a:t>
            </a:r>
            <a:endParaRPr kumimoji="1" lang="ja-JP" altLang="en-US" sz="2800" dirty="0"/>
          </a:p>
        </p:txBody>
      </p:sp>
      <p:sp>
        <p:nvSpPr>
          <p:cNvPr id="6" name="四角形吹き出し 5"/>
          <p:cNvSpPr/>
          <p:nvPr/>
        </p:nvSpPr>
        <p:spPr>
          <a:xfrm>
            <a:off x="1013102" y="5949280"/>
            <a:ext cx="6840760" cy="543813"/>
          </a:xfrm>
          <a:prstGeom prst="wedgeRectCallout">
            <a:avLst>
              <a:gd name="adj1" fmla="val -42755"/>
              <a:gd name="adj2" fmla="val -1520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b="1" dirty="0"/>
              <a:t>2003</a:t>
            </a:r>
            <a:r>
              <a:rPr lang="ja-JP" altLang="en-US" sz="2400" b="1" dirty="0"/>
              <a:t>年ノーベル経済学賞「経済時系列分析」</a:t>
            </a:r>
            <a:endParaRPr lang="en-US" altLang="ja-JP" sz="2400" b="1" dirty="0"/>
          </a:p>
        </p:txBody>
      </p:sp>
    </p:spTree>
    <p:extLst>
      <p:ext uri="{BB962C8B-B14F-4D97-AF65-F5344CB8AC3E}">
        <p14:creationId xmlns:p14="http://schemas.microsoft.com/office/powerpoint/2010/main" val="740025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時系列分析の目的</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データ変動の特徴を捉え、現象の解明と将来の変動を予測・制御すること</a:t>
            </a:r>
            <a:endParaRPr kumimoji="1" lang="en-US" altLang="ja-JP" sz="2800" dirty="0" smtClean="0"/>
          </a:p>
          <a:p>
            <a:endParaRPr lang="en-US" altLang="ja-JP" sz="2800" dirty="0"/>
          </a:p>
          <a:p>
            <a:endParaRPr kumimoji="1" lang="en-US" altLang="ja-JP" sz="2800" dirty="0" smtClean="0"/>
          </a:p>
        </p:txBody>
      </p:sp>
      <p:sp>
        <p:nvSpPr>
          <p:cNvPr id="5" name="テキスト ボックス 4"/>
          <p:cNvSpPr txBox="1"/>
          <p:nvPr/>
        </p:nvSpPr>
        <p:spPr>
          <a:xfrm>
            <a:off x="571360" y="3384146"/>
            <a:ext cx="7279205"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800" dirty="0" smtClean="0"/>
              <a:t>　回帰</a:t>
            </a:r>
            <a:r>
              <a:rPr lang="ja-JP" altLang="en-US" sz="2800" dirty="0"/>
              <a:t>分析：なにかの要因から結果を予測</a:t>
            </a:r>
            <a:endParaRPr lang="en-US" altLang="ja-JP" sz="2800" dirty="0"/>
          </a:p>
          <a:p>
            <a:r>
              <a:rPr lang="ja-JP" altLang="en-US" sz="2800" dirty="0"/>
              <a:t>時系列分析：過去のデータから未来を予測</a:t>
            </a:r>
            <a:endParaRPr lang="ja-JP" altLang="en-US" sz="2800" dirty="0"/>
          </a:p>
        </p:txBody>
      </p:sp>
    </p:spTree>
    <p:extLst>
      <p:ext uri="{BB962C8B-B14F-4D97-AF65-F5344CB8AC3E}">
        <p14:creationId xmlns:p14="http://schemas.microsoft.com/office/powerpoint/2010/main" val="418834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時系列データ</a:t>
            </a:r>
            <a:endParaRPr kumimoji="1" lang="ja-JP" altLang="en-US" dirty="0"/>
          </a:p>
        </p:txBody>
      </p:sp>
      <p:sp>
        <p:nvSpPr>
          <p:cNvPr id="4" name="テキスト ボックス 3"/>
          <p:cNvSpPr txBox="1"/>
          <p:nvPr/>
        </p:nvSpPr>
        <p:spPr>
          <a:xfrm>
            <a:off x="3419872" y="1340768"/>
            <a:ext cx="4896544" cy="5453420"/>
          </a:xfrm>
          <a:prstGeom prst="roundRect">
            <a:avLst/>
          </a:prstGeom>
          <a:noFill/>
          <a:ln>
            <a:solidFill>
              <a:schemeClr val="tx1"/>
            </a:solidFill>
          </a:ln>
        </p:spPr>
        <p:txBody>
          <a:bodyPr wrap="square" rtlCol="0">
            <a:spAutoFit/>
          </a:bodyPr>
          <a:lstStyle/>
          <a:p>
            <a:r>
              <a:rPr lang="en-US" altLang="ja-JP" sz="2000" dirty="0" smtClean="0"/>
              <a:t>&gt; class(</a:t>
            </a:r>
            <a:r>
              <a:rPr lang="en-US" altLang="ja-JP" sz="2000" dirty="0" err="1" smtClean="0"/>
              <a:t>UKgas</a:t>
            </a:r>
            <a:r>
              <a:rPr lang="en-US" altLang="ja-JP" sz="2000" dirty="0" smtClean="0"/>
              <a:t>)	</a:t>
            </a:r>
          </a:p>
          <a:p>
            <a:r>
              <a:rPr lang="en-US" altLang="ja-JP" sz="2000" dirty="0" smtClean="0"/>
              <a:t>[1] "</a:t>
            </a:r>
            <a:r>
              <a:rPr lang="en-US" altLang="ja-JP" sz="2000" dirty="0" err="1" smtClean="0"/>
              <a:t>ts</a:t>
            </a:r>
            <a:r>
              <a:rPr lang="en-US" altLang="ja-JP" sz="2000" dirty="0" smtClean="0"/>
              <a:t>“		</a:t>
            </a:r>
            <a:r>
              <a:rPr lang="en-US" altLang="ja-JP" sz="2000" dirty="0"/>
              <a:t>#</a:t>
            </a:r>
            <a:r>
              <a:rPr lang="ja-JP" altLang="en-US" sz="2000" dirty="0"/>
              <a:t>属性が</a:t>
            </a:r>
            <a:r>
              <a:rPr lang="ja-JP" altLang="en-US" sz="2000" dirty="0" smtClean="0"/>
              <a:t>時系列</a:t>
            </a:r>
            <a:endParaRPr lang="en-US" altLang="ja-JP" sz="2000" dirty="0" smtClean="0"/>
          </a:p>
          <a:p>
            <a:endParaRPr lang="en-US" altLang="ja-JP" sz="2000" dirty="0"/>
          </a:p>
          <a:p>
            <a:r>
              <a:rPr lang="en-US" altLang="ja-JP" sz="2000" dirty="0" smtClean="0"/>
              <a:t>&gt; </a:t>
            </a:r>
            <a:r>
              <a:rPr lang="en-US" altLang="ja-JP" sz="2000" dirty="0"/>
              <a:t>start(</a:t>
            </a:r>
            <a:r>
              <a:rPr lang="en-US" altLang="ja-JP" sz="2000" dirty="0" err="1"/>
              <a:t>UKgas</a:t>
            </a:r>
            <a:r>
              <a:rPr lang="en-US" altLang="ja-JP" sz="2000" dirty="0" smtClean="0"/>
              <a:t>)	</a:t>
            </a:r>
            <a:endParaRPr lang="en-US" altLang="ja-JP" sz="2000" dirty="0"/>
          </a:p>
          <a:p>
            <a:r>
              <a:rPr lang="en-US" altLang="ja-JP" sz="2000" dirty="0"/>
              <a:t>[1] 1960    </a:t>
            </a:r>
            <a:r>
              <a:rPr lang="en-US" altLang="ja-JP" sz="2000" dirty="0" smtClean="0"/>
              <a:t>1	#</a:t>
            </a:r>
            <a:r>
              <a:rPr lang="ja-JP" altLang="en-US" sz="2000" dirty="0"/>
              <a:t>開始時間を</a:t>
            </a:r>
            <a:r>
              <a:rPr lang="ja-JP" altLang="en-US" sz="2000" dirty="0" smtClean="0"/>
              <a:t>表示</a:t>
            </a:r>
            <a:endParaRPr lang="en-US" altLang="ja-JP" sz="2000" dirty="0" smtClean="0"/>
          </a:p>
          <a:p>
            <a:endParaRPr lang="en-US" altLang="ja-JP" sz="2000" dirty="0"/>
          </a:p>
          <a:p>
            <a:r>
              <a:rPr lang="en-US" altLang="ja-JP" sz="2000" dirty="0" smtClean="0"/>
              <a:t>&gt; end(</a:t>
            </a:r>
            <a:r>
              <a:rPr lang="en-US" altLang="ja-JP" sz="2000" dirty="0" err="1" smtClean="0"/>
              <a:t>UKgas</a:t>
            </a:r>
            <a:r>
              <a:rPr lang="en-US" altLang="ja-JP" sz="2000" dirty="0" smtClean="0"/>
              <a:t>)	</a:t>
            </a:r>
          </a:p>
          <a:p>
            <a:r>
              <a:rPr lang="en-US" altLang="ja-JP" sz="2000" dirty="0" smtClean="0"/>
              <a:t>[1] 1986    4	</a:t>
            </a:r>
            <a:r>
              <a:rPr lang="en-US" altLang="ja-JP" sz="2000" dirty="0"/>
              <a:t>#</a:t>
            </a:r>
            <a:r>
              <a:rPr lang="ja-JP" altLang="en-US" sz="2000" dirty="0"/>
              <a:t>終了時間を</a:t>
            </a:r>
            <a:r>
              <a:rPr lang="ja-JP" altLang="en-US" sz="2000" dirty="0" smtClean="0"/>
              <a:t>表示</a:t>
            </a:r>
            <a:endParaRPr lang="en-US" altLang="ja-JP" sz="2000" dirty="0" smtClean="0"/>
          </a:p>
          <a:p>
            <a:endParaRPr lang="en-US" altLang="ja-JP" sz="2000" dirty="0" smtClean="0"/>
          </a:p>
          <a:p>
            <a:r>
              <a:rPr lang="en-US" altLang="ja-JP" sz="2000" dirty="0" smtClean="0"/>
              <a:t>&gt; frequency(</a:t>
            </a:r>
            <a:r>
              <a:rPr lang="en-US" altLang="ja-JP" sz="2000" dirty="0" err="1" smtClean="0"/>
              <a:t>UKgas</a:t>
            </a:r>
            <a:r>
              <a:rPr lang="en-US" altLang="ja-JP" sz="2000" dirty="0" smtClean="0"/>
              <a:t>)</a:t>
            </a:r>
            <a:r>
              <a:rPr lang="ja-JP" altLang="en-US" sz="2000" dirty="0" smtClean="0"/>
              <a:t>　</a:t>
            </a:r>
            <a:endParaRPr lang="en-US" altLang="ja-JP" sz="2000" dirty="0"/>
          </a:p>
          <a:p>
            <a:r>
              <a:rPr lang="en-US" altLang="ja-JP" sz="2000" dirty="0" smtClean="0"/>
              <a:t>[</a:t>
            </a:r>
            <a:r>
              <a:rPr lang="en-US" altLang="ja-JP" sz="2000" dirty="0"/>
              <a:t>1] </a:t>
            </a:r>
            <a:r>
              <a:rPr lang="en-US" altLang="ja-JP" sz="2000" dirty="0" smtClean="0"/>
              <a:t>4</a:t>
            </a:r>
            <a:r>
              <a:rPr lang="en-US" altLang="ja-JP" sz="2000" dirty="0"/>
              <a:t>	  </a:t>
            </a:r>
            <a:r>
              <a:rPr lang="en-US" altLang="ja-JP" sz="2000" dirty="0" smtClean="0"/>
              <a:t>     #</a:t>
            </a:r>
            <a:r>
              <a:rPr lang="en-US" altLang="ja-JP" sz="2000" dirty="0"/>
              <a:t>1</a:t>
            </a:r>
            <a:r>
              <a:rPr lang="ja-JP" altLang="en-US" sz="2000" dirty="0"/>
              <a:t>年に何回</a:t>
            </a:r>
            <a:r>
              <a:rPr lang="ja-JP" altLang="en-US" sz="2000" dirty="0" smtClean="0"/>
              <a:t>観測するか</a:t>
            </a:r>
            <a:endParaRPr lang="en-US" altLang="ja-JP" sz="2000" dirty="0"/>
          </a:p>
          <a:p>
            <a:r>
              <a:rPr lang="en-US" altLang="ja-JP" sz="2000" dirty="0" smtClean="0"/>
              <a:t>&gt; </a:t>
            </a:r>
            <a:r>
              <a:rPr lang="en-US" altLang="ja-JP" sz="2000" dirty="0" err="1"/>
              <a:t>UKgas</a:t>
            </a:r>
            <a:endParaRPr lang="en-US" altLang="ja-JP" sz="2000" dirty="0"/>
          </a:p>
          <a:p>
            <a:r>
              <a:rPr lang="en-US" altLang="ja-JP" sz="2000" dirty="0"/>
              <a:t>       </a:t>
            </a:r>
            <a:r>
              <a:rPr lang="en-US" altLang="ja-JP" sz="2000" dirty="0" smtClean="0"/>
              <a:t>       Qtr1      Qtr2      Qtr3     Qtr4</a:t>
            </a:r>
            <a:endParaRPr lang="en-US" altLang="ja-JP" sz="2000" dirty="0"/>
          </a:p>
          <a:p>
            <a:pPr marL="457200" indent="-457200">
              <a:buAutoNum type="arabicPlain" startAt="1960"/>
            </a:pPr>
            <a:r>
              <a:rPr lang="en-US" altLang="ja-JP" sz="2000" dirty="0" smtClean="0"/>
              <a:t>    160.1    129.7     </a:t>
            </a:r>
            <a:r>
              <a:rPr lang="en-US" altLang="ja-JP" sz="2000" dirty="0"/>
              <a:t>84.8  </a:t>
            </a:r>
            <a:r>
              <a:rPr lang="en-US" altLang="ja-JP" sz="2000" dirty="0" smtClean="0"/>
              <a:t>   120.1</a:t>
            </a:r>
          </a:p>
          <a:p>
            <a:r>
              <a:rPr lang="en-US" altLang="ja-JP" sz="2000" dirty="0" smtClean="0"/>
              <a:t>&lt;</a:t>
            </a:r>
            <a:r>
              <a:rPr lang="ja-JP" altLang="en-US" sz="2000" dirty="0" smtClean="0"/>
              <a:t>中略</a:t>
            </a:r>
            <a:r>
              <a:rPr lang="en-US" altLang="ja-JP" sz="2000" dirty="0" smtClean="0"/>
              <a:t>&gt;</a:t>
            </a:r>
            <a:endParaRPr lang="en-US" altLang="ja-JP" sz="2000" dirty="0"/>
          </a:p>
          <a:p>
            <a:r>
              <a:rPr lang="en-US" altLang="ja-JP" sz="2000" dirty="0" smtClean="0"/>
              <a:t>1986    1163.9  </a:t>
            </a:r>
            <a:r>
              <a:rPr lang="en-US" altLang="ja-JP" sz="2000" dirty="0"/>
              <a:t>613.1 </a:t>
            </a:r>
            <a:r>
              <a:rPr lang="en-US" altLang="ja-JP" sz="2000" dirty="0" smtClean="0"/>
              <a:t>   </a:t>
            </a:r>
            <a:r>
              <a:rPr lang="en-US" altLang="ja-JP" sz="2000" dirty="0"/>
              <a:t>347.4  </a:t>
            </a:r>
            <a:r>
              <a:rPr lang="en-US" altLang="ja-JP" sz="2000" dirty="0" smtClean="0"/>
              <a:t>  782.8</a:t>
            </a:r>
            <a:endParaRPr lang="en-US" altLang="ja-JP" sz="2000" dirty="0"/>
          </a:p>
        </p:txBody>
      </p:sp>
      <p:sp>
        <p:nvSpPr>
          <p:cNvPr id="5" name="テキスト ボックス 4"/>
          <p:cNvSpPr txBox="1"/>
          <p:nvPr/>
        </p:nvSpPr>
        <p:spPr>
          <a:xfrm>
            <a:off x="179511" y="1468844"/>
            <a:ext cx="3155763"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000" dirty="0" smtClean="0"/>
              <a:t>1960</a:t>
            </a:r>
            <a:r>
              <a:rPr lang="ja-JP" altLang="en-US" sz="2000" dirty="0" smtClean="0"/>
              <a:t>年から</a:t>
            </a:r>
            <a:r>
              <a:rPr lang="en-US" altLang="ja-JP" sz="2000" dirty="0" smtClean="0"/>
              <a:t>1986</a:t>
            </a:r>
            <a:r>
              <a:rPr lang="ja-JP" altLang="en-US" sz="2000" dirty="0" smtClean="0"/>
              <a:t>年までの</a:t>
            </a:r>
            <a:endParaRPr lang="en-US" altLang="ja-JP" sz="2000" dirty="0" smtClean="0"/>
          </a:p>
          <a:p>
            <a:pPr algn="ctr"/>
            <a:r>
              <a:rPr lang="ja-JP" altLang="en-US" sz="2000" dirty="0" smtClean="0"/>
              <a:t>イギリスのガス消費量を</a:t>
            </a:r>
            <a:endParaRPr lang="en-US" altLang="ja-JP" sz="2000" dirty="0" smtClean="0"/>
          </a:p>
          <a:p>
            <a:pPr algn="ctr"/>
            <a:r>
              <a:rPr lang="ja-JP" altLang="en-US" sz="2000" dirty="0" smtClean="0"/>
              <a:t>四半期ごとに</a:t>
            </a:r>
            <a:endParaRPr lang="en-US" altLang="ja-JP" sz="2000" dirty="0" smtClean="0"/>
          </a:p>
          <a:p>
            <a:pPr algn="ctr"/>
            <a:r>
              <a:rPr lang="ja-JP" altLang="en-US" sz="2000" dirty="0" smtClean="0"/>
              <a:t>観測した時系列データ</a:t>
            </a:r>
            <a:endParaRPr lang="ja-JP" altLang="en-US" sz="2000" dirty="0"/>
          </a:p>
        </p:txBody>
      </p:sp>
    </p:spTree>
    <p:extLst>
      <p:ext uri="{BB962C8B-B14F-4D97-AF65-F5344CB8AC3E}">
        <p14:creationId xmlns:p14="http://schemas.microsoft.com/office/powerpoint/2010/main" val="1224650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t>データ操作</a:t>
            </a:r>
            <a:endParaRPr kumimoji="1" lang="en-US" altLang="ja-JP" sz="3200" dirty="0" smtClean="0"/>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1380855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時系列の切り出し</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時系列データの一部分を切り出すことができる</a:t>
            </a:r>
            <a:endParaRPr kumimoji="1" lang="ja-JP" altLang="en-US" dirty="0"/>
          </a:p>
        </p:txBody>
      </p:sp>
      <p:sp>
        <p:nvSpPr>
          <p:cNvPr id="4" name="テキスト ボックス 3"/>
          <p:cNvSpPr txBox="1"/>
          <p:nvPr/>
        </p:nvSpPr>
        <p:spPr>
          <a:xfrm>
            <a:off x="1713384" y="2708920"/>
            <a:ext cx="4896544" cy="2485787"/>
          </a:xfrm>
          <a:prstGeom prst="roundRect">
            <a:avLst/>
          </a:prstGeom>
          <a:noFill/>
          <a:ln>
            <a:solidFill>
              <a:schemeClr val="tx1"/>
            </a:solidFill>
          </a:ln>
        </p:spPr>
        <p:txBody>
          <a:bodyPr wrap="square" rtlCol="0">
            <a:spAutoFit/>
          </a:bodyPr>
          <a:lstStyle/>
          <a:p>
            <a:r>
              <a:rPr lang="en-US" altLang="ja-JP" sz="2000" dirty="0"/>
              <a:t>&gt; window(</a:t>
            </a:r>
            <a:r>
              <a:rPr lang="en-US" altLang="ja-JP" sz="2000" dirty="0" err="1"/>
              <a:t>UKgas,c</a:t>
            </a:r>
            <a:r>
              <a:rPr lang="en-US" altLang="ja-JP" sz="2000" dirty="0"/>
              <a:t>(1975,2),c(1979,3))</a:t>
            </a:r>
          </a:p>
          <a:p>
            <a:r>
              <a:rPr lang="en-US" altLang="ja-JP" sz="2000" dirty="0"/>
              <a:t>      </a:t>
            </a:r>
            <a:r>
              <a:rPr lang="en-US" altLang="ja-JP" sz="2000" dirty="0" smtClean="0"/>
              <a:t>    	Qtr1    Qtr2    Qtr3    </a:t>
            </a:r>
            <a:r>
              <a:rPr lang="en-US" altLang="ja-JP" sz="2000" dirty="0"/>
              <a:t>Qtr4</a:t>
            </a:r>
          </a:p>
          <a:p>
            <a:r>
              <a:rPr lang="en-US" altLang="ja-JP" sz="2000" dirty="0"/>
              <a:t>1975        </a:t>
            </a:r>
            <a:r>
              <a:rPr lang="en-US" altLang="ja-JP" sz="2000" dirty="0" smtClean="0"/>
              <a:t>          321.8  177.7  409.8</a:t>
            </a:r>
            <a:endParaRPr lang="en-US" altLang="ja-JP" sz="2000" dirty="0"/>
          </a:p>
          <a:p>
            <a:r>
              <a:rPr lang="en-US" altLang="ja-JP" sz="2000" dirty="0"/>
              <a:t>1976 </a:t>
            </a:r>
            <a:r>
              <a:rPr lang="en-US" altLang="ja-JP" sz="2000" dirty="0" smtClean="0"/>
              <a:t>     593.9  329.8  </a:t>
            </a:r>
            <a:r>
              <a:rPr lang="en-US" altLang="ja-JP" sz="2000" dirty="0"/>
              <a:t>176.1 </a:t>
            </a:r>
            <a:r>
              <a:rPr lang="en-US" altLang="ja-JP" sz="2000" dirty="0" smtClean="0"/>
              <a:t> 483.5</a:t>
            </a:r>
            <a:endParaRPr lang="en-US" altLang="ja-JP" sz="2000" dirty="0"/>
          </a:p>
          <a:p>
            <a:r>
              <a:rPr lang="en-US" altLang="ja-JP" sz="2000" dirty="0" smtClean="0"/>
              <a:t>1977      584.3  395.4  187.3  </a:t>
            </a:r>
            <a:r>
              <a:rPr lang="en-US" altLang="ja-JP" sz="2000" dirty="0"/>
              <a:t>485.1</a:t>
            </a:r>
          </a:p>
          <a:p>
            <a:r>
              <a:rPr lang="en-US" altLang="ja-JP" sz="2000" dirty="0"/>
              <a:t>1978 </a:t>
            </a:r>
            <a:r>
              <a:rPr lang="en-US" altLang="ja-JP" sz="2000" dirty="0" smtClean="0"/>
              <a:t>     669.2  </a:t>
            </a:r>
            <a:r>
              <a:rPr lang="en-US" altLang="ja-JP" sz="2000" dirty="0"/>
              <a:t>421.0 </a:t>
            </a:r>
            <a:r>
              <a:rPr lang="en-US" altLang="ja-JP" sz="2000" dirty="0" smtClean="0"/>
              <a:t> 216.1  509.1</a:t>
            </a:r>
            <a:endParaRPr lang="en-US" altLang="ja-JP" sz="2000" dirty="0"/>
          </a:p>
          <a:p>
            <a:r>
              <a:rPr lang="en-US" altLang="ja-JP" sz="2000" dirty="0"/>
              <a:t>1979 </a:t>
            </a:r>
            <a:r>
              <a:rPr lang="en-US" altLang="ja-JP" sz="2000" dirty="0" smtClean="0"/>
              <a:t>     827.7  467.5  209.7</a:t>
            </a:r>
            <a:endParaRPr lang="en-US" altLang="ja-JP" sz="2000" dirty="0"/>
          </a:p>
        </p:txBody>
      </p:sp>
    </p:spTree>
    <p:extLst>
      <p:ext uri="{BB962C8B-B14F-4D97-AF65-F5344CB8AC3E}">
        <p14:creationId xmlns:p14="http://schemas.microsoft.com/office/powerpoint/2010/main" val="1278099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時系列データの図示</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関数</a:t>
            </a:r>
            <a:r>
              <a:rPr kumimoji="1" lang="en-US" altLang="ja-JP" dirty="0" err="1" smtClean="0"/>
              <a:t>ts.plot</a:t>
            </a:r>
            <a:r>
              <a:rPr kumimoji="1" lang="ja-JP" altLang="en-US" dirty="0" smtClean="0"/>
              <a:t>を用いて、横軸に時間、縦軸に観測値とした折れ線グラフを作成することができる</a:t>
            </a:r>
            <a:endParaRPr kumimoji="1" lang="en-US" altLang="ja-JP" dirty="0" smtClean="0"/>
          </a:p>
        </p:txBody>
      </p:sp>
      <p:sp>
        <p:nvSpPr>
          <p:cNvPr id="4" name="テキスト ボックス 3"/>
          <p:cNvSpPr txBox="1"/>
          <p:nvPr/>
        </p:nvSpPr>
        <p:spPr>
          <a:xfrm>
            <a:off x="1763688" y="2642225"/>
            <a:ext cx="4896544" cy="442674"/>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ts.plot</a:t>
            </a:r>
            <a:r>
              <a:rPr lang="en-US" altLang="ja-JP" sz="2000" dirty="0"/>
              <a:t>(</a:t>
            </a:r>
            <a:r>
              <a:rPr lang="en-US" altLang="ja-JP" sz="2000" dirty="0" err="1"/>
              <a:t>UKgas</a:t>
            </a:r>
            <a:r>
              <a:rPr lang="en-US" altLang="ja-JP" sz="2000" dirty="0" smtClean="0"/>
              <a:t>)		#</a:t>
            </a:r>
            <a:r>
              <a:rPr lang="ja-JP" altLang="en-US" sz="2000" dirty="0" smtClean="0"/>
              <a:t>プロットする</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3284984"/>
            <a:ext cx="3312368" cy="3350224"/>
          </a:xfrm>
          <a:prstGeom prst="rect">
            <a:avLst/>
          </a:prstGeom>
        </p:spPr>
      </p:pic>
    </p:spTree>
    <p:extLst>
      <p:ext uri="{BB962C8B-B14F-4D97-AF65-F5344CB8AC3E}">
        <p14:creationId xmlns:p14="http://schemas.microsoft.com/office/powerpoint/2010/main" val="1680962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データオブジェクトの作成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非時系列データオブジェクトは、関数</a:t>
            </a:r>
            <a:r>
              <a:rPr kumimoji="1" lang="en-US" altLang="ja-JP" dirty="0" err="1" smtClean="0"/>
              <a:t>ts</a:t>
            </a:r>
            <a:r>
              <a:rPr kumimoji="1" lang="ja-JP" altLang="en-US" dirty="0" smtClean="0"/>
              <a:t>を用いて時系列データオブジェクトにする</a:t>
            </a:r>
            <a:r>
              <a:rPr lang="ja-JP" altLang="en-US" dirty="0"/>
              <a:t>こと</a:t>
            </a:r>
            <a:r>
              <a:rPr lang="ja-JP" altLang="en-US" dirty="0" smtClean="0"/>
              <a:t>ができる</a:t>
            </a:r>
            <a:endParaRPr kumimoji="1" lang="en-US" altLang="ja-JP" dirty="0" smtClean="0"/>
          </a:p>
        </p:txBody>
      </p:sp>
      <p:sp>
        <p:nvSpPr>
          <p:cNvPr id="4" name="テキスト ボックス 3"/>
          <p:cNvSpPr txBox="1"/>
          <p:nvPr/>
        </p:nvSpPr>
        <p:spPr>
          <a:xfrm>
            <a:off x="395536" y="2708920"/>
            <a:ext cx="7632848" cy="3847862"/>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ts.plot</a:t>
            </a:r>
            <a:r>
              <a:rPr lang="en-US" altLang="ja-JP" sz="2000" dirty="0"/>
              <a:t>(</a:t>
            </a:r>
            <a:r>
              <a:rPr lang="en-US" altLang="ja-JP" sz="2000" dirty="0" err="1"/>
              <a:t>UKgas</a:t>
            </a:r>
            <a:r>
              <a:rPr lang="en-US" altLang="ja-JP" sz="2000" dirty="0"/>
              <a:t>)</a:t>
            </a:r>
          </a:p>
          <a:p>
            <a:r>
              <a:rPr lang="en-US" altLang="ja-JP" sz="2000" dirty="0"/>
              <a:t>&gt; temp&lt;-</a:t>
            </a:r>
            <a:r>
              <a:rPr lang="en-US" altLang="ja-JP" sz="2000" dirty="0" err="1"/>
              <a:t>ts</a:t>
            </a:r>
            <a:r>
              <a:rPr lang="en-US" altLang="ja-JP" sz="2000" dirty="0"/>
              <a:t>(1:120,start=c(1995,6),frequency=12)</a:t>
            </a:r>
          </a:p>
          <a:p>
            <a:r>
              <a:rPr lang="en-US" altLang="ja-JP" sz="2000" dirty="0"/>
              <a:t>&gt; class(temp)</a:t>
            </a:r>
          </a:p>
          <a:p>
            <a:r>
              <a:rPr lang="en-US" altLang="ja-JP" sz="2000" dirty="0"/>
              <a:t>[1] "</a:t>
            </a:r>
            <a:r>
              <a:rPr lang="en-US" altLang="ja-JP" sz="2000" dirty="0" err="1"/>
              <a:t>ts</a:t>
            </a:r>
            <a:r>
              <a:rPr lang="en-US" altLang="ja-JP" sz="2000" dirty="0"/>
              <a:t>"</a:t>
            </a:r>
          </a:p>
          <a:p>
            <a:r>
              <a:rPr lang="en-US" altLang="ja-JP" sz="2000" dirty="0"/>
              <a:t>&gt; temp</a:t>
            </a:r>
          </a:p>
          <a:p>
            <a:r>
              <a:rPr lang="en-US" altLang="ja-JP" sz="2000" dirty="0"/>
              <a:t>    </a:t>
            </a:r>
            <a:r>
              <a:rPr lang="en-US" altLang="ja-JP" sz="2000" dirty="0" smtClean="0"/>
              <a:t>       </a:t>
            </a:r>
            <a:r>
              <a:rPr lang="en-US" altLang="ja-JP" sz="2000" dirty="0"/>
              <a:t>Jan </a:t>
            </a:r>
            <a:r>
              <a:rPr lang="en-US" altLang="ja-JP" sz="2000" dirty="0" smtClean="0"/>
              <a:t>  Feb   Mar   Apr   May   Jun   Jul   Aug   Sep   Oct   Nov   </a:t>
            </a:r>
            <a:r>
              <a:rPr lang="en-US" altLang="ja-JP" sz="2000" dirty="0"/>
              <a:t>Dec</a:t>
            </a:r>
          </a:p>
          <a:p>
            <a:r>
              <a:rPr lang="en-US" altLang="ja-JP" sz="2000" dirty="0"/>
              <a:t>1995                       </a:t>
            </a:r>
            <a:r>
              <a:rPr lang="en-US" altLang="ja-JP" sz="2000" dirty="0" smtClean="0"/>
              <a:t>                              1      </a:t>
            </a:r>
            <a:r>
              <a:rPr lang="en-US" altLang="ja-JP" sz="2000" dirty="0"/>
              <a:t>2 </a:t>
            </a:r>
            <a:r>
              <a:rPr lang="en-US" altLang="ja-JP" sz="2000" dirty="0" smtClean="0"/>
              <a:t>      </a:t>
            </a:r>
            <a:r>
              <a:rPr lang="en-US" altLang="ja-JP" sz="2000" dirty="0"/>
              <a:t>3 </a:t>
            </a:r>
            <a:r>
              <a:rPr lang="en-US" altLang="ja-JP" sz="2000" dirty="0" smtClean="0"/>
              <a:t>      4        </a:t>
            </a:r>
            <a:r>
              <a:rPr lang="en-US" altLang="ja-JP" sz="2000" dirty="0"/>
              <a:t>5 </a:t>
            </a:r>
            <a:r>
              <a:rPr lang="en-US" altLang="ja-JP" sz="2000" dirty="0" smtClean="0"/>
              <a:t>      </a:t>
            </a:r>
            <a:r>
              <a:rPr lang="en-US" altLang="ja-JP" sz="2000" dirty="0"/>
              <a:t>6  </a:t>
            </a:r>
            <a:r>
              <a:rPr lang="en-US" altLang="ja-JP" sz="2000" dirty="0" smtClean="0"/>
              <a:t>      </a:t>
            </a:r>
            <a:r>
              <a:rPr lang="en-US" altLang="ja-JP" sz="2000" dirty="0"/>
              <a:t>7</a:t>
            </a:r>
          </a:p>
          <a:p>
            <a:r>
              <a:rPr lang="en-US" altLang="ja-JP" sz="2000" dirty="0" smtClean="0"/>
              <a:t>1996   8       </a:t>
            </a:r>
            <a:r>
              <a:rPr lang="en-US" altLang="ja-JP" sz="2000" dirty="0"/>
              <a:t>9 </a:t>
            </a:r>
            <a:r>
              <a:rPr lang="en-US" altLang="ja-JP" sz="2000" dirty="0" smtClean="0"/>
              <a:t>      </a:t>
            </a:r>
            <a:r>
              <a:rPr lang="en-US" altLang="ja-JP" sz="2000" dirty="0"/>
              <a:t>10 </a:t>
            </a:r>
            <a:r>
              <a:rPr lang="en-US" altLang="ja-JP" sz="2000" dirty="0" smtClean="0"/>
              <a:t>     </a:t>
            </a:r>
            <a:r>
              <a:rPr lang="en-US" altLang="ja-JP" sz="2000" dirty="0"/>
              <a:t>11  </a:t>
            </a:r>
            <a:r>
              <a:rPr lang="en-US" altLang="ja-JP" sz="2000" dirty="0" smtClean="0"/>
              <a:t>    12     </a:t>
            </a:r>
            <a:r>
              <a:rPr lang="en-US" altLang="ja-JP" sz="2000" dirty="0"/>
              <a:t>13 </a:t>
            </a:r>
            <a:r>
              <a:rPr lang="en-US" altLang="ja-JP" sz="2000" dirty="0" smtClean="0"/>
              <a:t>  </a:t>
            </a:r>
            <a:r>
              <a:rPr lang="en-US" altLang="ja-JP" sz="2000" dirty="0"/>
              <a:t>14  </a:t>
            </a:r>
            <a:r>
              <a:rPr lang="en-US" altLang="ja-JP" sz="2000" dirty="0" smtClean="0"/>
              <a:t>   15     </a:t>
            </a:r>
            <a:r>
              <a:rPr lang="en-US" altLang="ja-JP" sz="2000" dirty="0"/>
              <a:t>16 </a:t>
            </a:r>
            <a:r>
              <a:rPr lang="en-US" altLang="ja-JP" sz="2000" dirty="0" smtClean="0"/>
              <a:t>     </a:t>
            </a:r>
            <a:r>
              <a:rPr lang="en-US" altLang="ja-JP" sz="2000" dirty="0"/>
              <a:t>17 </a:t>
            </a:r>
            <a:r>
              <a:rPr lang="en-US" altLang="ja-JP" sz="2000" dirty="0" smtClean="0"/>
              <a:t>    </a:t>
            </a:r>
            <a:r>
              <a:rPr lang="en-US" altLang="ja-JP" sz="2000" dirty="0"/>
              <a:t>18 </a:t>
            </a:r>
            <a:r>
              <a:rPr lang="en-US" altLang="ja-JP" sz="2000" dirty="0" smtClean="0"/>
              <a:t>    19</a:t>
            </a:r>
          </a:p>
          <a:p>
            <a:r>
              <a:rPr lang="en-US" altLang="ja-JP" sz="2000" dirty="0" smtClean="0"/>
              <a:t>&lt;</a:t>
            </a:r>
            <a:r>
              <a:rPr lang="ja-JP" altLang="en-US" sz="2000" dirty="0" smtClean="0"/>
              <a:t>中略</a:t>
            </a:r>
            <a:r>
              <a:rPr lang="en-US" altLang="ja-JP" sz="2000" dirty="0" smtClean="0"/>
              <a:t>&gt;</a:t>
            </a:r>
            <a:endParaRPr lang="en-US" altLang="ja-JP" sz="2000" dirty="0"/>
          </a:p>
          <a:p>
            <a:r>
              <a:rPr lang="en-US" altLang="ja-JP" sz="2000" dirty="0" smtClean="0"/>
              <a:t>2004 </a:t>
            </a:r>
            <a:r>
              <a:rPr lang="en-US" altLang="ja-JP" sz="2000" dirty="0"/>
              <a:t>104 </a:t>
            </a:r>
            <a:r>
              <a:rPr lang="en-US" altLang="ja-JP" sz="2000" dirty="0" smtClean="0"/>
              <a:t> 105    106    107   108   109 110   111   </a:t>
            </a:r>
            <a:r>
              <a:rPr lang="en-US" altLang="ja-JP" sz="2000" dirty="0"/>
              <a:t>112 </a:t>
            </a:r>
            <a:r>
              <a:rPr lang="en-US" altLang="ja-JP" sz="2000" dirty="0" smtClean="0"/>
              <a:t>  113   114   </a:t>
            </a:r>
            <a:r>
              <a:rPr lang="en-US" altLang="ja-JP" sz="2000" dirty="0"/>
              <a:t>115</a:t>
            </a:r>
          </a:p>
          <a:p>
            <a:r>
              <a:rPr lang="en-US" altLang="ja-JP" sz="2000" dirty="0"/>
              <a:t>2005 116 </a:t>
            </a:r>
            <a:r>
              <a:rPr lang="en-US" altLang="ja-JP" sz="2000" dirty="0" smtClean="0"/>
              <a:t> 117    </a:t>
            </a:r>
            <a:r>
              <a:rPr lang="en-US" altLang="ja-JP" sz="2000" dirty="0"/>
              <a:t>118 </a:t>
            </a:r>
            <a:r>
              <a:rPr lang="en-US" altLang="ja-JP" sz="2000" dirty="0" smtClean="0"/>
              <a:t>   119   </a:t>
            </a:r>
            <a:r>
              <a:rPr lang="en-US" altLang="ja-JP" sz="2000" dirty="0"/>
              <a:t>120 </a:t>
            </a:r>
          </a:p>
        </p:txBody>
      </p:sp>
    </p:spTree>
    <p:extLst>
      <p:ext uri="{BB962C8B-B14F-4D97-AF65-F5344CB8AC3E}">
        <p14:creationId xmlns:p14="http://schemas.microsoft.com/office/powerpoint/2010/main" val="2657458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ラグ処理</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時系列データの時間をシフトさせることができる</a:t>
            </a:r>
            <a:endParaRPr kumimoji="1" lang="en-US" altLang="ja-JP" dirty="0" smtClean="0"/>
          </a:p>
        </p:txBody>
      </p:sp>
      <p:sp>
        <p:nvSpPr>
          <p:cNvPr id="4" name="テキスト ボックス 3"/>
          <p:cNvSpPr txBox="1"/>
          <p:nvPr/>
        </p:nvSpPr>
        <p:spPr>
          <a:xfrm>
            <a:off x="402344" y="2276872"/>
            <a:ext cx="7632848" cy="4188381"/>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UKgas</a:t>
            </a:r>
            <a:endParaRPr lang="en-US" altLang="ja-JP" sz="2000" dirty="0"/>
          </a:p>
          <a:p>
            <a:r>
              <a:rPr lang="en-US" altLang="ja-JP" sz="2000" dirty="0"/>
              <a:t>       </a:t>
            </a:r>
            <a:r>
              <a:rPr lang="en-US" altLang="ja-JP" sz="2000" dirty="0" smtClean="0"/>
              <a:t>     Qtr1    Qtr2    Qtr3    </a:t>
            </a:r>
            <a:r>
              <a:rPr lang="en-US" altLang="ja-JP" sz="2000" dirty="0"/>
              <a:t>Qtr4</a:t>
            </a:r>
          </a:p>
          <a:p>
            <a:r>
              <a:rPr lang="en-US" altLang="ja-JP" sz="2000" dirty="0"/>
              <a:t>1960  160.1  </a:t>
            </a:r>
            <a:r>
              <a:rPr lang="en-US" altLang="ja-JP" sz="2000" dirty="0" smtClean="0"/>
              <a:t>129.7    </a:t>
            </a:r>
            <a:r>
              <a:rPr lang="en-US" altLang="ja-JP" sz="2000" dirty="0"/>
              <a:t>84.8  </a:t>
            </a:r>
            <a:r>
              <a:rPr lang="en-US" altLang="ja-JP" sz="2000" dirty="0" smtClean="0"/>
              <a:t> 120.1</a:t>
            </a:r>
            <a:endParaRPr lang="en-US" altLang="ja-JP" sz="2000" dirty="0"/>
          </a:p>
          <a:p>
            <a:r>
              <a:rPr lang="en-US" altLang="ja-JP" sz="2000" dirty="0"/>
              <a:t>1961  160.1  124.9   </a:t>
            </a:r>
            <a:r>
              <a:rPr lang="en-US" altLang="ja-JP" sz="2000" dirty="0" smtClean="0"/>
              <a:t> 84.8   116.9</a:t>
            </a:r>
            <a:endParaRPr lang="en-US" altLang="ja-JP" sz="2000" dirty="0"/>
          </a:p>
          <a:p>
            <a:r>
              <a:rPr lang="en-US" altLang="ja-JP" sz="2000" dirty="0"/>
              <a:t>1962  169.7  140.9   </a:t>
            </a:r>
            <a:r>
              <a:rPr lang="en-US" altLang="ja-JP" sz="2000" dirty="0" smtClean="0"/>
              <a:t> 89.7   </a:t>
            </a:r>
            <a:r>
              <a:rPr lang="en-US" altLang="ja-JP" sz="2000" dirty="0"/>
              <a:t>123.3</a:t>
            </a:r>
          </a:p>
          <a:p>
            <a:endParaRPr lang="en-US" altLang="ja-JP" sz="2000" dirty="0" smtClean="0"/>
          </a:p>
          <a:p>
            <a:r>
              <a:rPr lang="en-US" altLang="ja-JP" sz="2000" dirty="0" smtClean="0"/>
              <a:t>&gt; </a:t>
            </a:r>
            <a:r>
              <a:rPr lang="en-US" altLang="ja-JP" sz="2000" dirty="0"/>
              <a:t>lag(</a:t>
            </a:r>
            <a:r>
              <a:rPr lang="en-US" altLang="ja-JP" sz="2000" dirty="0" err="1"/>
              <a:t>UKgas,k</a:t>
            </a:r>
            <a:r>
              <a:rPr lang="en-US" altLang="ja-JP" sz="2000" dirty="0"/>
              <a:t>=5</a:t>
            </a:r>
            <a:r>
              <a:rPr lang="en-US" altLang="ja-JP" sz="2000" dirty="0" smtClean="0"/>
              <a:t>)		#</a:t>
            </a:r>
            <a:r>
              <a:rPr lang="en-US" altLang="ja-JP" sz="2000" dirty="0" err="1" smtClean="0"/>
              <a:t>Ukgas</a:t>
            </a:r>
            <a:r>
              <a:rPr lang="ja-JP" altLang="en-US" sz="2000" dirty="0" smtClean="0"/>
              <a:t>の</a:t>
            </a:r>
            <a:r>
              <a:rPr lang="en-US" altLang="ja-JP" sz="2000" dirty="0" smtClean="0"/>
              <a:t>5</a:t>
            </a:r>
            <a:r>
              <a:rPr lang="ja-JP" altLang="en-US" sz="2000" dirty="0" smtClean="0"/>
              <a:t>次のラグ</a:t>
            </a:r>
            <a:endParaRPr lang="en-US" altLang="ja-JP" sz="2000" dirty="0"/>
          </a:p>
          <a:p>
            <a:r>
              <a:rPr lang="en-US" altLang="ja-JP" sz="2000" dirty="0"/>
              <a:t>       </a:t>
            </a:r>
            <a:r>
              <a:rPr lang="en-US" altLang="ja-JP" sz="2000" dirty="0" smtClean="0"/>
              <a:t>     Qtr1    Qtr2    </a:t>
            </a:r>
            <a:r>
              <a:rPr lang="en-US" altLang="ja-JP" sz="2000" dirty="0"/>
              <a:t>Qtr3 </a:t>
            </a:r>
            <a:r>
              <a:rPr lang="en-US" altLang="ja-JP" sz="2000" dirty="0" smtClean="0"/>
              <a:t>   </a:t>
            </a:r>
            <a:r>
              <a:rPr lang="en-US" altLang="ja-JP" sz="2000" dirty="0"/>
              <a:t>Qtr4</a:t>
            </a:r>
          </a:p>
          <a:p>
            <a:r>
              <a:rPr lang="en-US" altLang="ja-JP" sz="2000" dirty="0"/>
              <a:t>1958                       </a:t>
            </a:r>
            <a:r>
              <a:rPr lang="en-US" altLang="ja-JP" sz="2000" dirty="0" smtClean="0"/>
              <a:t>                160.1</a:t>
            </a:r>
            <a:endParaRPr lang="en-US" altLang="ja-JP" sz="2000" dirty="0"/>
          </a:p>
          <a:p>
            <a:r>
              <a:rPr lang="en-US" altLang="ja-JP" sz="2000" dirty="0"/>
              <a:t>1959  129.7   84.8 </a:t>
            </a:r>
            <a:r>
              <a:rPr lang="en-US" altLang="ja-JP" sz="2000" dirty="0" smtClean="0"/>
              <a:t>   </a:t>
            </a:r>
            <a:r>
              <a:rPr lang="en-US" altLang="ja-JP" sz="2000" dirty="0"/>
              <a:t>120.1  160.1</a:t>
            </a:r>
          </a:p>
          <a:p>
            <a:r>
              <a:rPr lang="en-US" altLang="ja-JP" sz="2000" dirty="0"/>
              <a:t>1960  124.9   84.8  </a:t>
            </a:r>
            <a:r>
              <a:rPr lang="en-US" altLang="ja-JP" sz="2000" dirty="0" smtClean="0"/>
              <a:t>  116.9  </a:t>
            </a:r>
            <a:r>
              <a:rPr lang="en-US" altLang="ja-JP" sz="2000" dirty="0"/>
              <a:t>169.7</a:t>
            </a:r>
          </a:p>
          <a:p>
            <a:r>
              <a:rPr lang="en-US" altLang="ja-JP" sz="2000" dirty="0"/>
              <a:t>1961  140.9   89.7  </a:t>
            </a:r>
            <a:r>
              <a:rPr lang="en-US" altLang="ja-JP" sz="2000" dirty="0" smtClean="0"/>
              <a:t>  123.3  187.3</a:t>
            </a:r>
            <a:endParaRPr lang="en-US" altLang="ja-JP" sz="2000" dirty="0"/>
          </a:p>
        </p:txBody>
      </p:sp>
    </p:spTree>
    <p:extLst>
      <p:ext uri="{BB962C8B-B14F-4D97-AF65-F5344CB8AC3E}">
        <p14:creationId xmlns:p14="http://schemas.microsoft.com/office/powerpoint/2010/main" val="380037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差分</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関数</a:t>
            </a:r>
            <a:r>
              <a:rPr lang="en-US" altLang="ja-JP" dirty="0" smtClean="0"/>
              <a:t>diff</a:t>
            </a:r>
            <a:r>
              <a:rPr lang="ja-JP" altLang="en-US" dirty="0" smtClean="0"/>
              <a:t>を用いて差分操作をすることでトレンドを除去することができる</a:t>
            </a:r>
            <a:endParaRPr kumimoji="1" lang="en-US" altLang="ja-JP" dirty="0" smtClean="0"/>
          </a:p>
        </p:txBody>
      </p:sp>
      <p:sp>
        <p:nvSpPr>
          <p:cNvPr id="4" name="テキスト ボックス 3"/>
          <p:cNvSpPr txBox="1"/>
          <p:nvPr/>
        </p:nvSpPr>
        <p:spPr>
          <a:xfrm>
            <a:off x="1907704" y="2476042"/>
            <a:ext cx="4896544" cy="78319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err="1" smtClean="0"/>
              <a:t>ts.plot</a:t>
            </a:r>
            <a:r>
              <a:rPr lang="en-US" altLang="ja-JP" sz="2000" dirty="0" smtClean="0"/>
              <a:t>(</a:t>
            </a:r>
            <a:r>
              <a:rPr lang="en-US" altLang="ja-JP" sz="2000" dirty="0" err="1" smtClean="0"/>
              <a:t>UKgas</a:t>
            </a:r>
            <a:r>
              <a:rPr lang="en-US" altLang="ja-JP" sz="2000" dirty="0" smtClean="0"/>
              <a:t>)		</a:t>
            </a:r>
          </a:p>
          <a:p>
            <a:r>
              <a:rPr lang="en-US" altLang="ja-JP" sz="2000" dirty="0" smtClean="0"/>
              <a:t>&gt; </a:t>
            </a:r>
            <a:r>
              <a:rPr lang="en-US" altLang="ja-JP" sz="2000" dirty="0" err="1" smtClean="0"/>
              <a:t>ts.plot</a:t>
            </a:r>
            <a:r>
              <a:rPr lang="en-US" altLang="ja-JP" sz="2000" dirty="0" smtClean="0"/>
              <a:t>(diff(</a:t>
            </a:r>
            <a:r>
              <a:rPr lang="en-US" altLang="ja-JP" sz="2000" dirty="0" err="1" smtClean="0"/>
              <a:t>UKgas</a:t>
            </a:r>
            <a:r>
              <a:rPr lang="en-US" altLang="ja-JP" sz="2000" dirty="0" smtClean="0"/>
              <a:t>))	</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67" y="3486890"/>
            <a:ext cx="3098785" cy="3134200"/>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6131" y="3501008"/>
            <a:ext cx="3085641" cy="3134200"/>
          </a:xfrm>
          <a:prstGeom prst="rect">
            <a:avLst/>
          </a:prstGeom>
        </p:spPr>
      </p:pic>
    </p:spTree>
    <p:extLst>
      <p:ext uri="{BB962C8B-B14F-4D97-AF65-F5344CB8AC3E}">
        <p14:creationId xmlns:p14="http://schemas.microsoft.com/office/powerpoint/2010/main" val="2770409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t>用語</a:t>
            </a:r>
            <a:r>
              <a:rPr lang="ja-JP" altLang="en-US" sz="3200" dirty="0" smtClean="0"/>
              <a:t>説明</a:t>
            </a:r>
            <a:endParaRPr lang="en-US" altLang="ja-JP" sz="3200" dirty="0" smtClean="0"/>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用語説明</a:t>
            </a:r>
            <a:endParaRPr kumimoji="1" lang="ja-JP" altLang="en-US" dirty="0"/>
          </a:p>
        </p:txBody>
      </p:sp>
      <p:sp>
        <p:nvSpPr>
          <p:cNvPr id="3" name="コンテンツ プレースホルダー 2"/>
          <p:cNvSpPr>
            <a:spLocks noGrp="1"/>
          </p:cNvSpPr>
          <p:nvPr>
            <p:ph idx="1"/>
          </p:nvPr>
        </p:nvSpPr>
        <p:spPr>
          <a:xfrm>
            <a:off x="457200" y="1484784"/>
            <a:ext cx="7620000" cy="4916016"/>
          </a:xfrm>
        </p:spPr>
        <p:txBody>
          <a:bodyPr>
            <a:normAutofit/>
          </a:bodyPr>
          <a:lstStyle/>
          <a:p>
            <a:r>
              <a:rPr lang="ja-JP" altLang="en-US" sz="2800" b="1" dirty="0" smtClean="0"/>
              <a:t>定常時系列</a:t>
            </a:r>
            <a:endParaRPr lang="en-US" altLang="ja-JP" sz="2800" b="1" dirty="0" smtClean="0"/>
          </a:p>
          <a:p>
            <a:pPr marL="114300" indent="0">
              <a:buNone/>
            </a:pPr>
            <a:r>
              <a:rPr lang="ja-JP" altLang="en-US" sz="2800" dirty="0" smtClean="0"/>
              <a:t>・</a:t>
            </a:r>
            <a:r>
              <a:rPr lang="ja-JP" altLang="en-US" dirty="0" smtClean="0"/>
              <a:t>時系列の平均や自己共分散が時間が経過しても変化しない</a:t>
            </a:r>
            <a:endParaRPr lang="en-US" altLang="ja-JP" dirty="0" smtClean="0"/>
          </a:p>
          <a:p>
            <a:endParaRPr kumimoji="1" lang="en-US" altLang="ja-JP" sz="2800" dirty="0" smtClean="0"/>
          </a:p>
          <a:p>
            <a:r>
              <a:rPr kumimoji="1" lang="ja-JP" altLang="en-US" sz="2800" b="1" dirty="0" smtClean="0"/>
              <a:t>非定常時系列</a:t>
            </a:r>
            <a:endParaRPr kumimoji="1" lang="en-US" altLang="ja-JP" sz="2800" b="1" dirty="0" smtClean="0"/>
          </a:p>
          <a:p>
            <a:pPr marL="114300" indent="0">
              <a:buNone/>
            </a:pPr>
            <a:r>
              <a:rPr lang="ja-JP" altLang="en-US" sz="2800" dirty="0" smtClean="0"/>
              <a:t>・</a:t>
            </a:r>
            <a:r>
              <a:rPr lang="ja-JP" altLang="en-US" dirty="0" smtClean="0"/>
              <a:t>時系列</a:t>
            </a:r>
            <a:r>
              <a:rPr lang="ja-JP" altLang="en-US" dirty="0"/>
              <a:t>の平均や自己共分散が時間が</a:t>
            </a:r>
            <a:r>
              <a:rPr lang="ja-JP" altLang="en-US" dirty="0" smtClean="0"/>
              <a:t>経過</a:t>
            </a:r>
            <a:r>
              <a:rPr lang="ja-JP" altLang="en-US" dirty="0"/>
              <a:t>する</a:t>
            </a:r>
            <a:r>
              <a:rPr lang="ja-JP" altLang="en-US" dirty="0" smtClean="0"/>
              <a:t>と変化する</a:t>
            </a:r>
            <a:endParaRPr lang="en-US" altLang="ja-JP" dirty="0"/>
          </a:p>
        </p:txBody>
      </p:sp>
    </p:spTree>
    <p:extLst>
      <p:ext uri="{BB962C8B-B14F-4D97-AF65-F5344CB8AC3E}">
        <p14:creationId xmlns:p14="http://schemas.microsoft.com/office/powerpoint/2010/main" val="2823559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用語説明</a:t>
            </a:r>
            <a:endParaRPr kumimoji="1" lang="ja-JP" altLang="en-US" dirty="0"/>
          </a:p>
        </p:txBody>
      </p:sp>
      <p:sp>
        <p:nvSpPr>
          <p:cNvPr id="3" name="コンテンツ プレースホルダー 2"/>
          <p:cNvSpPr>
            <a:spLocks noGrp="1"/>
          </p:cNvSpPr>
          <p:nvPr>
            <p:ph idx="1"/>
          </p:nvPr>
        </p:nvSpPr>
        <p:spPr>
          <a:xfrm>
            <a:off x="457200" y="1484784"/>
            <a:ext cx="7620000" cy="4916016"/>
          </a:xfrm>
        </p:spPr>
        <p:txBody>
          <a:bodyPr>
            <a:normAutofit/>
          </a:bodyPr>
          <a:lstStyle/>
          <a:p>
            <a:r>
              <a:rPr lang="ja-JP" altLang="en-US" sz="2800" b="1" dirty="0" smtClean="0"/>
              <a:t>自己相関</a:t>
            </a:r>
            <a:endParaRPr kumimoji="1" lang="en-US" altLang="ja-JP" sz="2800" b="1" dirty="0" smtClean="0"/>
          </a:p>
          <a:p>
            <a:pPr marL="114300" indent="0">
              <a:buNone/>
            </a:pPr>
            <a:r>
              <a:rPr lang="ja-JP" altLang="en-US" dirty="0" smtClean="0"/>
              <a:t>・過去の値とどれくらい似ているかを示す</a:t>
            </a:r>
            <a:endParaRPr lang="en-US" altLang="ja-JP" dirty="0" smtClean="0"/>
          </a:p>
          <a:p>
            <a:pPr marL="114300" indent="0">
              <a:buNone/>
            </a:pPr>
            <a:endParaRPr lang="en-US" altLang="ja-JP" sz="2800" dirty="0" smtClean="0"/>
          </a:p>
          <a:p>
            <a:r>
              <a:rPr lang="ja-JP" altLang="en-US" sz="2800" b="1" dirty="0" smtClean="0"/>
              <a:t>自己共</a:t>
            </a:r>
            <a:r>
              <a:rPr lang="ja-JP" altLang="en-US" sz="2800" b="1" dirty="0"/>
              <a:t>分散</a:t>
            </a:r>
            <a:endParaRPr kumimoji="1" lang="en-US" altLang="ja-JP" sz="2800" b="1" dirty="0" smtClean="0"/>
          </a:p>
          <a:p>
            <a:pPr marL="114300" indent="0">
              <a:buNone/>
            </a:pPr>
            <a:r>
              <a:rPr lang="ja-JP" altLang="en-US" dirty="0" smtClean="0"/>
              <a:t>・自己相関の正規化されていない値</a:t>
            </a:r>
            <a:endParaRPr lang="en-US" altLang="ja-JP" dirty="0" smtClean="0"/>
          </a:p>
          <a:p>
            <a:pPr marL="114300" indent="0">
              <a:buNone/>
            </a:pPr>
            <a:endParaRPr lang="en-US" altLang="ja-JP" dirty="0"/>
          </a:p>
          <a:p>
            <a:r>
              <a:rPr lang="ja-JP" altLang="en-US" sz="2800" b="1" dirty="0" smtClean="0"/>
              <a:t>偏相関</a:t>
            </a:r>
            <a:endParaRPr kumimoji="1" lang="en-US" altLang="ja-JP" sz="2800" b="1" dirty="0" smtClean="0"/>
          </a:p>
          <a:p>
            <a:pPr marL="114300" indent="0">
              <a:buNone/>
            </a:pPr>
            <a:r>
              <a:rPr kumimoji="1" lang="ja-JP" altLang="en-US" dirty="0" smtClean="0"/>
              <a:t>・</a:t>
            </a:r>
            <a:r>
              <a:rPr lang="ja-JP" altLang="en-US" dirty="0"/>
              <a:t>注目している時以外の要因を無視して計算された自己相関係数</a:t>
            </a:r>
            <a:endParaRPr lang="en-US" altLang="ja-JP" dirty="0"/>
          </a:p>
          <a:p>
            <a:pPr marL="114300" indent="0">
              <a:buNone/>
            </a:pPr>
            <a:endParaRPr kumimoji="1" lang="ja-JP" altLang="en-US" dirty="0"/>
          </a:p>
        </p:txBody>
      </p:sp>
    </p:spTree>
    <p:extLst>
      <p:ext uri="{BB962C8B-B14F-4D97-AF65-F5344CB8AC3E}">
        <p14:creationId xmlns:p14="http://schemas.microsoft.com/office/powerpoint/2010/main" val="1749045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t>自己共分散と自己相関</a:t>
            </a:r>
            <a:endParaRPr lang="en-US" altLang="ja-JP" sz="3200" dirty="0" smtClean="0"/>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自己相関を求める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関数</a:t>
            </a:r>
            <a:r>
              <a:rPr lang="en-US" altLang="ja-JP" dirty="0" err="1" smtClean="0"/>
              <a:t>acf</a:t>
            </a:r>
            <a:r>
              <a:rPr lang="ja-JP" altLang="en-US" dirty="0" smtClean="0"/>
              <a:t>を用いて自己相関などを求めることができる</a:t>
            </a:r>
            <a:endParaRPr lang="en-US" altLang="ja-JP" dirty="0" smtClean="0"/>
          </a:p>
        </p:txBody>
      </p:sp>
      <p:sp>
        <p:nvSpPr>
          <p:cNvPr id="5" name="テキスト ボックス 4"/>
          <p:cNvSpPr txBox="1"/>
          <p:nvPr/>
        </p:nvSpPr>
        <p:spPr>
          <a:xfrm>
            <a:off x="402344" y="2276872"/>
            <a:ext cx="7632848" cy="1123712"/>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acf</a:t>
            </a:r>
            <a:r>
              <a:rPr lang="en-US" altLang="ja-JP" sz="2000" dirty="0"/>
              <a:t>(</a:t>
            </a:r>
            <a:r>
              <a:rPr lang="en-US" altLang="ja-JP" sz="2000" dirty="0" err="1"/>
              <a:t>UKgas</a:t>
            </a:r>
            <a:r>
              <a:rPr lang="en-US" altLang="ja-JP" sz="2000" dirty="0" smtClean="0"/>
              <a:t>)			#</a:t>
            </a:r>
            <a:r>
              <a:rPr lang="ja-JP" altLang="en-US" sz="2000" dirty="0" smtClean="0"/>
              <a:t>自己相関をプロット</a:t>
            </a:r>
            <a:endParaRPr lang="en-US" altLang="ja-JP" sz="2000" dirty="0"/>
          </a:p>
          <a:p>
            <a:r>
              <a:rPr lang="en-US" altLang="ja-JP" sz="2000" dirty="0"/>
              <a:t>&gt; </a:t>
            </a:r>
            <a:r>
              <a:rPr lang="en-US" altLang="ja-JP" sz="2000" dirty="0" err="1"/>
              <a:t>acf</a:t>
            </a:r>
            <a:r>
              <a:rPr lang="en-US" altLang="ja-JP" sz="2000" dirty="0"/>
              <a:t>(</a:t>
            </a:r>
            <a:r>
              <a:rPr lang="en-US" altLang="ja-JP" sz="2000" dirty="0" err="1"/>
              <a:t>UKgas,type</a:t>
            </a:r>
            <a:r>
              <a:rPr lang="en-US" altLang="ja-JP" sz="2000" dirty="0" smtClean="0"/>
              <a:t>=“covariance”)	</a:t>
            </a:r>
            <a:r>
              <a:rPr lang="en-US" altLang="ja-JP" sz="2000" dirty="0"/>
              <a:t>#</a:t>
            </a:r>
            <a:r>
              <a:rPr lang="ja-JP" altLang="en-US" sz="2000" dirty="0" smtClean="0"/>
              <a:t>自己共分散をプロット</a:t>
            </a:r>
            <a:endParaRPr lang="en-US" altLang="ja-JP" sz="2000" dirty="0"/>
          </a:p>
          <a:p>
            <a:r>
              <a:rPr lang="en-US" altLang="ja-JP" sz="2000" dirty="0"/>
              <a:t>&gt; </a:t>
            </a:r>
            <a:r>
              <a:rPr lang="en-US" altLang="ja-JP" sz="2000" dirty="0" err="1"/>
              <a:t>acf</a:t>
            </a:r>
            <a:r>
              <a:rPr lang="en-US" altLang="ja-JP" sz="2000" dirty="0"/>
              <a:t>(</a:t>
            </a:r>
            <a:r>
              <a:rPr lang="en-US" altLang="ja-JP" sz="2000" dirty="0" err="1"/>
              <a:t>UKgas,type</a:t>
            </a:r>
            <a:r>
              <a:rPr lang="en-US" altLang="ja-JP" sz="2000" dirty="0" smtClean="0"/>
              <a:t>=“partial”)	#</a:t>
            </a:r>
            <a:r>
              <a:rPr lang="ja-JP" altLang="en-US" sz="2000" dirty="0" smtClean="0"/>
              <a:t>偏相関をプロット</a:t>
            </a:r>
            <a:endParaRPr lang="en-US" altLang="ja-JP" sz="2000"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753036"/>
            <a:ext cx="2407171" cy="2424316"/>
          </a:xfrm>
          <a:prstGeom prst="rect">
            <a:avLst/>
          </a:prstGeom>
        </p:spPr>
      </p:pic>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644" y="3753036"/>
            <a:ext cx="2390170" cy="2424316"/>
          </a:xfrm>
          <a:prstGeom prst="rect">
            <a:avLst/>
          </a:prstGeom>
        </p:spPr>
      </p:pic>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2376" y="3753036"/>
            <a:ext cx="2390074" cy="2424316"/>
          </a:xfrm>
          <a:prstGeom prst="rect">
            <a:avLst/>
          </a:prstGeom>
        </p:spPr>
      </p:pic>
      <p:sp>
        <p:nvSpPr>
          <p:cNvPr id="11" name="テキスト ボックス 10"/>
          <p:cNvSpPr txBox="1"/>
          <p:nvPr/>
        </p:nvSpPr>
        <p:spPr>
          <a:xfrm>
            <a:off x="467544" y="6309320"/>
            <a:ext cx="1872208" cy="369332"/>
          </a:xfrm>
          <a:prstGeom prst="rect">
            <a:avLst/>
          </a:prstGeom>
          <a:noFill/>
        </p:spPr>
        <p:txBody>
          <a:bodyPr wrap="square" rtlCol="0">
            <a:spAutoFit/>
          </a:bodyPr>
          <a:lstStyle/>
          <a:p>
            <a:pPr algn="ctr"/>
            <a:r>
              <a:rPr kumimoji="1" lang="ja-JP" altLang="en-US" dirty="0" smtClean="0">
                <a:latin typeface="HGPｺﾞｼｯｸE" pitchFamily="50" charset="-128"/>
                <a:ea typeface="HGPｺﾞｼｯｸE" pitchFamily="50" charset="-128"/>
              </a:rPr>
              <a:t>自己相関</a:t>
            </a:r>
            <a:endParaRPr kumimoji="1" lang="ja-JP" altLang="en-US" dirty="0">
              <a:latin typeface="HGPｺﾞｼｯｸE" pitchFamily="50" charset="-128"/>
              <a:ea typeface="HGPｺﾞｼｯｸE" pitchFamily="50" charset="-128"/>
            </a:endParaRPr>
          </a:p>
        </p:txBody>
      </p:sp>
      <p:sp>
        <p:nvSpPr>
          <p:cNvPr id="12" name="テキスト ボックス 11"/>
          <p:cNvSpPr txBox="1"/>
          <p:nvPr/>
        </p:nvSpPr>
        <p:spPr>
          <a:xfrm>
            <a:off x="3275856" y="6309320"/>
            <a:ext cx="1872208" cy="369332"/>
          </a:xfrm>
          <a:prstGeom prst="rect">
            <a:avLst/>
          </a:prstGeom>
          <a:noFill/>
        </p:spPr>
        <p:txBody>
          <a:bodyPr wrap="square" rtlCol="0">
            <a:spAutoFit/>
          </a:bodyPr>
          <a:lstStyle/>
          <a:p>
            <a:pPr algn="ctr"/>
            <a:r>
              <a:rPr lang="ja-JP" altLang="en-US" dirty="0">
                <a:latin typeface="HGPｺﾞｼｯｸE" pitchFamily="50" charset="-128"/>
                <a:ea typeface="HGPｺﾞｼｯｸE" pitchFamily="50" charset="-128"/>
              </a:rPr>
              <a:t>自己共分散</a:t>
            </a:r>
            <a:endParaRPr kumimoji="1" lang="ja-JP" altLang="en-US" dirty="0">
              <a:latin typeface="HGPｺﾞｼｯｸE" pitchFamily="50" charset="-128"/>
              <a:ea typeface="HGPｺﾞｼｯｸE" pitchFamily="50" charset="-128"/>
            </a:endParaRPr>
          </a:p>
        </p:txBody>
      </p:sp>
      <p:sp>
        <p:nvSpPr>
          <p:cNvPr id="13" name="テキスト ボックス 12"/>
          <p:cNvSpPr txBox="1"/>
          <p:nvPr/>
        </p:nvSpPr>
        <p:spPr>
          <a:xfrm>
            <a:off x="6156176" y="6309320"/>
            <a:ext cx="1872208" cy="369332"/>
          </a:xfrm>
          <a:prstGeom prst="rect">
            <a:avLst/>
          </a:prstGeom>
          <a:noFill/>
        </p:spPr>
        <p:txBody>
          <a:bodyPr wrap="square" rtlCol="0">
            <a:spAutoFit/>
          </a:bodyPr>
          <a:lstStyle/>
          <a:p>
            <a:pPr algn="ctr"/>
            <a:r>
              <a:rPr kumimoji="1" lang="ja-JP" altLang="en-US" dirty="0" smtClean="0">
                <a:latin typeface="HGPｺﾞｼｯｸE" pitchFamily="50" charset="-128"/>
                <a:ea typeface="HGPｺﾞｼｯｸE" pitchFamily="50" charset="-128"/>
              </a:rPr>
              <a:t>偏相関</a:t>
            </a:r>
            <a:endParaRPr kumimoji="1" lang="ja-JP" altLang="en-US" dirty="0">
              <a:latin typeface="HGPｺﾞｼｯｸE" pitchFamily="50" charset="-128"/>
              <a:ea typeface="HGPｺﾞｼｯｸE" pitchFamily="50" charset="-128"/>
            </a:endParaRPr>
          </a:p>
        </p:txBody>
      </p:sp>
    </p:spTree>
    <p:extLst>
      <p:ext uri="{BB962C8B-B14F-4D97-AF65-F5344CB8AC3E}">
        <p14:creationId xmlns:p14="http://schemas.microsoft.com/office/powerpoint/2010/main" val="31122010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自己相関を求める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関数</a:t>
            </a:r>
            <a:r>
              <a:rPr lang="en-US" altLang="ja-JP" dirty="0" err="1" smtClean="0"/>
              <a:t>acf</a:t>
            </a:r>
            <a:r>
              <a:rPr lang="ja-JP" altLang="en-US" dirty="0" smtClean="0"/>
              <a:t>を用いて自己相関などを求めることができる</a:t>
            </a:r>
            <a:endParaRPr lang="en-US" altLang="ja-JP" dirty="0" smtClean="0"/>
          </a:p>
        </p:txBody>
      </p:sp>
      <p:sp>
        <p:nvSpPr>
          <p:cNvPr id="5" name="テキスト ボックス 4"/>
          <p:cNvSpPr txBox="1"/>
          <p:nvPr/>
        </p:nvSpPr>
        <p:spPr>
          <a:xfrm>
            <a:off x="402344" y="2276872"/>
            <a:ext cx="7632848" cy="1123712"/>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acf</a:t>
            </a:r>
            <a:r>
              <a:rPr lang="en-US" altLang="ja-JP" sz="2000" dirty="0"/>
              <a:t>(</a:t>
            </a:r>
            <a:r>
              <a:rPr lang="en-US" altLang="ja-JP" sz="2000" dirty="0" err="1"/>
              <a:t>UKgas</a:t>
            </a:r>
            <a:r>
              <a:rPr lang="en-US" altLang="ja-JP" sz="2000" dirty="0" smtClean="0"/>
              <a:t>)			#</a:t>
            </a:r>
            <a:r>
              <a:rPr lang="ja-JP" altLang="en-US" sz="2000" dirty="0" smtClean="0"/>
              <a:t>自己相関をプロット</a:t>
            </a:r>
            <a:endParaRPr lang="en-US" altLang="ja-JP" sz="2000" dirty="0"/>
          </a:p>
          <a:p>
            <a:r>
              <a:rPr lang="en-US" altLang="ja-JP" sz="2000" dirty="0"/>
              <a:t>&gt; </a:t>
            </a:r>
            <a:r>
              <a:rPr lang="en-US" altLang="ja-JP" sz="2000" dirty="0" err="1"/>
              <a:t>acf</a:t>
            </a:r>
            <a:r>
              <a:rPr lang="en-US" altLang="ja-JP" sz="2000" dirty="0"/>
              <a:t>(</a:t>
            </a:r>
            <a:r>
              <a:rPr lang="en-US" altLang="ja-JP" sz="2000" dirty="0" err="1"/>
              <a:t>UKgas,type</a:t>
            </a:r>
            <a:r>
              <a:rPr lang="en-US" altLang="ja-JP" sz="2000" dirty="0" smtClean="0"/>
              <a:t>=“covariance”)	</a:t>
            </a:r>
            <a:r>
              <a:rPr lang="en-US" altLang="ja-JP" sz="2000" dirty="0"/>
              <a:t>#</a:t>
            </a:r>
            <a:r>
              <a:rPr lang="ja-JP" altLang="en-US" sz="2000" dirty="0" smtClean="0"/>
              <a:t>自己共分散をプロット</a:t>
            </a:r>
            <a:endParaRPr lang="en-US" altLang="ja-JP" sz="2000" dirty="0"/>
          </a:p>
          <a:p>
            <a:r>
              <a:rPr lang="en-US" altLang="ja-JP" sz="2000" dirty="0"/>
              <a:t>&gt; </a:t>
            </a:r>
            <a:r>
              <a:rPr lang="en-US" altLang="ja-JP" sz="2000" dirty="0" err="1"/>
              <a:t>acf</a:t>
            </a:r>
            <a:r>
              <a:rPr lang="en-US" altLang="ja-JP" sz="2000" dirty="0"/>
              <a:t>(</a:t>
            </a:r>
            <a:r>
              <a:rPr lang="en-US" altLang="ja-JP" sz="2000" dirty="0" err="1"/>
              <a:t>UKgas,type</a:t>
            </a:r>
            <a:r>
              <a:rPr lang="en-US" altLang="ja-JP" sz="2000" dirty="0" smtClean="0"/>
              <a:t>=“partial”)	#</a:t>
            </a:r>
            <a:r>
              <a:rPr lang="ja-JP" altLang="en-US" sz="2000" dirty="0" smtClean="0"/>
              <a:t>偏相関をプロット</a:t>
            </a:r>
            <a:endParaRPr lang="en-US" altLang="ja-JP" sz="2000"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753036"/>
            <a:ext cx="2407171" cy="2424316"/>
          </a:xfrm>
          <a:prstGeom prst="rect">
            <a:avLst/>
          </a:prstGeom>
        </p:spPr>
      </p:pic>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644" y="3753036"/>
            <a:ext cx="2390170" cy="2424316"/>
          </a:xfrm>
          <a:prstGeom prst="rect">
            <a:avLst/>
          </a:prstGeom>
        </p:spPr>
      </p:pic>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2376" y="3753036"/>
            <a:ext cx="2390074" cy="2424316"/>
          </a:xfrm>
          <a:prstGeom prst="rect">
            <a:avLst/>
          </a:prstGeom>
        </p:spPr>
      </p:pic>
      <p:sp>
        <p:nvSpPr>
          <p:cNvPr id="11" name="テキスト ボックス 10"/>
          <p:cNvSpPr txBox="1"/>
          <p:nvPr/>
        </p:nvSpPr>
        <p:spPr>
          <a:xfrm>
            <a:off x="467544" y="6309320"/>
            <a:ext cx="1872208" cy="369332"/>
          </a:xfrm>
          <a:prstGeom prst="rect">
            <a:avLst/>
          </a:prstGeom>
          <a:noFill/>
        </p:spPr>
        <p:txBody>
          <a:bodyPr wrap="square" rtlCol="0">
            <a:spAutoFit/>
          </a:bodyPr>
          <a:lstStyle/>
          <a:p>
            <a:pPr algn="ctr"/>
            <a:r>
              <a:rPr kumimoji="1" lang="ja-JP" altLang="en-US" dirty="0" smtClean="0">
                <a:latin typeface="HGPｺﾞｼｯｸE" pitchFamily="50" charset="-128"/>
                <a:ea typeface="HGPｺﾞｼｯｸE" pitchFamily="50" charset="-128"/>
              </a:rPr>
              <a:t>自己相関</a:t>
            </a:r>
            <a:endParaRPr kumimoji="1" lang="ja-JP" altLang="en-US" dirty="0">
              <a:latin typeface="HGPｺﾞｼｯｸE" pitchFamily="50" charset="-128"/>
              <a:ea typeface="HGPｺﾞｼｯｸE" pitchFamily="50" charset="-128"/>
            </a:endParaRPr>
          </a:p>
        </p:txBody>
      </p:sp>
      <p:sp>
        <p:nvSpPr>
          <p:cNvPr id="12" name="テキスト ボックス 11"/>
          <p:cNvSpPr txBox="1"/>
          <p:nvPr/>
        </p:nvSpPr>
        <p:spPr>
          <a:xfrm>
            <a:off x="3275856" y="6309320"/>
            <a:ext cx="1872208" cy="369332"/>
          </a:xfrm>
          <a:prstGeom prst="rect">
            <a:avLst/>
          </a:prstGeom>
          <a:noFill/>
        </p:spPr>
        <p:txBody>
          <a:bodyPr wrap="square" rtlCol="0">
            <a:spAutoFit/>
          </a:bodyPr>
          <a:lstStyle/>
          <a:p>
            <a:pPr algn="ctr"/>
            <a:r>
              <a:rPr lang="ja-JP" altLang="en-US" dirty="0">
                <a:latin typeface="HGPｺﾞｼｯｸE" pitchFamily="50" charset="-128"/>
                <a:ea typeface="HGPｺﾞｼｯｸE" pitchFamily="50" charset="-128"/>
              </a:rPr>
              <a:t>自己共分散</a:t>
            </a:r>
            <a:endParaRPr kumimoji="1" lang="ja-JP" altLang="en-US" dirty="0">
              <a:latin typeface="HGPｺﾞｼｯｸE" pitchFamily="50" charset="-128"/>
              <a:ea typeface="HGPｺﾞｼｯｸE" pitchFamily="50" charset="-128"/>
            </a:endParaRPr>
          </a:p>
        </p:txBody>
      </p:sp>
      <p:sp>
        <p:nvSpPr>
          <p:cNvPr id="13" name="テキスト ボックス 12"/>
          <p:cNvSpPr txBox="1"/>
          <p:nvPr/>
        </p:nvSpPr>
        <p:spPr>
          <a:xfrm>
            <a:off x="6156176" y="6309320"/>
            <a:ext cx="1872208" cy="369332"/>
          </a:xfrm>
          <a:prstGeom prst="rect">
            <a:avLst/>
          </a:prstGeom>
          <a:noFill/>
        </p:spPr>
        <p:txBody>
          <a:bodyPr wrap="square" rtlCol="0">
            <a:spAutoFit/>
          </a:bodyPr>
          <a:lstStyle/>
          <a:p>
            <a:pPr algn="ctr"/>
            <a:r>
              <a:rPr kumimoji="1" lang="ja-JP" altLang="en-US" dirty="0" smtClean="0">
                <a:latin typeface="HGPｺﾞｼｯｸE" pitchFamily="50" charset="-128"/>
                <a:ea typeface="HGPｺﾞｼｯｸE" pitchFamily="50" charset="-128"/>
              </a:rPr>
              <a:t>偏相関</a:t>
            </a:r>
            <a:endParaRPr kumimoji="1" lang="ja-JP" altLang="en-US" dirty="0">
              <a:latin typeface="HGPｺﾞｼｯｸE" pitchFamily="50" charset="-128"/>
              <a:ea typeface="HGPｺﾞｼｯｸE" pitchFamily="50" charset="-128"/>
            </a:endParaRPr>
          </a:p>
        </p:txBody>
      </p:sp>
      <p:sp>
        <p:nvSpPr>
          <p:cNvPr id="14" name="四角形吹き出し 13"/>
          <p:cNvSpPr/>
          <p:nvPr/>
        </p:nvSpPr>
        <p:spPr>
          <a:xfrm>
            <a:off x="2315415" y="2060848"/>
            <a:ext cx="5400600" cy="1281936"/>
          </a:xfrm>
          <a:prstGeom prst="wedgeRectCallout">
            <a:avLst>
              <a:gd name="adj1" fmla="val -51741"/>
              <a:gd name="adj2" fmla="val 789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t>横軸</a:t>
            </a:r>
            <a:r>
              <a:rPr lang="en-US" altLang="ja-JP" sz="2400" b="1" dirty="0" smtClean="0"/>
              <a:t>1,2,3,4,5</a:t>
            </a:r>
            <a:r>
              <a:rPr lang="ja-JP" altLang="en-US" sz="2400" b="1" dirty="0" smtClean="0"/>
              <a:t>のところに</a:t>
            </a:r>
            <a:endParaRPr lang="en-US" altLang="ja-JP" sz="2400" b="1" dirty="0" smtClean="0"/>
          </a:p>
          <a:p>
            <a:pPr algn="ctr"/>
            <a:r>
              <a:rPr lang="ja-JP" altLang="en-US" sz="2400" b="1" dirty="0" smtClean="0"/>
              <a:t>自己相関係数の値が大きいことから</a:t>
            </a:r>
            <a:endParaRPr lang="en-US" altLang="ja-JP" sz="2400" b="1" dirty="0" smtClean="0"/>
          </a:p>
          <a:p>
            <a:pPr algn="ctr"/>
            <a:r>
              <a:rPr lang="en-US" altLang="ja-JP" sz="2400" b="1" dirty="0" smtClean="0"/>
              <a:t>1</a:t>
            </a:r>
            <a:r>
              <a:rPr lang="ja-JP" altLang="en-US" sz="2400" b="1" dirty="0" smtClean="0"/>
              <a:t>年単位の周期性が顕著に現れている</a:t>
            </a:r>
            <a:endParaRPr lang="en-US" altLang="ja-JP" sz="2400" b="1" dirty="0" smtClean="0"/>
          </a:p>
        </p:txBody>
      </p:sp>
    </p:spTree>
    <p:extLst>
      <p:ext uri="{BB962C8B-B14F-4D97-AF65-F5344CB8AC3E}">
        <p14:creationId xmlns:p14="http://schemas.microsoft.com/office/powerpoint/2010/main" val="1543865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t>スペクトル分析</a:t>
            </a:r>
            <a:endParaRPr lang="en-US" altLang="ja-JP" sz="3200" dirty="0" smtClean="0"/>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スペクトル分析</a:t>
            </a:r>
            <a:endParaRPr kumimoji="1" lang="ja-JP" altLang="en-US" dirty="0"/>
          </a:p>
        </p:txBody>
      </p:sp>
      <p:sp>
        <p:nvSpPr>
          <p:cNvPr id="3" name="コンテンツ プレースホルダー 2"/>
          <p:cNvSpPr>
            <a:spLocks noGrp="1"/>
          </p:cNvSpPr>
          <p:nvPr>
            <p:ph idx="1"/>
          </p:nvPr>
        </p:nvSpPr>
        <p:spPr/>
        <p:txBody>
          <a:bodyPr/>
          <a:lstStyle/>
          <a:p>
            <a:endParaRPr lang="en-US" altLang="ja-JP" sz="2400" dirty="0" smtClean="0"/>
          </a:p>
          <a:p>
            <a:r>
              <a:rPr lang="ja-JP" altLang="en-US" sz="2400" dirty="0"/>
              <a:t>時系列データを周波数成分に分解</a:t>
            </a:r>
            <a:r>
              <a:rPr lang="ja-JP" altLang="en-US" sz="2400" dirty="0" smtClean="0"/>
              <a:t>し、周波数軸</a:t>
            </a:r>
            <a:r>
              <a:rPr lang="ja-JP" altLang="en-US" sz="2400" dirty="0"/>
              <a:t>領域で示してやること</a:t>
            </a:r>
            <a:r>
              <a:rPr lang="ja-JP" altLang="en-US" sz="2400" dirty="0" smtClean="0"/>
              <a:t>で、隠れている周期性を解析する方法</a:t>
            </a:r>
            <a:endParaRPr lang="en-US" altLang="ja-JP" sz="2400" dirty="0" smtClean="0"/>
          </a:p>
          <a:p>
            <a:endParaRPr lang="en-US" altLang="ja-JP" dirty="0" smtClean="0"/>
          </a:p>
          <a:p>
            <a:endParaRPr lang="en-US" altLang="ja-JP" dirty="0"/>
          </a:p>
          <a:p>
            <a:r>
              <a:rPr lang="ja-JP" altLang="en-US" sz="2400" dirty="0" smtClean="0"/>
              <a:t>周期成分の有無や各成分の強さなどが分析できる</a:t>
            </a:r>
            <a:endParaRPr lang="en-US" altLang="ja-JP" sz="2400" dirty="0" smtClean="0"/>
          </a:p>
        </p:txBody>
      </p:sp>
    </p:spTree>
    <p:extLst>
      <p:ext uri="{BB962C8B-B14F-4D97-AF65-F5344CB8AC3E}">
        <p14:creationId xmlns:p14="http://schemas.microsoft.com/office/powerpoint/2010/main" val="6195368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スペクトルのプロット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関数</a:t>
            </a:r>
            <a:r>
              <a:rPr kumimoji="1" lang="en-US" altLang="ja-JP" dirty="0" err="1" smtClean="0"/>
              <a:t>spec.pgram</a:t>
            </a:r>
            <a:r>
              <a:rPr kumimoji="1" lang="ja-JP" altLang="en-US" dirty="0" smtClean="0"/>
              <a:t>を用いることでスペクトル密度関数を推定することができる</a:t>
            </a:r>
            <a:endParaRPr kumimoji="1" lang="en-US" altLang="ja-JP" dirty="0" smtClean="0"/>
          </a:p>
        </p:txBody>
      </p:sp>
      <p:sp>
        <p:nvSpPr>
          <p:cNvPr id="4" name="テキスト ボックス 3"/>
          <p:cNvSpPr txBox="1"/>
          <p:nvPr/>
        </p:nvSpPr>
        <p:spPr>
          <a:xfrm>
            <a:off x="827584" y="2476042"/>
            <a:ext cx="7272808" cy="783193"/>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spec.pgram</a:t>
            </a:r>
            <a:r>
              <a:rPr lang="en-US" altLang="ja-JP" sz="2000" dirty="0"/>
              <a:t>(</a:t>
            </a:r>
            <a:r>
              <a:rPr lang="en-US" altLang="ja-JP" sz="2000" dirty="0" err="1"/>
              <a:t>UKgas</a:t>
            </a:r>
            <a:r>
              <a:rPr lang="en-US" altLang="ja-JP" sz="2000" dirty="0" smtClean="0"/>
              <a:t>)			#</a:t>
            </a:r>
            <a:r>
              <a:rPr lang="ja-JP" altLang="en-US" sz="2000" dirty="0" smtClean="0"/>
              <a:t>スペクトル分析</a:t>
            </a:r>
            <a:endParaRPr lang="en-US" altLang="ja-JP" sz="2000" dirty="0"/>
          </a:p>
          <a:p>
            <a:r>
              <a:rPr lang="en-US" altLang="ja-JP" sz="2000" dirty="0"/>
              <a:t>&gt; </a:t>
            </a:r>
            <a:r>
              <a:rPr lang="en-US" altLang="ja-JP" sz="2000" dirty="0" err="1"/>
              <a:t>spec.pgram</a:t>
            </a:r>
            <a:r>
              <a:rPr lang="en-US" altLang="ja-JP" sz="2000" dirty="0"/>
              <a:t>(</a:t>
            </a:r>
            <a:r>
              <a:rPr lang="en-US" altLang="ja-JP" sz="2000" dirty="0" err="1"/>
              <a:t>UKgas,spans</a:t>
            </a:r>
            <a:r>
              <a:rPr lang="en-US" altLang="ja-JP" sz="2000" dirty="0"/>
              <a:t>=c(3,3</a:t>
            </a:r>
            <a:r>
              <a:rPr lang="en-US" altLang="ja-JP" sz="2000" dirty="0" smtClean="0"/>
              <a:t>))		#</a:t>
            </a:r>
            <a:r>
              <a:rPr lang="ja-JP" altLang="en-US" sz="2000" dirty="0" smtClean="0"/>
              <a:t>平滑化を行う</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072" y="3486890"/>
            <a:ext cx="3076974" cy="3134200"/>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8300" y="3501008"/>
            <a:ext cx="3081302" cy="3134200"/>
          </a:xfrm>
          <a:prstGeom prst="rect">
            <a:avLst/>
          </a:prstGeom>
        </p:spPr>
      </p:pic>
    </p:spTree>
    <p:extLst>
      <p:ext uri="{BB962C8B-B14F-4D97-AF65-F5344CB8AC3E}">
        <p14:creationId xmlns:p14="http://schemas.microsoft.com/office/powerpoint/2010/main" val="1654920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t>時系列モデル</a:t>
            </a:r>
            <a:r>
              <a:rPr kumimoji="1" lang="ja-JP" altLang="en-US" sz="3200" dirty="0" smtClean="0"/>
              <a:t>の</a:t>
            </a:r>
            <a:r>
              <a:rPr kumimoji="1" lang="ja-JP" altLang="en-US" sz="3200" dirty="0" smtClean="0"/>
              <a:t>分類</a:t>
            </a:r>
            <a:endParaRPr kumimoji="1" lang="en-US" altLang="ja-JP" sz="3200" dirty="0" smtClean="0"/>
          </a:p>
          <a:p>
            <a:pPr marL="114300" indent="0">
              <a:spcBef>
                <a:spcPts val="1800"/>
              </a:spcBef>
              <a:buNone/>
            </a:pPr>
            <a:r>
              <a:rPr lang="ja-JP" altLang="en-US" sz="3200" dirty="0" smtClean="0"/>
              <a:t>・</a:t>
            </a:r>
            <a:r>
              <a:rPr lang="en-US" altLang="ja-JP" sz="3200" dirty="0" smtClean="0"/>
              <a:t>AR</a:t>
            </a:r>
            <a:r>
              <a:rPr lang="ja-JP" altLang="en-US" sz="3200" dirty="0" smtClean="0"/>
              <a:t>モデル</a:t>
            </a:r>
            <a:endParaRPr lang="en-US" altLang="ja-JP" sz="3200" dirty="0" smtClean="0"/>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t>AR</a:t>
            </a:r>
            <a:r>
              <a:rPr kumimoji="1" lang="ja-JP" altLang="en-US" dirty="0" smtClean="0"/>
              <a:t>モデルとは</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lang="ja-JP" altLang="en-US" dirty="0" smtClean="0"/>
                  <a:t>今現在の値を現在より前の値で重み付けを行い足し合わせることによってモデルを生成する</a:t>
                </a:r>
                <a:endParaRPr lang="en-US" altLang="ja-JP" dirty="0" smtClean="0"/>
              </a:p>
              <a:p>
                <a:pPr marL="114300" indent="0">
                  <a:buNone/>
                </a:pPr>
                <a:endParaRPr kumimoji="1" lang="en-US" altLang="ja-JP" i="1" dirty="0" smtClean="0">
                  <a:latin typeface="Cambria Math"/>
                </a:endParaRPr>
              </a:p>
              <a:p>
                <a14:m>
                  <m:oMath xmlns:m="http://schemas.openxmlformats.org/officeDocument/2006/math">
                    <m:sSub>
                      <m:sSubPr>
                        <m:ctrlPr>
                          <a:rPr kumimoji="1" lang="en-US" altLang="ja-JP" i="1" smtClean="0">
                            <a:latin typeface="Cambria Math"/>
                          </a:rPr>
                        </m:ctrlPr>
                      </m:sSubPr>
                      <m:e>
                        <m:r>
                          <a:rPr kumimoji="1" lang="en-US" altLang="ja-JP" b="0" i="1" smtClean="0">
                            <a:latin typeface="Cambria Math"/>
                          </a:rPr>
                          <m:t>𝑦</m:t>
                        </m:r>
                      </m:e>
                      <m:sub>
                        <m:r>
                          <a:rPr kumimoji="1" lang="en-US" altLang="ja-JP" b="0" i="1" smtClean="0">
                            <a:latin typeface="Cambria Math"/>
                          </a:rPr>
                          <m:t>𝑡</m:t>
                        </m:r>
                      </m:sub>
                    </m:sSub>
                    <m:r>
                      <a:rPr kumimoji="1" lang="en-US" altLang="ja-JP" b="0" i="1" smtClean="0">
                        <a:latin typeface="Cambria Math"/>
                      </a:rPr>
                      <m:t>=</m:t>
                    </m:r>
                    <m:nary>
                      <m:naryPr>
                        <m:chr m:val="∑"/>
                        <m:ctrlPr>
                          <a:rPr kumimoji="1" lang="en-US" altLang="ja-JP" b="0" i="1" smtClean="0">
                            <a:latin typeface="Cambria Math"/>
                          </a:rPr>
                        </m:ctrlPr>
                      </m:naryPr>
                      <m:sub>
                        <m:r>
                          <m:rPr>
                            <m:brk m:alnAt="23"/>
                          </m:rPr>
                          <a:rPr kumimoji="1" lang="en-US" altLang="ja-JP" b="0" i="1" smtClean="0">
                            <a:latin typeface="Cambria Math"/>
                          </a:rPr>
                          <m:t>𝑖</m:t>
                        </m:r>
                        <m:r>
                          <a:rPr kumimoji="1" lang="en-US" altLang="ja-JP" b="0" i="1" smtClean="0">
                            <a:latin typeface="Cambria Math"/>
                          </a:rPr>
                          <m:t>=1</m:t>
                        </m:r>
                      </m:sub>
                      <m:sup>
                        <m:r>
                          <a:rPr kumimoji="1" lang="en-US" altLang="ja-JP" b="0" i="1" smtClean="0">
                            <a:latin typeface="Cambria Math"/>
                          </a:rPr>
                          <m:t>𝑝</m:t>
                        </m:r>
                      </m:sup>
                      <m:e>
                        <m:sSub>
                          <m:sSubPr>
                            <m:ctrlPr>
                              <a:rPr kumimoji="1" lang="en-US" altLang="ja-JP" b="0" i="1" smtClean="0">
                                <a:latin typeface="Cambria Math"/>
                              </a:rPr>
                            </m:ctrlPr>
                          </m:sSubPr>
                          <m:e>
                            <m:r>
                              <a:rPr kumimoji="1" lang="en-US" altLang="ja-JP" b="0" i="1" smtClean="0">
                                <a:latin typeface="Cambria Math"/>
                              </a:rPr>
                              <m:t>𝑎</m:t>
                            </m:r>
                          </m:e>
                          <m:sub>
                            <m:r>
                              <a:rPr kumimoji="1" lang="en-US" altLang="ja-JP" b="0" i="1" smtClean="0">
                                <a:latin typeface="Cambria Math"/>
                              </a:rPr>
                              <m:t>𝑖</m:t>
                            </m:r>
                          </m:sub>
                        </m:sSub>
                        <m:sSub>
                          <m:sSubPr>
                            <m:ctrlPr>
                              <a:rPr kumimoji="1" lang="en-US" altLang="ja-JP" b="0" i="1" smtClean="0">
                                <a:latin typeface="Cambria Math"/>
                              </a:rPr>
                            </m:ctrlPr>
                          </m:sSubPr>
                          <m:e>
                            <m:r>
                              <a:rPr kumimoji="1" lang="en-US" altLang="ja-JP" b="0" i="1" smtClean="0">
                                <a:latin typeface="Cambria Math"/>
                              </a:rPr>
                              <m:t>𝑦</m:t>
                            </m:r>
                          </m:e>
                          <m:sub>
                            <m:r>
                              <a:rPr kumimoji="1" lang="en-US" altLang="ja-JP" b="0" i="1" smtClean="0">
                                <a:latin typeface="Cambria Math"/>
                              </a:rPr>
                              <m:t>𝑡</m:t>
                            </m:r>
                            <m:r>
                              <a:rPr kumimoji="1" lang="en-US" altLang="ja-JP" b="0" i="1" smtClean="0">
                                <a:latin typeface="Cambria Math"/>
                              </a:rPr>
                              <m:t>−</m:t>
                            </m:r>
                            <m:r>
                              <a:rPr kumimoji="1" lang="en-US" altLang="ja-JP" b="0" i="1" smtClean="0">
                                <a:latin typeface="Cambria Math"/>
                              </a:rPr>
                              <m:t>𝑖</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𝑒</m:t>
                            </m:r>
                          </m:e>
                          <m:sub>
                            <m:r>
                              <a:rPr kumimoji="1" lang="en-US" altLang="ja-JP" b="0" i="1" smtClean="0">
                                <a:latin typeface="Cambria Math"/>
                              </a:rPr>
                              <m:t>𝑡</m:t>
                            </m:r>
                          </m:sub>
                        </m:sSub>
                      </m:e>
                    </m:nary>
                  </m:oMath>
                </a14:m>
                <a:r>
                  <a:rPr kumimoji="1" lang="ja-JP" altLang="en-US" dirty="0" smtClean="0"/>
                  <a:t>で表す</a:t>
                </a:r>
                <a:endParaRPr kumimoji="1" lang="en-US" altLang="ja-JP" dirty="0" smtClean="0"/>
              </a:p>
              <a:p>
                <a:pPr marL="114300" indent="0">
                  <a:buNone/>
                </a:pPr>
                <a:r>
                  <a:rPr lang="ja-JP" altLang="en-US" dirty="0" smtClean="0"/>
                  <a:t>・</a:t>
                </a:r>
                <a14:m>
                  <m:oMath xmlns:m="http://schemas.openxmlformats.org/officeDocument/2006/math">
                    <m:sSub>
                      <m:sSubPr>
                        <m:ctrlPr>
                          <a:rPr lang="en-US" altLang="ja-JP" i="1">
                            <a:latin typeface="Cambria Math"/>
                          </a:rPr>
                        </m:ctrlPr>
                      </m:sSubPr>
                      <m:e>
                        <m:r>
                          <a:rPr lang="en-US" altLang="ja-JP" i="1">
                            <a:latin typeface="Cambria Math"/>
                          </a:rPr>
                          <m:t>𝑎</m:t>
                        </m:r>
                      </m:e>
                      <m:sub>
                        <m:r>
                          <a:rPr lang="en-US" altLang="ja-JP" i="1">
                            <a:latin typeface="Cambria Math"/>
                          </a:rPr>
                          <m:t>𝑖</m:t>
                        </m:r>
                      </m:sub>
                    </m:sSub>
                  </m:oMath>
                </a14:m>
                <a:r>
                  <a:rPr kumimoji="1" lang="ja-JP" altLang="en-US" dirty="0" smtClean="0"/>
                  <a:t>：自己回帰係数</a:t>
                </a:r>
                <a:endParaRPr kumimoji="1" lang="en-US" altLang="ja-JP" dirty="0" smtClean="0"/>
              </a:p>
              <a:p>
                <a:pPr marL="114300" indent="0">
                  <a:buNone/>
                </a:pPr>
                <a:r>
                  <a:rPr lang="ja-JP" altLang="en-US" dirty="0"/>
                  <a:t>・</a:t>
                </a:r>
                <a:r>
                  <a:rPr lang="en-US" altLang="ja-JP" dirty="0"/>
                  <a:t> </a:t>
                </a:r>
                <a14:m>
                  <m:oMath xmlns:m="http://schemas.openxmlformats.org/officeDocument/2006/math">
                    <m:r>
                      <a:rPr lang="en-US" altLang="ja-JP" i="1">
                        <a:latin typeface="Cambria Math"/>
                      </a:rPr>
                      <m:t>𝑝</m:t>
                    </m:r>
                  </m:oMath>
                </a14:m>
                <a:r>
                  <a:rPr kumimoji="1" lang="ja-JP" altLang="en-US" dirty="0" smtClean="0"/>
                  <a:t>：次数</a:t>
                </a:r>
                <a:endParaRPr kumimoji="1" lang="en-US" altLang="ja-JP" dirty="0" smtClean="0"/>
              </a:p>
              <a:p>
                <a:pPr marL="114300" indent="0">
                  <a:buNone/>
                </a:pPr>
                <a:r>
                  <a:rPr kumimoji="1" lang="ja-JP" altLang="en-US" dirty="0" smtClean="0"/>
                  <a:t>・</a:t>
                </a:r>
                <a14:m>
                  <m:oMath xmlns:m="http://schemas.openxmlformats.org/officeDocument/2006/math">
                    <m:sSub>
                      <m:sSubPr>
                        <m:ctrlPr>
                          <a:rPr lang="en-US" altLang="ja-JP" i="1">
                            <a:latin typeface="Cambria Math"/>
                          </a:rPr>
                        </m:ctrlPr>
                      </m:sSubPr>
                      <m:e>
                        <m:r>
                          <a:rPr lang="en-US" altLang="ja-JP" i="1">
                            <a:latin typeface="Cambria Math"/>
                          </a:rPr>
                          <m:t>𝑒</m:t>
                        </m:r>
                      </m:e>
                      <m:sub>
                        <m:r>
                          <a:rPr lang="en-US" altLang="ja-JP" i="1">
                            <a:latin typeface="Cambria Math"/>
                          </a:rPr>
                          <m:t>𝑡</m:t>
                        </m:r>
                      </m:sub>
                    </m:sSub>
                  </m:oMath>
                </a14:m>
                <a:r>
                  <a:rPr kumimoji="1" lang="ja-JP" altLang="en-US" dirty="0" smtClean="0"/>
                  <a:t>：残差</a:t>
                </a:r>
                <a:endParaRPr kumimoji="1" lang="en-US" altLang="ja-JP" dirty="0" smtClean="0"/>
              </a:p>
              <a:p>
                <a:pPr marL="114300" indent="0">
                  <a:buNone/>
                </a:pPr>
                <a:endParaRPr kumimoji="1" lang="en-US" altLang="ja-JP" dirty="0" smtClean="0"/>
              </a:p>
              <a:p>
                <a:r>
                  <a:rPr lang="en-US" altLang="ja-JP" dirty="0" smtClean="0"/>
                  <a:t>AR(</a:t>
                </a:r>
                <a:r>
                  <a:rPr lang="en-US" altLang="ja-JP" dirty="0" err="1" smtClean="0"/>
                  <a:t>AutoRegression</a:t>
                </a:r>
                <a:r>
                  <a:rPr lang="en-US" altLang="ja-JP" dirty="0"/>
                  <a:t>)</a:t>
                </a:r>
                <a:r>
                  <a:rPr lang="ja-JP" altLang="en-US" dirty="0"/>
                  <a:t>モデルは</a:t>
                </a:r>
                <a:r>
                  <a:rPr lang="ja-JP" altLang="en-US" b="1" dirty="0"/>
                  <a:t>自己回帰モデル</a:t>
                </a:r>
                <a:r>
                  <a:rPr lang="ja-JP" altLang="en-US" dirty="0"/>
                  <a:t>とも</a:t>
                </a:r>
                <a:r>
                  <a:rPr lang="ja-JP" altLang="en-US" dirty="0" smtClean="0"/>
                  <a:t>呼ばれる</a:t>
                </a:r>
                <a:endParaRPr lang="en-US" altLang="ja-JP" dirty="0" smtClean="0"/>
              </a:p>
              <a:p>
                <a:endParaRPr lang="en-US" altLang="ja-JP" dirty="0"/>
              </a:p>
              <a:p>
                <a:r>
                  <a:rPr lang="ja-JP" altLang="en-US" dirty="0" smtClean="0"/>
                  <a:t>定常時系列を想定している</a:t>
                </a:r>
                <a:endParaRPr lang="en-US" altLang="ja-JP" dirty="0"/>
              </a:p>
              <a:p>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889" r="-24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775860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t>AR</a:t>
            </a:r>
            <a:r>
              <a:rPr kumimoji="1" lang="ja-JP" altLang="en-US" dirty="0" smtClean="0"/>
              <a:t>モデルとは</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lang="ja-JP" altLang="en-US" dirty="0" smtClean="0"/>
                  <a:t>今現在の値を現在より前の値で重み付けを行い足し合わせることによってモデルを生成する</a:t>
                </a:r>
                <a:endParaRPr lang="en-US" altLang="ja-JP" dirty="0" smtClean="0"/>
              </a:p>
              <a:p>
                <a:pPr marL="114300" indent="0">
                  <a:buNone/>
                </a:pPr>
                <a:endParaRPr kumimoji="1" lang="en-US" altLang="ja-JP" i="1" dirty="0" smtClean="0">
                  <a:latin typeface="Cambria Math"/>
                </a:endParaRPr>
              </a:p>
              <a:p>
                <a14:m>
                  <m:oMath xmlns:m="http://schemas.openxmlformats.org/officeDocument/2006/math">
                    <m:sSub>
                      <m:sSubPr>
                        <m:ctrlPr>
                          <a:rPr kumimoji="1" lang="en-US" altLang="ja-JP" i="1" smtClean="0">
                            <a:latin typeface="Cambria Math"/>
                          </a:rPr>
                        </m:ctrlPr>
                      </m:sSubPr>
                      <m:e>
                        <m:r>
                          <a:rPr kumimoji="1" lang="en-US" altLang="ja-JP" b="0" i="1" smtClean="0">
                            <a:latin typeface="Cambria Math"/>
                          </a:rPr>
                          <m:t>𝑦</m:t>
                        </m:r>
                      </m:e>
                      <m:sub>
                        <m:r>
                          <a:rPr kumimoji="1" lang="en-US" altLang="ja-JP" b="0" i="1" smtClean="0">
                            <a:latin typeface="Cambria Math"/>
                          </a:rPr>
                          <m:t>𝑡</m:t>
                        </m:r>
                      </m:sub>
                    </m:sSub>
                    <m:r>
                      <a:rPr kumimoji="1" lang="en-US" altLang="ja-JP" b="0" i="1" smtClean="0">
                        <a:latin typeface="Cambria Math"/>
                      </a:rPr>
                      <m:t>=</m:t>
                    </m:r>
                    <m:nary>
                      <m:naryPr>
                        <m:chr m:val="∑"/>
                        <m:ctrlPr>
                          <a:rPr kumimoji="1" lang="en-US" altLang="ja-JP" b="0" i="1" smtClean="0">
                            <a:latin typeface="Cambria Math"/>
                          </a:rPr>
                        </m:ctrlPr>
                      </m:naryPr>
                      <m:sub>
                        <m:r>
                          <m:rPr>
                            <m:brk m:alnAt="23"/>
                          </m:rPr>
                          <a:rPr kumimoji="1" lang="en-US" altLang="ja-JP" b="0" i="1" smtClean="0">
                            <a:latin typeface="Cambria Math"/>
                          </a:rPr>
                          <m:t>𝑖</m:t>
                        </m:r>
                        <m:r>
                          <a:rPr kumimoji="1" lang="en-US" altLang="ja-JP" b="0" i="1" smtClean="0">
                            <a:latin typeface="Cambria Math"/>
                          </a:rPr>
                          <m:t>=1</m:t>
                        </m:r>
                      </m:sub>
                      <m:sup>
                        <m:r>
                          <a:rPr kumimoji="1" lang="en-US" altLang="ja-JP" b="0" i="1" smtClean="0">
                            <a:latin typeface="Cambria Math"/>
                          </a:rPr>
                          <m:t>𝑝</m:t>
                        </m:r>
                      </m:sup>
                      <m:e>
                        <m:sSub>
                          <m:sSubPr>
                            <m:ctrlPr>
                              <a:rPr kumimoji="1" lang="en-US" altLang="ja-JP" b="0" i="1" smtClean="0">
                                <a:latin typeface="Cambria Math"/>
                              </a:rPr>
                            </m:ctrlPr>
                          </m:sSubPr>
                          <m:e>
                            <m:r>
                              <a:rPr kumimoji="1" lang="en-US" altLang="ja-JP" b="0" i="1" smtClean="0">
                                <a:latin typeface="Cambria Math"/>
                              </a:rPr>
                              <m:t>𝑎</m:t>
                            </m:r>
                          </m:e>
                          <m:sub>
                            <m:r>
                              <a:rPr kumimoji="1" lang="en-US" altLang="ja-JP" b="0" i="1" smtClean="0">
                                <a:latin typeface="Cambria Math"/>
                              </a:rPr>
                              <m:t>𝑖</m:t>
                            </m:r>
                          </m:sub>
                        </m:sSub>
                        <m:sSub>
                          <m:sSubPr>
                            <m:ctrlPr>
                              <a:rPr kumimoji="1" lang="en-US" altLang="ja-JP" b="0" i="1" smtClean="0">
                                <a:latin typeface="Cambria Math"/>
                              </a:rPr>
                            </m:ctrlPr>
                          </m:sSubPr>
                          <m:e>
                            <m:r>
                              <a:rPr kumimoji="1" lang="en-US" altLang="ja-JP" b="0" i="1" smtClean="0">
                                <a:latin typeface="Cambria Math"/>
                              </a:rPr>
                              <m:t>𝑦</m:t>
                            </m:r>
                          </m:e>
                          <m:sub>
                            <m:r>
                              <a:rPr kumimoji="1" lang="en-US" altLang="ja-JP" b="0" i="1" smtClean="0">
                                <a:latin typeface="Cambria Math"/>
                              </a:rPr>
                              <m:t>𝑡</m:t>
                            </m:r>
                            <m:r>
                              <a:rPr kumimoji="1" lang="en-US" altLang="ja-JP" b="0" i="1" smtClean="0">
                                <a:latin typeface="Cambria Math"/>
                              </a:rPr>
                              <m:t>−</m:t>
                            </m:r>
                            <m:r>
                              <a:rPr kumimoji="1" lang="en-US" altLang="ja-JP" b="0" i="1" smtClean="0">
                                <a:latin typeface="Cambria Math"/>
                              </a:rPr>
                              <m:t>𝑖</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𝑒</m:t>
                            </m:r>
                          </m:e>
                          <m:sub>
                            <m:r>
                              <a:rPr kumimoji="1" lang="en-US" altLang="ja-JP" b="0" i="1" smtClean="0">
                                <a:latin typeface="Cambria Math"/>
                              </a:rPr>
                              <m:t>𝑡</m:t>
                            </m:r>
                          </m:sub>
                        </m:sSub>
                      </m:e>
                    </m:nary>
                  </m:oMath>
                </a14:m>
                <a:r>
                  <a:rPr kumimoji="1" lang="ja-JP" altLang="en-US" dirty="0" smtClean="0"/>
                  <a:t>で表す</a:t>
                </a:r>
                <a:endParaRPr kumimoji="1" lang="en-US" altLang="ja-JP" dirty="0" smtClean="0"/>
              </a:p>
              <a:p>
                <a:pPr marL="114300" indent="0">
                  <a:buNone/>
                </a:pPr>
                <a:r>
                  <a:rPr lang="ja-JP" altLang="en-US" dirty="0" smtClean="0"/>
                  <a:t>・</a:t>
                </a:r>
                <a14:m>
                  <m:oMath xmlns:m="http://schemas.openxmlformats.org/officeDocument/2006/math">
                    <m:sSub>
                      <m:sSubPr>
                        <m:ctrlPr>
                          <a:rPr lang="en-US" altLang="ja-JP" i="1">
                            <a:latin typeface="Cambria Math"/>
                          </a:rPr>
                        </m:ctrlPr>
                      </m:sSubPr>
                      <m:e>
                        <m:r>
                          <a:rPr lang="en-US" altLang="ja-JP" i="1">
                            <a:latin typeface="Cambria Math"/>
                          </a:rPr>
                          <m:t>𝑎</m:t>
                        </m:r>
                      </m:e>
                      <m:sub>
                        <m:r>
                          <a:rPr lang="en-US" altLang="ja-JP" i="1">
                            <a:latin typeface="Cambria Math"/>
                          </a:rPr>
                          <m:t>𝑖</m:t>
                        </m:r>
                      </m:sub>
                    </m:sSub>
                  </m:oMath>
                </a14:m>
                <a:r>
                  <a:rPr kumimoji="1" lang="ja-JP" altLang="en-US" dirty="0" smtClean="0"/>
                  <a:t>：自己回帰係数</a:t>
                </a:r>
                <a:endParaRPr kumimoji="1" lang="en-US" altLang="ja-JP" dirty="0" smtClean="0"/>
              </a:p>
              <a:p>
                <a:pPr marL="114300" indent="0">
                  <a:buNone/>
                </a:pPr>
                <a:r>
                  <a:rPr lang="ja-JP" altLang="en-US" dirty="0"/>
                  <a:t>・</a:t>
                </a:r>
                <a:r>
                  <a:rPr lang="en-US" altLang="ja-JP" dirty="0"/>
                  <a:t> </a:t>
                </a:r>
                <a14:m>
                  <m:oMath xmlns:m="http://schemas.openxmlformats.org/officeDocument/2006/math">
                    <m:r>
                      <a:rPr lang="en-US" altLang="ja-JP" i="1">
                        <a:latin typeface="Cambria Math"/>
                      </a:rPr>
                      <m:t>𝑝</m:t>
                    </m:r>
                  </m:oMath>
                </a14:m>
                <a:r>
                  <a:rPr kumimoji="1" lang="ja-JP" altLang="en-US" dirty="0" smtClean="0"/>
                  <a:t>：次数</a:t>
                </a:r>
                <a:endParaRPr kumimoji="1" lang="en-US" altLang="ja-JP" dirty="0" smtClean="0"/>
              </a:p>
              <a:p>
                <a:pPr marL="114300" indent="0">
                  <a:buNone/>
                </a:pPr>
                <a:r>
                  <a:rPr kumimoji="1" lang="ja-JP" altLang="en-US" dirty="0" smtClean="0"/>
                  <a:t>・</a:t>
                </a:r>
                <a14:m>
                  <m:oMath xmlns:m="http://schemas.openxmlformats.org/officeDocument/2006/math">
                    <m:sSub>
                      <m:sSubPr>
                        <m:ctrlPr>
                          <a:rPr lang="en-US" altLang="ja-JP" i="1">
                            <a:latin typeface="Cambria Math"/>
                          </a:rPr>
                        </m:ctrlPr>
                      </m:sSubPr>
                      <m:e>
                        <m:r>
                          <a:rPr lang="en-US" altLang="ja-JP" i="1">
                            <a:latin typeface="Cambria Math"/>
                          </a:rPr>
                          <m:t>𝑒</m:t>
                        </m:r>
                      </m:e>
                      <m:sub>
                        <m:r>
                          <a:rPr lang="en-US" altLang="ja-JP" i="1">
                            <a:latin typeface="Cambria Math"/>
                          </a:rPr>
                          <m:t>𝑡</m:t>
                        </m:r>
                      </m:sub>
                    </m:sSub>
                  </m:oMath>
                </a14:m>
                <a:r>
                  <a:rPr kumimoji="1" lang="ja-JP" altLang="en-US" dirty="0" smtClean="0"/>
                  <a:t>：残差</a:t>
                </a:r>
                <a:endParaRPr kumimoji="1" lang="en-US" altLang="ja-JP" dirty="0" smtClean="0"/>
              </a:p>
              <a:p>
                <a:pPr marL="114300" indent="0">
                  <a:buNone/>
                </a:pPr>
                <a:endParaRPr kumimoji="1" lang="en-US" altLang="ja-JP" dirty="0" smtClean="0"/>
              </a:p>
              <a:p>
                <a:r>
                  <a:rPr lang="en-US" altLang="ja-JP" dirty="0" smtClean="0"/>
                  <a:t>AR(</a:t>
                </a:r>
                <a:r>
                  <a:rPr lang="en-US" altLang="ja-JP" dirty="0" err="1" smtClean="0"/>
                  <a:t>AutoRegression</a:t>
                </a:r>
                <a:r>
                  <a:rPr lang="en-US" altLang="ja-JP" dirty="0"/>
                  <a:t>)</a:t>
                </a:r>
                <a:r>
                  <a:rPr lang="ja-JP" altLang="en-US" dirty="0"/>
                  <a:t>モデルは</a:t>
                </a:r>
                <a:r>
                  <a:rPr lang="ja-JP" altLang="en-US" b="1" dirty="0"/>
                  <a:t>自己回帰モデル</a:t>
                </a:r>
                <a:r>
                  <a:rPr lang="ja-JP" altLang="en-US" dirty="0"/>
                  <a:t>とも呼ばれる</a:t>
                </a:r>
                <a:endParaRPr lang="en-US" altLang="ja-JP" dirty="0"/>
              </a:p>
              <a:p>
                <a:endParaRPr kumimoji="1" lang="en-US" altLang="ja-JP" dirty="0" smtClean="0"/>
              </a:p>
              <a:p>
                <a:r>
                  <a:rPr lang="ja-JP" altLang="en-US" dirty="0" smtClean="0"/>
                  <a:t>定常時系列を想定している</a:t>
                </a:r>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889" r="-240"/>
                </a:stretch>
              </a:blipFill>
            </p:spPr>
            <p:txBody>
              <a:bodyPr/>
              <a:lstStyle/>
              <a:p>
                <a:r>
                  <a:rPr lang="ja-JP" altLang="en-US">
                    <a:noFill/>
                  </a:rPr>
                  <a:t> </a:t>
                </a:r>
              </a:p>
            </p:txBody>
          </p:sp>
        </mc:Fallback>
      </mc:AlternateContent>
      <p:sp>
        <p:nvSpPr>
          <p:cNvPr id="4" name="四角形吹き出し 3"/>
          <p:cNvSpPr/>
          <p:nvPr/>
        </p:nvSpPr>
        <p:spPr>
          <a:xfrm>
            <a:off x="2843808" y="3717032"/>
            <a:ext cx="5400600" cy="1008112"/>
          </a:xfrm>
          <a:prstGeom prst="wedgeRectCallout">
            <a:avLst>
              <a:gd name="adj1" fmla="val -56693"/>
              <a:gd name="adj2" fmla="val -455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適切に次数を決定することと</a:t>
            </a:r>
            <a:endParaRPr lang="en-US" altLang="ja-JP" sz="2000" b="1" dirty="0" smtClean="0"/>
          </a:p>
          <a:p>
            <a:pPr algn="ctr"/>
            <a:r>
              <a:rPr lang="ja-JP" altLang="en-US" sz="2000" b="1" dirty="0"/>
              <a:t>自己</a:t>
            </a:r>
            <a:r>
              <a:rPr lang="ja-JP" altLang="en-US" sz="2000" b="1" dirty="0" smtClean="0"/>
              <a:t>回帰係数を推定することを</a:t>
            </a:r>
            <a:endParaRPr lang="en-US" altLang="ja-JP" sz="2000" b="1" dirty="0" smtClean="0"/>
          </a:p>
          <a:p>
            <a:pPr algn="ctr"/>
            <a:r>
              <a:rPr lang="ja-JP" altLang="en-US" sz="2000" b="1" dirty="0" smtClean="0"/>
              <a:t>モデルの推定と呼ぶ</a:t>
            </a:r>
            <a:endParaRPr lang="en-US" altLang="ja-JP" sz="2000" b="1" dirty="0" smtClean="0"/>
          </a:p>
        </p:txBody>
      </p:sp>
    </p:spTree>
    <p:extLst>
      <p:ext uri="{BB962C8B-B14F-4D97-AF65-F5344CB8AC3E}">
        <p14:creationId xmlns:p14="http://schemas.microsoft.com/office/powerpoint/2010/main" val="35959216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関数</a:t>
            </a:r>
            <a:r>
              <a:rPr kumimoji="1" lang="en-US" altLang="ja-JP" dirty="0" err="1" smtClean="0"/>
              <a:t>ar</a:t>
            </a:r>
            <a:r>
              <a:rPr lang="ja-JP" altLang="en-US" dirty="0" smtClean="0"/>
              <a:t>を用いることで自己回帰モデルを求めることができる</a:t>
            </a:r>
            <a:endParaRPr lang="en-US" altLang="ja-JP" dirty="0" smtClean="0"/>
          </a:p>
          <a:p>
            <a:endParaRPr kumimoji="1" lang="en-US" altLang="ja-JP" dirty="0"/>
          </a:p>
          <a:p>
            <a:r>
              <a:rPr lang="en-US" altLang="ja-JP" sz="2400" b="1" dirty="0" err="1" smtClean="0"/>
              <a:t>ar</a:t>
            </a:r>
            <a:r>
              <a:rPr lang="en-US" altLang="ja-JP" sz="2400" b="1" dirty="0" smtClean="0"/>
              <a:t>(x, </a:t>
            </a:r>
            <a:r>
              <a:rPr lang="en-US" altLang="ja-JP" sz="2400" b="1" dirty="0" err="1" smtClean="0"/>
              <a:t>aic</a:t>
            </a:r>
            <a:r>
              <a:rPr lang="en-US" altLang="ja-JP" sz="2400" b="1" dirty="0" smtClean="0"/>
              <a:t> = TRUE, method = “”, </a:t>
            </a:r>
            <a:r>
              <a:rPr lang="en-US" altLang="ja-JP" sz="2400" b="1" dirty="0" err="1" smtClean="0"/>
              <a:t>order.max</a:t>
            </a:r>
            <a:r>
              <a:rPr lang="en-US" altLang="ja-JP" sz="2400" b="1" dirty="0" smtClean="0"/>
              <a:t> = NULL, … )</a:t>
            </a:r>
          </a:p>
          <a:p>
            <a:pPr marL="114300" indent="0">
              <a:buNone/>
            </a:pPr>
            <a:r>
              <a:rPr lang="ja-JP" altLang="en-US" dirty="0" smtClean="0"/>
              <a:t>・</a:t>
            </a:r>
            <a:r>
              <a:rPr lang="en-US" altLang="ja-JP" dirty="0" smtClean="0"/>
              <a:t>x</a:t>
            </a:r>
            <a:r>
              <a:rPr lang="ja-JP" altLang="en-US" dirty="0" smtClean="0"/>
              <a:t>：時系列データオブジェクト</a:t>
            </a:r>
            <a:endParaRPr lang="en-US" altLang="ja-JP" dirty="0" smtClean="0"/>
          </a:p>
          <a:p>
            <a:pPr marL="114300" indent="0">
              <a:buNone/>
            </a:pPr>
            <a:r>
              <a:rPr kumimoji="1" lang="ja-JP" altLang="en-US" dirty="0" smtClean="0"/>
              <a:t>・</a:t>
            </a:r>
            <a:r>
              <a:rPr kumimoji="1" lang="en-US" altLang="ja-JP" dirty="0" err="1" smtClean="0"/>
              <a:t>aic</a:t>
            </a:r>
            <a:r>
              <a:rPr kumimoji="1" lang="ja-JP" altLang="en-US" dirty="0" smtClean="0"/>
              <a:t>：モデルを評価する情報量基準を用いるかどうか</a:t>
            </a:r>
            <a:endParaRPr kumimoji="1" lang="en-US" altLang="ja-JP" dirty="0" smtClean="0"/>
          </a:p>
          <a:p>
            <a:pPr marL="114300" indent="0">
              <a:buNone/>
            </a:pPr>
            <a:r>
              <a:rPr lang="ja-JP" altLang="en-US" dirty="0" smtClean="0"/>
              <a:t>・</a:t>
            </a:r>
            <a:r>
              <a:rPr lang="en-US" altLang="ja-JP" dirty="0" smtClean="0"/>
              <a:t>method</a:t>
            </a:r>
            <a:r>
              <a:rPr lang="ja-JP" altLang="en-US" dirty="0" smtClean="0"/>
              <a:t>：自己回帰モデルを推定する方法</a:t>
            </a:r>
            <a:endParaRPr lang="en-US" altLang="ja-JP" dirty="0" smtClean="0"/>
          </a:p>
          <a:p>
            <a:pPr marL="114300" indent="0">
              <a:buNone/>
            </a:pPr>
            <a:r>
              <a:rPr lang="en-US" altLang="ja-JP" dirty="0"/>
              <a:t>	</a:t>
            </a:r>
            <a:r>
              <a:rPr lang="en-US" altLang="ja-JP" sz="2000" dirty="0" err="1" smtClean="0"/>
              <a:t>yule</a:t>
            </a:r>
            <a:r>
              <a:rPr lang="en-US" altLang="ja-JP" sz="2000" dirty="0" smtClean="0"/>
              <a:t>-walker</a:t>
            </a:r>
            <a:r>
              <a:rPr lang="ja-JP" altLang="en-US" sz="2000" dirty="0" smtClean="0"/>
              <a:t>：ユールウォーカー法</a:t>
            </a:r>
            <a:r>
              <a:rPr lang="en-US" altLang="ja-JP" sz="2000" dirty="0" smtClean="0"/>
              <a:t>(</a:t>
            </a:r>
            <a:r>
              <a:rPr lang="ja-JP" altLang="en-US" sz="2000" dirty="0" smtClean="0"/>
              <a:t>デフォルト</a:t>
            </a:r>
            <a:r>
              <a:rPr lang="en-US" altLang="ja-JP" sz="2000" dirty="0" smtClean="0"/>
              <a:t>)</a:t>
            </a:r>
          </a:p>
          <a:p>
            <a:pPr marL="114300" indent="0">
              <a:buNone/>
            </a:pPr>
            <a:r>
              <a:rPr lang="en-US" altLang="ja-JP" sz="2000" dirty="0"/>
              <a:t>	</a:t>
            </a:r>
            <a:r>
              <a:rPr lang="en-US" altLang="ja-JP" sz="2000" dirty="0" err="1" smtClean="0"/>
              <a:t>ols</a:t>
            </a:r>
            <a:r>
              <a:rPr lang="ja-JP" altLang="en-US" sz="2000" dirty="0" smtClean="0"/>
              <a:t>：最小２乗法</a:t>
            </a:r>
            <a:endParaRPr lang="en-US" altLang="ja-JP" sz="2000" dirty="0" smtClean="0"/>
          </a:p>
          <a:p>
            <a:pPr marL="114300" indent="0">
              <a:buNone/>
            </a:pPr>
            <a:r>
              <a:rPr lang="en-US" altLang="ja-JP" sz="2000" dirty="0"/>
              <a:t>	</a:t>
            </a:r>
            <a:r>
              <a:rPr lang="en-US" altLang="ja-JP" sz="2000" dirty="0" err="1" smtClean="0"/>
              <a:t>mle</a:t>
            </a:r>
            <a:r>
              <a:rPr lang="ja-JP" altLang="en-US" sz="2000" dirty="0" smtClean="0"/>
              <a:t>：最尤法</a:t>
            </a:r>
            <a:endParaRPr lang="en-US" altLang="ja-JP" sz="2000" dirty="0" smtClean="0"/>
          </a:p>
          <a:p>
            <a:pPr marL="114300" indent="0">
              <a:buNone/>
            </a:pPr>
            <a:r>
              <a:rPr lang="en-US" altLang="ja-JP" sz="2000" dirty="0"/>
              <a:t>	</a:t>
            </a:r>
            <a:r>
              <a:rPr lang="en-US" altLang="ja-JP" sz="2000" dirty="0" smtClean="0"/>
              <a:t>burg</a:t>
            </a:r>
            <a:r>
              <a:rPr lang="ja-JP" altLang="en-US" sz="2000" dirty="0" smtClean="0"/>
              <a:t>：バーグ法</a:t>
            </a:r>
            <a:endParaRPr lang="en-US" altLang="ja-JP" sz="2000" dirty="0" smtClean="0"/>
          </a:p>
          <a:p>
            <a:pPr marL="114300" indent="0">
              <a:buNone/>
            </a:pPr>
            <a:r>
              <a:rPr kumimoji="1" lang="ja-JP" altLang="en-US" dirty="0" smtClean="0"/>
              <a:t>・</a:t>
            </a:r>
            <a:r>
              <a:rPr kumimoji="1" lang="en-US" altLang="ja-JP" dirty="0" err="1" smtClean="0"/>
              <a:t>order.max</a:t>
            </a:r>
            <a:r>
              <a:rPr kumimoji="1" lang="ja-JP" altLang="en-US" dirty="0" smtClean="0"/>
              <a:t>：次数の最大値を指定する</a:t>
            </a:r>
          </a:p>
          <a:p>
            <a:pPr marL="114300" indent="0">
              <a:buNone/>
            </a:pPr>
            <a:endParaRPr lang="en-US" altLang="ja-JP" dirty="0"/>
          </a:p>
          <a:p>
            <a:pPr marL="114300" indent="0">
              <a:buNone/>
            </a:pPr>
            <a:endParaRPr kumimoji="1" lang="ja-JP" altLang="en-US" dirty="0"/>
          </a:p>
        </p:txBody>
      </p:sp>
    </p:spTree>
    <p:extLst>
      <p:ext uri="{BB962C8B-B14F-4D97-AF65-F5344CB8AC3E}">
        <p14:creationId xmlns:p14="http://schemas.microsoft.com/office/powerpoint/2010/main" val="10766207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err="1" smtClean="0"/>
              <a:t>ar</a:t>
            </a:r>
            <a:r>
              <a:rPr kumimoji="1" lang="ja-JP" altLang="en-US" sz="1800" dirty="0" smtClean="0"/>
              <a:t>におけるユールウォーカー法による自己回帰モデルの推定</a:t>
            </a:r>
            <a:endParaRPr kumimoji="1" lang="ja-JP" altLang="en-US" sz="1800" dirty="0"/>
          </a:p>
        </p:txBody>
      </p:sp>
      <p:sp>
        <p:nvSpPr>
          <p:cNvPr id="4" name="テキスト ボックス 3"/>
          <p:cNvSpPr txBox="1"/>
          <p:nvPr/>
        </p:nvSpPr>
        <p:spPr>
          <a:xfrm>
            <a:off x="539552" y="2060848"/>
            <a:ext cx="7632848" cy="3507343"/>
          </a:xfrm>
          <a:prstGeom prst="roundRect">
            <a:avLst/>
          </a:prstGeom>
          <a:noFill/>
          <a:ln>
            <a:solidFill>
              <a:schemeClr val="tx1"/>
            </a:solidFill>
          </a:ln>
        </p:spPr>
        <p:txBody>
          <a:bodyPr wrap="square" rtlCol="0">
            <a:spAutoFit/>
          </a:bodyPr>
          <a:lstStyle/>
          <a:p>
            <a:r>
              <a:rPr lang="en-US" altLang="ja-JP" sz="2000" dirty="0"/>
              <a:t>&gt; (UKgas.ar &lt;-</a:t>
            </a:r>
            <a:r>
              <a:rPr lang="en-US" altLang="ja-JP" sz="2000" dirty="0" err="1"/>
              <a:t>ar</a:t>
            </a:r>
            <a:r>
              <a:rPr lang="en-US" altLang="ja-JP" sz="2000" dirty="0"/>
              <a:t>(</a:t>
            </a:r>
            <a:r>
              <a:rPr lang="en-US" altLang="ja-JP" sz="2000" dirty="0" err="1"/>
              <a:t>UKgas</a:t>
            </a:r>
            <a:r>
              <a:rPr lang="en-US" altLang="ja-JP" sz="2000" dirty="0"/>
              <a:t>))</a:t>
            </a:r>
          </a:p>
          <a:p>
            <a:endParaRPr lang="en-US" altLang="ja-JP" sz="2000" dirty="0"/>
          </a:p>
          <a:p>
            <a:r>
              <a:rPr lang="en-US" altLang="ja-JP" sz="2000" dirty="0"/>
              <a:t>Call:</a:t>
            </a:r>
          </a:p>
          <a:p>
            <a:r>
              <a:rPr lang="en-US" altLang="ja-JP" sz="2000" dirty="0" err="1"/>
              <a:t>ar</a:t>
            </a:r>
            <a:r>
              <a:rPr lang="en-US" altLang="ja-JP" sz="2000" dirty="0"/>
              <a:t>(x = </a:t>
            </a:r>
            <a:r>
              <a:rPr lang="en-US" altLang="ja-JP" sz="2000" dirty="0" err="1"/>
              <a:t>UKgas</a:t>
            </a:r>
            <a:r>
              <a:rPr lang="en-US" altLang="ja-JP" sz="2000" dirty="0"/>
              <a:t>)</a:t>
            </a:r>
          </a:p>
          <a:p>
            <a:endParaRPr lang="en-US" altLang="ja-JP" sz="2000" dirty="0"/>
          </a:p>
          <a:p>
            <a:r>
              <a:rPr lang="en-US" altLang="ja-JP" sz="2000" dirty="0"/>
              <a:t>Coefficients:</a:t>
            </a:r>
          </a:p>
          <a:p>
            <a:r>
              <a:rPr lang="en-US" altLang="ja-JP" sz="2000" dirty="0"/>
              <a:t>      1       </a:t>
            </a:r>
            <a:r>
              <a:rPr lang="en-US" altLang="ja-JP" sz="2000" dirty="0" smtClean="0"/>
              <a:t>      </a:t>
            </a:r>
            <a:r>
              <a:rPr lang="en-US" altLang="ja-JP" sz="2000" dirty="0"/>
              <a:t>2 </a:t>
            </a:r>
            <a:r>
              <a:rPr lang="en-US" altLang="ja-JP" sz="2000" dirty="0" smtClean="0"/>
              <a:t>             </a:t>
            </a:r>
            <a:r>
              <a:rPr lang="en-US" altLang="ja-JP" sz="2000" dirty="0"/>
              <a:t>3     </a:t>
            </a:r>
            <a:r>
              <a:rPr lang="en-US" altLang="ja-JP" sz="2000" dirty="0" smtClean="0"/>
              <a:t>       </a:t>
            </a:r>
            <a:r>
              <a:rPr lang="en-US" altLang="ja-JP" sz="2000" dirty="0"/>
              <a:t>4    </a:t>
            </a:r>
            <a:r>
              <a:rPr lang="en-US" altLang="ja-JP" sz="2000" dirty="0" smtClean="0"/>
              <a:t>          </a:t>
            </a:r>
            <a:r>
              <a:rPr lang="en-US" altLang="ja-JP" sz="2000" dirty="0"/>
              <a:t>5      </a:t>
            </a:r>
            <a:r>
              <a:rPr lang="en-US" altLang="ja-JP" sz="2000" dirty="0" smtClean="0"/>
              <a:t>      </a:t>
            </a:r>
            <a:r>
              <a:rPr lang="en-US" altLang="ja-JP" sz="2000" dirty="0"/>
              <a:t>6  </a:t>
            </a:r>
          </a:p>
          <a:p>
            <a:r>
              <a:rPr lang="en-US" altLang="ja-JP" sz="2000" dirty="0"/>
              <a:t> 0.5284  -0.2951   0.5844   0.3489   0.0436  -0.2709  </a:t>
            </a:r>
          </a:p>
          <a:p>
            <a:endParaRPr lang="en-US" altLang="ja-JP" sz="2000" dirty="0"/>
          </a:p>
          <a:p>
            <a:r>
              <a:rPr lang="en-US" altLang="ja-JP" sz="2000" dirty="0"/>
              <a:t>Order selected 6  sigma^2 estimated as  8496 </a:t>
            </a:r>
          </a:p>
        </p:txBody>
      </p:sp>
    </p:spTree>
    <p:extLst>
      <p:ext uri="{BB962C8B-B14F-4D97-AF65-F5344CB8AC3E}">
        <p14:creationId xmlns:p14="http://schemas.microsoft.com/office/powerpoint/2010/main" val="33831812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err="1" smtClean="0"/>
              <a:t>ar</a:t>
            </a:r>
            <a:r>
              <a:rPr kumimoji="1" lang="ja-JP" altLang="en-US" sz="1800" dirty="0" smtClean="0"/>
              <a:t>におけるユールウォーカー法による自己回帰モデルの推定</a:t>
            </a:r>
            <a:endParaRPr kumimoji="1" lang="ja-JP" altLang="en-US" sz="1800" dirty="0"/>
          </a:p>
        </p:txBody>
      </p:sp>
      <p:sp>
        <p:nvSpPr>
          <p:cNvPr id="4" name="テキスト ボックス 3"/>
          <p:cNvSpPr txBox="1"/>
          <p:nvPr/>
        </p:nvSpPr>
        <p:spPr>
          <a:xfrm>
            <a:off x="539552" y="2060848"/>
            <a:ext cx="7632848" cy="3507343"/>
          </a:xfrm>
          <a:prstGeom prst="roundRect">
            <a:avLst/>
          </a:prstGeom>
          <a:noFill/>
          <a:ln>
            <a:solidFill>
              <a:schemeClr val="tx1"/>
            </a:solidFill>
          </a:ln>
        </p:spPr>
        <p:txBody>
          <a:bodyPr wrap="square" rtlCol="0">
            <a:spAutoFit/>
          </a:bodyPr>
          <a:lstStyle/>
          <a:p>
            <a:r>
              <a:rPr lang="en-US" altLang="ja-JP" sz="2000" dirty="0"/>
              <a:t>&gt; (UKgas.ar &lt;-</a:t>
            </a:r>
            <a:r>
              <a:rPr lang="en-US" altLang="ja-JP" sz="2000" dirty="0" err="1"/>
              <a:t>ar</a:t>
            </a:r>
            <a:r>
              <a:rPr lang="en-US" altLang="ja-JP" sz="2000" dirty="0"/>
              <a:t>(</a:t>
            </a:r>
            <a:r>
              <a:rPr lang="en-US" altLang="ja-JP" sz="2000" dirty="0" err="1"/>
              <a:t>UKgas</a:t>
            </a:r>
            <a:r>
              <a:rPr lang="en-US" altLang="ja-JP" sz="2000" dirty="0"/>
              <a:t>))</a:t>
            </a:r>
          </a:p>
          <a:p>
            <a:endParaRPr lang="en-US" altLang="ja-JP" sz="2000" dirty="0"/>
          </a:p>
          <a:p>
            <a:r>
              <a:rPr lang="en-US" altLang="ja-JP" sz="2000" dirty="0"/>
              <a:t>Call:</a:t>
            </a:r>
          </a:p>
          <a:p>
            <a:r>
              <a:rPr lang="en-US" altLang="ja-JP" sz="2000" dirty="0" err="1"/>
              <a:t>ar</a:t>
            </a:r>
            <a:r>
              <a:rPr lang="en-US" altLang="ja-JP" sz="2000" dirty="0"/>
              <a:t>(x = </a:t>
            </a:r>
            <a:r>
              <a:rPr lang="en-US" altLang="ja-JP" sz="2000" dirty="0" err="1"/>
              <a:t>UKgas</a:t>
            </a:r>
            <a:r>
              <a:rPr lang="en-US" altLang="ja-JP" sz="2000" dirty="0"/>
              <a:t>)</a:t>
            </a:r>
          </a:p>
          <a:p>
            <a:endParaRPr lang="en-US" altLang="ja-JP" sz="2000" dirty="0"/>
          </a:p>
          <a:p>
            <a:r>
              <a:rPr lang="en-US" altLang="ja-JP" sz="2000" dirty="0"/>
              <a:t>Coefficients:</a:t>
            </a:r>
          </a:p>
          <a:p>
            <a:r>
              <a:rPr lang="en-US" altLang="ja-JP" sz="2000" dirty="0"/>
              <a:t>      1       </a:t>
            </a:r>
            <a:r>
              <a:rPr lang="en-US" altLang="ja-JP" sz="2000" dirty="0" smtClean="0"/>
              <a:t>      </a:t>
            </a:r>
            <a:r>
              <a:rPr lang="en-US" altLang="ja-JP" sz="2000" dirty="0"/>
              <a:t>2 </a:t>
            </a:r>
            <a:r>
              <a:rPr lang="en-US" altLang="ja-JP" sz="2000" dirty="0" smtClean="0"/>
              <a:t>             </a:t>
            </a:r>
            <a:r>
              <a:rPr lang="en-US" altLang="ja-JP" sz="2000" dirty="0"/>
              <a:t>3     </a:t>
            </a:r>
            <a:r>
              <a:rPr lang="en-US" altLang="ja-JP" sz="2000" dirty="0" smtClean="0"/>
              <a:t>       </a:t>
            </a:r>
            <a:r>
              <a:rPr lang="en-US" altLang="ja-JP" sz="2000" dirty="0"/>
              <a:t>4    </a:t>
            </a:r>
            <a:r>
              <a:rPr lang="en-US" altLang="ja-JP" sz="2000" dirty="0" smtClean="0"/>
              <a:t>          </a:t>
            </a:r>
            <a:r>
              <a:rPr lang="en-US" altLang="ja-JP" sz="2000" dirty="0"/>
              <a:t>5      </a:t>
            </a:r>
            <a:r>
              <a:rPr lang="en-US" altLang="ja-JP" sz="2000" dirty="0" smtClean="0"/>
              <a:t>      </a:t>
            </a:r>
            <a:r>
              <a:rPr lang="en-US" altLang="ja-JP" sz="2000" dirty="0"/>
              <a:t>6  </a:t>
            </a:r>
          </a:p>
          <a:p>
            <a:r>
              <a:rPr lang="en-US" altLang="ja-JP" sz="2000" dirty="0"/>
              <a:t> 0.5284  -0.2951   0.5844   0.3489   0.0436  -0.2709  </a:t>
            </a:r>
          </a:p>
          <a:p>
            <a:endParaRPr lang="en-US" altLang="ja-JP" sz="2000" dirty="0"/>
          </a:p>
          <a:p>
            <a:r>
              <a:rPr lang="en-US" altLang="ja-JP" sz="2000" dirty="0"/>
              <a:t>Order selected 6  sigma^2 estimated as  8496 </a:t>
            </a:r>
          </a:p>
        </p:txBody>
      </p:sp>
      <mc:AlternateContent xmlns:mc="http://schemas.openxmlformats.org/markup-compatibility/2006">
        <mc:Choice xmlns:a14="http://schemas.microsoft.com/office/drawing/2010/main" Requires="a14">
          <p:sp>
            <p:nvSpPr>
              <p:cNvPr id="5" name="四角形吹き出し 4"/>
              <p:cNvSpPr/>
              <p:nvPr/>
            </p:nvSpPr>
            <p:spPr>
              <a:xfrm>
                <a:off x="2359550" y="2822256"/>
                <a:ext cx="5956866" cy="1008112"/>
              </a:xfrm>
              <a:prstGeom prst="wedgeRectCallout">
                <a:avLst>
                  <a:gd name="adj1" fmla="val -42791"/>
                  <a:gd name="adj2" fmla="val 70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データ</a:t>
                </a:r>
                <a:r>
                  <a:rPr lang="en-US" altLang="ja-JP" sz="2000" b="1" dirty="0" err="1" smtClean="0"/>
                  <a:t>Ukgas</a:t>
                </a:r>
                <a:r>
                  <a:rPr lang="ja-JP" altLang="en-US" sz="2000" b="1" dirty="0" smtClean="0"/>
                  <a:t>の</a:t>
                </a:r>
                <a:r>
                  <a:rPr lang="en-US" altLang="ja-JP" sz="2000" b="1" dirty="0" smtClean="0"/>
                  <a:t>AR(6)</a:t>
                </a:r>
                <a:r>
                  <a:rPr lang="ja-JP" altLang="en-US" sz="2000" b="1" dirty="0" smtClean="0"/>
                  <a:t>モデルは</a:t>
                </a:r>
                <a:endParaRPr lang="en-US" altLang="ja-JP" sz="2000" b="1" dirty="0" smtClean="0"/>
              </a:p>
              <a:p>
                <a:pPr algn="ctr"/>
                <a14:m>
                  <m:oMath xmlns:m="http://schemas.openxmlformats.org/officeDocument/2006/math">
                    <m:acc>
                      <m:accPr>
                        <m:chr m:val="̂"/>
                        <m:ctrlPr>
                          <a:rPr lang="en-US" altLang="ja-JP" sz="2000" b="1" i="1" smtClean="0">
                            <a:latin typeface="Cambria Math"/>
                          </a:rPr>
                        </m:ctrlPr>
                      </m:accPr>
                      <m:e>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sub>
                        </m:sSub>
                      </m:e>
                    </m:acc>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𝟓𝟑</m:t>
                    </m:r>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r>
                          <a:rPr lang="en-US" altLang="ja-JP" sz="2000" b="1" i="1" smtClean="0">
                            <a:latin typeface="Cambria Math"/>
                          </a:rPr>
                          <m:t>−</m:t>
                        </m:r>
                        <m:r>
                          <a:rPr lang="en-US" altLang="ja-JP" sz="2000" b="1" i="1" smtClean="0">
                            <a:latin typeface="Cambria Math"/>
                          </a:rPr>
                          <m:t>𝟏</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𝟑</m:t>
                    </m:r>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r>
                          <a:rPr lang="en-US" altLang="ja-JP" sz="2000" b="1" i="1" smtClean="0">
                            <a:latin typeface="Cambria Math"/>
                          </a:rPr>
                          <m:t>−</m:t>
                        </m:r>
                        <m:r>
                          <a:rPr lang="en-US" altLang="ja-JP" sz="2000" b="1" i="1" smtClean="0">
                            <a:latin typeface="Cambria Math"/>
                          </a:rPr>
                          <m:t>𝟐</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𝟓𝟖</m:t>
                    </m:r>
                    <m:sSub>
                      <m:sSubPr>
                        <m:ctrlPr>
                          <a:rPr lang="en-US" altLang="ja-JP" sz="2000" b="1" i="1">
                            <a:latin typeface="Cambria Math"/>
                          </a:rPr>
                        </m:ctrlPr>
                      </m:sSubPr>
                      <m:e>
                        <m:r>
                          <a:rPr lang="en-US" altLang="ja-JP" sz="2000" b="1" i="1">
                            <a:latin typeface="Cambria Math"/>
                          </a:rPr>
                          <m:t>𝒚</m:t>
                        </m:r>
                      </m:e>
                      <m:sub>
                        <m:r>
                          <a:rPr lang="en-US" altLang="ja-JP" sz="2000" b="1" i="1">
                            <a:latin typeface="Cambria Math"/>
                          </a:rPr>
                          <m:t>𝒕</m:t>
                        </m:r>
                        <m:r>
                          <a:rPr lang="en-US" altLang="ja-JP" sz="2000" b="1" i="1">
                            <a:latin typeface="Cambria Math"/>
                          </a:rPr>
                          <m:t>−</m:t>
                        </m:r>
                        <m:r>
                          <a:rPr lang="en-US" altLang="ja-JP" sz="2000" b="1" i="1" smtClean="0">
                            <a:latin typeface="Cambria Math"/>
                          </a:rPr>
                          <m:t>𝟑</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𝟑𝟓</m:t>
                    </m:r>
                    <m:sSub>
                      <m:sSubPr>
                        <m:ctrlPr>
                          <a:rPr lang="en-US" altLang="ja-JP" sz="2000" b="1" i="1">
                            <a:latin typeface="Cambria Math"/>
                          </a:rPr>
                        </m:ctrlPr>
                      </m:sSubPr>
                      <m:e>
                        <m:r>
                          <a:rPr lang="en-US" altLang="ja-JP" sz="2000" b="1" i="1">
                            <a:latin typeface="Cambria Math"/>
                          </a:rPr>
                          <m:t>𝒚</m:t>
                        </m:r>
                      </m:e>
                      <m:sub>
                        <m:r>
                          <a:rPr lang="en-US" altLang="ja-JP" sz="2000" b="1" i="1">
                            <a:latin typeface="Cambria Math"/>
                          </a:rPr>
                          <m:t>𝒕</m:t>
                        </m:r>
                        <m:r>
                          <a:rPr lang="en-US" altLang="ja-JP" sz="2000" b="1" i="1">
                            <a:latin typeface="Cambria Math"/>
                          </a:rPr>
                          <m:t>−</m:t>
                        </m:r>
                        <m:r>
                          <a:rPr lang="en-US" altLang="ja-JP" sz="2000" b="1" i="1" smtClean="0">
                            <a:latin typeface="Cambria Math"/>
                          </a:rPr>
                          <m:t>𝟒</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𝟎𝟒</m:t>
                    </m:r>
                    <m:sSub>
                      <m:sSubPr>
                        <m:ctrlPr>
                          <a:rPr lang="en-US" altLang="ja-JP" sz="2000" b="1" i="1">
                            <a:latin typeface="Cambria Math"/>
                          </a:rPr>
                        </m:ctrlPr>
                      </m:sSubPr>
                      <m:e>
                        <m:r>
                          <a:rPr lang="en-US" altLang="ja-JP" sz="2000" b="1" i="1">
                            <a:latin typeface="Cambria Math"/>
                          </a:rPr>
                          <m:t>𝒚</m:t>
                        </m:r>
                      </m:e>
                      <m:sub>
                        <m:r>
                          <a:rPr lang="en-US" altLang="ja-JP" sz="2000" b="1" i="1">
                            <a:latin typeface="Cambria Math"/>
                          </a:rPr>
                          <m:t>𝒕</m:t>
                        </m:r>
                        <m:r>
                          <a:rPr lang="en-US" altLang="ja-JP" sz="2000" b="1" i="1">
                            <a:latin typeface="Cambria Math"/>
                          </a:rPr>
                          <m:t>−</m:t>
                        </m:r>
                        <m:r>
                          <a:rPr lang="en-US" altLang="ja-JP" sz="2000" b="1" i="1" smtClean="0">
                            <a:latin typeface="Cambria Math"/>
                          </a:rPr>
                          <m:t>𝟓</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𝟐𝟕</m:t>
                    </m:r>
                    <m:sSub>
                      <m:sSubPr>
                        <m:ctrlPr>
                          <a:rPr lang="en-US" altLang="ja-JP" sz="2000" b="1" i="1">
                            <a:latin typeface="Cambria Math"/>
                          </a:rPr>
                        </m:ctrlPr>
                      </m:sSubPr>
                      <m:e>
                        <m:r>
                          <a:rPr lang="en-US" altLang="ja-JP" sz="2000" b="1" i="1">
                            <a:latin typeface="Cambria Math"/>
                          </a:rPr>
                          <m:t>𝒚</m:t>
                        </m:r>
                      </m:e>
                      <m:sub>
                        <m:r>
                          <a:rPr lang="en-US" altLang="ja-JP" sz="2000" b="1" i="1">
                            <a:latin typeface="Cambria Math"/>
                          </a:rPr>
                          <m:t>𝒕</m:t>
                        </m:r>
                        <m:r>
                          <a:rPr lang="en-US" altLang="ja-JP" sz="2000" b="1" i="1">
                            <a:latin typeface="Cambria Math"/>
                          </a:rPr>
                          <m:t>−</m:t>
                        </m:r>
                        <m:r>
                          <a:rPr lang="en-US" altLang="ja-JP" sz="2000" b="1" i="1" smtClean="0">
                            <a:latin typeface="Cambria Math"/>
                          </a:rPr>
                          <m:t>𝟔</m:t>
                        </m:r>
                      </m:sub>
                    </m:sSub>
                  </m:oMath>
                </a14:m>
                <a:r>
                  <a:rPr lang="ja-JP" altLang="en-US" sz="2000" b="1" dirty="0" smtClean="0"/>
                  <a:t>で表される</a:t>
                </a:r>
                <a:endParaRPr lang="en-US" altLang="ja-JP" sz="2000" b="1" dirty="0" smtClean="0"/>
              </a:p>
            </p:txBody>
          </p:sp>
        </mc:Choice>
        <mc:Fallback>
          <p:sp>
            <p:nvSpPr>
              <p:cNvPr id="5" name="四角形吹き出し 4"/>
              <p:cNvSpPr>
                <a:spLocks noRot="1" noChangeAspect="1" noMove="1" noResize="1" noEditPoints="1" noAdjustHandles="1" noChangeArrowheads="1" noChangeShapeType="1" noTextEdit="1"/>
              </p:cNvSpPr>
              <p:nvPr/>
            </p:nvSpPr>
            <p:spPr>
              <a:xfrm>
                <a:off x="2359550" y="2822256"/>
                <a:ext cx="5956866" cy="1008112"/>
              </a:xfrm>
              <a:prstGeom prst="wedgeRectCallout">
                <a:avLst>
                  <a:gd name="adj1" fmla="val -42791"/>
                  <a:gd name="adj2" fmla="val 70871"/>
                </a:avLst>
              </a:prstGeom>
              <a:blipFill rotWithShape="1">
                <a:blip r:embed="rId2"/>
                <a:stretch>
                  <a:fillRect t="-245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9264420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モデルの診断</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関数</a:t>
            </a:r>
            <a:r>
              <a:rPr kumimoji="1" lang="en-US" altLang="ja-JP" dirty="0" err="1" smtClean="0"/>
              <a:t>Box.test</a:t>
            </a:r>
            <a:r>
              <a:rPr kumimoji="1" lang="ja-JP" altLang="en-US" dirty="0" smtClean="0"/>
              <a:t>を用いると作成したモデルの適切さを判断することができる</a:t>
            </a:r>
            <a:endParaRPr kumimoji="1" lang="ja-JP" altLang="en-US" dirty="0"/>
          </a:p>
        </p:txBody>
      </p:sp>
      <p:sp>
        <p:nvSpPr>
          <p:cNvPr id="4" name="テキスト ボックス 3"/>
          <p:cNvSpPr txBox="1"/>
          <p:nvPr/>
        </p:nvSpPr>
        <p:spPr>
          <a:xfrm>
            <a:off x="535377" y="2636912"/>
            <a:ext cx="7632848" cy="2145268"/>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Box.test</a:t>
            </a:r>
            <a:r>
              <a:rPr lang="en-US" altLang="ja-JP" sz="2000" dirty="0"/>
              <a:t>(</a:t>
            </a:r>
            <a:r>
              <a:rPr lang="en-US" altLang="ja-JP" sz="2000" dirty="0" err="1"/>
              <a:t>UKgas.ar$res,type</a:t>
            </a:r>
            <a:r>
              <a:rPr lang="en-US" altLang="ja-JP" sz="2000" dirty="0"/>
              <a:t>="</a:t>
            </a:r>
            <a:r>
              <a:rPr lang="en-US" altLang="ja-JP" sz="2000" dirty="0" err="1"/>
              <a:t>Ljung</a:t>
            </a:r>
            <a:r>
              <a:rPr lang="en-US" altLang="ja-JP" sz="2000" dirty="0"/>
              <a:t>")</a:t>
            </a:r>
          </a:p>
          <a:p>
            <a:endParaRPr lang="en-US" altLang="ja-JP" sz="2000" dirty="0"/>
          </a:p>
          <a:p>
            <a:r>
              <a:rPr lang="en-US" altLang="ja-JP" sz="2000" dirty="0"/>
              <a:t>        Box-</a:t>
            </a:r>
            <a:r>
              <a:rPr lang="en-US" altLang="ja-JP" sz="2000" dirty="0" err="1"/>
              <a:t>Ljung</a:t>
            </a:r>
            <a:r>
              <a:rPr lang="en-US" altLang="ja-JP" sz="2000" dirty="0"/>
              <a:t> test</a:t>
            </a:r>
          </a:p>
          <a:p>
            <a:endParaRPr lang="en-US" altLang="ja-JP" sz="2000" dirty="0"/>
          </a:p>
          <a:p>
            <a:r>
              <a:rPr lang="en-US" altLang="ja-JP" sz="2000" dirty="0"/>
              <a:t>data:  </a:t>
            </a:r>
            <a:r>
              <a:rPr lang="en-US" altLang="ja-JP" sz="2000" dirty="0" err="1"/>
              <a:t>UKgas.ar$res</a:t>
            </a:r>
            <a:r>
              <a:rPr lang="en-US" altLang="ja-JP" sz="2000" dirty="0"/>
              <a:t> </a:t>
            </a:r>
          </a:p>
          <a:p>
            <a:r>
              <a:rPr lang="en-US" altLang="ja-JP" sz="2000" dirty="0"/>
              <a:t>X-squared = 2.2024, </a:t>
            </a:r>
            <a:r>
              <a:rPr lang="en-US" altLang="ja-JP" sz="2000" dirty="0" err="1"/>
              <a:t>df</a:t>
            </a:r>
            <a:r>
              <a:rPr lang="en-US" altLang="ja-JP" sz="2000" dirty="0"/>
              <a:t> = 1, p-value = </a:t>
            </a:r>
            <a:r>
              <a:rPr lang="en-US" altLang="ja-JP" sz="2000" dirty="0" smtClean="0"/>
              <a:t>0.1378</a:t>
            </a:r>
            <a:endParaRPr lang="en-US" altLang="ja-JP" sz="2000" dirty="0"/>
          </a:p>
        </p:txBody>
      </p:sp>
    </p:spTree>
    <p:extLst>
      <p:ext uri="{BB962C8B-B14F-4D97-AF65-F5344CB8AC3E}">
        <p14:creationId xmlns:p14="http://schemas.microsoft.com/office/powerpoint/2010/main" val="5333036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smtClean="0"/>
              <a:t>predict</a:t>
            </a:r>
            <a:r>
              <a:rPr kumimoji="1" lang="ja-JP" altLang="en-US" sz="1800" dirty="0" smtClean="0"/>
              <a:t>を用いると自己回帰モデル</a:t>
            </a:r>
            <a:r>
              <a:rPr lang="ja-JP" altLang="en-US" sz="1800" dirty="0"/>
              <a:t>関数</a:t>
            </a:r>
            <a:r>
              <a:rPr kumimoji="1" lang="en-US" altLang="ja-JP" sz="1800" dirty="0" err="1" smtClean="0"/>
              <a:t>ar</a:t>
            </a:r>
            <a:r>
              <a:rPr kumimoji="1" lang="ja-JP" altLang="en-US" sz="1800" dirty="0" smtClean="0"/>
              <a:t>で求めたモデルによる予測値を求めることができる</a:t>
            </a:r>
            <a:endParaRPr kumimoji="1" lang="ja-JP" altLang="en-US" sz="1800" dirty="0"/>
          </a:p>
        </p:txBody>
      </p:sp>
      <p:sp>
        <p:nvSpPr>
          <p:cNvPr id="4" name="テキスト ボックス 3"/>
          <p:cNvSpPr txBox="1"/>
          <p:nvPr/>
        </p:nvSpPr>
        <p:spPr>
          <a:xfrm>
            <a:off x="539552" y="2276872"/>
            <a:ext cx="7632848" cy="4188381"/>
          </a:xfrm>
          <a:prstGeom prst="roundRect">
            <a:avLst/>
          </a:prstGeom>
          <a:noFill/>
          <a:ln>
            <a:solidFill>
              <a:schemeClr val="tx1"/>
            </a:solidFill>
          </a:ln>
        </p:spPr>
        <p:txBody>
          <a:bodyPr wrap="square" rtlCol="0">
            <a:spAutoFit/>
          </a:bodyPr>
          <a:lstStyle/>
          <a:p>
            <a:r>
              <a:rPr lang="en-US" altLang="ja-JP" sz="2000" dirty="0"/>
              <a:t>&gt; (UKgas.pr&lt;-predict(</a:t>
            </a:r>
            <a:r>
              <a:rPr lang="en-US" altLang="ja-JP" sz="2000" dirty="0" err="1"/>
              <a:t>UKgas.ar,n.ahead</a:t>
            </a:r>
            <a:r>
              <a:rPr lang="en-US" altLang="ja-JP" sz="2000" dirty="0"/>
              <a:t>=10))</a:t>
            </a:r>
          </a:p>
          <a:p>
            <a:r>
              <a:rPr lang="en-US" altLang="ja-JP" sz="2000" dirty="0"/>
              <a:t>$</a:t>
            </a:r>
            <a:r>
              <a:rPr lang="en-US" altLang="ja-JP" sz="2000" dirty="0" err="1"/>
              <a:t>pred</a:t>
            </a:r>
            <a:endParaRPr lang="en-US" altLang="ja-JP" sz="2000" dirty="0"/>
          </a:p>
          <a:p>
            <a:r>
              <a:rPr lang="en-US" altLang="ja-JP" sz="2000" dirty="0"/>
              <a:t>        </a:t>
            </a:r>
            <a:r>
              <a:rPr lang="en-US" altLang="ja-JP" sz="2000" dirty="0" smtClean="0"/>
              <a:t>         </a:t>
            </a:r>
            <a:r>
              <a:rPr lang="en-US" altLang="ja-JP" sz="2000" dirty="0"/>
              <a:t>Qtr1     </a:t>
            </a:r>
            <a:r>
              <a:rPr lang="en-US" altLang="ja-JP" sz="2000" dirty="0" smtClean="0"/>
              <a:t>       </a:t>
            </a:r>
            <a:r>
              <a:rPr lang="en-US" altLang="ja-JP" sz="2000" dirty="0"/>
              <a:t>Qtr2   </a:t>
            </a:r>
            <a:r>
              <a:rPr lang="en-US" altLang="ja-JP" sz="2000" dirty="0" smtClean="0"/>
              <a:t>        </a:t>
            </a:r>
            <a:r>
              <a:rPr lang="en-US" altLang="ja-JP" sz="2000" dirty="0"/>
              <a:t>Qtr3  </a:t>
            </a:r>
            <a:r>
              <a:rPr lang="en-US" altLang="ja-JP" sz="2000" dirty="0" smtClean="0"/>
              <a:t>          </a:t>
            </a:r>
            <a:r>
              <a:rPr lang="en-US" altLang="ja-JP" sz="2000" dirty="0"/>
              <a:t>Qtr4</a:t>
            </a:r>
          </a:p>
          <a:p>
            <a:r>
              <a:rPr lang="en-US" altLang="ja-JP" sz="2000" dirty="0"/>
              <a:t>1987 </a:t>
            </a:r>
            <a:r>
              <a:rPr lang="en-US" altLang="ja-JP" sz="2000" dirty="0" smtClean="0"/>
              <a:t> 1053.9970   </a:t>
            </a:r>
            <a:r>
              <a:rPr lang="en-US" altLang="ja-JP" sz="2000" dirty="0"/>
              <a:t>600.7282  </a:t>
            </a:r>
            <a:r>
              <a:rPr lang="en-US" altLang="ja-JP" sz="2000" dirty="0" smtClean="0"/>
              <a:t> 316.9538   748.8121</a:t>
            </a:r>
            <a:endParaRPr lang="en-US" altLang="ja-JP" sz="2000" dirty="0"/>
          </a:p>
          <a:p>
            <a:r>
              <a:rPr lang="en-US" altLang="ja-JP" sz="2000" dirty="0"/>
              <a:t>1988  </a:t>
            </a:r>
            <a:r>
              <a:rPr lang="en-US" altLang="ja-JP" sz="2000" dirty="0" smtClean="0"/>
              <a:t>  981.4623   546.8309   308.6325   708.0975</a:t>
            </a:r>
            <a:endParaRPr lang="en-US" altLang="ja-JP" sz="2000" dirty="0"/>
          </a:p>
          <a:p>
            <a:r>
              <a:rPr lang="en-US" altLang="ja-JP" sz="2000" dirty="0"/>
              <a:t>1989  </a:t>
            </a:r>
            <a:r>
              <a:rPr lang="en-US" altLang="ja-JP" sz="2000" dirty="0" smtClean="0"/>
              <a:t>  912.3671   </a:t>
            </a:r>
            <a:r>
              <a:rPr lang="en-US" altLang="ja-JP" sz="2000" dirty="0"/>
              <a:t>504.7132                    </a:t>
            </a:r>
          </a:p>
          <a:p>
            <a:endParaRPr lang="en-US" altLang="ja-JP" sz="2000" dirty="0"/>
          </a:p>
          <a:p>
            <a:r>
              <a:rPr lang="en-US" altLang="ja-JP" sz="2000" dirty="0"/>
              <a:t>$se</a:t>
            </a:r>
          </a:p>
          <a:p>
            <a:r>
              <a:rPr lang="en-US" altLang="ja-JP" sz="2000" dirty="0"/>
              <a:t>          </a:t>
            </a:r>
            <a:r>
              <a:rPr lang="en-US" altLang="ja-JP" sz="2000" dirty="0" smtClean="0"/>
              <a:t>      Qtr1             </a:t>
            </a:r>
            <a:r>
              <a:rPr lang="en-US" altLang="ja-JP" sz="2000" dirty="0"/>
              <a:t>Qtr2  </a:t>
            </a:r>
            <a:r>
              <a:rPr lang="en-US" altLang="ja-JP" sz="2000" dirty="0" smtClean="0"/>
              <a:t>           </a:t>
            </a:r>
            <a:r>
              <a:rPr lang="en-US" altLang="ja-JP" sz="2000" dirty="0"/>
              <a:t>Qtr3   </a:t>
            </a:r>
            <a:r>
              <a:rPr lang="en-US" altLang="ja-JP" sz="2000" dirty="0" smtClean="0"/>
              <a:t>           </a:t>
            </a:r>
            <a:r>
              <a:rPr lang="en-US" altLang="ja-JP" sz="2000" dirty="0"/>
              <a:t>Qtr4</a:t>
            </a:r>
          </a:p>
          <a:p>
            <a:r>
              <a:rPr lang="en-US" altLang="ja-JP" sz="2000" dirty="0"/>
              <a:t>1987 </a:t>
            </a:r>
            <a:r>
              <a:rPr lang="en-US" altLang="ja-JP" sz="2000" dirty="0" smtClean="0"/>
              <a:t>  </a:t>
            </a:r>
            <a:r>
              <a:rPr lang="en-US" altLang="ja-JP" sz="2000" dirty="0"/>
              <a:t>92.17482 </a:t>
            </a:r>
            <a:r>
              <a:rPr lang="en-US" altLang="ja-JP" sz="2000" dirty="0" smtClean="0"/>
              <a:t>  104.24961   104.25994   111.21667</a:t>
            </a:r>
            <a:endParaRPr lang="en-US" altLang="ja-JP" sz="2000" dirty="0"/>
          </a:p>
          <a:p>
            <a:r>
              <a:rPr lang="en-US" altLang="ja-JP" sz="2000" dirty="0"/>
              <a:t>1988 </a:t>
            </a:r>
            <a:r>
              <a:rPr lang="en-US" altLang="ja-JP" sz="2000" dirty="0" smtClean="0"/>
              <a:t> 137.88835  147.29676   147.31935   151.18307</a:t>
            </a:r>
            <a:endParaRPr lang="en-US" altLang="ja-JP" sz="2000" dirty="0"/>
          </a:p>
          <a:p>
            <a:r>
              <a:rPr lang="en-US" altLang="ja-JP" sz="2000" dirty="0"/>
              <a:t>1989 </a:t>
            </a:r>
            <a:r>
              <a:rPr lang="en-US" altLang="ja-JP" sz="2000" dirty="0" smtClean="0"/>
              <a:t> 170.10928  175.66459 </a:t>
            </a:r>
            <a:endParaRPr lang="en-US" altLang="ja-JP" sz="2000" dirty="0"/>
          </a:p>
        </p:txBody>
      </p:sp>
    </p:spTree>
    <p:extLst>
      <p:ext uri="{BB962C8B-B14F-4D97-AF65-F5344CB8AC3E}">
        <p14:creationId xmlns:p14="http://schemas.microsoft.com/office/powerpoint/2010/main" val="16632189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smtClean="0"/>
              <a:t>predict</a:t>
            </a:r>
            <a:r>
              <a:rPr kumimoji="1" lang="ja-JP" altLang="en-US" sz="1800" dirty="0" smtClean="0"/>
              <a:t>を用いると自己回帰モデル</a:t>
            </a:r>
            <a:r>
              <a:rPr lang="ja-JP" altLang="en-US" sz="1800" dirty="0"/>
              <a:t>関数</a:t>
            </a:r>
            <a:r>
              <a:rPr kumimoji="1" lang="en-US" altLang="ja-JP" sz="1800" dirty="0" err="1" smtClean="0"/>
              <a:t>ar</a:t>
            </a:r>
            <a:r>
              <a:rPr kumimoji="1" lang="ja-JP" altLang="en-US" sz="1800" dirty="0" smtClean="0"/>
              <a:t>で求めたモデルによる予測値を求めることができる</a:t>
            </a:r>
            <a:endParaRPr kumimoji="1" lang="ja-JP" altLang="en-US" sz="1800" dirty="0"/>
          </a:p>
        </p:txBody>
      </p:sp>
      <p:sp>
        <p:nvSpPr>
          <p:cNvPr id="4" name="テキスト ボックス 3"/>
          <p:cNvSpPr txBox="1"/>
          <p:nvPr/>
        </p:nvSpPr>
        <p:spPr>
          <a:xfrm>
            <a:off x="539552" y="2276872"/>
            <a:ext cx="7632848" cy="4188381"/>
          </a:xfrm>
          <a:prstGeom prst="roundRect">
            <a:avLst/>
          </a:prstGeom>
          <a:noFill/>
          <a:ln>
            <a:solidFill>
              <a:schemeClr val="tx1"/>
            </a:solidFill>
          </a:ln>
        </p:spPr>
        <p:txBody>
          <a:bodyPr wrap="square" rtlCol="0">
            <a:spAutoFit/>
          </a:bodyPr>
          <a:lstStyle/>
          <a:p>
            <a:r>
              <a:rPr lang="en-US" altLang="ja-JP" sz="2000" dirty="0"/>
              <a:t>&gt; (UKgas.pr&lt;-predict(</a:t>
            </a:r>
            <a:r>
              <a:rPr lang="en-US" altLang="ja-JP" sz="2000" dirty="0" err="1"/>
              <a:t>UKgas.ar,n.ahead</a:t>
            </a:r>
            <a:r>
              <a:rPr lang="en-US" altLang="ja-JP" sz="2000" dirty="0"/>
              <a:t>=10))</a:t>
            </a:r>
          </a:p>
          <a:p>
            <a:r>
              <a:rPr lang="en-US" altLang="ja-JP" sz="2000" dirty="0"/>
              <a:t>$</a:t>
            </a:r>
            <a:r>
              <a:rPr lang="en-US" altLang="ja-JP" sz="2000" dirty="0" err="1"/>
              <a:t>pred</a:t>
            </a:r>
            <a:endParaRPr lang="en-US" altLang="ja-JP" sz="2000" dirty="0"/>
          </a:p>
          <a:p>
            <a:r>
              <a:rPr lang="en-US" altLang="ja-JP" sz="2000" dirty="0"/>
              <a:t>        </a:t>
            </a:r>
            <a:r>
              <a:rPr lang="en-US" altLang="ja-JP" sz="2000" dirty="0" smtClean="0"/>
              <a:t>         </a:t>
            </a:r>
            <a:r>
              <a:rPr lang="en-US" altLang="ja-JP" sz="2000" dirty="0"/>
              <a:t>Qtr1     </a:t>
            </a:r>
            <a:r>
              <a:rPr lang="en-US" altLang="ja-JP" sz="2000" dirty="0" smtClean="0"/>
              <a:t>       </a:t>
            </a:r>
            <a:r>
              <a:rPr lang="en-US" altLang="ja-JP" sz="2000" dirty="0"/>
              <a:t>Qtr2   </a:t>
            </a:r>
            <a:r>
              <a:rPr lang="en-US" altLang="ja-JP" sz="2000" dirty="0" smtClean="0"/>
              <a:t>        </a:t>
            </a:r>
            <a:r>
              <a:rPr lang="en-US" altLang="ja-JP" sz="2000" dirty="0"/>
              <a:t>Qtr3  </a:t>
            </a:r>
            <a:r>
              <a:rPr lang="en-US" altLang="ja-JP" sz="2000" dirty="0" smtClean="0"/>
              <a:t>          </a:t>
            </a:r>
            <a:r>
              <a:rPr lang="en-US" altLang="ja-JP" sz="2000" dirty="0"/>
              <a:t>Qtr4</a:t>
            </a:r>
          </a:p>
          <a:p>
            <a:r>
              <a:rPr lang="en-US" altLang="ja-JP" sz="2000" dirty="0"/>
              <a:t>1987 </a:t>
            </a:r>
            <a:r>
              <a:rPr lang="en-US" altLang="ja-JP" sz="2000" dirty="0" smtClean="0"/>
              <a:t> 1053.9970   </a:t>
            </a:r>
            <a:r>
              <a:rPr lang="en-US" altLang="ja-JP" sz="2000" dirty="0"/>
              <a:t>600.7282  </a:t>
            </a:r>
            <a:r>
              <a:rPr lang="en-US" altLang="ja-JP" sz="2000" dirty="0" smtClean="0"/>
              <a:t> 316.9538   748.8121</a:t>
            </a:r>
            <a:endParaRPr lang="en-US" altLang="ja-JP" sz="2000" dirty="0"/>
          </a:p>
          <a:p>
            <a:r>
              <a:rPr lang="en-US" altLang="ja-JP" sz="2000" dirty="0"/>
              <a:t>1988  </a:t>
            </a:r>
            <a:r>
              <a:rPr lang="en-US" altLang="ja-JP" sz="2000" dirty="0" smtClean="0"/>
              <a:t>  981.4623   546.8309   308.6325   708.0975</a:t>
            </a:r>
            <a:endParaRPr lang="en-US" altLang="ja-JP" sz="2000" dirty="0"/>
          </a:p>
          <a:p>
            <a:r>
              <a:rPr lang="en-US" altLang="ja-JP" sz="2000" dirty="0"/>
              <a:t>1989  </a:t>
            </a:r>
            <a:r>
              <a:rPr lang="en-US" altLang="ja-JP" sz="2000" dirty="0" smtClean="0"/>
              <a:t>  912.3671   </a:t>
            </a:r>
            <a:r>
              <a:rPr lang="en-US" altLang="ja-JP" sz="2000" dirty="0"/>
              <a:t>504.7132                    </a:t>
            </a:r>
          </a:p>
          <a:p>
            <a:endParaRPr lang="en-US" altLang="ja-JP" sz="2000" dirty="0"/>
          </a:p>
          <a:p>
            <a:r>
              <a:rPr lang="en-US" altLang="ja-JP" sz="2000" dirty="0"/>
              <a:t>$se</a:t>
            </a:r>
          </a:p>
          <a:p>
            <a:r>
              <a:rPr lang="en-US" altLang="ja-JP" sz="2000" dirty="0"/>
              <a:t>          </a:t>
            </a:r>
            <a:r>
              <a:rPr lang="en-US" altLang="ja-JP" sz="2000" dirty="0" smtClean="0"/>
              <a:t>      Qtr1             </a:t>
            </a:r>
            <a:r>
              <a:rPr lang="en-US" altLang="ja-JP" sz="2000" dirty="0"/>
              <a:t>Qtr2  </a:t>
            </a:r>
            <a:r>
              <a:rPr lang="en-US" altLang="ja-JP" sz="2000" dirty="0" smtClean="0"/>
              <a:t>           </a:t>
            </a:r>
            <a:r>
              <a:rPr lang="en-US" altLang="ja-JP" sz="2000" dirty="0"/>
              <a:t>Qtr3   </a:t>
            </a:r>
            <a:r>
              <a:rPr lang="en-US" altLang="ja-JP" sz="2000" dirty="0" smtClean="0"/>
              <a:t>           </a:t>
            </a:r>
            <a:r>
              <a:rPr lang="en-US" altLang="ja-JP" sz="2000" dirty="0"/>
              <a:t>Qtr4</a:t>
            </a:r>
          </a:p>
          <a:p>
            <a:r>
              <a:rPr lang="en-US" altLang="ja-JP" sz="2000" dirty="0"/>
              <a:t>1987 </a:t>
            </a:r>
            <a:r>
              <a:rPr lang="en-US" altLang="ja-JP" sz="2000" dirty="0" smtClean="0"/>
              <a:t>  </a:t>
            </a:r>
            <a:r>
              <a:rPr lang="en-US" altLang="ja-JP" sz="2000" dirty="0"/>
              <a:t>92.17482 </a:t>
            </a:r>
            <a:r>
              <a:rPr lang="en-US" altLang="ja-JP" sz="2000" dirty="0" smtClean="0"/>
              <a:t>  104.24961   104.25994   111.21667</a:t>
            </a:r>
            <a:endParaRPr lang="en-US" altLang="ja-JP" sz="2000" dirty="0"/>
          </a:p>
          <a:p>
            <a:r>
              <a:rPr lang="en-US" altLang="ja-JP" sz="2000" dirty="0"/>
              <a:t>1988 </a:t>
            </a:r>
            <a:r>
              <a:rPr lang="en-US" altLang="ja-JP" sz="2000" dirty="0" smtClean="0"/>
              <a:t> 137.88835  147.29676   147.31935   151.18307</a:t>
            </a:r>
            <a:endParaRPr lang="en-US" altLang="ja-JP" sz="2000" dirty="0"/>
          </a:p>
          <a:p>
            <a:r>
              <a:rPr lang="en-US" altLang="ja-JP" sz="2000" dirty="0"/>
              <a:t>1989 </a:t>
            </a:r>
            <a:r>
              <a:rPr lang="en-US" altLang="ja-JP" sz="2000" dirty="0" smtClean="0"/>
              <a:t> 170.10928  175.66459 </a:t>
            </a:r>
            <a:endParaRPr lang="en-US" altLang="ja-JP" sz="2000" dirty="0"/>
          </a:p>
        </p:txBody>
      </p:sp>
      <p:sp>
        <p:nvSpPr>
          <p:cNvPr id="5" name="四角形吹き出し 4"/>
          <p:cNvSpPr/>
          <p:nvPr/>
        </p:nvSpPr>
        <p:spPr>
          <a:xfrm>
            <a:off x="1531589" y="2466515"/>
            <a:ext cx="1944216" cy="432048"/>
          </a:xfrm>
          <a:prstGeom prst="wedgeRectCallout">
            <a:avLst>
              <a:gd name="adj1" fmla="val -42791"/>
              <a:gd name="adj2" fmla="val 70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latin typeface="HGPｺﾞｼｯｸE" pitchFamily="50" charset="-128"/>
                <a:ea typeface="HGPｺﾞｼｯｸE" pitchFamily="50" charset="-128"/>
              </a:rPr>
              <a:t>予測値</a:t>
            </a:r>
            <a:endParaRPr lang="en-US" altLang="ja-JP" sz="2000" b="1" dirty="0" smtClean="0">
              <a:latin typeface="HGPｺﾞｼｯｸE" pitchFamily="50" charset="-128"/>
              <a:ea typeface="HGPｺﾞｼｯｸE" pitchFamily="50" charset="-128"/>
            </a:endParaRPr>
          </a:p>
        </p:txBody>
      </p:sp>
      <p:sp>
        <p:nvSpPr>
          <p:cNvPr id="8" name="四角形吹き出し 7"/>
          <p:cNvSpPr/>
          <p:nvPr/>
        </p:nvSpPr>
        <p:spPr>
          <a:xfrm>
            <a:off x="1531589" y="4371062"/>
            <a:ext cx="1944216" cy="432048"/>
          </a:xfrm>
          <a:prstGeom prst="wedgeRectCallout">
            <a:avLst>
              <a:gd name="adj1" fmla="val -42791"/>
              <a:gd name="adj2" fmla="val 70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latin typeface="HGPｺﾞｼｯｸE" pitchFamily="50" charset="-128"/>
                <a:ea typeface="HGPｺﾞｼｯｸE" pitchFamily="50" charset="-128"/>
              </a:rPr>
              <a:t>標準誤差</a:t>
            </a:r>
            <a:endParaRPr lang="en-US" altLang="ja-JP" sz="2000" b="1" dirty="0">
              <a:latin typeface="HGPｺﾞｼｯｸE" pitchFamily="50" charset="-128"/>
              <a:ea typeface="HGPｺﾞｼｯｸE" pitchFamily="50" charset="-128"/>
            </a:endParaRPr>
          </a:p>
        </p:txBody>
      </p:sp>
    </p:spTree>
    <p:extLst>
      <p:ext uri="{BB962C8B-B14F-4D97-AF65-F5344CB8AC3E}">
        <p14:creationId xmlns:p14="http://schemas.microsoft.com/office/powerpoint/2010/main" val="31482556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a:t>
            </a:r>
            <a:r>
              <a:rPr kumimoji="1" lang="en-US" altLang="ja-JP" dirty="0" err="1" smtClean="0"/>
              <a:t>Ukgas</a:t>
            </a:r>
            <a:r>
              <a:rPr kumimoji="1" lang="ja-JP" altLang="en-US" dirty="0" smtClean="0"/>
              <a:t>を用いた関数</a:t>
            </a:r>
            <a:r>
              <a:rPr lang="en-US" altLang="ja-JP" dirty="0" smtClean="0"/>
              <a:t>predict</a:t>
            </a:r>
            <a:r>
              <a:rPr lang="ja-JP" altLang="en-US" dirty="0" smtClean="0"/>
              <a:t>による自己回帰予測値のプロットを作成する</a:t>
            </a:r>
            <a:endParaRPr kumimoji="1" lang="en-US" altLang="ja-JP" dirty="0" smtClean="0"/>
          </a:p>
        </p:txBody>
      </p:sp>
      <p:sp>
        <p:nvSpPr>
          <p:cNvPr id="4" name="テキスト ボックス 3"/>
          <p:cNvSpPr txBox="1"/>
          <p:nvPr/>
        </p:nvSpPr>
        <p:spPr>
          <a:xfrm>
            <a:off x="827584" y="2476042"/>
            <a:ext cx="7272808" cy="783193"/>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ts.plot</a:t>
            </a:r>
            <a:r>
              <a:rPr lang="en-US" altLang="ja-JP" sz="2000" dirty="0"/>
              <a:t>(</a:t>
            </a:r>
            <a:r>
              <a:rPr lang="en-US" altLang="ja-JP" sz="2000" dirty="0" err="1"/>
              <a:t>UKgas</a:t>
            </a:r>
            <a:r>
              <a:rPr lang="en-US" altLang="ja-JP" sz="2000" dirty="0"/>
              <a:t>)</a:t>
            </a:r>
          </a:p>
          <a:p>
            <a:r>
              <a:rPr lang="en-US" altLang="ja-JP" sz="2000" dirty="0"/>
              <a:t>&gt; </a:t>
            </a:r>
            <a:r>
              <a:rPr lang="en-US" altLang="ja-JP" sz="2000" dirty="0" err="1"/>
              <a:t>ts.plot</a:t>
            </a:r>
            <a:r>
              <a:rPr lang="en-US" altLang="ja-JP" sz="2000" dirty="0"/>
              <a:t>(</a:t>
            </a:r>
            <a:r>
              <a:rPr lang="en-US" altLang="ja-JP" sz="2000" dirty="0" err="1"/>
              <a:t>UKgas,UKgas.pr$pred</a:t>
            </a:r>
            <a:r>
              <a:rPr lang="en-US" altLang="ja-JP" sz="2000" dirty="0" smtClean="0"/>
              <a:t>)</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072" y="3486931"/>
            <a:ext cx="3076974" cy="3134117"/>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665" y="3501008"/>
            <a:ext cx="3072572" cy="3134200"/>
          </a:xfrm>
          <a:prstGeom prst="rect">
            <a:avLst/>
          </a:prstGeom>
        </p:spPr>
      </p:pic>
    </p:spTree>
    <p:extLst>
      <p:ext uri="{BB962C8B-B14F-4D97-AF65-F5344CB8AC3E}">
        <p14:creationId xmlns:p14="http://schemas.microsoft.com/office/powerpoint/2010/main" val="11381972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t>時系列モデル</a:t>
            </a:r>
            <a:r>
              <a:rPr kumimoji="1" lang="ja-JP" altLang="en-US" sz="3200" dirty="0" smtClean="0"/>
              <a:t>の</a:t>
            </a:r>
            <a:r>
              <a:rPr kumimoji="1" lang="ja-JP" altLang="en-US" sz="3200" dirty="0" smtClean="0"/>
              <a:t>分類</a:t>
            </a:r>
            <a:endParaRPr kumimoji="1" lang="en-US" altLang="ja-JP" sz="3200" dirty="0" smtClean="0"/>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t>ARMA/ARIMA</a:t>
            </a:r>
            <a:r>
              <a:rPr kumimoji="1" lang="ja-JP" altLang="en-US" sz="3200" dirty="0" smtClean="0"/>
              <a:t>モデル</a:t>
            </a:r>
            <a:endParaRPr kumimoji="1" lang="en-US" altLang="ja-JP" sz="3200" dirty="0" smtClean="0"/>
          </a:p>
          <a:p>
            <a:pPr>
              <a:spcBef>
                <a:spcPts val="1800"/>
              </a:spcBef>
            </a:pPr>
            <a:r>
              <a:rPr lang="ja-JP" altLang="en-US" sz="3200" dirty="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sz="4800" dirty="0" smtClean="0"/>
              <a:t>ARMA</a:t>
            </a:r>
            <a:r>
              <a:rPr kumimoji="1" lang="ja-JP" altLang="en-US" dirty="0" smtClean="0"/>
              <a:t>モデルとは</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lang="ja-JP" altLang="en-US" dirty="0" smtClean="0"/>
                  <a:t>自己回帰モデルに誤差の移動平均を加えたモデル</a:t>
                </a:r>
                <a:endParaRPr lang="en-US" altLang="ja-JP" dirty="0" smtClean="0"/>
              </a:p>
              <a:p>
                <a:pPr marL="114300" indent="0">
                  <a:buNone/>
                </a:pPr>
                <a:endParaRPr kumimoji="1" lang="en-US" altLang="ja-JP" i="1" dirty="0" smtClean="0">
                  <a:latin typeface="Cambria Math"/>
                </a:endParaRPr>
              </a:p>
              <a:p>
                <a14:m>
                  <m:oMath xmlns:m="http://schemas.openxmlformats.org/officeDocument/2006/math">
                    <m:sSub>
                      <m:sSubPr>
                        <m:ctrlPr>
                          <a:rPr kumimoji="1" lang="en-US" altLang="ja-JP" i="1" smtClean="0">
                            <a:latin typeface="Cambria Math"/>
                          </a:rPr>
                        </m:ctrlPr>
                      </m:sSubPr>
                      <m:e>
                        <m:r>
                          <a:rPr kumimoji="1" lang="en-US" altLang="ja-JP" b="0" i="1" smtClean="0">
                            <a:latin typeface="Cambria Math"/>
                          </a:rPr>
                          <m:t>𝑦</m:t>
                        </m:r>
                      </m:e>
                      <m:sub>
                        <m:r>
                          <a:rPr kumimoji="1" lang="en-US" altLang="ja-JP" b="0" i="1" smtClean="0">
                            <a:latin typeface="Cambria Math"/>
                          </a:rPr>
                          <m:t>𝑡</m:t>
                        </m:r>
                      </m:sub>
                    </m:sSub>
                    <m:r>
                      <a:rPr kumimoji="1" lang="en-US" altLang="ja-JP" b="0" i="1" smtClean="0">
                        <a:latin typeface="Cambria Math"/>
                      </a:rPr>
                      <m:t>=</m:t>
                    </m:r>
                    <m:nary>
                      <m:naryPr>
                        <m:chr m:val="∑"/>
                        <m:ctrlPr>
                          <a:rPr kumimoji="1" lang="en-US" altLang="ja-JP" b="0" i="1" smtClean="0">
                            <a:latin typeface="Cambria Math"/>
                          </a:rPr>
                        </m:ctrlPr>
                      </m:naryPr>
                      <m:sub>
                        <m:r>
                          <m:rPr>
                            <m:brk m:alnAt="23"/>
                          </m:rPr>
                          <a:rPr kumimoji="1" lang="en-US" altLang="ja-JP" b="0" i="1" smtClean="0">
                            <a:latin typeface="Cambria Math"/>
                          </a:rPr>
                          <m:t>𝑖</m:t>
                        </m:r>
                        <m:r>
                          <a:rPr kumimoji="1" lang="en-US" altLang="ja-JP" b="0" i="1" smtClean="0">
                            <a:latin typeface="Cambria Math"/>
                          </a:rPr>
                          <m:t>=1</m:t>
                        </m:r>
                      </m:sub>
                      <m:sup>
                        <m:r>
                          <a:rPr kumimoji="1" lang="en-US" altLang="ja-JP" b="0" i="1" smtClean="0">
                            <a:latin typeface="Cambria Math"/>
                          </a:rPr>
                          <m:t>𝑝</m:t>
                        </m:r>
                      </m:sup>
                      <m:e>
                        <m:sSub>
                          <m:sSubPr>
                            <m:ctrlPr>
                              <a:rPr kumimoji="1" lang="en-US" altLang="ja-JP" b="0" i="1" smtClean="0">
                                <a:latin typeface="Cambria Math"/>
                              </a:rPr>
                            </m:ctrlPr>
                          </m:sSubPr>
                          <m:e>
                            <m:r>
                              <a:rPr kumimoji="1" lang="en-US" altLang="ja-JP" b="0" i="1" smtClean="0">
                                <a:latin typeface="Cambria Math"/>
                              </a:rPr>
                              <m:t>𝑎</m:t>
                            </m:r>
                          </m:e>
                          <m:sub>
                            <m:r>
                              <a:rPr kumimoji="1" lang="en-US" altLang="ja-JP" b="0" i="1" smtClean="0">
                                <a:latin typeface="Cambria Math"/>
                              </a:rPr>
                              <m:t>𝑖</m:t>
                            </m:r>
                          </m:sub>
                        </m:sSub>
                        <m:sSub>
                          <m:sSubPr>
                            <m:ctrlPr>
                              <a:rPr kumimoji="1" lang="en-US" altLang="ja-JP" b="0" i="1" smtClean="0">
                                <a:latin typeface="Cambria Math"/>
                              </a:rPr>
                            </m:ctrlPr>
                          </m:sSubPr>
                          <m:e>
                            <m:r>
                              <a:rPr kumimoji="1" lang="en-US" altLang="ja-JP" b="0" i="1" smtClean="0">
                                <a:latin typeface="Cambria Math"/>
                              </a:rPr>
                              <m:t>𝑦</m:t>
                            </m:r>
                          </m:e>
                          <m:sub>
                            <m:r>
                              <a:rPr kumimoji="1" lang="en-US" altLang="ja-JP" b="0" i="1" smtClean="0">
                                <a:latin typeface="Cambria Math"/>
                              </a:rPr>
                              <m:t>𝑡</m:t>
                            </m:r>
                            <m:r>
                              <a:rPr kumimoji="1" lang="en-US" altLang="ja-JP" b="0" i="1" smtClean="0">
                                <a:latin typeface="Cambria Math"/>
                              </a:rPr>
                              <m:t>−</m:t>
                            </m:r>
                            <m:r>
                              <a:rPr kumimoji="1" lang="en-US" altLang="ja-JP" b="0" i="1" smtClean="0">
                                <a:latin typeface="Cambria Math"/>
                              </a:rPr>
                              <m:t>𝑖</m:t>
                            </m:r>
                          </m:sub>
                        </m:sSub>
                        <m:r>
                          <a:rPr kumimoji="1" lang="en-US" altLang="ja-JP" b="0" i="1" smtClean="0">
                            <a:latin typeface="Cambria Math"/>
                          </a:rPr>
                          <m:t>+</m:t>
                        </m:r>
                        <m:sSub>
                          <m:sSubPr>
                            <m:ctrlPr>
                              <a:rPr kumimoji="1" lang="en-US" altLang="ja-JP" b="0" i="1" smtClean="0">
                                <a:latin typeface="Cambria Math"/>
                              </a:rPr>
                            </m:ctrlPr>
                          </m:sSubPr>
                          <m:e>
                            <m:r>
                              <a:rPr kumimoji="1" lang="en-US" altLang="ja-JP" b="0" i="1" smtClean="0">
                                <a:latin typeface="Cambria Math"/>
                              </a:rPr>
                              <m:t>𝑒</m:t>
                            </m:r>
                          </m:e>
                          <m:sub>
                            <m:r>
                              <a:rPr kumimoji="1" lang="en-US" altLang="ja-JP" b="0" i="1" smtClean="0">
                                <a:latin typeface="Cambria Math"/>
                              </a:rPr>
                              <m:t>𝑡</m:t>
                            </m:r>
                          </m:sub>
                        </m:sSub>
                      </m:e>
                    </m:nary>
                    <m:r>
                      <a:rPr kumimoji="1" lang="en-US" altLang="ja-JP" b="0" i="1" smtClean="0">
                        <a:latin typeface="Cambria Math"/>
                      </a:rPr>
                      <m:t>+</m:t>
                    </m:r>
                    <m:nary>
                      <m:naryPr>
                        <m:chr m:val="∑"/>
                        <m:ctrlPr>
                          <a:rPr lang="en-US" altLang="ja-JP" i="1">
                            <a:latin typeface="Cambria Math"/>
                          </a:rPr>
                        </m:ctrlPr>
                      </m:naryPr>
                      <m:sub>
                        <m:r>
                          <a:rPr lang="en-US" altLang="ja-JP" b="0" i="1" smtClean="0">
                            <a:latin typeface="Cambria Math"/>
                          </a:rPr>
                          <m:t>𝑗</m:t>
                        </m:r>
                        <m:r>
                          <a:rPr lang="en-US" altLang="ja-JP" i="1" smtClean="0">
                            <a:latin typeface="Cambria Math"/>
                          </a:rPr>
                          <m:t>=1</m:t>
                        </m:r>
                      </m:sub>
                      <m:sup>
                        <m:r>
                          <a:rPr lang="en-US" altLang="ja-JP" b="0" i="1" smtClean="0">
                            <a:latin typeface="Cambria Math"/>
                          </a:rPr>
                          <m:t>𝑞</m:t>
                        </m:r>
                      </m:sup>
                      <m:e>
                        <m:sSub>
                          <m:sSubPr>
                            <m:ctrlPr>
                              <a:rPr lang="en-US" altLang="ja-JP" i="1">
                                <a:latin typeface="Cambria Math"/>
                              </a:rPr>
                            </m:ctrlPr>
                          </m:sSubPr>
                          <m:e>
                            <m:r>
                              <a:rPr lang="en-US" altLang="ja-JP" b="0" i="1" smtClean="0">
                                <a:latin typeface="Cambria Math"/>
                              </a:rPr>
                              <m:t>𝑏</m:t>
                            </m:r>
                          </m:e>
                          <m:sub>
                            <m:r>
                              <a:rPr lang="en-US" altLang="ja-JP" b="0" i="1" smtClean="0">
                                <a:latin typeface="Cambria Math"/>
                              </a:rPr>
                              <m:t>𝑗</m:t>
                            </m:r>
                          </m:sub>
                        </m:sSub>
                        <m:sSub>
                          <m:sSubPr>
                            <m:ctrlPr>
                              <a:rPr lang="en-US" altLang="ja-JP" i="1">
                                <a:latin typeface="Cambria Math"/>
                              </a:rPr>
                            </m:ctrlPr>
                          </m:sSubPr>
                          <m:e>
                            <m:r>
                              <a:rPr lang="en-US" altLang="ja-JP" b="0" i="1" smtClean="0">
                                <a:latin typeface="Cambria Math"/>
                              </a:rPr>
                              <m:t>𝑒</m:t>
                            </m:r>
                          </m:e>
                          <m:sub>
                            <m:r>
                              <a:rPr lang="en-US" altLang="ja-JP" i="1">
                                <a:latin typeface="Cambria Math"/>
                              </a:rPr>
                              <m:t>𝑡</m:t>
                            </m:r>
                            <m:r>
                              <a:rPr lang="en-US" altLang="ja-JP" i="1">
                                <a:latin typeface="Cambria Math"/>
                              </a:rPr>
                              <m:t>−</m:t>
                            </m:r>
                            <m:r>
                              <a:rPr lang="en-US" altLang="ja-JP" b="0" i="1" smtClean="0">
                                <a:latin typeface="Cambria Math"/>
                              </a:rPr>
                              <m:t>𝑗</m:t>
                            </m:r>
                          </m:sub>
                        </m:sSub>
                      </m:e>
                    </m:nary>
                  </m:oMath>
                </a14:m>
                <a:r>
                  <a:rPr kumimoji="1" lang="ja-JP" altLang="en-US" dirty="0" smtClean="0"/>
                  <a:t>で表す</a:t>
                </a:r>
                <a:endParaRPr lang="en-US" altLang="ja-JP" dirty="0"/>
              </a:p>
              <a:p>
                <a:endParaRPr kumimoji="1" lang="en-US" altLang="ja-JP" dirty="0" smtClean="0"/>
              </a:p>
              <a:p>
                <a:r>
                  <a:rPr lang="ja-JP" altLang="en-US" dirty="0" smtClean="0"/>
                  <a:t>通常</a:t>
                </a:r>
                <a:r>
                  <a:rPr lang="en-US" altLang="ja-JP" dirty="0" smtClean="0"/>
                  <a:t>ARMA</a:t>
                </a:r>
                <a14:m>
                  <m:oMath xmlns:m="http://schemas.openxmlformats.org/officeDocument/2006/math">
                    <m:r>
                      <a:rPr lang="en-US" altLang="ja-JP" b="0" i="0" smtClean="0">
                        <a:latin typeface="Cambria Math"/>
                      </a:rPr>
                      <m:t>(</m:t>
                    </m:r>
                    <m:r>
                      <a:rPr lang="en-US" altLang="ja-JP" b="0" i="1" smtClean="0">
                        <a:latin typeface="Cambria Math"/>
                      </a:rPr>
                      <m:t>𝑝</m:t>
                    </m:r>
                    <m:r>
                      <a:rPr lang="en-US" altLang="ja-JP" b="0" i="1" smtClean="0">
                        <a:latin typeface="Cambria Math"/>
                      </a:rPr>
                      <m:t>,</m:t>
                    </m:r>
                    <m:r>
                      <a:rPr lang="en-US" altLang="ja-JP" b="0" i="1" smtClean="0">
                        <a:latin typeface="Cambria Math"/>
                      </a:rPr>
                      <m:t>𝑞</m:t>
                    </m:r>
                    <m:r>
                      <a:rPr lang="en-US" altLang="ja-JP" b="0" i="1" smtClean="0">
                        <a:latin typeface="Cambria Math"/>
                      </a:rPr>
                      <m:t>)</m:t>
                    </m:r>
                  </m:oMath>
                </a14:m>
                <a:r>
                  <a:rPr kumimoji="1" lang="ja-JP" altLang="en-US" dirty="0" smtClean="0"/>
                  <a:t>で表記する</a:t>
                </a:r>
                <a:endParaRPr kumimoji="1" lang="en-US" altLang="ja-JP" dirty="0" smtClean="0"/>
              </a:p>
              <a:p>
                <a:endParaRPr kumimoji="1" lang="en-US" altLang="ja-JP" dirty="0" smtClean="0"/>
              </a:p>
              <a:p>
                <a:r>
                  <a:rPr lang="en-US" altLang="ja-JP" dirty="0" smtClean="0"/>
                  <a:t>ARMA</a:t>
                </a:r>
                <a:r>
                  <a:rPr lang="ja-JP" altLang="en-US" dirty="0" smtClean="0"/>
                  <a:t>モデル</a:t>
                </a:r>
                <a:r>
                  <a:rPr lang="ja-JP" altLang="en-US" dirty="0"/>
                  <a:t>は</a:t>
                </a:r>
                <a:r>
                  <a:rPr lang="ja-JP" altLang="en-US" b="1" dirty="0"/>
                  <a:t>自己</a:t>
                </a:r>
                <a:r>
                  <a:rPr lang="ja-JP" altLang="en-US" b="1" dirty="0" smtClean="0"/>
                  <a:t>回帰移動平均モデル</a:t>
                </a:r>
                <a:r>
                  <a:rPr lang="ja-JP" altLang="en-US" dirty="0"/>
                  <a:t>とも</a:t>
                </a:r>
                <a:r>
                  <a:rPr lang="ja-JP" altLang="en-US" dirty="0" smtClean="0"/>
                  <a:t>呼ばれる</a:t>
                </a:r>
                <a:endParaRPr lang="en-US" altLang="ja-JP" dirty="0" smtClean="0"/>
              </a:p>
              <a:p>
                <a:endParaRPr lang="en-US" altLang="ja-JP" dirty="0"/>
              </a:p>
              <a:p>
                <a:r>
                  <a:rPr lang="ja-JP" altLang="en-US" dirty="0" smtClean="0"/>
                  <a:t>定常時系列を想定している</a:t>
                </a:r>
                <a:endParaRPr lang="en-US" altLang="ja-JP" dirty="0" smtClean="0"/>
              </a:p>
              <a:p>
                <a:endParaRPr kumimoji="1" lang="en-US" altLang="ja-JP" dirty="0" smtClean="0"/>
              </a:p>
              <a:p>
                <a:pPr marL="114300" indent="0">
                  <a:buNone/>
                </a:pPr>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127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7547756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sz="4800" dirty="0" smtClean="0"/>
              <a:t>ARIMA</a:t>
            </a:r>
            <a:r>
              <a:rPr kumimoji="1" lang="ja-JP" altLang="en-US" dirty="0" smtClean="0"/>
              <a:t>モデルとは</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lang="ja-JP" altLang="en-US" dirty="0" smtClean="0"/>
                  <a:t>データの差分をとってから</a:t>
                </a:r>
                <a:r>
                  <a:rPr lang="en-US" altLang="ja-JP" dirty="0" smtClean="0"/>
                  <a:t>ARMA</a:t>
                </a:r>
                <a:r>
                  <a:rPr lang="ja-JP" altLang="en-US" dirty="0" smtClean="0"/>
                  <a:t>モデルを適用したモデル</a:t>
                </a:r>
                <a:endParaRPr lang="en-US" altLang="ja-JP" dirty="0" smtClean="0"/>
              </a:p>
              <a:p>
                <a:endParaRPr lang="en-US" altLang="ja-JP" dirty="0"/>
              </a:p>
              <a:p>
                <a:r>
                  <a:rPr lang="ja-JP" altLang="en-US" dirty="0"/>
                  <a:t>通常</a:t>
                </a:r>
                <a:r>
                  <a:rPr lang="en-US" altLang="ja-JP" dirty="0" smtClean="0"/>
                  <a:t>ARIMA</a:t>
                </a:r>
                <a14:m>
                  <m:oMath xmlns:m="http://schemas.openxmlformats.org/officeDocument/2006/math">
                    <m:r>
                      <a:rPr lang="en-US" altLang="ja-JP">
                        <a:latin typeface="Cambria Math"/>
                      </a:rPr>
                      <m:t>(</m:t>
                    </m:r>
                    <m:r>
                      <a:rPr lang="en-US" altLang="ja-JP" i="1">
                        <a:latin typeface="Cambria Math"/>
                      </a:rPr>
                      <m:t>𝑝</m:t>
                    </m:r>
                    <m:r>
                      <a:rPr lang="en-US" altLang="ja-JP" i="1">
                        <a:latin typeface="Cambria Math"/>
                      </a:rPr>
                      <m:t>,</m:t>
                    </m:r>
                    <m:r>
                      <a:rPr lang="en-US" altLang="ja-JP" b="0" i="1" smtClean="0">
                        <a:latin typeface="Cambria Math"/>
                      </a:rPr>
                      <m:t>𝑑</m:t>
                    </m:r>
                    <m:r>
                      <a:rPr lang="en-US" altLang="ja-JP" b="0" i="1" smtClean="0">
                        <a:latin typeface="Cambria Math"/>
                      </a:rPr>
                      <m:t>,</m:t>
                    </m:r>
                    <m:r>
                      <a:rPr lang="en-US" altLang="ja-JP" i="1">
                        <a:latin typeface="Cambria Math"/>
                      </a:rPr>
                      <m:t>𝑞</m:t>
                    </m:r>
                    <m:r>
                      <a:rPr lang="en-US" altLang="ja-JP" i="1">
                        <a:latin typeface="Cambria Math"/>
                      </a:rPr>
                      <m:t>)</m:t>
                    </m:r>
                  </m:oMath>
                </a14:m>
                <a:r>
                  <a:rPr lang="ja-JP" altLang="en-US" dirty="0"/>
                  <a:t>で表記</a:t>
                </a:r>
                <a:r>
                  <a:rPr lang="ja-JP" altLang="en-US" dirty="0" smtClean="0"/>
                  <a:t>する</a:t>
                </a:r>
                <a:endParaRPr lang="en-US" altLang="ja-JP" dirty="0" smtClean="0"/>
              </a:p>
              <a:p>
                <a:pPr marL="114300" indent="0">
                  <a:buNone/>
                </a:pPr>
                <a:endParaRPr kumimoji="1" lang="en-US" altLang="ja-JP" dirty="0" smtClean="0"/>
              </a:p>
              <a:p>
                <a:r>
                  <a:rPr lang="en-US" altLang="ja-JP" dirty="0" smtClean="0"/>
                  <a:t>ARMA</a:t>
                </a:r>
                <a:r>
                  <a:rPr lang="ja-JP" altLang="en-US" dirty="0" smtClean="0"/>
                  <a:t>モデル</a:t>
                </a:r>
                <a:r>
                  <a:rPr lang="ja-JP" altLang="en-US" dirty="0"/>
                  <a:t>は</a:t>
                </a:r>
                <a:r>
                  <a:rPr lang="ja-JP" altLang="en-US" b="1" dirty="0"/>
                  <a:t>自己</a:t>
                </a:r>
                <a:r>
                  <a:rPr lang="ja-JP" altLang="en-US" b="1" dirty="0" smtClean="0"/>
                  <a:t>回帰和分移動平均モデル</a:t>
                </a:r>
                <a:r>
                  <a:rPr lang="ja-JP" altLang="en-US" dirty="0"/>
                  <a:t>とも</a:t>
                </a:r>
                <a:r>
                  <a:rPr lang="ja-JP" altLang="en-US" dirty="0" smtClean="0"/>
                  <a:t>呼ばれる</a:t>
                </a:r>
                <a:endParaRPr lang="en-US" altLang="ja-JP" dirty="0" smtClean="0"/>
              </a:p>
              <a:p>
                <a:endParaRPr kumimoji="1" lang="en-US" altLang="ja-JP" dirty="0" smtClean="0"/>
              </a:p>
              <a:p>
                <a:r>
                  <a:rPr lang="ja-JP" altLang="en-US" dirty="0" smtClean="0"/>
                  <a:t>非定常時系列も扱うことができる</a:t>
                </a:r>
                <a:endParaRPr kumimoji="1" lang="en-US" altLang="ja-JP" dirty="0" smtClean="0"/>
              </a:p>
              <a:p>
                <a:pPr marL="114300" indent="0">
                  <a:buNone/>
                </a:pPr>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127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722069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arima</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単変量時系列データに当てはめる</a:t>
            </a:r>
            <a:r>
              <a:rPr lang="ja-JP" altLang="en-US" dirty="0"/>
              <a:t>関数</a:t>
            </a:r>
            <a:r>
              <a:rPr lang="en-US" altLang="ja-JP" dirty="0" err="1" smtClean="0"/>
              <a:t>arima</a:t>
            </a:r>
            <a:r>
              <a:rPr lang="ja-JP" altLang="en-US" dirty="0" smtClean="0"/>
              <a:t>がある</a:t>
            </a:r>
            <a:endParaRPr lang="en-US" altLang="ja-JP" dirty="0" smtClean="0"/>
          </a:p>
          <a:p>
            <a:endParaRPr kumimoji="1" lang="en-US" altLang="ja-JP" dirty="0"/>
          </a:p>
          <a:p>
            <a:r>
              <a:rPr lang="en-US" altLang="ja-JP" sz="2400" b="1" dirty="0" err="1" smtClean="0"/>
              <a:t>arima</a:t>
            </a:r>
            <a:r>
              <a:rPr lang="en-US" altLang="ja-JP" sz="2400" b="1" dirty="0" smtClean="0"/>
              <a:t>(x, order = c(0,0,0),  … )</a:t>
            </a:r>
          </a:p>
          <a:p>
            <a:pPr marL="114300" indent="0">
              <a:buNone/>
            </a:pPr>
            <a:r>
              <a:rPr lang="ja-JP" altLang="en-US" dirty="0" smtClean="0"/>
              <a:t>・</a:t>
            </a:r>
            <a:r>
              <a:rPr lang="en-US" altLang="ja-JP" dirty="0" smtClean="0"/>
              <a:t>x</a:t>
            </a:r>
            <a:r>
              <a:rPr lang="ja-JP" altLang="en-US" dirty="0" smtClean="0"/>
              <a:t>：時系列データオブジェクト</a:t>
            </a:r>
            <a:endParaRPr lang="en-US" altLang="ja-JP" dirty="0" smtClean="0"/>
          </a:p>
          <a:p>
            <a:pPr marL="114300" indent="0">
              <a:buNone/>
            </a:pPr>
            <a:r>
              <a:rPr lang="ja-JP" altLang="en-US" dirty="0" smtClean="0"/>
              <a:t>・</a:t>
            </a:r>
            <a:r>
              <a:rPr lang="en-US" altLang="ja-JP" dirty="0" smtClean="0"/>
              <a:t>order </a:t>
            </a:r>
            <a:r>
              <a:rPr lang="ja-JP" altLang="en-US" dirty="0" smtClean="0">
                <a:sym typeface="Wingdings" pitchFamily="2" charset="2"/>
              </a:rPr>
              <a:t>：</a:t>
            </a:r>
            <a:r>
              <a:rPr lang="en-US" altLang="ja-JP" dirty="0" smtClean="0">
                <a:sym typeface="Wingdings" pitchFamily="2" charset="2"/>
              </a:rPr>
              <a:t>(</a:t>
            </a:r>
            <a:r>
              <a:rPr lang="ja-JP" altLang="en-US" dirty="0" smtClean="0">
                <a:sym typeface="Wingdings" pitchFamily="2" charset="2"/>
              </a:rPr>
              <a:t>自己回帰の次数</a:t>
            </a:r>
            <a:r>
              <a:rPr lang="en-US" altLang="ja-JP" dirty="0" smtClean="0">
                <a:sym typeface="Wingdings" pitchFamily="2" charset="2"/>
              </a:rPr>
              <a:t>p,</a:t>
            </a:r>
          </a:p>
          <a:p>
            <a:pPr marL="114300" indent="0">
              <a:buNone/>
            </a:pPr>
            <a:r>
              <a:rPr lang="en-US" altLang="ja-JP" dirty="0">
                <a:sym typeface="Wingdings" pitchFamily="2" charset="2"/>
              </a:rPr>
              <a:t>	 </a:t>
            </a:r>
            <a:r>
              <a:rPr lang="en-US" altLang="ja-JP" dirty="0" smtClean="0">
                <a:sym typeface="Wingdings" pitchFamily="2" charset="2"/>
              </a:rPr>
              <a:t>        </a:t>
            </a:r>
            <a:r>
              <a:rPr lang="ja-JP" altLang="en-US" dirty="0" smtClean="0">
                <a:sym typeface="Wingdings" pitchFamily="2" charset="2"/>
              </a:rPr>
              <a:t>差分の階数</a:t>
            </a:r>
            <a:r>
              <a:rPr lang="en-US" altLang="ja-JP" dirty="0" smtClean="0">
                <a:sym typeface="Wingdings" pitchFamily="2" charset="2"/>
              </a:rPr>
              <a:t>d,</a:t>
            </a:r>
          </a:p>
          <a:p>
            <a:pPr marL="114300" indent="0">
              <a:buNone/>
            </a:pPr>
            <a:r>
              <a:rPr lang="en-US" altLang="ja-JP" dirty="0">
                <a:sym typeface="Wingdings" pitchFamily="2" charset="2"/>
              </a:rPr>
              <a:t>	</a:t>
            </a:r>
            <a:r>
              <a:rPr lang="en-US" altLang="ja-JP" dirty="0" smtClean="0">
                <a:sym typeface="Wingdings" pitchFamily="2" charset="2"/>
              </a:rPr>
              <a:t>         </a:t>
            </a:r>
            <a:r>
              <a:rPr lang="ja-JP" altLang="en-US" dirty="0" smtClean="0">
                <a:sym typeface="Wingdings" pitchFamily="2" charset="2"/>
              </a:rPr>
              <a:t>過去の残差の移動平均の次数</a:t>
            </a:r>
            <a:r>
              <a:rPr lang="en-US" altLang="ja-JP" dirty="0" smtClean="0">
                <a:sym typeface="Wingdings" pitchFamily="2" charset="2"/>
              </a:rPr>
              <a:t>q)</a:t>
            </a:r>
            <a:endParaRPr lang="en-US" altLang="ja-JP" dirty="0"/>
          </a:p>
          <a:p>
            <a:pPr marL="114300" indent="0">
              <a:buNone/>
            </a:pPr>
            <a:endParaRPr kumimoji="1" lang="ja-JP" altLang="en-US" dirty="0"/>
          </a:p>
        </p:txBody>
      </p:sp>
    </p:spTree>
    <p:extLst>
      <p:ext uri="{BB962C8B-B14F-4D97-AF65-F5344CB8AC3E}">
        <p14:creationId xmlns:p14="http://schemas.microsoft.com/office/powerpoint/2010/main" val="33218170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arima</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err="1" smtClean="0"/>
              <a:t>arima</a:t>
            </a:r>
            <a:r>
              <a:rPr kumimoji="1" lang="ja-JP" altLang="en-US" sz="1800" dirty="0" smtClean="0"/>
              <a:t>におけるモデルの推定</a:t>
            </a:r>
            <a:endParaRPr kumimoji="1" lang="ja-JP" altLang="en-US" sz="1800" dirty="0"/>
          </a:p>
        </p:txBody>
      </p:sp>
      <p:sp>
        <p:nvSpPr>
          <p:cNvPr id="4" name="テキスト ボックス 3"/>
          <p:cNvSpPr txBox="1"/>
          <p:nvPr/>
        </p:nvSpPr>
        <p:spPr>
          <a:xfrm>
            <a:off x="539552" y="2060848"/>
            <a:ext cx="7632848" cy="3847862"/>
          </a:xfrm>
          <a:prstGeom prst="roundRect">
            <a:avLst/>
          </a:prstGeom>
          <a:noFill/>
          <a:ln>
            <a:solidFill>
              <a:schemeClr val="tx1"/>
            </a:solidFill>
          </a:ln>
        </p:spPr>
        <p:txBody>
          <a:bodyPr wrap="square" rtlCol="0">
            <a:spAutoFit/>
          </a:bodyPr>
          <a:lstStyle/>
          <a:p>
            <a:r>
              <a:rPr lang="en-US" altLang="ja-JP" sz="2000" dirty="0"/>
              <a:t>&gt; (fit&lt;-</a:t>
            </a:r>
            <a:r>
              <a:rPr lang="en-US" altLang="ja-JP" sz="2000" dirty="0" err="1" smtClean="0"/>
              <a:t>arima</a:t>
            </a:r>
            <a:r>
              <a:rPr lang="en-US" altLang="ja-JP" sz="2000" dirty="0" smtClean="0"/>
              <a:t>(</a:t>
            </a:r>
            <a:r>
              <a:rPr lang="en-US" altLang="ja-JP" sz="2000" dirty="0" err="1" smtClean="0"/>
              <a:t>UKgas,order</a:t>
            </a:r>
            <a:r>
              <a:rPr lang="en-US" altLang="ja-JP" sz="2000" dirty="0" smtClean="0"/>
              <a:t>=c(2,1,1)))</a:t>
            </a:r>
            <a:endParaRPr lang="en-US" altLang="ja-JP" sz="2000" dirty="0"/>
          </a:p>
          <a:p>
            <a:endParaRPr lang="en-US" altLang="ja-JP" sz="2000" dirty="0"/>
          </a:p>
          <a:p>
            <a:r>
              <a:rPr lang="en-US" altLang="ja-JP" sz="2000" dirty="0"/>
              <a:t>Call:</a:t>
            </a:r>
          </a:p>
          <a:p>
            <a:r>
              <a:rPr lang="en-US" altLang="ja-JP" sz="2000" dirty="0" err="1"/>
              <a:t>arima</a:t>
            </a:r>
            <a:r>
              <a:rPr lang="en-US" altLang="ja-JP" sz="2000" dirty="0"/>
              <a:t>(x = </a:t>
            </a:r>
            <a:r>
              <a:rPr lang="en-US" altLang="ja-JP" sz="2000" dirty="0" err="1"/>
              <a:t>UKgas</a:t>
            </a:r>
            <a:r>
              <a:rPr lang="en-US" altLang="ja-JP" sz="2000" dirty="0"/>
              <a:t>, order = </a:t>
            </a:r>
            <a:r>
              <a:rPr lang="en-US" altLang="ja-JP" sz="2000" dirty="0" smtClean="0"/>
              <a:t>c(2, 1, 1))</a:t>
            </a:r>
            <a:endParaRPr lang="en-US" altLang="ja-JP" sz="2000" dirty="0"/>
          </a:p>
          <a:p>
            <a:endParaRPr lang="en-US" altLang="ja-JP" sz="2000" dirty="0"/>
          </a:p>
          <a:p>
            <a:r>
              <a:rPr lang="en-US" altLang="ja-JP" sz="2000" dirty="0"/>
              <a:t>Coefficients:</a:t>
            </a:r>
          </a:p>
          <a:p>
            <a:r>
              <a:rPr lang="en-US" altLang="ja-JP" sz="2000" dirty="0"/>
              <a:t>        </a:t>
            </a:r>
            <a:r>
              <a:rPr lang="en-US" altLang="ja-JP" sz="2000" dirty="0" smtClean="0"/>
              <a:t>    </a:t>
            </a:r>
            <a:r>
              <a:rPr lang="en-US" altLang="ja-JP" sz="2000" dirty="0"/>
              <a:t>ar1 </a:t>
            </a:r>
            <a:r>
              <a:rPr lang="en-US" altLang="ja-JP" sz="2000" dirty="0" smtClean="0"/>
              <a:t>         ar2        </a:t>
            </a:r>
            <a:r>
              <a:rPr lang="en-US" altLang="ja-JP" sz="2000" dirty="0"/>
              <a:t>ar3  </a:t>
            </a:r>
            <a:r>
              <a:rPr lang="en-US" altLang="ja-JP" sz="2000" dirty="0" smtClean="0"/>
              <a:t>     intercept</a:t>
            </a:r>
            <a:endParaRPr lang="en-US" altLang="ja-JP" sz="2000" dirty="0"/>
          </a:p>
          <a:p>
            <a:r>
              <a:rPr lang="en-US" altLang="ja-JP" sz="2000" dirty="0"/>
              <a:t>    </a:t>
            </a:r>
            <a:r>
              <a:rPr lang="en-US" altLang="ja-JP" sz="2000" dirty="0" smtClean="0"/>
              <a:t>     </a:t>
            </a:r>
            <a:r>
              <a:rPr lang="en-US" altLang="ja-JP" sz="2000" dirty="0"/>
              <a:t>0.9707  -0.9520  0.9710   392.4203</a:t>
            </a:r>
          </a:p>
          <a:p>
            <a:r>
              <a:rPr lang="en-US" altLang="ja-JP" sz="2000" dirty="0" err="1"/>
              <a:t>s.e.</a:t>
            </a:r>
            <a:r>
              <a:rPr lang="en-US" altLang="ja-JP" sz="2000" dirty="0"/>
              <a:t> </a:t>
            </a:r>
            <a:r>
              <a:rPr lang="en-US" altLang="ja-JP" sz="2000" dirty="0" smtClean="0"/>
              <a:t>  </a:t>
            </a:r>
            <a:r>
              <a:rPr lang="en-US" altLang="ja-JP" sz="2000" dirty="0"/>
              <a:t>0.0231   0.0278  0.0177   230.0154</a:t>
            </a:r>
          </a:p>
          <a:p>
            <a:endParaRPr lang="en-US" altLang="ja-JP" sz="2000" dirty="0"/>
          </a:p>
          <a:p>
            <a:r>
              <a:rPr lang="en-US" altLang="ja-JP" sz="2000" dirty="0"/>
              <a:t>sigma^2 estimated as 2756:  log likelihood = -585.66,  </a:t>
            </a:r>
            <a:r>
              <a:rPr lang="en-US" altLang="ja-JP" sz="2000" dirty="0" err="1"/>
              <a:t>aic</a:t>
            </a:r>
            <a:r>
              <a:rPr lang="en-US" altLang="ja-JP" sz="2000" dirty="0"/>
              <a:t> = 1181.32</a:t>
            </a:r>
          </a:p>
        </p:txBody>
      </p:sp>
    </p:spTree>
    <p:extLst>
      <p:ext uri="{BB962C8B-B14F-4D97-AF65-F5344CB8AC3E}">
        <p14:creationId xmlns:p14="http://schemas.microsoft.com/office/powerpoint/2010/main" val="965872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arima</a:t>
            </a:r>
            <a:r>
              <a:rPr kumimoji="1" lang="ja-JP" altLang="en-US" dirty="0" smtClean="0"/>
              <a:t>とモデルの推定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err="1" smtClean="0"/>
              <a:t>arima</a:t>
            </a:r>
            <a:r>
              <a:rPr kumimoji="1" lang="ja-JP" altLang="en-US" sz="1800" dirty="0" smtClean="0"/>
              <a:t>におけるモデルの推定</a:t>
            </a:r>
            <a:endParaRPr kumimoji="1" lang="ja-JP" altLang="en-US" sz="1800" dirty="0"/>
          </a:p>
        </p:txBody>
      </p:sp>
      <p:sp>
        <p:nvSpPr>
          <p:cNvPr id="4" name="テキスト ボックス 3"/>
          <p:cNvSpPr txBox="1"/>
          <p:nvPr/>
        </p:nvSpPr>
        <p:spPr>
          <a:xfrm>
            <a:off x="539552" y="2060848"/>
            <a:ext cx="7632848" cy="3847862"/>
          </a:xfrm>
          <a:prstGeom prst="roundRect">
            <a:avLst/>
          </a:prstGeom>
          <a:noFill/>
          <a:ln>
            <a:solidFill>
              <a:schemeClr val="tx1"/>
            </a:solidFill>
          </a:ln>
        </p:spPr>
        <p:txBody>
          <a:bodyPr wrap="square" rtlCol="0">
            <a:spAutoFit/>
          </a:bodyPr>
          <a:lstStyle/>
          <a:p>
            <a:r>
              <a:rPr lang="en-US" altLang="ja-JP" sz="2000" dirty="0"/>
              <a:t>&gt; (fit&lt;-</a:t>
            </a:r>
            <a:r>
              <a:rPr lang="en-US" altLang="ja-JP" sz="2000" dirty="0" err="1" smtClean="0"/>
              <a:t>arima</a:t>
            </a:r>
            <a:r>
              <a:rPr lang="en-US" altLang="ja-JP" sz="2000" dirty="0" smtClean="0"/>
              <a:t>(</a:t>
            </a:r>
            <a:r>
              <a:rPr lang="en-US" altLang="ja-JP" sz="2000" dirty="0" err="1" smtClean="0"/>
              <a:t>UKgas,order</a:t>
            </a:r>
            <a:r>
              <a:rPr lang="en-US" altLang="ja-JP" sz="2000" smtClean="0"/>
              <a:t>=c(2,1,1)))</a:t>
            </a:r>
            <a:endParaRPr lang="en-US" altLang="ja-JP" sz="2000" dirty="0"/>
          </a:p>
          <a:p>
            <a:endParaRPr lang="en-US" altLang="ja-JP" sz="2000" dirty="0"/>
          </a:p>
          <a:p>
            <a:r>
              <a:rPr lang="en-US" altLang="ja-JP" sz="2000" dirty="0"/>
              <a:t>Call:</a:t>
            </a:r>
          </a:p>
          <a:p>
            <a:r>
              <a:rPr lang="en-US" altLang="ja-JP" sz="2000" dirty="0" err="1"/>
              <a:t>arima</a:t>
            </a:r>
            <a:r>
              <a:rPr lang="en-US" altLang="ja-JP" sz="2000" dirty="0"/>
              <a:t>(x = </a:t>
            </a:r>
            <a:r>
              <a:rPr lang="en-US" altLang="ja-JP" sz="2000" dirty="0" err="1"/>
              <a:t>UKgas</a:t>
            </a:r>
            <a:r>
              <a:rPr lang="en-US" altLang="ja-JP" sz="2000" dirty="0"/>
              <a:t>, order = c(3, 0, 0))</a:t>
            </a:r>
          </a:p>
          <a:p>
            <a:endParaRPr lang="en-US" altLang="ja-JP" sz="2000" dirty="0"/>
          </a:p>
          <a:p>
            <a:r>
              <a:rPr lang="en-US" altLang="ja-JP" sz="2000" dirty="0"/>
              <a:t>Coefficients:</a:t>
            </a:r>
          </a:p>
          <a:p>
            <a:r>
              <a:rPr lang="en-US" altLang="ja-JP" sz="2000" dirty="0"/>
              <a:t>        </a:t>
            </a:r>
            <a:r>
              <a:rPr lang="en-US" altLang="ja-JP" sz="2000" dirty="0" smtClean="0"/>
              <a:t>    </a:t>
            </a:r>
            <a:r>
              <a:rPr lang="en-US" altLang="ja-JP" sz="2000" dirty="0"/>
              <a:t>ar1 </a:t>
            </a:r>
            <a:r>
              <a:rPr lang="en-US" altLang="ja-JP" sz="2000" dirty="0" smtClean="0"/>
              <a:t>         ar2        </a:t>
            </a:r>
            <a:r>
              <a:rPr lang="en-US" altLang="ja-JP" sz="2000" dirty="0"/>
              <a:t>ar3  </a:t>
            </a:r>
            <a:r>
              <a:rPr lang="en-US" altLang="ja-JP" sz="2000" dirty="0" smtClean="0"/>
              <a:t>     intercept</a:t>
            </a:r>
            <a:endParaRPr lang="en-US" altLang="ja-JP" sz="2000" dirty="0"/>
          </a:p>
          <a:p>
            <a:r>
              <a:rPr lang="en-US" altLang="ja-JP" sz="2000" dirty="0"/>
              <a:t>    </a:t>
            </a:r>
            <a:r>
              <a:rPr lang="en-US" altLang="ja-JP" sz="2000" dirty="0" smtClean="0"/>
              <a:t>     </a:t>
            </a:r>
            <a:r>
              <a:rPr lang="en-US" altLang="ja-JP" sz="2000" dirty="0"/>
              <a:t>0.9707  -0.9520  0.9710   392.4203</a:t>
            </a:r>
          </a:p>
          <a:p>
            <a:r>
              <a:rPr lang="en-US" altLang="ja-JP" sz="2000" dirty="0" err="1"/>
              <a:t>s.e.</a:t>
            </a:r>
            <a:r>
              <a:rPr lang="en-US" altLang="ja-JP" sz="2000" dirty="0"/>
              <a:t> </a:t>
            </a:r>
            <a:r>
              <a:rPr lang="en-US" altLang="ja-JP" sz="2000" dirty="0" smtClean="0"/>
              <a:t>  </a:t>
            </a:r>
            <a:r>
              <a:rPr lang="en-US" altLang="ja-JP" sz="2000" dirty="0"/>
              <a:t>0.0231   0.0278  0.0177   230.0154</a:t>
            </a:r>
          </a:p>
          <a:p>
            <a:endParaRPr lang="en-US" altLang="ja-JP" sz="2000" dirty="0"/>
          </a:p>
          <a:p>
            <a:r>
              <a:rPr lang="en-US" altLang="ja-JP" sz="2000" dirty="0"/>
              <a:t>sigma^2 estimated as 2756:  log likelihood = -585.66,  </a:t>
            </a:r>
            <a:r>
              <a:rPr lang="en-US" altLang="ja-JP" sz="2000" dirty="0" err="1"/>
              <a:t>aic</a:t>
            </a:r>
            <a:r>
              <a:rPr lang="en-US" altLang="ja-JP" sz="2000" dirty="0"/>
              <a:t> = 1181.32</a:t>
            </a:r>
          </a:p>
        </p:txBody>
      </p:sp>
      <mc:AlternateContent xmlns:mc="http://schemas.openxmlformats.org/markup-compatibility/2006">
        <mc:Choice xmlns:a14="http://schemas.microsoft.com/office/drawing/2010/main" Requires="a14">
          <p:sp>
            <p:nvSpPr>
              <p:cNvPr id="5" name="四角形吹き出し 4"/>
              <p:cNvSpPr/>
              <p:nvPr/>
            </p:nvSpPr>
            <p:spPr>
              <a:xfrm>
                <a:off x="2359550" y="2822256"/>
                <a:ext cx="5956866" cy="1008112"/>
              </a:xfrm>
              <a:prstGeom prst="wedgeRectCallout">
                <a:avLst>
                  <a:gd name="adj1" fmla="val -42791"/>
                  <a:gd name="adj2" fmla="val 708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データ</a:t>
                </a:r>
                <a:r>
                  <a:rPr lang="en-US" altLang="ja-JP" sz="2000" b="1" dirty="0" err="1" smtClean="0"/>
                  <a:t>Ukgas</a:t>
                </a:r>
                <a:r>
                  <a:rPr lang="ja-JP" altLang="en-US" sz="2000" b="1" dirty="0" smtClean="0"/>
                  <a:t>の</a:t>
                </a:r>
                <a:r>
                  <a:rPr lang="en-US" altLang="ja-JP" sz="2000" b="1" dirty="0" smtClean="0"/>
                  <a:t>ARIMA(3,0,0)</a:t>
                </a:r>
                <a:r>
                  <a:rPr lang="ja-JP" altLang="en-US" sz="2000" b="1" dirty="0" smtClean="0"/>
                  <a:t>モデルは</a:t>
                </a:r>
                <a:endParaRPr lang="en-US" altLang="ja-JP" sz="2000" b="1" dirty="0" smtClean="0"/>
              </a:p>
              <a:p>
                <a:pPr algn="ctr"/>
                <a14:m>
                  <m:oMathPara xmlns:m="http://schemas.openxmlformats.org/officeDocument/2006/math">
                    <m:oMathParaPr>
                      <m:jc m:val="centerGroup"/>
                    </m:oMathParaPr>
                    <m:oMath xmlns:m="http://schemas.openxmlformats.org/officeDocument/2006/math">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sub>
                      </m:sSub>
                      <m:r>
                        <a:rPr lang="en-US" altLang="ja-JP" sz="2000" b="1" i="1" smtClean="0">
                          <a:latin typeface="Cambria Math"/>
                        </a:rPr>
                        <m:t>=</m:t>
                      </m:r>
                      <m:r>
                        <a:rPr lang="en-US" altLang="ja-JP" sz="2000" b="1" i="1" smtClean="0">
                          <a:latin typeface="Cambria Math"/>
                        </a:rPr>
                        <m:t>𝟑𝟗𝟐</m:t>
                      </m:r>
                      <m:r>
                        <a:rPr lang="en-US" altLang="ja-JP" sz="2000" b="1" i="1" smtClean="0">
                          <a:latin typeface="Cambria Math"/>
                        </a:rPr>
                        <m:t>.</m:t>
                      </m:r>
                      <m:r>
                        <a:rPr lang="en-US" altLang="ja-JP" sz="2000" b="1" i="1" smtClean="0">
                          <a:latin typeface="Cambria Math"/>
                        </a:rPr>
                        <m:t>𝟒𝟐</m:t>
                      </m:r>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𝟗𝟕</m:t>
                      </m:r>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r>
                            <a:rPr lang="en-US" altLang="ja-JP" sz="2000" b="1" i="1" smtClean="0">
                              <a:latin typeface="Cambria Math"/>
                            </a:rPr>
                            <m:t>−</m:t>
                          </m:r>
                          <m:r>
                            <a:rPr lang="en-US" altLang="ja-JP" sz="2000" b="1" i="1" smtClean="0">
                              <a:latin typeface="Cambria Math"/>
                            </a:rPr>
                            <m:t>𝟏</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𝟗𝟓</m:t>
                      </m:r>
                      <m:sSub>
                        <m:sSubPr>
                          <m:ctrlPr>
                            <a:rPr lang="en-US" altLang="ja-JP" sz="2000" b="1" i="1" smtClean="0">
                              <a:latin typeface="Cambria Math"/>
                            </a:rPr>
                          </m:ctrlPr>
                        </m:sSubPr>
                        <m:e>
                          <m:r>
                            <a:rPr lang="en-US" altLang="ja-JP" sz="2000" b="1" i="1" smtClean="0">
                              <a:latin typeface="Cambria Math"/>
                            </a:rPr>
                            <m:t>𝒚</m:t>
                          </m:r>
                        </m:e>
                        <m:sub>
                          <m:r>
                            <a:rPr lang="en-US" altLang="ja-JP" sz="2000" b="1" i="1" smtClean="0">
                              <a:latin typeface="Cambria Math"/>
                            </a:rPr>
                            <m:t>𝒕</m:t>
                          </m:r>
                          <m:r>
                            <a:rPr lang="en-US" altLang="ja-JP" sz="2000" b="1" i="1" smtClean="0">
                              <a:latin typeface="Cambria Math"/>
                            </a:rPr>
                            <m:t>−</m:t>
                          </m:r>
                          <m:r>
                            <a:rPr lang="en-US" altLang="ja-JP" sz="2000" b="1" i="1" smtClean="0">
                              <a:latin typeface="Cambria Math"/>
                            </a:rPr>
                            <m:t>𝟐</m:t>
                          </m:r>
                        </m:sub>
                      </m:sSub>
                      <m:r>
                        <a:rPr lang="en-US" altLang="ja-JP" sz="2000" b="1" i="1" smtClean="0">
                          <a:latin typeface="Cambria Math"/>
                        </a:rPr>
                        <m:t>+</m:t>
                      </m:r>
                      <m:r>
                        <a:rPr lang="en-US" altLang="ja-JP" sz="2000" b="1" i="1" smtClean="0">
                          <a:latin typeface="Cambria Math"/>
                        </a:rPr>
                        <m:t>𝟎</m:t>
                      </m:r>
                      <m:r>
                        <a:rPr lang="en-US" altLang="ja-JP" sz="2000" b="1" i="1" smtClean="0">
                          <a:latin typeface="Cambria Math"/>
                        </a:rPr>
                        <m:t>.</m:t>
                      </m:r>
                      <m:r>
                        <a:rPr lang="en-US" altLang="ja-JP" sz="2000" b="1" i="1" smtClean="0">
                          <a:latin typeface="Cambria Math"/>
                        </a:rPr>
                        <m:t>𝟗𝟕</m:t>
                      </m:r>
                      <m:sSub>
                        <m:sSubPr>
                          <m:ctrlPr>
                            <a:rPr lang="en-US" altLang="ja-JP" sz="2000" b="1" i="1">
                              <a:latin typeface="Cambria Math"/>
                            </a:rPr>
                          </m:ctrlPr>
                        </m:sSubPr>
                        <m:e>
                          <m:r>
                            <a:rPr lang="en-US" altLang="ja-JP" sz="2000" b="1" i="1">
                              <a:latin typeface="Cambria Math"/>
                            </a:rPr>
                            <m:t>𝒚</m:t>
                          </m:r>
                        </m:e>
                        <m:sub>
                          <m:r>
                            <a:rPr lang="en-US" altLang="ja-JP" sz="2000" b="1" i="1">
                              <a:latin typeface="Cambria Math"/>
                            </a:rPr>
                            <m:t>𝒕</m:t>
                          </m:r>
                          <m:r>
                            <a:rPr lang="en-US" altLang="ja-JP" sz="2000" b="1" i="1">
                              <a:latin typeface="Cambria Math"/>
                            </a:rPr>
                            <m:t>−</m:t>
                          </m:r>
                          <m:r>
                            <a:rPr lang="en-US" altLang="ja-JP" sz="2000" b="1" i="1" smtClean="0">
                              <a:latin typeface="Cambria Math"/>
                            </a:rPr>
                            <m:t>𝟑</m:t>
                          </m:r>
                        </m:sub>
                      </m:sSub>
                    </m:oMath>
                  </m:oMathPara>
                </a14:m>
                <a:endParaRPr lang="en-US" altLang="ja-JP" sz="2000" b="1" dirty="0" smtClean="0"/>
              </a:p>
              <a:p>
                <a:pPr algn="ctr"/>
                <a:r>
                  <a:rPr lang="ja-JP" altLang="en-US" sz="2000" b="1" dirty="0" smtClean="0"/>
                  <a:t>で表される</a:t>
                </a:r>
                <a:endParaRPr lang="en-US" altLang="ja-JP" sz="2000" b="1" dirty="0" smtClean="0"/>
              </a:p>
            </p:txBody>
          </p:sp>
        </mc:Choice>
        <mc:Fallback>
          <p:sp>
            <p:nvSpPr>
              <p:cNvPr id="5" name="四角形吹き出し 4"/>
              <p:cNvSpPr>
                <a:spLocks noRot="1" noChangeAspect="1" noMove="1" noResize="1" noEditPoints="1" noAdjustHandles="1" noChangeArrowheads="1" noChangeShapeType="1" noTextEdit="1"/>
              </p:cNvSpPr>
              <p:nvPr/>
            </p:nvSpPr>
            <p:spPr>
              <a:xfrm>
                <a:off x="2359550" y="2822256"/>
                <a:ext cx="5956866" cy="1008112"/>
              </a:xfrm>
              <a:prstGeom prst="wedgeRectCallout">
                <a:avLst>
                  <a:gd name="adj1" fmla="val -42791"/>
                  <a:gd name="adj2" fmla="val 70871"/>
                </a:avLst>
              </a:prstGeom>
              <a:blipFill rotWithShape="1">
                <a:blip r:embed="rId2"/>
                <a:stretch>
                  <a:fillRect t="-294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0430375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1800" dirty="0" smtClean="0"/>
              <a:t>関数</a:t>
            </a:r>
            <a:r>
              <a:rPr kumimoji="1" lang="en-US" altLang="ja-JP" sz="1800" dirty="0" smtClean="0"/>
              <a:t>predict</a:t>
            </a:r>
            <a:r>
              <a:rPr kumimoji="1" lang="ja-JP" altLang="en-US" sz="1800" dirty="0" smtClean="0"/>
              <a:t>を用いると</a:t>
            </a:r>
            <a:r>
              <a:rPr lang="ja-JP" altLang="en-US" sz="1800" dirty="0" smtClean="0"/>
              <a:t>関数</a:t>
            </a:r>
            <a:r>
              <a:rPr kumimoji="1" lang="en-US" altLang="ja-JP" sz="1800" dirty="0" err="1" smtClean="0"/>
              <a:t>arima</a:t>
            </a:r>
            <a:r>
              <a:rPr kumimoji="1" lang="ja-JP" altLang="en-US" sz="1800" dirty="0" smtClean="0"/>
              <a:t>で求めたモデルによる予測値を求めることができる</a:t>
            </a:r>
            <a:endParaRPr kumimoji="1" lang="ja-JP" altLang="en-US" sz="1800" dirty="0"/>
          </a:p>
        </p:txBody>
      </p:sp>
      <p:sp>
        <p:nvSpPr>
          <p:cNvPr id="4" name="テキスト ボックス 3"/>
          <p:cNvSpPr txBox="1"/>
          <p:nvPr/>
        </p:nvSpPr>
        <p:spPr>
          <a:xfrm>
            <a:off x="539552" y="2276872"/>
            <a:ext cx="7632848" cy="4188381"/>
          </a:xfrm>
          <a:prstGeom prst="roundRect">
            <a:avLst/>
          </a:prstGeom>
          <a:noFill/>
          <a:ln>
            <a:solidFill>
              <a:schemeClr val="tx1"/>
            </a:solidFill>
          </a:ln>
        </p:spPr>
        <p:txBody>
          <a:bodyPr wrap="square" rtlCol="0">
            <a:spAutoFit/>
          </a:bodyPr>
          <a:lstStyle/>
          <a:p>
            <a:r>
              <a:rPr lang="en-US" altLang="ja-JP" sz="2000" dirty="0"/>
              <a:t>&gt; (UKgas_arima.pr&lt;-predict(</a:t>
            </a:r>
            <a:r>
              <a:rPr lang="en-US" altLang="ja-JP" sz="2000" dirty="0" err="1"/>
              <a:t>fit,n.ahead</a:t>
            </a:r>
            <a:r>
              <a:rPr lang="en-US" altLang="ja-JP" sz="2000" dirty="0"/>
              <a:t>=10))</a:t>
            </a:r>
          </a:p>
          <a:p>
            <a:r>
              <a:rPr lang="en-US" altLang="ja-JP" sz="2000" dirty="0"/>
              <a:t>$</a:t>
            </a:r>
            <a:r>
              <a:rPr lang="en-US" altLang="ja-JP" sz="2000" dirty="0" err="1"/>
              <a:t>pred</a:t>
            </a:r>
            <a:endParaRPr lang="en-US" altLang="ja-JP" sz="2000" dirty="0"/>
          </a:p>
          <a:p>
            <a:r>
              <a:rPr lang="en-US" altLang="ja-JP" sz="2000" dirty="0"/>
              <a:t>        </a:t>
            </a:r>
            <a:r>
              <a:rPr lang="en-US" altLang="ja-JP" sz="2000" dirty="0" smtClean="0"/>
              <a:t>        </a:t>
            </a:r>
            <a:r>
              <a:rPr lang="en-US" altLang="ja-JP" sz="2000" dirty="0"/>
              <a:t>Qtr1      </a:t>
            </a:r>
            <a:r>
              <a:rPr lang="en-US" altLang="ja-JP" sz="2000" dirty="0" smtClean="0"/>
              <a:t>      Qtr2           </a:t>
            </a:r>
            <a:r>
              <a:rPr lang="en-US" altLang="ja-JP" sz="2000" dirty="0"/>
              <a:t>Qtr3     </a:t>
            </a:r>
            <a:r>
              <a:rPr lang="en-US" altLang="ja-JP" sz="2000" dirty="0" smtClean="0"/>
              <a:t>   </a:t>
            </a:r>
            <a:r>
              <a:rPr lang="en-US" altLang="ja-JP" sz="2000" dirty="0"/>
              <a:t>Qtr4</a:t>
            </a:r>
          </a:p>
          <a:p>
            <a:r>
              <a:rPr lang="en-US" altLang="ja-JP" sz="2000" dirty="0"/>
              <a:t>1987 1028.5070  594.5304  362.1024  788.2015</a:t>
            </a:r>
          </a:p>
          <a:p>
            <a:r>
              <a:rPr lang="en-US" altLang="ja-JP" sz="2000" dirty="0"/>
              <a:t>1988 1001.7230  577.6638  376.4727  792.2019</a:t>
            </a:r>
          </a:p>
          <a:p>
            <a:r>
              <a:rPr lang="en-US" altLang="ja-JP" sz="2000" dirty="0"/>
              <a:t>1989  </a:t>
            </a:r>
            <a:r>
              <a:rPr lang="en-US" altLang="ja-JP" sz="2000" dirty="0" smtClean="0"/>
              <a:t>975.5486    </a:t>
            </a:r>
            <a:r>
              <a:rPr lang="en-US" altLang="ja-JP" sz="2000" dirty="0"/>
              <a:t>562.4003                    </a:t>
            </a:r>
          </a:p>
          <a:p>
            <a:endParaRPr lang="en-US" altLang="ja-JP" sz="2000" dirty="0"/>
          </a:p>
          <a:p>
            <a:r>
              <a:rPr lang="en-US" altLang="ja-JP" sz="2000" dirty="0"/>
              <a:t>$se</a:t>
            </a:r>
          </a:p>
          <a:p>
            <a:r>
              <a:rPr lang="en-US" altLang="ja-JP" sz="2000" dirty="0"/>
              <a:t>   </a:t>
            </a:r>
            <a:r>
              <a:rPr lang="en-US" altLang="ja-JP" sz="2000" dirty="0" smtClean="0"/>
              <a:t>             </a:t>
            </a:r>
            <a:r>
              <a:rPr lang="en-US" altLang="ja-JP" sz="2000" dirty="0" err="1" smtClean="0"/>
              <a:t>Qtr</a:t>
            </a:r>
            <a:r>
              <a:rPr lang="en-US" altLang="ja-JP" sz="2000" dirty="0" smtClean="0"/>
              <a:t>     1      </a:t>
            </a:r>
            <a:r>
              <a:rPr lang="en-US" altLang="ja-JP" sz="2000" dirty="0"/>
              <a:t>Qtr2   </a:t>
            </a:r>
            <a:r>
              <a:rPr lang="en-US" altLang="ja-JP" sz="2000" dirty="0" smtClean="0"/>
              <a:t>      </a:t>
            </a:r>
            <a:r>
              <a:rPr lang="en-US" altLang="ja-JP" sz="2000" dirty="0"/>
              <a:t>Qtr3  </a:t>
            </a:r>
            <a:r>
              <a:rPr lang="en-US" altLang="ja-JP" sz="2000" dirty="0" smtClean="0"/>
              <a:t>          Qtr4</a:t>
            </a:r>
            <a:endParaRPr lang="en-US" altLang="ja-JP" sz="2000" dirty="0"/>
          </a:p>
          <a:p>
            <a:r>
              <a:rPr lang="en-US" altLang="ja-JP" sz="2000" dirty="0"/>
              <a:t>1987  52.49993  73.16758  73.16935  </a:t>
            </a:r>
            <a:r>
              <a:rPr lang="en-US" altLang="ja-JP" sz="2000" dirty="0" smtClean="0"/>
              <a:t>  73.19572</a:t>
            </a:r>
            <a:endParaRPr lang="en-US" altLang="ja-JP" sz="2000" dirty="0"/>
          </a:p>
          <a:p>
            <a:r>
              <a:rPr lang="en-US" altLang="ja-JP" sz="2000" dirty="0"/>
              <a:t>1988  89.71435 101.74456 101.74845 101.81998</a:t>
            </a:r>
          </a:p>
          <a:p>
            <a:r>
              <a:rPr lang="en-US" altLang="ja-JP" sz="2000" dirty="0"/>
              <a:t>1989 113.94629 122.56792 </a:t>
            </a:r>
          </a:p>
        </p:txBody>
      </p:sp>
    </p:spTree>
    <p:extLst>
      <p:ext uri="{BB962C8B-B14F-4D97-AF65-F5344CB8AC3E}">
        <p14:creationId xmlns:p14="http://schemas.microsoft.com/office/powerpoint/2010/main" val="38422873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a:t>
            </a:r>
            <a:r>
              <a:rPr kumimoji="1" lang="en-US" altLang="ja-JP" dirty="0" err="1" smtClean="0"/>
              <a:t>Ukgas</a:t>
            </a:r>
            <a:r>
              <a:rPr kumimoji="1" lang="ja-JP" altLang="en-US" dirty="0" smtClean="0"/>
              <a:t>を用いた関数</a:t>
            </a:r>
            <a:r>
              <a:rPr lang="en-US" altLang="ja-JP" dirty="0" smtClean="0"/>
              <a:t>predict</a:t>
            </a:r>
            <a:r>
              <a:rPr lang="ja-JP" altLang="en-US" dirty="0" smtClean="0"/>
              <a:t>による</a:t>
            </a:r>
            <a:r>
              <a:rPr lang="en-US" altLang="ja-JP" dirty="0" smtClean="0"/>
              <a:t>ARIMA</a:t>
            </a:r>
            <a:r>
              <a:rPr lang="ja-JP" altLang="en-US" dirty="0" smtClean="0"/>
              <a:t>モデルでのプロットを作成する</a:t>
            </a:r>
            <a:endParaRPr kumimoji="1" lang="en-US" altLang="ja-JP" dirty="0" smtClean="0"/>
          </a:p>
        </p:txBody>
      </p:sp>
      <p:sp>
        <p:nvSpPr>
          <p:cNvPr id="4" name="テキスト ボックス 3"/>
          <p:cNvSpPr txBox="1"/>
          <p:nvPr/>
        </p:nvSpPr>
        <p:spPr>
          <a:xfrm>
            <a:off x="827584" y="2476042"/>
            <a:ext cx="7272808" cy="78319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err="1" smtClean="0"/>
              <a:t>ts.plot</a:t>
            </a:r>
            <a:r>
              <a:rPr lang="en-US" altLang="ja-JP" sz="2000" dirty="0" smtClean="0"/>
              <a:t>(</a:t>
            </a:r>
            <a:r>
              <a:rPr lang="en-US" altLang="ja-JP" sz="2000" dirty="0" err="1" smtClean="0"/>
              <a:t>UKgas,UKgas.pr$pred</a:t>
            </a:r>
            <a:r>
              <a:rPr lang="en-US" altLang="ja-JP" sz="2000" dirty="0" smtClean="0"/>
              <a:t>)</a:t>
            </a:r>
          </a:p>
          <a:p>
            <a:r>
              <a:rPr lang="en-US" altLang="ja-JP" sz="2000" dirty="0"/>
              <a:t>&gt; </a:t>
            </a:r>
            <a:r>
              <a:rPr lang="en-US" altLang="ja-JP" sz="2000" dirty="0" err="1" smtClean="0"/>
              <a:t>ts.plot</a:t>
            </a:r>
            <a:r>
              <a:rPr lang="en-US" altLang="ja-JP" sz="2000" dirty="0" smtClean="0"/>
              <a:t>(</a:t>
            </a:r>
            <a:r>
              <a:rPr lang="en-US" altLang="ja-JP" sz="2000" dirty="0" err="1" smtClean="0"/>
              <a:t>UKgas,Ukgas_arima.pr$pred</a:t>
            </a:r>
            <a:r>
              <a:rPr lang="en-US" altLang="ja-JP" sz="2000" dirty="0" smtClean="0"/>
              <a:t>)</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313" y="3486931"/>
            <a:ext cx="3072491" cy="3134117"/>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2665" y="3503291"/>
            <a:ext cx="3072572" cy="3129634"/>
          </a:xfrm>
          <a:prstGeom prst="rect">
            <a:avLst/>
          </a:prstGeom>
        </p:spPr>
      </p:pic>
    </p:spTree>
    <p:extLst>
      <p:ext uri="{BB962C8B-B14F-4D97-AF65-F5344CB8AC3E}">
        <p14:creationId xmlns:p14="http://schemas.microsoft.com/office/powerpoint/2010/main" val="40279220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a:t>
            </a:r>
            <a:r>
              <a:rPr kumimoji="1" lang="en-US" altLang="ja-JP" dirty="0" err="1" smtClean="0"/>
              <a:t>Ukgas</a:t>
            </a:r>
            <a:r>
              <a:rPr kumimoji="1" lang="ja-JP" altLang="en-US" dirty="0" smtClean="0"/>
              <a:t>を用いた関数</a:t>
            </a:r>
            <a:r>
              <a:rPr lang="en-US" altLang="ja-JP" dirty="0" smtClean="0"/>
              <a:t>predict</a:t>
            </a:r>
            <a:r>
              <a:rPr lang="ja-JP" altLang="en-US" dirty="0" smtClean="0"/>
              <a:t>による</a:t>
            </a:r>
            <a:r>
              <a:rPr lang="en-US" altLang="ja-JP" dirty="0" smtClean="0"/>
              <a:t>ARIMA</a:t>
            </a:r>
            <a:r>
              <a:rPr lang="ja-JP" altLang="en-US" dirty="0" smtClean="0"/>
              <a:t>モデルでのプロットを作成する</a:t>
            </a:r>
            <a:endParaRPr kumimoji="1" lang="en-US" altLang="ja-JP" dirty="0" smtClean="0"/>
          </a:p>
        </p:txBody>
      </p:sp>
      <p:sp>
        <p:nvSpPr>
          <p:cNvPr id="4" name="テキスト ボックス 3"/>
          <p:cNvSpPr txBox="1"/>
          <p:nvPr/>
        </p:nvSpPr>
        <p:spPr>
          <a:xfrm>
            <a:off x="827584" y="2476042"/>
            <a:ext cx="7272808" cy="78319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err="1" smtClean="0"/>
              <a:t>ts.plot</a:t>
            </a:r>
            <a:r>
              <a:rPr lang="en-US" altLang="ja-JP" sz="2000" dirty="0" smtClean="0"/>
              <a:t>(</a:t>
            </a:r>
            <a:r>
              <a:rPr lang="en-US" altLang="ja-JP" sz="2000" dirty="0" err="1" smtClean="0"/>
              <a:t>UKgas,UKgas.pr$pred</a:t>
            </a:r>
            <a:r>
              <a:rPr lang="en-US" altLang="ja-JP" sz="2000" dirty="0" smtClean="0"/>
              <a:t>)</a:t>
            </a:r>
          </a:p>
          <a:p>
            <a:r>
              <a:rPr lang="en-US" altLang="ja-JP" sz="2000" dirty="0"/>
              <a:t>&gt; </a:t>
            </a:r>
            <a:r>
              <a:rPr lang="en-US" altLang="ja-JP" sz="2000" dirty="0" err="1" smtClean="0"/>
              <a:t>ts.plot</a:t>
            </a:r>
            <a:r>
              <a:rPr lang="en-US" altLang="ja-JP" sz="2000" dirty="0" smtClean="0"/>
              <a:t>(</a:t>
            </a:r>
            <a:r>
              <a:rPr lang="en-US" altLang="ja-JP" sz="2000" dirty="0" err="1" smtClean="0"/>
              <a:t>UKgas,Ukgas_arima.pr$pred</a:t>
            </a:r>
            <a:r>
              <a:rPr lang="en-US" altLang="ja-JP" sz="2000" dirty="0" smtClean="0"/>
              <a:t>)</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476043"/>
            <a:ext cx="4085196" cy="4167134"/>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1644" y="2476042"/>
            <a:ext cx="4081091" cy="4156883"/>
          </a:xfrm>
          <a:prstGeom prst="rect">
            <a:avLst/>
          </a:prstGeom>
        </p:spPr>
      </p:pic>
    </p:spTree>
    <p:extLst>
      <p:ext uri="{BB962C8B-B14F-4D97-AF65-F5344CB8AC3E}">
        <p14:creationId xmlns:p14="http://schemas.microsoft.com/office/powerpoint/2010/main" val="2480021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548680"/>
            <a:ext cx="7620000" cy="6212160"/>
          </a:xfrm>
        </p:spPr>
        <p:txBody>
          <a:bodyPr>
            <a:normAutofit lnSpcReduction="10000"/>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kumimoji="1" lang="ja-JP" altLang="en-US" sz="3200" dirty="0" smtClean="0">
                <a:solidFill>
                  <a:schemeClr val="bg1">
                    <a:lumMod val="65000"/>
                  </a:schemeClr>
                </a:solidFill>
              </a:rPr>
              <a:t>データ操作</a:t>
            </a:r>
            <a:endParaRPr kumimoji="1" lang="en-US" altLang="ja-JP" sz="3200" dirty="0" smtClean="0">
              <a:solidFill>
                <a:schemeClr val="bg1">
                  <a:lumMod val="65000"/>
                </a:schemeClr>
              </a:solidFill>
            </a:endParaRPr>
          </a:p>
          <a:p>
            <a:pPr>
              <a:spcBef>
                <a:spcPts val="1800"/>
              </a:spcBef>
            </a:pPr>
            <a:r>
              <a:rPr lang="ja-JP" altLang="en-US" sz="3200" dirty="0">
                <a:solidFill>
                  <a:schemeClr val="bg1">
                    <a:lumMod val="65000"/>
                  </a:schemeClr>
                </a:solidFill>
              </a:rPr>
              <a:t>用語</a:t>
            </a:r>
            <a:r>
              <a:rPr lang="ja-JP" altLang="en-US" sz="3200" dirty="0" smtClean="0">
                <a:solidFill>
                  <a:schemeClr val="bg1">
                    <a:lumMod val="65000"/>
                  </a:schemeClr>
                </a:solidFill>
              </a:rPr>
              <a:t>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自己共分散と自己相関</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スペクトル分析</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時系列モデル</a:t>
            </a:r>
            <a:r>
              <a:rPr kumimoji="1" lang="ja-JP" altLang="en-US" sz="3200" dirty="0" smtClean="0">
                <a:solidFill>
                  <a:schemeClr val="bg1">
                    <a:lumMod val="65000"/>
                  </a:schemeClr>
                </a:solidFill>
              </a:rPr>
              <a:t>の</a:t>
            </a:r>
            <a:r>
              <a:rPr kumimoji="1" lang="ja-JP" altLang="en-US" sz="3200" dirty="0" smtClean="0">
                <a:solidFill>
                  <a:schemeClr val="bg1">
                    <a:lumMod val="65000"/>
                  </a:schemeClr>
                </a:solidFill>
              </a:rPr>
              <a:t>分類</a:t>
            </a:r>
            <a:endParaRPr kumimoji="1" lang="en-US" altLang="ja-JP" sz="3200" dirty="0" smtClean="0">
              <a:solidFill>
                <a:schemeClr val="bg1">
                  <a:lumMod val="65000"/>
                </a:schemeClr>
              </a:solidFill>
            </a:endParaRPr>
          </a:p>
          <a:p>
            <a:pPr marL="114300" indent="0">
              <a:spcBef>
                <a:spcPts val="1800"/>
              </a:spcBef>
              <a:buNone/>
            </a:pPr>
            <a:r>
              <a:rPr lang="ja-JP" altLang="en-US" sz="3200" dirty="0" smtClean="0">
                <a:solidFill>
                  <a:schemeClr val="bg1">
                    <a:lumMod val="65000"/>
                  </a:schemeClr>
                </a:solidFill>
              </a:rPr>
              <a:t>・</a:t>
            </a:r>
            <a:r>
              <a:rPr lang="en-US" altLang="ja-JP" sz="3200" dirty="0" smtClean="0">
                <a:solidFill>
                  <a:schemeClr val="bg1">
                    <a:lumMod val="65000"/>
                  </a:schemeClr>
                </a:solidFill>
              </a:rPr>
              <a:t>AR</a:t>
            </a:r>
            <a:r>
              <a:rPr lang="ja-JP" altLang="en-US" sz="3200" dirty="0" smtClean="0">
                <a:solidFill>
                  <a:schemeClr val="bg1">
                    <a:lumMod val="65000"/>
                  </a:schemeClr>
                </a:solidFill>
              </a:rPr>
              <a:t>モデル</a:t>
            </a:r>
            <a:endParaRPr lang="en-US" altLang="ja-JP" sz="3200" dirty="0" smtClean="0">
              <a:solidFill>
                <a:schemeClr val="bg1">
                  <a:lumMod val="65000"/>
                </a:schemeClr>
              </a:solidFill>
            </a:endParaRPr>
          </a:p>
          <a:p>
            <a:pPr marL="114300" indent="0">
              <a:spcBef>
                <a:spcPts val="1800"/>
              </a:spcBef>
              <a:buNone/>
            </a:pPr>
            <a:r>
              <a:rPr kumimoji="1" lang="ja-JP" altLang="en-US" sz="3200" dirty="0" smtClean="0">
                <a:solidFill>
                  <a:schemeClr val="bg1">
                    <a:lumMod val="65000"/>
                  </a:schemeClr>
                </a:solidFill>
              </a:rPr>
              <a:t>・</a:t>
            </a:r>
            <a:r>
              <a:rPr kumimoji="1" lang="en-US" altLang="ja-JP" sz="3200" dirty="0" smtClean="0">
                <a:solidFill>
                  <a:schemeClr val="bg1">
                    <a:lumMod val="65000"/>
                  </a:schemeClr>
                </a:solidFill>
              </a:rPr>
              <a:t>ARMA/ARIMA</a:t>
            </a:r>
            <a:r>
              <a:rPr kumimoji="1" lang="ja-JP" altLang="en-US" sz="3200" dirty="0" smtClean="0">
                <a:solidFill>
                  <a:schemeClr val="bg1">
                    <a:lumMod val="65000"/>
                  </a:schemeClr>
                </a:solidFill>
              </a:rPr>
              <a:t>モデル</a:t>
            </a:r>
            <a:endParaRPr kumimoji="1" lang="en-US" altLang="ja-JP" sz="3200" dirty="0" smtClean="0">
              <a:solidFill>
                <a:schemeClr val="bg1">
                  <a:lumMod val="65000"/>
                </a:schemeClr>
              </a:solidFill>
            </a:endParaRPr>
          </a:p>
          <a:p>
            <a:pPr>
              <a:spcBef>
                <a:spcPts val="1800"/>
              </a:spcBef>
            </a:pPr>
            <a:r>
              <a:rPr lang="ja-JP" altLang="en-US" sz="3200" b="1" dirty="0"/>
              <a:t>まとめ</a:t>
            </a:r>
            <a:endParaRPr kumimoji="1" lang="ja-JP" altLang="en-US" sz="3200" b="1" dirty="0"/>
          </a:p>
        </p:txBody>
      </p:sp>
    </p:spTree>
    <p:extLst>
      <p:ext uri="{BB962C8B-B14F-4D97-AF65-F5344CB8AC3E}">
        <p14:creationId xmlns:p14="http://schemas.microsoft.com/office/powerpoint/2010/main" val="41110336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Autofit/>
          </a:bodyPr>
          <a:lstStyle/>
          <a:p>
            <a:r>
              <a:rPr lang="en-US" altLang="ja-JP" sz="2400" b="1" dirty="0" smtClean="0"/>
              <a:t>R</a:t>
            </a:r>
            <a:r>
              <a:rPr lang="ja-JP" altLang="en-US" sz="2400" b="1" dirty="0" err="1" smtClean="0"/>
              <a:t>には</a:t>
            </a:r>
            <a:r>
              <a:rPr lang="ja-JP" altLang="en-US" sz="2400" b="1" dirty="0" smtClean="0"/>
              <a:t>時系列データを分析し予測する関数がある</a:t>
            </a:r>
            <a:endParaRPr lang="en-US" altLang="ja-JP" sz="2400" b="1" dirty="0" smtClean="0"/>
          </a:p>
          <a:p>
            <a:endParaRPr lang="en-US" altLang="ja-JP" sz="2400" b="1" dirty="0"/>
          </a:p>
          <a:p>
            <a:r>
              <a:rPr lang="ja-JP" altLang="en-US" sz="2400" b="1" dirty="0" smtClean="0"/>
              <a:t>さまざまなデータに対応するためにいろいろなモデルが用意されている</a:t>
            </a:r>
            <a:endParaRPr lang="en-US" altLang="ja-JP" sz="2400" b="1" dirty="0" smtClean="0"/>
          </a:p>
        </p:txBody>
      </p:sp>
    </p:spTree>
    <p:extLst>
      <p:ext uri="{BB962C8B-B14F-4D97-AF65-F5344CB8AC3E}">
        <p14:creationId xmlns:p14="http://schemas.microsoft.com/office/powerpoint/2010/main" val="30326600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10491</TotalTime>
  <Words>1950</Words>
  <Application>Microsoft Office PowerPoint</Application>
  <PresentationFormat>画面に合わせる (4:3)</PresentationFormat>
  <Paragraphs>417</Paragraphs>
  <Slides>44</Slides>
  <Notes>0</Notes>
  <HiddenSlides>0</HiddenSlides>
  <MMClips>0</MMClips>
  <ScaleCrop>false</ScaleCrop>
  <HeadingPairs>
    <vt:vector size="4" baseType="variant">
      <vt:variant>
        <vt:lpstr>テーマ</vt:lpstr>
      </vt:variant>
      <vt:variant>
        <vt:i4>1</vt:i4>
      </vt:variant>
      <vt:variant>
        <vt:lpstr>スライド タイトル</vt:lpstr>
      </vt:variant>
      <vt:variant>
        <vt:i4>44</vt:i4>
      </vt:variant>
    </vt:vector>
  </HeadingPairs>
  <TitlesOfParts>
    <vt:vector size="45" baseType="lpstr">
      <vt:lpstr>ナチュラル</vt:lpstr>
      <vt:lpstr>Rによる データサイエンス9</vt:lpstr>
      <vt:lpstr>第Ⅱ部　Rによるデータ解析</vt:lpstr>
      <vt:lpstr>PowerPoint プレゼンテーション</vt:lpstr>
      <vt:lpstr>PowerPoint プレゼンテーション</vt:lpstr>
      <vt:lpstr>基本概念</vt:lpstr>
      <vt:lpstr>基本概念</vt:lpstr>
      <vt:lpstr>時系列分析の目的</vt:lpstr>
      <vt:lpstr>時系列データ</vt:lpstr>
      <vt:lpstr>PowerPoint プレゼンテーション</vt:lpstr>
      <vt:lpstr>時系列の切り出し</vt:lpstr>
      <vt:lpstr>時系列データの図示</vt:lpstr>
      <vt:lpstr>データオブジェクトの作成</vt:lpstr>
      <vt:lpstr>ラグ処理</vt:lpstr>
      <vt:lpstr>差分</vt:lpstr>
      <vt:lpstr>PowerPoint プレゼンテーション</vt:lpstr>
      <vt:lpstr>用語説明</vt:lpstr>
      <vt:lpstr>用語説明</vt:lpstr>
      <vt:lpstr>PowerPoint プレゼンテーション</vt:lpstr>
      <vt:lpstr>自己相関を求める</vt:lpstr>
      <vt:lpstr>自己相関を求める</vt:lpstr>
      <vt:lpstr>PowerPoint プレゼンテーション</vt:lpstr>
      <vt:lpstr>スペクトル分析</vt:lpstr>
      <vt:lpstr>スペクトルのプロット</vt:lpstr>
      <vt:lpstr>PowerPoint プレゼンテーション</vt:lpstr>
      <vt:lpstr>ARモデルとは</vt:lpstr>
      <vt:lpstr>ARモデルとは</vt:lpstr>
      <vt:lpstr>関数arとモデルの推定</vt:lpstr>
      <vt:lpstr>関数arとモデルの推定</vt:lpstr>
      <vt:lpstr>関数arとモデルの推定</vt:lpstr>
      <vt:lpstr>モデルの診断</vt:lpstr>
      <vt:lpstr>予測</vt:lpstr>
      <vt:lpstr>予測</vt:lpstr>
      <vt:lpstr>予測</vt:lpstr>
      <vt:lpstr>PowerPoint プレゼンテーション</vt:lpstr>
      <vt:lpstr>ARMAモデルとは</vt:lpstr>
      <vt:lpstr>ARIMAモデルとは</vt:lpstr>
      <vt:lpstr>関数arimaとモデルの推定</vt:lpstr>
      <vt:lpstr>関数arimaとモデルの推定</vt:lpstr>
      <vt:lpstr>関数arimaとモデルの推定</vt:lpstr>
      <vt:lpstr>予測</vt:lpstr>
      <vt:lpstr>予測</vt:lpstr>
      <vt:lpstr>予測</vt:lpstr>
      <vt:lpstr>PowerPoint プレゼンテーション</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380</cp:revision>
  <dcterms:created xsi:type="dcterms:W3CDTF">2012-10-24T08:21:58Z</dcterms:created>
  <dcterms:modified xsi:type="dcterms:W3CDTF">2013-01-10T15:11:01Z</dcterms:modified>
</cp:coreProperties>
</file>