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1"/>
  </p:sldMasterIdLst>
  <p:notesMasterIdLst>
    <p:notesMasterId r:id="rId20"/>
  </p:notesMasterIdLst>
  <p:sldIdLst>
    <p:sldId id="256" r:id="rId2"/>
    <p:sldId id="257" r:id="rId3"/>
    <p:sldId id="258" r:id="rId4"/>
    <p:sldId id="259" r:id="rId5"/>
    <p:sldId id="260" r:id="rId6"/>
    <p:sldId id="261" r:id="rId7"/>
    <p:sldId id="266" r:id="rId8"/>
    <p:sldId id="262" r:id="rId9"/>
    <p:sldId id="267" r:id="rId10"/>
    <p:sldId id="263" r:id="rId11"/>
    <p:sldId id="268" r:id="rId12"/>
    <p:sldId id="269" r:id="rId13"/>
    <p:sldId id="270" r:id="rId14"/>
    <p:sldId id="271" r:id="rId15"/>
    <p:sldId id="264" r:id="rId16"/>
    <p:sldId id="272" r:id="rId17"/>
    <p:sldId id="273" r:id="rId18"/>
    <p:sldId id="265"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辻　裕真" initials="辻　裕真" lastIdx="1" clrIdx="0">
    <p:extLst>
      <p:ext uri="{19B8F6BF-5375-455C-9EA6-DF929625EA0E}">
        <p15:presenceInfo xmlns:p15="http://schemas.microsoft.com/office/powerpoint/2012/main" userId="辻　裕真"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1" d="100"/>
          <a:sy n="81" d="100"/>
        </p:scale>
        <p:origin x="152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7C4163-C5EF-4717-9EC4-B290A44607AF}" type="datetimeFigureOut">
              <a:rPr kumimoji="1" lang="ja-JP" altLang="en-US" smtClean="0"/>
              <a:t>2019/12/12</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6C25E3-8635-4DBB-86A2-E5EB706CEB6B}" type="slidenum">
              <a:rPr kumimoji="1" lang="ja-JP" altLang="en-US" smtClean="0"/>
              <a:t>‹#›</a:t>
            </a:fld>
            <a:endParaRPr kumimoji="1" lang="ja-JP" altLang="en-US"/>
          </a:p>
        </p:txBody>
      </p:sp>
    </p:spTree>
    <p:extLst>
      <p:ext uri="{BB962C8B-B14F-4D97-AF65-F5344CB8AC3E}">
        <p14:creationId xmlns:p14="http://schemas.microsoft.com/office/powerpoint/2010/main" val="367628796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これらのプロジェクトは非常に成功しており、ソフトウェアエンジニアリングの研究で広く使用されている</a:t>
            </a:r>
            <a:r>
              <a:rPr kumimoji="1" lang="en-US" altLang="ja-JP" dirty="0"/>
              <a:t>.</a:t>
            </a:r>
            <a:endParaRPr kumimoji="1" lang="ja-JP" altLang="en-US" dirty="0"/>
          </a:p>
        </p:txBody>
      </p:sp>
      <p:sp>
        <p:nvSpPr>
          <p:cNvPr id="4" name="スライド番号プレースホルダー 3"/>
          <p:cNvSpPr>
            <a:spLocks noGrp="1"/>
          </p:cNvSpPr>
          <p:nvPr>
            <p:ph type="sldNum" sz="quarter" idx="5"/>
          </p:nvPr>
        </p:nvSpPr>
        <p:spPr/>
        <p:txBody>
          <a:bodyPr/>
          <a:lstStyle/>
          <a:p>
            <a:fld id="{396C25E3-8635-4DBB-86A2-E5EB706CEB6B}" type="slidenum">
              <a:rPr kumimoji="1" lang="ja-JP" altLang="en-US" smtClean="0"/>
              <a:t>4</a:t>
            </a:fld>
            <a:endParaRPr kumimoji="1" lang="ja-JP" altLang="en-US"/>
          </a:p>
        </p:txBody>
      </p:sp>
    </p:spTree>
    <p:extLst>
      <p:ext uri="{BB962C8B-B14F-4D97-AF65-F5344CB8AC3E}">
        <p14:creationId xmlns:p14="http://schemas.microsoft.com/office/powerpoint/2010/main" val="3175047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Eclipse</a:t>
            </a:r>
            <a:r>
              <a:rPr kumimoji="1" lang="ja-JP" altLang="en-US" dirty="0"/>
              <a:t>プロジェクトは年次一斉アップデートを行っているので</a:t>
            </a:r>
            <a:r>
              <a:rPr kumimoji="1" lang="en-US" altLang="ja-JP" dirty="0"/>
              <a:t>,1</a:t>
            </a:r>
            <a:r>
              <a:rPr kumimoji="1" lang="ja-JP" altLang="en-US" dirty="0"/>
              <a:t>年以上修正されないと</a:t>
            </a:r>
            <a:r>
              <a:rPr kumimoji="1" lang="en-US" altLang="ja-JP" dirty="0"/>
              <a:t>2</a:t>
            </a:r>
            <a:r>
              <a:rPr kumimoji="1" lang="ja-JP" altLang="en-US" dirty="0"/>
              <a:t>つのバージョンにまたがってバグが存在するため</a:t>
            </a:r>
            <a:r>
              <a:rPr kumimoji="1" lang="en-US" altLang="ja-JP" dirty="0"/>
              <a:t>.</a:t>
            </a:r>
            <a:endParaRPr kumimoji="1" lang="ja-JP" altLang="en-US" dirty="0"/>
          </a:p>
        </p:txBody>
      </p:sp>
      <p:sp>
        <p:nvSpPr>
          <p:cNvPr id="4" name="スライド番号プレースホルダー 3"/>
          <p:cNvSpPr>
            <a:spLocks noGrp="1"/>
          </p:cNvSpPr>
          <p:nvPr>
            <p:ph type="sldNum" sz="quarter" idx="5"/>
          </p:nvPr>
        </p:nvSpPr>
        <p:spPr/>
        <p:txBody>
          <a:bodyPr/>
          <a:lstStyle/>
          <a:p>
            <a:fld id="{396C25E3-8635-4DBB-86A2-E5EB706CEB6B}" type="slidenum">
              <a:rPr kumimoji="1" lang="ja-JP" altLang="en-US" smtClean="0"/>
              <a:t>5</a:t>
            </a:fld>
            <a:endParaRPr kumimoji="1" lang="ja-JP" altLang="en-US"/>
          </a:p>
        </p:txBody>
      </p:sp>
    </p:spTree>
    <p:extLst>
      <p:ext uri="{BB962C8B-B14F-4D97-AF65-F5344CB8AC3E}">
        <p14:creationId xmlns:p14="http://schemas.microsoft.com/office/powerpoint/2010/main" val="3704171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96C25E3-8635-4DBB-86A2-E5EB706CEB6B}" type="slidenum">
              <a:rPr kumimoji="1" lang="ja-JP" altLang="en-US" smtClean="0"/>
              <a:t>6</a:t>
            </a:fld>
            <a:endParaRPr kumimoji="1" lang="ja-JP" altLang="en-US"/>
          </a:p>
        </p:txBody>
      </p:sp>
    </p:spTree>
    <p:extLst>
      <p:ext uri="{BB962C8B-B14F-4D97-AF65-F5344CB8AC3E}">
        <p14:creationId xmlns:p14="http://schemas.microsoft.com/office/powerpoint/2010/main" val="2957509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Normal</a:t>
            </a:r>
            <a:r>
              <a:rPr kumimoji="1" lang="ja-JP" altLang="en-US" dirty="0"/>
              <a:t>以上のバグはユーザの通常の使用に影響を与える</a:t>
            </a:r>
          </a:p>
        </p:txBody>
      </p:sp>
      <p:sp>
        <p:nvSpPr>
          <p:cNvPr id="4" name="スライド番号プレースホルダー 3"/>
          <p:cNvSpPr>
            <a:spLocks noGrp="1"/>
          </p:cNvSpPr>
          <p:nvPr>
            <p:ph type="sldNum" sz="quarter" idx="5"/>
          </p:nvPr>
        </p:nvSpPr>
        <p:spPr/>
        <p:txBody>
          <a:bodyPr/>
          <a:lstStyle/>
          <a:p>
            <a:fld id="{396C25E3-8635-4DBB-86A2-E5EB706CEB6B}" type="slidenum">
              <a:rPr kumimoji="1" lang="ja-JP" altLang="en-US" smtClean="0"/>
              <a:t>7</a:t>
            </a:fld>
            <a:endParaRPr kumimoji="1" lang="ja-JP" altLang="en-US"/>
          </a:p>
        </p:txBody>
      </p:sp>
    </p:spTree>
    <p:extLst>
      <p:ext uri="{BB962C8B-B14F-4D97-AF65-F5344CB8AC3E}">
        <p14:creationId xmlns:p14="http://schemas.microsoft.com/office/powerpoint/2010/main" val="3945713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フェーズ</a:t>
            </a:r>
            <a:r>
              <a:rPr kumimoji="1" lang="en-US" altLang="ja-JP" dirty="0"/>
              <a:t>:</a:t>
            </a:r>
            <a:r>
              <a:rPr kumimoji="1" lang="ja-JP" altLang="en-US" dirty="0"/>
              <a:t>段階</a:t>
            </a:r>
            <a:r>
              <a:rPr kumimoji="1" lang="en-US" altLang="ja-JP" dirty="0"/>
              <a:t>,</a:t>
            </a:r>
            <a:r>
              <a:rPr kumimoji="1" lang="ja-JP" altLang="en-US" dirty="0"/>
              <a:t>時期</a:t>
            </a:r>
            <a:endParaRPr kumimoji="1" lang="en-US" altLang="ja-JP" dirty="0"/>
          </a:p>
        </p:txBody>
      </p:sp>
      <p:sp>
        <p:nvSpPr>
          <p:cNvPr id="4" name="スライド番号プレースホルダー 3"/>
          <p:cNvSpPr>
            <a:spLocks noGrp="1"/>
          </p:cNvSpPr>
          <p:nvPr>
            <p:ph type="sldNum" sz="quarter" idx="5"/>
          </p:nvPr>
        </p:nvSpPr>
        <p:spPr/>
        <p:txBody>
          <a:bodyPr/>
          <a:lstStyle/>
          <a:p>
            <a:fld id="{396C25E3-8635-4DBB-86A2-E5EB706CEB6B}" type="slidenum">
              <a:rPr kumimoji="1" lang="ja-JP" altLang="en-US" smtClean="0"/>
              <a:t>8</a:t>
            </a:fld>
            <a:endParaRPr kumimoji="1" lang="ja-JP" altLang="en-US"/>
          </a:p>
        </p:txBody>
      </p:sp>
    </p:spTree>
    <p:extLst>
      <p:ext uri="{BB962C8B-B14F-4D97-AF65-F5344CB8AC3E}">
        <p14:creationId xmlns:p14="http://schemas.microsoft.com/office/powerpoint/2010/main" val="408753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96C25E3-8635-4DBB-86A2-E5EB706CEB6B}" type="slidenum">
              <a:rPr kumimoji="1" lang="ja-JP" altLang="en-US" smtClean="0"/>
              <a:t>9</a:t>
            </a:fld>
            <a:endParaRPr kumimoji="1" lang="ja-JP" altLang="en-US"/>
          </a:p>
        </p:txBody>
      </p:sp>
    </p:spTree>
    <p:extLst>
      <p:ext uri="{BB962C8B-B14F-4D97-AF65-F5344CB8AC3E}">
        <p14:creationId xmlns:p14="http://schemas.microsoft.com/office/powerpoint/2010/main" val="1369521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JDT</a:t>
            </a:r>
            <a:r>
              <a:rPr kumimoji="1" lang="ja-JP" altLang="en-US" dirty="0"/>
              <a:t>と</a:t>
            </a:r>
            <a:r>
              <a:rPr kumimoji="1" lang="en-US" altLang="ja-JP" dirty="0"/>
              <a:t>CDT</a:t>
            </a:r>
            <a:r>
              <a:rPr kumimoji="1" lang="ja-JP" altLang="en-US" dirty="0"/>
              <a:t>は同様のドメインなので</a:t>
            </a:r>
            <a:r>
              <a:rPr kumimoji="1" lang="en-US" altLang="ja-JP" dirty="0"/>
              <a:t>CDT</a:t>
            </a:r>
            <a:r>
              <a:rPr kumimoji="1" lang="ja-JP" altLang="en-US" dirty="0"/>
              <a:t>は分析しなかった</a:t>
            </a:r>
            <a:endParaRPr kumimoji="1" lang="en-US" altLang="ja-JP" dirty="0"/>
          </a:p>
        </p:txBody>
      </p:sp>
      <p:sp>
        <p:nvSpPr>
          <p:cNvPr id="4" name="スライド番号プレースホルダー 3"/>
          <p:cNvSpPr>
            <a:spLocks noGrp="1"/>
          </p:cNvSpPr>
          <p:nvPr>
            <p:ph type="sldNum" sz="quarter" idx="5"/>
          </p:nvPr>
        </p:nvSpPr>
        <p:spPr/>
        <p:txBody>
          <a:bodyPr/>
          <a:lstStyle/>
          <a:p>
            <a:fld id="{396C25E3-8635-4DBB-86A2-E5EB706CEB6B}" type="slidenum">
              <a:rPr kumimoji="1" lang="ja-JP" altLang="en-US" smtClean="0"/>
              <a:t>10</a:t>
            </a:fld>
            <a:endParaRPr kumimoji="1" lang="ja-JP" altLang="en-US"/>
          </a:p>
        </p:txBody>
      </p:sp>
    </p:spTree>
    <p:extLst>
      <p:ext uri="{BB962C8B-B14F-4D97-AF65-F5344CB8AC3E}">
        <p14:creationId xmlns:p14="http://schemas.microsoft.com/office/powerpoint/2010/main" val="38863384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E6F243F-2AF1-472D-8253-DB54434DC877}" type="datetime1">
              <a:rPr kumimoji="1" lang="ja-JP" altLang="en-US" smtClean="0"/>
              <a:t>2019/12/12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2400"/>
            </a:lvl1pPr>
          </a:lstStyle>
          <a:p>
            <a:fld id="{F6B31617-83C2-4116-A292-35893FC60E85}" type="slidenum">
              <a:rPr kumimoji="1" lang="ja-JP" altLang="en-US" smtClean="0"/>
              <a:pPr/>
              <a:t>‹#›</a:t>
            </a:fld>
            <a:endParaRPr kumimoji="1" lang="ja-JP" alt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48849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lvl1pPr>
              <a:defRPr sz="3200"/>
            </a:lvl1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p:txBody>
          <a:bodyPr/>
          <a:lstStyle/>
          <a:p>
            <a:fld id="{FFC726FF-28D6-4F46-870F-964DBB874BCF}" type="datetime1">
              <a:rPr kumimoji="1" lang="ja-JP" altLang="en-US" smtClean="0"/>
              <a:t>2019/12/12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2400"/>
            </a:lvl1pPr>
          </a:lstStyle>
          <a:p>
            <a:fld id="{F6B31617-83C2-4116-A292-35893FC60E85}" type="slidenum">
              <a:rPr kumimoji="1" lang="ja-JP" altLang="en-US" smtClean="0"/>
              <a:pPr/>
              <a:t>‹#›</a:t>
            </a:fld>
            <a:endParaRPr kumimoji="1" lang="ja-JP" altLang="en-US" dirty="0"/>
          </a:p>
        </p:txBody>
      </p:sp>
    </p:spTree>
    <p:extLst>
      <p:ext uri="{BB962C8B-B14F-4D97-AF65-F5344CB8AC3E}">
        <p14:creationId xmlns:p14="http://schemas.microsoft.com/office/powerpoint/2010/main" val="1246295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66DAEAD3-141A-4D91-92D7-5CE37DD0BCEA}" type="datetime1">
              <a:rPr kumimoji="1" lang="ja-JP" altLang="en-US" smtClean="0"/>
              <a:t>2019/12/12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66050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22E07D9-1B72-407F-920F-390AC0AF5887}" type="datetime1">
              <a:rPr kumimoji="1" lang="ja-JP" altLang="en-US" smtClean="0"/>
              <a:t>2019/12/12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13528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2960" y="2582334"/>
            <a:ext cx="370332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63440" y="2582334"/>
            <a:ext cx="370332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958F2460-2238-4D25-A06B-CD48FEE3982A}" type="datetime1">
              <a:rPr kumimoji="1" lang="ja-JP" altLang="en-US" smtClean="0"/>
              <a:t>2019/12/12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1286849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069C11E9-231F-418A-940A-CE6271CAEED3}" type="datetime1">
              <a:rPr kumimoji="1" lang="ja-JP" altLang="en-US" smtClean="0"/>
              <a:t>2019/12/12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2230425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D235F1E-4671-47D0-949C-0D8A43E55FDB}" type="datetime1">
              <a:rPr kumimoji="1" lang="ja-JP" altLang="en-US" smtClean="0"/>
              <a:t>2019/12/12</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939575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6154FFD8-FC97-41A3-A5EB-2DA12CCD58D7}" type="datetime1">
              <a:rPr kumimoji="1" lang="ja-JP" altLang="en-US" smtClean="0"/>
              <a:t>2019/12/12</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1373815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8E6628D-360A-4246-A58C-396D563EAC3D}" type="datetime1">
              <a:rPr kumimoji="1" lang="ja-JP" altLang="en-US" smtClean="0"/>
              <a:t>2019/12/12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2150610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2C1511F-445B-4C64-8ACA-56D101578CB5}" type="datetime1">
              <a:rPr kumimoji="1" lang="ja-JP" altLang="en-US" smtClean="0"/>
              <a:t>2019/12/12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4135834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398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A99CF95-ECE5-4FAE-8657-5B4FCC7400B4}" type="datetime1">
              <a:rPr kumimoji="1" lang="ja-JP" altLang="en-US" smtClean="0"/>
              <a:t>2019/12/12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1813441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E096E077-52A0-443E-8123-D53FC20FEBA7}" type="datetime1">
              <a:rPr kumimoji="1" lang="ja-JP" altLang="en-US" smtClean="0"/>
              <a:t>2019/12/12</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F6B31617-83C2-4116-A292-35893FC60E85}"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3486909"/>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E5AC13-0935-4A96-9B2A-D42B63B3B611}"/>
              </a:ext>
            </a:extLst>
          </p:cNvPr>
          <p:cNvSpPr>
            <a:spLocks noGrp="1"/>
          </p:cNvSpPr>
          <p:nvPr>
            <p:ph type="ctrTitle"/>
          </p:nvPr>
        </p:nvSpPr>
        <p:spPr>
          <a:xfrm>
            <a:off x="865563" y="3000375"/>
            <a:ext cx="7543800" cy="857250"/>
          </a:xfrm>
        </p:spPr>
        <p:txBody>
          <a:bodyPr>
            <a:normAutofit fontScale="90000"/>
          </a:bodyPr>
          <a:lstStyle/>
          <a:p>
            <a:pPr algn="ctr"/>
            <a:r>
              <a:rPr lang="en-US" altLang="ja-JP" sz="4000" dirty="0"/>
              <a:t>An Empirical Study of Long Lived Bugs</a:t>
            </a:r>
            <a:br>
              <a:rPr lang="en-US" altLang="ja-JP" sz="4050" dirty="0"/>
            </a:br>
            <a:r>
              <a:rPr lang="en-US" altLang="ja-JP" sz="3100" dirty="0"/>
              <a:t>Ripon K. Saha, Sarfraz Khurshid, Dewayne E. Perry</a:t>
            </a:r>
            <a:br>
              <a:rPr lang="en-US" altLang="ja-JP" sz="3100" dirty="0"/>
            </a:br>
            <a:br>
              <a:rPr lang="en-US" altLang="ja-JP" sz="3100" dirty="0"/>
            </a:br>
            <a:r>
              <a:rPr lang="ja-JP" altLang="en-US" sz="3100" dirty="0"/>
              <a:t>長命バグについての経験的研究</a:t>
            </a:r>
            <a:endParaRPr lang="ja-JP" altLang="en-US" sz="4050" dirty="0"/>
          </a:p>
        </p:txBody>
      </p:sp>
      <p:sp>
        <p:nvSpPr>
          <p:cNvPr id="3" name="字幕 2">
            <a:extLst>
              <a:ext uri="{FF2B5EF4-FFF2-40B4-BE49-F238E27FC236}">
                <a16:creationId xmlns:a16="http://schemas.microsoft.com/office/drawing/2014/main" id="{4BD86F41-BEF5-4C4B-9013-69FF0940A944}"/>
              </a:ext>
            </a:extLst>
          </p:cNvPr>
          <p:cNvSpPr>
            <a:spLocks noGrp="1"/>
          </p:cNvSpPr>
          <p:nvPr>
            <p:ph type="subTitle" idx="1"/>
          </p:nvPr>
        </p:nvSpPr>
        <p:spPr>
          <a:xfrm>
            <a:off x="5773271" y="4818791"/>
            <a:ext cx="2622462" cy="329332"/>
          </a:xfrm>
        </p:spPr>
        <p:txBody>
          <a:bodyPr>
            <a:noAutofit/>
          </a:bodyPr>
          <a:lstStyle/>
          <a:p>
            <a:r>
              <a:rPr kumimoji="1" lang="ja-JP" altLang="en-US" dirty="0"/>
              <a:t>発表者：辻　裕真</a:t>
            </a:r>
          </a:p>
        </p:txBody>
      </p:sp>
      <p:sp>
        <p:nvSpPr>
          <p:cNvPr id="4" name="スライド番号プレースホルダー 3">
            <a:extLst>
              <a:ext uri="{FF2B5EF4-FFF2-40B4-BE49-F238E27FC236}">
                <a16:creationId xmlns:a16="http://schemas.microsoft.com/office/drawing/2014/main" id="{EEB70BCA-C99C-4430-A055-FD654D0933BA}"/>
              </a:ext>
            </a:extLst>
          </p:cNvPr>
          <p:cNvSpPr>
            <a:spLocks noGrp="1"/>
          </p:cNvSpPr>
          <p:nvPr>
            <p:ph type="sldNum" sz="quarter" idx="12"/>
          </p:nvPr>
        </p:nvSpPr>
        <p:spPr/>
        <p:txBody>
          <a:bodyPr/>
          <a:lstStyle/>
          <a:p>
            <a:fld id="{F6B31617-83C2-4116-A292-35893FC60E85}" type="slidenum">
              <a:rPr kumimoji="1" lang="ja-JP" altLang="en-US" smtClean="0"/>
              <a:t>1</a:t>
            </a:fld>
            <a:endParaRPr kumimoji="1" lang="ja-JP" altLang="en-US" dirty="0"/>
          </a:p>
        </p:txBody>
      </p:sp>
      <p:sp>
        <p:nvSpPr>
          <p:cNvPr id="5" name="テキスト ボックス 4">
            <a:extLst>
              <a:ext uri="{FF2B5EF4-FFF2-40B4-BE49-F238E27FC236}">
                <a16:creationId xmlns:a16="http://schemas.microsoft.com/office/drawing/2014/main" id="{FB595622-0D2B-4BF7-9A58-E131EF56CB73}"/>
              </a:ext>
            </a:extLst>
          </p:cNvPr>
          <p:cNvSpPr txBox="1"/>
          <p:nvPr/>
        </p:nvSpPr>
        <p:spPr>
          <a:xfrm>
            <a:off x="865563" y="5739957"/>
            <a:ext cx="6078070" cy="461665"/>
          </a:xfrm>
          <a:prstGeom prst="rect">
            <a:avLst/>
          </a:prstGeom>
          <a:noFill/>
        </p:spPr>
        <p:txBody>
          <a:bodyPr wrap="square" rtlCol="0">
            <a:spAutoFit/>
          </a:bodyPr>
          <a:lstStyle/>
          <a:p>
            <a:r>
              <a:rPr lang="en-US" altLang="ja-JP" sz="2400" dirty="0"/>
              <a:t>IEEE CSMR-WCRE</a:t>
            </a:r>
            <a:r>
              <a:rPr kumimoji="1" lang="ja-JP" altLang="en-US" sz="2400" dirty="0"/>
              <a:t> </a:t>
            </a:r>
            <a:r>
              <a:rPr kumimoji="1" lang="en-US" altLang="ja-JP" sz="2400" dirty="0"/>
              <a:t>2014</a:t>
            </a:r>
            <a:endParaRPr kumimoji="1" lang="ja-JP" altLang="en-US" sz="2400" dirty="0"/>
          </a:p>
        </p:txBody>
      </p:sp>
    </p:spTree>
    <p:extLst>
      <p:ext uri="{BB962C8B-B14F-4D97-AF65-F5344CB8AC3E}">
        <p14:creationId xmlns:p14="http://schemas.microsoft.com/office/powerpoint/2010/main" val="474424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28F2F1-136C-43B4-B94D-6AFAE7885E82}"/>
              </a:ext>
            </a:extLst>
          </p:cNvPr>
          <p:cNvSpPr>
            <a:spLocks noGrp="1"/>
          </p:cNvSpPr>
          <p:nvPr>
            <p:ph type="title"/>
          </p:nvPr>
        </p:nvSpPr>
        <p:spPr/>
        <p:txBody>
          <a:bodyPr/>
          <a:lstStyle/>
          <a:p>
            <a:r>
              <a:rPr lang="ja-JP" altLang="en-US" dirty="0"/>
              <a:t>背景</a:t>
            </a:r>
            <a:endParaRPr kumimoji="1" lang="ja-JP" altLang="en-US" dirty="0"/>
          </a:p>
        </p:txBody>
      </p:sp>
      <p:sp>
        <p:nvSpPr>
          <p:cNvPr id="3" name="コンテンツ プレースホルダー 2">
            <a:extLst>
              <a:ext uri="{FF2B5EF4-FFF2-40B4-BE49-F238E27FC236}">
                <a16:creationId xmlns:a16="http://schemas.microsoft.com/office/drawing/2014/main" id="{89A86C93-02EF-46C3-93F9-67517A331F9F}"/>
              </a:ext>
            </a:extLst>
          </p:cNvPr>
          <p:cNvSpPr>
            <a:spLocks noGrp="1"/>
          </p:cNvSpPr>
          <p:nvPr>
            <p:ph idx="1"/>
          </p:nvPr>
        </p:nvSpPr>
        <p:spPr/>
        <p:txBody>
          <a:bodyPr/>
          <a:lstStyle/>
          <a:p>
            <a:pPr marL="0" indent="0">
              <a:buNone/>
            </a:pPr>
            <a:r>
              <a:rPr lang="ja-JP" altLang="en-US" dirty="0"/>
              <a:t>ソフトウェアのバグの数はソフトウェア品質の重要な指標であり</a:t>
            </a:r>
            <a:r>
              <a:rPr lang="en-US" altLang="ja-JP" dirty="0"/>
              <a:t>,</a:t>
            </a:r>
            <a:r>
              <a:rPr lang="ja-JP" altLang="en-US" dirty="0"/>
              <a:t>開発者はバグの発見と修正に積極的ではあるが</a:t>
            </a:r>
            <a:r>
              <a:rPr lang="en-US" altLang="ja-JP" dirty="0"/>
              <a:t>,</a:t>
            </a:r>
            <a:r>
              <a:rPr lang="ja-JP" altLang="en-US" dirty="0"/>
              <a:t>長い間存在するバグは存在する</a:t>
            </a:r>
            <a:r>
              <a:rPr lang="en-US" altLang="ja-JP" dirty="0"/>
              <a:t>.</a:t>
            </a:r>
          </a:p>
          <a:p>
            <a:pPr marL="0" indent="0">
              <a:buNone/>
            </a:pPr>
            <a:endParaRPr lang="en-US" altLang="ja-JP" sz="900" dirty="0"/>
          </a:p>
          <a:p>
            <a:pPr marL="0" indent="0">
              <a:buNone/>
            </a:pPr>
            <a:r>
              <a:rPr kumimoji="1" lang="ja-JP" altLang="en-US" dirty="0"/>
              <a:t>ソフトウェアの品質を向上させるためには</a:t>
            </a:r>
            <a:r>
              <a:rPr kumimoji="1" lang="en-US" altLang="ja-JP" dirty="0"/>
              <a:t>,</a:t>
            </a:r>
            <a:r>
              <a:rPr kumimoji="1" lang="ja-JP" altLang="en-US" dirty="0"/>
              <a:t>それらの長命なバグへの対処が重要である</a:t>
            </a:r>
            <a:r>
              <a:rPr kumimoji="1"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27D0803A-D76B-46BE-8649-10B272CCAF83}"/>
              </a:ext>
            </a:extLst>
          </p:cNvPr>
          <p:cNvSpPr>
            <a:spLocks noGrp="1"/>
          </p:cNvSpPr>
          <p:nvPr>
            <p:ph type="sldNum" sz="quarter" idx="12"/>
          </p:nvPr>
        </p:nvSpPr>
        <p:spPr/>
        <p:txBody>
          <a:bodyPr/>
          <a:lstStyle/>
          <a:p>
            <a:fld id="{F6B31617-83C2-4116-A292-35893FC60E85}" type="slidenum">
              <a:rPr kumimoji="1" lang="ja-JP" altLang="en-US" smtClean="0"/>
              <a:pPr/>
              <a:t>2</a:t>
            </a:fld>
            <a:endParaRPr kumimoji="1" lang="ja-JP" altLang="en-US" dirty="0"/>
          </a:p>
        </p:txBody>
      </p:sp>
    </p:spTree>
    <p:extLst>
      <p:ext uri="{BB962C8B-B14F-4D97-AF65-F5344CB8AC3E}">
        <p14:creationId xmlns:p14="http://schemas.microsoft.com/office/powerpoint/2010/main" val="250559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9E2926-B33E-4B12-B27C-A80896DE1900}"/>
              </a:ext>
            </a:extLst>
          </p:cNvPr>
          <p:cNvSpPr>
            <a:spLocks noGrp="1"/>
          </p:cNvSpPr>
          <p:nvPr>
            <p:ph type="title"/>
          </p:nvPr>
        </p:nvSpPr>
        <p:spPr/>
        <p:txBody>
          <a:bodyPr/>
          <a:lstStyle/>
          <a:p>
            <a:r>
              <a:rPr lang="en-US" altLang="ja-JP" dirty="0"/>
              <a:t>Research</a:t>
            </a:r>
            <a:r>
              <a:rPr lang="ja-JP" altLang="en-US" dirty="0"/>
              <a:t> </a:t>
            </a:r>
            <a:r>
              <a:rPr lang="en-US" altLang="ja-JP" dirty="0"/>
              <a:t>Question</a:t>
            </a:r>
            <a:endParaRPr kumimoji="1" lang="ja-JP" altLang="en-US" dirty="0"/>
          </a:p>
        </p:txBody>
      </p:sp>
      <p:sp>
        <p:nvSpPr>
          <p:cNvPr id="3" name="コンテンツ プレースホルダー 2">
            <a:extLst>
              <a:ext uri="{FF2B5EF4-FFF2-40B4-BE49-F238E27FC236}">
                <a16:creationId xmlns:a16="http://schemas.microsoft.com/office/drawing/2014/main" id="{770EEE75-8858-4367-963F-B9592C074376}"/>
              </a:ext>
            </a:extLst>
          </p:cNvPr>
          <p:cNvSpPr>
            <a:spLocks noGrp="1"/>
          </p:cNvSpPr>
          <p:nvPr>
            <p:ph idx="1"/>
          </p:nvPr>
        </p:nvSpPr>
        <p:spPr/>
        <p:txBody>
          <a:bodyPr>
            <a:normAutofit/>
          </a:bodyPr>
          <a:lstStyle/>
          <a:p>
            <a:endParaRPr lang="en-US" altLang="ja-JP" sz="2800" dirty="0"/>
          </a:p>
          <a:p>
            <a:r>
              <a:rPr lang="en-US" altLang="ja-JP" sz="2400" dirty="0"/>
              <a:t>RQ1:</a:t>
            </a:r>
            <a:r>
              <a:rPr lang="ja-JP" altLang="en-US" sz="2400" dirty="0"/>
              <a:t>長命なバグの割合はどの位か</a:t>
            </a:r>
            <a:endParaRPr lang="en-US" altLang="ja-JP" sz="2400" dirty="0"/>
          </a:p>
          <a:p>
            <a:r>
              <a:rPr kumimoji="1" lang="en-US" altLang="ja-JP" sz="2400" dirty="0"/>
              <a:t>RQ2:</a:t>
            </a:r>
            <a:r>
              <a:rPr kumimoji="1" lang="ja-JP" altLang="en-US" sz="2400" dirty="0"/>
              <a:t>長命のバグはどれほど重要であるか</a:t>
            </a:r>
            <a:endParaRPr kumimoji="1" lang="en-US" altLang="ja-JP" sz="2400" dirty="0"/>
          </a:p>
          <a:p>
            <a:r>
              <a:rPr lang="en-US" altLang="ja-JP" sz="2400" dirty="0"/>
              <a:t>RQ3:</a:t>
            </a:r>
            <a:r>
              <a:rPr lang="ja-JP" altLang="en-US" sz="2400" dirty="0"/>
              <a:t>バグ修正のどのプロセスに時間が費やされたか</a:t>
            </a:r>
            <a:endParaRPr lang="en-US" altLang="ja-JP" sz="2400" dirty="0"/>
          </a:p>
          <a:p>
            <a:r>
              <a:rPr kumimoji="1" lang="en-US" altLang="ja-JP" sz="2400" dirty="0"/>
              <a:t>RQ4:</a:t>
            </a:r>
            <a:r>
              <a:rPr lang="ja-JP" altLang="en-US" sz="2400" dirty="0"/>
              <a:t>長命のバグの一般的な理由は何か</a:t>
            </a:r>
            <a:endParaRPr lang="en-US" altLang="ja-JP" sz="2400" dirty="0"/>
          </a:p>
          <a:p>
            <a:r>
              <a:rPr kumimoji="1" lang="en-US" altLang="ja-JP" sz="2400" dirty="0"/>
              <a:t>RQ5:</a:t>
            </a:r>
            <a:r>
              <a:rPr kumimoji="1" lang="ja-JP" altLang="en-US" sz="2400" dirty="0"/>
              <a:t>長命のバグの修正の性質は何か</a:t>
            </a:r>
            <a:endParaRPr kumimoji="1" lang="ja-JP" altLang="en-US" sz="2800" dirty="0"/>
          </a:p>
        </p:txBody>
      </p:sp>
      <p:sp>
        <p:nvSpPr>
          <p:cNvPr id="4" name="スライド番号プレースホルダー 3">
            <a:extLst>
              <a:ext uri="{FF2B5EF4-FFF2-40B4-BE49-F238E27FC236}">
                <a16:creationId xmlns:a16="http://schemas.microsoft.com/office/drawing/2014/main" id="{836B9378-6B76-46D2-ADCA-9304820C8E25}"/>
              </a:ext>
            </a:extLst>
          </p:cNvPr>
          <p:cNvSpPr>
            <a:spLocks noGrp="1"/>
          </p:cNvSpPr>
          <p:nvPr>
            <p:ph type="sldNum" sz="quarter" idx="12"/>
          </p:nvPr>
        </p:nvSpPr>
        <p:spPr/>
        <p:txBody>
          <a:bodyPr/>
          <a:lstStyle/>
          <a:p>
            <a:fld id="{F6B31617-83C2-4116-A292-35893FC60E85}" type="slidenum">
              <a:rPr kumimoji="1" lang="ja-JP" altLang="en-US" smtClean="0"/>
              <a:pPr/>
              <a:t>3</a:t>
            </a:fld>
            <a:endParaRPr kumimoji="1" lang="ja-JP" altLang="en-US" dirty="0"/>
          </a:p>
        </p:txBody>
      </p:sp>
    </p:spTree>
    <p:extLst>
      <p:ext uri="{BB962C8B-B14F-4D97-AF65-F5344CB8AC3E}">
        <p14:creationId xmlns:p14="http://schemas.microsoft.com/office/powerpoint/2010/main" val="3374722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9EF93C-8748-42DC-AD16-8BB423D25A8D}"/>
              </a:ext>
            </a:extLst>
          </p:cNvPr>
          <p:cNvSpPr>
            <a:spLocks noGrp="1"/>
          </p:cNvSpPr>
          <p:nvPr>
            <p:ph type="title"/>
          </p:nvPr>
        </p:nvSpPr>
        <p:spPr/>
        <p:txBody>
          <a:bodyPr/>
          <a:lstStyle/>
          <a:p>
            <a:r>
              <a:rPr kumimoji="1" lang="ja-JP" altLang="en-US" dirty="0"/>
              <a:t>研究設定</a:t>
            </a:r>
          </a:p>
        </p:txBody>
      </p:sp>
      <p:sp>
        <p:nvSpPr>
          <p:cNvPr id="3" name="コンテンツ プレースホルダー 2">
            <a:extLst>
              <a:ext uri="{FF2B5EF4-FFF2-40B4-BE49-F238E27FC236}">
                <a16:creationId xmlns:a16="http://schemas.microsoft.com/office/drawing/2014/main" id="{69E888F4-6C1A-422E-8AFA-4A4CECF3A4F6}"/>
              </a:ext>
            </a:extLst>
          </p:cNvPr>
          <p:cNvSpPr>
            <a:spLocks noGrp="1"/>
          </p:cNvSpPr>
          <p:nvPr>
            <p:ph idx="1"/>
          </p:nvPr>
        </p:nvSpPr>
        <p:spPr/>
        <p:txBody>
          <a:bodyPr>
            <a:normAutofit/>
          </a:bodyPr>
          <a:lstStyle/>
          <a:p>
            <a:r>
              <a:rPr kumimoji="1" lang="ja-JP" altLang="en-US" dirty="0"/>
              <a:t>・</a:t>
            </a:r>
            <a:r>
              <a:rPr lang="ja-JP" altLang="en-US" dirty="0"/>
              <a:t>対象システム</a:t>
            </a:r>
            <a:endParaRPr lang="en-US" altLang="ja-JP" dirty="0"/>
          </a:p>
          <a:p>
            <a:pPr marL="360000"/>
            <a:r>
              <a:rPr lang="en-US" altLang="ja-JP" sz="2800" dirty="0"/>
              <a:t>JDT, CDT, PDE, Platform</a:t>
            </a:r>
            <a:r>
              <a:rPr lang="ja-JP" altLang="en-US" sz="2800" dirty="0"/>
              <a:t>の</a:t>
            </a:r>
            <a:r>
              <a:rPr lang="en-US" altLang="ja-JP" sz="2800" dirty="0"/>
              <a:t>4</a:t>
            </a:r>
            <a:r>
              <a:rPr lang="ja-JP" altLang="en-US" sz="2800" dirty="0"/>
              <a:t>つの</a:t>
            </a:r>
            <a:r>
              <a:rPr lang="en-US" altLang="ja-JP" sz="2800" dirty="0"/>
              <a:t>Eclipse</a:t>
            </a:r>
            <a:r>
              <a:rPr lang="ja-JP" altLang="en-US" sz="2800" dirty="0"/>
              <a:t>の</a:t>
            </a:r>
            <a:r>
              <a:rPr lang="en-US" altLang="ja-JP" sz="2800" dirty="0"/>
              <a:t>OSS</a:t>
            </a:r>
            <a:r>
              <a:rPr lang="ja-JP" altLang="en-US" sz="2800" dirty="0"/>
              <a:t>プロジェクト</a:t>
            </a:r>
            <a:endParaRPr lang="en-US" altLang="ja-JP" sz="2800" dirty="0"/>
          </a:p>
          <a:p>
            <a:pPr marL="360000"/>
            <a:r>
              <a:rPr lang="ja-JP" altLang="en-US" sz="2800" dirty="0"/>
              <a:t>プロジェクトの開始から</a:t>
            </a:r>
            <a:r>
              <a:rPr lang="en-US" altLang="ja-JP" sz="2800" dirty="0"/>
              <a:t>2011</a:t>
            </a:r>
            <a:r>
              <a:rPr lang="ja-JP" altLang="en-US" sz="2800" dirty="0"/>
              <a:t>年</a:t>
            </a:r>
            <a:r>
              <a:rPr lang="en-US" altLang="ja-JP" sz="2800" dirty="0"/>
              <a:t>3</a:t>
            </a:r>
            <a:r>
              <a:rPr lang="ja-JP" altLang="en-US" sz="2800" dirty="0"/>
              <a:t>月までのすべてのバグレポートを</a:t>
            </a:r>
            <a:r>
              <a:rPr lang="en-US" altLang="ja-JP" sz="2800" dirty="0"/>
              <a:t>Bugzilla</a:t>
            </a:r>
            <a:r>
              <a:rPr lang="ja-JP" altLang="en-US" sz="2800" dirty="0"/>
              <a:t>から抽出</a:t>
            </a:r>
            <a:endParaRPr lang="en-US" altLang="ja-JP" sz="2800" dirty="0"/>
          </a:p>
          <a:p>
            <a:pPr marL="90000" indent="0">
              <a:buNone/>
            </a:pPr>
            <a:r>
              <a:rPr lang="ja-JP" altLang="en-US" dirty="0"/>
              <a:t>・長命なバグの定義</a:t>
            </a:r>
            <a:endParaRPr lang="en-US" altLang="ja-JP" dirty="0"/>
          </a:p>
          <a:p>
            <a:pPr marL="360000" indent="0">
              <a:buNone/>
            </a:pPr>
            <a:r>
              <a:rPr lang="ja-JP" altLang="en-US" sz="2800" dirty="0"/>
              <a:t>バグが報告されてから修正されるまでに</a:t>
            </a:r>
            <a:r>
              <a:rPr lang="en-US" altLang="ja-JP" sz="2800" dirty="0"/>
              <a:t>1</a:t>
            </a:r>
            <a:r>
              <a:rPr lang="ja-JP" altLang="en-US" sz="2800" dirty="0"/>
              <a:t>年以上かかったもの</a:t>
            </a:r>
            <a:endParaRPr lang="en-US" altLang="ja-JP" sz="2800" dirty="0"/>
          </a:p>
          <a:p>
            <a:pPr marL="90000" indent="0">
              <a:buNone/>
            </a:pPr>
            <a:endParaRPr lang="en-US" altLang="ja-JP" sz="2800" dirty="0"/>
          </a:p>
        </p:txBody>
      </p:sp>
      <p:sp>
        <p:nvSpPr>
          <p:cNvPr id="4" name="スライド番号プレースホルダー 3">
            <a:extLst>
              <a:ext uri="{FF2B5EF4-FFF2-40B4-BE49-F238E27FC236}">
                <a16:creationId xmlns:a16="http://schemas.microsoft.com/office/drawing/2014/main" id="{77466112-39E5-485A-BCCF-A3C8D868DFB8}"/>
              </a:ext>
            </a:extLst>
          </p:cNvPr>
          <p:cNvSpPr>
            <a:spLocks noGrp="1"/>
          </p:cNvSpPr>
          <p:nvPr>
            <p:ph type="sldNum" sz="quarter" idx="12"/>
          </p:nvPr>
        </p:nvSpPr>
        <p:spPr/>
        <p:txBody>
          <a:bodyPr/>
          <a:lstStyle/>
          <a:p>
            <a:fld id="{F6B31617-83C2-4116-A292-35893FC60E85}" type="slidenum">
              <a:rPr kumimoji="1" lang="ja-JP" altLang="en-US" smtClean="0"/>
              <a:pPr/>
              <a:t>4</a:t>
            </a:fld>
            <a:endParaRPr kumimoji="1" lang="ja-JP" altLang="en-US" dirty="0"/>
          </a:p>
        </p:txBody>
      </p:sp>
    </p:spTree>
    <p:extLst>
      <p:ext uri="{BB962C8B-B14F-4D97-AF65-F5344CB8AC3E}">
        <p14:creationId xmlns:p14="http://schemas.microsoft.com/office/powerpoint/2010/main" val="3473285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35CC646-8C90-45DE-AB75-BD28332867B2}"/>
              </a:ext>
            </a:extLst>
          </p:cNvPr>
          <p:cNvSpPr>
            <a:spLocks noGrp="1"/>
          </p:cNvSpPr>
          <p:nvPr>
            <p:ph type="title"/>
          </p:nvPr>
        </p:nvSpPr>
        <p:spPr/>
        <p:txBody>
          <a:bodyPr/>
          <a:lstStyle/>
          <a:p>
            <a:r>
              <a:rPr lang="ja-JP" altLang="en-US" dirty="0"/>
              <a:t>研究結果</a:t>
            </a:r>
            <a:r>
              <a:rPr lang="en-US" altLang="ja-JP" dirty="0"/>
              <a:t>-RQ1</a:t>
            </a:r>
            <a:endParaRPr kumimoji="1" lang="ja-JP" altLang="en-US" dirty="0"/>
          </a:p>
        </p:txBody>
      </p:sp>
      <p:sp>
        <p:nvSpPr>
          <p:cNvPr id="3" name="コンテンツ プレースホルダー 2">
            <a:extLst>
              <a:ext uri="{FF2B5EF4-FFF2-40B4-BE49-F238E27FC236}">
                <a16:creationId xmlns:a16="http://schemas.microsoft.com/office/drawing/2014/main" id="{3EE64CBC-29F6-41A2-9393-0C8B8E0E6D08}"/>
              </a:ext>
            </a:extLst>
          </p:cNvPr>
          <p:cNvSpPr>
            <a:spLocks noGrp="1"/>
          </p:cNvSpPr>
          <p:nvPr>
            <p:ph idx="1"/>
          </p:nvPr>
        </p:nvSpPr>
        <p:spPr/>
        <p:txBody>
          <a:bodyPr/>
          <a:lstStyle/>
          <a:p>
            <a:r>
              <a:rPr lang="en-US" altLang="ja-JP" sz="2800" dirty="0"/>
              <a:t>RQ1:</a:t>
            </a:r>
            <a:r>
              <a:rPr lang="ja-JP" altLang="en-US" sz="2800" dirty="0"/>
              <a:t>長命なバグの割合はどの位か</a:t>
            </a:r>
            <a:endParaRPr lang="en-US" altLang="ja-JP" sz="2800" dirty="0"/>
          </a:p>
        </p:txBody>
      </p:sp>
      <p:sp>
        <p:nvSpPr>
          <p:cNvPr id="4" name="スライド番号プレースホルダー 3">
            <a:extLst>
              <a:ext uri="{FF2B5EF4-FFF2-40B4-BE49-F238E27FC236}">
                <a16:creationId xmlns:a16="http://schemas.microsoft.com/office/drawing/2014/main" id="{415FC29E-C25C-463A-A3D4-38BC799A29F9}"/>
              </a:ext>
            </a:extLst>
          </p:cNvPr>
          <p:cNvSpPr>
            <a:spLocks noGrp="1"/>
          </p:cNvSpPr>
          <p:nvPr>
            <p:ph type="sldNum" sz="quarter" idx="12"/>
          </p:nvPr>
        </p:nvSpPr>
        <p:spPr/>
        <p:txBody>
          <a:bodyPr/>
          <a:lstStyle/>
          <a:p>
            <a:fld id="{F6B31617-83C2-4116-A292-35893FC60E85}" type="slidenum">
              <a:rPr kumimoji="1" lang="ja-JP" altLang="en-US" smtClean="0"/>
              <a:pPr/>
              <a:t>5</a:t>
            </a:fld>
            <a:endParaRPr kumimoji="1" lang="ja-JP" altLang="en-US" dirty="0"/>
          </a:p>
        </p:txBody>
      </p:sp>
      <p:pic>
        <p:nvPicPr>
          <p:cNvPr id="6" name="図 5" descr="パソコンの画面&#10;&#10;自動的に生成された説明">
            <a:extLst>
              <a:ext uri="{FF2B5EF4-FFF2-40B4-BE49-F238E27FC236}">
                <a16:creationId xmlns:a16="http://schemas.microsoft.com/office/drawing/2014/main" id="{6D8CE849-7115-4DC5-982D-71CBB72397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700" y="2368332"/>
            <a:ext cx="5532599" cy="2476715"/>
          </a:xfrm>
          <a:prstGeom prst="rect">
            <a:avLst/>
          </a:prstGeom>
        </p:spPr>
      </p:pic>
      <p:sp>
        <p:nvSpPr>
          <p:cNvPr id="7" name="正方形/長方形 6">
            <a:extLst>
              <a:ext uri="{FF2B5EF4-FFF2-40B4-BE49-F238E27FC236}">
                <a16:creationId xmlns:a16="http://schemas.microsoft.com/office/drawing/2014/main" id="{B070BE84-A2D7-494E-854E-D5016F91A01A}"/>
              </a:ext>
            </a:extLst>
          </p:cNvPr>
          <p:cNvSpPr/>
          <p:nvPr/>
        </p:nvSpPr>
        <p:spPr>
          <a:xfrm>
            <a:off x="1805700" y="4270342"/>
            <a:ext cx="5532598" cy="1885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DC885013-C51A-4910-B058-5D6A7234101F}"/>
              </a:ext>
            </a:extLst>
          </p:cNvPr>
          <p:cNvSpPr txBox="1"/>
          <p:nvPr/>
        </p:nvSpPr>
        <p:spPr>
          <a:xfrm>
            <a:off x="822959" y="5095460"/>
            <a:ext cx="7447829" cy="523220"/>
          </a:xfrm>
          <a:prstGeom prst="rect">
            <a:avLst/>
          </a:prstGeom>
          <a:noFill/>
        </p:spPr>
        <p:txBody>
          <a:bodyPr wrap="square" rtlCol="0">
            <a:spAutoFit/>
          </a:bodyPr>
          <a:lstStyle/>
          <a:p>
            <a:r>
              <a:rPr kumimoji="1" lang="ja-JP" altLang="en-US" sz="2800" dirty="0"/>
              <a:t>バグの</a:t>
            </a:r>
            <a:r>
              <a:rPr kumimoji="1" lang="en-US" altLang="ja-JP" sz="2800" dirty="0"/>
              <a:t>5%</a:t>
            </a:r>
            <a:r>
              <a:rPr kumimoji="1" lang="ja-JP" altLang="en-US" sz="2800" dirty="0"/>
              <a:t>～</a:t>
            </a:r>
            <a:r>
              <a:rPr kumimoji="1" lang="en-US" altLang="ja-JP" sz="2800" dirty="0"/>
              <a:t>9%</a:t>
            </a:r>
            <a:r>
              <a:rPr kumimoji="1" lang="ja-JP" altLang="en-US" sz="2800" dirty="0"/>
              <a:t>が修正までに</a:t>
            </a:r>
            <a:r>
              <a:rPr kumimoji="1" lang="en-US" altLang="ja-JP" sz="2800" dirty="0"/>
              <a:t>1</a:t>
            </a:r>
            <a:r>
              <a:rPr kumimoji="1" lang="ja-JP" altLang="en-US" sz="2800" dirty="0"/>
              <a:t>年以上かかった</a:t>
            </a:r>
          </a:p>
        </p:txBody>
      </p:sp>
    </p:spTree>
    <p:extLst>
      <p:ext uri="{BB962C8B-B14F-4D97-AF65-F5344CB8AC3E}">
        <p14:creationId xmlns:p14="http://schemas.microsoft.com/office/powerpoint/2010/main" val="4205122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48308B-2B25-4EFC-8370-9EDD875F3366}"/>
              </a:ext>
            </a:extLst>
          </p:cNvPr>
          <p:cNvSpPr>
            <a:spLocks noGrp="1"/>
          </p:cNvSpPr>
          <p:nvPr>
            <p:ph type="title"/>
          </p:nvPr>
        </p:nvSpPr>
        <p:spPr/>
        <p:txBody>
          <a:bodyPr/>
          <a:lstStyle/>
          <a:p>
            <a:r>
              <a:rPr lang="ja-JP" altLang="en-US" dirty="0"/>
              <a:t>研究結果</a:t>
            </a:r>
            <a:r>
              <a:rPr lang="en-US" altLang="ja-JP" dirty="0"/>
              <a:t>-RQ2</a:t>
            </a:r>
            <a:endParaRPr kumimoji="1" lang="ja-JP" altLang="en-US" dirty="0"/>
          </a:p>
        </p:txBody>
      </p:sp>
      <p:sp>
        <p:nvSpPr>
          <p:cNvPr id="3" name="コンテンツ プレースホルダー 2">
            <a:extLst>
              <a:ext uri="{FF2B5EF4-FFF2-40B4-BE49-F238E27FC236}">
                <a16:creationId xmlns:a16="http://schemas.microsoft.com/office/drawing/2014/main" id="{57B95077-2A5B-45E8-9836-D30C357F9AA1}"/>
              </a:ext>
            </a:extLst>
          </p:cNvPr>
          <p:cNvSpPr>
            <a:spLocks noGrp="1"/>
          </p:cNvSpPr>
          <p:nvPr>
            <p:ph idx="1"/>
          </p:nvPr>
        </p:nvSpPr>
        <p:spPr/>
        <p:txBody>
          <a:bodyPr/>
          <a:lstStyle/>
          <a:p>
            <a:r>
              <a:rPr lang="en-US" altLang="ja-JP" sz="2800" dirty="0"/>
              <a:t>RQ2:</a:t>
            </a:r>
            <a:r>
              <a:rPr lang="ja-JP" altLang="en-US" sz="2800" dirty="0"/>
              <a:t>長命のバグはどれほど重要であるか</a:t>
            </a:r>
            <a:endParaRPr lang="en-US" altLang="ja-JP" sz="2800" dirty="0"/>
          </a:p>
          <a:p>
            <a:endParaRPr kumimoji="1" lang="en-US" altLang="ja-JP" sz="1050" dirty="0"/>
          </a:p>
          <a:p>
            <a:r>
              <a:rPr lang="en-US" altLang="ja-JP" dirty="0"/>
              <a:t>Bugzilla</a:t>
            </a:r>
            <a:r>
              <a:rPr lang="ja-JP" altLang="en-US" dirty="0"/>
              <a:t>ではバグの重要度を</a:t>
            </a:r>
            <a:r>
              <a:rPr lang="en-US" altLang="ja-JP" dirty="0"/>
              <a:t>severity(</a:t>
            </a:r>
            <a:r>
              <a:rPr lang="ja-JP" altLang="en-US" dirty="0"/>
              <a:t>重大度</a:t>
            </a:r>
            <a:r>
              <a:rPr lang="en-US" altLang="ja-JP" dirty="0"/>
              <a:t>)</a:t>
            </a:r>
            <a:r>
              <a:rPr lang="ja-JP" altLang="en-US" dirty="0"/>
              <a:t>と</a:t>
            </a:r>
            <a:r>
              <a:rPr lang="en-US" altLang="ja-JP" dirty="0"/>
              <a:t>priority(</a:t>
            </a:r>
            <a:r>
              <a:rPr lang="ja-JP" altLang="en-US" dirty="0"/>
              <a:t>優先度</a:t>
            </a:r>
            <a:r>
              <a:rPr lang="en-US" altLang="ja-JP" dirty="0"/>
              <a:t>)</a:t>
            </a:r>
            <a:r>
              <a:rPr lang="ja-JP" altLang="en-US" dirty="0"/>
              <a:t>の</a:t>
            </a:r>
            <a:r>
              <a:rPr lang="en-US" altLang="ja-JP" dirty="0"/>
              <a:t>2</a:t>
            </a:r>
            <a:r>
              <a:rPr lang="ja-JP" altLang="en-US" dirty="0"/>
              <a:t>つの項目で示す</a:t>
            </a:r>
            <a:endParaRPr lang="en-US" altLang="ja-JP" dirty="0"/>
          </a:p>
          <a:p>
            <a:endParaRPr lang="en-US" altLang="ja-JP" sz="1050" dirty="0"/>
          </a:p>
          <a:p>
            <a:r>
              <a:rPr kumimoji="1" lang="ja-JP" altLang="en-US" dirty="0"/>
              <a:t>簡単に修正できるバグなどは</a:t>
            </a:r>
            <a:r>
              <a:rPr kumimoji="1" lang="en-US" altLang="ja-JP" dirty="0"/>
              <a:t>priority</a:t>
            </a:r>
            <a:r>
              <a:rPr kumimoji="1" lang="ja-JP" altLang="en-US" dirty="0"/>
              <a:t>が高く設定されたりするので</a:t>
            </a:r>
            <a:r>
              <a:rPr kumimoji="1" lang="en-US" altLang="ja-JP" dirty="0"/>
              <a:t>,</a:t>
            </a:r>
            <a:r>
              <a:rPr kumimoji="1" lang="ja-JP" altLang="en-US" dirty="0"/>
              <a:t>今回の研究では</a:t>
            </a:r>
            <a:r>
              <a:rPr kumimoji="1" lang="en-US" altLang="ja-JP" dirty="0"/>
              <a:t>severity</a:t>
            </a:r>
            <a:r>
              <a:rPr kumimoji="1" lang="ja-JP" altLang="en-US" dirty="0"/>
              <a:t>を指標とする</a:t>
            </a:r>
          </a:p>
        </p:txBody>
      </p:sp>
      <p:sp>
        <p:nvSpPr>
          <p:cNvPr id="4" name="スライド番号プレースホルダー 3">
            <a:extLst>
              <a:ext uri="{FF2B5EF4-FFF2-40B4-BE49-F238E27FC236}">
                <a16:creationId xmlns:a16="http://schemas.microsoft.com/office/drawing/2014/main" id="{45FFCF9F-9CAB-404A-95E2-8F606663F9A7}"/>
              </a:ext>
            </a:extLst>
          </p:cNvPr>
          <p:cNvSpPr>
            <a:spLocks noGrp="1"/>
          </p:cNvSpPr>
          <p:nvPr>
            <p:ph type="sldNum" sz="quarter" idx="12"/>
          </p:nvPr>
        </p:nvSpPr>
        <p:spPr/>
        <p:txBody>
          <a:bodyPr/>
          <a:lstStyle/>
          <a:p>
            <a:fld id="{F6B31617-83C2-4116-A292-35893FC60E85}" type="slidenum">
              <a:rPr kumimoji="1" lang="ja-JP" altLang="en-US" smtClean="0"/>
              <a:pPr/>
              <a:t>6</a:t>
            </a:fld>
            <a:endParaRPr kumimoji="1" lang="ja-JP" altLang="en-US" dirty="0"/>
          </a:p>
        </p:txBody>
      </p:sp>
    </p:spTree>
    <p:extLst>
      <p:ext uri="{BB962C8B-B14F-4D97-AF65-F5344CB8AC3E}">
        <p14:creationId xmlns:p14="http://schemas.microsoft.com/office/powerpoint/2010/main" val="584666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B36C5A-1C16-49FF-99BB-7781103C3871}"/>
              </a:ext>
            </a:extLst>
          </p:cNvPr>
          <p:cNvSpPr>
            <a:spLocks noGrp="1"/>
          </p:cNvSpPr>
          <p:nvPr>
            <p:ph type="title"/>
          </p:nvPr>
        </p:nvSpPr>
        <p:spPr/>
        <p:txBody>
          <a:bodyPr/>
          <a:lstStyle/>
          <a:p>
            <a:r>
              <a:rPr lang="ja-JP" altLang="en-US" dirty="0"/>
              <a:t>研究結果</a:t>
            </a:r>
            <a:r>
              <a:rPr lang="en-US" altLang="ja-JP" dirty="0"/>
              <a:t>-RQ2</a:t>
            </a:r>
            <a:endParaRPr kumimoji="1" lang="ja-JP" altLang="en-US" dirty="0"/>
          </a:p>
        </p:txBody>
      </p:sp>
      <p:sp>
        <p:nvSpPr>
          <p:cNvPr id="3" name="コンテンツ プレースホルダー 2">
            <a:extLst>
              <a:ext uri="{FF2B5EF4-FFF2-40B4-BE49-F238E27FC236}">
                <a16:creationId xmlns:a16="http://schemas.microsoft.com/office/drawing/2014/main" id="{D7DFDA61-7A41-4149-9865-161CB6771011}"/>
              </a:ext>
            </a:extLst>
          </p:cNvPr>
          <p:cNvSpPr>
            <a:spLocks noGrp="1"/>
          </p:cNvSpPr>
          <p:nvPr>
            <p:ph idx="1"/>
          </p:nvPr>
        </p:nvSpPr>
        <p:spPr>
          <a:xfrm>
            <a:off x="822959" y="4628560"/>
            <a:ext cx="7543801" cy="1240533"/>
          </a:xfrm>
        </p:spPr>
        <p:txBody>
          <a:bodyPr/>
          <a:lstStyle/>
          <a:p>
            <a:r>
              <a:rPr lang="ja-JP" altLang="en-US" sz="2800" dirty="0"/>
              <a:t>長命のバグの約</a:t>
            </a:r>
            <a:r>
              <a:rPr lang="en-US" altLang="ja-JP" sz="2800" dirty="0"/>
              <a:t>90%</a:t>
            </a:r>
            <a:r>
              <a:rPr lang="ja-JP" altLang="en-US" sz="2800" dirty="0"/>
              <a:t>が</a:t>
            </a:r>
            <a:r>
              <a:rPr lang="en-US" altLang="ja-JP" sz="2800" dirty="0"/>
              <a:t>Normal</a:t>
            </a:r>
            <a:r>
              <a:rPr lang="ja-JP" altLang="en-US" sz="2800" dirty="0"/>
              <a:t>以上の重大度を設定されていた</a:t>
            </a:r>
            <a:endParaRPr kumimoji="1" lang="en-US" altLang="ja-JP" sz="2800" dirty="0"/>
          </a:p>
          <a:p>
            <a:endParaRPr kumimoji="1" lang="ja-JP" altLang="en-US" dirty="0"/>
          </a:p>
        </p:txBody>
      </p:sp>
      <p:sp>
        <p:nvSpPr>
          <p:cNvPr id="4" name="スライド番号プレースホルダー 3">
            <a:extLst>
              <a:ext uri="{FF2B5EF4-FFF2-40B4-BE49-F238E27FC236}">
                <a16:creationId xmlns:a16="http://schemas.microsoft.com/office/drawing/2014/main" id="{8D605EE8-7F40-4307-A45B-86109C8F194F}"/>
              </a:ext>
            </a:extLst>
          </p:cNvPr>
          <p:cNvSpPr>
            <a:spLocks noGrp="1"/>
          </p:cNvSpPr>
          <p:nvPr>
            <p:ph type="sldNum" sz="quarter" idx="12"/>
          </p:nvPr>
        </p:nvSpPr>
        <p:spPr/>
        <p:txBody>
          <a:bodyPr/>
          <a:lstStyle/>
          <a:p>
            <a:fld id="{F6B31617-83C2-4116-A292-35893FC60E85}" type="slidenum">
              <a:rPr kumimoji="1" lang="ja-JP" altLang="en-US" smtClean="0"/>
              <a:pPr/>
              <a:t>7</a:t>
            </a:fld>
            <a:endParaRPr kumimoji="1" lang="ja-JP" altLang="en-US" dirty="0"/>
          </a:p>
        </p:txBody>
      </p:sp>
      <p:pic>
        <p:nvPicPr>
          <p:cNvPr id="8" name="図 7" descr="スクリーンショットの画面&#10;&#10;自動的に生成された説明">
            <a:extLst>
              <a:ext uri="{FF2B5EF4-FFF2-40B4-BE49-F238E27FC236}">
                <a16:creationId xmlns:a16="http://schemas.microsoft.com/office/drawing/2014/main" id="{89B46EBA-CB11-49EF-BA13-49FBF9158B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9760" y="1978914"/>
            <a:ext cx="5984480" cy="2339467"/>
          </a:xfrm>
          <a:prstGeom prst="rect">
            <a:avLst/>
          </a:prstGeom>
        </p:spPr>
      </p:pic>
      <p:sp>
        <p:nvSpPr>
          <p:cNvPr id="9" name="正方形/長方形 8">
            <a:extLst>
              <a:ext uri="{FF2B5EF4-FFF2-40B4-BE49-F238E27FC236}">
                <a16:creationId xmlns:a16="http://schemas.microsoft.com/office/drawing/2014/main" id="{14530B5C-AC5B-4EAD-9B89-11F7E24717D6}"/>
              </a:ext>
            </a:extLst>
          </p:cNvPr>
          <p:cNvSpPr/>
          <p:nvPr/>
        </p:nvSpPr>
        <p:spPr>
          <a:xfrm>
            <a:off x="2790334" y="2639505"/>
            <a:ext cx="3176833" cy="141402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89966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005D1AA-81C5-4B9B-B73E-1C21BC0CFE26}"/>
              </a:ext>
            </a:extLst>
          </p:cNvPr>
          <p:cNvSpPr>
            <a:spLocks noGrp="1"/>
          </p:cNvSpPr>
          <p:nvPr>
            <p:ph type="title"/>
          </p:nvPr>
        </p:nvSpPr>
        <p:spPr/>
        <p:txBody>
          <a:bodyPr/>
          <a:lstStyle/>
          <a:p>
            <a:r>
              <a:rPr lang="ja-JP" altLang="en-US" dirty="0"/>
              <a:t>研究結果</a:t>
            </a:r>
            <a:r>
              <a:rPr lang="en-US" altLang="ja-JP" dirty="0"/>
              <a:t>-RQ3</a:t>
            </a:r>
            <a:endParaRPr kumimoji="1" lang="ja-JP" altLang="en-US" dirty="0"/>
          </a:p>
        </p:txBody>
      </p:sp>
      <p:sp>
        <p:nvSpPr>
          <p:cNvPr id="3" name="コンテンツ プレースホルダー 2">
            <a:extLst>
              <a:ext uri="{FF2B5EF4-FFF2-40B4-BE49-F238E27FC236}">
                <a16:creationId xmlns:a16="http://schemas.microsoft.com/office/drawing/2014/main" id="{A5F62491-9AEB-45B7-941D-8D6C0E43A574}"/>
              </a:ext>
            </a:extLst>
          </p:cNvPr>
          <p:cNvSpPr>
            <a:spLocks noGrp="1"/>
          </p:cNvSpPr>
          <p:nvPr>
            <p:ph idx="1"/>
          </p:nvPr>
        </p:nvSpPr>
        <p:spPr/>
        <p:txBody>
          <a:bodyPr>
            <a:normAutofit/>
          </a:bodyPr>
          <a:lstStyle/>
          <a:p>
            <a:r>
              <a:rPr lang="en-US" altLang="ja-JP" sz="2400" dirty="0"/>
              <a:t>RQ3:</a:t>
            </a:r>
            <a:r>
              <a:rPr lang="ja-JP" altLang="en-US" sz="2400" dirty="0"/>
              <a:t>バグ修正のどのプロセスに時間が費やされたか</a:t>
            </a:r>
            <a:endParaRPr lang="en-US" altLang="ja-JP" sz="2400" dirty="0"/>
          </a:p>
          <a:p>
            <a:endParaRPr lang="en-US" altLang="ja-JP" sz="2400" dirty="0"/>
          </a:p>
          <a:p>
            <a:r>
              <a:rPr lang="ja-JP" altLang="en-US" sz="2800" dirty="0"/>
              <a:t>バグの修正プロセスは</a:t>
            </a:r>
            <a:r>
              <a:rPr lang="en-US" altLang="ja-JP" sz="2800" dirty="0"/>
              <a:t>,</a:t>
            </a:r>
            <a:r>
              <a:rPr lang="ja-JP" altLang="en-US" sz="2800" dirty="0"/>
              <a:t>割り当てフェーズ</a:t>
            </a:r>
            <a:r>
              <a:rPr lang="en-US" altLang="ja-JP" sz="2800" dirty="0"/>
              <a:t>(AP), </a:t>
            </a:r>
            <a:r>
              <a:rPr lang="ja-JP" altLang="en-US" sz="2800" dirty="0"/>
              <a:t>修正フェーズ</a:t>
            </a:r>
            <a:r>
              <a:rPr lang="en-US" altLang="ja-JP" sz="2800" dirty="0"/>
              <a:t>(FP), </a:t>
            </a:r>
            <a:r>
              <a:rPr lang="ja-JP" altLang="en-US" sz="2800" dirty="0"/>
              <a:t>検証フェーズ</a:t>
            </a:r>
            <a:r>
              <a:rPr lang="en-US" altLang="ja-JP" sz="2800" dirty="0"/>
              <a:t>(VP)</a:t>
            </a:r>
            <a:r>
              <a:rPr lang="ja-JP" altLang="en-US" sz="2800" dirty="0"/>
              <a:t>の</a:t>
            </a:r>
            <a:r>
              <a:rPr lang="en-US" altLang="ja-JP" sz="2800" dirty="0"/>
              <a:t>3</a:t>
            </a:r>
            <a:r>
              <a:rPr lang="ja-JP" altLang="en-US" sz="2800" dirty="0"/>
              <a:t>つのフェーズに分割できる</a:t>
            </a:r>
            <a:endParaRPr lang="en-US" altLang="ja-JP" sz="2800" dirty="0"/>
          </a:p>
          <a:p>
            <a:r>
              <a:rPr lang="en-US" altLang="ja-JP" sz="2800" dirty="0"/>
              <a:t>AP: Assignment Period</a:t>
            </a:r>
          </a:p>
          <a:p>
            <a:r>
              <a:rPr lang="en-US" altLang="ja-JP" sz="2800" dirty="0"/>
              <a:t>FP: Fixing Period</a:t>
            </a:r>
          </a:p>
          <a:p>
            <a:r>
              <a:rPr lang="en-US" altLang="ja-JP" sz="2800" dirty="0"/>
              <a:t>VP: Verification Period</a:t>
            </a:r>
          </a:p>
        </p:txBody>
      </p:sp>
      <p:sp>
        <p:nvSpPr>
          <p:cNvPr id="4" name="スライド番号プレースホルダー 3">
            <a:extLst>
              <a:ext uri="{FF2B5EF4-FFF2-40B4-BE49-F238E27FC236}">
                <a16:creationId xmlns:a16="http://schemas.microsoft.com/office/drawing/2014/main" id="{297607E5-EEC2-49E2-AB72-6989040FF53E}"/>
              </a:ext>
            </a:extLst>
          </p:cNvPr>
          <p:cNvSpPr>
            <a:spLocks noGrp="1"/>
          </p:cNvSpPr>
          <p:nvPr>
            <p:ph type="sldNum" sz="quarter" idx="12"/>
          </p:nvPr>
        </p:nvSpPr>
        <p:spPr/>
        <p:txBody>
          <a:bodyPr/>
          <a:lstStyle/>
          <a:p>
            <a:fld id="{F6B31617-83C2-4116-A292-35893FC60E85}" type="slidenum">
              <a:rPr kumimoji="1" lang="ja-JP" altLang="en-US" smtClean="0"/>
              <a:pPr/>
              <a:t>8</a:t>
            </a:fld>
            <a:endParaRPr kumimoji="1" lang="ja-JP" altLang="en-US" dirty="0"/>
          </a:p>
        </p:txBody>
      </p:sp>
    </p:spTree>
    <p:extLst>
      <p:ext uri="{BB962C8B-B14F-4D97-AF65-F5344CB8AC3E}">
        <p14:creationId xmlns:p14="http://schemas.microsoft.com/office/powerpoint/2010/main" val="1587540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5CE8FF-67B7-4875-BEBE-EE952FE7AD6F}"/>
              </a:ext>
            </a:extLst>
          </p:cNvPr>
          <p:cNvSpPr>
            <a:spLocks noGrp="1"/>
          </p:cNvSpPr>
          <p:nvPr>
            <p:ph type="title"/>
          </p:nvPr>
        </p:nvSpPr>
        <p:spPr/>
        <p:txBody>
          <a:bodyPr/>
          <a:lstStyle/>
          <a:p>
            <a:r>
              <a:rPr lang="ja-JP" altLang="en-US" dirty="0"/>
              <a:t>研究結果</a:t>
            </a:r>
            <a:r>
              <a:rPr lang="en-US" altLang="ja-JP" dirty="0"/>
              <a:t>-RQ3</a:t>
            </a:r>
            <a:endParaRPr kumimoji="1" lang="ja-JP" altLang="en-US" dirty="0"/>
          </a:p>
        </p:txBody>
      </p:sp>
      <p:sp>
        <p:nvSpPr>
          <p:cNvPr id="3" name="コンテンツ プレースホルダー 2">
            <a:extLst>
              <a:ext uri="{FF2B5EF4-FFF2-40B4-BE49-F238E27FC236}">
                <a16:creationId xmlns:a16="http://schemas.microsoft.com/office/drawing/2014/main" id="{4000C715-CEF2-4501-82F0-D25F053B1999}"/>
              </a:ext>
            </a:extLst>
          </p:cNvPr>
          <p:cNvSpPr>
            <a:spLocks noGrp="1"/>
          </p:cNvSpPr>
          <p:nvPr>
            <p:ph idx="1"/>
          </p:nvPr>
        </p:nvSpPr>
        <p:spPr>
          <a:xfrm>
            <a:off x="822959" y="4406348"/>
            <a:ext cx="7543801" cy="1462746"/>
          </a:xfrm>
        </p:spPr>
        <p:txBody>
          <a:bodyPr>
            <a:normAutofit lnSpcReduction="10000"/>
          </a:bodyPr>
          <a:lstStyle/>
          <a:p>
            <a:r>
              <a:rPr kumimoji="1" lang="ja-JP" altLang="en-US" sz="2400" dirty="0"/>
              <a:t>適切な開発者にバグを割り当てるのに平均</a:t>
            </a:r>
            <a:r>
              <a:rPr kumimoji="1" lang="en-US" altLang="ja-JP" sz="2400" dirty="0"/>
              <a:t>1.5</a:t>
            </a:r>
            <a:r>
              <a:rPr kumimoji="1" lang="ja-JP" altLang="en-US" sz="2400" dirty="0"/>
              <a:t>年かかっており</a:t>
            </a:r>
            <a:r>
              <a:rPr kumimoji="1" lang="en-US" altLang="ja-JP" sz="2400" dirty="0"/>
              <a:t>,</a:t>
            </a:r>
            <a:r>
              <a:rPr kumimoji="1" lang="ja-JP" altLang="en-US" sz="2400" dirty="0"/>
              <a:t>修正には平均</a:t>
            </a:r>
            <a:r>
              <a:rPr kumimoji="1" lang="en-US" altLang="ja-JP" sz="2400" dirty="0"/>
              <a:t>1</a:t>
            </a:r>
            <a:r>
              <a:rPr kumimoji="1" lang="ja-JP" altLang="en-US" sz="2400" dirty="0"/>
              <a:t>年かかっている</a:t>
            </a:r>
            <a:endParaRPr lang="en-US" altLang="ja-JP" sz="2400" dirty="0"/>
          </a:p>
          <a:p>
            <a:r>
              <a:rPr kumimoji="1" lang="ja-JP" altLang="en-US" sz="2400" dirty="0"/>
              <a:t>ほとんどのバグは検証されておらず</a:t>
            </a:r>
            <a:r>
              <a:rPr kumimoji="1" lang="en-US" altLang="ja-JP" sz="2400" dirty="0"/>
              <a:t>,</a:t>
            </a:r>
            <a:r>
              <a:rPr kumimoji="1" lang="ja-JP" altLang="en-US" sz="2400" dirty="0"/>
              <a:t>検証されていても</a:t>
            </a:r>
            <a:r>
              <a:rPr kumimoji="1" lang="en-US" altLang="ja-JP" sz="2400" dirty="0"/>
              <a:t>1</a:t>
            </a:r>
            <a:r>
              <a:rPr kumimoji="1" lang="ja-JP" altLang="en-US" sz="2400" dirty="0"/>
              <a:t>か月未満の期間であった</a:t>
            </a:r>
            <a:endParaRPr kumimoji="1" lang="en-US" altLang="ja-JP" sz="2400" dirty="0"/>
          </a:p>
        </p:txBody>
      </p:sp>
      <p:sp>
        <p:nvSpPr>
          <p:cNvPr id="4" name="スライド番号プレースホルダー 3">
            <a:extLst>
              <a:ext uri="{FF2B5EF4-FFF2-40B4-BE49-F238E27FC236}">
                <a16:creationId xmlns:a16="http://schemas.microsoft.com/office/drawing/2014/main" id="{B7729BB8-3347-40D3-901C-7012723631A7}"/>
              </a:ext>
            </a:extLst>
          </p:cNvPr>
          <p:cNvSpPr>
            <a:spLocks noGrp="1"/>
          </p:cNvSpPr>
          <p:nvPr>
            <p:ph type="sldNum" sz="quarter" idx="12"/>
          </p:nvPr>
        </p:nvSpPr>
        <p:spPr/>
        <p:txBody>
          <a:bodyPr/>
          <a:lstStyle/>
          <a:p>
            <a:fld id="{F6B31617-83C2-4116-A292-35893FC60E85}" type="slidenum">
              <a:rPr kumimoji="1" lang="ja-JP" altLang="en-US" smtClean="0"/>
              <a:pPr/>
              <a:t>9</a:t>
            </a:fld>
            <a:endParaRPr kumimoji="1" lang="ja-JP" altLang="en-US" dirty="0"/>
          </a:p>
        </p:txBody>
      </p:sp>
      <p:pic>
        <p:nvPicPr>
          <p:cNvPr id="8" name="図 7" descr="吊るす, 木製, 多い, ブラック が含まれている画像&#10;&#10;自動的に生成された説明">
            <a:extLst>
              <a:ext uri="{FF2B5EF4-FFF2-40B4-BE49-F238E27FC236}">
                <a16:creationId xmlns:a16="http://schemas.microsoft.com/office/drawing/2014/main" id="{4084F64E-756D-487D-B894-8C6A6BE73D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6697" y="1881461"/>
            <a:ext cx="5630606" cy="2380787"/>
          </a:xfrm>
          <a:prstGeom prst="rect">
            <a:avLst/>
          </a:prstGeom>
        </p:spPr>
      </p:pic>
    </p:spTree>
    <p:extLst>
      <p:ext uri="{BB962C8B-B14F-4D97-AF65-F5344CB8AC3E}">
        <p14:creationId xmlns:p14="http://schemas.microsoft.com/office/powerpoint/2010/main" val="3337482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4CC1F45-E435-4C2A-A727-9AAB4AA04E81}"/>
              </a:ext>
            </a:extLst>
          </p:cNvPr>
          <p:cNvSpPr>
            <a:spLocks noGrp="1"/>
          </p:cNvSpPr>
          <p:nvPr>
            <p:ph type="title"/>
          </p:nvPr>
        </p:nvSpPr>
        <p:spPr/>
        <p:txBody>
          <a:bodyPr/>
          <a:lstStyle/>
          <a:p>
            <a:r>
              <a:rPr lang="ja-JP" altLang="en-US" dirty="0"/>
              <a:t>研究結果</a:t>
            </a:r>
            <a:r>
              <a:rPr lang="en-US" altLang="ja-JP" dirty="0"/>
              <a:t>-RQ4</a:t>
            </a:r>
            <a:endParaRPr kumimoji="1" lang="ja-JP" altLang="en-US" dirty="0"/>
          </a:p>
        </p:txBody>
      </p:sp>
      <p:sp>
        <p:nvSpPr>
          <p:cNvPr id="3" name="コンテンツ プレースホルダー 2">
            <a:extLst>
              <a:ext uri="{FF2B5EF4-FFF2-40B4-BE49-F238E27FC236}">
                <a16:creationId xmlns:a16="http://schemas.microsoft.com/office/drawing/2014/main" id="{F7F6E0A7-8DDB-45EB-985B-047DB266D33A}"/>
              </a:ext>
            </a:extLst>
          </p:cNvPr>
          <p:cNvSpPr>
            <a:spLocks noGrp="1"/>
          </p:cNvSpPr>
          <p:nvPr>
            <p:ph idx="1"/>
          </p:nvPr>
        </p:nvSpPr>
        <p:spPr/>
        <p:txBody>
          <a:bodyPr/>
          <a:lstStyle/>
          <a:p>
            <a:r>
              <a:rPr lang="en-US" altLang="ja-JP" sz="2800" dirty="0"/>
              <a:t>RQ4:</a:t>
            </a:r>
            <a:r>
              <a:rPr lang="ja-JP" altLang="en-US" sz="2800" dirty="0"/>
              <a:t>長命のバグの一般的な理由は何か</a:t>
            </a:r>
            <a:endParaRPr lang="en-US" altLang="ja-JP" sz="2800" dirty="0"/>
          </a:p>
          <a:p>
            <a:r>
              <a:rPr kumimoji="1" lang="en-US" altLang="ja-JP" sz="2800" dirty="0"/>
              <a:t>JDT : 55(Major</a:t>
            </a:r>
            <a:r>
              <a:rPr kumimoji="1" lang="ja-JP" altLang="en-US" sz="2800" dirty="0"/>
              <a:t>以上に設定されているすべてのバグレポート</a:t>
            </a:r>
            <a:r>
              <a:rPr kumimoji="1" lang="en-US" altLang="ja-JP" sz="2800" dirty="0"/>
              <a:t>)</a:t>
            </a:r>
          </a:p>
          <a:p>
            <a:r>
              <a:rPr kumimoji="1" lang="en-US" altLang="ja-JP" sz="2800" dirty="0"/>
              <a:t>PDE</a:t>
            </a:r>
            <a:r>
              <a:rPr lang="en-US" altLang="ja-JP" sz="2800" dirty="0"/>
              <a:t>,</a:t>
            </a:r>
            <a:r>
              <a:rPr lang="ja-JP" altLang="en-US" sz="2800" dirty="0"/>
              <a:t> </a:t>
            </a:r>
            <a:r>
              <a:rPr kumimoji="1" lang="en-US" altLang="ja-JP" sz="2800" dirty="0"/>
              <a:t>Platform : 50(Major</a:t>
            </a:r>
            <a:r>
              <a:rPr lang="ja-JP" altLang="en-US" sz="2800" dirty="0"/>
              <a:t>以上</a:t>
            </a:r>
            <a:r>
              <a:rPr kumimoji="1" lang="ja-JP" altLang="en-US" sz="2800" dirty="0"/>
              <a:t>に設定されている</a:t>
            </a:r>
            <a:r>
              <a:rPr lang="ja-JP" altLang="en-US" sz="2800" dirty="0"/>
              <a:t>バグレポートから最近のものを</a:t>
            </a:r>
            <a:r>
              <a:rPr lang="en-US" altLang="ja-JP" sz="2800" dirty="0"/>
              <a:t>25</a:t>
            </a:r>
            <a:r>
              <a:rPr lang="ja-JP" altLang="en-US" sz="2800" dirty="0"/>
              <a:t>ずつ</a:t>
            </a:r>
            <a:r>
              <a:rPr lang="en-US" altLang="ja-JP" sz="2800" dirty="0"/>
              <a:t>)</a:t>
            </a:r>
          </a:p>
          <a:p>
            <a:r>
              <a:rPr lang="ja-JP" altLang="en-US" sz="2800" dirty="0"/>
              <a:t>上記の計</a:t>
            </a:r>
            <a:r>
              <a:rPr lang="en-US" altLang="ja-JP" sz="2800" dirty="0"/>
              <a:t>105</a:t>
            </a:r>
            <a:r>
              <a:rPr lang="ja-JP" altLang="en-US" sz="2800" dirty="0"/>
              <a:t>のバグレポートを手動で分析</a:t>
            </a:r>
            <a:endParaRPr lang="en-US" altLang="ja-JP" sz="2800" dirty="0"/>
          </a:p>
          <a:p>
            <a:r>
              <a:rPr lang="ja-JP" altLang="en-US" sz="2800" dirty="0"/>
              <a:t>バグレポートの開発者のコメントを分析して遅延の理由を理解する</a:t>
            </a:r>
            <a:endParaRPr kumimoji="1" lang="en-US" altLang="ja-JP" sz="2800" dirty="0"/>
          </a:p>
        </p:txBody>
      </p:sp>
      <p:sp>
        <p:nvSpPr>
          <p:cNvPr id="4" name="スライド番号プレースホルダー 3">
            <a:extLst>
              <a:ext uri="{FF2B5EF4-FFF2-40B4-BE49-F238E27FC236}">
                <a16:creationId xmlns:a16="http://schemas.microsoft.com/office/drawing/2014/main" id="{44FC0FA0-06E8-46F6-91AD-3757009761BF}"/>
              </a:ext>
            </a:extLst>
          </p:cNvPr>
          <p:cNvSpPr>
            <a:spLocks noGrp="1"/>
          </p:cNvSpPr>
          <p:nvPr>
            <p:ph type="sldNum" sz="quarter" idx="12"/>
          </p:nvPr>
        </p:nvSpPr>
        <p:spPr/>
        <p:txBody>
          <a:bodyPr/>
          <a:lstStyle/>
          <a:p>
            <a:fld id="{F6B31617-83C2-4116-A292-35893FC60E85}" type="slidenum">
              <a:rPr kumimoji="1" lang="ja-JP" altLang="en-US" smtClean="0"/>
              <a:pPr/>
              <a:t>10</a:t>
            </a:fld>
            <a:endParaRPr kumimoji="1" lang="ja-JP" altLang="en-US" dirty="0"/>
          </a:p>
        </p:txBody>
      </p:sp>
    </p:spTree>
    <p:extLst>
      <p:ext uri="{BB962C8B-B14F-4D97-AF65-F5344CB8AC3E}">
        <p14:creationId xmlns:p14="http://schemas.microsoft.com/office/powerpoint/2010/main" val="3514456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BEE540-16E7-4B83-BC05-462FBD3256BE}"/>
              </a:ext>
            </a:extLst>
          </p:cNvPr>
          <p:cNvSpPr>
            <a:spLocks noGrp="1"/>
          </p:cNvSpPr>
          <p:nvPr>
            <p:ph type="title"/>
          </p:nvPr>
        </p:nvSpPr>
        <p:spPr/>
        <p:txBody>
          <a:bodyPr/>
          <a:lstStyle/>
          <a:p>
            <a:r>
              <a:rPr lang="ja-JP" altLang="en-US" dirty="0"/>
              <a:t>研究結果</a:t>
            </a:r>
            <a:r>
              <a:rPr lang="en-US" altLang="ja-JP" dirty="0"/>
              <a:t>-RQ4</a:t>
            </a:r>
            <a:endParaRPr kumimoji="1" lang="ja-JP" altLang="en-US" dirty="0"/>
          </a:p>
        </p:txBody>
      </p:sp>
      <p:sp>
        <p:nvSpPr>
          <p:cNvPr id="3" name="コンテンツ プレースホルダー 2">
            <a:extLst>
              <a:ext uri="{FF2B5EF4-FFF2-40B4-BE49-F238E27FC236}">
                <a16:creationId xmlns:a16="http://schemas.microsoft.com/office/drawing/2014/main" id="{961F174E-ADC9-4AFF-9F26-B380B32040F9}"/>
              </a:ext>
            </a:extLst>
          </p:cNvPr>
          <p:cNvSpPr>
            <a:spLocks noGrp="1"/>
          </p:cNvSpPr>
          <p:nvPr>
            <p:ph idx="1"/>
          </p:nvPr>
        </p:nvSpPr>
        <p:spPr/>
        <p:txBody>
          <a:bodyPr>
            <a:normAutofit/>
          </a:bodyPr>
          <a:lstStyle/>
          <a:p>
            <a:endParaRPr lang="en-US" altLang="ja-JP" sz="2400" dirty="0"/>
          </a:p>
          <a:p>
            <a:r>
              <a:rPr lang="en-US" altLang="ja-JP" sz="2400" dirty="0"/>
              <a:t>1) </a:t>
            </a:r>
            <a:r>
              <a:rPr lang="ja-JP" altLang="en-US" sz="2400" dirty="0"/>
              <a:t>バグが理解しにくい </a:t>
            </a:r>
            <a:r>
              <a:rPr lang="en-US" altLang="ja-JP" sz="2400" dirty="0"/>
              <a:t>(7)</a:t>
            </a:r>
          </a:p>
          <a:p>
            <a:pPr marL="360000"/>
            <a:r>
              <a:rPr lang="ja-JP" altLang="en-US" sz="2400" dirty="0"/>
              <a:t>ソフトウェア内のどこにバグが存在しているかを特定するのに時間がかかる</a:t>
            </a:r>
            <a:endParaRPr lang="en-US" altLang="ja-JP" sz="2400" dirty="0"/>
          </a:p>
          <a:p>
            <a:r>
              <a:rPr kumimoji="1" lang="en-US" altLang="ja-JP" sz="2400" dirty="0"/>
              <a:t>2) </a:t>
            </a:r>
            <a:r>
              <a:rPr kumimoji="1" lang="ja-JP" altLang="en-US" sz="2400" dirty="0"/>
              <a:t>修正方法が不確か </a:t>
            </a:r>
            <a:r>
              <a:rPr kumimoji="1" lang="en-US" altLang="ja-JP" sz="2400" dirty="0"/>
              <a:t>(3)</a:t>
            </a:r>
          </a:p>
          <a:p>
            <a:pPr marL="360000"/>
            <a:r>
              <a:rPr lang="ja-JP" altLang="en-US" sz="2400" dirty="0"/>
              <a:t>そのバグを解決できてもソフトウェアの他の部分との整合性を確保しなければならない</a:t>
            </a:r>
            <a:endParaRPr kumimoji="1" lang="en-US" altLang="ja-JP" sz="2400" dirty="0"/>
          </a:p>
          <a:p>
            <a:r>
              <a:rPr lang="en-US" altLang="ja-JP" sz="2400" dirty="0"/>
              <a:t>3) </a:t>
            </a:r>
            <a:r>
              <a:rPr lang="ja-JP" altLang="en-US" sz="2400" dirty="0"/>
              <a:t>修正が難しい </a:t>
            </a:r>
            <a:r>
              <a:rPr lang="en-US" altLang="ja-JP" sz="2400" dirty="0"/>
              <a:t>(14)</a:t>
            </a:r>
          </a:p>
          <a:p>
            <a:endParaRPr lang="en-US" altLang="ja-JP" sz="2400" dirty="0"/>
          </a:p>
        </p:txBody>
      </p:sp>
      <p:sp>
        <p:nvSpPr>
          <p:cNvPr id="4" name="スライド番号プレースホルダー 3">
            <a:extLst>
              <a:ext uri="{FF2B5EF4-FFF2-40B4-BE49-F238E27FC236}">
                <a16:creationId xmlns:a16="http://schemas.microsoft.com/office/drawing/2014/main" id="{A913585D-458E-4709-82B2-51D606684862}"/>
              </a:ext>
            </a:extLst>
          </p:cNvPr>
          <p:cNvSpPr>
            <a:spLocks noGrp="1"/>
          </p:cNvSpPr>
          <p:nvPr>
            <p:ph type="sldNum" sz="quarter" idx="12"/>
          </p:nvPr>
        </p:nvSpPr>
        <p:spPr/>
        <p:txBody>
          <a:bodyPr/>
          <a:lstStyle/>
          <a:p>
            <a:fld id="{F6B31617-83C2-4116-A292-35893FC60E85}" type="slidenum">
              <a:rPr kumimoji="1" lang="ja-JP" altLang="en-US" smtClean="0"/>
              <a:pPr/>
              <a:t>11</a:t>
            </a:fld>
            <a:endParaRPr kumimoji="1" lang="ja-JP" altLang="en-US" dirty="0"/>
          </a:p>
        </p:txBody>
      </p:sp>
    </p:spTree>
    <p:extLst>
      <p:ext uri="{BB962C8B-B14F-4D97-AF65-F5344CB8AC3E}">
        <p14:creationId xmlns:p14="http://schemas.microsoft.com/office/powerpoint/2010/main" val="1990551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CC7723-E804-4DEA-8C39-0C88525882F3}"/>
              </a:ext>
            </a:extLst>
          </p:cNvPr>
          <p:cNvSpPr>
            <a:spLocks noGrp="1"/>
          </p:cNvSpPr>
          <p:nvPr>
            <p:ph type="title"/>
          </p:nvPr>
        </p:nvSpPr>
        <p:spPr/>
        <p:txBody>
          <a:bodyPr/>
          <a:lstStyle/>
          <a:p>
            <a:r>
              <a:rPr lang="ja-JP" altLang="en-US" dirty="0"/>
              <a:t>研究結果</a:t>
            </a:r>
            <a:r>
              <a:rPr lang="en-US" altLang="ja-JP" dirty="0"/>
              <a:t>-RQ4</a:t>
            </a:r>
            <a:endParaRPr kumimoji="1" lang="ja-JP" altLang="en-US" dirty="0"/>
          </a:p>
        </p:txBody>
      </p:sp>
      <p:sp>
        <p:nvSpPr>
          <p:cNvPr id="3" name="コンテンツ プレースホルダー 2">
            <a:extLst>
              <a:ext uri="{FF2B5EF4-FFF2-40B4-BE49-F238E27FC236}">
                <a16:creationId xmlns:a16="http://schemas.microsoft.com/office/drawing/2014/main" id="{571D0A6C-0F70-4B63-9585-B0E76FAF3A49}"/>
              </a:ext>
            </a:extLst>
          </p:cNvPr>
          <p:cNvSpPr>
            <a:spLocks noGrp="1"/>
          </p:cNvSpPr>
          <p:nvPr>
            <p:ph idx="1"/>
          </p:nvPr>
        </p:nvSpPr>
        <p:spPr/>
        <p:txBody>
          <a:bodyPr>
            <a:normAutofit/>
          </a:bodyPr>
          <a:lstStyle/>
          <a:p>
            <a:r>
              <a:rPr kumimoji="1" lang="en-US" altLang="ja-JP" sz="2400" dirty="0"/>
              <a:t>4) </a:t>
            </a:r>
            <a:r>
              <a:rPr kumimoji="1" lang="ja-JP" altLang="en-US" sz="2400" dirty="0"/>
              <a:t>修正のリスク </a:t>
            </a:r>
            <a:r>
              <a:rPr kumimoji="1" lang="en-US" altLang="ja-JP" sz="2400" dirty="0"/>
              <a:t>(2)</a:t>
            </a:r>
          </a:p>
          <a:p>
            <a:pPr marL="360000"/>
            <a:r>
              <a:rPr lang="ja-JP" altLang="en-US" sz="2400" dirty="0"/>
              <a:t>リリースの直前にバグが発見された場合</a:t>
            </a:r>
            <a:r>
              <a:rPr lang="en-US" altLang="ja-JP" sz="2400" dirty="0"/>
              <a:t>,</a:t>
            </a:r>
            <a:r>
              <a:rPr lang="ja-JP" altLang="en-US" sz="2400" dirty="0"/>
              <a:t>コードを変更するのはリスクがあると考え次のリリースまで修正を延期</a:t>
            </a:r>
            <a:endParaRPr lang="en-US" altLang="ja-JP" sz="2400" dirty="0"/>
          </a:p>
          <a:p>
            <a:r>
              <a:rPr kumimoji="1" lang="en-US" altLang="ja-JP" sz="2400" dirty="0"/>
              <a:t>5) </a:t>
            </a:r>
            <a:r>
              <a:rPr kumimoji="1" lang="ja-JP" altLang="en-US" sz="2400" dirty="0"/>
              <a:t>不完全な修正 </a:t>
            </a:r>
            <a:r>
              <a:rPr kumimoji="1" lang="en-US" altLang="ja-JP" sz="2400" dirty="0"/>
              <a:t>(4)</a:t>
            </a:r>
          </a:p>
          <a:p>
            <a:pPr marL="360000"/>
            <a:r>
              <a:rPr lang="ja-JP" altLang="en-US" sz="2400" dirty="0"/>
              <a:t>問題が完全に解決するまで何度か修正しなければならない</a:t>
            </a:r>
            <a:endParaRPr lang="en-US" altLang="ja-JP" sz="2400" dirty="0"/>
          </a:p>
          <a:p>
            <a:r>
              <a:rPr kumimoji="1" lang="en-US" altLang="ja-JP" sz="2400" dirty="0"/>
              <a:t>6) </a:t>
            </a:r>
            <a:r>
              <a:rPr lang="ja-JP" altLang="en-US" sz="2400" dirty="0"/>
              <a:t>同じバグが報告されるまで重要性が認識されなかった</a:t>
            </a:r>
            <a:endParaRPr lang="en-US" altLang="ja-JP" sz="2400" dirty="0"/>
          </a:p>
          <a:p>
            <a:r>
              <a:rPr lang="ja-JP" altLang="en-US" sz="2400" dirty="0"/>
              <a:t>　</a:t>
            </a:r>
            <a:r>
              <a:rPr lang="en-US" altLang="ja-JP" sz="2400" dirty="0"/>
              <a:t>(14)</a:t>
            </a:r>
            <a:endParaRPr kumimoji="1" lang="ja-JP" altLang="en-US" sz="2400" dirty="0"/>
          </a:p>
        </p:txBody>
      </p:sp>
      <p:sp>
        <p:nvSpPr>
          <p:cNvPr id="4" name="スライド番号プレースホルダー 3">
            <a:extLst>
              <a:ext uri="{FF2B5EF4-FFF2-40B4-BE49-F238E27FC236}">
                <a16:creationId xmlns:a16="http://schemas.microsoft.com/office/drawing/2014/main" id="{626DF811-0567-4F05-8D17-55E836343F45}"/>
              </a:ext>
            </a:extLst>
          </p:cNvPr>
          <p:cNvSpPr>
            <a:spLocks noGrp="1"/>
          </p:cNvSpPr>
          <p:nvPr>
            <p:ph type="sldNum" sz="quarter" idx="12"/>
          </p:nvPr>
        </p:nvSpPr>
        <p:spPr/>
        <p:txBody>
          <a:bodyPr/>
          <a:lstStyle/>
          <a:p>
            <a:fld id="{F6B31617-83C2-4116-A292-35893FC60E85}" type="slidenum">
              <a:rPr kumimoji="1" lang="ja-JP" altLang="en-US" smtClean="0"/>
              <a:pPr/>
              <a:t>12</a:t>
            </a:fld>
            <a:endParaRPr kumimoji="1" lang="ja-JP" altLang="en-US" dirty="0"/>
          </a:p>
        </p:txBody>
      </p:sp>
    </p:spTree>
    <p:extLst>
      <p:ext uri="{BB962C8B-B14F-4D97-AF65-F5344CB8AC3E}">
        <p14:creationId xmlns:p14="http://schemas.microsoft.com/office/powerpoint/2010/main" val="23781591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366678-69E7-4AEB-BD11-9A4B000A33CC}"/>
              </a:ext>
            </a:extLst>
          </p:cNvPr>
          <p:cNvSpPr>
            <a:spLocks noGrp="1"/>
          </p:cNvSpPr>
          <p:nvPr>
            <p:ph type="title"/>
          </p:nvPr>
        </p:nvSpPr>
        <p:spPr/>
        <p:txBody>
          <a:bodyPr/>
          <a:lstStyle/>
          <a:p>
            <a:r>
              <a:rPr lang="ja-JP" altLang="en-US" dirty="0"/>
              <a:t>研究結果</a:t>
            </a:r>
            <a:r>
              <a:rPr lang="en-US" altLang="ja-JP" dirty="0"/>
              <a:t>-RQ4</a:t>
            </a:r>
            <a:endParaRPr kumimoji="1" lang="ja-JP" altLang="en-US" dirty="0"/>
          </a:p>
        </p:txBody>
      </p:sp>
      <p:sp>
        <p:nvSpPr>
          <p:cNvPr id="3" name="コンテンツ プレースホルダー 2">
            <a:extLst>
              <a:ext uri="{FF2B5EF4-FFF2-40B4-BE49-F238E27FC236}">
                <a16:creationId xmlns:a16="http://schemas.microsoft.com/office/drawing/2014/main" id="{8893BD6A-673F-48C5-8FF3-2A8C46FB9F49}"/>
              </a:ext>
            </a:extLst>
          </p:cNvPr>
          <p:cNvSpPr>
            <a:spLocks noGrp="1"/>
          </p:cNvSpPr>
          <p:nvPr>
            <p:ph idx="1"/>
          </p:nvPr>
        </p:nvSpPr>
        <p:spPr/>
        <p:txBody>
          <a:bodyPr>
            <a:normAutofit/>
          </a:bodyPr>
          <a:lstStyle/>
          <a:p>
            <a:endParaRPr lang="en-US" altLang="ja-JP" sz="2400" dirty="0"/>
          </a:p>
          <a:p>
            <a:r>
              <a:rPr lang="en-US" altLang="ja-JP" sz="2400" dirty="0"/>
              <a:t>7) </a:t>
            </a:r>
            <a:r>
              <a:rPr lang="ja-JP" altLang="en-US" sz="2400" dirty="0"/>
              <a:t>バグの再現に時間がかかる </a:t>
            </a:r>
            <a:r>
              <a:rPr lang="en-US" altLang="ja-JP" sz="2400" dirty="0"/>
              <a:t>(9)</a:t>
            </a:r>
          </a:p>
          <a:p>
            <a:pPr marL="360000"/>
            <a:r>
              <a:rPr kumimoji="1" lang="ja-JP" altLang="en-US" sz="2400" dirty="0"/>
              <a:t>再現に</a:t>
            </a:r>
            <a:r>
              <a:rPr kumimoji="1" lang="en-US" altLang="ja-JP" sz="2400" dirty="0"/>
              <a:t>1</a:t>
            </a:r>
            <a:r>
              <a:rPr kumimoji="1" lang="ja-JP" altLang="en-US" sz="2400" dirty="0"/>
              <a:t>年</a:t>
            </a:r>
            <a:r>
              <a:rPr kumimoji="1" lang="en-US" altLang="ja-JP" sz="2400" dirty="0"/>
              <a:t>4</a:t>
            </a:r>
            <a:r>
              <a:rPr kumimoji="1" lang="ja-JP" altLang="en-US" sz="2400" dirty="0"/>
              <a:t>か月かかったが</a:t>
            </a:r>
            <a:r>
              <a:rPr kumimoji="1" lang="en-US" altLang="ja-JP" sz="2400" dirty="0"/>
              <a:t>1</a:t>
            </a:r>
            <a:r>
              <a:rPr kumimoji="1" lang="ja-JP" altLang="en-US" sz="2400" dirty="0"/>
              <a:t>日で修正できたバグも</a:t>
            </a:r>
            <a:endParaRPr kumimoji="1" lang="en-US" altLang="ja-JP" sz="2400" dirty="0"/>
          </a:p>
          <a:p>
            <a:r>
              <a:rPr kumimoji="1" lang="en-US" altLang="ja-JP" sz="2400" dirty="0"/>
              <a:t>8) </a:t>
            </a:r>
            <a:r>
              <a:rPr kumimoji="1" lang="ja-JP" altLang="en-US" sz="2400" dirty="0"/>
              <a:t>スケジュールの問題 </a:t>
            </a:r>
            <a:r>
              <a:rPr kumimoji="1" lang="en-US" altLang="ja-JP" sz="2400" dirty="0"/>
              <a:t>(7)</a:t>
            </a:r>
          </a:p>
          <a:p>
            <a:pPr marL="360000"/>
            <a:r>
              <a:rPr lang="ja-JP" altLang="en-US" sz="2400" dirty="0"/>
              <a:t>より重要なバグがあった場合それを優先</a:t>
            </a:r>
            <a:endParaRPr lang="en-US" altLang="ja-JP" sz="2400" dirty="0"/>
          </a:p>
          <a:p>
            <a:r>
              <a:rPr lang="en-US" altLang="ja-JP" sz="2400" dirty="0"/>
              <a:t>9)</a:t>
            </a:r>
            <a:r>
              <a:rPr lang="ja-JP" altLang="en-US" sz="2400" dirty="0"/>
              <a:t>その他 </a:t>
            </a:r>
            <a:r>
              <a:rPr lang="en-US" altLang="ja-JP" sz="2400" dirty="0"/>
              <a:t>(18)</a:t>
            </a:r>
          </a:p>
          <a:p>
            <a:pPr marL="360000"/>
            <a:r>
              <a:rPr kumimoji="1" lang="ja-JP" altLang="en-US" sz="2400" dirty="0"/>
              <a:t>開発者が休暇をとっているなど</a:t>
            </a:r>
            <a:endParaRPr lang="en-US" altLang="ja-JP" sz="2400" dirty="0"/>
          </a:p>
        </p:txBody>
      </p:sp>
      <p:sp>
        <p:nvSpPr>
          <p:cNvPr id="4" name="スライド番号プレースホルダー 3">
            <a:extLst>
              <a:ext uri="{FF2B5EF4-FFF2-40B4-BE49-F238E27FC236}">
                <a16:creationId xmlns:a16="http://schemas.microsoft.com/office/drawing/2014/main" id="{61368D46-A563-4060-91C3-2142312C8FC8}"/>
              </a:ext>
            </a:extLst>
          </p:cNvPr>
          <p:cNvSpPr>
            <a:spLocks noGrp="1"/>
          </p:cNvSpPr>
          <p:nvPr>
            <p:ph type="sldNum" sz="quarter" idx="12"/>
          </p:nvPr>
        </p:nvSpPr>
        <p:spPr/>
        <p:txBody>
          <a:bodyPr/>
          <a:lstStyle/>
          <a:p>
            <a:fld id="{F6B31617-83C2-4116-A292-35893FC60E85}" type="slidenum">
              <a:rPr kumimoji="1" lang="ja-JP" altLang="en-US" smtClean="0"/>
              <a:pPr/>
              <a:t>13</a:t>
            </a:fld>
            <a:endParaRPr kumimoji="1" lang="ja-JP" altLang="en-US" dirty="0"/>
          </a:p>
        </p:txBody>
      </p:sp>
    </p:spTree>
    <p:extLst>
      <p:ext uri="{BB962C8B-B14F-4D97-AF65-F5344CB8AC3E}">
        <p14:creationId xmlns:p14="http://schemas.microsoft.com/office/powerpoint/2010/main" val="2647068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7E18F72-266D-4BCE-B6FB-D0E33E7612A3}"/>
              </a:ext>
            </a:extLst>
          </p:cNvPr>
          <p:cNvSpPr>
            <a:spLocks noGrp="1"/>
          </p:cNvSpPr>
          <p:nvPr>
            <p:ph type="title"/>
          </p:nvPr>
        </p:nvSpPr>
        <p:spPr/>
        <p:txBody>
          <a:bodyPr/>
          <a:lstStyle/>
          <a:p>
            <a:r>
              <a:rPr lang="ja-JP" altLang="en-US" dirty="0"/>
              <a:t>研究結果</a:t>
            </a:r>
            <a:r>
              <a:rPr lang="en-US" altLang="ja-JP" dirty="0"/>
              <a:t>-RQ4</a:t>
            </a:r>
            <a:endParaRPr kumimoji="1" lang="ja-JP" altLang="en-US" dirty="0"/>
          </a:p>
        </p:txBody>
      </p:sp>
      <p:sp>
        <p:nvSpPr>
          <p:cNvPr id="3" name="コンテンツ プレースホルダー 2">
            <a:extLst>
              <a:ext uri="{FF2B5EF4-FFF2-40B4-BE49-F238E27FC236}">
                <a16:creationId xmlns:a16="http://schemas.microsoft.com/office/drawing/2014/main" id="{991D8112-D01F-42CE-9DB2-DF828C7BB407}"/>
              </a:ext>
            </a:extLst>
          </p:cNvPr>
          <p:cNvSpPr>
            <a:spLocks noGrp="1"/>
          </p:cNvSpPr>
          <p:nvPr>
            <p:ph idx="1"/>
          </p:nvPr>
        </p:nvSpPr>
        <p:spPr/>
        <p:txBody>
          <a:bodyPr/>
          <a:lstStyle/>
          <a:p>
            <a:endParaRPr kumimoji="1" lang="en-US" altLang="ja-JP" dirty="0"/>
          </a:p>
          <a:p>
            <a:endParaRPr kumimoji="1" lang="en-US" altLang="ja-JP" dirty="0"/>
          </a:p>
          <a:p>
            <a:r>
              <a:rPr kumimoji="1" lang="ja-JP" altLang="en-US" dirty="0"/>
              <a:t>様々な理由でバグの修正に時間がかかっていたが</a:t>
            </a:r>
            <a:r>
              <a:rPr kumimoji="1" lang="en-US" altLang="ja-JP" dirty="0"/>
              <a:t>,</a:t>
            </a:r>
            <a:r>
              <a:rPr kumimoji="1" lang="ja-JP" altLang="en-US" dirty="0"/>
              <a:t>特定の理由なしに遅延したバグ</a:t>
            </a:r>
            <a:r>
              <a:rPr lang="ja-JP" altLang="en-US" dirty="0"/>
              <a:t>は</a:t>
            </a:r>
            <a:r>
              <a:rPr lang="en-US" altLang="ja-JP" dirty="0"/>
              <a:t>29</a:t>
            </a:r>
            <a:r>
              <a:rPr lang="ja-JP" altLang="en-US" dirty="0"/>
              <a:t>件であり</a:t>
            </a:r>
            <a:r>
              <a:rPr lang="en-US" altLang="ja-JP" dirty="0"/>
              <a:t>,</a:t>
            </a:r>
            <a:r>
              <a:rPr lang="ja-JP" altLang="en-US" dirty="0"/>
              <a:t>最も多かった</a:t>
            </a:r>
            <a:endParaRPr kumimoji="1" lang="ja-JP" altLang="en-US" dirty="0"/>
          </a:p>
        </p:txBody>
      </p:sp>
      <p:sp>
        <p:nvSpPr>
          <p:cNvPr id="4" name="スライド番号プレースホルダー 3">
            <a:extLst>
              <a:ext uri="{FF2B5EF4-FFF2-40B4-BE49-F238E27FC236}">
                <a16:creationId xmlns:a16="http://schemas.microsoft.com/office/drawing/2014/main" id="{81A23CC7-1769-4156-A4D5-01D57CBF8B9A}"/>
              </a:ext>
            </a:extLst>
          </p:cNvPr>
          <p:cNvSpPr>
            <a:spLocks noGrp="1"/>
          </p:cNvSpPr>
          <p:nvPr>
            <p:ph type="sldNum" sz="quarter" idx="12"/>
          </p:nvPr>
        </p:nvSpPr>
        <p:spPr/>
        <p:txBody>
          <a:bodyPr/>
          <a:lstStyle/>
          <a:p>
            <a:fld id="{F6B31617-83C2-4116-A292-35893FC60E85}" type="slidenum">
              <a:rPr kumimoji="1" lang="ja-JP" altLang="en-US" smtClean="0"/>
              <a:pPr/>
              <a:t>14</a:t>
            </a:fld>
            <a:endParaRPr kumimoji="1" lang="ja-JP" altLang="en-US" dirty="0"/>
          </a:p>
        </p:txBody>
      </p:sp>
    </p:spTree>
    <p:extLst>
      <p:ext uri="{BB962C8B-B14F-4D97-AF65-F5344CB8AC3E}">
        <p14:creationId xmlns:p14="http://schemas.microsoft.com/office/powerpoint/2010/main" val="458308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3D44373-256E-49DD-9F06-2845A132ACEE}"/>
              </a:ext>
            </a:extLst>
          </p:cNvPr>
          <p:cNvSpPr>
            <a:spLocks noGrp="1"/>
          </p:cNvSpPr>
          <p:nvPr>
            <p:ph type="title"/>
          </p:nvPr>
        </p:nvSpPr>
        <p:spPr/>
        <p:txBody>
          <a:bodyPr/>
          <a:lstStyle/>
          <a:p>
            <a:r>
              <a:rPr lang="ja-JP" altLang="en-US" dirty="0"/>
              <a:t>研究結果</a:t>
            </a:r>
            <a:r>
              <a:rPr lang="en-US" altLang="ja-JP" dirty="0"/>
              <a:t>-RQ5</a:t>
            </a:r>
            <a:endParaRPr kumimoji="1" lang="ja-JP" altLang="en-US" dirty="0"/>
          </a:p>
        </p:txBody>
      </p:sp>
      <p:sp>
        <p:nvSpPr>
          <p:cNvPr id="3" name="コンテンツ プレースホルダー 2">
            <a:extLst>
              <a:ext uri="{FF2B5EF4-FFF2-40B4-BE49-F238E27FC236}">
                <a16:creationId xmlns:a16="http://schemas.microsoft.com/office/drawing/2014/main" id="{FCD00E36-974E-41DE-BF80-AFCC9445DA01}"/>
              </a:ext>
            </a:extLst>
          </p:cNvPr>
          <p:cNvSpPr>
            <a:spLocks noGrp="1"/>
          </p:cNvSpPr>
          <p:nvPr>
            <p:ph idx="1"/>
          </p:nvPr>
        </p:nvSpPr>
        <p:spPr/>
        <p:txBody>
          <a:bodyPr/>
          <a:lstStyle/>
          <a:p>
            <a:r>
              <a:rPr lang="en-US" altLang="ja-JP" sz="2800" dirty="0"/>
              <a:t>RQ5:</a:t>
            </a:r>
            <a:r>
              <a:rPr lang="ja-JP" altLang="en-US" sz="2800" dirty="0"/>
              <a:t>長命のバグの修正の性質は何か</a:t>
            </a:r>
            <a:endParaRPr kumimoji="1" lang="en-US" altLang="ja-JP" sz="2800" dirty="0"/>
          </a:p>
          <a:p>
            <a:endParaRPr kumimoji="1" lang="en-US" altLang="ja-JP" sz="2800" dirty="0"/>
          </a:p>
          <a:p>
            <a:r>
              <a:rPr kumimoji="1" lang="ja-JP" altLang="en-US" sz="2800" dirty="0"/>
              <a:t>変更されたファイルの数とコードの行数を調査</a:t>
            </a:r>
            <a:endParaRPr kumimoji="1" lang="en-US" altLang="ja-JP" sz="2800" dirty="0"/>
          </a:p>
        </p:txBody>
      </p:sp>
      <p:sp>
        <p:nvSpPr>
          <p:cNvPr id="4" name="スライド番号プレースホルダー 3">
            <a:extLst>
              <a:ext uri="{FF2B5EF4-FFF2-40B4-BE49-F238E27FC236}">
                <a16:creationId xmlns:a16="http://schemas.microsoft.com/office/drawing/2014/main" id="{C86FE0CD-B67F-4E96-BD22-69BCA6BD010D}"/>
              </a:ext>
            </a:extLst>
          </p:cNvPr>
          <p:cNvSpPr>
            <a:spLocks noGrp="1"/>
          </p:cNvSpPr>
          <p:nvPr>
            <p:ph type="sldNum" sz="quarter" idx="12"/>
          </p:nvPr>
        </p:nvSpPr>
        <p:spPr/>
        <p:txBody>
          <a:bodyPr/>
          <a:lstStyle/>
          <a:p>
            <a:fld id="{F6B31617-83C2-4116-A292-35893FC60E85}" type="slidenum">
              <a:rPr kumimoji="1" lang="ja-JP" altLang="en-US" smtClean="0"/>
              <a:pPr/>
              <a:t>15</a:t>
            </a:fld>
            <a:endParaRPr kumimoji="1" lang="ja-JP" altLang="en-US" dirty="0"/>
          </a:p>
        </p:txBody>
      </p:sp>
    </p:spTree>
    <p:extLst>
      <p:ext uri="{BB962C8B-B14F-4D97-AF65-F5344CB8AC3E}">
        <p14:creationId xmlns:p14="http://schemas.microsoft.com/office/powerpoint/2010/main" val="3377834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BB771D-2C09-4880-A472-9683CF29A067}"/>
              </a:ext>
            </a:extLst>
          </p:cNvPr>
          <p:cNvSpPr>
            <a:spLocks noGrp="1"/>
          </p:cNvSpPr>
          <p:nvPr>
            <p:ph type="title"/>
          </p:nvPr>
        </p:nvSpPr>
        <p:spPr/>
        <p:txBody>
          <a:bodyPr/>
          <a:lstStyle/>
          <a:p>
            <a:r>
              <a:rPr lang="ja-JP" altLang="en-US" dirty="0"/>
              <a:t>研究結果</a:t>
            </a:r>
            <a:r>
              <a:rPr lang="en-US" altLang="ja-JP" dirty="0"/>
              <a:t>-RQ5</a:t>
            </a:r>
            <a:endParaRPr kumimoji="1" lang="ja-JP" altLang="en-US" dirty="0"/>
          </a:p>
        </p:txBody>
      </p:sp>
      <p:sp>
        <p:nvSpPr>
          <p:cNvPr id="3" name="コンテンツ プレースホルダー 2">
            <a:extLst>
              <a:ext uri="{FF2B5EF4-FFF2-40B4-BE49-F238E27FC236}">
                <a16:creationId xmlns:a16="http://schemas.microsoft.com/office/drawing/2014/main" id="{203085B5-191E-44DD-B66B-A753BBA0109A}"/>
              </a:ext>
            </a:extLst>
          </p:cNvPr>
          <p:cNvSpPr>
            <a:spLocks noGrp="1"/>
          </p:cNvSpPr>
          <p:nvPr>
            <p:ph idx="1"/>
          </p:nvPr>
        </p:nvSpPr>
        <p:spPr>
          <a:xfrm>
            <a:off x="822959" y="4600280"/>
            <a:ext cx="7543801" cy="1268814"/>
          </a:xfrm>
        </p:spPr>
        <p:txBody>
          <a:bodyPr>
            <a:normAutofit fontScale="92500"/>
          </a:bodyPr>
          <a:lstStyle/>
          <a:p>
            <a:r>
              <a:rPr kumimoji="1" lang="ja-JP" altLang="en-US" sz="2800" dirty="0"/>
              <a:t>修正の</a:t>
            </a:r>
            <a:r>
              <a:rPr kumimoji="1" lang="en-US" altLang="ja-JP" sz="2800" dirty="0"/>
              <a:t>40%</a:t>
            </a:r>
            <a:r>
              <a:rPr kumimoji="1" lang="ja-JP" altLang="en-US" sz="2800" dirty="0"/>
              <a:t>以上が</a:t>
            </a:r>
            <a:r>
              <a:rPr kumimoji="1" lang="en-US" altLang="ja-JP" sz="2800" dirty="0"/>
              <a:t>1</a:t>
            </a:r>
            <a:r>
              <a:rPr kumimoji="1" lang="ja-JP" altLang="en-US" sz="2800" dirty="0"/>
              <a:t>つのファイルの変更のみであった</a:t>
            </a:r>
            <a:endParaRPr kumimoji="1" lang="en-US" altLang="ja-JP" sz="2800" dirty="0"/>
          </a:p>
          <a:p>
            <a:r>
              <a:rPr kumimoji="1" lang="en-US" altLang="ja-JP" sz="2800" dirty="0"/>
              <a:t>4</a:t>
            </a:r>
            <a:r>
              <a:rPr kumimoji="1" lang="ja-JP" altLang="en-US" sz="2800" dirty="0"/>
              <a:t>以上のファイルにまたがっているものは</a:t>
            </a:r>
            <a:r>
              <a:rPr kumimoji="1" lang="en-US" altLang="ja-JP" sz="2800" dirty="0"/>
              <a:t>30%</a:t>
            </a:r>
            <a:r>
              <a:rPr kumimoji="1" lang="ja-JP" altLang="en-US" sz="2800" dirty="0"/>
              <a:t>程だった</a:t>
            </a:r>
          </a:p>
        </p:txBody>
      </p:sp>
      <p:sp>
        <p:nvSpPr>
          <p:cNvPr id="4" name="スライド番号プレースホルダー 3">
            <a:extLst>
              <a:ext uri="{FF2B5EF4-FFF2-40B4-BE49-F238E27FC236}">
                <a16:creationId xmlns:a16="http://schemas.microsoft.com/office/drawing/2014/main" id="{25BF29FE-CC34-4D96-828B-574003681354}"/>
              </a:ext>
            </a:extLst>
          </p:cNvPr>
          <p:cNvSpPr>
            <a:spLocks noGrp="1"/>
          </p:cNvSpPr>
          <p:nvPr>
            <p:ph type="sldNum" sz="quarter" idx="12"/>
          </p:nvPr>
        </p:nvSpPr>
        <p:spPr/>
        <p:txBody>
          <a:bodyPr/>
          <a:lstStyle/>
          <a:p>
            <a:fld id="{F6B31617-83C2-4116-A292-35893FC60E85}" type="slidenum">
              <a:rPr kumimoji="1" lang="ja-JP" altLang="en-US" smtClean="0"/>
              <a:pPr/>
              <a:t>16</a:t>
            </a:fld>
            <a:endParaRPr kumimoji="1" lang="ja-JP" altLang="en-US" dirty="0"/>
          </a:p>
        </p:txBody>
      </p:sp>
      <p:pic>
        <p:nvPicPr>
          <p:cNvPr id="8" name="図 7" descr="ブラック, 吊るす, 木製, 部屋 が含まれている画像&#10;&#10;自動的に生成された説明">
            <a:extLst>
              <a:ext uri="{FF2B5EF4-FFF2-40B4-BE49-F238E27FC236}">
                <a16:creationId xmlns:a16="http://schemas.microsoft.com/office/drawing/2014/main" id="{E330C24F-3A6E-4C60-8193-3DAD156807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1395" y="1885967"/>
            <a:ext cx="5681210" cy="2565707"/>
          </a:xfrm>
          <a:prstGeom prst="rect">
            <a:avLst/>
          </a:prstGeom>
        </p:spPr>
      </p:pic>
      <p:sp>
        <p:nvSpPr>
          <p:cNvPr id="9" name="正方形/長方形 8">
            <a:extLst>
              <a:ext uri="{FF2B5EF4-FFF2-40B4-BE49-F238E27FC236}">
                <a16:creationId xmlns:a16="http://schemas.microsoft.com/office/drawing/2014/main" id="{32AE7F23-D396-4C2B-843A-E2D3F77F8BB9}"/>
              </a:ext>
            </a:extLst>
          </p:cNvPr>
          <p:cNvSpPr/>
          <p:nvPr/>
        </p:nvSpPr>
        <p:spPr>
          <a:xfrm>
            <a:off x="3289955" y="2724346"/>
            <a:ext cx="499620" cy="14988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B4F468E6-DE5B-497C-9676-7DFB8E6D420D}"/>
              </a:ext>
            </a:extLst>
          </p:cNvPr>
          <p:cNvSpPr/>
          <p:nvPr/>
        </p:nvSpPr>
        <p:spPr>
          <a:xfrm>
            <a:off x="4892512" y="2724346"/>
            <a:ext cx="1357460" cy="1498862"/>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3935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309474A-BC70-4176-BEA2-9071CD33D4E2}"/>
              </a:ext>
            </a:extLst>
          </p:cNvPr>
          <p:cNvSpPr>
            <a:spLocks noGrp="1"/>
          </p:cNvSpPr>
          <p:nvPr>
            <p:ph type="title"/>
          </p:nvPr>
        </p:nvSpPr>
        <p:spPr/>
        <p:txBody>
          <a:bodyPr/>
          <a:lstStyle/>
          <a:p>
            <a:r>
              <a:rPr lang="ja-JP" altLang="en-US" dirty="0"/>
              <a:t>研究結果</a:t>
            </a:r>
            <a:r>
              <a:rPr lang="en-US" altLang="ja-JP" dirty="0"/>
              <a:t>-RQ5</a:t>
            </a:r>
            <a:endParaRPr kumimoji="1" lang="ja-JP" altLang="en-US" dirty="0"/>
          </a:p>
        </p:txBody>
      </p:sp>
      <p:sp>
        <p:nvSpPr>
          <p:cNvPr id="3" name="コンテンツ プレースホルダー 2">
            <a:extLst>
              <a:ext uri="{FF2B5EF4-FFF2-40B4-BE49-F238E27FC236}">
                <a16:creationId xmlns:a16="http://schemas.microsoft.com/office/drawing/2014/main" id="{600DB6CE-495A-43AF-AEB1-AB214DF53B2D}"/>
              </a:ext>
            </a:extLst>
          </p:cNvPr>
          <p:cNvSpPr>
            <a:spLocks noGrp="1"/>
          </p:cNvSpPr>
          <p:nvPr>
            <p:ph idx="1"/>
          </p:nvPr>
        </p:nvSpPr>
        <p:spPr/>
        <p:txBody>
          <a:bodyPr/>
          <a:lstStyle/>
          <a:p>
            <a:endParaRPr lang="en-US" altLang="ja-JP" dirty="0"/>
          </a:p>
          <a:p>
            <a:r>
              <a:rPr lang="en-US" altLang="ja-JP" dirty="0"/>
              <a:t>23%</a:t>
            </a:r>
            <a:r>
              <a:rPr lang="ja-JP" altLang="en-US" dirty="0"/>
              <a:t>のバグで</a:t>
            </a:r>
            <a:r>
              <a:rPr lang="en-US" altLang="ja-JP" dirty="0"/>
              <a:t>100</a:t>
            </a:r>
            <a:r>
              <a:rPr lang="ja-JP" altLang="en-US" dirty="0"/>
              <a:t>行以上の変更がったが</a:t>
            </a:r>
            <a:r>
              <a:rPr lang="en-US" altLang="ja-JP" dirty="0"/>
              <a:t>,10</a:t>
            </a:r>
            <a:r>
              <a:rPr lang="ja-JP" altLang="en-US" dirty="0"/>
              <a:t>行未満の変更が最も多く約</a:t>
            </a:r>
            <a:r>
              <a:rPr lang="en-US" altLang="ja-JP" dirty="0"/>
              <a:t>40%</a:t>
            </a:r>
            <a:r>
              <a:rPr lang="ja-JP" altLang="en-US" dirty="0"/>
              <a:t>であった</a:t>
            </a:r>
            <a:endParaRPr lang="en-US" altLang="ja-JP" dirty="0"/>
          </a:p>
          <a:p>
            <a:endParaRPr lang="en-US" altLang="ja-JP" sz="1050" dirty="0"/>
          </a:p>
          <a:p>
            <a:r>
              <a:rPr lang="ja-JP" altLang="en-US" dirty="0"/>
              <a:t>長命のバグは必ずしも大規模な修正が必要であるとは限らない</a:t>
            </a:r>
            <a:endParaRPr lang="en-US" altLang="ja-JP" dirty="0"/>
          </a:p>
        </p:txBody>
      </p:sp>
      <p:sp>
        <p:nvSpPr>
          <p:cNvPr id="4" name="スライド番号プレースホルダー 3">
            <a:extLst>
              <a:ext uri="{FF2B5EF4-FFF2-40B4-BE49-F238E27FC236}">
                <a16:creationId xmlns:a16="http://schemas.microsoft.com/office/drawing/2014/main" id="{E97224A8-9CA0-4BE0-909E-B83C74494485}"/>
              </a:ext>
            </a:extLst>
          </p:cNvPr>
          <p:cNvSpPr>
            <a:spLocks noGrp="1"/>
          </p:cNvSpPr>
          <p:nvPr>
            <p:ph type="sldNum" sz="quarter" idx="12"/>
          </p:nvPr>
        </p:nvSpPr>
        <p:spPr/>
        <p:txBody>
          <a:bodyPr/>
          <a:lstStyle/>
          <a:p>
            <a:fld id="{F6B31617-83C2-4116-A292-35893FC60E85}" type="slidenum">
              <a:rPr kumimoji="1" lang="ja-JP" altLang="en-US" smtClean="0"/>
              <a:pPr/>
              <a:t>17</a:t>
            </a:fld>
            <a:endParaRPr kumimoji="1" lang="ja-JP" altLang="en-US" dirty="0"/>
          </a:p>
        </p:txBody>
      </p:sp>
    </p:spTree>
    <p:extLst>
      <p:ext uri="{BB962C8B-B14F-4D97-AF65-F5344CB8AC3E}">
        <p14:creationId xmlns:p14="http://schemas.microsoft.com/office/powerpoint/2010/main" val="1679249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C76340-195E-4A89-A401-3E8777DC0A4C}"/>
              </a:ext>
            </a:extLst>
          </p:cNvPr>
          <p:cNvSpPr>
            <a:spLocks noGrp="1"/>
          </p:cNvSpPr>
          <p:nvPr>
            <p:ph type="title"/>
          </p:nvPr>
        </p:nvSpPr>
        <p:spPr/>
        <p:txBody>
          <a:bodyPr/>
          <a:lstStyle/>
          <a:p>
            <a:r>
              <a:rPr lang="ja-JP" altLang="en-US" dirty="0"/>
              <a:t>結論</a:t>
            </a:r>
            <a:endParaRPr kumimoji="1" lang="ja-JP" altLang="en-US" dirty="0"/>
          </a:p>
        </p:txBody>
      </p:sp>
      <p:sp>
        <p:nvSpPr>
          <p:cNvPr id="3" name="コンテンツ プレースホルダー 2">
            <a:extLst>
              <a:ext uri="{FF2B5EF4-FFF2-40B4-BE49-F238E27FC236}">
                <a16:creationId xmlns:a16="http://schemas.microsoft.com/office/drawing/2014/main" id="{CD94C8E6-09D2-4A53-805B-9A51F1EA6A37}"/>
              </a:ext>
            </a:extLst>
          </p:cNvPr>
          <p:cNvSpPr>
            <a:spLocks noGrp="1"/>
          </p:cNvSpPr>
          <p:nvPr>
            <p:ph idx="1"/>
          </p:nvPr>
        </p:nvSpPr>
        <p:spPr/>
        <p:txBody>
          <a:bodyPr/>
          <a:lstStyle/>
          <a:p>
            <a:r>
              <a:rPr lang="ja-JP" altLang="en-US" dirty="0"/>
              <a:t>バグが長命である理由は様々であるが</a:t>
            </a:r>
            <a:r>
              <a:rPr lang="en-US" altLang="ja-JP" dirty="0"/>
              <a:t>,</a:t>
            </a:r>
            <a:r>
              <a:rPr lang="ja-JP" altLang="en-US" dirty="0"/>
              <a:t>特定の理由なしに遅延したものが多数あった</a:t>
            </a:r>
          </a:p>
          <a:p>
            <a:endParaRPr kumimoji="1" lang="en-US" altLang="ja-JP" sz="1050" dirty="0"/>
          </a:p>
          <a:p>
            <a:r>
              <a:rPr kumimoji="1" lang="ja-JP" altLang="en-US" dirty="0"/>
              <a:t>長命のバグはバグの割り当てに</a:t>
            </a:r>
            <a:r>
              <a:rPr lang="ja-JP" altLang="en-US" dirty="0"/>
              <a:t>平均</a:t>
            </a:r>
            <a:r>
              <a:rPr kumimoji="1" lang="en-US" altLang="ja-JP" dirty="0"/>
              <a:t>1</a:t>
            </a:r>
            <a:r>
              <a:rPr kumimoji="1" lang="ja-JP" altLang="en-US" dirty="0"/>
              <a:t>年以上</a:t>
            </a:r>
            <a:r>
              <a:rPr kumimoji="1" lang="en-US" altLang="ja-JP" dirty="0"/>
              <a:t>,</a:t>
            </a:r>
            <a:r>
              <a:rPr kumimoji="1" lang="ja-JP" altLang="en-US" dirty="0"/>
              <a:t>修正に平均で</a:t>
            </a:r>
            <a:r>
              <a:rPr kumimoji="1" lang="en-US" altLang="ja-JP" dirty="0"/>
              <a:t>1</a:t>
            </a:r>
            <a:r>
              <a:rPr kumimoji="1" lang="ja-JP" altLang="en-US" dirty="0"/>
              <a:t>年かかっており</a:t>
            </a:r>
            <a:r>
              <a:rPr kumimoji="1" lang="en-US" altLang="ja-JP" dirty="0"/>
              <a:t>,</a:t>
            </a:r>
            <a:r>
              <a:rPr kumimoji="1" lang="ja-JP" altLang="en-US" dirty="0"/>
              <a:t>そこを改善することで修正時間を短縮できるのではないか</a:t>
            </a:r>
            <a:endParaRPr kumimoji="1" lang="en-US" altLang="ja-JP" dirty="0"/>
          </a:p>
        </p:txBody>
      </p:sp>
      <p:sp>
        <p:nvSpPr>
          <p:cNvPr id="4" name="スライド番号プレースホルダー 3">
            <a:extLst>
              <a:ext uri="{FF2B5EF4-FFF2-40B4-BE49-F238E27FC236}">
                <a16:creationId xmlns:a16="http://schemas.microsoft.com/office/drawing/2014/main" id="{5852C161-64CD-4358-A811-9F939AF3C2FC}"/>
              </a:ext>
            </a:extLst>
          </p:cNvPr>
          <p:cNvSpPr>
            <a:spLocks noGrp="1"/>
          </p:cNvSpPr>
          <p:nvPr>
            <p:ph type="sldNum" sz="quarter" idx="12"/>
          </p:nvPr>
        </p:nvSpPr>
        <p:spPr/>
        <p:txBody>
          <a:bodyPr/>
          <a:lstStyle/>
          <a:p>
            <a:fld id="{F6B31617-83C2-4116-A292-35893FC60E85}" type="slidenum">
              <a:rPr kumimoji="1" lang="ja-JP" altLang="en-US" smtClean="0"/>
              <a:pPr/>
              <a:t>18</a:t>
            </a:fld>
            <a:endParaRPr kumimoji="1" lang="ja-JP" altLang="en-US" dirty="0"/>
          </a:p>
        </p:txBody>
      </p:sp>
    </p:spTree>
    <p:extLst>
      <p:ext uri="{BB962C8B-B14F-4D97-AF65-F5344CB8AC3E}">
        <p14:creationId xmlns:p14="http://schemas.microsoft.com/office/powerpoint/2010/main" val="441216158"/>
      </p:ext>
    </p:extLst>
  </p:cSld>
  <p:clrMapOvr>
    <a:masterClrMapping/>
  </p:clrMapOvr>
</p:sld>
</file>

<file path=ppt/theme/theme1.xml><?xml version="1.0" encoding="utf-8"?>
<a:theme xmlns:a="http://schemas.openxmlformats.org/drawingml/2006/main" name="レトロスペクト">
  <a:themeElements>
    <a:clrScheme name="レトロスペクト">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1114</TotalTime>
  <Words>1007</Words>
  <Application>Microsoft Office PowerPoint</Application>
  <PresentationFormat>画面に合わせる (4:3)</PresentationFormat>
  <Paragraphs>119</Paragraphs>
  <Slides>18</Slides>
  <Notes>7</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18</vt:i4>
      </vt:variant>
    </vt:vector>
  </HeadingPairs>
  <TitlesOfParts>
    <vt:vector size="22" baseType="lpstr">
      <vt:lpstr>游ゴシック</vt:lpstr>
      <vt:lpstr>Calibri</vt:lpstr>
      <vt:lpstr>Calibri Light</vt:lpstr>
      <vt:lpstr>レトロスペクト</vt:lpstr>
      <vt:lpstr>An Empirical Study of Long Lived Bugs Ripon K. Saha, Sarfraz Khurshid, Dewayne E. Perry  長命バグについての経験的研究</vt:lpstr>
      <vt:lpstr>背景</vt:lpstr>
      <vt:lpstr>Research Question</vt:lpstr>
      <vt:lpstr>研究設定</vt:lpstr>
      <vt:lpstr>研究結果-RQ1</vt:lpstr>
      <vt:lpstr>研究結果-RQ2</vt:lpstr>
      <vt:lpstr>研究結果-RQ2</vt:lpstr>
      <vt:lpstr>研究結果-RQ3</vt:lpstr>
      <vt:lpstr>研究結果-RQ3</vt:lpstr>
      <vt:lpstr>研究結果-RQ4</vt:lpstr>
      <vt:lpstr>研究結果-RQ4</vt:lpstr>
      <vt:lpstr>研究結果-RQ4</vt:lpstr>
      <vt:lpstr>研究結果-RQ4</vt:lpstr>
      <vt:lpstr>研究結果-RQ4</vt:lpstr>
      <vt:lpstr>研究結果-RQ5</vt:lpstr>
      <vt:lpstr>研究結果-RQ5</vt:lpstr>
      <vt:lpstr>研究結果-RQ5</vt:lpstr>
      <vt:lpstr>結論</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オープンソースソフトウェア工学</dc:title>
  <dc:creator>辻　裕真</dc:creator>
  <cp:lastModifiedBy>辻　裕真</cp:lastModifiedBy>
  <cp:revision>101</cp:revision>
  <dcterms:created xsi:type="dcterms:W3CDTF">2019-10-16T04:43:28Z</dcterms:created>
  <dcterms:modified xsi:type="dcterms:W3CDTF">2019-12-12T04:16:28Z</dcterms:modified>
</cp:coreProperties>
</file>