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2" r:id="rId6"/>
    <p:sldId id="259" r:id="rId7"/>
    <p:sldId id="263" r:id="rId8"/>
    <p:sldId id="264"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usuke\git\lda\oneDayTopics\topicText\BugComment\output2003-7_2008-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spPr>
            <a:solidFill>
              <a:schemeClr val="accent3"/>
            </a:solidFill>
          </c:spPr>
          <c:invertIfNegative val="0"/>
          <c:cat>
            <c:strRef>
              <c:f>Sheet5!$A$2:$A$3</c:f>
              <c:strCache>
                <c:ptCount val="2"/>
                <c:pt idx="0">
                  <c:v>A</c:v>
                </c:pt>
                <c:pt idx="1">
                  <c:v>B</c:v>
                </c:pt>
              </c:strCache>
            </c:strRef>
          </c:cat>
          <c:val>
            <c:numRef>
              <c:f>Sheet5!$B$2:$B$3</c:f>
              <c:numCache>
                <c:formatCode>General</c:formatCode>
                <c:ptCount val="2"/>
                <c:pt idx="0">
                  <c:v>5</c:v>
                </c:pt>
                <c:pt idx="1">
                  <c:v>2</c:v>
                </c:pt>
              </c:numCache>
            </c:numRef>
          </c:val>
        </c:ser>
        <c:ser>
          <c:idx val="1"/>
          <c:order val="1"/>
          <c:spPr>
            <a:solidFill>
              <a:schemeClr val="accent5"/>
            </a:solidFill>
          </c:spPr>
          <c:invertIfNegative val="0"/>
          <c:cat>
            <c:strRef>
              <c:f>Sheet5!$A$2:$A$3</c:f>
              <c:strCache>
                <c:ptCount val="2"/>
                <c:pt idx="0">
                  <c:v>A</c:v>
                </c:pt>
                <c:pt idx="1">
                  <c:v>B</c:v>
                </c:pt>
              </c:strCache>
            </c:strRef>
          </c:cat>
          <c:val>
            <c:numRef>
              <c:f>Sheet5!$C$2:$C$3</c:f>
              <c:numCache>
                <c:formatCode>General</c:formatCode>
                <c:ptCount val="2"/>
                <c:pt idx="0">
                  <c:v>4</c:v>
                </c:pt>
                <c:pt idx="1">
                  <c:v>3</c:v>
                </c:pt>
              </c:numCache>
            </c:numRef>
          </c:val>
        </c:ser>
        <c:ser>
          <c:idx val="2"/>
          <c:order val="2"/>
          <c:spPr>
            <a:solidFill>
              <a:schemeClr val="accent4"/>
            </a:solidFill>
          </c:spPr>
          <c:invertIfNegative val="0"/>
          <c:cat>
            <c:strRef>
              <c:f>Sheet5!$A$2:$A$3</c:f>
              <c:strCache>
                <c:ptCount val="2"/>
                <c:pt idx="0">
                  <c:v>A</c:v>
                </c:pt>
                <c:pt idx="1">
                  <c:v>B</c:v>
                </c:pt>
              </c:strCache>
            </c:strRef>
          </c:cat>
          <c:val>
            <c:numRef>
              <c:f>Sheet5!$D$2:$D$3</c:f>
              <c:numCache>
                <c:formatCode>General</c:formatCode>
                <c:ptCount val="2"/>
                <c:pt idx="0">
                  <c:v>3</c:v>
                </c:pt>
                <c:pt idx="1">
                  <c:v>5</c:v>
                </c:pt>
              </c:numCache>
            </c:numRef>
          </c:val>
        </c:ser>
        <c:ser>
          <c:idx val="3"/>
          <c:order val="3"/>
          <c:invertIfNegative val="0"/>
          <c:cat>
            <c:strRef>
              <c:f>Sheet5!$A$2:$A$3</c:f>
              <c:strCache>
                <c:ptCount val="2"/>
                <c:pt idx="0">
                  <c:v>A</c:v>
                </c:pt>
                <c:pt idx="1">
                  <c:v>B</c:v>
                </c:pt>
              </c:strCache>
            </c:strRef>
          </c:cat>
          <c:val>
            <c:numRef>
              <c:f>Sheet5!$E$2:$E$3</c:f>
              <c:numCache>
                <c:formatCode>General</c:formatCode>
                <c:ptCount val="2"/>
              </c:numCache>
            </c:numRef>
          </c:val>
        </c:ser>
        <c:dLbls>
          <c:showLegendKey val="0"/>
          <c:showVal val="0"/>
          <c:showCatName val="0"/>
          <c:showSerName val="0"/>
          <c:showPercent val="0"/>
          <c:showBubbleSize val="0"/>
        </c:dLbls>
        <c:gapWidth val="150"/>
        <c:overlap val="100"/>
        <c:axId val="125851904"/>
        <c:axId val="125861888"/>
      </c:barChart>
      <c:catAx>
        <c:axId val="125851904"/>
        <c:scaling>
          <c:orientation val="minMax"/>
        </c:scaling>
        <c:delete val="1"/>
        <c:axPos val="b"/>
        <c:majorTickMark val="out"/>
        <c:minorTickMark val="none"/>
        <c:tickLblPos val="nextTo"/>
        <c:crossAx val="125861888"/>
        <c:crosses val="autoZero"/>
        <c:auto val="1"/>
        <c:lblAlgn val="ctr"/>
        <c:lblOffset val="100"/>
        <c:noMultiLvlLbl val="0"/>
      </c:catAx>
      <c:valAx>
        <c:axId val="125861888"/>
        <c:scaling>
          <c:orientation val="minMax"/>
        </c:scaling>
        <c:delete val="1"/>
        <c:axPos val="l"/>
        <c:numFmt formatCode="0%" sourceLinked="1"/>
        <c:majorTickMark val="out"/>
        <c:minorTickMark val="none"/>
        <c:tickLblPos val="nextTo"/>
        <c:crossAx val="125851904"/>
        <c:crosses val="autoZero"/>
        <c:crossBetween val="between"/>
      </c:valAx>
    </c:plotArea>
    <c:plotVisOnly val="1"/>
    <c:dispBlanksAs val="gap"/>
    <c:showDLblsOverMax val="0"/>
  </c:chart>
  <c:spPr>
    <a:solidFill>
      <a:schemeClr val="bg1"/>
    </a:solidFill>
    <a:ln w="28575">
      <a:solidFill>
        <a:schemeClr val="accent6"/>
      </a:solidFill>
    </a:ln>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298298694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362345490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1916603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1838316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2807264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1487201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3943408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177471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1824929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297484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9467583-C5CF-412A-B132-3AC06DC3E86B}" type="datetimeFigureOut">
              <a:rPr kumimoji="1" lang="ja-JP" altLang="en-US" smtClean="0"/>
              <a:t>2015/3/4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25865065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467583-C5CF-412A-B132-3AC06DC3E86B}" type="datetimeFigureOut">
              <a:rPr kumimoji="1" lang="ja-JP" altLang="en-US" smtClean="0"/>
              <a:t>2015/3/4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729E16-F875-49F2-A6E3-932CB3B32305}" type="slidenum">
              <a:rPr kumimoji="1" lang="ja-JP" altLang="en-US" smtClean="0"/>
              <a:t>‹#›</a:t>
            </a:fld>
            <a:endParaRPr kumimoji="1" lang="ja-JP" altLang="en-US"/>
          </a:p>
        </p:txBody>
      </p:sp>
    </p:spTree>
    <p:extLst>
      <p:ext uri="{BB962C8B-B14F-4D97-AF65-F5344CB8AC3E}">
        <p14:creationId xmlns:p14="http://schemas.microsoft.com/office/powerpoint/2010/main" val="1287691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小ゼミ（</a:t>
            </a:r>
            <a:r>
              <a:rPr kumimoji="1" lang="en-US" altLang="ja-JP" dirty="0" smtClean="0"/>
              <a:t>2015-3-4</a:t>
            </a:r>
            <a:r>
              <a:rPr kumimoji="1" lang="ja-JP" altLang="en-US" dirty="0" smtClean="0"/>
              <a:t>）</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solidFill>
                  <a:schemeClr val="tx1"/>
                </a:solidFill>
              </a:rPr>
              <a:t>久木田　雄亮</a:t>
            </a:r>
            <a:endParaRPr kumimoji="1" lang="ja-JP" altLang="en-US" dirty="0">
              <a:solidFill>
                <a:schemeClr val="tx1"/>
              </a:solidFill>
            </a:endParaRPr>
          </a:p>
        </p:txBody>
      </p:sp>
    </p:spTree>
    <p:extLst>
      <p:ext uri="{BB962C8B-B14F-4D97-AF65-F5344CB8AC3E}">
        <p14:creationId xmlns:p14="http://schemas.microsoft.com/office/powerpoint/2010/main" val="121941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卒論でやったこと</a:t>
            </a:r>
            <a:endParaRPr kumimoji="1" lang="ja-JP" altLang="en-US" dirty="0"/>
          </a:p>
        </p:txBody>
      </p:sp>
      <p:sp>
        <p:nvSpPr>
          <p:cNvPr id="3" name="コンテンツ プレースホルダー 2"/>
          <p:cNvSpPr>
            <a:spLocks noGrp="1"/>
          </p:cNvSpPr>
          <p:nvPr>
            <p:ph idx="1"/>
          </p:nvPr>
        </p:nvSpPr>
        <p:spPr>
          <a:xfrm>
            <a:off x="457200" y="1600201"/>
            <a:ext cx="8229600" cy="3412976"/>
          </a:xfrm>
        </p:spPr>
        <p:txBody>
          <a:bodyPr>
            <a:normAutofit/>
          </a:bodyPr>
          <a:lstStyle/>
          <a:p>
            <a:r>
              <a:rPr kumimoji="1" lang="ja-JP" altLang="en-US" dirty="0" smtClean="0"/>
              <a:t>目的</a:t>
            </a:r>
            <a:endParaRPr kumimoji="1" lang="en-US" altLang="ja-JP" dirty="0" smtClean="0"/>
          </a:p>
          <a:p>
            <a:pPr lvl="1"/>
            <a:r>
              <a:rPr kumimoji="1" lang="ja-JP" altLang="en-US" sz="2400" dirty="0" smtClean="0"/>
              <a:t>ソフトウェアの開発・品質状況を把握し，早い段階で異変を見つける．</a:t>
            </a:r>
            <a:endParaRPr lang="en-US" altLang="ja-JP" sz="2400" dirty="0" smtClean="0"/>
          </a:p>
          <a:p>
            <a:r>
              <a:rPr lang="ja-JP" altLang="en-US" dirty="0" smtClean="0"/>
              <a:t>アプローチ</a:t>
            </a:r>
            <a:endParaRPr lang="en-US" altLang="ja-JP" dirty="0" smtClean="0"/>
          </a:p>
          <a:p>
            <a:pPr lvl="1"/>
            <a:r>
              <a:rPr lang="ja-JP" altLang="en-US" sz="2400" dirty="0" smtClean="0"/>
              <a:t>メトリクスの時系列データに変化点検出を適用</a:t>
            </a:r>
            <a:endParaRPr lang="en-US" altLang="ja-JP" sz="2400" dirty="0" smtClean="0"/>
          </a:p>
          <a:p>
            <a:pPr lvl="1"/>
            <a:r>
              <a:rPr lang="ja-JP" altLang="en-US" sz="2400" dirty="0" smtClean="0"/>
              <a:t>メールや不具合コメントに対してトピック分析</a:t>
            </a:r>
            <a:endParaRPr lang="en-US" altLang="ja-JP" sz="2400" dirty="0" smtClean="0"/>
          </a:p>
          <a:p>
            <a:pPr lvl="1"/>
            <a:r>
              <a:rPr lang="ja-JP" altLang="en-US" sz="2400" dirty="0" smtClean="0"/>
              <a:t>変化点前後のトピックの変遷から変化点要因を特定</a:t>
            </a:r>
            <a:endParaRPr kumimoji="1" lang="en-US" altLang="ja-JP" sz="2400" dirty="0" smtClean="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975" y="5481994"/>
            <a:ext cx="982124" cy="982124"/>
          </a:xfrm>
          <a:prstGeom prst="rect">
            <a:avLst/>
          </a:prstGeom>
        </p:spPr>
      </p:pic>
      <p:sp>
        <p:nvSpPr>
          <p:cNvPr id="5" name="正方形/長方形 4"/>
          <p:cNvSpPr/>
          <p:nvPr/>
        </p:nvSpPr>
        <p:spPr>
          <a:xfrm>
            <a:off x="4535031" y="5035920"/>
            <a:ext cx="2162802" cy="1343158"/>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6" name="グラフ 5"/>
          <p:cNvGraphicFramePr>
            <a:graphicFrameLocks/>
          </p:cNvGraphicFramePr>
          <p:nvPr>
            <p:extLst>
              <p:ext uri="{D42A27DB-BD31-4B8C-83A1-F6EECF244321}">
                <p14:modId xmlns:p14="http://schemas.microsoft.com/office/powerpoint/2010/main" val="334722361"/>
              </p:ext>
            </p:extLst>
          </p:nvPr>
        </p:nvGraphicFramePr>
        <p:xfrm>
          <a:off x="5063173" y="5707757"/>
          <a:ext cx="1106518" cy="518227"/>
        </p:xfrm>
        <a:graphic>
          <a:graphicData uri="http://schemas.openxmlformats.org/drawingml/2006/chart">
            <c:chart xmlns:c="http://schemas.openxmlformats.org/drawingml/2006/chart" xmlns:r="http://schemas.openxmlformats.org/officeDocument/2006/relationships" r:id="rId3"/>
          </a:graphicData>
        </a:graphic>
      </p:graphicFrame>
      <p:sp>
        <p:nvSpPr>
          <p:cNvPr id="7" name="二等辺三角形 6"/>
          <p:cNvSpPr/>
          <p:nvPr/>
        </p:nvSpPr>
        <p:spPr>
          <a:xfrm rot="5400000">
            <a:off x="5568839" y="5897867"/>
            <a:ext cx="110657" cy="116337"/>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p:cNvGrpSpPr/>
          <p:nvPr/>
        </p:nvGrpSpPr>
        <p:grpSpPr>
          <a:xfrm>
            <a:off x="3275145" y="5265282"/>
            <a:ext cx="702057" cy="456147"/>
            <a:chOff x="3596169" y="5255554"/>
            <a:chExt cx="702057" cy="456147"/>
          </a:xfrm>
        </p:grpSpPr>
        <p:sp>
          <p:nvSpPr>
            <p:cNvPr id="9" name="雲形吹き出し 8"/>
            <p:cNvSpPr/>
            <p:nvPr/>
          </p:nvSpPr>
          <p:spPr>
            <a:xfrm>
              <a:off x="3596169" y="5255554"/>
              <a:ext cx="702057" cy="456147"/>
            </a:xfrm>
            <a:prstGeom prst="cloudCallout">
              <a:avLst>
                <a:gd name="adj1" fmla="val -29058"/>
                <a:gd name="adj2" fmla="val 7846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0821" y="5308232"/>
              <a:ext cx="350789" cy="350789"/>
            </a:xfrm>
            <a:prstGeom prst="rect">
              <a:avLst/>
            </a:prstGeom>
          </p:spPr>
        </p:pic>
      </p:grpSp>
      <p:grpSp>
        <p:nvGrpSpPr>
          <p:cNvPr id="11" name="グループ化 10"/>
          <p:cNvGrpSpPr/>
          <p:nvPr/>
        </p:nvGrpSpPr>
        <p:grpSpPr>
          <a:xfrm>
            <a:off x="5024261" y="5110211"/>
            <a:ext cx="1484079" cy="486362"/>
            <a:chOff x="7453429" y="2511474"/>
            <a:chExt cx="1293926" cy="862890"/>
          </a:xfrm>
        </p:grpSpPr>
        <p:grpSp>
          <p:nvGrpSpPr>
            <p:cNvPr id="12" name="グループ化 11"/>
            <p:cNvGrpSpPr/>
            <p:nvPr/>
          </p:nvGrpSpPr>
          <p:grpSpPr>
            <a:xfrm>
              <a:off x="7453429" y="2511474"/>
              <a:ext cx="1293926" cy="862890"/>
              <a:chOff x="7453429" y="2511474"/>
              <a:chExt cx="1293926" cy="862890"/>
            </a:xfrm>
          </p:grpSpPr>
          <p:sp>
            <p:nvSpPr>
              <p:cNvPr id="14" name="正方形/長方形 13"/>
              <p:cNvSpPr/>
              <p:nvPr/>
            </p:nvSpPr>
            <p:spPr>
              <a:xfrm>
                <a:off x="7453429" y="2511474"/>
                <a:ext cx="1293926" cy="841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 name="グループ化 14"/>
              <p:cNvGrpSpPr/>
              <p:nvPr/>
            </p:nvGrpSpPr>
            <p:grpSpPr>
              <a:xfrm>
                <a:off x="7538728" y="2575239"/>
                <a:ext cx="1183681" cy="799125"/>
                <a:chOff x="6020472" y="1692558"/>
                <a:chExt cx="2431445" cy="1345037"/>
              </a:xfrm>
            </p:grpSpPr>
            <p:grpSp>
              <p:nvGrpSpPr>
                <p:cNvPr id="16" name="グループ化 15"/>
                <p:cNvGrpSpPr/>
                <p:nvPr/>
              </p:nvGrpSpPr>
              <p:grpSpPr>
                <a:xfrm>
                  <a:off x="6020472" y="1692558"/>
                  <a:ext cx="2006825" cy="1027689"/>
                  <a:chOff x="5494493" y="1739787"/>
                  <a:chExt cx="2006825" cy="1027689"/>
                </a:xfrm>
              </p:grpSpPr>
              <p:cxnSp>
                <p:nvCxnSpPr>
                  <p:cNvPr id="18" name="直線コネクタ 17"/>
                  <p:cNvCxnSpPr/>
                  <p:nvPr/>
                </p:nvCxnSpPr>
                <p:spPr>
                  <a:xfrm>
                    <a:off x="5494493" y="1739787"/>
                    <a:ext cx="0" cy="10276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5494493" y="2767476"/>
                    <a:ext cx="20068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テキスト ボックス 16"/>
                <p:cNvSpPr txBox="1"/>
                <p:nvPr/>
              </p:nvSpPr>
              <p:spPr>
                <a:xfrm>
                  <a:off x="8027298" y="2256381"/>
                  <a:ext cx="424619" cy="781214"/>
                </a:xfrm>
                <a:prstGeom prst="rect">
                  <a:avLst/>
                </a:prstGeom>
                <a:noFill/>
              </p:spPr>
              <p:txBody>
                <a:bodyPr wrap="square" rtlCol="0">
                  <a:spAutoFit/>
                </a:bodyPr>
                <a:lstStyle/>
                <a:p>
                  <a:r>
                    <a:rPr lang="en-US" altLang="ja-JP" sz="1100" i="1" dirty="0"/>
                    <a:t>t</a:t>
                  </a:r>
                  <a:endParaRPr kumimoji="1" lang="ja-JP" altLang="en-US" sz="1100" i="1" dirty="0"/>
                </a:p>
              </p:txBody>
            </p:sp>
          </p:grpSp>
        </p:grpSp>
        <p:sp>
          <p:nvSpPr>
            <p:cNvPr id="13" name="フリーフォーム 12"/>
            <p:cNvSpPr/>
            <p:nvPr/>
          </p:nvSpPr>
          <p:spPr>
            <a:xfrm>
              <a:off x="7543800" y="2693670"/>
              <a:ext cx="982980" cy="442266"/>
            </a:xfrm>
            <a:custGeom>
              <a:avLst/>
              <a:gdLst>
                <a:gd name="connsiteX0" fmla="*/ 0 w 982980"/>
                <a:gd name="connsiteY0" fmla="*/ 426720 h 442266"/>
                <a:gd name="connsiteX1" fmla="*/ 49530 w 982980"/>
                <a:gd name="connsiteY1" fmla="*/ 422910 h 442266"/>
                <a:gd name="connsiteX2" fmla="*/ 106680 w 982980"/>
                <a:gd name="connsiteY2" fmla="*/ 419100 h 442266"/>
                <a:gd name="connsiteX3" fmla="*/ 140970 w 982980"/>
                <a:gd name="connsiteY3" fmla="*/ 392430 h 442266"/>
                <a:gd name="connsiteX4" fmla="*/ 152400 w 982980"/>
                <a:gd name="connsiteY4" fmla="*/ 388620 h 442266"/>
                <a:gd name="connsiteX5" fmla="*/ 213360 w 982980"/>
                <a:gd name="connsiteY5" fmla="*/ 381000 h 442266"/>
                <a:gd name="connsiteX6" fmla="*/ 236220 w 982980"/>
                <a:gd name="connsiteY6" fmla="*/ 373380 h 442266"/>
                <a:gd name="connsiteX7" fmla="*/ 251460 w 982980"/>
                <a:gd name="connsiteY7" fmla="*/ 350520 h 442266"/>
                <a:gd name="connsiteX8" fmla="*/ 262890 w 982980"/>
                <a:gd name="connsiteY8" fmla="*/ 339090 h 442266"/>
                <a:gd name="connsiteX9" fmla="*/ 289560 w 982980"/>
                <a:gd name="connsiteY9" fmla="*/ 304800 h 442266"/>
                <a:gd name="connsiteX10" fmla="*/ 300990 w 982980"/>
                <a:gd name="connsiteY10" fmla="*/ 300990 h 442266"/>
                <a:gd name="connsiteX11" fmla="*/ 316230 w 982980"/>
                <a:gd name="connsiteY11" fmla="*/ 278130 h 442266"/>
                <a:gd name="connsiteX12" fmla="*/ 323850 w 982980"/>
                <a:gd name="connsiteY12" fmla="*/ 266700 h 442266"/>
                <a:gd name="connsiteX13" fmla="*/ 335280 w 982980"/>
                <a:gd name="connsiteY13" fmla="*/ 255270 h 442266"/>
                <a:gd name="connsiteX14" fmla="*/ 342900 w 982980"/>
                <a:gd name="connsiteY14" fmla="*/ 240030 h 442266"/>
                <a:gd name="connsiteX15" fmla="*/ 354330 w 982980"/>
                <a:gd name="connsiteY15" fmla="*/ 224790 h 442266"/>
                <a:gd name="connsiteX16" fmla="*/ 373380 w 982980"/>
                <a:gd name="connsiteY16" fmla="*/ 201930 h 442266"/>
                <a:gd name="connsiteX17" fmla="*/ 377190 w 982980"/>
                <a:gd name="connsiteY17" fmla="*/ 190500 h 442266"/>
                <a:gd name="connsiteX18" fmla="*/ 384810 w 982980"/>
                <a:gd name="connsiteY18" fmla="*/ 179070 h 442266"/>
                <a:gd name="connsiteX19" fmla="*/ 392430 w 982980"/>
                <a:gd name="connsiteY19" fmla="*/ 156210 h 442266"/>
                <a:gd name="connsiteX20" fmla="*/ 407670 w 982980"/>
                <a:gd name="connsiteY20" fmla="*/ 118110 h 442266"/>
                <a:gd name="connsiteX21" fmla="*/ 411480 w 982980"/>
                <a:gd name="connsiteY21" fmla="*/ 106680 h 442266"/>
                <a:gd name="connsiteX22" fmla="*/ 415290 w 982980"/>
                <a:gd name="connsiteY22" fmla="*/ 45720 h 442266"/>
                <a:gd name="connsiteX23" fmla="*/ 419100 w 982980"/>
                <a:gd name="connsiteY23" fmla="*/ 34290 h 442266"/>
                <a:gd name="connsiteX24" fmla="*/ 434340 w 982980"/>
                <a:gd name="connsiteY24" fmla="*/ 11430 h 442266"/>
                <a:gd name="connsiteX25" fmla="*/ 441960 w 982980"/>
                <a:gd name="connsiteY25" fmla="*/ 0 h 442266"/>
                <a:gd name="connsiteX26" fmla="*/ 434340 w 982980"/>
                <a:gd name="connsiteY26" fmla="*/ 45720 h 442266"/>
                <a:gd name="connsiteX27" fmla="*/ 438150 w 982980"/>
                <a:gd name="connsiteY27" fmla="*/ 118110 h 442266"/>
                <a:gd name="connsiteX28" fmla="*/ 449580 w 982980"/>
                <a:gd name="connsiteY28" fmla="*/ 140970 h 442266"/>
                <a:gd name="connsiteX29" fmla="*/ 453390 w 982980"/>
                <a:gd name="connsiteY29" fmla="*/ 152400 h 442266"/>
                <a:gd name="connsiteX30" fmla="*/ 457200 w 982980"/>
                <a:gd name="connsiteY30" fmla="*/ 228600 h 442266"/>
                <a:gd name="connsiteX31" fmla="*/ 461010 w 982980"/>
                <a:gd name="connsiteY31" fmla="*/ 240030 h 442266"/>
                <a:gd name="connsiteX32" fmla="*/ 472440 w 982980"/>
                <a:gd name="connsiteY32" fmla="*/ 274320 h 442266"/>
                <a:gd name="connsiteX33" fmla="*/ 480060 w 982980"/>
                <a:gd name="connsiteY33" fmla="*/ 289560 h 442266"/>
                <a:gd name="connsiteX34" fmla="*/ 483870 w 982980"/>
                <a:gd name="connsiteY34" fmla="*/ 300990 h 442266"/>
                <a:gd name="connsiteX35" fmla="*/ 495300 w 982980"/>
                <a:gd name="connsiteY35" fmla="*/ 320040 h 442266"/>
                <a:gd name="connsiteX36" fmla="*/ 502920 w 982980"/>
                <a:gd name="connsiteY36" fmla="*/ 331470 h 442266"/>
                <a:gd name="connsiteX37" fmla="*/ 537210 w 982980"/>
                <a:gd name="connsiteY37" fmla="*/ 346710 h 442266"/>
                <a:gd name="connsiteX38" fmla="*/ 567690 w 982980"/>
                <a:gd name="connsiteY38" fmla="*/ 354330 h 442266"/>
                <a:gd name="connsiteX39" fmla="*/ 598170 w 982980"/>
                <a:gd name="connsiteY39" fmla="*/ 358140 h 442266"/>
                <a:gd name="connsiteX40" fmla="*/ 613410 w 982980"/>
                <a:gd name="connsiteY40" fmla="*/ 361950 h 442266"/>
                <a:gd name="connsiteX41" fmla="*/ 662940 w 982980"/>
                <a:gd name="connsiteY41" fmla="*/ 373380 h 442266"/>
                <a:gd name="connsiteX42" fmla="*/ 674370 w 982980"/>
                <a:gd name="connsiteY42" fmla="*/ 381000 h 442266"/>
                <a:gd name="connsiteX43" fmla="*/ 720090 w 982980"/>
                <a:gd name="connsiteY43" fmla="*/ 388620 h 442266"/>
                <a:gd name="connsiteX44" fmla="*/ 746760 w 982980"/>
                <a:gd name="connsiteY44" fmla="*/ 396240 h 442266"/>
                <a:gd name="connsiteX45" fmla="*/ 826770 w 982980"/>
                <a:gd name="connsiteY45" fmla="*/ 403860 h 442266"/>
                <a:gd name="connsiteX46" fmla="*/ 845820 w 982980"/>
                <a:gd name="connsiteY46" fmla="*/ 407670 h 442266"/>
                <a:gd name="connsiteX47" fmla="*/ 880110 w 982980"/>
                <a:gd name="connsiteY47" fmla="*/ 419100 h 442266"/>
                <a:gd name="connsiteX48" fmla="*/ 895350 w 982980"/>
                <a:gd name="connsiteY48" fmla="*/ 426720 h 442266"/>
                <a:gd name="connsiteX49" fmla="*/ 918210 w 982980"/>
                <a:gd name="connsiteY49" fmla="*/ 430530 h 442266"/>
                <a:gd name="connsiteX50" fmla="*/ 960120 w 982980"/>
                <a:gd name="connsiteY50" fmla="*/ 441960 h 442266"/>
                <a:gd name="connsiteX51" fmla="*/ 982980 w 982980"/>
                <a:gd name="connsiteY51" fmla="*/ 441960 h 44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82980" h="442266">
                  <a:moveTo>
                    <a:pt x="0" y="426720"/>
                  </a:moveTo>
                  <a:lnTo>
                    <a:pt x="49530" y="422910"/>
                  </a:lnTo>
                  <a:cubicBezTo>
                    <a:pt x="68574" y="421550"/>
                    <a:pt x="88107" y="423522"/>
                    <a:pt x="106680" y="419100"/>
                  </a:cubicBezTo>
                  <a:cubicBezTo>
                    <a:pt x="130351" y="413464"/>
                    <a:pt x="125225" y="402927"/>
                    <a:pt x="140970" y="392430"/>
                  </a:cubicBezTo>
                  <a:cubicBezTo>
                    <a:pt x="144312" y="390202"/>
                    <a:pt x="148504" y="389594"/>
                    <a:pt x="152400" y="388620"/>
                  </a:cubicBezTo>
                  <a:cubicBezTo>
                    <a:pt x="174895" y="382996"/>
                    <a:pt x="187335" y="383366"/>
                    <a:pt x="213360" y="381000"/>
                  </a:cubicBezTo>
                  <a:cubicBezTo>
                    <a:pt x="220980" y="378460"/>
                    <a:pt x="231765" y="380063"/>
                    <a:pt x="236220" y="373380"/>
                  </a:cubicBezTo>
                  <a:cubicBezTo>
                    <a:pt x="241300" y="365760"/>
                    <a:pt x="244984" y="356996"/>
                    <a:pt x="251460" y="350520"/>
                  </a:cubicBezTo>
                  <a:cubicBezTo>
                    <a:pt x="255270" y="346710"/>
                    <a:pt x="259582" y="343343"/>
                    <a:pt x="262890" y="339090"/>
                  </a:cubicBezTo>
                  <a:cubicBezTo>
                    <a:pt x="271041" y="328610"/>
                    <a:pt x="277583" y="312784"/>
                    <a:pt x="289560" y="304800"/>
                  </a:cubicBezTo>
                  <a:cubicBezTo>
                    <a:pt x="292902" y="302572"/>
                    <a:pt x="297180" y="302260"/>
                    <a:pt x="300990" y="300990"/>
                  </a:cubicBezTo>
                  <a:lnTo>
                    <a:pt x="316230" y="278130"/>
                  </a:lnTo>
                  <a:cubicBezTo>
                    <a:pt x="318770" y="274320"/>
                    <a:pt x="320612" y="269938"/>
                    <a:pt x="323850" y="266700"/>
                  </a:cubicBezTo>
                  <a:cubicBezTo>
                    <a:pt x="327660" y="262890"/>
                    <a:pt x="332148" y="259655"/>
                    <a:pt x="335280" y="255270"/>
                  </a:cubicBezTo>
                  <a:cubicBezTo>
                    <a:pt x="338581" y="250648"/>
                    <a:pt x="339890" y="244846"/>
                    <a:pt x="342900" y="240030"/>
                  </a:cubicBezTo>
                  <a:cubicBezTo>
                    <a:pt x="346265" y="234645"/>
                    <a:pt x="350520" y="229870"/>
                    <a:pt x="354330" y="224790"/>
                  </a:cubicBezTo>
                  <a:cubicBezTo>
                    <a:pt x="363066" y="198583"/>
                    <a:pt x="350314" y="229609"/>
                    <a:pt x="373380" y="201930"/>
                  </a:cubicBezTo>
                  <a:cubicBezTo>
                    <a:pt x="375951" y="198845"/>
                    <a:pt x="375394" y="194092"/>
                    <a:pt x="377190" y="190500"/>
                  </a:cubicBezTo>
                  <a:cubicBezTo>
                    <a:pt x="379238" y="186404"/>
                    <a:pt x="382950" y="183254"/>
                    <a:pt x="384810" y="179070"/>
                  </a:cubicBezTo>
                  <a:cubicBezTo>
                    <a:pt x="388072" y="171730"/>
                    <a:pt x="388838" y="163394"/>
                    <a:pt x="392430" y="156210"/>
                  </a:cubicBezTo>
                  <a:cubicBezTo>
                    <a:pt x="403642" y="133786"/>
                    <a:pt x="398254" y="146358"/>
                    <a:pt x="407670" y="118110"/>
                  </a:cubicBezTo>
                  <a:lnTo>
                    <a:pt x="411480" y="106680"/>
                  </a:lnTo>
                  <a:cubicBezTo>
                    <a:pt x="412750" y="86360"/>
                    <a:pt x="413159" y="65968"/>
                    <a:pt x="415290" y="45720"/>
                  </a:cubicBezTo>
                  <a:cubicBezTo>
                    <a:pt x="415710" y="41726"/>
                    <a:pt x="417150" y="37801"/>
                    <a:pt x="419100" y="34290"/>
                  </a:cubicBezTo>
                  <a:cubicBezTo>
                    <a:pt x="423548" y="26284"/>
                    <a:pt x="429260" y="19050"/>
                    <a:pt x="434340" y="11430"/>
                  </a:cubicBezTo>
                  <a:lnTo>
                    <a:pt x="441960" y="0"/>
                  </a:lnTo>
                  <a:cubicBezTo>
                    <a:pt x="437947" y="16051"/>
                    <a:pt x="434340" y="27882"/>
                    <a:pt x="434340" y="45720"/>
                  </a:cubicBezTo>
                  <a:cubicBezTo>
                    <a:pt x="434340" y="69883"/>
                    <a:pt x="435962" y="94046"/>
                    <a:pt x="438150" y="118110"/>
                  </a:cubicBezTo>
                  <a:cubicBezTo>
                    <a:pt x="439214" y="129815"/>
                    <a:pt x="444514" y="130838"/>
                    <a:pt x="449580" y="140970"/>
                  </a:cubicBezTo>
                  <a:cubicBezTo>
                    <a:pt x="451376" y="144562"/>
                    <a:pt x="452120" y="148590"/>
                    <a:pt x="453390" y="152400"/>
                  </a:cubicBezTo>
                  <a:cubicBezTo>
                    <a:pt x="454660" y="177800"/>
                    <a:pt x="454997" y="203264"/>
                    <a:pt x="457200" y="228600"/>
                  </a:cubicBezTo>
                  <a:cubicBezTo>
                    <a:pt x="457548" y="232601"/>
                    <a:pt x="459907" y="236168"/>
                    <a:pt x="461010" y="240030"/>
                  </a:cubicBezTo>
                  <a:cubicBezTo>
                    <a:pt x="467202" y="261701"/>
                    <a:pt x="461931" y="250675"/>
                    <a:pt x="472440" y="274320"/>
                  </a:cubicBezTo>
                  <a:cubicBezTo>
                    <a:pt x="474747" y="279510"/>
                    <a:pt x="477823" y="284340"/>
                    <a:pt x="480060" y="289560"/>
                  </a:cubicBezTo>
                  <a:cubicBezTo>
                    <a:pt x="481642" y="293251"/>
                    <a:pt x="482074" y="297398"/>
                    <a:pt x="483870" y="300990"/>
                  </a:cubicBezTo>
                  <a:cubicBezTo>
                    <a:pt x="487182" y="307614"/>
                    <a:pt x="491375" y="313760"/>
                    <a:pt x="495300" y="320040"/>
                  </a:cubicBezTo>
                  <a:cubicBezTo>
                    <a:pt x="497727" y="323923"/>
                    <a:pt x="499682" y="328232"/>
                    <a:pt x="502920" y="331470"/>
                  </a:cubicBezTo>
                  <a:cubicBezTo>
                    <a:pt x="511977" y="340527"/>
                    <a:pt x="525892" y="342937"/>
                    <a:pt x="537210" y="346710"/>
                  </a:cubicBezTo>
                  <a:cubicBezTo>
                    <a:pt x="551117" y="351346"/>
                    <a:pt x="550613" y="351703"/>
                    <a:pt x="567690" y="354330"/>
                  </a:cubicBezTo>
                  <a:cubicBezTo>
                    <a:pt x="577810" y="355887"/>
                    <a:pt x="588070" y="356457"/>
                    <a:pt x="598170" y="358140"/>
                  </a:cubicBezTo>
                  <a:cubicBezTo>
                    <a:pt x="603335" y="359001"/>
                    <a:pt x="608290" y="360853"/>
                    <a:pt x="613410" y="361950"/>
                  </a:cubicBezTo>
                  <a:cubicBezTo>
                    <a:pt x="660493" y="372039"/>
                    <a:pt x="637659" y="364953"/>
                    <a:pt x="662940" y="373380"/>
                  </a:cubicBezTo>
                  <a:cubicBezTo>
                    <a:pt x="666750" y="375920"/>
                    <a:pt x="669946" y="379820"/>
                    <a:pt x="674370" y="381000"/>
                  </a:cubicBezTo>
                  <a:cubicBezTo>
                    <a:pt x="689299" y="384981"/>
                    <a:pt x="720090" y="388620"/>
                    <a:pt x="720090" y="388620"/>
                  </a:cubicBezTo>
                  <a:cubicBezTo>
                    <a:pt x="727544" y="391105"/>
                    <a:pt x="739285" y="395343"/>
                    <a:pt x="746760" y="396240"/>
                  </a:cubicBezTo>
                  <a:cubicBezTo>
                    <a:pt x="773360" y="399432"/>
                    <a:pt x="800500" y="398606"/>
                    <a:pt x="826770" y="403860"/>
                  </a:cubicBezTo>
                  <a:cubicBezTo>
                    <a:pt x="833120" y="405130"/>
                    <a:pt x="839572" y="405966"/>
                    <a:pt x="845820" y="407670"/>
                  </a:cubicBezTo>
                  <a:lnTo>
                    <a:pt x="880110" y="419100"/>
                  </a:lnTo>
                  <a:cubicBezTo>
                    <a:pt x="885498" y="420896"/>
                    <a:pt x="889910" y="425088"/>
                    <a:pt x="895350" y="426720"/>
                  </a:cubicBezTo>
                  <a:cubicBezTo>
                    <a:pt x="902749" y="428940"/>
                    <a:pt x="910590" y="429260"/>
                    <a:pt x="918210" y="430530"/>
                  </a:cubicBezTo>
                  <a:cubicBezTo>
                    <a:pt x="932184" y="435188"/>
                    <a:pt x="945311" y="440614"/>
                    <a:pt x="960120" y="441960"/>
                  </a:cubicBezTo>
                  <a:cubicBezTo>
                    <a:pt x="967709" y="442650"/>
                    <a:pt x="975360" y="441960"/>
                    <a:pt x="982980" y="441960"/>
                  </a:cubicBezTo>
                </a:path>
              </a:pathLst>
            </a:cu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 name="円/楕円 19"/>
          <p:cNvSpPr/>
          <p:nvPr/>
        </p:nvSpPr>
        <p:spPr>
          <a:xfrm>
            <a:off x="5505775" y="5110211"/>
            <a:ext cx="221314" cy="221314"/>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p:cNvCxnSpPr>
            <a:stCxn id="20" idx="2"/>
          </p:cNvCxnSpPr>
          <p:nvPr/>
        </p:nvCxnSpPr>
        <p:spPr>
          <a:xfrm flipH="1">
            <a:off x="5063173" y="5220868"/>
            <a:ext cx="442602" cy="48663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20" idx="6"/>
          </p:cNvCxnSpPr>
          <p:nvPr/>
        </p:nvCxnSpPr>
        <p:spPr>
          <a:xfrm>
            <a:off x="5727089" y="5220868"/>
            <a:ext cx="442602" cy="48663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647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改善したい所</a:t>
            </a:r>
            <a:endParaRPr kumimoji="1" lang="ja-JP" altLang="en-US" dirty="0"/>
          </a:p>
        </p:txBody>
      </p:sp>
      <p:sp>
        <p:nvSpPr>
          <p:cNvPr id="3" name="コンテンツ プレースホルダー 2"/>
          <p:cNvSpPr>
            <a:spLocks noGrp="1"/>
          </p:cNvSpPr>
          <p:nvPr>
            <p:ph idx="1"/>
          </p:nvPr>
        </p:nvSpPr>
        <p:spPr>
          <a:xfrm>
            <a:off x="457200" y="1600201"/>
            <a:ext cx="8229600" cy="3052936"/>
          </a:xfrm>
        </p:spPr>
        <p:txBody>
          <a:bodyPr/>
          <a:lstStyle/>
          <a:p>
            <a:pPr>
              <a:spcBef>
                <a:spcPts val="1200"/>
              </a:spcBef>
            </a:pPr>
            <a:r>
              <a:rPr lang="ja-JP" altLang="en-US" dirty="0" smtClean="0"/>
              <a:t>開発・品質状況の異変を見つけたいが，ドメインがはっきりしていない．</a:t>
            </a:r>
            <a:endParaRPr kumimoji="1" lang="en-US" altLang="ja-JP" dirty="0" smtClean="0"/>
          </a:p>
          <a:p>
            <a:pPr>
              <a:spcBef>
                <a:spcPts val="1200"/>
              </a:spcBef>
            </a:pPr>
            <a:r>
              <a:rPr kumimoji="1" lang="ja-JP" altLang="en-US" dirty="0" smtClean="0"/>
              <a:t>変化点検出を適用している所が広い．</a:t>
            </a:r>
            <a:endParaRPr lang="en-US" altLang="ja-JP" dirty="0"/>
          </a:p>
          <a:p>
            <a:pPr>
              <a:spcBef>
                <a:spcPts val="1200"/>
              </a:spcBef>
            </a:pPr>
            <a:r>
              <a:rPr kumimoji="1" lang="ja-JP" altLang="en-US" dirty="0" smtClean="0"/>
              <a:t>本当に変化点検出によって開発状況の異変が検知できているのかの評価が難しい．</a:t>
            </a:r>
            <a:endParaRPr kumimoji="1" lang="en-US" altLang="ja-JP" dirty="0" smtClean="0"/>
          </a:p>
        </p:txBody>
      </p:sp>
      <p:sp>
        <p:nvSpPr>
          <p:cNvPr id="4" name="角丸四角形 3"/>
          <p:cNvSpPr/>
          <p:nvPr/>
        </p:nvSpPr>
        <p:spPr>
          <a:xfrm>
            <a:off x="431540" y="4653136"/>
            <a:ext cx="8280920" cy="165618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11560" y="4942619"/>
            <a:ext cx="7920880" cy="1077218"/>
          </a:xfrm>
          <a:prstGeom prst="rect">
            <a:avLst/>
          </a:prstGeom>
          <a:noFill/>
          <a:ln>
            <a:noFill/>
          </a:ln>
        </p:spPr>
        <p:txBody>
          <a:bodyPr wrap="square" rtlCol="0">
            <a:spAutoFit/>
          </a:bodyPr>
          <a:lstStyle/>
          <a:p>
            <a:r>
              <a:rPr lang="ja-JP" altLang="en-US" sz="3200" dirty="0" smtClean="0">
                <a:solidFill>
                  <a:schemeClr val="bg1"/>
                </a:solidFill>
              </a:rPr>
              <a:t>リファクタリングの分野に着目して，</a:t>
            </a:r>
            <a:endParaRPr lang="en-US" altLang="ja-JP" sz="3200" dirty="0" smtClean="0">
              <a:solidFill>
                <a:schemeClr val="bg1"/>
              </a:solidFill>
            </a:endParaRPr>
          </a:p>
          <a:p>
            <a:r>
              <a:rPr kumimoji="1" lang="ja-JP" altLang="en-US" sz="3200" dirty="0" smtClean="0">
                <a:solidFill>
                  <a:schemeClr val="bg1"/>
                </a:solidFill>
              </a:rPr>
              <a:t>いつリファクタリングすべきかを特定する</a:t>
            </a:r>
            <a:endParaRPr kumimoji="1" lang="en-US" altLang="ja-JP" sz="3200" dirty="0" smtClean="0">
              <a:solidFill>
                <a:schemeClr val="bg1"/>
              </a:solidFill>
            </a:endParaRPr>
          </a:p>
        </p:txBody>
      </p:sp>
    </p:spTree>
    <p:extLst>
      <p:ext uri="{BB962C8B-B14F-4D97-AF65-F5344CB8AC3E}">
        <p14:creationId xmlns:p14="http://schemas.microsoft.com/office/powerpoint/2010/main" val="3183100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611560" y="4725144"/>
            <a:ext cx="7920880" cy="172819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リファクタリングとは</a:t>
            </a:r>
            <a:endParaRPr kumimoji="1" lang="ja-JP" altLang="en-US" dirty="0"/>
          </a:p>
        </p:txBody>
      </p:sp>
      <p:sp>
        <p:nvSpPr>
          <p:cNvPr id="3" name="コンテンツ プレースホルダー 2"/>
          <p:cNvSpPr>
            <a:spLocks noGrp="1"/>
          </p:cNvSpPr>
          <p:nvPr>
            <p:ph idx="1"/>
          </p:nvPr>
        </p:nvSpPr>
        <p:spPr>
          <a:xfrm>
            <a:off x="457200" y="1600201"/>
            <a:ext cx="8229600" cy="3450430"/>
          </a:xfrm>
        </p:spPr>
        <p:txBody>
          <a:bodyPr/>
          <a:lstStyle/>
          <a:p>
            <a:pPr>
              <a:spcBef>
                <a:spcPts val="1200"/>
              </a:spcBef>
            </a:pPr>
            <a:r>
              <a:rPr lang="ja-JP" altLang="en-US" dirty="0" smtClean="0"/>
              <a:t>理解や修正が簡単になるように，ソフトウェアの内部構造を整理する．</a:t>
            </a:r>
            <a:endParaRPr lang="en-US" altLang="ja-JP" dirty="0" smtClean="0"/>
          </a:p>
          <a:p>
            <a:pPr>
              <a:spcBef>
                <a:spcPts val="1200"/>
              </a:spcBef>
            </a:pPr>
            <a:r>
              <a:rPr kumimoji="1" lang="ja-JP" altLang="en-US" dirty="0" smtClean="0"/>
              <a:t>外部から見たときの振舞いを変えてはいけない．</a:t>
            </a:r>
            <a:endParaRPr kumimoji="1" lang="en-US" altLang="ja-JP" dirty="0" smtClean="0"/>
          </a:p>
          <a:p>
            <a:pPr>
              <a:spcBef>
                <a:spcPts val="1200"/>
              </a:spcBef>
            </a:pPr>
            <a:r>
              <a:rPr kumimoji="1" lang="ja-JP" altLang="en-US" dirty="0" smtClean="0"/>
              <a:t>様々なリファクタリングパターンが存在</a:t>
            </a:r>
            <a:endParaRPr kumimoji="1" lang="ja-JP" altLang="en-US" dirty="0"/>
          </a:p>
        </p:txBody>
      </p:sp>
      <p:sp>
        <p:nvSpPr>
          <p:cNvPr id="4" name="テキスト ボックス 3"/>
          <p:cNvSpPr txBox="1"/>
          <p:nvPr/>
        </p:nvSpPr>
        <p:spPr>
          <a:xfrm>
            <a:off x="1007604" y="5050631"/>
            <a:ext cx="7128792" cy="1077218"/>
          </a:xfrm>
          <a:prstGeom prst="rect">
            <a:avLst/>
          </a:prstGeom>
          <a:noFill/>
          <a:ln>
            <a:noFill/>
          </a:ln>
        </p:spPr>
        <p:txBody>
          <a:bodyPr wrap="square" rtlCol="0">
            <a:spAutoFit/>
          </a:bodyPr>
          <a:lstStyle/>
          <a:p>
            <a:r>
              <a:rPr kumimoji="1" lang="ja-JP" altLang="en-US" sz="3200" dirty="0" smtClean="0">
                <a:solidFill>
                  <a:schemeClr val="bg1"/>
                </a:solidFill>
              </a:rPr>
              <a:t>ソフトウェアの保守性の向上</a:t>
            </a:r>
            <a:endParaRPr kumimoji="1" lang="en-US" altLang="ja-JP" sz="3200" dirty="0" smtClean="0">
              <a:solidFill>
                <a:schemeClr val="bg1"/>
              </a:solidFill>
            </a:endParaRPr>
          </a:p>
          <a:p>
            <a:r>
              <a:rPr lang="ja-JP" altLang="en-US" sz="3200" dirty="0" smtClean="0">
                <a:solidFill>
                  <a:schemeClr val="bg1"/>
                </a:solidFill>
              </a:rPr>
              <a:t>コードの可読性の向上</a:t>
            </a:r>
            <a:endParaRPr kumimoji="1" lang="ja-JP" altLang="en-US" sz="3200" dirty="0">
              <a:solidFill>
                <a:schemeClr val="bg1"/>
              </a:solidFill>
            </a:endParaRPr>
          </a:p>
        </p:txBody>
      </p:sp>
    </p:spTree>
    <p:extLst>
      <p:ext uri="{BB962C8B-B14F-4D97-AF65-F5344CB8AC3E}">
        <p14:creationId xmlns:p14="http://schemas.microsoft.com/office/powerpoint/2010/main" val="32979053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リファクタリングプロセス</a:t>
            </a:r>
            <a:endParaRPr kumimoji="1" lang="ja-JP" altLang="en-US" dirty="0"/>
          </a:p>
        </p:txBody>
      </p:sp>
      <p:sp>
        <p:nvSpPr>
          <p:cNvPr id="3" name="コンテンツ プレースホルダー 2"/>
          <p:cNvSpPr>
            <a:spLocks noGrp="1"/>
          </p:cNvSpPr>
          <p:nvPr>
            <p:ph idx="1"/>
          </p:nvPr>
        </p:nvSpPr>
        <p:spPr/>
        <p:txBody>
          <a:bodyPr>
            <a:normAutofit/>
          </a:bodyPr>
          <a:lstStyle/>
          <a:p>
            <a:pPr marL="514350" indent="-514350">
              <a:spcBef>
                <a:spcPts val="1200"/>
              </a:spcBef>
              <a:buFont typeface="+mj-lt"/>
              <a:buAutoNum type="arabicPeriod"/>
            </a:pPr>
            <a:r>
              <a:rPr kumimoji="1" lang="ja-JP" altLang="en-US" sz="2800" dirty="0" smtClean="0"/>
              <a:t>リファクタリングすべき箇所を識別</a:t>
            </a:r>
            <a:endParaRPr kumimoji="1" lang="en-US" altLang="ja-JP" sz="2800" dirty="0" smtClean="0"/>
          </a:p>
          <a:p>
            <a:pPr marL="914400" lvl="1" indent="-514350">
              <a:spcBef>
                <a:spcPts val="1200"/>
              </a:spcBef>
            </a:pPr>
            <a:r>
              <a:rPr kumimoji="1" lang="en-US" altLang="ja-JP" sz="2400" dirty="0" smtClean="0"/>
              <a:t>Fowler</a:t>
            </a:r>
            <a:r>
              <a:rPr kumimoji="1" lang="ja-JP" altLang="en-US" sz="2400" dirty="0" smtClean="0"/>
              <a:t>によって定義された</a:t>
            </a:r>
            <a:r>
              <a:rPr lang="en-US" altLang="ja-JP" sz="2400" dirty="0" smtClean="0"/>
              <a:t>Bad smell</a:t>
            </a:r>
            <a:r>
              <a:rPr lang="ja-JP" altLang="en-US" sz="2400" dirty="0" smtClean="0"/>
              <a:t>を基準</a:t>
            </a:r>
            <a:endParaRPr kumimoji="1" lang="en-US" altLang="ja-JP" sz="2400" dirty="0" smtClean="0"/>
          </a:p>
          <a:p>
            <a:pPr marL="514350" indent="-514350">
              <a:spcBef>
                <a:spcPts val="1200"/>
              </a:spcBef>
              <a:buFont typeface="+mj-lt"/>
              <a:buAutoNum type="arabicPeriod"/>
            </a:pPr>
            <a:r>
              <a:rPr lang="ja-JP" altLang="en-US" sz="2800" dirty="0"/>
              <a:t>どのよう</a:t>
            </a:r>
            <a:r>
              <a:rPr lang="ja-JP" altLang="en-US" sz="2800" dirty="0" smtClean="0"/>
              <a:t>にリファクタリングすべきか検討</a:t>
            </a:r>
            <a:endParaRPr lang="en-US" altLang="ja-JP" sz="2800" dirty="0" smtClean="0"/>
          </a:p>
          <a:p>
            <a:pPr marL="914400" lvl="1" indent="-514350">
              <a:spcBef>
                <a:spcPts val="1200"/>
              </a:spcBef>
            </a:pPr>
            <a:r>
              <a:rPr lang="ja-JP" altLang="en-US" sz="2400" dirty="0" smtClean="0"/>
              <a:t>リファクタリングパターンを検討</a:t>
            </a:r>
            <a:endParaRPr lang="en-US" altLang="ja-JP" sz="2400" dirty="0" smtClean="0"/>
          </a:p>
          <a:p>
            <a:pPr marL="514350" indent="-514350">
              <a:spcBef>
                <a:spcPts val="1200"/>
              </a:spcBef>
              <a:buFont typeface="+mj-lt"/>
              <a:buAutoNum type="arabicPeriod"/>
            </a:pPr>
            <a:r>
              <a:rPr kumimoji="1" lang="ja-JP" altLang="en-US" sz="2800" dirty="0" smtClean="0"/>
              <a:t>リファクタリングの効果とコストを予測</a:t>
            </a:r>
            <a:endParaRPr kumimoji="1" lang="en-US" altLang="ja-JP" sz="2800" dirty="0" smtClean="0"/>
          </a:p>
          <a:p>
            <a:pPr marL="514350" indent="-514350">
              <a:spcBef>
                <a:spcPts val="1200"/>
              </a:spcBef>
              <a:buFont typeface="+mj-lt"/>
              <a:buAutoNum type="arabicPeriod"/>
            </a:pPr>
            <a:r>
              <a:rPr lang="ja-JP" altLang="en-US" sz="2800" dirty="0" smtClean="0"/>
              <a:t>リファクタリングパターンに基づき再構築</a:t>
            </a:r>
            <a:endParaRPr lang="en-US" altLang="ja-JP" sz="2800" dirty="0" smtClean="0"/>
          </a:p>
          <a:p>
            <a:pPr marL="514350" indent="-514350">
              <a:spcBef>
                <a:spcPts val="1200"/>
              </a:spcBef>
              <a:buFont typeface="+mj-lt"/>
              <a:buAutoNum type="arabicPeriod"/>
            </a:pPr>
            <a:r>
              <a:rPr kumimoji="1" lang="ja-JP" altLang="en-US" sz="2800" dirty="0" smtClean="0"/>
              <a:t>外部的振舞いを保っているか評価</a:t>
            </a:r>
            <a:endParaRPr kumimoji="1" lang="en-US" altLang="ja-JP" sz="2800" dirty="0" smtClean="0"/>
          </a:p>
          <a:p>
            <a:pPr marL="514350" indent="-514350">
              <a:spcBef>
                <a:spcPts val="1200"/>
              </a:spcBef>
              <a:buFont typeface="+mj-lt"/>
              <a:buAutoNum type="arabicPeriod"/>
            </a:pPr>
            <a:endParaRPr kumimoji="1" lang="ja-JP" altLang="en-US" sz="2800" dirty="0"/>
          </a:p>
        </p:txBody>
      </p:sp>
    </p:spTree>
    <p:extLst>
      <p:ext uri="{BB962C8B-B14F-4D97-AF65-F5344CB8AC3E}">
        <p14:creationId xmlns:p14="http://schemas.microsoft.com/office/powerpoint/2010/main" val="3338433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274638"/>
            <a:ext cx="8721108" cy="1143000"/>
          </a:xfrm>
        </p:spPr>
        <p:txBody>
          <a:bodyPr>
            <a:noAutofit/>
          </a:bodyPr>
          <a:lstStyle/>
          <a:p>
            <a:r>
              <a:rPr kumimoji="1" lang="ja-JP" altLang="en-US" dirty="0" smtClean="0"/>
              <a:t>リファクタリングパターンの例</a:t>
            </a:r>
            <a:endParaRPr kumimoji="1" lang="ja-JP" altLang="en-US" dirty="0"/>
          </a:p>
        </p:txBody>
      </p:sp>
      <p:sp>
        <p:nvSpPr>
          <p:cNvPr id="3" name="コンテンツ プレースホルダー 2"/>
          <p:cNvSpPr>
            <a:spLocks noGrp="1"/>
          </p:cNvSpPr>
          <p:nvPr>
            <p:ph idx="1"/>
          </p:nvPr>
        </p:nvSpPr>
        <p:spPr>
          <a:xfrm>
            <a:off x="457200" y="1279301"/>
            <a:ext cx="8229600" cy="4525963"/>
          </a:xfrm>
        </p:spPr>
        <p:txBody>
          <a:bodyPr/>
          <a:lstStyle/>
          <a:p>
            <a:r>
              <a:rPr lang="en-US" altLang="ja-JP" dirty="0" smtClean="0"/>
              <a:t>Extract Method</a:t>
            </a:r>
          </a:p>
          <a:p>
            <a:pPr lvl="1"/>
            <a:r>
              <a:rPr kumimoji="1" lang="ja-JP" altLang="en-US" dirty="0" smtClean="0"/>
              <a:t>長すぎるメソッドの分割</a:t>
            </a:r>
            <a:endParaRPr kumimoji="1" lang="en-US" altLang="ja-JP" dirty="0" smtClean="0"/>
          </a:p>
          <a:p>
            <a:pPr lvl="1"/>
            <a:r>
              <a:rPr lang="ja-JP" altLang="en-US" dirty="0" smtClean="0"/>
              <a:t>複数の機能を有するメソッドの分割</a:t>
            </a:r>
            <a:endParaRPr kumimoji="1" lang="ja-JP" altLang="en-US"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992" y="2924944"/>
            <a:ext cx="5130780" cy="1728192"/>
          </a:xfrm>
          <a:prstGeom prst="rect">
            <a:avLst/>
          </a:prstGeom>
        </p:spPr>
      </p:pic>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4797152"/>
            <a:ext cx="5048700" cy="1998166"/>
          </a:xfrm>
          <a:prstGeom prst="rect">
            <a:avLst/>
          </a:prstGeom>
        </p:spPr>
      </p:pic>
      <p:sp>
        <p:nvSpPr>
          <p:cNvPr id="8" name="屈折矢印 7"/>
          <p:cNvSpPr/>
          <p:nvPr/>
        </p:nvSpPr>
        <p:spPr>
          <a:xfrm rot="5400000">
            <a:off x="1847421" y="5013176"/>
            <a:ext cx="1704742" cy="1152128"/>
          </a:xfrm>
          <a:prstGeom prst="bentUpArrow">
            <a:avLst>
              <a:gd name="adj1" fmla="val 25000"/>
              <a:gd name="adj2" fmla="val 35913"/>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399744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1143000"/>
          </a:xfrm>
        </p:spPr>
        <p:txBody>
          <a:bodyPr>
            <a:normAutofit/>
          </a:bodyPr>
          <a:lstStyle/>
          <a:p>
            <a:r>
              <a:rPr kumimoji="1" lang="ja-JP" altLang="en-US" dirty="0" smtClean="0"/>
              <a:t>リファクタリングの関連研究</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機械学習を用いたメソッド抽出リファクタリングの推薦手法</a:t>
            </a:r>
            <a:endParaRPr kumimoji="1" lang="en-US" altLang="ja-JP" dirty="0" smtClean="0"/>
          </a:p>
          <a:p>
            <a:pPr lvl="1"/>
            <a:r>
              <a:rPr kumimoji="1" lang="ja-JP" altLang="en-US" dirty="0" smtClean="0"/>
              <a:t>リファクタリングを行った</a:t>
            </a:r>
            <a:r>
              <a:rPr lang="ja-JP" altLang="en-US" dirty="0" smtClean="0"/>
              <a:t>例での特徴量を学習し，予測モデルを構築する．</a:t>
            </a:r>
            <a:endParaRPr lang="en-US" altLang="ja-JP" dirty="0" smtClean="0"/>
          </a:p>
          <a:p>
            <a:pPr lvl="1"/>
            <a:r>
              <a:rPr lang="ja-JP" altLang="en-US" dirty="0" smtClean="0"/>
              <a:t>対象を</a:t>
            </a:r>
            <a:r>
              <a:rPr lang="en-US" altLang="ja-JP" dirty="0" smtClean="0"/>
              <a:t>5</a:t>
            </a:r>
            <a:r>
              <a:rPr lang="ja-JP" altLang="en-US" dirty="0" smtClean="0"/>
              <a:t>個のオープンソースプロジェクト</a:t>
            </a:r>
            <a:endParaRPr lang="en-US" altLang="ja-JP" dirty="0" smtClean="0"/>
          </a:p>
          <a:p>
            <a:pPr lvl="1"/>
            <a:r>
              <a:rPr lang="ja-JP" altLang="en-US" dirty="0" smtClean="0"/>
              <a:t>凝集度メトリクスの</a:t>
            </a:r>
            <a:r>
              <a:rPr lang="en-US" altLang="ja-JP" dirty="0" smtClean="0"/>
              <a:t>Coverage</a:t>
            </a:r>
            <a:r>
              <a:rPr lang="ja-JP" altLang="en-US" dirty="0" smtClean="0"/>
              <a:t>が</a:t>
            </a:r>
            <a:r>
              <a:rPr kumimoji="1" lang="ja-JP" altLang="en-US" dirty="0" smtClean="0"/>
              <a:t>有用な特徴量</a:t>
            </a:r>
            <a:endParaRPr kumimoji="1" lang="ja-JP" altLang="en-US" dirty="0"/>
          </a:p>
        </p:txBody>
      </p:sp>
    </p:spTree>
    <p:extLst>
      <p:ext uri="{BB962C8B-B14F-4D97-AF65-F5344CB8AC3E}">
        <p14:creationId xmlns:p14="http://schemas.microsoft.com/office/powerpoint/2010/main" val="3723109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研究でやりたいこと</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どのタイミングでリファクタリングをすべきかを特定</a:t>
            </a:r>
            <a:endParaRPr kumimoji="1" lang="en-US" altLang="ja-JP" dirty="0" smtClean="0"/>
          </a:p>
          <a:p>
            <a:endParaRPr lang="en-US" altLang="ja-JP" dirty="0"/>
          </a:p>
          <a:p>
            <a:r>
              <a:rPr kumimoji="1" lang="ja-JP" altLang="en-US" dirty="0" smtClean="0"/>
              <a:t>リファクタリングするきっかけとなるメトリクスは何か？</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31227241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Semibold"/>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519</TotalTime>
  <Words>304</Words>
  <Application>Microsoft Office PowerPoint</Application>
  <PresentationFormat>画面に合わせる (4:3)</PresentationFormat>
  <Paragraphs>43</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Office ​​テーマ</vt:lpstr>
      <vt:lpstr>小ゼミ（2015-3-4）</vt:lpstr>
      <vt:lpstr>卒論でやったこと</vt:lpstr>
      <vt:lpstr>改善したい所</vt:lpstr>
      <vt:lpstr>リファクタリングとは</vt:lpstr>
      <vt:lpstr>リファクタリングプロセス</vt:lpstr>
      <vt:lpstr>リファクタリングパターンの例</vt:lpstr>
      <vt:lpstr>リファクタリングの関連研究</vt:lpstr>
      <vt:lpstr>研究でやりたいこと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研究発表（2015-3-4）</dc:title>
  <dc:creator>yusuke kukita</dc:creator>
  <cp:lastModifiedBy>yusuke kukita</cp:lastModifiedBy>
  <cp:revision>18</cp:revision>
  <dcterms:created xsi:type="dcterms:W3CDTF">2015-03-03T16:37:45Z</dcterms:created>
  <dcterms:modified xsi:type="dcterms:W3CDTF">2015-03-04T04:06:46Z</dcterms:modified>
</cp:coreProperties>
</file>