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71" r:id="rId10"/>
    <p:sldId id="265" r:id="rId11"/>
    <p:sldId id="266" r:id="rId12"/>
    <p:sldId id="267" r:id="rId13"/>
    <p:sldId id="269" r:id="rId14"/>
    <p:sldId id="268" r:id="rId15"/>
    <p:sldId id="270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9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8EC32-865D-403E-9B8E-DDC537AA2152}" type="datetimeFigureOut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29AC8-07FA-448D-B37E-1EE343C7C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505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29AC8-07FA-448D-B37E-1EE343C7C6B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672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74C45-2A83-4C70-BFD6-81389AF7AB90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07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95E4-B958-4B0C-AD33-8A51C9390DFE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54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2D83-F7E2-4A51-9FF0-3E8D4E965070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32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46396-DF5F-45DA-A9C8-C650AE95198D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989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301F-1E1B-43CB-94E7-8B36B240826B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2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AE5F8-1F1A-4AAB-B334-CD7B4F98984A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05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D54B8-1197-419F-835D-FB2AF4E789FF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488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B4C33F2-C99E-4690-8C66-FE84C254DDA5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637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FC7E-5599-47C8-B543-1326DA39B0B2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18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D6E2-F898-42A6-AFFB-5C893D99EFA5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38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49801-E80B-43A2-88F6-B5B2D8629402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199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586F5B5-31C7-4082-90F7-6FC687A3B114}" type="datetime1">
              <a:rPr kumimoji="1" lang="ja-JP" altLang="en-US" smtClean="0"/>
              <a:t>2017/1/19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FD644EB-B21A-4836-BE26-C51F55C017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59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Why We Refactor</a:t>
            </a:r>
            <a:r>
              <a:rPr lang="en-US" altLang="ja-JP" dirty="0"/>
              <a:t> Confessions </a:t>
            </a:r>
            <a:r>
              <a:rPr lang="en-US" altLang="ja-JP"/>
              <a:t>of </a:t>
            </a:r>
            <a:r>
              <a:rPr lang="en-US" altLang="ja-JP"/>
              <a:t>GitHub</a:t>
            </a:r>
            <a:r>
              <a:rPr lang="en-US" altLang="ja-JP"/>
              <a:t> </a:t>
            </a:r>
            <a:r>
              <a:rPr lang="en-US" altLang="ja-JP" smtClean="0"/>
              <a:t>Contributors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ja-JP" altLang="en-US" dirty="0" smtClean="0"/>
              <a:t>蘆田　誠人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3756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背景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関連研究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研究結果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まとめ</a:t>
            </a:r>
            <a:endParaRPr kumimoji="1" lang="en-US" altLang="ja-JP" sz="2400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80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リファクタリング</a:t>
            </a:r>
            <a:r>
              <a:rPr lang="ja-JP" altLang="en-US" sz="2400" dirty="0"/>
              <a:t>の</a:t>
            </a:r>
            <a:r>
              <a:rPr kumimoji="1" lang="ja-JP" altLang="en-US" sz="2400" dirty="0" smtClean="0"/>
              <a:t>実践の動機を調査する研究は数少ない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開発者がどの</a:t>
            </a:r>
            <a:r>
              <a:rPr kumimoji="1" lang="ja-JP" altLang="en-US" sz="2400" dirty="0" smtClean="0"/>
              <a:t>ような状態でリファクタリングしている</a:t>
            </a:r>
            <a:r>
              <a:rPr kumimoji="1" lang="ja-JP" altLang="en-US" sz="2400" dirty="0" smtClean="0"/>
              <a:t>か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</a:t>
            </a:r>
            <a:r>
              <a:rPr kumimoji="1" lang="ja-JP" altLang="en-US" sz="2400" dirty="0" smtClean="0"/>
              <a:t>不透明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　　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2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関連研究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8" y="1845734"/>
            <a:ext cx="8321041" cy="4023360"/>
          </a:xfrm>
        </p:spPr>
        <p:txBody>
          <a:bodyPr/>
          <a:lstStyle/>
          <a:p>
            <a:r>
              <a:rPr kumimoji="1" lang="ja-JP" altLang="en-US" sz="2400" dirty="0" smtClean="0"/>
              <a:t>リファクタリングリスクに関する研究</a:t>
            </a:r>
            <a:endParaRPr lang="en-US" altLang="ja-JP" sz="2400" dirty="0" smtClean="0"/>
          </a:p>
          <a:p>
            <a:pPr marL="357188" indent="0">
              <a:buFont typeface="Wingdings" panose="05000000000000000000" pitchFamily="2" charset="2"/>
              <a:buChar char="l"/>
            </a:pP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等でリファクタリング後のバグ修正数が増加していることが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         </a:t>
            </a:r>
            <a:r>
              <a:rPr kumimoji="1" lang="ja-JP" altLang="en-US" dirty="0" smtClean="0"/>
              <a:t>検証済みである</a:t>
            </a:r>
            <a:r>
              <a:rPr kumimoji="1" lang="en-US" altLang="ja-JP" dirty="0" smtClean="0"/>
              <a:t>(Kim et al.)</a:t>
            </a:r>
          </a:p>
          <a:p>
            <a:pPr marL="450850" indent="-93663">
              <a:buFont typeface="Wingdings" panose="05000000000000000000" pitchFamily="2" charset="2"/>
              <a:buChar char="l"/>
            </a:pPr>
            <a:r>
              <a:rPr lang="en-US" altLang="ja-JP" dirty="0"/>
              <a:t> </a:t>
            </a:r>
            <a:r>
              <a:rPr lang="ja-JP" altLang="en-US" dirty="0" smtClean="0"/>
              <a:t>バグレポートの割合が増加することが示されている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Rachatasumrit</a:t>
            </a:r>
            <a:r>
              <a:rPr lang="en-US" altLang="ja-JP" dirty="0" smtClean="0"/>
              <a:t> et al.)</a:t>
            </a:r>
          </a:p>
          <a:p>
            <a:pPr marL="0" indent="0">
              <a:buNone/>
              <a:tabLst>
                <a:tab pos="265113" algn="l"/>
              </a:tabLst>
            </a:pPr>
            <a:endParaRPr lang="en-US" altLang="ja-JP" dirty="0" smtClean="0"/>
          </a:p>
          <a:p>
            <a:pPr marL="0" indent="0">
              <a:buNone/>
            </a:pPr>
            <a:r>
              <a:rPr kumimoji="1" lang="en-US" altLang="ja-JP" dirty="0" smtClean="0"/>
              <a:t>          </a:t>
            </a:r>
            <a:r>
              <a:rPr kumimoji="1" lang="ja-JP" altLang="en-US" dirty="0" smtClean="0"/>
              <a:t>→　特定のリファクタリング操作を詳細に調査していない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　　　　　　　　　　　　　　　　　　　　　　　　　　　　　　　</a:t>
            </a:r>
            <a:r>
              <a:rPr kumimoji="1" lang="ja-JP" altLang="en-US" dirty="0"/>
              <a:t>　</a:t>
            </a:r>
            <a:r>
              <a:rPr kumimoji="1" lang="ja-JP" altLang="en-US" dirty="0" smtClean="0"/>
              <a:t>　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22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関連研究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 err="1"/>
              <a:t>Tsantalis</a:t>
            </a:r>
            <a:r>
              <a:rPr lang="ja-JP" altLang="en-US" sz="2400" dirty="0" err="1"/>
              <a:t>らが</a:t>
            </a:r>
            <a:r>
              <a:rPr lang="ja-JP" altLang="en-US" sz="2400" dirty="0"/>
              <a:t>行った</a:t>
            </a:r>
            <a:r>
              <a:rPr lang="ja-JP" altLang="en-US" sz="2400" dirty="0" smtClean="0"/>
              <a:t>研究</a:t>
            </a:r>
            <a:endParaRPr lang="en-US" altLang="ja-JP" sz="2400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リファクタリングを行う前後で関連する</a:t>
            </a:r>
            <a:r>
              <a:rPr lang="ja-JP" altLang="en-US" dirty="0" smtClean="0"/>
              <a:t>ソースコードを手動で調査し，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リファクタリング</a:t>
            </a:r>
            <a:r>
              <a:rPr lang="ja-JP" altLang="en-US" dirty="0" smtClean="0"/>
              <a:t>の可能性を</a:t>
            </a:r>
            <a:r>
              <a:rPr lang="ja-JP" altLang="en-US" dirty="0" smtClean="0"/>
              <a:t>明らかに</a:t>
            </a:r>
            <a:endParaRPr lang="en-US" altLang="ja-JP" dirty="0" smtClean="0"/>
          </a:p>
          <a:p>
            <a:r>
              <a:rPr kumimoji="1" lang="ja-JP" altLang="en-US" dirty="0" smtClean="0"/>
              <a:t>　　→　</a:t>
            </a:r>
            <a:r>
              <a:rPr kumimoji="1" lang="ja-JP" altLang="en-US" dirty="0" smtClean="0"/>
              <a:t>リファクタリング</a:t>
            </a:r>
            <a:r>
              <a:rPr kumimoji="1" lang="ja-JP" altLang="en-US" dirty="0" smtClean="0"/>
              <a:t>を行った開発者にリファクタリングをする理由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 </a:t>
            </a:r>
            <a:r>
              <a:rPr kumimoji="1" lang="ja-JP" altLang="en-US" dirty="0" smtClean="0"/>
              <a:t>をインタビュー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45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関</a:t>
            </a:r>
            <a:r>
              <a:rPr lang="ja-JP" altLang="en-US"/>
              <a:t>連</a:t>
            </a:r>
            <a:r>
              <a:rPr kumimoji="1" lang="ja-JP" altLang="en-US" smtClean="0"/>
              <a:t>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err="1" smtClean="0"/>
              <a:t>RefactoringMiner</a:t>
            </a:r>
            <a:r>
              <a:rPr kumimoji="1" lang="ja-JP" altLang="en-US" sz="2400" dirty="0" smtClean="0"/>
              <a:t>ツール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dirty="0" smtClean="0"/>
              <a:t>　　</a:t>
            </a:r>
            <a:r>
              <a:rPr lang="en-US" altLang="ja-JP" dirty="0" smtClean="0"/>
              <a:t>2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バージョンのソースの違いを分析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kumimoji="1" lang="ja-JP" altLang="en-US" dirty="0" smtClean="0"/>
              <a:t>　　　→　バージョン</a:t>
            </a:r>
            <a:r>
              <a:rPr lang="ja-JP" altLang="en-US" dirty="0" smtClean="0"/>
              <a:t>ごとに</a:t>
            </a:r>
            <a:r>
              <a:rPr kumimoji="1" lang="ja-JP" altLang="en-US" dirty="0" smtClean="0"/>
              <a:t>実行されたリファクタリングを検索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/>
              <a:t>　</a:t>
            </a:r>
            <a:r>
              <a:rPr kumimoji="1" lang="ja-JP" altLang="en-US" dirty="0" smtClean="0"/>
              <a:t>　　本研究では</a:t>
            </a:r>
            <a:r>
              <a:rPr lang="ja-JP" altLang="en-US" dirty="0" smtClean="0"/>
              <a:t>ツール</a:t>
            </a:r>
            <a:r>
              <a:rPr lang="ja-JP" altLang="en-US" dirty="0"/>
              <a:t>が</a:t>
            </a:r>
            <a:r>
              <a:rPr lang="ja-JP" altLang="en-US" dirty="0" smtClean="0"/>
              <a:t>検出した</a:t>
            </a:r>
            <a:r>
              <a:rPr lang="en-US" altLang="ja-JP" dirty="0" smtClean="0"/>
              <a:t>12</a:t>
            </a:r>
            <a:r>
              <a:rPr lang="ja-JP" altLang="en-US" dirty="0" smtClean="0"/>
              <a:t>の有名なリファクタリングタイプを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分析する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4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RefactoringMiner</a:t>
            </a:r>
            <a:r>
              <a:rPr kumimoji="1" lang="ja-JP" altLang="en-US" dirty="0" smtClean="0"/>
              <a:t>の精度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dirty="0" err="1"/>
              <a:t>RefactoringMiner</a:t>
            </a:r>
            <a:r>
              <a:rPr kumimoji="1" lang="ja-JP" altLang="en-US" dirty="0" err="1"/>
              <a:t>で</a:t>
            </a:r>
            <a:r>
              <a:rPr lang="ja-JP" altLang="en-US" dirty="0" err="1"/>
              <a:t>検</a:t>
            </a:r>
            <a:r>
              <a:rPr lang="ja-JP" altLang="en-US" dirty="0"/>
              <a:t>出したリストと既知のリファクタリングの</a:t>
            </a:r>
            <a:r>
              <a:rPr lang="ja-JP" altLang="en-US" dirty="0" smtClean="0"/>
              <a:t>比較</a:t>
            </a:r>
            <a:endParaRPr lang="en-US" altLang="ja-JP" dirty="0" smtClean="0"/>
          </a:p>
          <a:p>
            <a:pPr marL="382588" lvl="1" indent="-25400">
              <a:buFont typeface="Wingdings" panose="05000000000000000000" pitchFamily="2" charset="2"/>
              <a:buChar char="ü"/>
            </a:pPr>
            <a:r>
              <a:rPr lang="en-US" altLang="ja-JP" dirty="0" smtClean="0"/>
              <a:t>2</a:t>
            </a:r>
            <a:r>
              <a:rPr lang="ja-JP" altLang="en-US" dirty="0" smtClean="0"/>
              <a:t>人の学生が変更前変更後で</a:t>
            </a:r>
            <a:r>
              <a:rPr lang="en-US" altLang="ja-JP" dirty="0" smtClean="0"/>
              <a:t>120</a:t>
            </a:r>
            <a:r>
              <a:rPr lang="ja-JP" altLang="en-US" dirty="0" smtClean="0"/>
              <a:t>のインスタンスを選択</a:t>
            </a:r>
            <a:endParaRPr lang="ja-JP" altLang="en-US" dirty="0"/>
          </a:p>
          <a:p>
            <a:pPr marL="0" indent="0">
              <a:buNone/>
            </a:pP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572" y="2705344"/>
            <a:ext cx="6002574" cy="3163750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5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リポジトリの選択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GitHub</a:t>
            </a:r>
            <a:r>
              <a:rPr kumimoji="1" lang="ja-JP" altLang="en-US" sz="2400" dirty="0" smtClean="0"/>
              <a:t>リポジトリの選択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kumimoji="1" lang="ja-JP" altLang="en-US" dirty="0" smtClean="0"/>
              <a:t>　フォークでない</a:t>
            </a:r>
            <a:r>
              <a:rPr kumimoji="1" lang="en-US" altLang="ja-JP" dirty="0" smtClean="0"/>
              <a:t>GitHub</a:t>
            </a:r>
            <a:r>
              <a:rPr kumimoji="1" lang="ja-JP" altLang="en-US" dirty="0" smtClean="0"/>
              <a:t>で人気のある</a:t>
            </a:r>
            <a:r>
              <a:rPr kumimoji="1" lang="en-US" altLang="ja-JP" dirty="0" smtClean="0"/>
              <a:t>1000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Java</a:t>
            </a:r>
            <a:r>
              <a:rPr lang="ja-JP" altLang="en-US" dirty="0"/>
              <a:t>リポジトリ</a:t>
            </a:r>
            <a:r>
              <a:rPr kumimoji="1" lang="ja-JP" altLang="en-US" dirty="0" smtClean="0"/>
              <a:t>を選択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より多くの保守活動</a:t>
            </a:r>
            <a:r>
              <a:rPr lang="ja-JP" altLang="en-US" dirty="0"/>
              <a:t>を</a:t>
            </a:r>
            <a:r>
              <a:rPr lang="ja-JP" altLang="en-US" dirty="0" smtClean="0"/>
              <a:t>行っているリポジトリ　→　</a:t>
            </a:r>
            <a:r>
              <a:rPr lang="en-US" altLang="ja-JP" dirty="0" smtClean="0"/>
              <a:t>748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90" y="3348865"/>
            <a:ext cx="8006538" cy="2786891"/>
          </a:xfrm>
          <a:prstGeom prst="rect">
            <a:avLst/>
          </a:prstGeom>
        </p:spPr>
      </p:pic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79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関連</a:t>
            </a:r>
            <a:r>
              <a:rPr lang="ja-JP" altLang="en-US" sz="2400" dirty="0"/>
              <a:t>研究</a:t>
            </a:r>
            <a:r>
              <a:rPr lang="ja-JP" altLang="en-US" sz="2400" dirty="0" smtClean="0"/>
              <a:t>はコミットを全く考慮せずに行われていた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本研究</a:t>
            </a:r>
            <a:r>
              <a:rPr lang="ja-JP" altLang="en-US" sz="2400" dirty="0" smtClean="0"/>
              <a:t>ではコミットを考慮して精度を計測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373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リファクタリングの審査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調査期間中に</a:t>
            </a:r>
            <a:r>
              <a:rPr lang="en-US" altLang="ja-JP" sz="2400" dirty="0" smtClean="0"/>
              <a:t>748</a:t>
            </a:r>
            <a:r>
              <a:rPr lang="ja-JP" altLang="en-US" sz="2400" dirty="0" smtClean="0"/>
              <a:t>のプロジェクトを監視</a:t>
            </a:r>
            <a:endParaRPr lang="en-US" altLang="ja-JP" sz="2400" dirty="0" smtClean="0"/>
          </a:p>
          <a:p>
            <a:endParaRPr kumimoji="1" lang="en-US" altLang="ja-JP" sz="2400" dirty="0" smtClean="0"/>
          </a:p>
          <a:p>
            <a:r>
              <a:rPr kumimoji="1" lang="ja-JP" altLang="en-US" sz="2400" dirty="0"/>
              <a:t>　</a:t>
            </a:r>
            <a:r>
              <a:rPr kumimoji="1" lang="ja-JP" altLang="en-US" sz="2400" dirty="0" smtClean="0"/>
              <a:t>→　</a:t>
            </a:r>
            <a:r>
              <a:rPr kumimoji="1" lang="en-US" altLang="ja-JP" sz="2400" dirty="0" smtClean="0"/>
              <a:t>2241</a:t>
            </a:r>
            <a:r>
              <a:rPr kumimoji="1" lang="ja-JP" altLang="en-US" sz="2400" dirty="0" smtClean="0"/>
              <a:t>個のインスタンスが検出</a:t>
            </a:r>
            <a:endParaRPr kumimoji="1" lang="en-US" altLang="ja-JP" sz="2400" dirty="0" smtClean="0"/>
          </a:p>
          <a:p>
            <a:r>
              <a:rPr lang="ja-JP" altLang="en-US" sz="2400" dirty="0"/>
              <a:t>　</a:t>
            </a:r>
            <a:endParaRPr lang="en-US" altLang="ja-JP" sz="2400" dirty="0" smtClean="0"/>
          </a:p>
          <a:p>
            <a:r>
              <a:rPr lang="ja-JP" altLang="en-US" sz="2400" dirty="0" smtClean="0"/>
              <a:t>　→　実際にリファクタリングが行われていたか手動で調査</a:t>
            </a:r>
            <a:endParaRPr kumimoji="1" lang="ja-JP" altLang="en-US" sz="24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98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リファクタリングの審査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023360"/>
          </a:xfrm>
        </p:spPr>
        <p:txBody>
          <a:bodyPr/>
          <a:lstStyle/>
          <a:p>
            <a:pPr lvl="8"/>
            <a:r>
              <a:rPr kumimoji="1" lang="ja-JP" altLang="en-US" dirty="0" smtClean="0"/>
              <a:t>　　　　　　　　　　　　　　　　　　　　　　　　　　　　　　　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7" y="2262498"/>
            <a:ext cx="5005250" cy="340186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130594" y="2870822"/>
            <a:ext cx="401340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ja-JP" altLang="en-US" sz="2000" dirty="0" smtClean="0"/>
              <a:t>コミットに変化があれば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　　リファクタリング誤検出が増える</a:t>
            </a:r>
            <a:endParaRPr lang="en-US" altLang="ja-JP" sz="20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ja-JP" sz="2000" dirty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ja-JP" sz="2000" dirty="0" smtClean="0"/>
              <a:t>Table1</a:t>
            </a:r>
            <a:r>
              <a:rPr lang="ja-JP" altLang="en-US" sz="2000" dirty="0" smtClean="0"/>
              <a:t>よりも精度が下がっている</a:t>
            </a:r>
            <a:endParaRPr lang="en-US" altLang="ja-JP" sz="20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ja-JP" sz="2000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9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リファクタリングの自動化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リファクタリング自動化についてのインタビュー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　　</a:t>
            </a:r>
            <a:r>
              <a:rPr lang="en-US" altLang="ja-JP" dirty="0" smtClean="0"/>
              <a:t>222</a:t>
            </a:r>
            <a:r>
              <a:rPr lang="ja-JP" altLang="en-US" dirty="0" smtClean="0"/>
              <a:t>人の開発者が回答</a:t>
            </a:r>
            <a:endParaRPr kumimoji="1" lang="en-US" altLang="ja-JP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089" y="3117572"/>
            <a:ext cx="5953539" cy="1984513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17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なぜ手動で行うのか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リファクタリングを自動化しない理由をインタビュー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29</a:t>
            </a:r>
            <a:r>
              <a:rPr lang="ja-JP" altLang="en-US" dirty="0" smtClean="0"/>
              <a:t>人の開発者が回答</a:t>
            </a:r>
            <a:endParaRPr kumimoji="1" lang="ja-JP" altLang="en-US" dirty="0"/>
          </a:p>
        </p:txBody>
      </p:sp>
      <p:graphicFrame>
        <p:nvGraphicFramePr>
          <p:cNvPr id="4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240174"/>
              </p:ext>
            </p:extLst>
          </p:nvPr>
        </p:nvGraphicFramePr>
        <p:xfrm>
          <a:off x="1656521" y="2987261"/>
          <a:ext cx="653332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5786"/>
                <a:gridCol w="667535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手動で行う理由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人数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複雑なリファクタリングの分析を信頼できない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手動リファクタリングが簡単だからそもそも不要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IDE</a:t>
                      </a:r>
                      <a:r>
                        <a:rPr kumimoji="1" lang="ja-JP" altLang="en-US" dirty="0" smtClean="0"/>
                        <a:t>が対応していない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使っている</a:t>
                      </a:r>
                      <a:r>
                        <a:rPr kumimoji="1" lang="en-US" altLang="ja-JP" dirty="0" smtClean="0"/>
                        <a:t>IDE</a:t>
                      </a:r>
                      <a:r>
                        <a:rPr kumimoji="1" lang="ja-JP" altLang="en-US" dirty="0" smtClean="0"/>
                        <a:t>のリファクタリング機能に精通していない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リファクタリングツールがあることを知らなかった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6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タイプ別の自動化率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リファクタリングを行ったタイプ別自動化率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　　</a:t>
            </a:r>
            <a:r>
              <a:rPr lang="en-US" altLang="ja-JP" dirty="0" smtClean="0"/>
              <a:t>256</a:t>
            </a:r>
            <a:r>
              <a:rPr lang="ja-JP" altLang="en-US" dirty="0" smtClean="0"/>
              <a:t>の作業数を分析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068" y="2757526"/>
            <a:ext cx="5305582" cy="3363360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8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</a:t>
            </a:r>
            <a:r>
              <a:rPr lang="ja-JP" altLang="en-US" dirty="0"/>
              <a:t>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リファクタリングツールはコミットの変更が複雑になると精度が落ちる</a:t>
            </a: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自動化ができるものの</a:t>
            </a:r>
            <a:r>
              <a:rPr kumimoji="1" lang="en-US" altLang="ja-JP" dirty="0" smtClean="0"/>
              <a:t>55%</a:t>
            </a:r>
            <a:r>
              <a:rPr kumimoji="1" lang="ja-JP" altLang="en-US" dirty="0" smtClean="0"/>
              <a:t>の開発者が手動で行っている</a:t>
            </a:r>
            <a:endParaRPr kumimoji="1" lang="en-US" altLang="ja-JP" dirty="0" smtClean="0"/>
          </a:p>
          <a:p>
            <a:pPr marL="357188" indent="0">
              <a:buFont typeface="Wingdings" panose="05000000000000000000" pitchFamily="2" charset="2"/>
              <a:buChar char="ü"/>
            </a:pPr>
            <a:r>
              <a:rPr lang="ja-JP" altLang="en-US" dirty="0" smtClean="0"/>
              <a:t>　ツールを信頼できない</a:t>
            </a:r>
            <a:endParaRPr lang="en-US" altLang="ja-JP" dirty="0"/>
          </a:p>
          <a:p>
            <a:pPr marL="357188" indent="266700">
              <a:buFont typeface="Wingdings" panose="05000000000000000000" pitchFamily="2" charset="2"/>
              <a:buChar char="ü"/>
            </a:pPr>
            <a:r>
              <a:rPr lang="ja-JP" altLang="en-US" dirty="0"/>
              <a:t> </a:t>
            </a:r>
            <a:r>
              <a:rPr kumimoji="1" lang="ja-JP" altLang="en-US" dirty="0" smtClean="0"/>
              <a:t>必要ない</a:t>
            </a: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dirty="0" smtClean="0"/>
              <a:t>パッケージの名前変更やクラスの移動を自動的に行っている割合が高い</a:t>
            </a:r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44EB-B21A-4836-BE26-C51F55C017D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68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4515</TotalTime>
  <Words>292</Words>
  <Application>Microsoft Office PowerPoint</Application>
  <PresentationFormat>画面に合わせる (4:3)</PresentationFormat>
  <Paragraphs>108</Paragraphs>
  <Slides>15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0" baseType="lpstr">
      <vt:lpstr>ＭＳ Ｐゴシック</vt:lpstr>
      <vt:lpstr>Calibri</vt:lpstr>
      <vt:lpstr>Calibri Light</vt:lpstr>
      <vt:lpstr>Wingdings</vt:lpstr>
      <vt:lpstr>レトロスペクト</vt:lpstr>
      <vt:lpstr>Why We Refactor Confessions of GitHub Contributors</vt:lpstr>
      <vt:lpstr>目次</vt:lpstr>
      <vt:lpstr>背景</vt:lpstr>
      <vt:lpstr>関連研究</vt:lpstr>
      <vt:lpstr>関連研究</vt:lpstr>
      <vt:lpstr>関連研究</vt:lpstr>
      <vt:lpstr>RefactoringMinerの精度</vt:lpstr>
      <vt:lpstr>リポジトリの選択</vt:lpstr>
      <vt:lpstr>アプローチ</vt:lpstr>
      <vt:lpstr>リファクタリングの審査</vt:lpstr>
      <vt:lpstr>リファクタリングの審査</vt:lpstr>
      <vt:lpstr>リファクタリングの自動化</vt:lpstr>
      <vt:lpstr>なぜ手動で行うのか</vt:lpstr>
      <vt:lpstr>タイプ別の自動化率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We Refactor Confessions of Github Contributors</dc:title>
  <dc:creator>芦田誠人</dc:creator>
  <cp:lastModifiedBy>芦田誠人</cp:lastModifiedBy>
  <cp:revision>57</cp:revision>
  <dcterms:created xsi:type="dcterms:W3CDTF">2017-01-15T13:43:56Z</dcterms:created>
  <dcterms:modified xsi:type="dcterms:W3CDTF">2017-01-19T14:34:37Z</dcterms:modified>
</cp:coreProperties>
</file>