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0" r:id="rId6"/>
    <p:sldId id="260" r:id="rId7"/>
    <p:sldId id="271" r:id="rId8"/>
    <p:sldId id="266" r:id="rId9"/>
    <p:sldId id="261" r:id="rId10"/>
    <p:sldId id="267" r:id="rId11"/>
    <p:sldId id="268" r:id="rId12"/>
    <p:sldId id="262" r:id="rId13"/>
    <p:sldId id="263" r:id="rId14"/>
    <p:sldId id="264" r:id="rId15"/>
    <p:sldId id="265" r:id="rId16"/>
    <p:sldId id="269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9548" autoAdjust="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E1BD9-F7A7-44FE-95E2-F7C9D168E596}" type="datetimeFigureOut">
              <a:rPr lang="en-MY" smtClean="0"/>
              <a:t>12/12/2019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35882-A671-48C0-8F19-11145F6C2E3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876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母平均が未知の正規母集団の母分散を区間推定する方法：</a:t>
            </a:r>
            <a:endParaRPr lang="en-MY" altLang="ja-JP" dirty="0"/>
          </a:p>
          <a:p>
            <a:r>
              <a:rPr lang="ja-JP" altLang="en-US" dirty="0"/>
              <a:t>ステップ１：ｎ個の観測されたデータからまず標本平均を計算する。次にそれを使って偏差を作り、その２乗和をｎで割って、標本分散を計算する</a:t>
            </a:r>
            <a:endParaRPr lang="en-MY" altLang="ja-JP" dirty="0"/>
          </a:p>
          <a:p>
            <a:r>
              <a:rPr lang="ja-JP" altLang="en-US" dirty="0"/>
              <a:t>ステップ２：標本分散にｎを掛けて母分散で割って統計量Ｗを作る</a:t>
            </a:r>
            <a:endParaRPr lang="en-MY" altLang="ja-JP" dirty="0"/>
          </a:p>
          <a:p>
            <a:r>
              <a:rPr lang="ja-JP" altLang="en-US" dirty="0"/>
              <a:t>ステップ３：自由度（ｎ－１）の</a:t>
            </a:r>
            <a:r>
              <a:rPr lang="en-US" altLang="ja-JP" dirty="0"/>
              <a:t>95</a:t>
            </a:r>
            <a:r>
              <a:rPr lang="ja-JP" altLang="en-US" dirty="0"/>
              <a:t>パーセント予言的中区間を調べる</a:t>
            </a:r>
            <a:endParaRPr lang="en-MY" altLang="ja-JP" dirty="0"/>
          </a:p>
          <a:p>
            <a:r>
              <a:rPr lang="ja-JP" altLang="en-US" dirty="0"/>
              <a:t>ステップ４：</a:t>
            </a:r>
            <a:r>
              <a:rPr lang="en-US" altLang="ja-JP" dirty="0"/>
              <a:t>W</a:t>
            </a:r>
            <a:r>
              <a:rPr lang="ja-JP" altLang="en-US" dirty="0"/>
              <a:t>がステップ３の空間に入るような</a:t>
            </a:r>
            <a:r>
              <a:rPr lang="ja-JP" altLang="en-US" dirty="0" err="1"/>
              <a:t>を</a:t>
            </a:r>
            <a:r>
              <a:rPr lang="ja-JP" altLang="en-US" dirty="0"/>
              <a:t>残し、入らないを棄却して、母分散の</a:t>
            </a:r>
            <a:r>
              <a:rPr lang="en-US" altLang="ja-JP" dirty="0"/>
              <a:t>95</a:t>
            </a:r>
            <a:r>
              <a:rPr lang="ja-JP" altLang="en-US" dirty="0"/>
              <a:t>パーセント信頼区間を求める</a:t>
            </a:r>
            <a:endParaRPr lang="en-MY" dirty="0"/>
          </a:p>
          <a:p>
            <a:endParaRPr lang="en-MY" dirty="0"/>
          </a:p>
          <a:p>
            <a:r>
              <a:rPr lang="ja-JP" altLang="en-US" dirty="0"/>
              <a:t>ステップ１と２は無駄な計算があったから、合体した手順は次の通りです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35882-A671-48C0-8F19-11145F6C2E34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1608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dirty="0">
                <a:solidFill>
                  <a:schemeClr val="tx1"/>
                </a:solidFill>
              </a:rPr>
              <a:t>母平均</a:t>
            </a:r>
            <a:r>
              <a:rPr lang="en-US" altLang="ja-JP" sz="1200" dirty="0">
                <a:solidFill>
                  <a:schemeClr val="tx1"/>
                </a:solidFill>
              </a:rPr>
              <a:t>μ</a:t>
            </a:r>
            <a:r>
              <a:rPr lang="ja-JP" altLang="en-US" sz="1200" dirty="0">
                <a:solidFill>
                  <a:schemeClr val="tx1"/>
                </a:solidFill>
              </a:rPr>
              <a:t>以外はすべて観測されたデータだけから計算される</a:t>
            </a:r>
            <a:endParaRPr lang="en-MY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この</a:t>
            </a:r>
            <a:r>
              <a:rPr lang="en-US" altLang="ja-JP" sz="1200" dirty="0">
                <a:solidFill>
                  <a:schemeClr val="tx1"/>
                </a:solidFill>
              </a:rPr>
              <a:t>T</a:t>
            </a:r>
            <a:r>
              <a:rPr lang="ja-JP" altLang="en-US" sz="1200" dirty="0">
                <a:solidFill>
                  <a:schemeClr val="tx1"/>
                </a:solidFill>
              </a:rPr>
              <a:t>の分布がはっきりわかるなら、</a:t>
            </a:r>
            <a:r>
              <a:rPr lang="en-US" altLang="ja-JP" sz="1200" dirty="0">
                <a:solidFill>
                  <a:schemeClr val="tx1"/>
                </a:solidFill>
              </a:rPr>
              <a:t>95</a:t>
            </a:r>
            <a:r>
              <a:rPr lang="ja-JP" altLang="en-US" sz="1200" dirty="0">
                <a:solidFill>
                  <a:schemeClr val="tx1"/>
                </a:solidFill>
              </a:rPr>
              <a:t>パーセント予言的中区間を作ることができ、それを利用すれば母平均</a:t>
            </a:r>
            <a:r>
              <a:rPr lang="en-US" altLang="ja-JP" sz="1200" dirty="0">
                <a:solidFill>
                  <a:schemeClr val="tx1"/>
                </a:solidFill>
              </a:rPr>
              <a:t>μ</a:t>
            </a:r>
            <a:r>
              <a:rPr lang="ja-JP" altLang="en-US" sz="1200" dirty="0">
                <a:solidFill>
                  <a:schemeClr val="tx1"/>
                </a:solidFill>
              </a:rPr>
              <a:t>を区間推定できるだろうとわかる</a:t>
            </a:r>
            <a:endParaRPr lang="en-MY" sz="1200" dirty="0">
              <a:solidFill>
                <a:schemeClr val="tx1"/>
              </a:solidFill>
            </a:endParaRP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35882-A671-48C0-8F19-11145F6C2E34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638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/>
                  <a:t>ステップ１：ｎ個のデータの標本平均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ステップ２：ｎ個のデータの標本標準偏差</a:t>
                </a:r>
                <a:r>
                  <a:rPr lang="en-US" altLang="ja-JP" dirty="0"/>
                  <a:t>s</a:t>
                </a:r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ステップ３：標本平均から母平均を引き、標本標準偏差で割り、データ数から１を引いた数のルートである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ja-JP" altLang="en-US" dirty="0"/>
                  <a:t>を掛ける</a:t>
                </a:r>
                <a:endParaRPr lang="en-MY" altLang="ja-JP" dirty="0"/>
              </a:p>
              <a:p>
                <a:endParaRPr lang="en-MY" dirty="0"/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MY" dirty="0"/>
              </a:p>
              <a:p>
                <a:endParaRPr lang="en-MY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/>
                  <a:t>ステップ１：ｎ個のデータの標本平均</a:t>
                </a:r>
                <a:r>
                  <a:rPr lang="en-US" altLang="ja-JP" b="0" i="0">
                    <a:latin typeface="Cambria Math" panose="02040503050406030204" pitchFamily="18" charset="0"/>
                  </a:rPr>
                  <a:t>𝑥 ̅</a:t>
                </a:r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ステップ２：ｎ個のデータの標本標準偏差</a:t>
                </a:r>
                <a:r>
                  <a:rPr lang="en-US" altLang="ja-JP" dirty="0"/>
                  <a:t>s</a:t>
                </a:r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ステップ３：標本平均から母平均を引き、標本標準偏差で割り、データ数から１を引いた数のルートである</a:t>
                </a:r>
                <a:r>
                  <a:rPr lang="ja-JP" altLang="en-US" i="0">
                    <a:latin typeface="Cambria Math" panose="02040503050406030204" pitchFamily="18" charset="0"/>
                  </a:rPr>
                  <a:t>√(</a:t>
                </a:r>
                <a:r>
                  <a:rPr lang="en-US" altLang="ja-JP" b="0" i="0">
                    <a:latin typeface="Cambria Math" panose="02040503050406030204" pitchFamily="18" charset="0"/>
                  </a:rPr>
                  <a:t>𝑛−1</a:t>
                </a:r>
                <a:r>
                  <a:rPr lang="ja-JP" altLang="en-US" b="0" i="0">
                    <a:latin typeface="Cambria Math" panose="02040503050406030204" pitchFamily="18" charset="0"/>
                  </a:rPr>
                  <a:t>)</a:t>
                </a:r>
                <a:r>
                  <a:rPr lang="ja-JP" altLang="en-US" dirty="0"/>
                  <a:t>を掛ける</a:t>
                </a:r>
                <a:endParaRPr lang="en-MY" altLang="ja-JP" dirty="0"/>
              </a:p>
              <a:p>
                <a:endParaRPr lang="en-MY" dirty="0"/>
              </a:p>
              <a:p>
                <a:pPr marL="3429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𝑇=((𝑥 ̅−</a:t>
                </a:r>
                <a:r>
                  <a:rPr lang="en-US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</a:t>
                </a:r>
                <a:r>
                  <a:rPr lang="en-US" b="0" i="0">
                    <a:latin typeface="Cambria Math" panose="02040503050406030204" pitchFamily="18" charset="0"/>
                  </a:rPr>
                  <a:t>)√(𝑛−1))/𝑠</a:t>
                </a:r>
                <a:endParaRPr lang="en-MY" dirty="0"/>
              </a:p>
              <a:p>
                <a:endParaRPr lang="en-MY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35882-A671-48C0-8F19-11145F6C2E34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9548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/>
                  <a:t>ステップ１：得られたｎ個の標本から標本平均と標本標準偏差を計算する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ステップ２：標本平均と標本標準偏差</a:t>
                </a:r>
                <a:r>
                  <a:rPr lang="ja-JP" altLang="en-US" dirty="0" err="1"/>
                  <a:t>ｓ</a:t>
                </a:r>
                <a:r>
                  <a:rPr lang="ja-JP" altLang="en-US" dirty="0"/>
                  <a:t>と推定したい母平均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を使い、自由度</a:t>
                </a:r>
                <a:r>
                  <a:rPr lang="en-US" altLang="ja-JP" dirty="0"/>
                  <a:t>n-1</a:t>
                </a:r>
                <a:r>
                  <a:rPr lang="ja-JP" altLang="en-US" dirty="0"/>
                  <a:t>の</a:t>
                </a:r>
                <a:r>
                  <a:rPr lang="en-US" altLang="ja-JP" dirty="0"/>
                  <a:t>t</a:t>
                </a:r>
                <a:r>
                  <a:rPr lang="ja-JP" altLang="en-US" dirty="0"/>
                  <a:t>分布に従う統計量</a:t>
                </a:r>
                <a:r>
                  <a:rPr lang="en-US" altLang="ja-JP" dirty="0"/>
                  <a:t>T</a:t>
                </a:r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pPr algn="just"/>
                <a:r>
                  <a:rPr lang="ja-JP" altLang="en-US" dirty="0"/>
                  <a:t>ステップ３：自由度</a:t>
                </a:r>
                <a:r>
                  <a:rPr lang="en-US" altLang="ja-JP" dirty="0"/>
                  <a:t>n-1</a:t>
                </a:r>
                <a:r>
                  <a:rPr lang="ja-JP" altLang="en-US" dirty="0"/>
                  <a:t>の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パーセント予言的中区間を調べ、</a:t>
                </a:r>
                <a14:m>
                  <m:oMath xmlns:m="http://schemas.openxmlformats.org/officeDocument/2006/math">
                    <m:r>
                      <a:rPr lang="en-MY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ja-JP" altLang="en-MY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MY" altLang="ja-JP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MY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≤+</m:t>
                    </m:r>
                    <m:r>
                      <a:rPr lang="ja-JP" altLang="en-MY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ja-JP" altLang="en-US" dirty="0"/>
                  <a:t>という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パーセント予言的中区間を作る</a:t>
                </a:r>
                <a:endParaRPr lang="en-MY" altLang="ja-JP" dirty="0"/>
              </a:p>
              <a:p>
                <a:pPr algn="just"/>
                <a:r>
                  <a:rPr lang="ja-JP" altLang="en-US" dirty="0"/>
                  <a:t>ステップ４</a:t>
                </a:r>
                <a:endParaRPr lang="en-MY" altLang="ja-JP" dirty="0"/>
              </a:p>
              <a:p>
                <a:pPr marL="3429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MY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MY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MY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MY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MY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MY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MY" b="0" dirty="0">
                  <a:ea typeface="Cambria Math" panose="02040503050406030204" pitchFamily="18" charset="0"/>
                </a:endParaRPr>
              </a:p>
              <a:p>
                <a:pPr marL="34290" indent="0" algn="just">
                  <a:buNone/>
                </a:pPr>
                <a:r>
                  <a:rPr lang="en-MY" altLang="ja-JP" dirty="0"/>
                  <a:t>	</a:t>
                </a:r>
                <a:r>
                  <a:rPr lang="ja-JP" altLang="en-US" dirty="0"/>
                  <a:t>を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について解けば、それが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パーセント信頼区間となる</a:t>
                </a:r>
                <a:endParaRPr lang="en-MY" dirty="0"/>
              </a:p>
              <a:p>
                <a:endParaRPr lang="en-MY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/>
                  <a:t>ステップ１：得られたｎ個の標本から標本平均と標本標準偏差を計算する</a:t>
                </a:r>
                <a:endParaRPr lang="en-MY" altLang="ja-JP" dirty="0"/>
              </a:p>
              <a:p>
                <a:r>
                  <a:rPr lang="ja-JP" altLang="en-US" dirty="0"/>
                  <a:t>ステップ２：標本平均と標本標準偏差</a:t>
                </a:r>
                <a:r>
                  <a:rPr lang="ja-JP" altLang="en-US" dirty="0" err="1"/>
                  <a:t>ｓ</a:t>
                </a:r>
                <a:r>
                  <a:rPr lang="ja-JP" altLang="en-US" dirty="0"/>
                  <a:t>と推定したい母平均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を使い、自由度</a:t>
                </a:r>
                <a:r>
                  <a:rPr lang="en-US" altLang="ja-JP" dirty="0"/>
                  <a:t>n-1</a:t>
                </a:r>
                <a:r>
                  <a:rPr lang="ja-JP" altLang="en-US" dirty="0"/>
                  <a:t>の</a:t>
                </a:r>
                <a:r>
                  <a:rPr lang="en-US" altLang="ja-JP" dirty="0"/>
                  <a:t>t</a:t>
                </a:r>
                <a:r>
                  <a:rPr lang="ja-JP" altLang="en-US" dirty="0"/>
                  <a:t>分布に従う統計量</a:t>
                </a:r>
                <a:r>
                  <a:rPr lang="en-US" altLang="ja-JP" dirty="0"/>
                  <a:t>T</a:t>
                </a:r>
                <a:r>
                  <a:rPr lang="ja-JP" altLang="en-US" dirty="0"/>
                  <a:t>を計算する</a:t>
                </a:r>
                <a:endParaRPr lang="en-MY" altLang="ja-JP" dirty="0"/>
              </a:p>
              <a:p>
                <a:pPr algn="just"/>
                <a:r>
                  <a:rPr lang="ja-JP" altLang="en-US" dirty="0"/>
                  <a:t>ステップ３：自由度</a:t>
                </a:r>
                <a:r>
                  <a:rPr lang="en-US" altLang="ja-JP" dirty="0"/>
                  <a:t>n-1</a:t>
                </a:r>
                <a:r>
                  <a:rPr lang="ja-JP" altLang="en-US" dirty="0"/>
                  <a:t>の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パーセント予言的中空間を調べ、</a:t>
                </a:r>
                <a:r>
                  <a:rPr lang="en-MY" altLang="ja-JP" b="0" i="0">
                    <a:latin typeface="Cambria Math" panose="02040503050406030204" pitchFamily="18" charset="0"/>
                  </a:rPr>
                  <a:t>−</a:t>
                </a:r>
                <a:r>
                  <a:rPr lang="ja-JP" altLang="en-MY" b="0" i="0">
                    <a:latin typeface="Cambria Math" panose="02040503050406030204" pitchFamily="18" charset="0"/>
                  </a:rPr>
                  <a:t>𝛼</a:t>
                </a:r>
                <a:r>
                  <a:rPr lang="ja-JP" altLang="en-US" b="0" i="0">
                    <a:latin typeface="Cambria Math" panose="02040503050406030204" pitchFamily="18" charset="0"/>
                  </a:rPr>
                  <a:t>≤</a:t>
                </a:r>
                <a:r>
                  <a:rPr lang="en-MY" altLang="ja-JP" b="0" i="0">
                    <a:latin typeface="Cambria Math" panose="02040503050406030204" pitchFamily="18" charset="0"/>
                  </a:rPr>
                  <a:t>𝑇</a:t>
                </a:r>
                <a:r>
                  <a:rPr lang="en-MY" altLang="ja-JP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≤+</a:t>
                </a:r>
                <a:r>
                  <a:rPr lang="ja-JP" altLang="en-MY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𝛼</a:t>
                </a:r>
                <a:r>
                  <a:rPr lang="ja-JP" altLang="en-US" dirty="0"/>
                  <a:t>という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パーセント予言的中空間を作る</a:t>
                </a:r>
                <a:endParaRPr lang="en-MY" altLang="ja-JP" dirty="0"/>
              </a:p>
              <a:p>
                <a:pPr algn="just"/>
                <a:r>
                  <a:rPr lang="ja-JP" altLang="en-US" dirty="0"/>
                  <a:t>ステップ４</a:t>
                </a:r>
                <a:endParaRPr lang="en-MY" altLang="ja-JP" dirty="0"/>
              </a:p>
              <a:p>
                <a:pPr marL="34290" indent="0" algn="just">
                  <a:buNone/>
                </a:pPr>
                <a:r>
                  <a:rPr lang="en-MY" b="0" i="0">
                    <a:latin typeface="Cambria Math" panose="02040503050406030204" pitchFamily="18" charset="0"/>
                  </a:rPr>
                  <a:t>−</a:t>
                </a:r>
                <a:r>
                  <a:rPr lang="en-MY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𝛼≤</a:t>
                </a:r>
                <a:r>
                  <a:rPr lang="en-MY" i="0">
                    <a:latin typeface="Cambria Math" panose="02040503050406030204" pitchFamily="18" charset="0"/>
                  </a:rPr>
                  <a:t>((𝑥 ̅−</a:t>
                </a:r>
                <a:r>
                  <a:rPr lang="en-MY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𝜇) √(</a:t>
                </a:r>
                <a:r>
                  <a:rPr lang="en-MY" i="0">
                    <a:latin typeface="Cambria Math" panose="02040503050406030204" pitchFamily="18" charset="0"/>
                  </a:rPr>
                  <a:t>𝑛−1))/𝑠</a:t>
                </a:r>
                <a:r>
                  <a:rPr lang="en-MY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≤</a:t>
                </a:r>
                <a:r>
                  <a:rPr lang="en-MY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+𝛼</a:t>
                </a:r>
                <a:endParaRPr lang="en-MY" b="0" dirty="0">
                  <a:ea typeface="Cambria Math" panose="02040503050406030204" pitchFamily="18" charset="0"/>
                </a:endParaRPr>
              </a:p>
              <a:p>
                <a:pPr marL="34290" indent="0" algn="just">
                  <a:buNone/>
                </a:pPr>
                <a:r>
                  <a:rPr lang="en-MY" altLang="ja-JP" dirty="0"/>
                  <a:t>	</a:t>
                </a:r>
                <a:r>
                  <a:rPr lang="ja-JP" altLang="en-US" dirty="0"/>
                  <a:t>を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について解けば、それが</a:t>
                </a:r>
                <a:r>
                  <a:rPr lang="en-US" altLang="ja-JP" dirty="0"/>
                  <a:t>95</a:t>
                </a:r>
                <a:r>
                  <a:rPr lang="ja-JP" altLang="en-US" dirty="0"/>
                  <a:t>パーセント信頼空間となる</a:t>
                </a:r>
                <a:endParaRPr lang="en-MY" dirty="0"/>
              </a:p>
              <a:p>
                <a:endParaRPr lang="en-MY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35882-A671-48C0-8F19-11145F6C2E34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313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4B0E7F5-E13F-4EBD-A4AA-A742EAF847D2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130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5D8CB-1662-4547-B8AC-D54DFF5E94F4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1727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lang="en-US" sz="6000" b="1" kern="1200" cap="all" baseline="0" dirty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B4C8-38AF-4A1A-B1F8-F5E47609D7A8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77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A865-1551-41C6-9E5B-EEFF143F94A6}" type="datetime1">
              <a:rPr lang="en-MY" smtClean="0"/>
              <a:t>12/12/2019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459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672D-6348-4DAC-A37D-B5C25C9B49E2}" type="datetime1">
              <a:rPr lang="en-MY" smtClean="0"/>
              <a:t>12/12/2019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620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D74F5-F032-48FD-9863-E1F9624FA11E}" type="datetime1">
              <a:rPr lang="en-MY" smtClean="0"/>
              <a:t>12/12/2019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2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3FC19-6CC4-4759-8175-E9A8217CFA09}" type="datetime1">
              <a:rPr lang="en-MY" smtClean="0"/>
              <a:t>12/12/2019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05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4B64-51EC-4205-80D2-F97C2CEC6081}" type="datetime1">
              <a:rPr lang="en-MY" smtClean="0"/>
              <a:t>12/12/2019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9137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B1D-B394-483E-ADC7-F0BAFA7A7805}" type="datetime1">
              <a:rPr lang="en-MY" smtClean="0"/>
              <a:t>12/12/2019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5894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89037-3B96-4AFF-9B44-26DC5834D227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765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97AB-ADB9-4A5D-BAD1-DE7B3988C6B8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808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87FC51BB-CA6F-4CDD-A464-6A1D18718746}" type="datetime1">
              <a:rPr lang="en-MY" smtClean="0"/>
              <a:t>12/12/2019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D437528B-2CA2-4299-9CC7-70163880D1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3074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CDA9A-735C-47A3-B823-F38E4A971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925" y="637563"/>
            <a:ext cx="6480150" cy="3070370"/>
          </a:xfrm>
        </p:spPr>
        <p:txBody>
          <a:bodyPr anchor="b">
            <a:normAutofit/>
          </a:bodyPr>
          <a:lstStyle/>
          <a:p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講～第</a:t>
            </a: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講</a:t>
            </a:r>
            <a:endParaRPr lang="en-MY" sz="47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485EF-BB45-4F4E-B9E0-0CA4BC597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924" y="3707933"/>
            <a:ext cx="6480151" cy="2153859"/>
          </a:xfrm>
        </p:spPr>
        <p:txBody>
          <a:bodyPr anchor="t">
            <a:normAutofit/>
          </a:bodyPr>
          <a:lstStyle/>
          <a:p>
            <a:r>
              <a:rPr lang="ja-JP" altLang="en-US" sz="1600" dirty="0"/>
              <a:t>発表者</a:t>
            </a:r>
            <a:endParaRPr lang="en-MY" sz="1600" dirty="0"/>
          </a:p>
          <a:p>
            <a:r>
              <a:rPr lang="en-MY" sz="1600" dirty="0"/>
              <a:t>NUR ATHIRAH</a:t>
            </a:r>
          </a:p>
          <a:p>
            <a:r>
              <a:rPr lang="en-MY" sz="1600" dirty="0"/>
              <a:t>60226192</a:t>
            </a:r>
          </a:p>
        </p:txBody>
      </p:sp>
    </p:spTree>
    <p:extLst>
      <p:ext uri="{BB962C8B-B14F-4D97-AF65-F5344CB8AC3E}">
        <p14:creationId xmlns:p14="http://schemas.microsoft.com/office/powerpoint/2010/main" val="147877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B1398D-8F96-4C9F-ADB6-B46625E3E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768" y="637563"/>
            <a:ext cx="8083010" cy="3070370"/>
          </a:xfrm>
        </p:spPr>
        <p:txBody>
          <a:bodyPr anchor="b">
            <a:normAutofit/>
          </a:bodyPr>
          <a:lstStyle/>
          <a:p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講</a:t>
            </a:r>
            <a:b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母分散は</a:t>
            </a:r>
            <a: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母平均を</a:t>
            </a:r>
            <a:b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知らなくても推定できる</a:t>
            </a:r>
            <a:endParaRPr lang="en-MY" sz="47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9243F3-5544-4D7F-8551-2067A6063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924" y="3707933"/>
            <a:ext cx="6480151" cy="2153859"/>
          </a:xfrm>
        </p:spPr>
        <p:txBody>
          <a:bodyPr anchor="t">
            <a:normAutofit/>
          </a:bodyPr>
          <a:lstStyle/>
          <a:p>
            <a:r>
              <a:rPr lang="ja-JP" altLang="en-US" sz="3100" dirty="0"/>
              <a:t>母平均が未知の正規母集団を区間推定</a:t>
            </a:r>
            <a:endParaRPr lang="en-MY" sz="3100" dirty="0"/>
          </a:p>
        </p:txBody>
      </p:sp>
    </p:spTree>
    <p:extLst>
      <p:ext uri="{BB962C8B-B14F-4D97-AF65-F5344CB8AC3E}">
        <p14:creationId xmlns:p14="http://schemas.microsoft.com/office/powerpoint/2010/main" val="766800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B5CFB-4E31-49CF-AC00-5A42C55BF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方法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9C1738-EE37-46E0-A0E6-B910396F9C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ステップ１：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ja-JP" altLang="en-US" dirty="0">
                    <a:solidFill>
                      <a:schemeClr val="tx1"/>
                    </a:solidFill>
                  </a:rPr>
                  <a:t>標本平均を計算する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ja-JP" altLang="en-US" dirty="0">
                    <a:solidFill>
                      <a:schemeClr val="tx1"/>
                    </a:solidFill>
                  </a:rPr>
                  <a:t>それを使って偏差を作り</a:t>
                </a:r>
                <a:r>
                  <a:rPr lang="en-MY" altLang="ja-JP" dirty="0">
                    <a:solidFill>
                      <a:schemeClr val="tx1"/>
                    </a:solidFill>
                  </a:rPr>
                  <a:t>,</a:t>
                </a:r>
                <a:r>
                  <a:rPr lang="ja-JP" altLang="en-US" dirty="0">
                    <a:solidFill>
                      <a:schemeClr val="tx1"/>
                    </a:solidFill>
                  </a:rPr>
                  <a:t>標本分散を計算する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ステップ２：統計量Ｗを作る</a:t>
                </a:r>
                <a:endParaRPr lang="en-US" altLang="ja-JP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ja-JP" altLang="en-US" dirty="0">
                    <a:solidFill>
                      <a:schemeClr val="tx1"/>
                    </a:solidFill>
                  </a:rPr>
                  <a:t>標本分散にｎを掛けて母分散で割る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ステップ３：自由度（ｎ－１）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の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パーセント予言的中区間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ステップ４：母分散の</a:t>
                </a:r>
                <a:r>
                  <a:rPr lang="en-US" altLang="ja-JP" dirty="0">
                    <a:solidFill>
                      <a:schemeClr val="tx1"/>
                    </a:solidFill>
                  </a:rPr>
                  <a:t>95</a:t>
                </a:r>
                <a:r>
                  <a:rPr lang="ja-JP" altLang="en-US" dirty="0">
                    <a:solidFill>
                      <a:schemeClr val="tx1"/>
                    </a:solidFill>
                  </a:rPr>
                  <a:t>パーセント信頼区間を求める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ja-JP" dirty="0">
                    <a:solidFill>
                      <a:schemeClr val="tx1"/>
                    </a:solidFill>
                  </a:rPr>
                  <a:t>W</a:t>
                </a:r>
                <a:r>
                  <a:rPr lang="ja-JP" altLang="en-US" dirty="0">
                    <a:solidFill>
                      <a:schemeClr val="tx1"/>
                    </a:solidFill>
                  </a:rPr>
                  <a:t>がステップ３の区間に入るような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dirty="0">
                    <a:solidFill>
                      <a:schemeClr val="tx1"/>
                    </a:solidFill>
                  </a:rPr>
                  <a:t>を残し</a:t>
                </a:r>
                <a:r>
                  <a:rPr lang="en-MY" altLang="ja-JP" dirty="0">
                    <a:solidFill>
                      <a:schemeClr val="tx1"/>
                    </a:solidFill>
                  </a:rPr>
                  <a:t>, </a:t>
                </a:r>
                <a:r>
                  <a:rPr lang="ja-JP" altLang="en-US" dirty="0">
                    <a:solidFill>
                      <a:schemeClr val="tx1"/>
                    </a:solidFill>
                  </a:rPr>
                  <a:t>入らない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dirty="0">
                    <a:solidFill>
                      <a:schemeClr val="tx1"/>
                    </a:solidFill>
                  </a:rPr>
                  <a:t>を棄却する</a:t>
                </a:r>
                <a:endParaRPr lang="en-MY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9C1738-EE37-46E0-A0E6-B910396F9C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1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485BD-93AA-4015-B092-586A0BC0D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3</a:t>
            </a:fld>
            <a:endParaRPr lang="en-MY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D4782F-B18A-47AC-86B4-C2C1905DDE0E}"/>
              </a:ext>
            </a:extLst>
          </p:cNvPr>
          <p:cNvSpPr txBox="1"/>
          <p:nvPr/>
        </p:nvSpPr>
        <p:spPr>
          <a:xfrm>
            <a:off x="1393043" y="2407444"/>
            <a:ext cx="6333067" cy="10215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ステップ１＋２：</a:t>
            </a:r>
            <a:endParaRPr lang="en-MY" altLang="ja-JP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標本平均を計算する</a:t>
            </a:r>
            <a:endParaRPr lang="en-MY" altLang="ja-JP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偏差を作り、その</a:t>
            </a:r>
            <a:r>
              <a:rPr lang="en-US" altLang="ja-JP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ja-JP" alt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乗和を母分散で割って統計量Ｗを作る</a:t>
            </a:r>
            <a:endParaRPr lang="en-MY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7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EE0F-289C-414F-84AF-815B7E5CB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961" y="609600"/>
            <a:ext cx="7406640" cy="1356360"/>
          </a:xfrm>
        </p:spPr>
        <p:txBody>
          <a:bodyPr/>
          <a:lstStyle/>
          <a:p>
            <a:r>
              <a:rPr lang="ja-JP" altLang="en-US" dirty="0"/>
              <a:t>例題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17CA2E-423F-46E2-83E5-929D0E9085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5961" y="1591733"/>
                <a:ext cx="7404653" cy="4515556"/>
              </a:xfrm>
            </p:spPr>
            <p:txBody>
              <a:bodyPr>
                <a:normAutofit/>
              </a:bodyPr>
              <a:lstStyle/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ある蝶の体長は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76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82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80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77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標本平均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MY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76+85+82+8</m:t>
                        </m:r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MY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=80</a:t>
                </a: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標本分散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MY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(−4)</m:t>
                            </m:r>
                          </m:e>
                          <m:sup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(−</m:t>
                            </m:r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MY" altLang="ja-JP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MY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10.8</m:t>
                    </m:r>
                  </m:oMath>
                </a14:m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MY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×10.8</m:t>
                        </m:r>
                      </m:num>
                      <m:den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MY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54</m:t>
                        </m:r>
                      </m:num>
                      <m:den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MY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自由度（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5-1=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）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のカイ二乗分布の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パーセント予言的中区間は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05740" lvl="1" indent="0">
                  <a:buNone/>
                </a:pP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0.4844~11.1433</a:t>
                </a:r>
              </a:p>
              <a:p>
                <a:pPr marL="34290" indent="0">
                  <a:buNone/>
                </a:pPr>
                <a:endParaRPr lang="en-MY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17CA2E-423F-46E2-83E5-929D0E9085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5961" y="1591733"/>
                <a:ext cx="7404653" cy="4515556"/>
              </a:xfrm>
              <a:blipFill>
                <a:blip r:embed="rId2"/>
                <a:stretch>
                  <a:fillRect l="-412" t="-1754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63AD4-CC1C-41C0-A3DD-48DC575E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4</a:t>
            </a:fld>
            <a:endParaRPr lang="en-MY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4C228A-373A-4A1F-AC7B-46086D8CE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073168"/>
              </p:ext>
            </p:extLst>
          </p:nvPr>
        </p:nvGraphicFramePr>
        <p:xfrm>
          <a:off x="5518304" y="3912729"/>
          <a:ext cx="2957688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85896">
                  <a:extLst>
                    <a:ext uri="{9D8B030D-6E8A-4147-A177-3AD203B41FA5}">
                      <a16:colId xmlns:a16="http://schemas.microsoft.com/office/drawing/2014/main" val="3548674489"/>
                    </a:ext>
                  </a:extLst>
                </a:gridCol>
                <a:gridCol w="985896">
                  <a:extLst>
                    <a:ext uri="{9D8B030D-6E8A-4147-A177-3AD203B41FA5}">
                      <a16:colId xmlns:a16="http://schemas.microsoft.com/office/drawing/2014/main" val="829955491"/>
                    </a:ext>
                  </a:extLst>
                </a:gridCol>
                <a:gridCol w="985896">
                  <a:extLst>
                    <a:ext uri="{9D8B030D-6E8A-4147-A177-3AD203B41FA5}">
                      <a16:colId xmlns:a16="http://schemas.microsoft.com/office/drawing/2014/main" val="3501045909"/>
                    </a:ext>
                  </a:extLst>
                </a:gridCol>
              </a:tblGrid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自由度</a:t>
                      </a:r>
                      <a:endParaRPr lang="en-MY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0.975</a:t>
                      </a:r>
                      <a:endParaRPr lang="en-MY" sz="1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28530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11629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4668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9.3484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46557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11.1433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85484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12.8325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98166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14.4494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37175"/>
                  </a:ext>
                </a:extLst>
              </a:tr>
              <a:tr h="253295"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09858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F72257-7757-4872-A0D3-A61EFCA971F2}"/>
              </a:ext>
            </a:extLst>
          </p:cNvPr>
          <p:cNvSpPr/>
          <p:nvPr/>
        </p:nvSpPr>
        <p:spPr>
          <a:xfrm>
            <a:off x="5411059" y="4962595"/>
            <a:ext cx="3194756" cy="363502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362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EE0F-289C-414F-84AF-815B7E5CB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961" y="609600"/>
            <a:ext cx="7406640" cy="1356360"/>
          </a:xfrm>
        </p:spPr>
        <p:txBody>
          <a:bodyPr/>
          <a:lstStyle/>
          <a:p>
            <a:r>
              <a:rPr lang="ja-JP" altLang="en-US" dirty="0"/>
              <a:t>例題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17CA2E-423F-46E2-83E5-929D0E9085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不等式を書き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lvl="0" indent="0">
                  <a:buClr>
                    <a:srgbClr val="4472C4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0.4844</m:t>
                      </m:r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altLang="ja-JP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MY" altLang="ja-JP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54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ja-JP" altLang="en-US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MY" altLang="ja-JP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11.1433</m:t>
                      </m:r>
                    </m:oMath>
                  </m:oMathPara>
                </a14:m>
                <a:endParaRPr lang="en-MY" altLang="ja-JP" dirty="0">
                  <a:solidFill>
                    <a:prstClr val="black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34290" lvl="0" indent="0">
                  <a:buClr>
                    <a:srgbClr val="4472C4"/>
                  </a:buClr>
                  <a:buNone/>
                </a:pPr>
                <a:endParaRPr lang="en-US" altLang="ja-JP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lvl="0" indent="0">
                  <a:buClr>
                    <a:srgbClr val="4472C4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.85</m:t>
                      </m:r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ja-JP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ja-JP" alt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𝜎</m:t>
                          </m:r>
                        </m:e>
                        <m:sup>
                          <m:r>
                            <a:rPr lang="en-MY" altLang="ja-JP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111.48</m:t>
                      </m:r>
                    </m:oMath>
                  </m:oMathPara>
                </a14:m>
                <a:endParaRPr lang="en-MY" altLang="ja-JP" dirty="0">
                  <a:solidFill>
                    <a:prstClr val="black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したがって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蝶の体長の母分散の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パーセント信頼区間は</a:t>
                </a: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.85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ja-JP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ja-JP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𝜎</m:t>
                          </m:r>
                        </m:e>
                        <m:sup>
                          <m:r>
                            <a:rPr lang="en-MY" altLang="ja-JP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111.48</m:t>
                      </m:r>
                    </m:oMath>
                  </m:oMathPara>
                </a14:m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endParaRPr lang="en-MY" altLang="ja-JP" b="0" dirty="0">
                  <a:solidFill>
                    <a:schemeClr val="tx1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17CA2E-423F-46E2-83E5-929D0E9085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1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63AD4-CC1C-41C0-A3DD-48DC575E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554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2EDB7C-1DEA-4520-8FC7-16B127EFC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925" y="637563"/>
            <a:ext cx="6480150" cy="3070370"/>
          </a:xfrm>
        </p:spPr>
        <p:txBody>
          <a:bodyPr anchor="b">
            <a:normAutofit/>
          </a:bodyPr>
          <a:lstStyle/>
          <a:p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講</a:t>
            </a:r>
            <a:b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いよいよ</a:t>
            </a:r>
            <a: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分布の登場</a:t>
            </a:r>
            <a:endParaRPr lang="en-MY" sz="47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B85918-3791-48DB-860F-B71E0BAA2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924" y="3707933"/>
            <a:ext cx="6480151" cy="2153859"/>
          </a:xfrm>
        </p:spPr>
        <p:txBody>
          <a:bodyPr anchor="t">
            <a:normAutofit/>
          </a:bodyPr>
          <a:lstStyle/>
          <a:p>
            <a:r>
              <a:rPr lang="ja-JP" altLang="en-US" sz="3100"/>
              <a:t>母平均以外は「現実に観測された標本」で計算できる統計量</a:t>
            </a:r>
            <a:endParaRPr lang="en-MY" sz="3100"/>
          </a:p>
        </p:txBody>
      </p:sp>
    </p:spTree>
    <p:extLst>
      <p:ext uri="{BB962C8B-B14F-4D97-AF65-F5344CB8AC3E}">
        <p14:creationId xmlns:p14="http://schemas.microsoft.com/office/powerpoint/2010/main" val="358361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5F95-8F80-4E00-BBCC-68A67665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</a:t>
            </a:r>
            <a:r>
              <a:rPr lang="ja-JP" altLang="en-US" dirty="0"/>
              <a:t>分布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E33A7-C5C0-485E-A85E-EE95A7405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solidFill>
                  <a:schemeClr val="tx1"/>
                </a:solidFill>
              </a:rPr>
              <a:t>母平均</a:t>
            </a:r>
            <a:r>
              <a:rPr lang="en-US" altLang="ja-JP" sz="2400" dirty="0">
                <a:solidFill>
                  <a:schemeClr val="tx1"/>
                </a:solidFill>
              </a:rPr>
              <a:t>μ</a:t>
            </a:r>
            <a:r>
              <a:rPr lang="ja-JP" altLang="en-US" sz="2400" dirty="0">
                <a:solidFill>
                  <a:schemeClr val="tx1"/>
                </a:solidFill>
              </a:rPr>
              <a:t>以外はすべて観測されたデータだけから計算される</a:t>
            </a:r>
            <a:endParaRPr lang="en-MY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母平均</a:t>
            </a:r>
            <a:r>
              <a:rPr lang="en-US" altLang="ja-JP" sz="2400" dirty="0">
                <a:solidFill>
                  <a:schemeClr val="tx1"/>
                </a:solidFill>
              </a:rPr>
              <a:t>μ</a:t>
            </a:r>
            <a:r>
              <a:rPr lang="ja-JP" altLang="en-US" sz="2400" dirty="0">
                <a:solidFill>
                  <a:schemeClr val="tx1"/>
                </a:solidFill>
              </a:rPr>
              <a:t>を区間推定できる</a:t>
            </a: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6C8AC-5B1F-4924-A490-D1FA2EF9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9977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EA76-8C5F-4330-A869-34EA7EF4A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altLang="ja-JP" dirty="0"/>
              <a:t>t</a:t>
            </a:r>
            <a:r>
              <a:rPr lang="ja-JP" altLang="en-US" dirty="0"/>
              <a:t>分布のヒストグラム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A4223-85D8-4206-A3B1-853F7A4A7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</a:rPr>
              <a:t>正規分布とそっくり</a:t>
            </a:r>
            <a:endParaRPr lang="en-MY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緩い山型</a:t>
            </a:r>
            <a:endParaRPr lang="en-MY" altLang="ja-JP" dirty="0">
              <a:solidFill>
                <a:schemeClr val="tx1"/>
              </a:solidFill>
            </a:endParaRPr>
          </a:p>
          <a:p>
            <a:r>
              <a:rPr lang="ja-JP" altLang="en-US" dirty="0">
                <a:solidFill>
                  <a:schemeClr val="tx1"/>
                </a:solidFill>
              </a:rPr>
              <a:t>頂上が低く</a:t>
            </a:r>
            <a:r>
              <a:rPr lang="en-MY" altLang="ja-JP" dirty="0">
                <a:solidFill>
                  <a:schemeClr val="tx1"/>
                </a:solidFill>
              </a:rPr>
              <a:t>,</a:t>
            </a:r>
            <a:r>
              <a:rPr lang="ja-JP" altLang="en-US" dirty="0">
                <a:solidFill>
                  <a:schemeClr val="tx1"/>
                </a:solidFill>
              </a:rPr>
              <a:t>裾野のところが高い</a:t>
            </a:r>
            <a:endParaRPr lang="en-MY" altLang="ja-JP" dirty="0">
              <a:solidFill>
                <a:schemeClr val="tx1"/>
              </a:solidFill>
            </a:endParaRP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E3C9F-9CB2-4244-A5A5-CB524DAD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8</a:t>
            </a:fld>
            <a:endParaRPr lang="en-MY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0D4CF9-4511-4B89-95A5-F1243CDB9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3218056"/>
            <a:ext cx="4158698" cy="31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29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385B0-0CC5-4E82-A7A9-FEDA39C5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計算量</a:t>
            </a:r>
            <a:r>
              <a:rPr lang="en-US" altLang="ja-JP" dirty="0"/>
              <a:t>T</a:t>
            </a:r>
            <a:r>
              <a:rPr lang="ja-JP" altLang="en-US" dirty="0"/>
              <a:t>の計算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4B7097-AF8D-4DE5-B89D-93B4DD2C04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ステップ１：標本平均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ステップ２：標本標準偏差</a:t>
                </a:r>
                <a:r>
                  <a:rPr lang="en-US" altLang="ja-JP" dirty="0">
                    <a:solidFill>
                      <a:schemeClr val="tx1"/>
                    </a:solidFill>
                  </a:rPr>
                  <a:t>s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ステップ３：下の式を利用し</a:t>
                </a:r>
                <a:r>
                  <a:rPr lang="en-MY" altLang="ja-JP" dirty="0">
                    <a:solidFill>
                      <a:schemeClr val="tx1"/>
                    </a:solidFill>
                  </a:rPr>
                  <a:t>, </a:t>
                </a:r>
                <a:r>
                  <a:rPr lang="ja-JP" altLang="en-US" dirty="0">
                    <a:solidFill>
                      <a:schemeClr val="tx1"/>
                    </a:solidFill>
                  </a:rPr>
                  <a:t>計算する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endParaRPr lang="en-MY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MY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4B7097-AF8D-4DE5-B89D-93B4DD2C04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1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7C826-41CE-4260-8921-10A83979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463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3F221-8611-4541-9A09-56A2E6C6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4" y="269046"/>
            <a:ext cx="7406640" cy="1356360"/>
          </a:xfrm>
        </p:spPr>
        <p:txBody>
          <a:bodyPr/>
          <a:lstStyle/>
          <a:p>
            <a:r>
              <a:rPr lang="en-MY" altLang="ja-JP" dirty="0"/>
              <a:t>t</a:t>
            </a:r>
            <a:r>
              <a:rPr lang="ja-JP" altLang="en-US" dirty="0"/>
              <a:t>分布の正式な定義について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28AD3E-1EDD-4C66-AAB6-238F68906C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7251" y="1455938"/>
                <a:ext cx="7629801" cy="4927107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  <a:r>
                  <a:rPr lang="ja-JP" alt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分布の正式な定義：</a:t>
                </a:r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ja-JP" sz="23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sz="23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標準正規分布のデータ</m:t>
                    </m:r>
                    <m:r>
                      <a:rPr lang="en-US" altLang="ja-JP" sz="23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altLang="ja-JP" sz="23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)×</m:t>
                    </m:r>
                    <m:rad>
                      <m:radPr>
                        <m:degHide m:val="on"/>
                        <m:ctrlPr>
                          <a:rPr lang="en-US" altLang="ja-JP" sz="23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en-US" altLang="ja-JP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𝑾</m:t>
                        </m:r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の自由度</m:t>
                        </m:r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e>
                    </m:rad>
                    <m:r>
                      <a:rPr lang="en-US" altLang="ja-JP" sz="23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ad>
                      <m:radPr>
                        <m:degHide m:val="on"/>
                        <m:ctrlPr>
                          <a:rPr lang="en-US" altLang="ja-JP" sz="23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（カイ二乗分布</m:t>
                        </m:r>
                        <m:r>
                          <a:rPr lang="en-US" altLang="ja-JP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𝑾</m:t>
                        </m:r>
                        <m:r>
                          <a:rPr lang="ja-JP" altLang="en-US" sz="23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e>
                    </m:rad>
                  </m:oMath>
                </a14:m>
                <a:endParaRPr lang="en-MY" altLang="ja-JP" sz="23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altLang="ja-JP" sz="18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ad>
                            <m:radPr>
                              <m:degHide m:val="on"/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標準正規分布に従う統計量：</a:t>
                </a:r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altLang="ja-JP" sz="13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MY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>
                            <m:fPr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ja-JP" altLang="en-MY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MY" altLang="ja-JP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MY" altLang="ja-JP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カイ二乗分布に従う統計量：</a:t>
                </a:r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altLang="ja-JP" sz="1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MY" altLang="ja-JP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MY" altLang="ja-JP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sSup>
                            <m:sSupPr>
                              <m:ctrlP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MY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p>
                              <m:r>
                                <a:rPr lang="en-MY" altLang="ja-JP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:endParaRPr lang="en-MY" altLang="ja-JP" sz="2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:r>
                  <a:rPr lang="ja-JP" alt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　　</a:t>
                </a:r>
                <a:r>
                  <a:rPr lang="en-MY" altLang="ja-JP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                                    </a:t>
                </a:r>
                <a:r>
                  <a:rPr lang="ja-JP" altLang="en-US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自由度 </a:t>
                </a:r>
                <a:r>
                  <a:rPr lang="en-MY" altLang="ja-JP" sz="2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(n-1)</a:t>
                </a:r>
              </a:p>
              <a:p>
                <a:endParaRPr lang="en-MY" altLang="ja-JP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28AD3E-1EDD-4C66-AAB6-238F68906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1455938"/>
                <a:ext cx="7629801" cy="4927107"/>
              </a:xfrm>
              <a:blipFill>
                <a:blip r:embed="rId2"/>
                <a:stretch>
                  <a:fillRect t="-222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981B-C61D-40C9-A898-0DF3741A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10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5235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C32F6-85E6-4C56-8372-5F581960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20" y="534256"/>
            <a:ext cx="7406640" cy="1356360"/>
          </a:xfrm>
        </p:spPr>
        <p:txBody>
          <a:bodyPr/>
          <a:lstStyle/>
          <a:p>
            <a:r>
              <a:rPr lang="en-US" altLang="ja-JP" dirty="0"/>
              <a:t>t</a:t>
            </a:r>
            <a:r>
              <a:rPr lang="ja-JP" altLang="en-US" dirty="0"/>
              <a:t>分布の計算式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334E46-FB5F-45E4-AED6-6286D2B7A5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7189" y="1890616"/>
                <a:ext cx="7404653" cy="4515775"/>
              </a:xfrm>
            </p:spPr>
            <p:txBody>
              <a:bodyPr/>
              <a:lstStyle/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MY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ad>
                            <m:radPr>
                              <m:degHide m:val="on"/>
                              <m:ctrlPr>
                                <a:rPr lang="en-US" altLang="ja-JP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MY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rad>
                        </m:den>
                      </m:f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MY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̅"/>
                                      <m:ctrlPr>
                                        <a:rPr lang="en-MY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MY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MY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MY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en-MY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MY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MY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MY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rad>
                                    </m:den>
                                  </m:f>
                                </m:den>
                              </m:f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p>
                                      <m: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MY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MY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MY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rad>
                                </m:den>
                              </m:f>
                            </m:den>
                          </m:f>
                        </m:e>
                      </m:d>
                      <m:rad>
                        <m:radPr>
                          <m:degHide m:val="on"/>
                          <m:ctrlP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  <m:f>
                        <m:fPr>
                          <m:ctrlP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ad>
                            <m:radPr>
                              <m:degHide m:val="on"/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MY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MY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MY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334E46-FB5F-45E4-AED6-6286D2B7A5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189" y="1890616"/>
                <a:ext cx="7404653" cy="4515775"/>
              </a:xfrm>
              <a:blipFill>
                <a:blip r:embed="rId2"/>
                <a:stretch>
                  <a:fillRect t="-67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2CBEF-C7D6-4EE4-9E33-F651E4D5A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11</a:t>
            </a:fld>
            <a:endParaRPr lang="en-MY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A1B21C-602F-4B6F-8F54-FEA76B8DA9F3}"/>
              </a:ext>
            </a:extLst>
          </p:cNvPr>
          <p:cNvCxnSpPr>
            <a:cxnSpLocks/>
          </p:cNvCxnSpPr>
          <p:nvPr/>
        </p:nvCxnSpPr>
        <p:spPr>
          <a:xfrm>
            <a:off x="3694380" y="3956880"/>
            <a:ext cx="663132" cy="1916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C379E4-C8F8-4311-B597-CF28540931E1}"/>
              </a:ext>
            </a:extLst>
          </p:cNvPr>
          <p:cNvCxnSpPr>
            <a:cxnSpLocks/>
          </p:cNvCxnSpPr>
          <p:nvPr/>
        </p:nvCxnSpPr>
        <p:spPr>
          <a:xfrm>
            <a:off x="5418667" y="3556000"/>
            <a:ext cx="282223" cy="2567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16A9EA-7DB1-4557-B11C-39FB11CF3DAB}"/>
              </a:ext>
            </a:extLst>
          </p:cNvPr>
          <p:cNvCxnSpPr>
            <a:cxnSpLocks/>
          </p:cNvCxnSpPr>
          <p:nvPr/>
        </p:nvCxnSpPr>
        <p:spPr>
          <a:xfrm>
            <a:off x="5503335" y="3891753"/>
            <a:ext cx="282223" cy="2567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42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A83D-C673-4C2A-AF68-2019ED18D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188" y="-1887"/>
            <a:ext cx="7406640" cy="1356360"/>
          </a:xfrm>
        </p:spPr>
        <p:txBody>
          <a:bodyPr/>
          <a:lstStyle/>
          <a:p>
            <a:r>
              <a:rPr lang="ja-JP" altLang="en-US" dirty="0"/>
              <a:t>例題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8C06B7-3E95-464C-B064-31BCD6DA2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9673" y="1174044"/>
                <a:ext cx="7404653" cy="5414909"/>
              </a:xfrm>
            </p:spPr>
            <p:txBody>
              <a:bodyPr>
                <a:normAutofit/>
              </a:bodyPr>
              <a:lstStyle/>
              <a:p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母平均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μ=6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の正規母集団から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個のデータ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13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が観測された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このとき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統計量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を計算せよ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標本平均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MY" altLang="ja-JP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1+5+7+9+13</m:t>
                          </m:r>
                        </m:num>
                        <m:den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MY" altLang="ja-JP" sz="1800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標本標準偏差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MY" altLang="ja-JP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(1−7)</m:t>
                              </m:r>
                            </m:e>
                            <m:sup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−7)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−7)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−7)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</m:t>
                              </m:r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−7)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MY" altLang="ja-JP" sz="1800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altLang="ja-JP" sz="1800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altLang="ja-JP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(−6)</m:t>
                              </m:r>
                            </m:e>
                            <m:sup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altLang="ja-JP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p>
                              <m:r>
                                <a:rPr lang="en-MY" altLang="ja-JP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MY" altLang="ja-JP" sz="1800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altLang="ja-JP" sz="1800" b="0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MY" altLang="ja-JP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  <m:r>
                        <a:rPr lang="en-MY" altLang="ja-JP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MY" altLang="ja-JP" sz="1800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統計量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MY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MY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MY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ad>
                            <m:radPr>
                              <m:degHide m:val="on"/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MY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MY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altLang="ja-JP" sz="1800" dirty="0">
                  <a:solidFill>
                    <a:schemeClr val="tx1"/>
                  </a:solidFill>
                </a:endParaRPr>
              </a:p>
              <a:p>
                <a:endParaRPr lang="en-MY" altLang="ja-JP" dirty="0">
                  <a:solidFill>
                    <a:schemeClr val="tx1"/>
                  </a:solidFill>
                </a:endParaRPr>
              </a:p>
              <a:p>
                <a:endParaRPr lang="en-MY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8C06B7-3E95-464C-B064-31BCD6DA2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9673" y="1174044"/>
                <a:ext cx="7404653" cy="5414909"/>
              </a:xfrm>
              <a:blipFill>
                <a:blip r:embed="rId2"/>
                <a:stretch>
                  <a:fillRect l="-329" t="-2027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77E05-1E9D-4C78-9DF6-DAC8521FC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408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CC07A2-938F-4591-95CE-2098CC9B0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925" y="637563"/>
            <a:ext cx="6480150" cy="3070370"/>
          </a:xfrm>
        </p:spPr>
        <p:txBody>
          <a:bodyPr anchor="b">
            <a:normAutofit/>
          </a:bodyPr>
          <a:lstStyle/>
          <a:p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第</a:t>
            </a: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講</a:t>
            </a:r>
            <a:br>
              <a:rPr lang="en-MY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ja-JP" altLang="en-US" sz="47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分布による区間推定</a:t>
            </a:r>
            <a:endParaRPr lang="en-MY" sz="47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405D158-AC11-416E-8F6D-5A9511142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924" y="3707933"/>
            <a:ext cx="6480151" cy="2153859"/>
          </a:xfrm>
        </p:spPr>
        <p:txBody>
          <a:bodyPr anchor="t">
            <a:normAutofit/>
          </a:bodyPr>
          <a:lstStyle/>
          <a:p>
            <a:r>
              <a:rPr lang="ja-JP" altLang="en-US" sz="3100"/>
              <a:t>正規母集団で母分散がわからないときの母平均の推定</a:t>
            </a:r>
            <a:endParaRPr lang="en-MY" sz="3100"/>
          </a:p>
        </p:txBody>
      </p:sp>
    </p:spTree>
    <p:extLst>
      <p:ext uri="{BB962C8B-B14F-4D97-AF65-F5344CB8AC3E}">
        <p14:creationId xmlns:p14="http://schemas.microsoft.com/office/powerpoint/2010/main" val="325642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925-2155-4218-A549-775F12D5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推定法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A2785A-581A-4E2D-8E73-268FDCE4D7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ステップ１：標本平均と標本標準偏差を計算する</a:t>
                </a:r>
                <a:endParaRPr lang="en-MY" altLang="ja-JP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ステップ２：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分布に従う統計量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を計算する</a:t>
                </a:r>
                <a:endParaRPr lang="en-MY" altLang="ja-JP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ステップ３：</a:t>
                </a:r>
                <a14:m>
                  <m:oMath xmlns:m="http://schemas.openxmlformats.org/officeDocument/2006/math">
                    <m:r>
                      <a:rPr lang="en-MY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ja-JP" altLang="en-MY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ja-JP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MY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MY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≤+</m:t>
                    </m:r>
                    <m:r>
                      <a:rPr lang="ja-JP" altLang="en-MY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という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パーセント予言的中区間を作る</a:t>
                </a:r>
                <a:endParaRPr lang="en-MY" altLang="ja-JP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ステップ４：</a:t>
                </a:r>
                <a:endParaRPr lang="en-MY" altLang="ja-JP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MY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MY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MY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MY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MY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MY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MY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MY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MY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を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について解けば</a:t>
                </a:r>
                <a:r>
                  <a:rPr lang="en-MY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それが</a:t>
                </a:r>
                <a:r>
                  <a:rPr lang="en-US" altLang="ja-JP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</a:t>
                </a:r>
                <a:endParaRPr lang="en-MY" altLang="ja-JP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" indent="0" algn="ctr">
                  <a:buNone/>
                </a:pPr>
                <a:r>
                  <a:rPr lang="ja-JP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信頼区間となる</a:t>
                </a:r>
                <a:endParaRPr lang="en-MY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A2785A-581A-4E2D-8E73-268FDCE4D7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9" t="-2719" r="-1318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4D1BA-4683-4B95-88A0-C4109325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5318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83EF-0843-4D29-B096-7C508A49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例題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8BEF98-3A5B-4973-8D91-CF0FD1D54C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>
                    <a:solidFill>
                      <a:schemeClr val="tx1"/>
                    </a:solidFill>
                  </a:rPr>
                  <a:t>ある蝶の体長は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76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8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83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76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r>
                  <a:rPr lang="en-MY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78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ミリ</a:t>
                </a:r>
                <a:endParaRPr lang="en-MY" altLang="ja-JP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MY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標本平均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76+85+82+83+76+78</m:t>
                        </m:r>
                      </m:num>
                      <m:den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=80</m:t>
                    </m:r>
                  </m:oMath>
                </a14:m>
                <a:endParaRPr lang="en-MY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標本分散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(−4)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(−4)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(−2)</m:t>
                            </m:r>
                          </m:e>
                          <m:sup>
                            <m:r>
                              <a:rPr lang="en-MY" altLang="ja-JP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=12.33</m:t>
                    </m:r>
                  </m:oMath>
                </a14:m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標本標準偏差</a:t>
                </a:r>
                <a14:m>
                  <m:oMath xmlns:m="http://schemas.openxmlformats.org/officeDocument/2006/math"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MY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12.33</m:t>
                        </m:r>
                      </m:e>
                    </m:rad>
                    <m:r>
                      <a:rPr lang="en-MY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=3.51</m:t>
                    </m:r>
                  </m:oMath>
                </a14:m>
                <a:endParaRPr lang="en-MY" altLang="ja-JP" b="0" dirty="0">
                  <a:solidFill>
                    <a:schemeClr val="tx1"/>
                  </a:solidFill>
                </a:endParaRPr>
              </a:p>
              <a:p>
                <a:r>
                  <a:rPr lang="ja-JP" altLang="en-US" b="0" dirty="0">
                    <a:solidFill>
                      <a:schemeClr val="tx1"/>
                    </a:solidFill>
                  </a:rPr>
                  <a:t>代入して</a:t>
                </a:r>
                <a:r>
                  <a:rPr lang="en-MY" altLang="ja-JP" b="0" dirty="0">
                    <a:solidFill>
                      <a:schemeClr val="tx1"/>
                    </a:solidFill>
                  </a:rPr>
                  <a:t>,</a:t>
                </a:r>
                <a:endParaRPr lang="en-MY" altLang="ja-JP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altLang="ja-JP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80−</m:t>
                              </m:r>
                              <m:r>
                                <a:rPr lang="ja-JP" altLang="en-MY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altLang="ja-JP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MY" altLang="ja-JP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3.51</m:t>
                          </m:r>
                        </m:den>
                      </m:f>
                    </m:oMath>
                  </m:oMathPara>
                </a14:m>
                <a:endParaRPr lang="en-MY" altLang="ja-JP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8BEF98-3A5B-4973-8D91-CF0FD1D54C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1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B4ECB-46F3-4C1B-94DF-1B20E43E0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67108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83EF-0843-4D29-B096-7C508A49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例題</a:t>
            </a:r>
            <a:endParaRPr lang="en-MY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8BEF98-3A5B-4973-8D91-CF0FD1D54C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5698" y="1823985"/>
                <a:ext cx="5317770" cy="4399844"/>
              </a:xfrm>
            </p:spPr>
            <p:txBody>
              <a:bodyPr>
                <a:normAutofit/>
              </a:bodyPr>
              <a:lstStyle/>
              <a:p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自由度（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6-1=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）５の</a:t>
                </a:r>
                <a:r>
                  <a:rPr lang="en-US" altLang="ja-JP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95</a:t>
                </a:r>
                <a:r>
                  <a:rPr lang="ja-JP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パーセント予言的中区間は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−2.571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MY" altLang="ja-JP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MY" altLang="ja-JP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80−</m:t>
                              </m:r>
                              <m:r>
                                <a:rPr lang="ja-JP" altLang="en-MY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n-MY" altLang="ja-JP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MY" altLang="ja-JP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3.51</m:t>
                          </m:r>
                        </m:den>
                      </m:f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+2.571</m:t>
                      </m:r>
                    </m:oMath>
                  </m:oMathPara>
                </a14:m>
                <a:endParaRPr lang="en-MY" altLang="ja-JP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不等式を立てて</a:t>
                </a:r>
                <a:r>
                  <a:rPr lang="en-MY" altLang="ja-JP" dirty="0">
                    <a:solidFill>
                      <a:schemeClr val="tx1"/>
                    </a:solidFill>
                  </a:rPr>
                  <a:t>,</a:t>
                </a: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−2.571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80−</m:t>
                          </m:r>
                          <m:r>
                            <a:rPr lang="ja-JP" altLang="en-MY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altLang="ja-JP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0.637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≤+2.571</m:t>
                      </m:r>
                    </m:oMath>
                  </m:oMathPara>
                </a14:m>
                <a:endParaRPr lang="en-MY" altLang="ja-JP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</a:endParaRPr>
              </a:p>
              <a:p>
                <a:r>
                  <a:rPr lang="ja-JP" altLang="en-US" dirty="0">
                    <a:solidFill>
                      <a:schemeClr val="tx1"/>
                    </a:solidFill>
                  </a:rPr>
                  <a:t>不等式を解く</a:t>
                </a:r>
                <a:endParaRPr lang="en-MY" altLang="ja-JP" dirty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4.036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MY" altLang="ja-JP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80−</m:t>
                          </m:r>
                          <m:r>
                            <a:rPr lang="ja-JP" altLang="en-MY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≤+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4.036</m:t>
                      </m:r>
                    </m:oMath>
                  </m:oMathPara>
                </a14:m>
                <a:endParaRPr lang="en-MY" altLang="ja-JP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MY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−4.036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80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ja-JP" altLang="en-MY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+4.036</m:t>
                      </m:r>
                    </m:oMath>
                  </m:oMathPara>
                </a14:m>
                <a:endParaRPr lang="en-MY" altLang="ja-JP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altLang="ja-JP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5.964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ja-JP" altLang="en-MY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MY" altLang="ja-JP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MY" altLang="ja-JP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84.036</m:t>
                      </m:r>
                    </m:oMath>
                  </m:oMathPara>
                </a14:m>
                <a:endParaRPr lang="en-MY" altLang="ja-JP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MY" altLang="ja-JP" dirty="0">
                  <a:solidFill>
                    <a:schemeClr val="tx1"/>
                  </a:solidFill>
                </a:endParaRPr>
              </a:p>
              <a:p>
                <a:endParaRPr lang="en-MY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8BEF98-3A5B-4973-8D91-CF0FD1D54C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5698" y="1823985"/>
                <a:ext cx="5317770" cy="4399844"/>
              </a:xfrm>
              <a:blipFill>
                <a:blip r:embed="rId2"/>
                <a:stretch>
                  <a:fillRect t="-1801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B4ECB-46F3-4C1B-94DF-1B20E43E0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16</a:t>
            </a:fld>
            <a:endParaRPr lang="en-MY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D8EFB5-7CF7-43B9-9DEA-7603D458E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880040"/>
              </p:ext>
            </p:extLst>
          </p:nvPr>
        </p:nvGraphicFramePr>
        <p:xfrm>
          <a:off x="6218728" y="2666108"/>
          <a:ext cx="2156176" cy="238375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78088">
                  <a:extLst>
                    <a:ext uri="{9D8B030D-6E8A-4147-A177-3AD203B41FA5}">
                      <a16:colId xmlns:a16="http://schemas.microsoft.com/office/drawing/2014/main" val="3237777789"/>
                    </a:ext>
                  </a:extLst>
                </a:gridCol>
                <a:gridCol w="1078088">
                  <a:extLst>
                    <a:ext uri="{9D8B030D-6E8A-4147-A177-3AD203B41FA5}">
                      <a16:colId xmlns:a16="http://schemas.microsoft.com/office/drawing/2014/main" val="3074170933"/>
                    </a:ext>
                  </a:extLst>
                </a:gridCol>
              </a:tblGrid>
              <a:tr h="372072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/>
                        <a:t>自由度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600" dirty="0"/>
                        <a:t>限界値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68396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1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12.706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98100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2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4.303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19293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3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3.182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75984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4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2.776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47053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5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2.571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79277"/>
                  </a:ext>
                </a:extLst>
              </a:tr>
              <a:tr h="215410"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6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dirty="0"/>
                        <a:t>2.447</a:t>
                      </a:r>
                      <a:endParaRPr lang="en-MY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11431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0E5740-4CDC-4C05-B7F9-056A43F3CA09}"/>
              </a:ext>
            </a:extLst>
          </p:cNvPr>
          <p:cNvSpPr/>
          <p:nvPr/>
        </p:nvSpPr>
        <p:spPr>
          <a:xfrm>
            <a:off x="6141859" y="4375967"/>
            <a:ext cx="2328999" cy="363502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1666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C6BD-EF85-4913-866E-6CAD569D7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補足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736BA-90FF-48BE-8B29-5B5E9E3A4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2803313"/>
            <a:ext cx="5927371" cy="956733"/>
          </a:xfrm>
        </p:spPr>
        <p:txBody>
          <a:bodyPr/>
          <a:lstStyle/>
          <a:p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カイ二乗分布の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95%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信頼区間</a:t>
            </a:r>
            <a:endParaRPr lang="en-MY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8F6C3-ACF7-48E9-BB19-F4EB4DE2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17</a:t>
            </a:fld>
            <a:endParaRPr lang="en-MY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C6187D-58D1-4760-B351-1E1074893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59211"/>
              </p:ext>
            </p:extLst>
          </p:nvPr>
        </p:nvGraphicFramePr>
        <p:xfrm>
          <a:off x="1612000" y="3281680"/>
          <a:ext cx="60960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5486744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29955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01045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自由度</a:t>
                      </a:r>
                      <a:endParaRPr lang="en-MY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0.975</a:t>
                      </a:r>
                      <a:endParaRPr lang="en-MY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2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1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9.3484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4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11.1433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8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12.8325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9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14.4494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3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16.0128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0985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C65E35C-3D1C-4CEE-8D4F-E4ABC6865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88" y="528495"/>
            <a:ext cx="3703320" cy="24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3AF6-EB10-4991-A4D4-0693447A1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補足</a:t>
            </a:r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9EA6B-A946-4114-8D0E-5B4D34DDA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7528B-2CA2-4299-9CC7-70163880D114}" type="slidenum">
              <a:rPr lang="en-MY" smtClean="0"/>
              <a:t>18</a:t>
            </a:fld>
            <a:endParaRPr lang="en-MY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4D8F18-B5E8-4417-807A-E0F1BB0C2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94" y="1965960"/>
            <a:ext cx="6832951" cy="38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926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1021</Words>
  <Application>Microsoft Office PowerPoint</Application>
  <PresentationFormat>On-screen Show (4:3)</PresentationFormat>
  <Paragraphs>224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Cambria Math</vt:lpstr>
      <vt:lpstr>Corbel</vt:lpstr>
      <vt:lpstr>Basis</vt:lpstr>
      <vt:lpstr>第19講～第21講</vt:lpstr>
      <vt:lpstr>第19講 母分散は,母平均を 知らなくても推定できる</vt:lpstr>
      <vt:lpstr>方法</vt:lpstr>
      <vt:lpstr>例題</vt:lpstr>
      <vt:lpstr>例題</vt:lpstr>
      <vt:lpstr>第20講 いよいよt分布の登場</vt:lpstr>
      <vt:lpstr>t分布</vt:lpstr>
      <vt:lpstr>t分布のヒストグラム</vt:lpstr>
      <vt:lpstr>計算量Tの計算</vt:lpstr>
      <vt:lpstr>t分布の正式な定義について</vt:lpstr>
      <vt:lpstr>t分布の計算式</vt:lpstr>
      <vt:lpstr>例題</vt:lpstr>
      <vt:lpstr>第21講 t分布による区間推定</vt:lpstr>
      <vt:lpstr>推定法</vt:lpstr>
      <vt:lpstr>例題</vt:lpstr>
      <vt:lpstr>例題</vt:lpstr>
      <vt:lpstr>補足</vt:lpstr>
      <vt:lpstr>補足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第19講～第21講</dc:title>
  <dc:creator>NUR ATHIRAH RAMLI</dc:creator>
  <cp:lastModifiedBy>NUR ATHIRAH RAMLI</cp:lastModifiedBy>
  <cp:revision>29</cp:revision>
  <dcterms:created xsi:type="dcterms:W3CDTF">2019-12-11T18:07:51Z</dcterms:created>
  <dcterms:modified xsi:type="dcterms:W3CDTF">2019-12-12T05:00:05Z</dcterms:modified>
</cp:coreProperties>
</file>