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8"/>
  </p:notesMasterIdLst>
  <p:handoutMasterIdLst>
    <p:handoutMasterId r:id="rId19"/>
  </p:handoutMasterIdLst>
  <p:sldIdLst>
    <p:sldId id="256" r:id="rId2"/>
    <p:sldId id="260" r:id="rId3"/>
    <p:sldId id="261" r:id="rId4"/>
    <p:sldId id="273" r:id="rId5"/>
    <p:sldId id="283" r:id="rId6"/>
    <p:sldId id="287" r:id="rId7"/>
    <p:sldId id="284" r:id="rId8"/>
    <p:sldId id="259" r:id="rId9"/>
    <p:sldId id="270" r:id="rId10"/>
    <p:sldId id="264" r:id="rId11"/>
    <p:sldId id="265" r:id="rId12"/>
    <p:sldId id="279" r:id="rId13"/>
    <p:sldId id="291" r:id="rId14"/>
    <p:sldId id="293" r:id="rId15"/>
    <p:sldId id="294" r:id="rId16"/>
    <p:sldId id="269" r:id="rId17"/>
  </p:sldIdLst>
  <p:sldSz cx="9144000" cy="6858000" type="screen4x3"/>
  <p:notesSz cx="6805613"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66FF"/>
    <a:srgbClr val="6666FF"/>
    <a:srgbClr val="FFFFCC"/>
    <a:srgbClr val="99CCFF"/>
    <a:srgbClr val="FFFF66"/>
    <a:srgbClr val="FF9999"/>
    <a:srgbClr val="969696"/>
    <a:srgbClr val="FFCC66"/>
    <a:srgbClr val="333333"/>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47" autoAdjust="0"/>
    <p:restoredTop sz="77162" autoAdjust="0"/>
  </p:normalViewPr>
  <p:slideViewPr>
    <p:cSldViewPr>
      <p:cViewPr varScale="1">
        <p:scale>
          <a:sx n="94" d="100"/>
          <a:sy n="94" d="100"/>
        </p:scale>
        <p:origin x="-594" y="-90"/>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3075" name="Rectangle 3"/>
          <p:cNvSpPr>
            <a:spLocks noGrp="1" noChangeArrowheads="1"/>
          </p:cNvSpPr>
          <p:nvPr>
            <p:ph type="dt" sz="quarter"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3076" name="Rectangle 4"/>
          <p:cNvSpPr>
            <a:spLocks noGrp="1" noChangeArrowheads="1"/>
          </p:cNvSpPr>
          <p:nvPr>
            <p:ph type="ftr" sz="quarter" idx="2"/>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3077" name="Rectangle 5"/>
          <p:cNvSpPr>
            <a:spLocks noGrp="1" noChangeArrowheads="1"/>
          </p:cNvSpPr>
          <p:nvPr>
            <p:ph type="sldNum" sz="quarter" idx="3"/>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5BFF067-14B9-4D58-82DE-6EE3D2228B37}" type="slidenum">
              <a:rPr lang="en-US" altLang="ja-JP"/>
              <a:pPr/>
              <a:t>&lt;#&gt;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7171"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7172"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174"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7175"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29E94B7-4631-444E-B536-B3F1D5728DDB}"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OSS</a:t>
            </a:r>
            <a:r>
              <a:rPr kumimoji="1" lang="ja-JP" altLang="en-US" dirty="0" smtClean="0"/>
              <a:t>開発におけるパッチレビュープロセスの効率化に向けたコミッターの分類</a:t>
            </a:r>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0</a:t>
            </a:fld>
            <a:endParaRPr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近年，</a:t>
            </a:r>
            <a:r>
              <a:rPr kumimoji="1" lang="en-US" altLang="ja-JP" dirty="0" smtClean="0"/>
              <a:t>Apache</a:t>
            </a:r>
            <a:r>
              <a:rPr kumimoji="1" lang="ja-JP" altLang="en-US" dirty="0" smtClean="0"/>
              <a:t>や</a:t>
            </a:r>
            <a:r>
              <a:rPr kumimoji="1" lang="en-US" altLang="ja-JP" dirty="0" smtClean="0"/>
              <a:t>Linux</a:t>
            </a:r>
            <a:r>
              <a:rPr kumimoji="1" lang="ja-JP" altLang="en-US" dirty="0" smtClean="0"/>
              <a:t>をはじめとして，オープンソースソフトウェアが広く普及し，需要が高まってきております．</a:t>
            </a:r>
            <a:endParaRPr kumimoji="1" lang="en-US" altLang="ja-JP" dirty="0" smtClean="0"/>
          </a:p>
          <a:p>
            <a:endParaRPr kumimoji="1" lang="en-US" altLang="ja-JP" dirty="0" smtClean="0"/>
          </a:p>
          <a:p>
            <a:r>
              <a:rPr kumimoji="1" lang="en-US" altLang="ja-JP" dirty="0" smtClean="0"/>
              <a:t>OSS</a:t>
            </a:r>
            <a:r>
              <a:rPr kumimoji="1" lang="ja-JP" altLang="en-US" dirty="0" smtClean="0"/>
              <a:t>が企業や官公庁などで利用されている例も多く，</a:t>
            </a:r>
            <a:endParaRPr kumimoji="1" lang="en-US" altLang="ja-JP" dirty="0" smtClean="0"/>
          </a:p>
          <a:p>
            <a:r>
              <a:rPr kumimoji="1" lang="ja-JP" altLang="en-US" dirty="0" smtClean="0"/>
              <a:t>需要が高くなるに従って高品質な</a:t>
            </a:r>
            <a:r>
              <a:rPr kumimoji="1" lang="en-US" altLang="ja-JP" dirty="0" smtClean="0"/>
              <a:t>OSS</a:t>
            </a:r>
            <a:r>
              <a:rPr kumimoji="1" lang="ja-JP" altLang="en-US" dirty="0" smtClean="0"/>
              <a:t>が求められており，そのためには不具合への迅速な対応が重要となってきております．</a:t>
            </a:r>
            <a:endParaRPr kumimoji="1" lang="en-US" altLang="ja-JP" dirty="0" smtClean="0"/>
          </a:p>
          <a:p>
            <a:endParaRPr kumimoji="1" lang="en-US" altLang="ja-JP" dirty="0" smtClean="0"/>
          </a:p>
          <a:p>
            <a:r>
              <a:rPr kumimoji="1" lang="ja-JP" altLang="en-US" dirty="0" smtClean="0"/>
              <a:t>しかし，</a:t>
            </a:r>
            <a:r>
              <a:rPr kumimoji="1" lang="en-US" altLang="ja-JP" dirty="0" smtClean="0"/>
              <a:t>OSS</a:t>
            </a:r>
            <a:r>
              <a:rPr kumimoji="1" lang="ja-JP" altLang="en-US" dirty="0" err="1" smtClean="0"/>
              <a:t>には</a:t>
            </a:r>
            <a:r>
              <a:rPr kumimoji="1" lang="ja-JP" altLang="en-US" dirty="0" smtClean="0"/>
              <a:t>膨大な数の不具合が報告されており，効率よく不具合の修正を行うことが困難になってきております．</a:t>
            </a:r>
            <a:endParaRPr kumimoji="1" lang="en-US" altLang="ja-JP" dirty="0" smtClean="0"/>
          </a:p>
          <a:p>
            <a:endParaRPr kumimoji="1" lang="en-US" altLang="ja-JP"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ja-JP" altLang="en-US" dirty="0" smtClean="0"/>
              <a:t>不具合修正はパッチが投稿され，レビューを受けプロダクトに反映されるパッチレビュープロセスを通して行われています．</a:t>
            </a:r>
            <a:endParaRPr lang="en-US" altLang="ja-JP" dirty="0" smtClean="0"/>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ここで，</a:t>
            </a:r>
            <a:r>
              <a:rPr kumimoji="1" lang="en-US" altLang="ja-JP" dirty="0" smtClean="0"/>
              <a:t>OSS</a:t>
            </a:r>
            <a:r>
              <a:rPr kumimoji="1" lang="ja-JP" altLang="en-US" dirty="0" smtClean="0"/>
              <a:t>開発におけるパッチレビュープロセスについて説明します．</a:t>
            </a:r>
            <a:endParaRPr kumimoji="1" lang="en-US" altLang="ja-JP" dirty="0" smtClean="0"/>
          </a:p>
          <a:p>
            <a:endParaRPr kumimoji="1" lang="en-US" altLang="ja-JP" dirty="0" smtClean="0"/>
          </a:p>
          <a:p>
            <a:r>
              <a:rPr kumimoji="1" lang="ja-JP" altLang="en-US" dirty="0" smtClean="0"/>
              <a:t>こちらの図は，パッチが投稿されてからプロダクトに反映されるまでのパッチレビュープロセスを示しています．</a:t>
            </a:r>
            <a:endParaRPr kumimoji="1" lang="en-US" altLang="ja-JP" dirty="0" smtClean="0"/>
          </a:p>
          <a:p>
            <a:r>
              <a:rPr kumimoji="1" lang="ja-JP" altLang="en-US" dirty="0" smtClean="0"/>
              <a:t>横軸は時間経過を，縦軸にはパッチレビュープロセスに登場するアクターを示します．</a:t>
            </a:r>
            <a:endParaRPr kumimoji="1" lang="en-US" altLang="ja-JP" dirty="0" smtClean="0"/>
          </a:p>
          <a:p>
            <a:endParaRPr kumimoji="1" lang="en-US" altLang="ja-JP" dirty="0" smtClean="0"/>
          </a:p>
          <a:p>
            <a:r>
              <a:rPr kumimoji="1" lang="ja-JP" altLang="en-US" dirty="0" smtClean="0"/>
              <a:t>１：まず，報告された不具合に対して開発者がパッチを作成・投稿します．</a:t>
            </a:r>
            <a:endParaRPr kumimoji="1" lang="en-US" altLang="ja-JP" dirty="0" smtClean="0"/>
          </a:p>
          <a:p>
            <a:r>
              <a:rPr kumimoji="1" lang="ja-JP" altLang="en-US" dirty="0" smtClean="0"/>
              <a:t>２：投稿者以外の任意の開発者が，パッチに対してレビューを行います．</a:t>
            </a:r>
            <a:endParaRPr kumimoji="1" lang="en-US" altLang="ja-JP" dirty="0" smtClean="0"/>
          </a:p>
          <a:p>
            <a:r>
              <a:rPr kumimoji="1" lang="ja-JP" altLang="en-US" dirty="0" smtClean="0"/>
              <a:t>３：・パッチがレビューを受け，適切であると判断された場合には，構成管理ツールへのコミット権限をもつコミッター</a:t>
            </a:r>
            <a:endParaRPr kumimoji="1" lang="en-US" altLang="ja-JP" dirty="0" smtClean="0"/>
          </a:p>
          <a:p>
            <a:r>
              <a:rPr kumimoji="1" lang="ja-JP" altLang="en-US" dirty="0" smtClean="0"/>
              <a:t>によってパッチの適用されたソースファイルが</a:t>
            </a:r>
            <a:r>
              <a:rPr kumimoji="1" lang="en-US" altLang="ja-JP" dirty="0" smtClean="0"/>
              <a:t>CVS</a:t>
            </a:r>
            <a:r>
              <a:rPr kumimoji="1" lang="ja-JP" altLang="en-US" dirty="0" smtClean="0"/>
              <a:t>や</a:t>
            </a:r>
            <a:r>
              <a:rPr kumimoji="1" lang="en-US" altLang="ja-JP" dirty="0" smtClean="0"/>
              <a:t>Subversion</a:t>
            </a:r>
            <a:r>
              <a:rPr kumimoji="1" lang="ja-JP" altLang="en-US" dirty="0" smtClean="0"/>
              <a:t>などの構成管理ツールへコミットされ，プロダクトへ反映されます．</a:t>
            </a:r>
            <a:endParaRPr kumimoji="1" lang="en-US" altLang="ja-JP" dirty="0" smtClean="0"/>
          </a:p>
          <a:p>
            <a:r>
              <a:rPr kumimoji="1" lang="ja-JP" altLang="en-US" dirty="0" smtClean="0"/>
              <a:t>・パッチが不十分あるいは不適切であると判断された場合には，レビューを行った開発者からパッチに対するフィードバックが返されます．</a:t>
            </a:r>
            <a:endParaRPr kumimoji="1" lang="en-US" altLang="ja-JP" dirty="0" smtClean="0"/>
          </a:p>
          <a:p>
            <a:r>
              <a:rPr kumimoji="1" lang="ja-JP" altLang="en-US" dirty="0" smtClean="0"/>
              <a:t>４：そして，返されたフィードバックをもとに開発者は再度パッチを編集・投稿する場合もあります．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2</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このときに，パッチが投稿されてから，レビューされ妥当性が確認されるまでの時間をレビュー時間，</a:t>
            </a:r>
            <a:endParaRPr kumimoji="1" lang="en-US" altLang="ja-JP" dirty="0" smtClean="0"/>
          </a:p>
          <a:p>
            <a:endParaRPr kumimoji="1" lang="en-US" altLang="ja-JP" dirty="0" smtClean="0"/>
          </a:p>
          <a:p>
            <a:r>
              <a:rPr kumimoji="1" lang="ja-JP" altLang="en-US" dirty="0" smtClean="0"/>
              <a:t>投稿されたパッチがフィードバックを受けてから，再び投稿されるまでの時間をパッチ編集時間と定義します．</a:t>
            </a:r>
            <a:endParaRPr kumimoji="1" lang="en-US" altLang="ja-JP" dirty="0" smtClean="0"/>
          </a:p>
          <a:p>
            <a:endParaRPr kumimoji="1" lang="en-US" altLang="ja-JP" dirty="0" smtClean="0"/>
          </a:p>
          <a:p>
            <a:r>
              <a:rPr kumimoji="1" lang="ja-JP" altLang="en-US" dirty="0" smtClean="0"/>
              <a:t>この図では</a:t>
            </a:r>
            <a:r>
              <a:rPr kumimoji="1" lang="en-US" altLang="ja-JP" dirty="0" smtClean="0"/>
              <a:t>1</a:t>
            </a:r>
            <a:r>
              <a:rPr kumimoji="1" lang="ja-JP" altLang="en-US" dirty="0" smtClean="0"/>
              <a:t>人の開発者がパッチを投稿し，</a:t>
            </a:r>
            <a:r>
              <a:rPr kumimoji="1" lang="en-US" altLang="ja-JP" dirty="0" smtClean="0"/>
              <a:t>1</a:t>
            </a:r>
            <a:r>
              <a:rPr kumimoji="1" lang="ja-JP" altLang="en-US" dirty="0" smtClean="0"/>
              <a:t>人のコミッターがレビューしている例を示していますが</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3</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実際には下の図のように，多くのパッチが開発者によって投稿されているため，</a:t>
            </a:r>
            <a:endParaRPr kumimoji="1" lang="en-US" altLang="ja-JP" dirty="0" smtClean="0"/>
          </a:p>
          <a:p>
            <a:endParaRPr kumimoji="1" lang="en-US" altLang="ja-JP" dirty="0" smtClean="0"/>
          </a:p>
          <a:p>
            <a:r>
              <a:rPr kumimoji="1" lang="ja-JP" altLang="en-US" dirty="0" smtClean="0"/>
              <a:t>少数のコミッターでは，パッチに対応しきれなかったり，レビューされるまでに時間がかかり</a:t>
            </a:r>
            <a:endParaRPr kumimoji="1" lang="en-US" altLang="ja-JP" dirty="0" smtClean="0"/>
          </a:p>
          <a:p>
            <a:r>
              <a:rPr kumimoji="1" lang="ja-JP" altLang="en-US" dirty="0" smtClean="0"/>
              <a:t>結果としてレビュー時間が長引いていることが問題として挙げられます</a:t>
            </a:r>
            <a:endParaRPr kumimoji="1" lang="en-US" altLang="ja-JP" dirty="0" smtClean="0"/>
          </a:p>
          <a:p>
            <a:endParaRPr kumimoji="1" lang="en-US" altLang="ja-JP" dirty="0" smtClean="0"/>
          </a:p>
          <a:p>
            <a:r>
              <a:rPr kumimoji="1" lang="ja-JP" altLang="en-US" dirty="0" smtClean="0"/>
              <a:t>この時，パッチを投稿していた開発者が</a:t>
            </a:r>
            <a:r>
              <a:rPr kumimoji="1" lang="en-US" altLang="ja-JP" dirty="0" smtClean="0"/>
              <a:t>OSS</a:t>
            </a:r>
            <a:r>
              <a:rPr kumimoji="1" lang="ja-JP" altLang="en-US" dirty="0" smtClean="0"/>
              <a:t>プロジェクトにとって信頼のおける開発者だった場合，</a:t>
            </a:r>
            <a:endParaRPr kumimoji="1" lang="en-US" altLang="ja-JP" dirty="0" smtClean="0"/>
          </a:p>
          <a:p>
            <a:r>
              <a:rPr kumimoji="1" lang="ja-JP" altLang="en-US" dirty="0" smtClean="0"/>
              <a:t>コミット権限を与える，すなわちコミッターに昇格していれば，</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4</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レビューされずに放置されているパッチを削減することによって</a:t>
            </a:r>
            <a:endParaRPr kumimoji="1" lang="en-US" altLang="ja-JP" dirty="0" smtClean="0"/>
          </a:p>
          <a:p>
            <a:r>
              <a:rPr kumimoji="1" lang="ja-JP" altLang="en-US" dirty="0" smtClean="0"/>
              <a:t>レビュー時間の短縮化や</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また，コミッターが作成したパッチを直接構成管理ツールへコミットすることで，</a:t>
            </a:r>
            <a:endParaRPr kumimoji="1" lang="en-US" altLang="ja-JP" dirty="0" smtClean="0"/>
          </a:p>
          <a:p>
            <a:r>
              <a:rPr kumimoji="1" lang="ja-JP" altLang="en-US" dirty="0" smtClean="0"/>
              <a:t>レビュープロセスそのものを省略することができ，効率化することができます．</a:t>
            </a:r>
            <a:endParaRPr kumimoji="1" lang="en-US" altLang="ja-JP" dirty="0" smtClean="0"/>
          </a:p>
          <a:p>
            <a:endParaRPr kumimoji="1" lang="en-US" altLang="ja-JP" dirty="0" smtClean="0"/>
          </a:p>
          <a:p>
            <a:r>
              <a:rPr kumimoji="1" lang="ja-JP" altLang="en-US" dirty="0" smtClean="0"/>
              <a:t>しかし，コミッターは</a:t>
            </a:r>
            <a:r>
              <a:rPr kumimoji="1" lang="en-US" altLang="ja-JP" dirty="0" smtClean="0"/>
              <a:t>OSS</a:t>
            </a:r>
            <a:r>
              <a:rPr kumimoji="1" lang="ja-JP" altLang="en-US" dirty="0" smtClean="0"/>
              <a:t>プロダクトに大きな影響を与える重要な役割であることから，</a:t>
            </a:r>
            <a:endParaRPr kumimoji="1" lang="en-US" altLang="ja-JP" dirty="0" smtClean="0"/>
          </a:p>
          <a:p>
            <a:r>
              <a:rPr kumimoji="1" lang="en-US" altLang="ja-JP" dirty="0" smtClean="0"/>
              <a:t>OSS</a:t>
            </a:r>
            <a:r>
              <a:rPr kumimoji="1" lang="ja-JP" altLang="en-US" dirty="0" smtClean="0"/>
              <a:t>の品質を保つ上で，信頼のおける開発者にしかコミット権限を与えてはいけません</a:t>
            </a:r>
            <a:endParaRPr kumimoji="1" lang="en-US" altLang="ja-JP" dirty="0" smtClean="0"/>
          </a:p>
          <a:p>
            <a:endParaRPr kumimoji="1" lang="en-US" altLang="ja-JP" dirty="0" smtClean="0"/>
          </a:p>
          <a:p>
            <a:r>
              <a:rPr kumimoji="1" lang="ja-JP" altLang="en-US" dirty="0" smtClean="0"/>
              <a:t>そこで，信頼のおける開発者（コミッターと成り得る人材）を見つけ出すことが重要となってきます．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6</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そこで，本研究の目的は，</a:t>
            </a:r>
            <a:endParaRPr kumimoji="1" lang="en-US" altLang="ja-JP" dirty="0" smtClean="0"/>
          </a:p>
          <a:p>
            <a:endParaRPr kumimoji="1" lang="en-US" altLang="ja-JP" dirty="0" smtClean="0"/>
          </a:p>
          <a:p>
            <a:r>
              <a:rPr kumimoji="1" lang="ja-JP" altLang="en-US" dirty="0" smtClean="0"/>
              <a:t>パッチレビュープロセスの効率化することです．</a:t>
            </a:r>
            <a:endParaRPr kumimoji="1" lang="en-US" altLang="ja-JP" dirty="0" smtClean="0"/>
          </a:p>
          <a:p>
            <a:r>
              <a:rPr kumimoji="1" lang="ja-JP" altLang="en-US" dirty="0" smtClean="0"/>
              <a:t>そのために，パッチレビュープロセスの効率化に影響をもつコミッターを選出します．</a:t>
            </a:r>
            <a:endParaRPr kumimoji="1" lang="en-US" altLang="ja-JP" dirty="0" smtClean="0"/>
          </a:p>
          <a:p>
            <a:endParaRPr kumimoji="1" lang="en-US" altLang="ja-JP" dirty="0" smtClean="0"/>
          </a:p>
          <a:p>
            <a:r>
              <a:rPr kumimoji="1" lang="ja-JP" altLang="en-US" dirty="0" smtClean="0"/>
              <a:t>選出の際に，調査する項目は</a:t>
            </a:r>
            <a:endParaRPr kumimoji="1" lang="en-US" altLang="ja-JP" dirty="0" smtClean="0"/>
          </a:p>
          <a:p>
            <a:endParaRPr kumimoji="1" lang="en-US" altLang="ja-JP" dirty="0" smtClean="0"/>
          </a:p>
          <a:p>
            <a:r>
              <a:rPr kumimoji="1" lang="ja-JP" altLang="en-US" dirty="0" smtClean="0"/>
              <a:t>パッチレビュープロセスのそれぞれの工程でかかった時間を把握するため，</a:t>
            </a:r>
            <a:r>
              <a:rPr kumimoji="1" lang="en-US" altLang="ja-JP" dirty="0" smtClean="0"/>
              <a:t>RQ1</a:t>
            </a:r>
            <a:r>
              <a:rPr kumimoji="1" lang="ja-JP" altLang="en-US" dirty="0" smtClean="0"/>
              <a:t>を調べます</a:t>
            </a:r>
            <a:endParaRPr kumimoji="1" lang="en-US" altLang="ja-JP" dirty="0" smtClean="0"/>
          </a:p>
          <a:p>
            <a:r>
              <a:rPr kumimoji="1" lang="ja-JP" altLang="en-US" dirty="0" smtClean="0"/>
              <a:t>次に回数を把握するため，</a:t>
            </a:r>
            <a:r>
              <a:rPr kumimoji="1" lang="en-US" altLang="ja-JP" dirty="0" smtClean="0"/>
              <a:t>RQ</a:t>
            </a:r>
            <a:r>
              <a:rPr kumimoji="1" lang="ja-JP" altLang="en-US" dirty="0" smtClean="0"/>
              <a:t>２を調べます</a:t>
            </a:r>
            <a:endParaRPr kumimoji="1" lang="en-US" altLang="ja-JP" dirty="0" smtClean="0"/>
          </a:p>
          <a:p>
            <a:endParaRPr kumimoji="1" lang="en-US" altLang="ja-JP" dirty="0" smtClean="0"/>
          </a:p>
          <a:p>
            <a:r>
              <a:rPr kumimoji="1" lang="en-US" altLang="ja-JP" dirty="0" smtClean="0"/>
              <a:t>RQ1</a:t>
            </a:r>
            <a:r>
              <a:rPr kumimoji="1" lang="ja-JP" altLang="en-US" dirty="0" smtClean="0"/>
              <a:t>と</a:t>
            </a:r>
            <a:r>
              <a:rPr kumimoji="1" lang="en-US" altLang="ja-JP" dirty="0" smtClean="0"/>
              <a:t>RQ2</a:t>
            </a:r>
            <a:r>
              <a:rPr kumimoji="1" lang="ja-JP" altLang="en-US" dirty="0" smtClean="0"/>
              <a:t>に答えることによって，</a:t>
            </a:r>
            <a:r>
              <a:rPr kumimoji="1" lang="en-US" altLang="ja-JP" dirty="0" smtClean="0"/>
              <a:t>OSS</a:t>
            </a:r>
            <a:r>
              <a:rPr kumimoji="1" lang="ja-JP" altLang="en-US" dirty="0" smtClean="0"/>
              <a:t>開発者のコミッターと非コミッターの貢献を把握し，</a:t>
            </a:r>
            <a:endParaRPr kumimoji="1" lang="en-US" altLang="ja-JP" dirty="0" smtClean="0"/>
          </a:p>
          <a:p>
            <a:r>
              <a:rPr kumimoji="1" lang="ja-JP" altLang="en-US" dirty="0" smtClean="0"/>
              <a:t>それらを結果を踏まえて，</a:t>
            </a:r>
            <a:r>
              <a:rPr kumimoji="1" lang="en-US" altLang="ja-JP" dirty="0" smtClean="0"/>
              <a:t>RQ3</a:t>
            </a:r>
            <a:r>
              <a:rPr kumimoji="1" lang="ja-JP" altLang="en-US" dirty="0" smtClean="0"/>
              <a:t>でコミッターのレビューとパッチ編集の関係を調査し，</a:t>
            </a:r>
            <a:endParaRPr kumimoji="1" lang="en-US" altLang="ja-JP" dirty="0" smtClean="0"/>
          </a:p>
          <a:p>
            <a:r>
              <a:rPr kumimoji="1" lang="ja-JP" altLang="en-US" dirty="0" smtClean="0"/>
              <a:t>コミッターのタイプわけを行います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7</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分析方法を説明します．</a:t>
            </a:r>
            <a:endParaRPr kumimoji="1" lang="en-US" altLang="ja-JP" dirty="0" smtClean="0"/>
          </a:p>
          <a:p>
            <a:endParaRPr kumimoji="1" lang="en-US" altLang="ja-JP" dirty="0" smtClean="0"/>
          </a:p>
          <a:p>
            <a:r>
              <a:rPr kumimoji="1" lang="ja-JP" altLang="en-US" dirty="0" smtClean="0"/>
              <a:t>多くの</a:t>
            </a:r>
            <a:r>
              <a:rPr kumimoji="1" lang="en-US" altLang="ja-JP" dirty="0" smtClean="0"/>
              <a:t>OSS</a:t>
            </a:r>
            <a:r>
              <a:rPr kumimoji="1" lang="ja-JP" altLang="en-US" dirty="0" smtClean="0"/>
              <a:t>プロジェクトでパッチの投稿先として利用されている，</a:t>
            </a:r>
            <a:endParaRPr kumimoji="1" lang="en-US" altLang="ja-JP" dirty="0" smtClean="0"/>
          </a:p>
          <a:p>
            <a:r>
              <a:rPr kumimoji="1" lang="en-US" altLang="ja-JP" dirty="0" smtClean="0"/>
              <a:t>ML</a:t>
            </a:r>
            <a:r>
              <a:rPr kumimoji="1" lang="ja-JP" altLang="en-US" dirty="0" smtClean="0"/>
              <a:t>や</a:t>
            </a:r>
            <a:r>
              <a:rPr kumimoji="1" lang="en-US" altLang="ja-JP" dirty="0" smtClean="0"/>
              <a:t>BTS</a:t>
            </a:r>
            <a:r>
              <a:rPr kumimoji="1" lang="ja-JP" altLang="en-US" dirty="0" smtClean="0"/>
              <a:t>に投稿されるパッチへのレビューとパッチの編集に関してかかった時間と回数を調査します．</a:t>
            </a:r>
            <a:endParaRPr kumimoji="1" lang="en-US" altLang="ja-JP" dirty="0" smtClean="0"/>
          </a:p>
          <a:p>
            <a:endParaRPr kumimoji="1" lang="en-US" altLang="ja-JP" dirty="0" smtClean="0"/>
          </a:p>
          <a:p>
            <a:r>
              <a:rPr kumimoji="1" lang="en-US" altLang="ja-JP" dirty="0" smtClean="0"/>
              <a:t>RQ1</a:t>
            </a:r>
            <a:r>
              <a:rPr kumimoji="1" lang="ja-JP" altLang="en-US" dirty="0" smtClean="0"/>
              <a:t>と</a:t>
            </a:r>
            <a:r>
              <a:rPr kumimoji="1" lang="en-US" altLang="ja-JP" dirty="0" smtClean="0"/>
              <a:t>RQ2</a:t>
            </a:r>
            <a:r>
              <a:rPr kumimoji="1" lang="ja-JP" altLang="en-US" dirty="0" smtClean="0"/>
              <a:t>では，それぞれコミッターと非コミッターで比較，</a:t>
            </a:r>
            <a:endParaRPr kumimoji="1" lang="en-US" altLang="ja-JP" dirty="0" smtClean="0"/>
          </a:p>
          <a:p>
            <a:r>
              <a:rPr kumimoji="1" lang="ja-JP" altLang="en-US" dirty="0" smtClean="0"/>
              <a:t>違いがあるかを分析することで，コミッター選出の指標に成り得るかをどうかを調べます．</a:t>
            </a:r>
            <a:endParaRPr kumimoji="1" lang="en-US" altLang="ja-JP" dirty="0" smtClean="0"/>
          </a:p>
          <a:p>
            <a:endParaRPr kumimoji="1" lang="en-US" altLang="ja-JP" dirty="0" smtClean="0"/>
          </a:p>
          <a:p>
            <a:r>
              <a:rPr kumimoji="1" lang="en-US" altLang="ja-JP" dirty="0" smtClean="0"/>
              <a:t>RQ</a:t>
            </a:r>
            <a:r>
              <a:rPr kumimoji="1" lang="ja-JP" altLang="en-US" dirty="0" smtClean="0"/>
              <a:t>３では，</a:t>
            </a:r>
            <a:endParaRPr kumimoji="1" lang="en-US" altLang="ja-JP" dirty="0" smtClean="0"/>
          </a:p>
          <a:p>
            <a:r>
              <a:rPr kumimoji="1" lang="ja-JP" altLang="en-US" dirty="0" smtClean="0"/>
              <a:t>コミッター・非コミッターを両方含めた全開発者のレビューとパッチ編集に関する時間と回数の中央値をもとにコミッターを分類します．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これによって既存のコミッターにはどのようなタイプがいるかタイプ分けを行います．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以上のような分析方法で，３つの</a:t>
            </a:r>
            <a:r>
              <a:rPr kumimoji="1" lang="en-US" altLang="ja-JP" dirty="0" smtClean="0"/>
              <a:t>RQ</a:t>
            </a:r>
            <a:r>
              <a:rPr kumimoji="1" lang="ja-JP" altLang="en-US" dirty="0" smtClean="0"/>
              <a:t>に答えます．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8</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以上の分析を用いて，ケーススタディを行います</a:t>
            </a:r>
            <a:endParaRPr kumimoji="1" lang="en-US" altLang="ja-JP" dirty="0" smtClean="0"/>
          </a:p>
          <a:p>
            <a:r>
              <a:rPr kumimoji="1" lang="ja-JP" altLang="en-US" dirty="0" smtClean="0"/>
              <a:t>ケーススタディでは</a:t>
            </a:r>
            <a:r>
              <a:rPr kumimoji="1" lang="en-US" altLang="ja-JP" dirty="0" err="1" smtClean="0"/>
              <a:t>PostgreSQL</a:t>
            </a:r>
            <a:r>
              <a:rPr kumimoji="1" lang="ja-JP" altLang="en-US" dirty="0" smtClean="0"/>
              <a:t>でパッチの投稿を扱っている</a:t>
            </a:r>
            <a:r>
              <a:rPr kumimoji="1" lang="en-US" altLang="ja-JP" dirty="0" smtClean="0"/>
              <a:t>2</a:t>
            </a:r>
            <a:r>
              <a:rPr kumimoji="1" lang="ja-JP" altLang="en-US" dirty="0" err="1" smtClean="0"/>
              <a:t>つの</a:t>
            </a:r>
            <a:r>
              <a:rPr kumimoji="1" lang="ja-JP" altLang="en-US" dirty="0" smtClean="0"/>
              <a:t>メーリングリストのアーカイブを対象に分析を行います．</a:t>
            </a:r>
            <a:endParaRPr kumimoji="1" lang="en-US" altLang="ja-JP" dirty="0" smtClean="0"/>
          </a:p>
          <a:p>
            <a:endParaRPr kumimoji="1" lang="en-US" altLang="ja-JP" dirty="0" smtClean="0"/>
          </a:p>
          <a:p>
            <a:r>
              <a:rPr kumimoji="1" lang="ja-JP" altLang="en-US" dirty="0" smtClean="0"/>
              <a:t>分析期間は</a:t>
            </a:r>
            <a:r>
              <a:rPr kumimoji="1" lang="en-US" altLang="ja-JP" dirty="0" smtClean="0"/>
              <a:t>2001/01/01</a:t>
            </a:r>
            <a:r>
              <a:rPr kumimoji="1" lang="ja-JP" altLang="en-US" dirty="0" smtClean="0"/>
              <a:t>～</a:t>
            </a:r>
            <a:r>
              <a:rPr kumimoji="1" lang="en-US" altLang="ja-JP" dirty="0" smtClean="0"/>
              <a:t>2008/12/31</a:t>
            </a:r>
            <a:r>
              <a:rPr kumimoji="1" lang="ja-JP" altLang="en-US" dirty="0" smtClean="0"/>
              <a:t>の</a:t>
            </a:r>
            <a:r>
              <a:rPr kumimoji="1" lang="en-US" altLang="ja-JP" dirty="0" smtClean="0"/>
              <a:t>8</a:t>
            </a:r>
            <a:r>
              <a:rPr kumimoji="1" lang="ja-JP" altLang="en-US" dirty="0" smtClean="0"/>
              <a:t>年間で</a:t>
            </a:r>
            <a:endParaRPr kumimoji="1" lang="en-US" altLang="ja-JP" dirty="0" smtClean="0"/>
          </a:p>
          <a:p>
            <a:r>
              <a:rPr kumimoji="1" lang="ja-JP" altLang="en-US" dirty="0" smtClean="0"/>
              <a:t>その間の総レビュー数は</a:t>
            </a:r>
            <a:r>
              <a:rPr kumimoji="1" lang="en-US" altLang="ja-JP" dirty="0" smtClean="0"/>
              <a:t>3352</a:t>
            </a:r>
            <a:r>
              <a:rPr kumimoji="1" lang="ja-JP" altLang="en-US" dirty="0" smtClean="0"/>
              <a:t>件，総パッチ編集数は</a:t>
            </a:r>
            <a:r>
              <a:rPr kumimoji="1" lang="en-US" altLang="ja-JP" dirty="0" smtClean="0"/>
              <a:t>1848</a:t>
            </a:r>
            <a:r>
              <a:rPr kumimoji="1" lang="ja-JP" altLang="en-US" dirty="0" smtClean="0"/>
              <a:t>件です．</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9</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分析結果について説明します．</a:t>
            </a:r>
            <a:endParaRPr kumimoji="1" lang="en-US" altLang="ja-JP" dirty="0" smtClean="0"/>
          </a:p>
          <a:p>
            <a:endParaRPr kumimoji="1" lang="en-US" altLang="ja-JP" dirty="0" smtClean="0"/>
          </a:p>
          <a:p>
            <a:r>
              <a:rPr kumimoji="1" lang="ja-JP" altLang="en-US" dirty="0" smtClean="0"/>
              <a:t>左の図がコミッター・非コミッターそれぞれのレビュー時間の分布を，</a:t>
            </a:r>
            <a:endParaRPr kumimoji="1" lang="en-US" altLang="ja-JP" dirty="0" smtClean="0"/>
          </a:p>
          <a:p>
            <a:r>
              <a:rPr kumimoji="1" lang="ja-JP" altLang="en-US" dirty="0" smtClean="0"/>
              <a:t>右の図は，パッチ編集時間の分布を表しています．</a:t>
            </a:r>
            <a:endParaRPr kumimoji="1" lang="en-US" altLang="ja-JP" dirty="0" smtClean="0"/>
          </a:p>
          <a:p>
            <a:endParaRPr kumimoji="1" lang="en-US" altLang="ja-JP" dirty="0" smtClean="0"/>
          </a:p>
          <a:p>
            <a:r>
              <a:rPr kumimoji="1" lang="ja-JP" altLang="en-US" dirty="0" smtClean="0"/>
              <a:t>それぞれの図の左側がコミッター，右側が非コミッターを示し，</a:t>
            </a:r>
            <a:endParaRPr kumimoji="1" lang="en-US" altLang="ja-JP" dirty="0" smtClean="0"/>
          </a:p>
          <a:p>
            <a:r>
              <a:rPr kumimoji="1" lang="ja-JP" altLang="en-US" dirty="0" smtClean="0"/>
              <a:t>縦軸は時間（分）を示しています．</a:t>
            </a:r>
            <a:endParaRPr kumimoji="1" lang="en-US" altLang="ja-JP" dirty="0" smtClean="0"/>
          </a:p>
          <a:p>
            <a:endParaRPr kumimoji="1" lang="en-US" altLang="ja-JP" dirty="0" smtClean="0"/>
          </a:p>
          <a:p>
            <a:r>
              <a:rPr kumimoji="1" lang="ja-JP" altLang="en-US" dirty="0" smtClean="0"/>
              <a:t>この結果からは，コミッター・非コミッターに大きな差はなく</a:t>
            </a:r>
            <a:endParaRPr kumimoji="1" lang="en-US" altLang="ja-JP" dirty="0" smtClean="0"/>
          </a:p>
          <a:p>
            <a:r>
              <a:rPr kumimoji="1" lang="ja-JP" altLang="en-US" dirty="0" smtClean="0"/>
              <a:t>レビュー時間・パッチ編集時間ともに，統計的有意差がないため，</a:t>
            </a:r>
            <a:endParaRPr kumimoji="1" lang="en-US" altLang="ja-JP" dirty="0" smtClean="0"/>
          </a:p>
          <a:p>
            <a:r>
              <a:rPr kumimoji="1" lang="ja-JP" altLang="en-US" dirty="0" smtClean="0"/>
              <a:t>コミッター・非コミッター間でかかっている時間に違いはないと言えます．</a:t>
            </a:r>
            <a:endParaRPr kumimoji="1" lang="en-US" altLang="ja-JP" dirty="0" smtClean="0"/>
          </a:p>
          <a:p>
            <a:endParaRPr kumimoji="1" lang="en-US" altLang="ja-JP" dirty="0" smtClean="0"/>
          </a:p>
          <a:p>
            <a:r>
              <a:rPr kumimoji="1" lang="ja-JP" altLang="en-US" dirty="0" smtClean="0"/>
              <a:t>このことから，レビュー時間・パッチ編集時間はコミッター選出の際の指標にはならないということが言えます．</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10</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r>
              <a:rPr kumimoji="1" lang="en-US" altLang="ja-JP" dirty="0" smtClean="0"/>
              <a:t>RQ2</a:t>
            </a:r>
            <a:r>
              <a:rPr kumimoji="1" lang="ja-JP" altLang="en-US" dirty="0" smtClean="0"/>
              <a:t>の結果について説明します．</a:t>
            </a:r>
            <a:endParaRPr kumimoji="1" lang="en-US" altLang="ja-JP" dirty="0" smtClean="0"/>
          </a:p>
          <a:p>
            <a:endParaRPr kumimoji="1" lang="en-US" altLang="ja-JP" dirty="0" smtClean="0"/>
          </a:p>
          <a:p>
            <a:r>
              <a:rPr kumimoji="1" lang="ja-JP" altLang="en-US" dirty="0" smtClean="0"/>
              <a:t>左の図がコミッター・非コミッターそれぞれのレビュー回数の分布を，</a:t>
            </a:r>
            <a:endParaRPr kumimoji="1" lang="en-US" altLang="ja-JP" dirty="0" smtClean="0"/>
          </a:p>
          <a:p>
            <a:r>
              <a:rPr kumimoji="1" lang="ja-JP" altLang="en-US" dirty="0" smtClean="0"/>
              <a:t>右の図は，パッチ編集回数の分布を表しています．</a:t>
            </a:r>
            <a:endParaRPr kumimoji="1" lang="en-US" altLang="ja-JP" dirty="0" smtClean="0"/>
          </a:p>
          <a:p>
            <a:endParaRPr kumimoji="1" lang="en-US" altLang="ja-JP" dirty="0" smtClean="0"/>
          </a:p>
          <a:p>
            <a:r>
              <a:rPr kumimoji="1" lang="en-US" altLang="ja-JP" dirty="0" smtClean="0"/>
              <a:t>RQ</a:t>
            </a:r>
            <a:r>
              <a:rPr kumimoji="1" lang="ja-JP" altLang="en-US" dirty="0" smtClean="0"/>
              <a:t>１の結果の図と同様，それぞれの図の左側がコミッター，右側が非コミッターを示し，</a:t>
            </a:r>
            <a:endParaRPr kumimoji="1" lang="en-US" altLang="ja-JP" dirty="0" smtClean="0"/>
          </a:p>
          <a:p>
            <a:r>
              <a:rPr kumimoji="1" lang="ja-JP" altLang="en-US" dirty="0" smtClean="0"/>
              <a:t>縦軸は回数を対数でとったものを示しています．</a:t>
            </a:r>
            <a:endParaRPr kumimoji="1" lang="en-US" altLang="ja-JP" dirty="0" smtClean="0"/>
          </a:p>
          <a:p>
            <a:endParaRPr kumimoji="1" lang="en-US" altLang="ja-JP" dirty="0" smtClean="0"/>
          </a:p>
          <a:p>
            <a:r>
              <a:rPr kumimoji="1" lang="ja-JP" altLang="en-US" dirty="0" smtClean="0"/>
              <a:t>この結果より，レビュー回数・パッチ編集回数ともに，</a:t>
            </a:r>
            <a:endParaRPr kumimoji="1" lang="en-US" altLang="ja-JP" dirty="0" smtClean="0"/>
          </a:p>
          <a:p>
            <a:r>
              <a:rPr kumimoji="1" lang="ja-JP" altLang="en-US" dirty="0" smtClean="0"/>
              <a:t>コミッターが非コミッターを大きく上回っており，統計的にも有意差があります．</a:t>
            </a:r>
            <a:endParaRPr kumimoji="1" lang="en-US" altLang="ja-JP" dirty="0" smtClean="0"/>
          </a:p>
          <a:p>
            <a:endParaRPr kumimoji="1" lang="en-US" altLang="ja-JP" dirty="0" smtClean="0"/>
          </a:p>
          <a:p>
            <a:r>
              <a:rPr kumimoji="1" lang="ja-JP" altLang="en-US" dirty="0" smtClean="0"/>
              <a:t>このことより，レビューやパッチの編集を行う回数はコミッター選出の際の指標の１つに成り得ると考えられます．</a:t>
            </a:r>
            <a:endParaRPr kumimoji="1" lang="en-US" altLang="ja-JP" dirty="0" smtClean="0"/>
          </a:p>
          <a:p>
            <a:endParaRPr kumimoji="1" lang="en-US" altLang="ja-JP" dirty="0" smtClean="0"/>
          </a:p>
          <a:p>
            <a:r>
              <a:rPr kumimoji="1" lang="ja-JP" altLang="en-US" dirty="0" smtClean="0"/>
              <a:t>また，この観点より赤丸で囲ってある開発者のように</a:t>
            </a:r>
            <a:endParaRPr kumimoji="1" lang="en-US" altLang="ja-JP" dirty="0" smtClean="0"/>
          </a:p>
          <a:p>
            <a:r>
              <a:rPr kumimoji="1" lang="ja-JP" altLang="en-US" dirty="0" smtClean="0"/>
              <a:t>非コミッターの中でもコミッターと同程度のパフォーマンスを示している開発者が存在しており，</a:t>
            </a:r>
            <a:endParaRPr kumimoji="1" lang="en-US" altLang="ja-JP" dirty="0" smtClean="0"/>
          </a:p>
          <a:p>
            <a:r>
              <a:rPr kumimoji="1" lang="ja-JP" altLang="en-US" dirty="0" smtClean="0"/>
              <a:t>彼らはコミッター候補として挙げられると考えられます．</a:t>
            </a:r>
            <a:endParaRPr kumimoji="1" lang="en-US" altLang="ja-JP" dirty="0" smtClean="0"/>
          </a:p>
          <a:p>
            <a:endParaRPr kumimoji="1" lang="en-US" altLang="ja-JP" dirty="0" smtClean="0"/>
          </a:p>
          <a:p>
            <a:endParaRPr kumimoji="1" lang="en-US" altLang="ja-JP"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11</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RQ3</a:t>
            </a:r>
            <a:r>
              <a:rPr kumimoji="1" lang="ja-JP" altLang="en-US" dirty="0" smtClean="0"/>
              <a:t>の結果について説明します．</a:t>
            </a:r>
            <a:endParaRPr kumimoji="1" lang="en-US" altLang="ja-JP" dirty="0" smtClean="0"/>
          </a:p>
          <a:p>
            <a:endParaRPr kumimoji="1" lang="en-US" altLang="ja-JP" dirty="0" smtClean="0"/>
          </a:p>
          <a:p>
            <a:r>
              <a:rPr kumimoji="1" lang="ja-JP" altLang="en-US" dirty="0" smtClean="0"/>
              <a:t>まず，左の図は，コミッターのレビュー時間とパッチ編集時間の関係を示しています．</a:t>
            </a:r>
            <a:endParaRPr kumimoji="1" lang="en-US" altLang="ja-JP" dirty="0" smtClean="0"/>
          </a:p>
          <a:p>
            <a:r>
              <a:rPr kumimoji="1" lang="ja-JP" altLang="en-US" dirty="0" smtClean="0"/>
              <a:t>青色の縦線と横線は，それぞれの項目における全開発者の中央値です．</a:t>
            </a:r>
            <a:endParaRPr kumimoji="1" lang="en-US" altLang="ja-JP" dirty="0" smtClean="0"/>
          </a:p>
          <a:p>
            <a:r>
              <a:rPr kumimoji="1" lang="ja-JP" altLang="en-US" dirty="0" smtClean="0"/>
              <a:t>また，赤い点は</a:t>
            </a:r>
            <a:r>
              <a:rPr kumimoji="1" lang="en-US" altLang="ja-JP" dirty="0" smtClean="0"/>
              <a:t>1</a:t>
            </a:r>
            <a:r>
              <a:rPr kumimoji="1" lang="ja-JP" altLang="en-US" dirty="0" smtClean="0"/>
              <a:t>人のコミッターを示しています．</a:t>
            </a:r>
            <a:endParaRPr kumimoji="1" lang="en-US" altLang="ja-JP" dirty="0" smtClean="0"/>
          </a:p>
          <a:p>
            <a:endParaRPr kumimoji="1" lang="en-US" altLang="ja-JP" dirty="0" smtClean="0"/>
          </a:p>
          <a:p>
            <a:r>
              <a:rPr kumimoji="1" lang="ja-JP" altLang="en-US" dirty="0" smtClean="0"/>
              <a:t>この図から，レビュー時間・パッチ編集時間ともに中央値より長いコミッターと短いコミッターが混在していることがわかります．</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また，パッチ編集時間とレビュー時間に着目し，</a:t>
            </a:r>
            <a:endParaRPr kumimoji="1" lang="en-US" altLang="ja-JP" dirty="0" smtClean="0"/>
          </a:p>
          <a:p>
            <a:r>
              <a:rPr kumimoji="1" lang="ja-JP" altLang="en-US" dirty="0" smtClean="0"/>
              <a:t>それぞれの回数と比較した図がこちらの２つになります．</a:t>
            </a:r>
            <a:endParaRPr kumimoji="1" lang="en-US" altLang="ja-JP" dirty="0" smtClean="0"/>
          </a:p>
          <a:p>
            <a:endParaRPr kumimoji="1" lang="en-US" altLang="ja-JP" dirty="0" smtClean="0"/>
          </a:p>
          <a:p>
            <a:r>
              <a:rPr kumimoji="1" lang="ja-JP" altLang="en-US" dirty="0" smtClean="0"/>
              <a:t>こちらも同様に青い縦線・横線は各項目の全開発者の中央値になります．</a:t>
            </a:r>
            <a:endParaRPr kumimoji="1" lang="en-US" altLang="ja-JP" dirty="0" smtClean="0"/>
          </a:p>
          <a:p>
            <a:endParaRPr kumimoji="1" lang="en-US" altLang="ja-JP" dirty="0" smtClean="0"/>
          </a:p>
          <a:p>
            <a:r>
              <a:rPr kumimoji="1" lang="ja-JP" altLang="en-US" dirty="0" smtClean="0"/>
              <a:t>この結果からも，先ほどと同様のことが言え，</a:t>
            </a:r>
            <a:endParaRPr kumimoji="1" lang="en-US" altLang="ja-JP" dirty="0" smtClean="0"/>
          </a:p>
          <a:p>
            <a:r>
              <a:rPr kumimoji="1" lang="ja-JP" altLang="en-US" dirty="0" smtClean="0"/>
              <a:t>時間はコミッター選出の際の指標にならないと考えられます．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最後にレビューとパッチ編集の関係を示した図を右に示します．</a:t>
            </a:r>
            <a:endParaRPr kumimoji="1" lang="en-US" altLang="ja-JP" dirty="0" smtClean="0"/>
          </a:p>
          <a:p>
            <a:endParaRPr kumimoji="1" lang="en-US" altLang="ja-JP" dirty="0" smtClean="0"/>
          </a:p>
          <a:p>
            <a:r>
              <a:rPr kumimoji="1" lang="ja-JP" altLang="en-US" dirty="0" smtClean="0"/>
              <a:t>ここから，全コミッターがレビュー回数・パッチ編集回数ともに中央値以上であることがわかります．</a:t>
            </a:r>
            <a:endParaRPr kumimoji="1" lang="en-US" altLang="ja-JP" dirty="0" smtClean="0"/>
          </a:p>
          <a:p>
            <a:r>
              <a:rPr kumimoji="1" lang="ja-JP" altLang="en-US" dirty="0" smtClean="0"/>
              <a:t>また，レビュー回数とパッチ編集回数に相関があることがわかります．</a:t>
            </a:r>
            <a:endParaRPr kumimoji="1" lang="en-US" altLang="ja-JP" dirty="0" smtClean="0"/>
          </a:p>
          <a:p>
            <a:endParaRPr kumimoji="1" lang="en-US" altLang="ja-JP" dirty="0" smtClean="0"/>
          </a:p>
          <a:p>
            <a:r>
              <a:rPr kumimoji="1" lang="ja-JP" altLang="en-US" dirty="0" smtClean="0"/>
              <a:t>このことから，レビュー回数・パッチ編集回数ともに</a:t>
            </a:r>
            <a:endParaRPr kumimoji="1" lang="en-US" altLang="ja-JP" dirty="0" smtClean="0"/>
          </a:p>
          <a:p>
            <a:r>
              <a:rPr kumimoji="1" lang="ja-JP" altLang="en-US" dirty="0" smtClean="0"/>
              <a:t>中央値を超えている開発者はコミッター候補として挙げられると考えられます．</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まとめ</a:t>
            </a:r>
          </a:p>
          <a:p>
            <a:r>
              <a:rPr kumimoji="1" lang="en-US" altLang="ja-JP" dirty="0" err="1" smtClean="0"/>
              <a:t>PostgreSQL</a:t>
            </a:r>
            <a:r>
              <a:rPr kumimoji="1" lang="ja-JP" altLang="en-US" dirty="0" smtClean="0"/>
              <a:t>のパッチレビュープロセスにおけるコミッターの活動について分析を行い，以下の知見が得られた</a:t>
            </a:r>
          </a:p>
          <a:p>
            <a:r>
              <a:rPr kumimoji="1" lang="ja-JP" altLang="en-US" dirty="0" smtClean="0"/>
              <a:t>パッチレビュープロセスにおける各プロセスの時間は，コミッター選出の指標とならない</a:t>
            </a:r>
          </a:p>
          <a:p>
            <a:r>
              <a:rPr kumimoji="1" lang="ja-JP" altLang="en-US" dirty="0" smtClean="0"/>
              <a:t>パッチレビュープロセスにおける各プロセスの回数，コミッターを選出する際の指標の１つと成り得る</a:t>
            </a:r>
          </a:p>
          <a:p>
            <a:r>
              <a:rPr kumimoji="1" lang="ja-JP" altLang="en-US" dirty="0" smtClean="0"/>
              <a:t>レビュー回数・パッチ編集回数ともに，全開発者の中央値を超えていれば，コミッター候補として挙げられる</a:t>
            </a:r>
          </a:p>
          <a:p>
            <a:endParaRPr kumimoji="1" lang="ja-JP" altLang="en-US" dirty="0" smtClean="0"/>
          </a:p>
          <a:p>
            <a:r>
              <a:rPr kumimoji="1" lang="ja-JP" altLang="en-US" dirty="0" smtClean="0"/>
              <a:t>今後の課題として</a:t>
            </a:r>
            <a:endParaRPr kumimoji="1" lang="en-US" altLang="ja-JP" dirty="0" smtClean="0"/>
          </a:p>
          <a:p>
            <a:r>
              <a:rPr kumimoji="1" lang="ja-JP" altLang="en-US" dirty="0" smtClean="0"/>
              <a:t>投稿されたパッチの品質によって，信頼できるコミッター選出ができるか考慮して分析を行います</a:t>
            </a:r>
            <a:endParaRPr kumimoji="1" lang="en-US" altLang="ja-JP" dirty="0" smtClean="0"/>
          </a:p>
          <a:p>
            <a:r>
              <a:rPr kumimoji="1" lang="ja-JP" altLang="en-US" dirty="0" smtClean="0"/>
              <a:t>この時の品質とはパッチに混入しているバグの数や可読性などです．</a:t>
            </a:r>
            <a:endParaRPr kumimoji="1" lang="en-US" altLang="ja-JP" dirty="0" smtClean="0"/>
          </a:p>
          <a:p>
            <a:endParaRPr kumimoji="1" lang="en-US" altLang="ja-JP" dirty="0" smtClean="0"/>
          </a:p>
          <a:p>
            <a:r>
              <a:rPr kumimoji="1" lang="ja-JP" altLang="en-US" dirty="0" smtClean="0"/>
              <a:t>また，今回は</a:t>
            </a:r>
            <a:r>
              <a:rPr kumimoji="1" lang="en-US" altLang="ja-JP" dirty="0" err="1" smtClean="0"/>
              <a:t>PostgreSQL</a:t>
            </a:r>
            <a:r>
              <a:rPr kumimoji="1" lang="ja-JP" altLang="en-US" dirty="0" smtClean="0"/>
              <a:t>のみを対象としてケーススタディを行いましたが，</a:t>
            </a:r>
          </a:p>
          <a:p>
            <a:r>
              <a:rPr kumimoji="1" lang="ja-JP" altLang="en-US" dirty="0" smtClean="0"/>
              <a:t>分析結果の一般性をもたせるため，複数プロジェクトでのケーススタディを行います．</a:t>
            </a:r>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15</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130" name="Rectangle 10"/>
          <p:cNvSpPr>
            <a:spLocks noChangeArrowheads="1"/>
          </p:cNvSpPr>
          <p:nvPr/>
        </p:nvSpPr>
        <p:spPr bwMode="gray">
          <a:xfrm>
            <a:off x="0" y="1052513"/>
            <a:ext cx="9144000" cy="2736850"/>
          </a:xfrm>
          <a:prstGeom prst="rect">
            <a:avLst/>
          </a:prstGeom>
          <a:gradFill rotWithShape="0">
            <a:gsLst>
              <a:gs pos="61000">
                <a:schemeClr val="bg2">
                  <a:lumMod val="60000"/>
                  <a:lumOff val="40000"/>
                </a:schemeClr>
              </a:gs>
              <a:gs pos="100000">
                <a:schemeClr val="bg2"/>
              </a:gs>
            </a:gsLst>
            <a:lin ang="0" scaled="1"/>
          </a:gradFill>
          <a:ln w="9525">
            <a:noFill/>
            <a:miter lim="800000"/>
            <a:headEnd/>
            <a:tailEnd/>
          </a:ln>
          <a:effectLst/>
        </p:spPr>
        <p:txBody>
          <a:bodyPr wrap="none" anchor="ctr"/>
          <a:lstStyle/>
          <a:p>
            <a:endParaRPr lang="ja-JP" altLang="en-US"/>
          </a:p>
        </p:txBody>
      </p:sp>
      <p:sp>
        <p:nvSpPr>
          <p:cNvPr id="5131" name="Rectangle 11"/>
          <p:cNvSpPr>
            <a:spLocks noChangeArrowheads="1"/>
          </p:cNvSpPr>
          <p:nvPr/>
        </p:nvSpPr>
        <p:spPr bwMode="gray">
          <a:xfrm>
            <a:off x="0" y="3789363"/>
            <a:ext cx="9144000" cy="1282712"/>
          </a:xfrm>
          <a:prstGeom prst="rect">
            <a:avLst/>
          </a:prstGeom>
          <a:solidFill>
            <a:srgbClr val="51B9AD"/>
          </a:solidFill>
          <a:ln w="9525" algn="ctr">
            <a:noFill/>
            <a:miter lim="800000"/>
            <a:headEnd/>
            <a:tailEnd/>
          </a:ln>
          <a:effectLst/>
        </p:spPr>
        <p:txBody>
          <a:bodyPr wrap="none" anchor="ctr"/>
          <a:lstStyle/>
          <a:p>
            <a:endParaRPr lang="ja-JP" altLang="en-US"/>
          </a:p>
        </p:txBody>
      </p:sp>
      <p:sp>
        <p:nvSpPr>
          <p:cNvPr id="5122" name="Rectangle 2"/>
          <p:cNvSpPr>
            <a:spLocks noGrp="1" noChangeArrowheads="1"/>
          </p:cNvSpPr>
          <p:nvPr>
            <p:ph type="ctrTitle"/>
          </p:nvPr>
        </p:nvSpPr>
        <p:spPr>
          <a:xfrm>
            <a:off x="684213" y="2130425"/>
            <a:ext cx="7772400" cy="1470025"/>
          </a:xfrm>
        </p:spPr>
        <p:txBody>
          <a:bodyPr/>
          <a:lstStyle>
            <a:lvl1pPr algn="ctr">
              <a:defRPr sz="4400">
                <a:solidFill>
                  <a:schemeClr val="tx1"/>
                </a:solidFill>
              </a:defRPr>
            </a:lvl1pPr>
          </a:lstStyle>
          <a:p>
            <a:r>
              <a:rPr lang="ja-JP" altLang="en-US" dirty="0" smtClean="0"/>
              <a:t>マスタ タイトルの書式設定</a:t>
            </a:r>
            <a:endParaRPr lang="ja-JP" altLang="en-US" dirty="0"/>
          </a:p>
        </p:txBody>
      </p:sp>
      <p:sp>
        <p:nvSpPr>
          <p:cNvPr id="5123" name="Rectangle 3"/>
          <p:cNvSpPr>
            <a:spLocks noGrp="1" noChangeArrowheads="1"/>
          </p:cNvSpPr>
          <p:nvPr>
            <p:ph type="subTitle" idx="1"/>
          </p:nvPr>
        </p:nvSpPr>
        <p:spPr>
          <a:xfrm>
            <a:off x="1370013" y="4005263"/>
            <a:ext cx="6400800" cy="431800"/>
          </a:xfrm>
        </p:spPr>
        <p:txBody>
          <a:bodyPr/>
          <a:lstStyle>
            <a:lvl1pPr marL="0" indent="0" algn="ctr">
              <a:buFontTx/>
              <a:buNone/>
              <a:defRPr sz="2400"/>
            </a:lvl1pPr>
          </a:lstStyle>
          <a:p>
            <a:r>
              <a:rPr lang="ja-JP" altLang="en-US" smtClean="0"/>
              <a:t>マスタ サブタイトルの書式設定</a:t>
            </a:r>
            <a:endParaRPr lang="ja-JP" altLang="en-US"/>
          </a:p>
        </p:txBody>
      </p:sp>
      <p:sp>
        <p:nvSpPr>
          <p:cNvPr id="5124" name="Rectangle 4"/>
          <p:cNvSpPr>
            <a:spLocks noGrp="1" noChangeArrowheads="1"/>
          </p:cNvSpPr>
          <p:nvPr>
            <p:ph type="dt" sz="half" idx="2"/>
          </p:nvPr>
        </p:nvSpPr>
        <p:spPr>
          <a:xfrm>
            <a:off x="3503613" y="5373688"/>
            <a:ext cx="2133600" cy="360362"/>
          </a:xfrm>
        </p:spPr>
        <p:txBody>
          <a:bodyPr anchorCtr="1"/>
          <a:lstStyle>
            <a:lvl1pPr algn="ctr">
              <a:defRPr/>
            </a:lvl1pPr>
          </a:lstStyle>
          <a:p>
            <a:fld id="{4BEAE3D6-07FD-4B29-A8BB-7C86FD03F913}" type="datetime1">
              <a:rPr lang="ja-JP" altLang="en-US" smtClean="0"/>
              <a:pPr/>
              <a:t>2010/9/15</a:t>
            </a:fld>
            <a:endParaRPr lang="en-US" altLang="ja-JP"/>
          </a:p>
        </p:txBody>
      </p:sp>
      <p:sp>
        <p:nvSpPr>
          <p:cNvPr id="5125" name="Rectangle 5"/>
          <p:cNvSpPr>
            <a:spLocks noGrp="1" noChangeArrowheads="1"/>
          </p:cNvSpPr>
          <p:nvPr>
            <p:ph type="ftr" sz="quarter" idx="3"/>
          </p:nvPr>
        </p:nvSpPr>
        <p:spPr>
          <a:xfrm>
            <a:off x="3122613" y="5014913"/>
            <a:ext cx="2895600" cy="287337"/>
          </a:xfrm>
        </p:spPr>
        <p:txBody>
          <a:bodyPr anchor="ctr" anchorCtr="1"/>
          <a:lstStyle>
            <a:lvl1pPr algn="ctr">
              <a:defRPr>
                <a:solidFill>
                  <a:schemeClr val="tx1"/>
                </a:solidFill>
              </a:defRPr>
            </a:lvl1p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sz="2400"/>
            </a:lvl1pPr>
            <a:lvl2pPr>
              <a:defRPr sz="2400"/>
            </a:lvl2pPr>
            <a:lvl3pPr>
              <a:defRPr sz="2000"/>
            </a:lvl3pPr>
            <a:lvl4pPr>
              <a:defRPr sz="1800"/>
            </a:lvl4pPr>
            <a:lvl5pPr>
              <a:defRPr sz="1600"/>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fld id="{FA5D7B56-C246-4E41-B8C3-2289A651A1ED}" type="datetime1">
              <a:rPr lang="ja-JP" altLang="en-US" smtClean="0"/>
              <a:pPr/>
              <a:t>2010/9/15</a:t>
            </a:fld>
            <a:endParaRPr lang="en-US" altLang="ja-JP" dirty="0"/>
          </a:p>
        </p:txBody>
      </p:sp>
      <p:sp>
        <p:nvSpPr>
          <p:cNvPr id="5" name="フッター プレースホルダ 4"/>
          <p:cNvSpPr>
            <a:spLocks noGrp="1"/>
          </p:cNvSpPr>
          <p:nvPr>
            <p:ph type="ftr" sz="quarter" idx="11"/>
          </p:nvPr>
        </p:nvSpPr>
        <p:spPr>
          <a:xfrm>
            <a:off x="1142976" y="6572272"/>
            <a:ext cx="5429288" cy="285728"/>
          </a:xfrm>
        </p:spPr>
        <p:txBody>
          <a:bodyPr/>
          <a:lstStyle>
            <a:lvl1pPr>
              <a:defRPr sz="1200"/>
            </a:lvl1p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F92429EF-CC36-4027-8A23-5B262E590B44}" type="slidenum">
              <a:rPr lang="en-US" altLang="ja-JP"/>
              <a:pPr/>
              <a:t>&lt;#&gt;</a:t>
            </a:fld>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1DE1F367-3A75-4DC4-B9E6-98E38E58147E}" type="datetime1">
              <a:rPr lang="ja-JP" altLang="en-US" smtClean="0"/>
              <a:pPr/>
              <a:t>2010/9/15</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D3146D06-20FC-4996-B494-BA2FB1624F46}" type="slidenum">
              <a:rPr lang="en-US" altLang="ja-JP"/>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11694D36-1293-4DD2-9B38-20B00FA3E5EA}" type="datetime1">
              <a:rPr lang="ja-JP" altLang="en-US" smtClean="0"/>
              <a:pPr/>
              <a:t>2010/9/15</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24730116-8819-4D6B-9F75-FF7168137FD2}" type="slidenum">
              <a:rPr lang="en-US" altLang="ja-JP"/>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7AD606FB-75E7-4767-90DD-5B978E8DFFDA}" type="datetime1">
              <a:rPr lang="ja-JP" altLang="en-US" smtClean="0"/>
              <a:pPr/>
              <a:t>2010/9/15</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A5E5D3B3-8775-452B-81C2-4AA204F27979}" type="slidenum">
              <a:rPr lang="en-US" altLang="ja-JP"/>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A516B01B-4B90-471A-B0BF-1A6F2F3E10E8}" type="datetime1">
              <a:rPr lang="ja-JP" altLang="en-US" smtClean="0"/>
              <a:pPr/>
              <a:t>2010/9/15</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19C1F62F-4A46-4D5C-8CB5-D23ED30DC41B}" type="slidenum">
              <a:rPr lang="en-US" altLang="ja-JP"/>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C6478545-EFD8-469E-8FF2-96144C8DDDD8}" type="datetime1">
              <a:rPr lang="ja-JP" altLang="en-US" smtClean="0"/>
              <a:pPr/>
              <a:t>2010/9/15</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7D76663C-AB62-46EA-B163-D03BD04A1394}" type="slidenum">
              <a:rPr lang="en-US" altLang="ja-JP"/>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912DEDF4-C8D1-4F78-8979-7901B478A3CF}" type="datetime1">
              <a:rPr lang="ja-JP" altLang="en-US" smtClean="0"/>
              <a:pPr/>
              <a:t>2010/9/15</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984053BF-7FC4-42DD-B8C1-A1DD98B404D5}" type="slidenum">
              <a:rPr lang="en-US" altLang="ja-JP"/>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92767EFD-9292-4F6E-9A07-86E7E61598A5}" type="datetime1">
              <a:rPr lang="ja-JP" altLang="en-US" smtClean="0"/>
              <a:pPr/>
              <a:t>2010/9/15</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B12D7857-481B-474A-8A4C-59CFC192D4C0}" type="slidenum">
              <a:rPr lang="en-US" altLang="ja-JP"/>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C39E4076-9D11-4C73-B3C3-4A0D16CDFB6B}" type="datetime1">
              <a:rPr lang="ja-JP" altLang="en-US" smtClean="0"/>
              <a:pPr/>
              <a:t>2010/9/15</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53B271B0-10F7-4FF8-BF1D-7285A4B1EA3B}" type="slidenum">
              <a:rPr lang="en-US" altLang="ja-JP"/>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8600" y="130175"/>
            <a:ext cx="2108200" cy="60356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52413" y="130175"/>
            <a:ext cx="6173787" cy="60356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4EF039CB-5996-4554-89F2-A9403783D99E}" type="datetime1">
              <a:rPr lang="ja-JP" altLang="en-US" smtClean="0"/>
              <a:pPr/>
              <a:t>2010/9/15</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B17589B6-5381-455A-911B-DE3DD83352CF}" type="slidenum">
              <a:rPr lang="en-US" altLang="ja-JP"/>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2" name="Rectangle 18"/>
          <p:cNvSpPr>
            <a:spLocks noChangeArrowheads="1"/>
          </p:cNvSpPr>
          <p:nvPr/>
        </p:nvSpPr>
        <p:spPr bwMode="gray">
          <a:xfrm>
            <a:off x="0" y="6524625"/>
            <a:ext cx="9144000" cy="360363"/>
          </a:xfrm>
          <a:prstGeom prst="rect">
            <a:avLst/>
          </a:prstGeom>
          <a:solidFill>
            <a:srgbClr val="C0C0C0"/>
          </a:solidFill>
          <a:ln w="9525">
            <a:noFill/>
            <a:miter lim="800000"/>
            <a:headEnd/>
            <a:tailEnd/>
          </a:ln>
          <a:effectLst/>
        </p:spPr>
        <p:txBody>
          <a:bodyPr wrap="none" anchor="ctr"/>
          <a:lstStyle/>
          <a:p>
            <a:endParaRPr lang="ja-JP" altLang="en-US"/>
          </a:p>
        </p:txBody>
      </p:sp>
      <p:sp>
        <p:nvSpPr>
          <p:cNvPr id="1039" name="Rectangle 15"/>
          <p:cNvSpPr>
            <a:spLocks noChangeArrowheads="1"/>
          </p:cNvSpPr>
          <p:nvPr/>
        </p:nvSpPr>
        <p:spPr bwMode="gray">
          <a:xfrm>
            <a:off x="0" y="0"/>
            <a:ext cx="9144000" cy="765175"/>
          </a:xfrm>
          <a:prstGeom prst="rect">
            <a:avLst/>
          </a:prstGeom>
          <a:gradFill rotWithShape="1">
            <a:gsLst>
              <a:gs pos="0">
                <a:schemeClr val="bg2">
                  <a:lumMod val="60000"/>
                  <a:lumOff val="40000"/>
                </a:schemeClr>
              </a:gs>
              <a:gs pos="100000">
                <a:schemeClr val="bg2"/>
              </a:gs>
            </a:gsLst>
            <a:lin ang="0" scaled="1"/>
          </a:gradFill>
          <a:ln w="9525">
            <a:noFill/>
            <a:miter lim="800000"/>
            <a:headEnd/>
            <a:tailEnd/>
          </a:ln>
          <a:effectLst/>
        </p:spPr>
        <p:txBody>
          <a:bodyPr wrap="none" anchor="ctr"/>
          <a:lstStyle/>
          <a:p>
            <a:endParaRPr lang="ja-JP" altLang="en-US"/>
          </a:p>
        </p:txBody>
      </p:sp>
      <p:sp>
        <p:nvSpPr>
          <p:cNvPr id="1026" name="Rectangle 2"/>
          <p:cNvSpPr>
            <a:spLocks noGrp="1" noChangeArrowheads="1"/>
          </p:cNvSpPr>
          <p:nvPr>
            <p:ph type="title"/>
          </p:nvPr>
        </p:nvSpPr>
        <p:spPr bwMode="gray">
          <a:xfrm>
            <a:off x="252412" y="130175"/>
            <a:ext cx="8462991" cy="490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gray">
          <a:xfrm>
            <a:off x="457200" y="1020763"/>
            <a:ext cx="8229600" cy="51450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gray">
          <a:xfrm>
            <a:off x="252413" y="6616700"/>
            <a:ext cx="1176315" cy="241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400"/>
            </a:lvl1pPr>
          </a:lstStyle>
          <a:p>
            <a:fld id="{8AAE88BB-E205-4F35-9CF5-D41B8D77DDA1}" type="datetime1">
              <a:rPr lang="ja-JP" altLang="en-US" smtClean="0"/>
              <a:pPr/>
              <a:t>2010/9/15</a:t>
            </a:fld>
            <a:endParaRPr lang="en-US" altLang="ja-JP"/>
          </a:p>
        </p:txBody>
      </p:sp>
      <p:sp>
        <p:nvSpPr>
          <p:cNvPr id="1029" name="Rectangle 5"/>
          <p:cNvSpPr>
            <a:spLocks noGrp="1" noChangeArrowheads="1"/>
          </p:cNvSpPr>
          <p:nvPr>
            <p:ph type="ftr" sz="quarter" idx="3"/>
          </p:nvPr>
        </p:nvSpPr>
        <p:spPr bwMode="gray">
          <a:xfrm>
            <a:off x="1643042" y="6572272"/>
            <a:ext cx="4929222" cy="28572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tx2">
                    <a:lumMod val="75000"/>
                    <a:lumOff val="25000"/>
                  </a:schemeClr>
                </a:solidFill>
              </a:defRPr>
            </a:lvl1p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1030" name="Rectangle 6"/>
          <p:cNvSpPr>
            <a:spLocks noGrp="1" noChangeArrowheads="1"/>
          </p:cNvSpPr>
          <p:nvPr>
            <p:ph type="sldNum" sz="quarter" idx="4"/>
          </p:nvPr>
        </p:nvSpPr>
        <p:spPr bwMode="gray">
          <a:xfrm>
            <a:off x="6757988" y="6616700"/>
            <a:ext cx="2133600" cy="1968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400"/>
            </a:lvl1pPr>
          </a:lstStyle>
          <a:p>
            <a:fld id="{45B15798-D12C-464C-8BBF-855AE1640749}" type="slidenum">
              <a:rPr lang="en-US" altLang="ja-JP"/>
              <a:pPr/>
              <a:t>&lt;#&gt;</a:t>
            </a:fld>
            <a:endParaRPr lang="en-US" altLang="ja-JP"/>
          </a:p>
        </p:txBody>
      </p:sp>
      <p:sp>
        <p:nvSpPr>
          <p:cNvPr id="1040" name="Rectangle 16"/>
          <p:cNvSpPr>
            <a:spLocks noChangeArrowheads="1"/>
          </p:cNvSpPr>
          <p:nvPr/>
        </p:nvSpPr>
        <p:spPr bwMode="gray">
          <a:xfrm>
            <a:off x="0" y="765175"/>
            <a:ext cx="9144000" cy="71438"/>
          </a:xfrm>
          <a:prstGeom prst="rect">
            <a:avLst/>
          </a:prstGeom>
          <a:solidFill>
            <a:srgbClr val="51B9AD"/>
          </a:solidFill>
          <a:ln w="9525" algn="ctr">
            <a:noFill/>
            <a:miter lim="800000"/>
            <a:headEnd/>
            <a:tailEnd/>
          </a:ln>
          <a:effectLst/>
        </p:spPr>
        <p:txBody>
          <a:bodyPr wrap="none" anchor="ctr"/>
          <a:lstStyle/>
          <a:p>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1" fontAlgn="base" hangingPunct="1">
        <a:spcBef>
          <a:spcPct val="0"/>
        </a:spcBef>
        <a:spcAft>
          <a:spcPct val="0"/>
        </a:spcAft>
        <a:defRPr kumimoji="1" sz="2800" b="1">
          <a:solidFill>
            <a:schemeClr val="tx1"/>
          </a:solidFill>
          <a:latin typeface="+mj-lt"/>
          <a:ea typeface="+mj-ea"/>
          <a:cs typeface="+mj-cs"/>
        </a:defRPr>
      </a:lvl1pPr>
      <a:lvl2pPr algn="l" rtl="0" eaLnBrk="1" fontAlgn="base" hangingPunct="1">
        <a:spcBef>
          <a:spcPct val="0"/>
        </a:spcBef>
        <a:spcAft>
          <a:spcPct val="0"/>
        </a:spcAft>
        <a:defRPr kumimoji="1" sz="2800" b="1">
          <a:solidFill>
            <a:schemeClr val="bg1"/>
          </a:solidFill>
          <a:latin typeface="Arial" charset="0"/>
          <a:ea typeface="ＭＳ Ｐゴシック" charset="-128"/>
        </a:defRPr>
      </a:lvl2pPr>
      <a:lvl3pPr algn="l" rtl="0" eaLnBrk="1" fontAlgn="base" hangingPunct="1">
        <a:spcBef>
          <a:spcPct val="0"/>
        </a:spcBef>
        <a:spcAft>
          <a:spcPct val="0"/>
        </a:spcAft>
        <a:defRPr kumimoji="1" sz="2800" b="1">
          <a:solidFill>
            <a:schemeClr val="bg1"/>
          </a:solidFill>
          <a:latin typeface="Arial" charset="0"/>
          <a:ea typeface="ＭＳ Ｐゴシック" charset="-128"/>
        </a:defRPr>
      </a:lvl3pPr>
      <a:lvl4pPr algn="l" rtl="0" eaLnBrk="1" fontAlgn="base" hangingPunct="1">
        <a:spcBef>
          <a:spcPct val="0"/>
        </a:spcBef>
        <a:spcAft>
          <a:spcPct val="0"/>
        </a:spcAft>
        <a:defRPr kumimoji="1" sz="2800" b="1">
          <a:solidFill>
            <a:schemeClr val="bg1"/>
          </a:solidFill>
          <a:latin typeface="Arial" charset="0"/>
          <a:ea typeface="ＭＳ Ｐゴシック" charset="-128"/>
        </a:defRPr>
      </a:lvl4pPr>
      <a:lvl5pPr algn="l" rtl="0" eaLnBrk="1" fontAlgn="base" hangingPunct="1">
        <a:spcBef>
          <a:spcPct val="0"/>
        </a:spcBef>
        <a:spcAft>
          <a:spcPct val="0"/>
        </a:spcAft>
        <a:defRPr kumimoji="1" sz="2800" b="1">
          <a:solidFill>
            <a:schemeClr val="bg1"/>
          </a:solidFill>
          <a:latin typeface="Arial" charset="0"/>
          <a:ea typeface="ＭＳ Ｐゴシック" charset="-128"/>
        </a:defRPr>
      </a:lvl5pPr>
      <a:lvl6pPr marL="457200" algn="l" rtl="0" eaLnBrk="1" fontAlgn="base" hangingPunct="1">
        <a:spcBef>
          <a:spcPct val="0"/>
        </a:spcBef>
        <a:spcAft>
          <a:spcPct val="0"/>
        </a:spcAft>
        <a:defRPr kumimoji="1" sz="2800" b="1">
          <a:solidFill>
            <a:schemeClr val="bg1"/>
          </a:solidFill>
          <a:latin typeface="Arial" charset="0"/>
          <a:ea typeface="ＭＳ Ｐゴシック" charset="-128"/>
        </a:defRPr>
      </a:lvl6pPr>
      <a:lvl7pPr marL="914400" algn="l" rtl="0" eaLnBrk="1" fontAlgn="base" hangingPunct="1">
        <a:spcBef>
          <a:spcPct val="0"/>
        </a:spcBef>
        <a:spcAft>
          <a:spcPct val="0"/>
        </a:spcAft>
        <a:defRPr kumimoji="1" sz="2800" b="1">
          <a:solidFill>
            <a:schemeClr val="bg1"/>
          </a:solidFill>
          <a:latin typeface="Arial" charset="0"/>
          <a:ea typeface="ＭＳ Ｐゴシック" charset="-128"/>
        </a:defRPr>
      </a:lvl7pPr>
      <a:lvl8pPr marL="1371600" algn="l" rtl="0" eaLnBrk="1" fontAlgn="base" hangingPunct="1">
        <a:spcBef>
          <a:spcPct val="0"/>
        </a:spcBef>
        <a:spcAft>
          <a:spcPct val="0"/>
        </a:spcAft>
        <a:defRPr kumimoji="1" sz="2800" b="1">
          <a:solidFill>
            <a:schemeClr val="bg1"/>
          </a:solidFill>
          <a:latin typeface="Arial" charset="0"/>
          <a:ea typeface="ＭＳ Ｐゴシック" charset="-128"/>
        </a:defRPr>
      </a:lvl8pPr>
      <a:lvl9pPr marL="1828800" algn="l" rtl="0" eaLnBrk="1" fontAlgn="base" hangingPunct="1">
        <a:spcBef>
          <a:spcPct val="0"/>
        </a:spcBef>
        <a:spcAft>
          <a:spcPct val="0"/>
        </a:spcAft>
        <a:defRPr kumimoji="1" sz="2800" b="1">
          <a:solidFill>
            <a:schemeClr val="bg1"/>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57158" y="1816099"/>
            <a:ext cx="8429684" cy="1470025"/>
          </a:xfrm>
        </p:spPr>
        <p:txBody>
          <a:bodyPr/>
          <a:lstStyle/>
          <a:p>
            <a:r>
              <a:rPr lang="en-US" altLang="ja-JP" sz="3600" dirty="0" smtClean="0"/>
              <a:t>OSS</a:t>
            </a:r>
            <a:r>
              <a:rPr lang="ja-JP" altLang="en-US" sz="3600" dirty="0" smtClean="0"/>
              <a:t>開発におけるパッチレビュープロセスの効率化に向けたコミッターの分類</a:t>
            </a:r>
            <a:endParaRPr lang="ja-JP" altLang="ja-JP" sz="3600" dirty="0"/>
          </a:p>
        </p:txBody>
      </p:sp>
      <p:sp>
        <p:nvSpPr>
          <p:cNvPr id="2051" name="Rectangle 3"/>
          <p:cNvSpPr>
            <a:spLocks noGrp="1" noChangeArrowheads="1"/>
          </p:cNvSpPr>
          <p:nvPr>
            <p:ph type="subTitle" idx="1"/>
          </p:nvPr>
        </p:nvSpPr>
        <p:spPr>
          <a:xfrm>
            <a:off x="2671794" y="3786190"/>
            <a:ext cx="6400800" cy="1285884"/>
          </a:xfrm>
        </p:spPr>
        <p:txBody>
          <a:bodyPr/>
          <a:lstStyle/>
          <a:p>
            <a:pPr algn="r">
              <a:lnSpc>
                <a:spcPct val="90000"/>
              </a:lnSpc>
            </a:pPr>
            <a:r>
              <a:rPr lang="ja-JP" altLang="en-US" dirty="0" smtClean="0">
                <a:solidFill>
                  <a:schemeClr val="tx2">
                    <a:lumMod val="75000"/>
                    <a:lumOff val="25000"/>
                  </a:schemeClr>
                </a:solidFill>
              </a:rPr>
              <a:t>奈良先端科学技術大学院大学</a:t>
            </a:r>
            <a:endParaRPr lang="en-US" altLang="ja-JP" dirty="0" smtClean="0">
              <a:solidFill>
                <a:schemeClr val="tx2">
                  <a:lumMod val="75000"/>
                  <a:lumOff val="25000"/>
                </a:schemeClr>
              </a:solidFill>
            </a:endParaRPr>
          </a:p>
          <a:p>
            <a:pPr algn="r">
              <a:lnSpc>
                <a:spcPct val="90000"/>
              </a:lnSpc>
            </a:pPr>
            <a:r>
              <a:rPr lang="ja-JP" altLang="en-US" dirty="0" smtClean="0">
                <a:solidFill>
                  <a:schemeClr val="tx2">
                    <a:lumMod val="75000"/>
                    <a:lumOff val="25000"/>
                  </a:schemeClr>
                </a:solidFill>
              </a:rPr>
              <a:t>情報科学研究科</a:t>
            </a:r>
            <a:endParaRPr lang="en-US" altLang="ja-JP" dirty="0" smtClean="0">
              <a:solidFill>
                <a:schemeClr val="tx2">
                  <a:lumMod val="75000"/>
                  <a:lumOff val="25000"/>
                </a:schemeClr>
              </a:solidFill>
            </a:endParaRPr>
          </a:p>
          <a:p>
            <a:pPr algn="r">
              <a:lnSpc>
                <a:spcPct val="90000"/>
              </a:lnSpc>
            </a:pPr>
            <a:r>
              <a:rPr lang="ja-JP" altLang="en-US" dirty="0" smtClean="0">
                <a:solidFill>
                  <a:schemeClr val="tx2">
                    <a:lumMod val="75000"/>
                    <a:lumOff val="25000"/>
                  </a:schemeClr>
                </a:solidFill>
              </a:rPr>
              <a:t>◎藤田 将司，伊原 彰紀，大平 雅雄，松本 健一</a:t>
            </a:r>
            <a:endParaRPr lang="ja-JP" altLang="ja-JP" dirty="0">
              <a:solidFill>
                <a:schemeClr val="tx2">
                  <a:lumMod val="75000"/>
                  <a:lumOff val="25000"/>
                </a:schemeClr>
              </a:solidFill>
            </a:endParaRPr>
          </a:p>
        </p:txBody>
      </p:sp>
      <p:sp>
        <p:nvSpPr>
          <p:cNvPr id="4" name="テキスト ボックス 3"/>
          <p:cNvSpPr txBox="1"/>
          <p:nvPr/>
        </p:nvSpPr>
        <p:spPr>
          <a:xfrm>
            <a:off x="500034" y="1671568"/>
            <a:ext cx="740908" cy="400110"/>
          </a:xfrm>
          <a:prstGeom prst="rect">
            <a:avLst/>
          </a:prstGeom>
          <a:noFill/>
        </p:spPr>
        <p:txBody>
          <a:bodyPr wrap="none" rtlCol="0">
            <a:spAutoFit/>
          </a:bodyPr>
          <a:lstStyle/>
          <a:p>
            <a:r>
              <a:rPr kumimoji="1" lang="en-US" altLang="ja-JP" sz="2000" b="1" dirty="0" smtClean="0"/>
              <a:t>B-05</a:t>
            </a:r>
            <a:endParaRPr kumimoji="1" lang="ja-JP" alt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近年，オープンソースソフトウェア（</a:t>
            </a:r>
            <a:r>
              <a:rPr kumimoji="1" lang="en-US" altLang="ja-JP" dirty="0" smtClean="0"/>
              <a:t>OSS</a:t>
            </a:r>
            <a:r>
              <a:rPr kumimoji="1" lang="ja-JP" altLang="en-US" dirty="0" smtClean="0"/>
              <a:t>）が普及し，需要が高まってきている</a:t>
            </a:r>
            <a:endParaRPr lang="en-US" altLang="ja-JP" dirty="0" smtClean="0"/>
          </a:p>
          <a:p>
            <a:pPr lvl="1"/>
            <a:r>
              <a:rPr kumimoji="1" lang="ja-JP" altLang="en-US" dirty="0" smtClean="0"/>
              <a:t>需要に伴い，高品質な</a:t>
            </a:r>
            <a:r>
              <a:rPr kumimoji="1" lang="en-US" altLang="ja-JP" dirty="0" smtClean="0"/>
              <a:t>OSS</a:t>
            </a:r>
            <a:r>
              <a:rPr kumimoji="1" lang="ja-JP" altLang="en-US" dirty="0" smtClean="0"/>
              <a:t>が求められており，不具合への迅速な対応が重要である</a:t>
            </a:r>
            <a:endParaRPr kumimoji="1" lang="en-US" altLang="ja-JP" dirty="0" smtClean="0"/>
          </a:p>
          <a:p>
            <a:endParaRPr kumimoji="1" lang="en-US" altLang="ja-JP" sz="2800" dirty="0" smtClean="0"/>
          </a:p>
          <a:p>
            <a:r>
              <a:rPr kumimoji="1" lang="en-US" altLang="ja-JP" dirty="0" smtClean="0"/>
              <a:t>OSS</a:t>
            </a:r>
            <a:r>
              <a:rPr kumimoji="1" lang="ja-JP" altLang="en-US" dirty="0" smtClean="0"/>
              <a:t>に膨大な数の不具合が報告されており</a:t>
            </a:r>
            <a:r>
              <a:rPr kumimoji="1" lang="en-US" altLang="ja-JP" dirty="0" smtClean="0"/>
              <a:t>*</a:t>
            </a:r>
            <a:r>
              <a:rPr kumimoji="1" lang="ja-JP" altLang="en-US" dirty="0" smtClean="0"/>
              <a:t>効率よく不具合の修正を行うことが困難である</a:t>
            </a:r>
            <a:endParaRPr kumimoji="1" lang="en-US" altLang="ja-JP" dirty="0" smtClean="0"/>
          </a:p>
          <a:p>
            <a:pPr lvl="1"/>
            <a:r>
              <a:rPr lang="ja-JP" altLang="en-US" dirty="0" smtClean="0"/>
              <a:t>不具合修正はパッチレビュープロセスを通して行われる</a:t>
            </a:r>
            <a:endParaRPr kumimoji="1" lang="en-US" altLang="ja-JP" dirty="0" smtClean="0"/>
          </a:p>
          <a:p>
            <a:endParaRPr kumimoji="1" lang="en-US" altLang="ja-JP" dirty="0" smtClean="0"/>
          </a:p>
          <a:p>
            <a:pPr lvl="1"/>
            <a:endParaRPr kumimoji="1" lang="en-US" altLang="ja-JP" sz="2400" dirty="0" smtClean="0"/>
          </a:p>
        </p:txBody>
      </p:sp>
      <p:sp>
        <p:nvSpPr>
          <p:cNvPr id="5" name="テキスト ボックス 4"/>
          <p:cNvSpPr txBox="1"/>
          <p:nvPr/>
        </p:nvSpPr>
        <p:spPr>
          <a:xfrm>
            <a:off x="428596" y="6143644"/>
            <a:ext cx="7814383" cy="276999"/>
          </a:xfrm>
          <a:prstGeom prst="rect">
            <a:avLst/>
          </a:prstGeom>
          <a:noFill/>
        </p:spPr>
        <p:txBody>
          <a:bodyPr wrap="none" rtlCol="0">
            <a:spAutoFit/>
          </a:bodyPr>
          <a:lstStyle/>
          <a:p>
            <a:r>
              <a:rPr kumimoji="1" lang="en-US" altLang="ja-JP" sz="1200" dirty="0" smtClean="0"/>
              <a:t>* </a:t>
            </a:r>
            <a:r>
              <a:rPr lang="en-US" altLang="ja-JP" sz="1200" dirty="0" err="1" smtClean="0"/>
              <a:t>Hailpern</a:t>
            </a:r>
            <a:r>
              <a:rPr lang="en-US" altLang="ja-JP" sz="1200" dirty="0" smtClean="0"/>
              <a:t> B., </a:t>
            </a:r>
            <a:r>
              <a:rPr lang="en-US" altLang="ja-JP" sz="1200" dirty="0" err="1" smtClean="0"/>
              <a:t>Santhanam</a:t>
            </a:r>
            <a:r>
              <a:rPr lang="en-US" altLang="ja-JP" sz="1200" dirty="0" smtClean="0"/>
              <a:t> P.: Software debugging, testing, and verification, IBM Systems </a:t>
            </a:r>
            <a:r>
              <a:rPr lang="en-US" altLang="ja-JP" sz="1200" dirty="0" err="1" smtClean="0"/>
              <a:t>fournal</a:t>
            </a:r>
            <a:r>
              <a:rPr lang="en-US" altLang="ja-JP" sz="1200" dirty="0" smtClean="0"/>
              <a:t>, pp.4-12, 2002. </a:t>
            </a:r>
            <a:endParaRPr kumimoji="1" lang="ja-JP" altLang="en-US" sz="1200" dirty="0"/>
          </a:p>
        </p:txBody>
      </p:sp>
      <p:sp>
        <p:nvSpPr>
          <p:cNvPr id="6" name="フッター プレースホルダ 5"/>
          <p:cNvSpPr>
            <a:spLocks noGrp="1"/>
          </p:cNvSpPr>
          <p:nvPr>
            <p:ph type="ftr" sz="quarter" idx="11"/>
          </p:nvPr>
        </p:nvSpPr>
        <p:spPr>
          <a:xfrm>
            <a:off x="428596" y="6572272"/>
            <a:ext cx="6143668" cy="285728"/>
          </a:xfrm>
        </p:spPr>
        <p:txBody>
          <a:bodyPr/>
          <a:lstStyle/>
          <a:p>
            <a:r>
              <a:rPr lang="en-US" altLang="ja-JP" dirty="0" smtClean="0"/>
              <a:t>OSS</a:t>
            </a:r>
            <a:r>
              <a:rPr lang="ja-JP" altLang="en-US" dirty="0" smtClean="0"/>
              <a:t>開発におけるパッチレビュープロセスの効率化に向けたコミッターの分類</a:t>
            </a:r>
            <a:endParaRPr lang="en-US" altLang="ja-JP" dirty="0"/>
          </a:p>
        </p:txBody>
      </p:sp>
      <p:sp>
        <p:nvSpPr>
          <p:cNvPr id="7" name="スライド番号プレースホルダ 6"/>
          <p:cNvSpPr>
            <a:spLocks noGrp="1"/>
          </p:cNvSpPr>
          <p:nvPr>
            <p:ph type="sldNum" sz="quarter" idx="12"/>
          </p:nvPr>
        </p:nvSpPr>
        <p:spPr/>
        <p:txBody>
          <a:bodyPr/>
          <a:lstStyle/>
          <a:p>
            <a:fld id="{F92429EF-CC36-4027-8A23-5B262E590B44}" type="slidenum">
              <a:rPr lang="en-US" altLang="ja-JP" smtClean="0"/>
              <a:pPr/>
              <a:t>1</a:t>
            </a:fld>
            <a:endParaRPr lang="en-US" altLang="ja-JP"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2412" y="130175"/>
            <a:ext cx="6677042" cy="490538"/>
          </a:xfrm>
        </p:spPr>
        <p:txBody>
          <a:bodyPr/>
          <a:lstStyle/>
          <a:p>
            <a:r>
              <a:rPr kumimoji="1" lang="en-US" altLang="ja-JP" dirty="0" smtClean="0"/>
              <a:t>OSS</a:t>
            </a:r>
            <a:r>
              <a:rPr kumimoji="1" lang="ja-JP" altLang="en-US" dirty="0" smtClean="0"/>
              <a:t>開発におけるパッチレビュープロセス</a:t>
            </a:r>
            <a:endParaRPr kumimoji="1" lang="ja-JP" altLang="en-US" dirty="0"/>
          </a:p>
        </p:txBody>
      </p:sp>
      <p:grpSp>
        <p:nvGrpSpPr>
          <p:cNvPr id="111" name="グループ化 110"/>
          <p:cNvGrpSpPr/>
          <p:nvPr/>
        </p:nvGrpSpPr>
        <p:grpSpPr>
          <a:xfrm>
            <a:off x="214282" y="1581174"/>
            <a:ext cx="8572560" cy="3205148"/>
            <a:chOff x="214282" y="1581174"/>
            <a:chExt cx="8572560" cy="3205148"/>
          </a:xfrm>
        </p:grpSpPr>
        <p:sp>
          <p:nvSpPr>
            <p:cNvPr id="67" name="右矢印 66"/>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69" name="直線矢印コネクタ 68"/>
            <p:cNvCxnSpPr>
              <a:endCxn id="72"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0" name="右矢印 69"/>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右矢印 70"/>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2"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cxnSp>
          <p:nvCxnSpPr>
            <p:cNvPr id="73" name="直線矢印コネクタ 72"/>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76"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77" name="テキスト ボックス 76"/>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grpSp>
          <p:nvGrpSpPr>
            <p:cNvPr id="78" name="グループ化 74"/>
            <p:cNvGrpSpPr/>
            <p:nvPr/>
          </p:nvGrpSpPr>
          <p:grpSpPr>
            <a:xfrm>
              <a:off x="5214942" y="4037066"/>
              <a:ext cx="1236236" cy="749256"/>
              <a:chOff x="282348" y="3786190"/>
              <a:chExt cx="1236236" cy="749256"/>
            </a:xfrm>
          </p:grpSpPr>
          <p:sp>
            <p:nvSpPr>
              <p:cNvPr id="107" name="円柱 106"/>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79" name="テキスト ボックス 78"/>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grpSp>
          <p:nvGrpSpPr>
            <p:cNvPr id="80"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05" name="正方形/長方形 104"/>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二等辺三角形 105"/>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1" name="角丸四角形 80"/>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②</a:t>
              </a:r>
              <a:r>
                <a:rPr kumimoji="1" lang="ja-JP" altLang="en-US" sz="1400" dirty="0" smtClean="0">
                  <a:solidFill>
                    <a:schemeClr val="tx1"/>
                  </a:solidFill>
                </a:rPr>
                <a:t>レビュー</a:t>
              </a:r>
              <a:endParaRPr kumimoji="1" lang="ja-JP" altLang="en-US" sz="1400" dirty="0">
                <a:solidFill>
                  <a:schemeClr val="tx1"/>
                </a:solidFill>
              </a:endParaRPr>
            </a:p>
          </p:txBody>
        </p:sp>
        <p:sp>
          <p:nvSpPr>
            <p:cNvPr id="82" name="角丸四角形 81"/>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83" name="角丸四角形 82"/>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84" name="図 83"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92" name="テキスト ボックス 91"/>
            <p:cNvSpPr txBox="1"/>
            <p:nvPr/>
          </p:nvSpPr>
          <p:spPr>
            <a:xfrm>
              <a:off x="3385039" y="2000240"/>
              <a:ext cx="1107996" cy="338554"/>
            </a:xfrm>
            <a:prstGeom prst="rect">
              <a:avLst/>
            </a:prstGeom>
            <a:noFill/>
          </p:spPr>
          <p:txBody>
            <a:bodyPr wrap="none" rtlCol="0">
              <a:spAutoFit/>
            </a:bodyPr>
            <a:lstStyle/>
            <a:p>
              <a:r>
                <a:rPr kumimoji="1" lang="ja-JP" altLang="en-US" sz="1600" b="1" dirty="0" smtClean="0"/>
                <a:t>①</a:t>
              </a:r>
              <a:r>
                <a:rPr kumimoji="1" lang="ja-JP" altLang="en-US" sz="1200" b="1" dirty="0" smtClean="0"/>
                <a:t>パッチ投稿</a:t>
              </a:r>
              <a:endParaRPr kumimoji="1" lang="ja-JP" altLang="en-US" sz="1200" b="1" dirty="0"/>
            </a:p>
          </p:txBody>
        </p:sp>
        <p:sp>
          <p:nvSpPr>
            <p:cNvPr id="93" name="テキスト ボックス 92"/>
            <p:cNvSpPr txBox="1"/>
            <p:nvPr/>
          </p:nvSpPr>
          <p:spPr>
            <a:xfrm>
              <a:off x="5072066" y="3733388"/>
              <a:ext cx="833883" cy="338554"/>
            </a:xfrm>
            <a:prstGeom prst="rect">
              <a:avLst/>
            </a:prstGeom>
            <a:noFill/>
          </p:spPr>
          <p:txBody>
            <a:bodyPr wrap="none" rtlCol="0">
              <a:spAutoFit/>
            </a:bodyPr>
            <a:lstStyle/>
            <a:p>
              <a:r>
                <a:rPr kumimoji="1" lang="ja-JP" altLang="en-US" sz="1600" b="1" dirty="0" smtClean="0"/>
                <a:t>③</a:t>
              </a:r>
              <a:r>
                <a:rPr kumimoji="1" lang="ja-JP" altLang="en-US" sz="1200" b="1" dirty="0" smtClean="0"/>
                <a:t>コミット</a:t>
              </a:r>
              <a:endParaRPr kumimoji="1" lang="en-US" altLang="ja-JP" sz="1200" b="1" dirty="0" smtClean="0"/>
            </a:p>
          </p:txBody>
        </p:sp>
        <p:cxnSp>
          <p:nvCxnSpPr>
            <p:cNvPr id="97" name="直線矢印コネクタ 96"/>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a:endCxn id="100"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0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01" name="角丸四角形 100"/>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02" name="直線矢印コネクタ 101"/>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3" name="テキスト ボックス 102"/>
            <p:cNvSpPr txBox="1"/>
            <p:nvPr/>
          </p:nvSpPr>
          <p:spPr>
            <a:xfrm>
              <a:off x="5072066" y="3130786"/>
              <a:ext cx="1268296" cy="338554"/>
            </a:xfrm>
            <a:prstGeom prst="rect">
              <a:avLst/>
            </a:prstGeom>
            <a:noFill/>
          </p:spPr>
          <p:txBody>
            <a:bodyPr wrap="none" rtlCol="0">
              <a:spAutoFit/>
            </a:bodyPr>
            <a:lstStyle/>
            <a:p>
              <a:r>
                <a:rPr kumimoji="1" lang="ja-JP" altLang="en-US" sz="1600" b="1" dirty="0" smtClean="0"/>
                <a:t>③</a:t>
              </a:r>
              <a:r>
                <a:rPr kumimoji="1" lang="ja-JP" altLang="en-US" sz="1200" b="1" dirty="0" smtClean="0"/>
                <a:t>フィードバック</a:t>
              </a:r>
              <a:endParaRPr kumimoji="1" lang="ja-JP" altLang="en-US" sz="1200" b="1" dirty="0"/>
            </a:p>
          </p:txBody>
        </p:sp>
        <p:sp>
          <p:nvSpPr>
            <p:cNvPr id="104" name="テキスト ボックス 103"/>
            <p:cNvSpPr txBox="1"/>
            <p:nvPr/>
          </p:nvSpPr>
          <p:spPr>
            <a:xfrm>
              <a:off x="6929454" y="2000240"/>
              <a:ext cx="1107996" cy="338554"/>
            </a:xfrm>
            <a:prstGeom prst="rect">
              <a:avLst/>
            </a:prstGeom>
            <a:noFill/>
          </p:spPr>
          <p:txBody>
            <a:bodyPr wrap="none" rtlCol="0">
              <a:spAutoFit/>
            </a:bodyPr>
            <a:lstStyle/>
            <a:p>
              <a:r>
                <a:rPr kumimoji="1" lang="ja-JP" altLang="en-US" sz="1600" b="1" dirty="0" smtClean="0"/>
                <a:t>④</a:t>
              </a:r>
              <a:r>
                <a:rPr kumimoji="1" lang="ja-JP" altLang="en-US" sz="1200" b="1" dirty="0" smtClean="0"/>
                <a:t>パッチ投稿</a:t>
              </a:r>
              <a:endParaRPr kumimoji="1" lang="ja-JP" altLang="en-US" sz="1200" b="1" dirty="0"/>
            </a:p>
          </p:txBody>
        </p:sp>
      </p:grpSp>
      <p:sp>
        <p:nvSpPr>
          <p:cNvPr id="38" name="フッター プレースホルダ 37"/>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39" name="スライド番号プレースホルダ 38"/>
          <p:cNvSpPr>
            <a:spLocks noGrp="1"/>
          </p:cNvSpPr>
          <p:nvPr>
            <p:ph type="sldNum" sz="quarter" idx="12"/>
          </p:nvPr>
        </p:nvSpPr>
        <p:spPr/>
        <p:txBody>
          <a:bodyPr/>
          <a:lstStyle/>
          <a:p>
            <a:fld id="{F92429EF-CC36-4027-8A23-5B262E590B44}" type="slidenum">
              <a:rPr lang="en-US" altLang="ja-JP" smtClean="0"/>
              <a:pPr/>
              <a:t>2</a:t>
            </a:fld>
            <a:endParaRPr lang="en-US" altLang="ja-JP" dirty="0"/>
          </a:p>
        </p:txBody>
      </p:sp>
      <p:sp>
        <p:nvSpPr>
          <p:cNvPr id="40" name="テキスト ボックス 39"/>
          <p:cNvSpPr txBox="1"/>
          <p:nvPr/>
        </p:nvSpPr>
        <p:spPr>
          <a:xfrm>
            <a:off x="571440" y="3786190"/>
            <a:ext cx="3857684" cy="276999"/>
          </a:xfrm>
          <a:prstGeom prst="rect">
            <a:avLst/>
          </a:prstGeom>
          <a:noFill/>
        </p:spPr>
        <p:txBody>
          <a:bodyPr wrap="square" rtlCol="0">
            <a:spAutoFit/>
          </a:bodyPr>
          <a:lstStyle/>
          <a:p>
            <a:r>
              <a:rPr kumimoji="1" lang="en-US" altLang="ja-JP" sz="1200" dirty="0" smtClean="0"/>
              <a:t>※</a:t>
            </a:r>
            <a:r>
              <a:rPr kumimoji="1" lang="ja-JP" altLang="en-US" sz="1200" dirty="0" smtClean="0"/>
              <a:t>構成</a:t>
            </a:r>
            <a:r>
              <a:rPr kumimoji="1" lang="ja-JP" altLang="en-US" sz="1200" dirty="0" smtClean="0"/>
              <a:t>管理</a:t>
            </a:r>
            <a:r>
              <a:rPr lang="ja-JP" altLang="en-US" sz="1200" dirty="0" smtClean="0"/>
              <a:t>ツールへのコミット権限を持つ開発者</a:t>
            </a:r>
            <a:endParaRPr kumimoji="1" lang="ja-JP" altLang="en-US" sz="1200" dirty="0"/>
          </a:p>
        </p:txBody>
      </p:sp>
      <p:sp>
        <p:nvSpPr>
          <p:cNvPr id="65" name="テキスト ボックス 64"/>
          <p:cNvSpPr txBox="1"/>
          <p:nvPr/>
        </p:nvSpPr>
        <p:spPr>
          <a:xfrm>
            <a:off x="-32" y="4786322"/>
            <a:ext cx="8429684" cy="1631216"/>
          </a:xfrm>
          <a:prstGeom prst="rect">
            <a:avLst/>
          </a:prstGeom>
          <a:solidFill>
            <a:schemeClr val="bg1"/>
          </a:solidFill>
        </p:spPr>
        <p:txBody>
          <a:bodyPr wrap="square" rtlCol="0">
            <a:spAutoFit/>
          </a:bodyPr>
          <a:lstStyle/>
          <a:p>
            <a:pPr lvl="1"/>
            <a:r>
              <a:rPr lang="ja-JP" altLang="en-US" sz="2000" dirty="0" smtClean="0"/>
              <a:t>①パッチの作成・投稿</a:t>
            </a:r>
            <a:endParaRPr lang="en-US" altLang="ja-JP" sz="2000" dirty="0" smtClean="0"/>
          </a:p>
          <a:p>
            <a:pPr lvl="1"/>
            <a:r>
              <a:rPr lang="ja-JP" altLang="en-US" sz="2000" dirty="0" smtClean="0"/>
              <a:t>②投稿されたパッチへのレビュー</a:t>
            </a:r>
            <a:endParaRPr lang="en-US" altLang="ja-JP" sz="2000" dirty="0" smtClean="0"/>
          </a:p>
          <a:p>
            <a:pPr lvl="1"/>
            <a:r>
              <a:rPr lang="ja-JP" altLang="en-US" sz="2000" dirty="0" smtClean="0"/>
              <a:t>③パッチが承認されればプロダクトに反映（コミット）</a:t>
            </a:r>
            <a:endParaRPr lang="en-US" altLang="ja-JP" sz="2000" dirty="0" smtClean="0"/>
          </a:p>
          <a:p>
            <a:pPr lvl="1"/>
            <a:r>
              <a:rPr lang="ja-JP" altLang="en-US" sz="2000" dirty="0" smtClean="0"/>
              <a:t>　 パッチが不十分または不適切だと判断されれば，フィードバックを返す</a:t>
            </a:r>
            <a:endParaRPr lang="en-US" altLang="ja-JP" sz="2000" dirty="0" smtClean="0"/>
          </a:p>
          <a:p>
            <a:pPr lvl="1"/>
            <a:r>
              <a:rPr lang="ja-JP" altLang="en-US" sz="2000" dirty="0" smtClean="0"/>
              <a:t>④フィードバックをもとにパッチの編集・再投稿</a:t>
            </a:r>
            <a:endParaRPr lang="en-US" altLang="ja-JP"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2412" y="130175"/>
            <a:ext cx="6677042" cy="490538"/>
          </a:xfrm>
        </p:spPr>
        <p:txBody>
          <a:bodyPr/>
          <a:lstStyle/>
          <a:p>
            <a:r>
              <a:rPr kumimoji="1" lang="en-US" altLang="ja-JP" dirty="0" smtClean="0"/>
              <a:t>OSS</a:t>
            </a:r>
            <a:r>
              <a:rPr kumimoji="1" lang="ja-JP" altLang="en-US" dirty="0" smtClean="0"/>
              <a:t>開発におけるパッチレビュープロセス</a:t>
            </a:r>
            <a:endParaRPr kumimoji="1" lang="ja-JP" altLang="en-US" dirty="0"/>
          </a:p>
        </p:txBody>
      </p:sp>
      <p:sp>
        <p:nvSpPr>
          <p:cNvPr id="65" name="テキスト ボックス 64"/>
          <p:cNvSpPr txBox="1"/>
          <p:nvPr/>
        </p:nvSpPr>
        <p:spPr>
          <a:xfrm>
            <a:off x="428596" y="4786322"/>
            <a:ext cx="8429684" cy="1631216"/>
          </a:xfrm>
          <a:prstGeom prst="rect">
            <a:avLst/>
          </a:prstGeom>
          <a:noFill/>
        </p:spPr>
        <p:txBody>
          <a:bodyPr wrap="square" rtlCol="0">
            <a:spAutoFit/>
          </a:bodyPr>
          <a:lstStyle/>
          <a:p>
            <a:r>
              <a:rPr kumimoji="1" lang="ja-JP" altLang="en-US" sz="2000" dirty="0" smtClean="0"/>
              <a:t>レビュー時間：</a:t>
            </a:r>
            <a:endParaRPr kumimoji="1" lang="en-US" altLang="ja-JP" sz="2000" dirty="0" smtClean="0"/>
          </a:p>
          <a:p>
            <a:r>
              <a:rPr kumimoji="1" lang="ja-JP" altLang="en-US" sz="2000" dirty="0" smtClean="0"/>
              <a:t>パッチが投稿されてから，レビューされ妥当性が確認されるまでの時間</a:t>
            </a:r>
            <a:endParaRPr kumimoji="1" lang="en-US" altLang="ja-JP" sz="2000" dirty="0" smtClean="0"/>
          </a:p>
          <a:p>
            <a:endParaRPr lang="en-US" altLang="ja-JP" sz="2000" dirty="0" smtClean="0"/>
          </a:p>
          <a:p>
            <a:r>
              <a:rPr lang="ja-JP" altLang="en-US" sz="2000" dirty="0" smtClean="0"/>
              <a:t>パッチ編集時間：</a:t>
            </a:r>
            <a:endParaRPr lang="en-US" altLang="ja-JP" sz="2000" dirty="0" smtClean="0"/>
          </a:p>
          <a:p>
            <a:r>
              <a:rPr kumimoji="1" lang="ja-JP" altLang="en-US" sz="2000" dirty="0" smtClean="0"/>
              <a:t>投稿されたパッチがフィードバックを受けてから，再び投稿されるまでの時間</a:t>
            </a:r>
            <a:endParaRPr kumimoji="1" lang="ja-JP" altLang="en-US" sz="2000" dirty="0"/>
          </a:p>
        </p:txBody>
      </p:sp>
      <p:grpSp>
        <p:nvGrpSpPr>
          <p:cNvPr id="3" name="グループ化 108"/>
          <p:cNvGrpSpPr/>
          <p:nvPr/>
        </p:nvGrpSpPr>
        <p:grpSpPr>
          <a:xfrm>
            <a:off x="3286116" y="1000108"/>
            <a:ext cx="5244776" cy="2937643"/>
            <a:chOff x="3259685" y="1134299"/>
            <a:chExt cx="5244776" cy="2937643"/>
          </a:xfrm>
        </p:grpSpPr>
        <p:cxnSp>
          <p:nvCxnSpPr>
            <p:cNvPr id="85" name="直線コネクタ 84"/>
            <p:cNvCxnSpPr/>
            <p:nvPr/>
          </p:nvCxnSpPr>
          <p:spPr>
            <a:xfrm rot="5400000">
              <a:off x="1855685"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rot="5400000">
              <a:off x="359999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rot="5400000">
              <a:off x="538313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rot="5400000">
              <a:off x="7100461"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p:nvPr/>
          </p:nvCxnSpPr>
          <p:spPr>
            <a:xfrm>
              <a:off x="3289487" y="1428736"/>
              <a:ext cx="1643074" cy="0"/>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0" name="直線矢印コネクタ 89"/>
            <p:cNvCxnSpPr/>
            <p:nvPr/>
          </p:nvCxnSpPr>
          <p:spPr>
            <a:xfrm>
              <a:off x="5003999" y="1428736"/>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1" name="直線矢印コネクタ 90"/>
            <p:cNvCxnSpPr/>
            <p:nvPr/>
          </p:nvCxnSpPr>
          <p:spPr>
            <a:xfrm>
              <a:off x="6861387" y="1428736"/>
              <a:ext cx="1639703"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4" name="テキスト ボックス 93"/>
            <p:cNvSpPr txBox="1"/>
            <p:nvPr/>
          </p:nvSpPr>
          <p:spPr>
            <a:xfrm>
              <a:off x="3575239" y="1143052"/>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95" name="テキスト ボックス 94"/>
            <p:cNvSpPr txBox="1"/>
            <p:nvPr/>
          </p:nvSpPr>
          <p:spPr>
            <a:xfrm>
              <a:off x="7147139" y="1134299"/>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96" name="テキスト ボックス 95"/>
            <p:cNvSpPr txBox="1"/>
            <p:nvPr/>
          </p:nvSpPr>
          <p:spPr>
            <a:xfrm>
              <a:off x="5291841" y="1134299"/>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grpSp>
      <p:grpSp>
        <p:nvGrpSpPr>
          <p:cNvPr id="5" name="グループ化 110"/>
          <p:cNvGrpSpPr/>
          <p:nvPr/>
        </p:nvGrpSpPr>
        <p:grpSpPr>
          <a:xfrm>
            <a:off x="214282" y="1581174"/>
            <a:ext cx="8572560" cy="3205148"/>
            <a:chOff x="214282" y="1581174"/>
            <a:chExt cx="8572560" cy="3205148"/>
          </a:xfrm>
        </p:grpSpPr>
        <p:sp>
          <p:nvSpPr>
            <p:cNvPr id="67" name="右矢印 66"/>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69" name="直線矢印コネクタ 68"/>
            <p:cNvCxnSpPr>
              <a:endCxn id="72"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0" name="右矢印 69"/>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右矢印 70"/>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2"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cxnSp>
          <p:nvCxnSpPr>
            <p:cNvPr id="73" name="直線矢印コネクタ 72"/>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76"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77" name="テキスト ボックス 76"/>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grpSp>
          <p:nvGrpSpPr>
            <p:cNvPr id="6" name="グループ化 74"/>
            <p:cNvGrpSpPr/>
            <p:nvPr/>
          </p:nvGrpSpPr>
          <p:grpSpPr>
            <a:xfrm>
              <a:off x="5214942" y="4037066"/>
              <a:ext cx="1236236" cy="749256"/>
              <a:chOff x="282348" y="3786190"/>
              <a:chExt cx="1236236" cy="749256"/>
            </a:xfrm>
          </p:grpSpPr>
          <p:sp>
            <p:nvSpPr>
              <p:cNvPr id="107" name="円柱 106"/>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79" name="テキスト ボックス 78"/>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grpSp>
          <p:nvGrpSpPr>
            <p:cNvPr id="7"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05" name="正方形/長方形 104"/>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二等辺三角形 105"/>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1" name="角丸四角形 80"/>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82" name="角丸四角形 81"/>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83" name="角丸四角形 82"/>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84" name="図 83"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92" name="テキスト ボックス 91"/>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sp>
          <p:nvSpPr>
            <p:cNvPr id="93" name="テキスト ボックス 92"/>
            <p:cNvSpPr txBox="1"/>
            <p:nvPr/>
          </p:nvSpPr>
          <p:spPr>
            <a:xfrm>
              <a:off x="5072066" y="3733388"/>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97" name="直線矢印コネクタ 96"/>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a:endCxn id="100"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0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01" name="角丸四角形 100"/>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02" name="直線矢印コネクタ 101"/>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3" name="テキスト ボックス 102"/>
            <p:cNvSpPr txBox="1"/>
            <p:nvPr/>
          </p:nvSpPr>
          <p:spPr>
            <a:xfrm>
              <a:off x="5072066" y="3130786"/>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sp>
          <p:nvSpPr>
            <p:cNvPr id="104" name="テキスト ボックス 103"/>
            <p:cNvSpPr txBox="1"/>
            <p:nvPr/>
          </p:nvSpPr>
          <p:spPr>
            <a:xfrm>
              <a:off x="6929454"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grpSp>
      <p:sp>
        <p:nvSpPr>
          <p:cNvPr id="49" name="フッター プレースホルダ 48"/>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0" name="スライド番号プレースホルダ 49"/>
          <p:cNvSpPr>
            <a:spLocks noGrp="1"/>
          </p:cNvSpPr>
          <p:nvPr>
            <p:ph type="sldNum" sz="quarter" idx="12"/>
          </p:nvPr>
        </p:nvSpPr>
        <p:spPr/>
        <p:txBody>
          <a:bodyPr/>
          <a:lstStyle/>
          <a:p>
            <a:fld id="{F92429EF-CC36-4027-8A23-5B262E590B44}" type="slidenum">
              <a:rPr lang="en-US" altLang="ja-JP" smtClean="0"/>
              <a:pPr/>
              <a:t>3</a:t>
            </a:fld>
            <a:endParaRPr lang="en-US" altLang="ja-JP"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28" name="直線矢印コネクタ 27"/>
          <p:cNvCxnSpPr>
            <a:endCxn id="31"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9" name="右矢印 28"/>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44" name="テキスト ボックス 43"/>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cxnSp>
        <p:nvCxnSpPr>
          <p:cNvPr id="46" name="直線矢印コネクタ 45"/>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646331" cy="276999"/>
          </a:xfrm>
          <a:prstGeom prst="rect">
            <a:avLst/>
          </a:prstGeom>
          <a:noFill/>
        </p:spPr>
        <p:txBody>
          <a:bodyPr wrap="none" rtlCol="0">
            <a:spAutoFit/>
          </a:bodyPr>
          <a:lstStyle/>
          <a:p>
            <a:r>
              <a:rPr lang="ja-JP" altLang="en-US" sz="1200" b="1" dirty="0" smtClean="0"/>
              <a:t>開発者</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pic>
        <p:nvPicPr>
          <p:cNvPr id="74" name="Picture 23" descr="71"/>
          <p:cNvPicPr>
            <a:picLocks noChangeAspect="1" noChangeArrowheads="1"/>
          </p:cNvPicPr>
          <p:nvPr/>
        </p:nvPicPr>
        <p:blipFill>
          <a:blip r:embed="rId3" cstate="print">
            <a:lum bright="-11000"/>
          </a:blip>
          <a:stretch>
            <a:fillRect/>
          </a:stretch>
        </p:blipFill>
        <p:spPr bwMode="auto">
          <a:xfrm>
            <a:off x="2357422"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p:cNvCxnSpPr/>
          <p:nvPr/>
        </p:nvCxnSpPr>
        <p:spPr>
          <a:xfrm rot="5400000" flipH="1" flipV="1">
            <a:off x="6524190" y="2012024"/>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a:off x="6449652" y="3875875"/>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37" name="グループ化 74"/>
          <p:cNvGrpSpPr/>
          <p:nvPr/>
        </p:nvGrpSpPr>
        <p:grpSpPr>
          <a:xfrm>
            <a:off x="6660595" y="3974313"/>
            <a:ext cx="1236236" cy="749256"/>
            <a:chOff x="282348" y="3786190"/>
            <a:chExt cx="1236236" cy="749256"/>
          </a:xfrm>
        </p:grpSpPr>
        <p:sp>
          <p:nvSpPr>
            <p:cNvPr id="56" name="円柱 55"/>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grpSp>
        <p:nvGrpSpPr>
          <p:cNvPr id="39" name="グループ化 69"/>
          <p:cNvGrpSpPr/>
          <p:nvPr/>
        </p:nvGrpSpPr>
        <p:grpSpPr>
          <a:xfrm>
            <a:off x="6521090" y="2561538"/>
            <a:ext cx="428628" cy="257177"/>
            <a:chOff x="2428860" y="6143644"/>
            <a:chExt cx="714380" cy="428628"/>
          </a:xfrm>
          <a:gradFill>
            <a:gsLst>
              <a:gs pos="0">
                <a:srgbClr val="FFEFD1"/>
              </a:gs>
              <a:gs pos="64999">
                <a:srgbClr val="F0EBD5"/>
              </a:gs>
              <a:gs pos="100000">
                <a:srgbClr val="D1C39F"/>
              </a:gs>
            </a:gsLst>
            <a:lin ang="5400000" scaled="0"/>
          </a:gradFill>
        </p:grpSpPr>
        <p:sp>
          <p:nvSpPr>
            <p:cNvPr id="54" name="正方形/長方形 53"/>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二等辺三角形 54"/>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0" name="角丸四角形 39"/>
          <p:cNvSpPr/>
          <p:nvPr/>
        </p:nvSpPr>
        <p:spPr>
          <a:xfrm>
            <a:off x="3929058" y="3509123"/>
            <a:ext cx="2500957"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41" name="角丸四角形 40"/>
          <p:cNvSpPr/>
          <p:nvPr/>
        </p:nvSpPr>
        <p:spPr>
          <a:xfrm>
            <a:off x="7052660" y="1589860"/>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45" name="テキスト ボックス 44"/>
          <p:cNvSpPr txBox="1"/>
          <p:nvPr/>
        </p:nvSpPr>
        <p:spPr>
          <a:xfrm>
            <a:off x="6517719" y="3670635"/>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47" name="直線矢印コネクタ 46"/>
          <p:cNvCxnSpPr/>
          <p:nvPr/>
        </p:nvCxnSpPr>
        <p:spPr>
          <a:xfrm rot="5400000" flipH="1" flipV="1">
            <a:off x="6245680" y="3057117"/>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rot="16200000" flipH="1">
            <a:off x="8079920" y="2032356"/>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49"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8269322" y="2461524"/>
            <a:ext cx="557096" cy="557096"/>
          </a:xfrm>
          <a:prstGeom prst="rect">
            <a:avLst/>
          </a:prstGeom>
          <a:noFill/>
        </p:spPr>
      </p:pic>
      <p:cxnSp>
        <p:nvCxnSpPr>
          <p:cNvPr id="51" name="直線矢印コネクタ 50"/>
          <p:cNvCxnSpPr>
            <a:stCxn id="49" idx="2"/>
          </p:cNvCxnSpPr>
          <p:nvPr/>
        </p:nvCxnSpPr>
        <p:spPr>
          <a:xfrm rot="16200000" flipH="1">
            <a:off x="8400778" y="3165711"/>
            <a:ext cx="553256" cy="259073"/>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p:nvSpPr>
        <p:spPr>
          <a:xfrm>
            <a:off x="6517719" y="3068033"/>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cxnSp>
        <p:nvCxnSpPr>
          <p:cNvPr id="129" name="直線コネクタ 128"/>
          <p:cNvCxnSpPr/>
          <p:nvPr/>
        </p:nvCxnSpPr>
        <p:spPr>
          <a:xfrm rot="5400000">
            <a:off x="1882116" y="2462313"/>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rot="5400000">
            <a:off x="5025388" y="2462313"/>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rot="5400000">
            <a:off x="6808528" y="2462313"/>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直線矢印コネクタ 132"/>
          <p:cNvCxnSpPr/>
          <p:nvPr/>
        </p:nvCxnSpPr>
        <p:spPr>
          <a:xfrm flipV="1">
            <a:off x="3315918" y="1214422"/>
            <a:ext cx="3042032" cy="8685"/>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4" name="直線矢印コネクタ 133"/>
          <p:cNvCxnSpPr/>
          <p:nvPr/>
        </p:nvCxnSpPr>
        <p:spPr>
          <a:xfrm>
            <a:off x="6429388" y="1223107"/>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6" name="テキスト ボックス 135"/>
          <p:cNvSpPr txBox="1"/>
          <p:nvPr/>
        </p:nvSpPr>
        <p:spPr>
          <a:xfrm>
            <a:off x="4286248" y="937423"/>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138" name="テキスト ボックス 137"/>
          <p:cNvSpPr txBox="1"/>
          <p:nvPr/>
        </p:nvSpPr>
        <p:spPr>
          <a:xfrm>
            <a:off x="6717230" y="928670"/>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sp>
        <p:nvSpPr>
          <p:cNvPr id="113" name="フッター プレースホルダ 112"/>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81" name="テキスト ボックス 80"/>
          <p:cNvSpPr txBox="1"/>
          <p:nvPr/>
        </p:nvSpPr>
        <p:spPr>
          <a:xfrm>
            <a:off x="3786182" y="3857628"/>
            <a:ext cx="2526654" cy="400110"/>
          </a:xfrm>
          <a:prstGeom prst="rect">
            <a:avLst/>
          </a:prstGeom>
          <a:noFill/>
        </p:spPr>
        <p:txBody>
          <a:bodyPr wrap="none" rtlCol="0">
            <a:spAutoFit/>
          </a:bodyPr>
          <a:lstStyle/>
          <a:p>
            <a:r>
              <a:rPr lang="ja-JP" altLang="en-US" sz="2000" b="1" dirty="0" smtClean="0">
                <a:solidFill>
                  <a:srgbClr val="FF0000"/>
                </a:solidFill>
              </a:rPr>
              <a:t>レビュー時間が長引く</a:t>
            </a:r>
            <a:endParaRPr kumimoji="1" lang="ja-JP" altLang="en-US" sz="2000" b="1" dirty="0">
              <a:solidFill>
                <a:srgbClr val="FF0000"/>
              </a:solidFill>
            </a:endParaRPr>
          </a:p>
        </p:txBody>
      </p:sp>
      <p:sp>
        <p:nvSpPr>
          <p:cNvPr id="72" name="スライド番号プレースホルダ 71"/>
          <p:cNvSpPr>
            <a:spLocks noGrp="1"/>
          </p:cNvSpPr>
          <p:nvPr>
            <p:ph type="sldNum" sz="quarter" idx="12"/>
          </p:nvPr>
        </p:nvSpPr>
        <p:spPr/>
        <p:txBody>
          <a:bodyPr/>
          <a:lstStyle/>
          <a:p>
            <a:fld id="{F92429EF-CC36-4027-8A23-5B262E590B44}" type="slidenum">
              <a:rPr lang="en-US" altLang="ja-JP" smtClean="0"/>
              <a:pPr/>
              <a:t>4</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1.66667E-6 -1.88758E-6 L 0.15746 -0.02105 " pathEditMode="relative" ptsTypes="AA">
                                      <p:cBhvr>
                                        <p:cTn id="10" dur="1000" fill="hold"/>
                                        <p:tgtEl>
                                          <p:spTgt spid="74"/>
                                        </p:tgtEl>
                                        <p:attrNameLst>
                                          <p:attrName>ppt_x</p:attrName>
                                          <p:attrName>ppt_y</p:attrName>
                                        </p:attrNameLst>
                                      </p:cBhvr>
                                    </p:animMotion>
                                  </p:childTnLst>
                                </p:cTn>
                              </p:par>
                            </p:childTnLst>
                          </p:cTn>
                        </p:par>
                        <p:par>
                          <p:cTn id="11" fill="hold">
                            <p:stCondLst>
                              <p:cond delay="1000"/>
                            </p:stCondLst>
                            <p:childTnLst>
                              <p:par>
                                <p:cTn id="12" presetID="1" presetClass="exit" presetSubtype="0" fill="hold" nodeType="afterEffect">
                                  <p:stCondLst>
                                    <p:cond delay="0"/>
                                  </p:stCondLst>
                                  <p:childTnLst>
                                    <p:set>
                                      <p:cBhvr>
                                        <p:cTn id="13" dur="1" fill="hold">
                                          <p:stCondLst>
                                            <p:cond delay="0"/>
                                          </p:stCondLst>
                                        </p:cTn>
                                        <p:tgtEl>
                                          <p:spTgt spid="74"/>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28" name="直線矢印コネクタ 27"/>
          <p:cNvCxnSpPr>
            <a:endCxn id="31"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9" name="右矢印 28"/>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44" name="テキスト ボックス 43"/>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cxnSp>
        <p:nvCxnSpPr>
          <p:cNvPr id="46" name="直線矢印コネクタ 45"/>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947695" cy="276999"/>
          </a:xfrm>
          <a:prstGeom prst="rect">
            <a:avLst/>
          </a:prstGeom>
          <a:noFill/>
        </p:spPr>
        <p:txBody>
          <a:bodyPr wrap="none" rtlCol="0">
            <a:spAutoFit/>
          </a:bodyPr>
          <a:lstStyle/>
          <a:p>
            <a:r>
              <a:rPr kumimoji="1" lang="ja-JP" altLang="en-US" sz="1200" b="1" dirty="0" smtClean="0"/>
              <a:t>非コミッター</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83"/>
          <p:cNvGrpSpPr/>
          <p:nvPr/>
        </p:nvGrpSpPr>
        <p:grpSpPr>
          <a:xfrm>
            <a:off x="3286116" y="928670"/>
            <a:ext cx="5244776" cy="3786214"/>
            <a:chOff x="3286116" y="928670"/>
            <a:chExt cx="5244776" cy="3786214"/>
          </a:xfrm>
        </p:grpSpPr>
        <p:grpSp>
          <p:nvGrpSpPr>
            <p:cNvPr id="13" name="グループ化 108"/>
            <p:cNvGrpSpPr/>
            <p:nvPr/>
          </p:nvGrpSpPr>
          <p:grpSpPr>
            <a:xfrm>
              <a:off x="3286116" y="928670"/>
              <a:ext cx="5244776" cy="2937643"/>
              <a:chOff x="3259685" y="1134299"/>
              <a:chExt cx="5244776" cy="2937643"/>
            </a:xfrm>
          </p:grpSpPr>
          <p:cxnSp>
            <p:nvCxnSpPr>
              <p:cNvPr id="59" name="直線コネクタ 58"/>
              <p:cNvCxnSpPr/>
              <p:nvPr/>
            </p:nvCxnSpPr>
            <p:spPr>
              <a:xfrm rot="5400000">
                <a:off x="1855685"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rot="5400000">
                <a:off x="359999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rot="5400000">
                <a:off x="538313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rot="5400000">
                <a:off x="7100461"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3289487" y="1428736"/>
                <a:ext cx="1643074" cy="0"/>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4" name="直線矢印コネクタ 63"/>
              <p:cNvCxnSpPr/>
              <p:nvPr/>
            </p:nvCxnSpPr>
            <p:spPr>
              <a:xfrm>
                <a:off x="5003999" y="1428736"/>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a:off x="6861387" y="1428736"/>
                <a:ext cx="1639703"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3575239" y="1143052"/>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67" name="テキスト ボックス 66"/>
              <p:cNvSpPr txBox="1"/>
              <p:nvPr/>
            </p:nvSpPr>
            <p:spPr>
              <a:xfrm>
                <a:off x="7147139" y="1134299"/>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68" name="テキスト ボックス 67"/>
              <p:cNvSpPr txBox="1"/>
              <p:nvPr/>
            </p:nvSpPr>
            <p:spPr>
              <a:xfrm>
                <a:off x="5291841" y="1134299"/>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grpSp>
        <p:grpSp>
          <p:nvGrpSpPr>
            <p:cNvPr id="14" name="グループ化 163"/>
            <p:cNvGrpSpPr/>
            <p:nvPr/>
          </p:nvGrpSpPr>
          <p:grpSpPr>
            <a:xfrm>
              <a:off x="3857620" y="1581175"/>
              <a:ext cx="4626577" cy="3133709"/>
              <a:chOff x="3857620" y="1652613"/>
              <a:chExt cx="4626577" cy="3133709"/>
            </a:xfrm>
          </p:grpSpPr>
          <p:cxnSp>
            <p:nvCxnSpPr>
              <p:cNvPr id="165" name="直線矢印コネクタ 164"/>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15" name="グループ化 74"/>
              <p:cNvGrpSpPr/>
              <p:nvPr/>
            </p:nvGrpSpPr>
            <p:grpSpPr>
              <a:xfrm>
                <a:off x="5214942" y="4037066"/>
                <a:ext cx="1236236" cy="749256"/>
                <a:chOff x="282348" y="3786190"/>
                <a:chExt cx="1236236" cy="749256"/>
              </a:xfrm>
            </p:grpSpPr>
            <p:sp>
              <p:nvSpPr>
                <p:cNvPr id="181" name="円柱 180"/>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テキスト ボックス 181"/>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grpSp>
            <p:nvGrpSpPr>
              <p:cNvPr id="16"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79" name="正方形/長方形 178"/>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二等辺三角形 179"/>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9" name="角丸四角形 168"/>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170" name="角丸四角形 169"/>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171" name="テキスト ボックス 170"/>
              <p:cNvSpPr txBox="1"/>
              <p:nvPr/>
            </p:nvSpPr>
            <p:spPr>
              <a:xfrm>
                <a:off x="5072066" y="3733388"/>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172" name="直線矢印コネクタ 171"/>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a:endCxn id="174"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74"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75" name="角丸四角形 174"/>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76" name="直線矢印コネクタ 175"/>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77" name="テキスト ボックス 176"/>
              <p:cNvSpPr txBox="1"/>
              <p:nvPr/>
            </p:nvSpPr>
            <p:spPr>
              <a:xfrm>
                <a:off x="5072066" y="3130786"/>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sp>
            <p:nvSpPr>
              <p:cNvPr id="178" name="テキスト ボックス 177"/>
              <p:cNvSpPr txBox="1"/>
              <p:nvPr/>
            </p:nvSpPr>
            <p:spPr>
              <a:xfrm>
                <a:off x="6929454"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grpSp>
      </p:grpSp>
      <p:sp>
        <p:nvSpPr>
          <p:cNvPr id="110" name="角丸四角形 109"/>
          <p:cNvSpPr/>
          <p:nvPr/>
        </p:nvSpPr>
        <p:spPr>
          <a:xfrm>
            <a:off x="2071670" y="4143380"/>
            <a:ext cx="4286280"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レビュー時間の短縮</a:t>
            </a:r>
            <a:endParaRPr lang="ja-JP" altLang="en-US" sz="2400" b="1" dirty="0">
              <a:solidFill>
                <a:schemeClr val="tx1"/>
              </a:solidFill>
            </a:endParaRPr>
          </a:p>
        </p:txBody>
      </p:sp>
      <p:sp>
        <p:nvSpPr>
          <p:cNvPr id="113" name="フッター プレースホルダ 112"/>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9" name="スライド番号プレースホルダ 78"/>
          <p:cNvSpPr>
            <a:spLocks noGrp="1"/>
          </p:cNvSpPr>
          <p:nvPr>
            <p:ph type="sldNum" sz="quarter" idx="12"/>
          </p:nvPr>
        </p:nvSpPr>
        <p:spPr/>
        <p:txBody>
          <a:bodyPr/>
          <a:lstStyle/>
          <a:p>
            <a:fld id="{F92429EF-CC36-4027-8A23-5B262E590B44}" type="slidenum">
              <a:rPr lang="en-US" altLang="ja-JP" smtClean="0"/>
              <a:pPr/>
              <a:t>5</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sp>
        <p:nvSpPr>
          <p:cNvPr id="29" name="右矢印 28"/>
          <p:cNvSpPr/>
          <p:nvPr/>
        </p:nvSpPr>
        <p:spPr>
          <a:xfrm>
            <a:off x="1586842" y="2680426"/>
            <a:ext cx="7200000" cy="72000"/>
          </a:xfrm>
          <a:prstGeom prst="rightArrow">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4" cstate="print"/>
          <a:stretch>
            <a:fillRect/>
          </a:stretch>
        </p:blipFill>
        <p:spPr>
          <a:xfrm>
            <a:off x="214282" y="2438430"/>
            <a:ext cx="393185" cy="574418"/>
          </a:xfrm>
          <a:prstGeom prst="rect">
            <a:avLst/>
          </a:prstGeom>
        </p:spPr>
      </p:pic>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947695" cy="276999"/>
          </a:xfrm>
          <a:prstGeom prst="rect">
            <a:avLst/>
          </a:prstGeom>
          <a:noFill/>
        </p:spPr>
        <p:txBody>
          <a:bodyPr wrap="none" rtlCol="0">
            <a:spAutoFit/>
          </a:bodyPr>
          <a:lstStyle/>
          <a:p>
            <a:r>
              <a:rPr kumimoji="1" lang="ja-JP" altLang="en-US" sz="1200" b="1" dirty="0" smtClean="0"/>
              <a:t>非コミッター</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 name="グループ化 74"/>
          <p:cNvGrpSpPr/>
          <p:nvPr/>
        </p:nvGrpSpPr>
        <p:grpSpPr>
          <a:xfrm>
            <a:off x="3357554" y="3929066"/>
            <a:ext cx="1236236" cy="749256"/>
            <a:chOff x="282348" y="3786190"/>
            <a:chExt cx="1236236" cy="749256"/>
          </a:xfrm>
        </p:grpSpPr>
        <p:sp>
          <p:nvSpPr>
            <p:cNvPr id="181" name="円柱 180"/>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テキスト ボックス 181"/>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171" name="テキスト ボックス 170"/>
          <p:cNvSpPr txBox="1"/>
          <p:nvPr/>
        </p:nvSpPr>
        <p:spPr>
          <a:xfrm>
            <a:off x="3500430" y="2714620"/>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28" name="直線矢印コネクタ 27"/>
          <p:cNvCxnSpPr/>
          <p:nvPr/>
        </p:nvCxnSpPr>
        <p:spPr>
          <a:xfrm rot="16200000" flipH="1">
            <a:off x="2578201" y="2578209"/>
            <a:ext cx="1990702" cy="56813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14" name="角丸四角形 113"/>
          <p:cNvSpPr/>
          <p:nvPr/>
        </p:nvSpPr>
        <p:spPr>
          <a:xfrm>
            <a:off x="428596" y="3214686"/>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コミッターに昇格すべき開発者を見つけ出したい</a:t>
            </a:r>
            <a:endParaRPr lang="ja-JP" altLang="en-US" sz="2400" b="1" dirty="0">
              <a:solidFill>
                <a:schemeClr val="tx1"/>
              </a:solidFill>
            </a:endParaRPr>
          </a:p>
        </p:txBody>
      </p:sp>
      <p:sp>
        <p:nvSpPr>
          <p:cNvPr id="48" name="角丸四角形 47"/>
          <p:cNvSpPr/>
          <p:nvPr/>
        </p:nvSpPr>
        <p:spPr>
          <a:xfrm>
            <a:off x="3929058" y="2071678"/>
            <a:ext cx="4286280"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レビュープロセスの省略</a:t>
            </a:r>
            <a:endParaRPr lang="ja-JP" altLang="en-US" sz="2400" b="1" dirty="0">
              <a:solidFill>
                <a:schemeClr val="tx1"/>
              </a:solidFill>
            </a:endParaRPr>
          </a:p>
        </p:txBody>
      </p:sp>
      <p:sp>
        <p:nvSpPr>
          <p:cNvPr id="49" name="フッター プレースホルダ 48"/>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0" name="スライド番号プレースホルダ 49"/>
          <p:cNvSpPr>
            <a:spLocks noGrp="1"/>
          </p:cNvSpPr>
          <p:nvPr>
            <p:ph type="sldNum" sz="quarter" idx="12"/>
          </p:nvPr>
        </p:nvSpPr>
        <p:spPr/>
        <p:txBody>
          <a:bodyPr/>
          <a:lstStyle/>
          <a:p>
            <a:fld id="{F92429EF-CC36-4027-8A23-5B262E590B44}" type="slidenum">
              <a:rPr lang="en-US" altLang="ja-JP" smtClean="0"/>
              <a:pPr/>
              <a:t>6</a:t>
            </a:fld>
            <a:endParaRPr lang="en-US" altLang="ja-JP" dirty="0"/>
          </a:p>
        </p:txBody>
      </p:sp>
      <p:sp>
        <p:nvSpPr>
          <p:cNvPr id="51" name="角丸四角形 50"/>
          <p:cNvSpPr/>
          <p:nvPr/>
        </p:nvSpPr>
        <p:spPr>
          <a:xfrm>
            <a:off x="4714876" y="4500570"/>
            <a:ext cx="4286280"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コミッターは重要な役割</a:t>
            </a:r>
            <a:endParaRPr lang="ja-JP" alt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4"/>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48" grpId="0" animBg="1"/>
      <p:bldP spid="48" grpId="1" animBg="1"/>
      <p:bldP spid="51" grpId="0" animBg="1"/>
      <p:bldP spid="5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a:xfrm>
            <a:off x="457200" y="1020763"/>
            <a:ext cx="8229600" cy="1336667"/>
          </a:xfrm>
        </p:spPr>
        <p:txBody>
          <a:bodyPr/>
          <a:lstStyle/>
          <a:p>
            <a:r>
              <a:rPr kumimoji="1" lang="ja-JP" altLang="en-US" dirty="0" smtClean="0"/>
              <a:t>目的</a:t>
            </a:r>
            <a:endParaRPr kumimoji="1" lang="en-US" altLang="ja-JP" dirty="0" smtClean="0"/>
          </a:p>
          <a:p>
            <a:pPr lvl="1"/>
            <a:r>
              <a:rPr kumimoji="1" lang="ja-JP" altLang="en-US" dirty="0" smtClean="0"/>
              <a:t>パッチレビュープロセスの効率化</a:t>
            </a:r>
            <a:endParaRPr kumimoji="1" lang="en-US" altLang="ja-JP" dirty="0" smtClean="0"/>
          </a:p>
          <a:p>
            <a:r>
              <a:rPr lang="ja-JP" altLang="en-US" dirty="0" smtClean="0"/>
              <a:t>アプローチ</a:t>
            </a:r>
            <a:endParaRPr lang="en-US" altLang="ja-JP" dirty="0" smtClean="0"/>
          </a:p>
          <a:p>
            <a:pPr lvl="1"/>
            <a:r>
              <a:rPr lang="ja-JP" altLang="en-US" dirty="0" smtClean="0"/>
              <a:t>パッチレビュープロセスの効率化に影響を持つコミッターを選出する</a:t>
            </a:r>
            <a:endParaRPr lang="en-US" altLang="ja-JP" dirty="0" smtClean="0"/>
          </a:p>
        </p:txBody>
      </p:sp>
      <p:grpSp>
        <p:nvGrpSpPr>
          <p:cNvPr id="8" name="グループ化 7"/>
          <p:cNvGrpSpPr/>
          <p:nvPr/>
        </p:nvGrpSpPr>
        <p:grpSpPr>
          <a:xfrm>
            <a:off x="214282" y="3143248"/>
            <a:ext cx="8786874" cy="1000132"/>
            <a:chOff x="2143108" y="-197792"/>
            <a:chExt cx="8786874" cy="1357324"/>
          </a:xfrm>
        </p:grpSpPr>
        <p:sp>
          <p:nvSpPr>
            <p:cNvPr id="6" name="角丸四角形 5"/>
            <p:cNvSpPr/>
            <p:nvPr/>
          </p:nvSpPr>
          <p:spPr>
            <a:xfrm>
              <a:off x="2143108" y="-197792"/>
              <a:ext cx="8786874" cy="1357324"/>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 2"/>
            <p:cNvSpPr txBox="1">
              <a:spLocks/>
            </p:cNvSpPr>
            <p:nvPr/>
          </p:nvSpPr>
          <p:spPr bwMode="gray">
            <a:xfrm>
              <a:off x="2214546" y="-126353"/>
              <a:ext cx="8715436" cy="128588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ja-JP" altLang="en-US" sz="2400" b="1" i="0" u="none" strike="noStrike" kern="0" cap="none" spc="0" normalizeH="0" baseline="0" noProof="0" dirty="0" smtClean="0">
                  <a:ln>
                    <a:noFill/>
                  </a:ln>
                  <a:solidFill>
                    <a:schemeClr val="tx1"/>
                  </a:solidFill>
                  <a:effectLst/>
                  <a:uLnTx/>
                  <a:uFillTx/>
                  <a:latin typeface="+mn-lt"/>
                  <a:ea typeface="+mn-ea"/>
                  <a:cs typeface="+mn-cs"/>
                </a:rPr>
                <a:t>時間</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RQ1</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：コミッターと非コミッターでレビュー時間・パッチ編集時間に違いはあるか？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sp>
        <p:nvSpPr>
          <p:cNvPr id="7" name="フッター プレースホルダ 6"/>
          <p:cNvSpPr>
            <a:spLocks noGrp="1"/>
          </p:cNvSpPr>
          <p:nvPr>
            <p:ph type="ftr" sz="quarter" idx="11"/>
          </p:nvPr>
        </p:nvSpPr>
        <p:spPr/>
        <p:txBody>
          <a:bodyPr/>
          <a:lstStyle/>
          <a:p>
            <a:r>
              <a:rPr lang="en-US" altLang="ja-JP" dirty="0" smtClean="0"/>
              <a:t>OSS</a:t>
            </a:r>
            <a:r>
              <a:rPr lang="ja-JP" altLang="en-US" dirty="0" smtClean="0"/>
              <a:t>開発におけるパッチレビュープロセスの効率化に向けたコミッターの分類</a:t>
            </a:r>
            <a:endParaRPr lang="en-US" altLang="ja-JP" dirty="0"/>
          </a:p>
        </p:txBody>
      </p:sp>
      <p:grpSp>
        <p:nvGrpSpPr>
          <p:cNvPr id="13" name="グループ化 12"/>
          <p:cNvGrpSpPr/>
          <p:nvPr/>
        </p:nvGrpSpPr>
        <p:grpSpPr>
          <a:xfrm>
            <a:off x="214282" y="4286256"/>
            <a:ext cx="8786874" cy="1000132"/>
            <a:chOff x="214282" y="3643314"/>
            <a:chExt cx="8786874" cy="1000132"/>
          </a:xfrm>
        </p:grpSpPr>
        <p:sp>
          <p:nvSpPr>
            <p:cNvPr id="9" name="角丸四角形 8"/>
            <p:cNvSpPr/>
            <p:nvPr/>
          </p:nvSpPr>
          <p:spPr>
            <a:xfrm>
              <a:off x="214282" y="3643314"/>
              <a:ext cx="8786874" cy="1000132"/>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コンテンツ プレースホルダ 2"/>
            <p:cNvSpPr txBox="1">
              <a:spLocks/>
            </p:cNvSpPr>
            <p:nvPr/>
          </p:nvSpPr>
          <p:spPr bwMode="gray">
            <a:xfrm>
              <a:off x="285720" y="3695953"/>
              <a:ext cx="8715436" cy="9474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ja-JP" altLang="en-US" sz="2400" b="1" kern="0" dirty="0" smtClean="0">
                  <a:latin typeface="+mn-lt"/>
                  <a:ea typeface="+mn-ea"/>
                </a:rPr>
                <a:t>回数</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RQ2</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：コミッターと非コミッターでレビュー回数・パッチ編集回数に違いはあるか？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grpSp>
        <p:nvGrpSpPr>
          <p:cNvPr id="14" name="グループ化 13"/>
          <p:cNvGrpSpPr/>
          <p:nvPr/>
        </p:nvGrpSpPr>
        <p:grpSpPr>
          <a:xfrm>
            <a:off x="214282" y="5429264"/>
            <a:ext cx="8786874" cy="1000132"/>
            <a:chOff x="214282" y="4786322"/>
            <a:chExt cx="8786874" cy="1000132"/>
          </a:xfrm>
        </p:grpSpPr>
        <p:sp>
          <p:nvSpPr>
            <p:cNvPr id="11" name="角丸四角形 10"/>
            <p:cNvSpPr/>
            <p:nvPr/>
          </p:nvSpPr>
          <p:spPr>
            <a:xfrm>
              <a:off x="214282" y="4786322"/>
              <a:ext cx="8786874" cy="1000132"/>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 2"/>
            <p:cNvSpPr txBox="1">
              <a:spLocks/>
            </p:cNvSpPr>
            <p:nvPr/>
          </p:nvSpPr>
          <p:spPr bwMode="gray">
            <a:xfrm>
              <a:off x="285720" y="4838961"/>
              <a:ext cx="8715436" cy="9474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ja-JP" altLang="en-US" sz="2400" b="1" kern="0" dirty="0" smtClean="0">
                  <a:latin typeface="+mn-lt"/>
                  <a:ea typeface="+mn-ea"/>
                </a:rPr>
                <a:t>コミッターのタイプ</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RQ3</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：コミッターのレビューとパッチ編集にはどのような関係があるか？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sp>
        <p:nvSpPr>
          <p:cNvPr id="15" name="スライド番号プレースホルダ 14"/>
          <p:cNvSpPr>
            <a:spLocks noGrp="1"/>
          </p:cNvSpPr>
          <p:nvPr>
            <p:ph type="sldNum" sz="quarter" idx="12"/>
          </p:nvPr>
        </p:nvSpPr>
        <p:spPr/>
        <p:txBody>
          <a:bodyPr/>
          <a:lstStyle/>
          <a:p>
            <a:fld id="{F92429EF-CC36-4027-8A23-5B262E590B44}" type="slidenum">
              <a:rPr lang="en-US" altLang="ja-JP" smtClean="0"/>
              <a:pPr/>
              <a:t>7</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 2"/>
          <p:cNvSpPr>
            <a:spLocks noGrp="1"/>
          </p:cNvSpPr>
          <p:nvPr>
            <p:ph idx="1"/>
          </p:nvPr>
        </p:nvSpPr>
        <p:spPr>
          <a:xfrm>
            <a:off x="457200" y="1020763"/>
            <a:ext cx="8543956" cy="5145087"/>
          </a:xfrm>
        </p:spPr>
        <p:txBody>
          <a:bodyPr/>
          <a:lstStyle/>
          <a:p>
            <a:r>
              <a:rPr kumimoji="1" lang="en-US" altLang="ja-JP" dirty="0" smtClean="0"/>
              <a:t>ML</a:t>
            </a:r>
            <a:r>
              <a:rPr kumimoji="1" lang="ja-JP" altLang="en-US" dirty="0" err="1" smtClean="0"/>
              <a:t>，</a:t>
            </a:r>
            <a:r>
              <a:rPr kumimoji="1" lang="en-US" altLang="ja-JP" dirty="0" smtClean="0"/>
              <a:t>BTS</a:t>
            </a:r>
            <a:r>
              <a:rPr kumimoji="1" lang="ja-JP" altLang="en-US" dirty="0" smtClean="0"/>
              <a:t>に投稿されたパッチへのレビュー，パッチの編集にかかった時間と回数を調査する．</a:t>
            </a:r>
            <a:endParaRPr kumimoji="1" lang="en-US" altLang="ja-JP" dirty="0" smtClean="0"/>
          </a:p>
          <a:p>
            <a:pPr lvl="1"/>
            <a:r>
              <a:rPr kumimoji="1" lang="en-US" altLang="ja-JP" dirty="0" smtClean="0"/>
              <a:t>RQ</a:t>
            </a:r>
            <a:r>
              <a:rPr kumimoji="1" lang="ja-JP" altLang="en-US" dirty="0" smtClean="0"/>
              <a:t>１：レビュー時間とパッチ編集時間</a:t>
            </a:r>
            <a:endParaRPr lang="en-US" altLang="ja-JP" dirty="0" smtClean="0"/>
          </a:p>
          <a:p>
            <a:pPr lvl="2"/>
            <a:r>
              <a:rPr lang="ja-JP" altLang="en-US" dirty="0" smtClean="0"/>
              <a:t>各項目ごとにコミッターと非コミッターを比較</a:t>
            </a:r>
            <a:endParaRPr lang="en-US" altLang="ja-JP" dirty="0" smtClean="0"/>
          </a:p>
          <a:p>
            <a:pPr lvl="1"/>
            <a:r>
              <a:rPr lang="en-US" altLang="ja-JP" dirty="0" smtClean="0"/>
              <a:t>RQ2</a:t>
            </a:r>
            <a:r>
              <a:rPr lang="ja-JP" altLang="en-US" dirty="0" smtClean="0"/>
              <a:t>：レビュー回数とパッチ編集回数</a:t>
            </a:r>
            <a:endParaRPr lang="en-US" altLang="ja-JP" dirty="0" smtClean="0"/>
          </a:p>
          <a:p>
            <a:pPr lvl="2"/>
            <a:r>
              <a:rPr lang="ja-JP" altLang="en-US" dirty="0" smtClean="0"/>
              <a:t>各項目ごとにコミッターと非コミッターを比較</a:t>
            </a:r>
            <a:endParaRPr lang="en-US" altLang="ja-JP" dirty="0" smtClean="0"/>
          </a:p>
          <a:p>
            <a:pPr lvl="1"/>
            <a:r>
              <a:rPr lang="en-US" altLang="ja-JP" dirty="0" smtClean="0"/>
              <a:t>RQ3</a:t>
            </a:r>
            <a:r>
              <a:rPr lang="ja-JP" altLang="en-US" dirty="0" smtClean="0"/>
              <a:t>：コミッターのレビューとパッチ編集の関係</a:t>
            </a:r>
            <a:endParaRPr lang="en-US" altLang="ja-JP" dirty="0" smtClean="0"/>
          </a:p>
          <a:p>
            <a:pPr lvl="2"/>
            <a:r>
              <a:rPr lang="ja-JP" altLang="en-US" dirty="0" smtClean="0"/>
              <a:t>各項目ごとに全開発者の中央値をもとにコミッターを分類</a:t>
            </a:r>
          </a:p>
          <a:p>
            <a:pPr lvl="2">
              <a:buNone/>
            </a:pPr>
            <a:endParaRPr lang="en-US" altLang="ja-JP" dirty="0" smtClean="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8</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a:xfrm>
            <a:off x="457200" y="1020763"/>
            <a:ext cx="8229600" cy="4765691"/>
          </a:xfrm>
        </p:spPr>
        <p:txBody>
          <a:bodyPr/>
          <a:lstStyle/>
          <a:p>
            <a:r>
              <a:rPr lang="ja-JP" altLang="en-US" dirty="0" smtClean="0"/>
              <a:t>対象プロジェクト</a:t>
            </a:r>
            <a:endParaRPr lang="en-US" altLang="ja-JP" dirty="0" smtClean="0"/>
          </a:p>
          <a:p>
            <a:pPr lvl="1"/>
            <a:r>
              <a:rPr lang="en-US" altLang="ja-JP" dirty="0" err="1" smtClean="0"/>
              <a:t>PostgreSQL</a:t>
            </a:r>
            <a:endParaRPr lang="en-US" altLang="ja-JP" dirty="0" smtClean="0"/>
          </a:p>
          <a:p>
            <a:r>
              <a:rPr lang="ja-JP" altLang="en-US" dirty="0" smtClean="0"/>
              <a:t>取得データ</a:t>
            </a:r>
            <a:endParaRPr lang="en-US" altLang="ja-JP" dirty="0" smtClean="0"/>
          </a:p>
          <a:p>
            <a:pPr lvl="1"/>
            <a:r>
              <a:rPr lang="en-US" altLang="ja-JP" dirty="0" smtClean="0"/>
              <a:t>ML</a:t>
            </a:r>
            <a:r>
              <a:rPr lang="ja-JP" altLang="en-US" dirty="0" smtClean="0"/>
              <a:t>アーカイブ（</a:t>
            </a:r>
            <a:r>
              <a:rPr lang="en-US" altLang="ja-JP" dirty="0" err="1" smtClean="0"/>
              <a:t>pgsql</a:t>
            </a:r>
            <a:r>
              <a:rPr lang="en-US" altLang="ja-JP" dirty="0" smtClean="0"/>
              <a:t>-hackers, </a:t>
            </a:r>
            <a:r>
              <a:rPr lang="en-US" altLang="ja-JP" dirty="0" err="1" smtClean="0"/>
              <a:t>pgsql</a:t>
            </a:r>
            <a:r>
              <a:rPr lang="en-US" altLang="ja-JP" dirty="0" smtClean="0"/>
              <a:t>-patches</a:t>
            </a:r>
            <a:r>
              <a:rPr lang="ja-JP" altLang="en-US" dirty="0" smtClean="0"/>
              <a:t>）</a:t>
            </a:r>
            <a:endParaRPr lang="en-US" altLang="ja-JP" dirty="0" smtClean="0"/>
          </a:p>
          <a:p>
            <a:r>
              <a:rPr lang="ja-JP" altLang="en-US" dirty="0" smtClean="0"/>
              <a:t>分析期間</a:t>
            </a:r>
            <a:endParaRPr lang="en-US" altLang="ja-JP" dirty="0" smtClean="0"/>
          </a:p>
          <a:p>
            <a:pPr lvl="1"/>
            <a:r>
              <a:rPr lang="en-US" altLang="ja-JP" dirty="0" smtClean="0"/>
              <a:t>2001/01/01</a:t>
            </a:r>
            <a:r>
              <a:rPr lang="ja-JP" altLang="en-US" dirty="0" smtClean="0"/>
              <a:t>～</a:t>
            </a:r>
            <a:r>
              <a:rPr lang="en-US" altLang="ja-JP" dirty="0" smtClean="0"/>
              <a:t>2008/12/31</a:t>
            </a:r>
          </a:p>
          <a:p>
            <a:r>
              <a:rPr lang="ja-JP" altLang="en-US" dirty="0" smtClean="0"/>
              <a:t>総レビュー数</a:t>
            </a:r>
            <a:endParaRPr lang="en-US" altLang="ja-JP" dirty="0" smtClean="0"/>
          </a:p>
          <a:p>
            <a:pPr lvl="1"/>
            <a:r>
              <a:rPr lang="en-US" altLang="ja-JP" dirty="0" smtClean="0"/>
              <a:t>3352</a:t>
            </a:r>
            <a:r>
              <a:rPr lang="ja-JP" altLang="en-US" dirty="0" smtClean="0"/>
              <a:t>件</a:t>
            </a:r>
            <a:endParaRPr lang="en-US" altLang="ja-JP" dirty="0" smtClean="0"/>
          </a:p>
          <a:p>
            <a:r>
              <a:rPr lang="ja-JP" altLang="en-US" dirty="0" smtClean="0"/>
              <a:t>総パッチ編集数</a:t>
            </a:r>
            <a:endParaRPr lang="en-US" altLang="ja-JP" dirty="0" smtClean="0"/>
          </a:p>
          <a:p>
            <a:pPr lvl="1"/>
            <a:r>
              <a:rPr lang="en-US" altLang="ja-JP" dirty="0" smtClean="0"/>
              <a:t>1848</a:t>
            </a:r>
            <a:r>
              <a:rPr lang="ja-JP" altLang="en-US" dirty="0" smtClean="0"/>
              <a:t>件</a:t>
            </a:r>
            <a:endParaRPr lang="en-US" altLang="ja-JP" dirty="0" smtClean="0"/>
          </a:p>
        </p:txBody>
      </p:sp>
      <p:pic>
        <p:nvPicPr>
          <p:cNvPr id="5" name="図 4" descr="150px-Pg_logo.png"/>
          <p:cNvPicPr>
            <a:picLocks noChangeAspect="1"/>
          </p:cNvPicPr>
          <p:nvPr/>
        </p:nvPicPr>
        <p:blipFill>
          <a:blip r:embed="rId3" cstate="print"/>
          <a:stretch>
            <a:fillRect/>
          </a:stretch>
        </p:blipFill>
        <p:spPr>
          <a:xfrm>
            <a:off x="3071802" y="1285860"/>
            <a:ext cx="650875" cy="585788"/>
          </a:xfrm>
          <a:prstGeom prst="rect">
            <a:avLst/>
          </a:prstGeom>
        </p:spPr>
      </p:pic>
      <p:sp>
        <p:nvSpPr>
          <p:cNvPr id="7" name="フッター プレースホルダ 6"/>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9</a:t>
            </a:fld>
            <a:endParaRPr lang="en-US" altLang="ja-JP"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RQ1</a:t>
            </a:r>
            <a:r>
              <a:rPr lang="ja-JP" altLang="en-US" dirty="0" smtClean="0"/>
              <a:t>結果</a:t>
            </a:r>
            <a:r>
              <a:rPr kumimoji="1" lang="ja-JP" altLang="en-US" dirty="0" smtClean="0"/>
              <a:t>：レビュー時間とパッチ編集時間</a:t>
            </a:r>
            <a:endParaRPr kumimoji="1" lang="ja-JP" altLang="en-US" dirty="0"/>
          </a:p>
        </p:txBody>
      </p:sp>
      <p:sp>
        <p:nvSpPr>
          <p:cNvPr id="3" name="コンテンツ プレースホルダ 2"/>
          <p:cNvSpPr>
            <a:spLocks noGrp="1"/>
          </p:cNvSpPr>
          <p:nvPr>
            <p:ph idx="1"/>
          </p:nvPr>
        </p:nvSpPr>
        <p:spPr>
          <a:xfrm>
            <a:off x="214282" y="5143512"/>
            <a:ext cx="8501122" cy="1000132"/>
          </a:xfrm>
        </p:spPr>
        <p:txBody>
          <a:bodyPr/>
          <a:lstStyle/>
          <a:p>
            <a:r>
              <a:rPr kumimoji="1" lang="ja-JP" altLang="en-US" dirty="0" smtClean="0"/>
              <a:t>レビュー時間・パッチ編集時間はコミッター選出の指標にならない</a:t>
            </a:r>
            <a:endParaRPr lang="en-US" altLang="ja-JP" sz="2000" dirty="0" smtClean="0"/>
          </a:p>
        </p:txBody>
      </p:sp>
      <p:pic>
        <p:nvPicPr>
          <p:cNvPr id="1026" name="Picture 2" descr="C:\shoji-f\SNA\IPSJ-Kansai2010\発表資料\PRT.png"/>
          <p:cNvPicPr>
            <a:picLocks noChangeAspect="1" noChangeArrowheads="1"/>
          </p:cNvPicPr>
          <p:nvPr/>
        </p:nvPicPr>
        <p:blipFill>
          <a:blip r:embed="rId3" cstate="print"/>
          <a:srcRect/>
          <a:stretch>
            <a:fillRect/>
          </a:stretch>
        </p:blipFill>
        <p:spPr bwMode="auto">
          <a:xfrm>
            <a:off x="714348" y="857232"/>
            <a:ext cx="3424953" cy="3419482"/>
          </a:xfrm>
          <a:prstGeom prst="rect">
            <a:avLst/>
          </a:prstGeom>
          <a:noFill/>
        </p:spPr>
      </p:pic>
      <p:pic>
        <p:nvPicPr>
          <p:cNvPr id="5" name="Picture 3" descr="C:\shoji-f\SNA\IPSJ-Kansai2010\発表資料\PET.png"/>
          <p:cNvPicPr>
            <a:picLocks noChangeAspect="1" noChangeArrowheads="1"/>
          </p:cNvPicPr>
          <p:nvPr/>
        </p:nvPicPr>
        <p:blipFill>
          <a:blip r:embed="rId4" cstate="print"/>
          <a:srcRect/>
          <a:stretch>
            <a:fillRect/>
          </a:stretch>
        </p:blipFill>
        <p:spPr bwMode="auto">
          <a:xfrm>
            <a:off x="4786314" y="857232"/>
            <a:ext cx="3434511" cy="3429024"/>
          </a:xfrm>
          <a:prstGeom prst="rect">
            <a:avLst/>
          </a:prstGeom>
          <a:noFill/>
        </p:spPr>
      </p:pic>
      <p:sp>
        <p:nvSpPr>
          <p:cNvPr id="9" name="コンテンツ プレースホルダ 2"/>
          <p:cNvSpPr txBox="1">
            <a:spLocks/>
          </p:cNvSpPr>
          <p:nvPr/>
        </p:nvSpPr>
        <p:spPr bwMode="gray">
          <a:xfrm>
            <a:off x="1152500" y="857232"/>
            <a:ext cx="7991532" cy="4286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tabLst/>
              <a:defRPr/>
            </a:pPr>
            <a:r>
              <a:rPr kumimoji="1" lang="en-US" altLang="ja-JP" sz="1600"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レビュー時間</a:t>
            </a:r>
            <a:r>
              <a:rPr kumimoji="1" lang="en-US" altLang="ja-JP" sz="1600"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パッチ編集時間</a:t>
            </a:r>
            <a:endParaRPr kumimoji="1" lang="en-US" altLang="ja-JP" b="0" i="0" u="none" strike="noStrike" kern="0" cap="none" spc="0" normalizeH="0" baseline="0" noProof="0" dirty="0" smtClean="0">
              <a:ln>
                <a:noFill/>
              </a:ln>
              <a:solidFill>
                <a:schemeClr val="tx1"/>
              </a:solidFill>
              <a:effectLst/>
              <a:uLnTx/>
              <a:uFillTx/>
              <a:latin typeface="+mn-lt"/>
              <a:ea typeface="+mn-ea"/>
            </a:endParaRPr>
          </a:p>
        </p:txBody>
      </p:sp>
      <p:sp>
        <p:nvSpPr>
          <p:cNvPr id="10" name="角丸四角形 9"/>
          <p:cNvSpPr/>
          <p:nvPr/>
        </p:nvSpPr>
        <p:spPr>
          <a:xfrm>
            <a:off x="357158" y="4500570"/>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コミッター・非コミッター間に違いはない</a:t>
            </a:r>
            <a:endParaRPr kumimoji="1" lang="ja-JP" altLang="en-US" sz="2400" dirty="0">
              <a:solidFill>
                <a:schemeClr val="tx1"/>
              </a:solidFill>
            </a:endParaRPr>
          </a:p>
        </p:txBody>
      </p:sp>
      <p:sp>
        <p:nvSpPr>
          <p:cNvPr id="11" name="テキスト ボックス 10"/>
          <p:cNvSpPr txBox="1"/>
          <p:nvPr/>
        </p:nvSpPr>
        <p:spPr>
          <a:xfrm>
            <a:off x="1643042" y="4131238"/>
            <a:ext cx="1729961" cy="369332"/>
          </a:xfrm>
          <a:prstGeom prst="rect">
            <a:avLst/>
          </a:prstGeom>
          <a:noFill/>
        </p:spPr>
        <p:txBody>
          <a:bodyPr wrap="none" rtlCol="0">
            <a:spAutoFit/>
          </a:bodyPr>
          <a:lstStyle/>
          <a:p>
            <a:r>
              <a:rPr lang="en-US" altLang="ja-JP" dirty="0" smtClean="0">
                <a:solidFill>
                  <a:srgbClr val="FF0000"/>
                </a:solidFill>
              </a:rPr>
              <a:t>p</a:t>
            </a:r>
            <a:r>
              <a:rPr kumimoji="1" lang="ja-JP" altLang="en-US" dirty="0" smtClean="0">
                <a:solidFill>
                  <a:srgbClr val="FF0000"/>
                </a:solidFill>
              </a:rPr>
              <a:t>値</a:t>
            </a:r>
            <a:r>
              <a:rPr kumimoji="1" lang="en-US" altLang="ja-JP" dirty="0" smtClean="0">
                <a:solidFill>
                  <a:srgbClr val="FF0000"/>
                </a:solidFill>
              </a:rPr>
              <a:t>0.65(&gt;0.05)</a:t>
            </a:r>
            <a:endParaRPr kumimoji="1" lang="ja-JP" altLang="en-US" dirty="0">
              <a:solidFill>
                <a:srgbClr val="FF0000"/>
              </a:solidFill>
            </a:endParaRPr>
          </a:p>
        </p:txBody>
      </p:sp>
      <p:sp>
        <p:nvSpPr>
          <p:cNvPr id="12" name="テキスト ボックス 11"/>
          <p:cNvSpPr txBox="1"/>
          <p:nvPr/>
        </p:nvSpPr>
        <p:spPr>
          <a:xfrm>
            <a:off x="5786446" y="4143380"/>
            <a:ext cx="1729961" cy="369332"/>
          </a:xfrm>
          <a:prstGeom prst="rect">
            <a:avLst/>
          </a:prstGeom>
          <a:noFill/>
        </p:spPr>
        <p:txBody>
          <a:bodyPr wrap="none" rtlCol="0">
            <a:spAutoFit/>
          </a:bodyPr>
          <a:lstStyle/>
          <a:p>
            <a:r>
              <a:rPr lang="en-US" altLang="ja-JP" dirty="0" smtClean="0">
                <a:solidFill>
                  <a:srgbClr val="FF0000"/>
                </a:solidFill>
              </a:rPr>
              <a:t>p</a:t>
            </a:r>
            <a:r>
              <a:rPr kumimoji="1" lang="ja-JP" altLang="en-US" dirty="0" smtClean="0">
                <a:solidFill>
                  <a:srgbClr val="FF0000"/>
                </a:solidFill>
              </a:rPr>
              <a:t>値</a:t>
            </a:r>
            <a:r>
              <a:rPr kumimoji="1" lang="en-US" altLang="ja-JP" dirty="0" smtClean="0">
                <a:solidFill>
                  <a:srgbClr val="FF0000"/>
                </a:solidFill>
              </a:rPr>
              <a:t>0.48(&gt;0.05)</a:t>
            </a:r>
            <a:endParaRPr kumimoji="1" lang="ja-JP" altLang="en-US" dirty="0">
              <a:solidFill>
                <a:srgbClr val="FF0000"/>
              </a:solidFill>
            </a:endParaRPr>
          </a:p>
        </p:txBody>
      </p:sp>
      <p:sp>
        <p:nvSpPr>
          <p:cNvPr id="13" name="テキスト ボックス 12"/>
          <p:cNvSpPr txBox="1"/>
          <p:nvPr/>
        </p:nvSpPr>
        <p:spPr>
          <a:xfrm>
            <a:off x="1214414"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sp>
        <p:nvSpPr>
          <p:cNvPr id="14" name="テキスト ボックス 13"/>
          <p:cNvSpPr txBox="1"/>
          <p:nvPr/>
        </p:nvSpPr>
        <p:spPr>
          <a:xfrm>
            <a:off x="5214942"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grpSp>
        <p:nvGrpSpPr>
          <p:cNvPr id="17" name="グループ化 16"/>
          <p:cNvGrpSpPr/>
          <p:nvPr/>
        </p:nvGrpSpPr>
        <p:grpSpPr>
          <a:xfrm>
            <a:off x="335132" y="1214422"/>
            <a:ext cx="736406" cy="2786083"/>
            <a:chOff x="335132" y="1214422"/>
            <a:chExt cx="736406" cy="2786083"/>
          </a:xfrm>
        </p:grpSpPr>
        <p:sp>
          <p:nvSpPr>
            <p:cNvPr id="16" name="テキスト ボックス 15"/>
            <p:cNvSpPr txBox="1"/>
            <p:nvPr/>
          </p:nvSpPr>
          <p:spPr>
            <a:xfrm>
              <a:off x="571472" y="1214422"/>
              <a:ext cx="500066" cy="2631490"/>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endParaRPr kumimoji="1" lang="ja-JP" altLang="en-US" sz="1100" dirty="0"/>
            </a:p>
          </p:txBody>
        </p:sp>
        <p:sp>
          <p:nvSpPr>
            <p:cNvPr id="15" name="テキスト ボックス 14"/>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レビュー時間（分）</a:t>
              </a:r>
              <a:endParaRPr kumimoji="1" lang="ja-JP" altLang="en-US" sz="1200" dirty="0"/>
            </a:p>
          </p:txBody>
        </p:sp>
      </p:grpSp>
      <p:grpSp>
        <p:nvGrpSpPr>
          <p:cNvPr id="18" name="グループ化 17"/>
          <p:cNvGrpSpPr/>
          <p:nvPr/>
        </p:nvGrpSpPr>
        <p:grpSpPr>
          <a:xfrm>
            <a:off x="4407098" y="1214422"/>
            <a:ext cx="736406" cy="2786083"/>
            <a:chOff x="335132" y="1214422"/>
            <a:chExt cx="736406" cy="2786083"/>
          </a:xfrm>
        </p:grpSpPr>
        <p:sp>
          <p:nvSpPr>
            <p:cNvPr id="19" name="テキスト ボックス 18"/>
            <p:cNvSpPr txBox="1"/>
            <p:nvPr/>
          </p:nvSpPr>
          <p:spPr>
            <a:xfrm>
              <a:off x="571472" y="1214422"/>
              <a:ext cx="500066" cy="2631490"/>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endParaRPr kumimoji="1" lang="ja-JP" altLang="en-US" sz="1100" dirty="0"/>
            </a:p>
          </p:txBody>
        </p:sp>
        <p:sp>
          <p:nvSpPr>
            <p:cNvPr id="20" name="テキスト ボックス 19"/>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パッチ編集時間（分）</a:t>
              </a:r>
              <a:endParaRPr kumimoji="1" lang="ja-JP" altLang="en-US" sz="1200" dirty="0"/>
            </a:p>
          </p:txBody>
        </p:sp>
      </p:grpSp>
      <p:sp>
        <p:nvSpPr>
          <p:cNvPr id="21" name="フッター プレースホルダ 2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22" name="スライド番号プレースホルダ 21"/>
          <p:cNvSpPr>
            <a:spLocks noGrp="1"/>
          </p:cNvSpPr>
          <p:nvPr>
            <p:ph type="sldNum" sz="quarter" idx="12"/>
          </p:nvPr>
        </p:nvSpPr>
        <p:spPr/>
        <p:txBody>
          <a:bodyPr/>
          <a:lstStyle/>
          <a:p>
            <a:fld id="{F92429EF-CC36-4027-8A23-5B262E590B44}" type="slidenum">
              <a:rPr lang="en-US" altLang="ja-JP" smtClean="0"/>
              <a:pPr/>
              <a:t>10</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RQ2</a:t>
            </a:r>
            <a:r>
              <a:rPr lang="ja-JP" altLang="en-US" dirty="0" smtClean="0"/>
              <a:t>結果</a:t>
            </a:r>
            <a:r>
              <a:rPr kumimoji="1" lang="ja-JP" altLang="en-US" dirty="0" smtClean="0"/>
              <a:t>：レビュー</a:t>
            </a:r>
            <a:r>
              <a:rPr lang="ja-JP" altLang="en-US" dirty="0" smtClean="0"/>
              <a:t>回数</a:t>
            </a:r>
            <a:r>
              <a:rPr kumimoji="1" lang="ja-JP" altLang="en-US" dirty="0" smtClean="0"/>
              <a:t>とパッチ編集</a:t>
            </a:r>
            <a:r>
              <a:rPr lang="ja-JP" altLang="en-US" dirty="0" smtClean="0"/>
              <a:t>回数</a:t>
            </a:r>
            <a:endParaRPr kumimoji="1" lang="ja-JP" altLang="en-US" dirty="0"/>
          </a:p>
        </p:txBody>
      </p:sp>
      <p:pic>
        <p:nvPicPr>
          <p:cNvPr id="1026" name="Picture 2" descr="C:\shoji-f\SNA\IPSJ-Kansai2010\発表資料\PRT.png"/>
          <p:cNvPicPr>
            <a:picLocks noChangeAspect="1" noChangeArrowheads="1"/>
          </p:cNvPicPr>
          <p:nvPr/>
        </p:nvPicPr>
        <p:blipFill>
          <a:blip r:embed="rId3" cstate="print"/>
          <a:stretch>
            <a:fillRect/>
          </a:stretch>
        </p:blipFill>
        <p:spPr bwMode="auto">
          <a:xfrm>
            <a:off x="714348" y="857232"/>
            <a:ext cx="3424953" cy="3419481"/>
          </a:xfrm>
          <a:prstGeom prst="rect">
            <a:avLst/>
          </a:prstGeom>
          <a:noFill/>
        </p:spPr>
      </p:pic>
      <p:pic>
        <p:nvPicPr>
          <p:cNvPr id="5" name="Picture 3" descr="C:\shoji-f\SNA\IPSJ-Kansai2010\発表資料\PET.png"/>
          <p:cNvPicPr>
            <a:picLocks noChangeAspect="1" noChangeArrowheads="1"/>
          </p:cNvPicPr>
          <p:nvPr/>
        </p:nvPicPr>
        <p:blipFill>
          <a:blip r:embed="rId4" cstate="print"/>
          <a:stretch>
            <a:fillRect/>
          </a:stretch>
        </p:blipFill>
        <p:spPr bwMode="auto">
          <a:xfrm>
            <a:off x="4786314" y="857232"/>
            <a:ext cx="3434510" cy="3429024"/>
          </a:xfrm>
          <a:prstGeom prst="rect">
            <a:avLst/>
          </a:prstGeom>
          <a:noFill/>
        </p:spPr>
      </p:pic>
      <p:sp>
        <p:nvSpPr>
          <p:cNvPr id="7" name="コンテンツ プレースホルダ 2"/>
          <p:cNvSpPr txBox="1">
            <a:spLocks/>
          </p:cNvSpPr>
          <p:nvPr/>
        </p:nvSpPr>
        <p:spPr bwMode="gray">
          <a:xfrm>
            <a:off x="1152500" y="857232"/>
            <a:ext cx="7991532" cy="4286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tabLst/>
              <a:defRPr/>
            </a:pPr>
            <a:r>
              <a:rPr kumimoji="1" lang="en-US" altLang="ja-JP"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レビュー回数</a:t>
            </a:r>
            <a:r>
              <a:rPr kumimoji="1" lang="en-US" altLang="ja-JP"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パッチ編集回数</a:t>
            </a:r>
            <a:endParaRPr kumimoji="1" lang="en-US" altLang="ja-JP" b="0" i="0" u="none" strike="noStrike" kern="0" cap="none" spc="0" normalizeH="0" baseline="0" noProof="0" dirty="0" smtClean="0">
              <a:ln>
                <a:noFill/>
              </a:ln>
              <a:solidFill>
                <a:schemeClr val="tx1"/>
              </a:solidFill>
              <a:effectLst/>
              <a:uLnTx/>
              <a:uFillTx/>
              <a:latin typeface="+mn-lt"/>
              <a:ea typeface="+mn-ea"/>
            </a:endParaRPr>
          </a:p>
        </p:txBody>
      </p:sp>
      <p:sp>
        <p:nvSpPr>
          <p:cNvPr id="9" name="コンテンツ プレースホルダ 2"/>
          <p:cNvSpPr txBox="1">
            <a:spLocks/>
          </p:cNvSpPr>
          <p:nvPr/>
        </p:nvSpPr>
        <p:spPr bwMode="gray">
          <a:xfrm>
            <a:off x="214282" y="5143512"/>
            <a:ext cx="8501122" cy="1714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sz="2400" kern="0" dirty="0" smtClean="0">
                <a:latin typeface="+mn-lt"/>
                <a:ea typeface="+mn-ea"/>
              </a:rPr>
              <a:t>レビュー回数・パッチ編集回数はコミッター選出の指標になる</a:t>
            </a:r>
            <a:endParaRPr lang="en-US" altLang="ja-JP" sz="2400" kern="0" dirty="0" smtClean="0">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sz="2400" kern="0" dirty="0" smtClean="0">
                <a:latin typeface="+mn-lt"/>
                <a:ea typeface="+mn-ea"/>
              </a:rPr>
              <a:t>非コミッターの中にもコミッターの候補に成り得るパフォーマンスを示している開発者がいる</a:t>
            </a:r>
            <a:endParaRPr lang="en-US" altLang="ja-JP" sz="2400" kern="0" dirty="0" smtClean="0">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0" name="角丸四角形 9"/>
          <p:cNvSpPr/>
          <p:nvPr/>
        </p:nvSpPr>
        <p:spPr>
          <a:xfrm>
            <a:off x="357158" y="4500570"/>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コミッター・非コミッター間に違いがある</a:t>
            </a:r>
            <a:endParaRPr kumimoji="1" lang="ja-JP" altLang="en-US" sz="2400" dirty="0">
              <a:solidFill>
                <a:schemeClr val="tx1"/>
              </a:solidFill>
            </a:endParaRPr>
          </a:p>
        </p:txBody>
      </p:sp>
      <p:sp>
        <p:nvSpPr>
          <p:cNvPr id="13" name="円/楕円 12"/>
          <p:cNvSpPr/>
          <p:nvPr/>
        </p:nvSpPr>
        <p:spPr>
          <a:xfrm>
            <a:off x="7138800" y="1476000"/>
            <a:ext cx="214314" cy="2143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6929454" y="2071678"/>
            <a:ext cx="642942" cy="6429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1643042" y="4131238"/>
            <a:ext cx="1729961" cy="369332"/>
          </a:xfrm>
          <a:prstGeom prst="rect">
            <a:avLst/>
          </a:prstGeom>
          <a:noFill/>
        </p:spPr>
        <p:txBody>
          <a:bodyPr wrap="none" rtlCol="0">
            <a:spAutoFit/>
          </a:bodyPr>
          <a:lstStyle/>
          <a:p>
            <a:r>
              <a:rPr lang="en-US" altLang="ja-JP" dirty="0" smtClean="0">
                <a:solidFill>
                  <a:srgbClr val="0000FF"/>
                </a:solidFill>
              </a:rPr>
              <a:t>p</a:t>
            </a:r>
            <a:r>
              <a:rPr kumimoji="1" lang="ja-JP" altLang="en-US" dirty="0" smtClean="0">
                <a:solidFill>
                  <a:srgbClr val="0000FF"/>
                </a:solidFill>
              </a:rPr>
              <a:t>値</a:t>
            </a:r>
            <a:r>
              <a:rPr kumimoji="1" lang="en-US" altLang="ja-JP" dirty="0" smtClean="0">
                <a:solidFill>
                  <a:srgbClr val="0000FF"/>
                </a:solidFill>
              </a:rPr>
              <a:t>0.00(&lt;0.05)</a:t>
            </a:r>
            <a:endParaRPr kumimoji="1" lang="ja-JP" altLang="en-US" dirty="0">
              <a:solidFill>
                <a:srgbClr val="0000FF"/>
              </a:solidFill>
            </a:endParaRPr>
          </a:p>
        </p:txBody>
      </p:sp>
      <p:sp>
        <p:nvSpPr>
          <p:cNvPr id="16" name="テキスト ボックス 15"/>
          <p:cNvSpPr txBox="1"/>
          <p:nvPr/>
        </p:nvSpPr>
        <p:spPr>
          <a:xfrm>
            <a:off x="1214414"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sp>
        <p:nvSpPr>
          <p:cNvPr id="17" name="テキスト ボックス 16"/>
          <p:cNvSpPr txBox="1"/>
          <p:nvPr/>
        </p:nvSpPr>
        <p:spPr>
          <a:xfrm>
            <a:off x="5786446" y="4131238"/>
            <a:ext cx="1729961" cy="369332"/>
          </a:xfrm>
          <a:prstGeom prst="rect">
            <a:avLst/>
          </a:prstGeom>
          <a:noFill/>
        </p:spPr>
        <p:txBody>
          <a:bodyPr wrap="none" rtlCol="0">
            <a:spAutoFit/>
          </a:bodyPr>
          <a:lstStyle/>
          <a:p>
            <a:r>
              <a:rPr lang="en-US" altLang="ja-JP" dirty="0" smtClean="0">
                <a:solidFill>
                  <a:srgbClr val="0000FF"/>
                </a:solidFill>
              </a:rPr>
              <a:t>p</a:t>
            </a:r>
            <a:r>
              <a:rPr kumimoji="1" lang="ja-JP" altLang="en-US" dirty="0" smtClean="0">
                <a:solidFill>
                  <a:srgbClr val="0000FF"/>
                </a:solidFill>
              </a:rPr>
              <a:t>値</a:t>
            </a:r>
            <a:r>
              <a:rPr kumimoji="1" lang="en-US" altLang="ja-JP" dirty="0" smtClean="0">
                <a:solidFill>
                  <a:srgbClr val="0000FF"/>
                </a:solidFill>
              </a:rPr>
              <a:t>0.00(&lt;0.05)</a:t>
            </a:r>
            <a:endParaRPr kumimoji="1" lang="ja-JP" altLang="en-US" dirty="0">
              <a:solidFill>
                <a:srgbClr val="0000FF"/>
              </a:solidFill>
            </a:endParaRPr>
          </a:p>
        </p:txBody>
      </p:sp>
      <p:sp>
        <p:nvSpPr>
          <p:cNvPr id="18" name="テキスト ボックス 17"/>
          <p:cNvSpPr txBox="1"/>
          <p:nvPr/>
        </p:nvSpPr>
        <p:spPr>
          <a:xfrm>
            <a:off x="5214942"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grpSp>
        <p:nvGrpSpPr>
          <p:cNvPr id="22" name="グループ化 21"/>
          <p:cNvGrpSpPr/>
          <p:nvPr/>
        </p:nvGrpSpPr>
        <p:grpSpPr>
          <a:xfrm>
            <a:off x="335132" y="1214422"/>
            <a:ext cx="736406" cy="2786083"/>
            <a:chOff x="335132" y="1214422"/>
            <a:chExt cx="736406" cy="2786083"/>
          </a:xfrm>
        </p:grpSpPr>
        <p:sp>
          <p:nvSpPr>
            <p:cNvPr id="20" name="テキスト ボックス 19"/>
            <p:cNvSpPr txBox="1"/>
            <p:nvPr/>
          </p:nvSpPr>
          <p:spPr>
            <a:xfrm>
              <a:off x="571472" y="1214422"/>
              <a:ext cx="500066" cy="2600712"/>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kumimoji="1" lang="en-US" altLang="ja-JP" sz="1600" dirty="0" smtClean="0"/>
            </a:p>
            <a:p>
              <a:pPr algn="ctr"/>
              <a:r>
                <a:rPr kumimoji="1" lang="en-US" altLang="ja-JP" sz="1100" dirty="0" smtClean="0"/>
                <a:t>10</a:t>
              </a:r>
            </a:p>
            <a:p>
              <a:pPr algn="ctr"/>
              <a:endParaRPr lang="en-US" altLang="ja-JP" sz="1100" dirty="0" smtClean="0"/>
            </a:p>
            <a:p>
              <a:pPr algn="ctr"/>
              <a:endParaRPr kumimoji="1" lang="en-US" altLang="ja-JP" sz="1100" dirty="0" smtClean="0"/>
            </a:p>
            <a:p>
              <a:pPr algn="ctr"/>
              <a:endParaRPr kumimoji="1" lang="en-US" altLang="ja-JP" dirty="0" smtClean="0"/>
            </a:p>
            <a:p>
              <a:pPr algn="ctr"/>
              <a:r>
                <a:rPr lang="en-US" altLang="ja-JP" sz="1100" dirty="0" smtClean="0"/>
                <a:t>1</a:t>
              </a:r>
              <a:endParaRPr kumimoji="1" lang="ja-JP" altLang="en-US" sz="1100" dirty="0"/>
            </a:p>
          </p:txBody>
        </p:sp>
        <p:sp>
          <p:nvSpPr>
            <p:cNvPr id="21" name="テキスト ボックス 20"/>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レビュー回数</a:t>
              </a:r>
              <a:endParaRPr kumimoji="1" lang="ja-JP" altLang="en-US" sz="1200" dirty="0"/>
            </a:p>
          </p:txBody>
        </p:sp>
      </p:grpSp>
      <p:grpSp>
        <p:nvGrpSpPr>
          <p:cNvPr id="23" name="グループ化 22"/>
          <p:cNvGrpSpPr/>
          <p:nvPr/>
        </p:nvGrpSpPr>
        <p:grpSpPr>
          <a:xfrm>
            <a:off x="4429124" y="1214422"/>
            <a:ext cx="736406" cy="2786083"/>
            <a:chOff x="335132" y="1214422"/>
            <a:chExt cx="736406" cy="2786083"/>
          </a:xfrm>
        </p:grpSpPr>
        <p:sp>
          <p:nvSpPr>
            <p:cNvPr id="24" name="テキスト ボックス 23"/>
            <p:cNvSpPr txBox="1"/>
            <p:nvPr/>
          </p:nvSpPr>
          <p:spPr>
            <a:xfrm>
              <a:off x="571472" y="1214422"/>
              <a:ext cx="500066" cy="2600712"/>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kumimoji="1" lang="en-US" altLang="ja-JP" sz="1600" dirty="0" smtClean="0"/>
            </a:p>
            <a:p>
              <a:pPr algn="ctr"/>
              <a:r>
                <a:rPr kumimoji="1" lang="en-US" altLang="ja-JP" sz="1100" dirty="0" smtClean="0"/>
                <a:t>10</a:t>
              </a:r>
            </a:p>
            <a:p>
              <a:pPr algn="ctr"/>
              <a:endParaRPr lang="en-US" altLang="ja-JP" sz="1100" dirty="0" smtClean="0"/>
            </a:p>
            <a:p>
              <a:pPr algn="ctr"/>
              <a:endParaRPr kumimoji="1" lang="en-US" altLang="ja-JP" sz="1100" dirty="0" smtClean="0"/>
            </a:p>
            <a:p>
              <a:pPr algn="ctr"/>
              <a:endParaRPr kumimoji="1" lang="en-US" altLang="ja-JP" dirty="0" smtClean="0"/>
            </a:p>
            <a:p>
              <a:pPr algn="ctr"/>
              <a:r>
                <a:rPr lang="en-US" altLang="ja-JP" sz="1100" dirty="0" smtClean="0"/>
                <a:t>1</a:t>
              </a:r>
              <a:endParaRPr kumimoji="1" lang="ja-JP" altLang="en-US" sz="1100" dirty="0"/>
            </a:p>
          </p:txBody>
        </p:sp>
        <p:sp>
          <p:nvSpPr>
            <p:cNvPr id="25" name="テキスト ボックス 24"/>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パッチ編集回数</a:t>
              </a:r>
              <a:endParaRPr kumimoji="1" lang="ja-JP" altLang="en-US" sz="1200" dirty="0"/>
            </a:p>
          </p:txBody>
        </p:sp>
      </p:grpSp>
      <p:sp>
        <p:nvSpPr>
          <p:cNvPr id="26" name="フッター プレースホルダ 25"/>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27" name="スライド番号プレースホルダ 26"/>
          <p:cNvSpPr>
            <a:spLocks noGrp="1"/>
          </p:cNvSpPr>
          <p:nvPr>
            <p:ph type="sldNum" sz="quarter" idx="12"/>
          </p:nvPr>
        </p:nvSpPr>
        <p:spPr/>
        <p:txBody>
          <a:bodyPr/>
          <a:lstStyle/>
          <a:p>
            <a:fld id="{F92429EF-CC36-4027-8A23-5B262E590B44}" type="slidenum">
              <a:rPr lang="en-US" altLang="ja-JP" smtClean="0"/>
              <a:pPr/>
              <a:t>11</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lang="ja-JP" altLang="en-US" smtClean="0"/>
              <a:t>結果</a:t>
            </a:r>
            <a:r>
              <a:rPr kumimoji="1" lang="ja-JP" altLang="en-US" smtClean="0"/>
              <a:t>：</a:t>
            </a:r>
            <a:r>
              <a:rPr kumimoji="1" lang="ja-JP" altLang="en-US" dirty="0" smtClean="0"/>
              <a:t>コミッターのレビューとパッチ編集の関係</a:t>
            </a:r>
            <a:endParaRPr kumimoji="1" lang="ja-JP" altLang="en-US" dirty="0"/>
          </a:p>
        </p:txBody>
      </p:sp>
      <p:sp>
        <p:nvSpPr>
          <p:cNvPr id="11" name="フッター プレースホルダ 1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4" name="スライド番号プレースホルダ 53"/>
          <p:cNvSpPr>
            <a:spLocks noGrp="1"/>
          </p:cNvSpPr>
          <p:nvPr>
            <p:ph type="sldNum" sz="quarter" idx="12"/>
          </p:nvPr>
        </p:nvSpPr>
        <p:spPr/>
        <p:txBody>
          <a:bodyPr/>
          <a:lstStyle/>
          <a:p>
            <a:fld id="{F92429EF-CC36-4027-8A23-5B262E590B44}" type="slidenum">
              <a:rPr lang="en-US" altLang="ja-JP" smtClean="0"/>
              <a:pPr/>
              <a:t>12</a:t>
            </a:fld>
            <a:endParaRPr lang="en-US" altLang="ja-JP" dirty="0"/>
          </a:p>
        </p:txBody>
      </p:sp>
      <p:grpSp>
        <p:nvGrpSpPr>
          <p:cNvPr id="106" name="グループ化 49"/>
          <p:cNvGrpSpPr/>
          <p:nvPr/>
        </p:nvGrpSpPr>
        <p:grpSpPr>
          <a:xfrm>
            <a:off x="2857488" y="2143116"/>
            <a:ext cx="3342196" cy="2781318"/>
            <a:chOff x="1000100" y="857233"/>
            <a:chExt cx="3342196" cy="2781318"/>
          </a:xfrm>
        </p:grpSpPr>
        <p:pic>
          <p:nvPicPr>
            <p:cNvPr id="107" name="Picture 6"/>
            <p:cNvPicPr>
              <a:picLocks noChangeAspect="1" noChangeArrowheads="1"/>
            </p:cNvPicPr>
            <p:nvPr/>
          </p:nvPicPr>
          <p:blipFill>
            <a:blip r:embed="rId3"/>
            <a:srcRect/>
            <a:stretch>
              <a:fillRect/>
            </a:stretch>
          </p:blipFill>
          <p:spPr bwMode="auto">
            <a:xfrm>
              <a:off x="1539773" y="857233"/>
              <a:ext cx="2489510" cy="2500330"/>
            </a:xfrm>
            <a:prstGeom prst="rect">
              <a:avLst/>
            </a:prstGeom>
            <a:noFill/>
            <a:ln w="9525">
              <a:noFill/>
              <a:miter lim="800000"/>
              <a:headEnd/>
              <a:tailEnd/>
            </a:ln>
            <a:effectLst/>
          </p:spPr>
        </p:pic>
        <p:grpSp>
          <p:nvGrpSpPr>
            <p:cNvPr id="108" name="グループ化 14"/>
            <p:cNvGrpSpPr/>
            <p:nvPr/>
          </p:nvGrpSpPr>
          <p:grpSpPr>
            <a:xfrm>
              <a:off x="1000100" y="886596"/>
              <a:ext cx="770428" cy="2358867"/>
              <a:chOff x="1015490" y="1500174"/>
              <a:chExt cx="770428" cy="2358867"/>
            </a:xfrm>
          </p:grpSpPr>
          <p:sp>
            <p:nvSpPr>
              <p:cNvPr id="112" name="テキスト ボックス 111"/>
              <p:cNvSpPr txBox="1"/>
              <p:nvPr/>
            </p:nvSpPr>
            <p:spPr>
              <a:xfrm rot="16200000">
                <a:off x="46700" y="2468964"/>
                <a:ext cx="2214579" cy="276999"/>
              </a:xfrm>
              <a:prstGeom prst="rect">
                <a:avLst/>
              </a:prstGeom>
              <a:solidFill>
                <a:schemeClr val="bg1"/>
              </a:solidFill>
            </p:spPr>
            <p:txBody>
              <a:bodyPr wrap="square" rtlCol="0">
                <a:spAutoFit/>
              </a:bodyPr>
              <a:lstStyle/>
              <a:p>
                <a:pPr algn="ctr"/>
                <a:r>
                  <a:rPr lang="ja-JP" altLang="en-US" sz="1200" dirty="0" smtClean="0"/>
                  <a:t>レビュー時間（分）</a:t>
                </a:r>
                <a:endParaRPr kumimoji="1" lang="ja-JP" altLang="en-US" sz="1200" dirty="0"/>
              </a:p>
            </p:txBody>
          </p:sp>
          <p:sp>
            <p:nvSpPr>
              <p:cNvPr id="113" name="テキスト ボックス 112"/>
              <p:cNvSpPr txBox="1"/>
              <p:nvPr/>
            </p:nvSpPr>
            <p:spPr>
              <a:xfrm>
                <a:off x="1285852" y="1643050"/>
                <a:ext cx="500066" cy="2215991"/>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dirty="0" smtClean="0"/>
              </a:p>
              <a:p>
                <a:pPr algn="ctr"/>
                <a:r>
                  <a:rPr kumimoji="1" lang="en-US" altLang="ja-JP" sz="1100" dirty="0" smtClean="0"/>
                  <a:t>1000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600" dirty="0" smtClean="0"/>
              </a:p>
              <a:p>
                <a:pPr algn="ctr"/>
                <a:endParaRPr lang="en-US" altLang="ja-JP" sz="800" dirty="0" smtClean="0"/>
              </a:p>
              <a:p>
                <a:pPr algn="ctr"/>
                <a:r>
                  <a:rPr kumimoji="1" lang="en-US" altLang="ja-JP" sz="1100" dirty="0" smtClean="0"/>
                  <a:t>10</a:t>
                </a:r>
                <a:endParaRPr kumimoji="1" lang="ja-JP" altLang="en-US" sz="1100" dirty="0"/>
              </a:p>
            </p:txBody>
          </p:sp>
        </p:grpSp>
        <p:grpSp>
          <p:nvGrpSpPr>
            <p:cNvPr id="109" name="グループ化 23"/>
            <p:cNvGrpSpPr/>
            <p:nvPr/>
          </p:nvGrpSpPr>
          <p:grpSpPr>
            <a:xfrm>
              <a:off x="1484776" y="3143248"/>
              <a:ext cx="2857520" cy="495303"/>
              <a:chOff x="1643042" y="3714752"/>
              <a:chExt cx="2857520" cy="495303"/>
            </a:xfrm>
          </p:grpSpPr>
          <p:sp>
            <p:nvSpPr>
              <p:cNvPr id="110" name="テキスト ボックス 109"/>
              <p:cNvSpPr txBox="1"/>
              <p:nvPr/>
            </p:nvSpPr>
            <p:spPr>
              <a:xfrm>
                <a:off x="1643042" y="3933056"/>
                <a:ext cx="2786082" cy="276999"/>
              </a:xfrm>
              <a:prstGeom prst="rect">
                <a:avLst/>
              </a:prstGeom>
              <a:solidFill>
                <a:schemeClr val="bg1"/>
              </a:solidFill>
            </p:spPr>
            <p:txBody>
              <a:bodyPr wrap="square" rtlCol="0">
                <a:spAutoFit/>
              </a:bodyPr>
              <a:lstStyle/>
              <a:p>
                <a:pPr algn="ctr"/>
                <a:r>
                  <a:rPr lang="ja-JP" altLang="en-US" sz="1200" dirty="0" smtClean="0"/>
                  <a:t>パッチ編集時間（分）</a:t>
                </a:r>
                <a:endParaRPr kumimoji="1" lang="ja-JP" altLang="en-US" sz="1200" dirty="0"/>
              </a:p>
            </p:txBody>
          </p:sp>
          <p:sp>
            <p:nvSpPr>
              <p:cNvPr id="111" name="テキスト ボックス 110"/>
              <p:cNvSpPr txBox="1"/>
              <p:nvPr/>
            </p:nvSpPr>
            <p:spPr>
              <a:xfrm>
                <a:off x="1714480" y="3714752"/>
                <a:ext cx="2786082" cy="261610"/>
              </a:xfrm>
              <a:prstGeom prst="rect">
                <a:avLst/>
              </a:prstGeom>
              <a:solidFill>
                <a:schemeClr val="bg1"/>
              </a:solidFill>
            </p:spPr>
            <p:txBody>
              <a:bodyPr wrap="square" rtlCol="0">
                <a:spAutoFit/>
              </a:bodyPr>
              <a:lstStyle/>
              <a:p>
                <a:r>
                  <a:rPr kumimoji="1" lang="en-US" altLang="ja-JP" sz="1100" dirty="0" smtClean="0"/>
                  <a:t>10       </a:t>
                </a:r>
                <a:r>
                  <a:rPr kumimoji="1" lang="ja-JP" altLang="en-US" sz="1100" dirty="0" smtClean="0"/>
                  <a:t>　</a:t>
                </a:r>
                <a:r>
                  <a:rPr kumimoji="1" lang="en-US" altLang="ja-JP" sz="1100" dirty="0" smtClean="0"/>
                  <a:t>      100           1000          10000</a:t>
                </a:r>
                <a:endParaRPr kumimoji="1" lang="ja-JP" altLang="en-US" sz="1100" dirty="0"/>
              </a:p>
            </p:txBody>
          </p:sp>
        </p:grpSp>
      </p:grpSp>
      <p:graphicFrame>
        <p:nvGraphicFramePr>
          <p:cNvPr id="37" name="表 36"/>
          <p:cNvGraphicFramePr>
            <a:graphicFrameLocks noGrp="1"/>
          </p:cNvGraphicFramePr>
          <p:nvPr/>
        </p:nvGraphicFramePr>
        <p:xfrm>
          <a:off x="2786050" y="928670"/>
          <a:ext cx="4178300" cy="975360"/>
        </p:xfrm>
        <a:graphic>
          <a:graphicData uri="http://schemas.openxmlformats.org/drawingml/2006/table">
            <a:tbl>
              <a:tblPr/>
              <a:tblGrid>
                <a:gridCol w="1079500"/>
                <a:gridCol w="3098800"/>
              </a:tblGrid>
              <a:tr h="238125">
                <a:tc>
                  <a:txBody>
                    <a:bodyPr/>
                    <a:lstStyle/>
                    <a:p>
                      <a:pPr algn="r" fontAlgn="ctr"/>
                      <a:r>
                        <a:rPr lang="ja-JP" altLang="en-US" sz="1600" b="0" i="0" u="none" strike="noStrike" dirty="0">
                          <a:solidFill>
                            <a:srgbClr val="000000"/>
                          </a:solidFill>
                          <a:latin typeface="ＭＳ Ｐゴシック"/>
                        </a:rPr>
                        <a:t>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600" b="0" i="0" u="none" strike="noStrike" dirty="0">
                          <a:solidFill>
                            <a:srgbClr val="000000"/>
                          </a:solidFill>
                          <a:latin typeface="ＭＳ Ｐゴシック"/>
                        </a:rPr>
                        <a:t>レビュー時間・パッチ編集時間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8125">
                <a:tc>
                  <a:txBody>
                    <a:bodyPr/>
                    <a:lstStyle/>
                    <a:p>
                      <a:pPr algn="r" fontAlgn="ctr"/>
                      <a:r>
                        <a:rPr lang="ja-JP" altLang="en-US" sz="1600" b="0" i="0" u="none" strike="noStrike">
                          <a:solidFill>
                            <a:srgbClr val="000000"/>
                          </a:solidFill>
                          <a:latin typeface="ＭＳ Ｐゴシック"/>
                        </a:rPr>
                        <a:t>レビュー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a:solidFill>
                            <a:srgbClr val="000000"/>
                          </a:solidFill>
                          <a:latin typeface="ＭＳ Ｐゴシック"/>
                        </a:rPr>
                        <a:t>レビュー時間・レビュー回数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a:solidFill>
                            <a:srgbClr val="000000"/>
                          </a:solidFill>
                          <a:latin typeface="ＭＳ Ｐゴシック"/>
                        </a:rPr>
                        <a:t>パッチ編集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a:solidFill>
                            <a:srgbClr val="000000"/>
                          </a:solidFill>
                          <a:latin typeface="ＭＳ Ｐゴシック"/>
                        </a:rPr>
                        <a:t>パッチ編集時間・パッチ編集回数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dirty="0">
                          <a:solidFill>
                            <a:srgbClr val="000000"/>
                          </a:solidFill>
                          <a:latin typeface="ＭＳ Ｐゴシック"/>
                        </a:rPr>
                        <a:t>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latin typeface="ＭＳ Ｐゴシック"/>
                        </a:rPr>
                        <a:t>レビュー回数・パッチ編集回数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8" name="角丸四角形 37"/>
          <p:cNvSpPr/>
          <p:nvPr/>
        </p:nvSpPr>
        <p:spPr>
          <a:xfrm>
            <a:off x="357158" y="5072074"/>
            <a:ext cx="850112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spcBef>
                <a:spcPct val="20000"/>
              </a:spcBef>
            </a:pPr>
            <a:r>
              <a:rPr lang="ja-JP" altLang="en-US" sz="1700" dirty="0" smtClean="0">
                <a:solidFill>
                  <a:schemeClr val="tx1"/>
                </a:solidFill>
              </a:rPr>
              <a:t>レビュー時間・パッチ編集時間ともに中央値より長いコミッターと短いコミッターが混在する</a:t>
            </a:r>
            <a:endParaRPr lang="en-US" altLang="ja-JP" sz="1700" kern="0" dirty="0" smtClean="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lang="ja-JP" altLang="en-US" smtClean="0"/>
              <a:t>結果</a:t>
            </a:r>
            <a:r>
              <a:rPr kumimoji="1" lang="ja-JP" altLang="en-US" smtClean="0"/>
              <a:t>：</a:t>
            </a:r>
            <a:r>
              <a:rPr kumimoji="1" lang="ja-JP" altLang="en-US" dirty="0" smtClean="0"/>
              <a:t>コミッターのレビューとパッチ編集の関係</a:t>
            </a:r>
            <a:endParaRPr kumimoji="1" lang="ja-JP" altLang="en-US" dirty="0"/>
          </a:p>
        </p:txBody>
      </p:sp>
      <p:sp>
        <p:nvSpPr>
          <p:cNvPr id="11" name="フッター プレースホルダ 1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4" name="スライド番号プレースホルダ 53"/>
          <p:cNvSpPr>
            <a:spLocks noGrp="1"/>
          </p:cNvSpPr>
          <p:nvPr>
            <p:ph type="sldNum" sz="quarter" idx="12"/>
          </p:nvPr>
        </p:nvSpPr>
        <p:spPr/>
        <p:txBody>
          <a:bodyPr/>
          <a:lstStyle/>
          <a:p>
            <a:fld id="{F92429EF-CC36-4027-8A23-5B262E590B44}" type="slidenum">
              <a:rPr lang="en-US" altLang="ja-JP" smtClean="0"/>
              <a:pPr/>
              <a:t>13</a:t>
            </a:fld>
            <a:endParaRPr lang="en-US" altLang="ja-JP" dirty="0"/>
          </a:p>
        </p:txBody>
      </p:sp>
      <p:grpSp>
        <p:nvGrpSpPr>
          <p:cNvPr id="43" name="グループ化 42"/>
          <p:cNvGrpSpPr/>
          <p:nvPr/>
        </p:nvGrpSpPr>
        <p:grpSpPr>
          <a:xfrm>
            <a:off x="1158366" y="2214554"/>
            <a:ext cx="3413634" cy="2786082"/>
            <a:chOff x="5373208" y="3786190"/>
            <a:chExt cx="3413634" cy="2786082"/>
          </a:xfrm>
        </p:grpSpPr>
        <p:pic>
          <p:nvPicPr>
            <p:cNvPr id="44" name="Picture 3"/>
            <p:cNvPicPr>
              <a:picLocks noChangeAspect="1" noChangeArrowheads="1"/>
            </p:cNvPicPr>
            <p:nvPr/>
          </p:nvPicPr>
          <p:blipFill>
            <a:blip r:embed="rId3"/>
            <a:srcRect/>
            <a:stretch>
              <a:fillRect/>
            </a:stretch>
          </p:blipFill>
          <p:spPr bwMode="auto">
            <a:xfrm>
              <a:off x="5929322" y="3786190"/>
              <a:ext cx="2571768" cy="2473376"/>
            </a:xfrm>
            <a:prstGeom prst="rect">
              <a:avLst/>
            </a:prstGeom>
            <a:noFill/>
            <a:ln w="9525">
              <a:noFill/>
              <a:miter lim="800000"/>
              <a:headEnd/>
              <a:tailEnd/>
            </a:ln>
            <a:effectLst/>
          </p:spPr>
        </p:pic>
        <p:grpSp>
          <p:nvGrpSpPr>
            <p:cNvPr id="45" name="グループ化 58"/>
            <p:cNvGrpSpPr/>
            <p:nvPr/>
          </p:nvGrpSpPr>
          <p:grpSpPr>
            <a:xfrm>
              <a:off x="5373208" y="3999091"/>
              <a:ext cx="770428" cy="2215991"/>
              <a:chOff x="1229804" y="3999091"/>
              <a:chExt cx="770428" cy="2215991"/>
            </a:xfrm>
          </p:grpSpPr>
          <p:sp>
            <p:nvSpPr>
              <p:cNvPr id="50" name="テキスト ボックス 49"/>
              <p:cNvSpPr txBox="1"/>
              <p:nvPr/>
            </p:nvSpPr>
            <p:spPr>
              <a:xfrm>
                <a:off x="1500166" y="3999091"/>
                <a:ext cx="500066" cy="2215991"/>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dirty="0" smtClean="0"/>
              </a:p>
              <a:p>
                <a:pPr algn="ctr"/>
                <a:r>
                  <a:rPr kumimoji="1" lang="en-US" altLang="ja-JP" sz="1100" dirty="0" smtClean="0"/>
                  <a:t>100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a:t>
                </a:r>
              </a:p>
              <a:p>
                <a:pPr algn="ctr"/>
                <a:endParaRPr lang="en-US" altLang="ja-JP" sz="1100" dirty="0" smtClean="0"/>
              </a:p>
              <a:p>
                <a:pPr algn="ctr"/>
                <a:endParaRPr kumimoji="1" lang="en-US" altLang="ja-JP" sz="1200" dirty="0" smtClean="0"/>
              </a:p>
              <a:p>
                <a:pPr algn="ctr"/>
                <a:endParaRPr lang="en-US" altLang="ja-JP" sz="800" dirty="0" smtClean="0"/>
              </a:p>
              <a:p>
                <a:pPr algn="ctr"/>
                <a:r>
                  <a:rPr kumimoji="1" lang="en-US" altLang="ja-JP" sz="1100" dirty="0" smtClean="0"/>
                  <a:t>1</a:t>
                </a:r>
                <a:endParaRPr kumimoji="1" lang="ja-JP" altLang="en-US" sz="1100" dirty="0"/>
              </a:p>
            </p:txBody>
          </p:sp>
          <p:sp>
            <p:nvSpPr>
              <p:cNvPr id="49" name="テキスト ボックス 48"/>
              <p:cNvSpPr txBox="1"/>
              <p:nvPr/>
            </p:nvSpPr>
            <p:spPr>
              <a:xfrm rot="16200000">
                <a:off x="439609" y="5003599"/>
                <a:ext cx="1857389" cy="276999"/>
              </a:xfrm>
              <a:prstGeom prst="rect">
                <a:avLst/>
              </a:prstGeom>
              <a:solidFill>
                <a:schemeClr val="bg1"/>
              </a:solidFill>
            </p:spPr>
            <p:txBody>
              <a:bodyPr wrap="square" rtlCol="0">
                <a:spAutoFit/>
              </a:bodyPr>
              <a:lstStyle/>
              <a:p>
                <a:pPr algn="ctr"/>
                <a:r>
                  <a:rPr lang="ja-JP" altLang="en-US" sz="1200" dirty="0" smtClean="0"/>
                  <a:t>レビュー回数</a:t>
                </a:r>
                <a:endParaRPr kumimoji="1" lang="ja-JP" altLang="en-US" sz="1200" dirty="0"/>
              </a:p>
            </p:txBody>
          </p:sp>
        </p:grpSp>
        <p:grpSp>
          <p:nvGrpSpPr>
            <p:cNvPr id="46" name="グループ化 49"/>
            <p:cNvGrpSpPr/>
            <p:nvPr/>
          </p:nvGrpSpPr>
          <p:grpSpPr>
            <a:xfrm>
              <a:off x="5929322" y="6076969"/>
              <a:ext cx="2857520" cy="495303"/>
              <a:chOff x="1785918" y="6076969"/>
              <a:chExt cx="2857520" cy="495303"/>
            </a:xfrm>
          </p:grpSpPr>
          <p:sp>
            <p:nvSpPr>
              <p:cNvPr id="47" name="テキスト ボックス 46"/>
              <p:cNvSpPr txBox="1"/>
              <p:nvPr/>
            </p:nvSpPr>
            <p:spPr>
              <a:xfrm>
                <a:off x="1785918" y="6295273"/>
                <a:ext cx="2786082" cy="276999"/>
              </a:xfrm>
              <a:prstGeom prst="rect">
                <a:avLst/>
              </a:prstGeom>
              <a:solidFill>
                <a:schemeClr val="bg1"/>
              </a:solidFill>
            </p:spPr>
            <p:txBody>
              <a:bodyPr wrap="square" rtlCol="0">
                <a:spAutoFit/>
              </a:bodyPr>
              <a:lstStyle/>
              <a:p>
                <a:pPr algn="ctr"/>
                <a:r>
                  <a:rPr lang="ja-JP" altLang="en-US" sz="1200" dirty="0" smtClean="0"/>
                  <a:t>レビュー時間（分）</a:t>
                </a:r>
                <a:endParaRPr kumimoji="1" lang="ja-JP" altLang="en-US" sz="1200" dirty="0"/>
              </a:p>
            </p:txBody>
          </p:sp>
          <p:sp>
            <p:nvSpPr>
              <p:cNvPr id="48" name="テキスト ボックス 47"/>
              <p:cNvSpPr txBox="1"/>
              <p:nvPr/>
            </p:nvSpPr>
            <p:spPr>
              <a:xfrm>
                <a:off x="1857356" y="6076969"/>
                <a:ext cx="2786082" cy="261610"/>
              </a:xfrm>
              <a:prstGeom prst="rect">
                <a:avLst/>
              </a:prstGeom>
              <a:solidFill>
                <a:schemeClr val="bg1"/>
              </a:solidFill>
            </p:spPr>
            <p:txBody>
              <a:bodyPr wrap="square" rtlCol="0">
                <a:spAutoFit/>
              </a:bodyPr>
              <a:lstStyle/>
              <a:p>
                <a:r>
                  <a:rPr kumimoji="1" lang="en-US" altLang="ja-JP" sz="1100" dirty="0" smtClean="0"/>
                  <a:t>10       </a:t>
                </a:r>
                <a:r>
                  <a:rPr kumimoji="1" lang="ja-JP" altLang="en-US" sz="1100" dirty="0" smtClean="0"/>
                  <a:t>　</a:t>
                </a:r>
                <a:r>
                  <a:rPr kumimoji="1" lang="en-US" altLang="ja-JP" sz="1100" dirty="0" smtClean="0"/>
                  <a:t>      100           1000          10000</a:t>
                </a:r>
                <a:endParaRPr kumimoji="1" lang="ja-JP" altLang="en-US" sz="1100" dirty="0"/>
              </a:p>
            </p:txBody>
          </p:sp>
        </p:grpSp>
      </p:grpSp>
      <p:sp>
        <p:nvSpPr>
          <p:cNvPr id="56" name="角丸四角形 55"/>
          <p:cNvSpPr/>
          <p:nvPr/>
        </p:nvSpPr>
        <p:spPr>
          <a:xfrm>
            <a:off x="357158" y="5072074"/>
            <a:ext cx="850112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spcBef>
                <a:spcPct val="20000"/>
              </a:spcBef>
            </a:pPr>
            <a:r>
              <a:rPr lang="ja-JP" altLang="en-US" sz="1700" dirty="0" smtClean="0">
                <a:solidFill>
                  <a:schemeClr val="tx1"/>
                </a:solidFill>
              </a:rPr>
              <a:t>レビュー時間・パッチ編集時間ともに中央値より長いコミッターと短いコミッターが混在する</a:t>
            </a:r>
            <a:endParaRPr lang="en-US" altLang="ja-JP" sz="1700" kern="0" dirty="0" smtClean="0">
              <a:solidFill>
                <a:schemeClr val="tx1"/>
              </a:solidFill>
            </a:endParaRPr>
          </a:p>
        </p:txBody>
      </p:sp>
      <p:sp>
        <p:nvSpPr>
          <p:cNvPr id="57" name="コンテンツ プレースホルダ 2"/>
          <p:cNvSpPr>
            <a:spLocks noGrp="1"/>
          </p:cNvSpPr>
          <p:nvPr>
            <p:ph idx="1"/>
          </p:nvPr>
        </p:nvSpPr>
        <p:spPr>
          <a:xfrm>
            <a:off x="285720" y="5786454"/>
            <a:ext cx="8501122" cy="571504"/>
          </a:xfrm>
        </p:spPr>
        <p:txBody>
          <a:bodyPr/>
          <a:lstStyle/>
          <a:p>
            <a:r>
              <a:rPr kumimoji="1" lang="ja-JP" altLang="en-US" dirty="0" smtClean="0"/>
              <a:t>時間はコミッター選出の指標にならない</a:t>
            </a:r>
            <a:endParaRPr lang="en-US" altLang="ja-JP" dirty="0" smtClean="0"/>
          </a:p>
        </p:txBody>
      </p:sp>
      <p:grpSp>
        <p:nvGrpSpPr>
          <p:cNvPr id="33" name="グループ化 32"/>
          <p:cNvGrpSpPr/>
          <p:nvPr/>
        </p:nvGrpSpPr>
        <p:grpSpPr>
          <a:xfrm>
            <a:off x="4158762" y="2214554"/>
            <a:ext cx="3413634" cy="2786082"/>
            <a:chOff x="1229804" y="3786190"/>
            <a:chExt cx="3413634" cy="2786082"/>
          </a:xfrm>
        </p:grpSpPr>
        <p:pic>
          <p:nvPicPr>
            <p:cNvPr id="34" name="Picture 2"/>
            <p:cNvPicPr>
              <a:picLocks noChangeAspect="1" noChangeArrowheads="1"/>
            </p:cNvPicPr>
            <p:nvPr/>
          </p:nvPicPr>
          <p:blipFill>
            <a:blip r:embed="rId4"/>
            <a:srcRect/>
            <a:stretch>
              <a:fillRect/>
            </a:stretch>
          </p:blipFill>
          <p:spPr bwMode="auto">
            <a:xfrm>
              <a:off x="1785918" y="3786190"/>
              <a:ext cx="2571768" cy="2495982"/>
            </a:xfrm>
            <a:prstGeom prst="rect">
              <a:avLst/>
            </a:prstGeom>
            <a:noFill/>
            <a:ln w="9525">
              <a:noFill/>
              <a:miter lim="800000"/>
              <a:headEnd/>
              <a:tailEnd/>
            </a:ln>
            <a:effectLst/>
          </p:spPr>
        </p:pic>
        <p:grpSp>
          <p:nvGrpSpPr>
            <p:cNvPr id="35" name="グループ化 57"/>
            <p:cNvGrpSpPr/>
            <p:nvPr/>
          </p:nvGrpSpPr>
          <p:grpSpPr>
            <a:xfrm>
              <a:off x="1229804" y="3999091"/>
              <a:ext cx="770428" cy="2215991"/>
              <a:chOff x="1229804" y="3999091"/>
              <a:chExt cx="770428" cy="2215991"/>
            </a:xfrm>
          </p:grpSpPr>
          <p:sp>
            <p:nvSpPr>
              <p:cNvPr id="40" name="テキスト ボックス 39"/>
              <p:cNvSpPr txBox="1"/>
              <p:nvPr/>
            </p:nvSpPr>
            <p:spPr>
              <a:xfrm rot="16200000">
                <a:off x="439609" y="5003599"/>
                <a:ext cx="1857389" cy="276999"/>
              </a:xfrm>
              <a:prstGeom prst="rect">
                <a:avLst/>
              </a:prstGeom>
              <a:solidFill>
                <a:schemeClr val="bg1"/>
              </a:solidFill>
            </p:spPr>
            <p:txBody>
              <a:bodyPr wrap="square" rtlCol="0">
                <a:spAutoFit/>
              </a:bodyPr>
              <a:lstStyle/>
              <a:p>
                <a:pPr algn="ctr"/>
                <a:r>
                  <a:rPr lang="ja-JP" altLang="en-US" sz="1200" dirty="0" smtClean="0"/>
                  <a:t>パッチ編集回数</a:t>
                </a:r>
                <a:endParaRPr kumimoji="1" lang="ja-JP" altLang="en-US" sz="1200" dirty="0"/>
              </a:p>
            </p:txBody>
          </p:sp>
          <p:sp>
            <p:nvSpPr>
              <p:cNvPr id="42" name="テキスト ボックス 41"/>
              <p:cNvSpPr txBox="1"/>
              <p:nvPr/>
            </p:nvSpPr>
            <p:spPr>
              <a:xfrm>
                <a:off x="1500166" y="3999091"/>
                <a:ext cx="500066" cy="2215991"/>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dirty="0" smtClean="0"/>
              </a:p>
              <a:p>
                <a:pPr algn="ctr"/>
                <a:r>
                  <a:rPr kumimoji="1" lang="en-US" altLang="ja-JP" sz="1100" dirty="0" smtClean="0"/>
                  <a:t>100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a:t>
                </a:r>
              </a:p>
              <a:p>
                <a:pPr algn="ctr"/>
                <a:endParaRPr lang="en-US" altLang="ja-JP" sz="1100" dirty="0" smtClean="0"/>
              </a:p>
              <a:p>
                <a:pPr algn="ctr"/>
                <a:endParaRPr kumimoji="1" lang="en-US" altLang="ja-JP" sz="1600" dirty="0" smtClean="0"/>
              </a:p>
              <a:p>
                <a:pPr algn="ctr"/>
                <a:endParaRPr lang="en-US" altLang="ja-JP" sz="800" dirty="0" smtClean="0"/>
              </a:p>
              <a:p>
                <a:pPr algn="ctr"/>
                <a:r>
                  <a:rPr kumimoji="1" lang="en-US" altLang="ja-JP" sz="1100" dirty="0" smtClean="0"/>
                  <a:t>1</a:t>
                </a:r>
                <a:endParaRPr kumimoji="1" lang="ja-JP" altLang="en-US" sz="1100" dirty="0"/>
              </a:p>
            </p:txBody>
          </p:sp>
        </p:grpSp>
        <p:grpSp>
          <p:nvGrpSpPr>
            <p:cNvPr id="36" name="グループ化 46"/>
            <p:cNvGrpSpPr/>
            <p:nvPr/>
          </p:nvGrpSpPr>
          <p:grpSpPr>
            <a:xfrm>
              <a:off x="1785918" y="6076969"/>
              <a:ext cx="2857520" cy="495303"/>
              <a:chOff x="1785918" y="6076969"/>
              <a:chExt cx="2857520" cy="495303"/>
            </a:xfrm>
          </p:grpSpPr>
          <p:sp>
            <p:nvSpPr>
              <p:cNvPr id="37" name="テキスト ボックス 36"/>
              <p:cNvSpPr txBox="1"/>
              <p:nvPr/>
            </p:nvSpPr>
            <p:spPr>
              <a:xfrm>
                <a:off x="1785918" y="6295273"/>
                <a:ext cx="2786082" cy="276999"/>
              </a:xfrm>
              <a:prstGeom prst="rect">
                <a:avLst/>
              </a:prstGeom>
              <a:solidFill>
                <a:schemeClr val="bg1"/>
              </a:solidFill>
            </p:spPr>
            <p:txBody>
              <a:bodyPr wrap="square" rtlCol="0">
                <a:spAutoFit/>
              </a:bodyPr>
              <a:lstStyle/>
              <a:p>
                <a:pPr algn="ctr"/>
                <a:r>
                  <a:rPr lang="ja-JP" altLang="en-US" sz="1200" dirty="0" smtClean="0"/>
                  <a:t>パッチ編集時間（分）</a:t>
                </a:r>
                <a:endParaRPr kumimoji="1" lang="ja-JP" altLang="en-US" sz="1200" dirty="0"/>
              </a:p>
            </p:txBody>
          </p:sp>
          <p:sp>
            <p:nvSpPr>
              <p:cNvPr id="39" name="テキスト ボックス 38"/>
              <p:cNvSpPr txBox="1"/>
              <p:nvPr/>
            </p:nvSpPr>
            <p:spPr>
              <a:xfrm>
                <a:off x="1857356" y="6076969"/>
                <a:ext cx="2786082" cy="261610"/>
              </a:xfrm>
              <a:prstGeom prst="rect">
                <a:avLst/>
              </a:prstGeom>
              <a:solidFill>
                <a:schemeClr val="bg1"/>
              </a:solidFill>
            </p:spPr>
            <p:txBody>
              <a:bodyPr wrap="square" rtlCol="0">
                <a:spAutoFit/>
              </a:bodyPr>
              <a:lstStyle/>
              <a:p>
                <a:r>
                  <a:rPr kumimoji="1" lang="en-US" altLang="ja-JP" sz="1100" dirty="0" smtClean="0"/>
                  <a:t>10       </a:t>
                </a:r>
                <a:r>
                  <a:rPr kumimoji="1" lang="ja-JP" altLang="en-US" sz="1100" dirty="0" smtClean="0"/>
                  <a:t>　</a:t>
                </a:r>
                <a:r>
                  <a:rPr kumimoji="1" lang="en-US" altLang="ja-JP" sz="1100" dirty="0" smtClean="0"/>
                  <a:t>      100           1000          10000</a:t>
                </a:r>
                <a:endParaRPr kumimoji="1" lang="ja-JP" altLang="en-US" sz="1100" dirty="0"/>
              </a:p>
            </p:txBody>
          </p:sp>
        </p:grpSp>
      </p:grpSp>
      <p:graphicFrame>
        <p:nvGraphicFramePr>
          <p:cNvPr id="53" name="表 52"/>
          <p:cNvGraphicFramePr>
            <a:graphicFrameLocks noGrp="1"/>
          </p:cNvGraphicFramePr>
          <p:nvPr/>
        </p:nvGraphicFramePr>
        <p:xfrm>
          <a:off x="2786050" y="928670"/>
          <a:ext cx="4178300" cy="975360"/>
        </p:xfrm>
        <a:graphic>
          <a:graphicData uri="http://schemas.openxmlformats.org/drawingml/2006/table">
            <a:tbl>
              <a:tblPr/>
              <a:tblGrid>
                <a:gridCol w="1079500"/>
                <a:gridCol w="3098800"/>
              </a:tblGrid>
              <a:tr h="238125">
                <a:tc>
                  <a:txBody>
                    <a:bodyPr/>
                    <a:lstStyle/>
                    <a:p>
                      <a:pPr algn="r" fontAlgn="ctr"/>
                      <a:r>
                        <a:rPr lang="ja-JP" altLang="en-US" sz="1600" b="0" i="0" u="none" strike="noStrike" dirty="0">
                          <a:solidFill>
                            <a:srgbClr val="000000"/>
                          </a:solidFill>
                          <a:latin typeface="ＭＳ Ｐゴシック"/>
                        </a:rPr>
                        <a:t>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latin typeface="ＭＳ Ｐゴシック"/>
                        </a:rPr>
                        <a:t>レビュー時間・パッチ編集時間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dirty="0">
                          <a:solidFill>
                            <a:srgbClr val="000000"/>
                          </a:solidFill>
                          <a:latin typeface="ＭＳ Ｐゴシック"/>
                        </a:rPr>
                        <a:t>レビュー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600" b="0" i="0" u="none" strike="noStrike" dirty="0">
                          <a:solidFill>
                            <a:srgbClr val="000000"/>
                          </a:solidFill>
                          <a:latin typeface="ＭＳ Ｐゴシック"/>
                        </a:rPr>
                        <a:t>レビュー時間・レビュー回数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8125">
                <a:tc>
                  <a:txBody>
                    <a:bodyPr/>
                    <a:lstStyle/>
                    <a:p>
                      <a:pPr algn="r" fontAlgn="ctr"/>
                      <a:r>
                        <a:rPr lang="ja-JP" altLang="en-US" sz="1600" b="0" i="0" u="none" strike="noStrike" dirty="0">
                          <a:solidFill>
                            <a:srgbClr val="000000"/>
                          </a:solidFill>
                          <a:latin typeface="ＭＳ Ｐゴシック"/>
                        </a:rPr>
                        <a:t>パッチ編集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600" b="0" i="0" u="none" strike="noStrike" dirty="0">
                          <a:solidFill>
                            <a:srgbClr val="000000"/>
                          </a:solidFill>
                          <a:latin typeface="ＭＳ Ｐゴシック"/>
                        </a:rPr>
                        <a:t>パッチ編集時間・パッチ編集回数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8125">
                <a:tc>
                  <a:txBody>
                    <a:bodyPr/>
                    <a:lstStyle/>
                    <a:p>
                      <a:pPr algn="r" fontAlgn="ctr"/>
                      <a:r>
                        <a:rPr lang="ja-JP" altLang="en-US" sz="1600" b="0" i="0" u="none" strike="noStrike" dirty="0">
                          <a:solidFill>
                            <a:srgbClr val="000000"/>
                          </a:solidFill>
                          <a:latin typeface="ＭＳ Ｐゴシック"/>
                        </a:rPr>
                        <a:t>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latin typeface="ＭＳ Ｐゴシック"/>
                        </a:rPr>
                        <a:t>レビュー回数・パッチ編集回数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lang="ja-JP" altLang="en-US" smtClean="0"/>
              <a:t>結果</a:t>
            </a:r>
            <a:r>
              <a:rPr kumimoji="1" lang="ja-JP" altLang="en-US" smtClean="0"/>
              <a:t>：</a:t>
            </a:r>
            <a:r>
              <a:rPr kumimoji="1" lang="ja-JP" altLang="en-US" dirty="0" smtClean="0"/>
              <a:t>コミッターのレビューとパッチ編集の関係</a:t>
            </a:r>
            <a:endParaRPr kumimoji="1" lang="ja-JP" altLang="en-US" dirty="0"/>
          </a:p>
        </p:txBody>
      </p:sp>
      <p:sp>
        <p:nvSpPr>
          <p:cNvPr id="11" name="フッター プレースホルダ 1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4" name="スライド番号プレースホルダ 53"/>
          <p:cNvSpPr>
            <a:spLocks noGrp="1"/>
          </p:cNvSpPr>
          <p:nvPr>
            <p:ph type="sldNum" sz="quarter" idx="12"/>
          </p:nvPr>
        </p:nvSpPr>
        <p:spPr/>
        <p:txBody>
          <a:bodyPr/>
          <a:lstStyle/>
          <a:p>
            <a:fld id="{F92429EF-CC36-4027-8A23-5B262E590B44}" type="slidenum">
              <a:rPr lang="en-US" altLang="ja-JP" smtClean="0"/>
              <a:pPr/>
              <a:t>14</a:t>
            </a:fld>
            <a:endParaRPr lang="en-US" altLang="ja-JP" dirty="0"/>
          </a:p>
        </p:txBody>
      </p:sp>
      <p:grpSp>
        <p:nvGrpSpPr>
          <p:cNvPr id="33" name="グループ化 52"/>
          <p:cNvGrpSpPr/>
          <p:nvPr/>
        </p:nvGrpSpPr>
        <p:grpSpPr>
          <a:xfrm>
            <a:off x="2643174" y="2105805"/>
            <a:ext cx="3342196" cy="2823393"/>
            <a:chOff x="4587390" y="857232"/>
            <a:chExt cx="3342196" cy="2823393"/>
          </a:xfrm>
        </p:grpSpPr>
        <p:pic>
          <p:nvPicPr>
            <p:cNvPr id="34" name="Picture 7"/>
            <p:cNvPicPr>
              <a:picLocks noChangeAspect="1" noChangeArrowheads="1"/>
            </p:cNvPicPr>
            <p:nvPr/>
          </p:nvPicPr>
          <p:blipFill>
            <a:blip r:embed="rId3"/>
            <a:srcRect/>
            <a:stretch>
              <a:fillRect/>
            </a:stretch>
          </p:blipFill>
          <p:spPr bwMode="auto">
            <a:xfrm>
              <a:off x="5143504" y="857232"/>
              <a:ext cx="2500330" cy="2538684"/>
            </a:xfrm>
            <a:prstGeom prst="rect">
              <a:avLst/>
            </a:prstGeom>
            <a:noFill/>
            <a:ln w="9525">
              <a:noFill/>
              <a:miter lim="800000"/>
              <a:headEnd/>
              <a:tailEnd/>
            </a:ln>
            <a:effectLst/>
          </p:spPr>
        </p:pic>
        <p:grpSp>
          <p:nvGrpSpPr>
            <p:cNvPr id="35" name="グループ化 14"/>
            <p:cNvGrpSpPr/>
            <p:nvPr/>
          </p:nvGrpSpPr>
          <p:grpSpPr>
            <a:xfrm>
              <a:off x="4587390" y="928670"/>
              <a:ext cx="770428" cy="2358867"/>
              <a:chOff x="1015490" y="1500174"/>
              <a:chExt cx="770428" cy="2358867"/>
            </a:xfrm>
          </p:grpSpPr>
          <p:sp>
            <p:nvSpPr>
              <p:cNvPr id="40" name="テキスト ボックス 39"/>
              <p:cNvSpPr txBox="1"/>
              <p:nvPr/>
            </p:nvSpPr>
            <p:spPr>
              <a:xfrm rot="16200000">
                <a:off x="46700" y="2468964"/>
                <a:ext cx="2214579" cy="276999"/>
              </a:xfrm>
              <a:prstGeom prst="rect">
                <a:avLst/>
              </a:prstGeom>
              <a:solidFill>
                <a:schemeClr val="bg1"/>
              </a:solidFill>
            </p:spPr>
            <p:txBody>
              <a:bodyPr wrap="square" rtlCol="0">
                <a:spAutoFit/>
              </a:bodyPr>
              <a:lstStyle/>
              <a:p>
                <a:pPr algn="ctr"/>
                <a:r>
                  <a:rPr lang="ja-JP" altLang="en-US" sz="1200" dirty="0" smtClean="0"/>
                  <a:t>レビュー回数</a:t>
                </a:r>
                <a:endParaRPr kumimoji="1" lang="ja-JP" altLang="en-US" sz="1200" dirty="0"/>
              </a:p>
            </p:txBody>
          </p:sp>
          <p:sp>
            <p:nvSpPr>
              <p:cNvPr id="42" name="テキスト ボックス 41"/>
              <p:cNvSpPr txBox="1"/>
              <p:nvPr/>
            </p:nvSpPr>
            <p:spPr>
              <a:xfrm>
                <a:off x="1285852" y="1643050"/>
                <a:ext cx="500066" cy="2215991"/>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dirty="0" smtClean="0"/>
              </a:p>
              <a:p>
                <a:pPr algn="ctr"/>
                <a:r>
                  <a:rPr kumimoji="1" lang="en-US" altLang="ja-JP" sz="1100" dirty="0" smtClean="0"/>
                  <a:t>100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a:t>
                </a:r>
              </a:p>
              <a:p>
                <a:pPr algn="ctr"/>
                <a:endParaRPr lang="en-US" altLang="ja-JP" sz="1100" dirty="0" smtClean="0"/>
              </a:p>
              <a:p>
                <a:pPr algn="ctr"/>
                <a:endParaRPr kumimoji="1" lang="en-US" altLang="ja-JP" sz="1600" dirty="0" smtClean="0"/>
              </a:p>
              <a:p>
                <a:pPr algn="ctr"/>
                <a:endParaRPr lang="en-US" altLang="ja-JP" sz="800" dirty="0" smtClean="0"/>
              </a:p>
              <a:p>
                <a:pPr algn="ctr"/>
                <a:r>
                  <a:rPr kumimoji="1" lang="en-US" altLang="ja-JP" sz="1100" dirty="0" smtClean="0"/>
                  <a:t>1</a:t>
                </a:r>
                <a:endParaRPr kumimoji="1" lang="ja-JP" altLang="en-US" sz="1100" dirty="0"/>
              </a:p>
            </p:txBody>
          </p:sp>
        </p:grpSp>
        <p:grpSp>
          <p:nvGrpSpPr>
            <p:cNvPr id="36" name="グループ化 23"/>
            <p:cNvGrpSpPr/>
            <p:nvPr/>
          </p:nvGrpSpPr>
          <p:grpSpPr>
            <a:xfrm>
              <a:off x="5072066" y="3185322"/>
              <a:ext cx="2857520" cy="495303"/>
              <a:chOff x="1643042" y="3714752"/>
              <a:chExt cx="2857520" cy="495303"/>
            </a:xfrm>
          </p:grpSpPr>
          <p:sp>
            <p:nvSpPr>
              <p:cNvPr id="37" name="テキスト ボックス 36"/>
              <p:cNvSpPr txBox="1"/>
              <p:nvPr/>
            </p:nvSpPr>
            <p:spPr>
              <a:xfrm>
                <a:off x="1643042" y="3933056"/>
                <a:ext cx="2786082" cy="276999"/>
              </a:xfrm>
              <a:prstGeom prst="rect">
                <a:avLst/>
              </a:prstGeom>
              <a:solidFill>
                <a:schemeClr val="bg1"/>
              </a:solidFill>
            </p:spPr>
            <p:txBody>
              <a:bodyPr wrap="square" rtlCol="0">
                <a:spAutoFit/>
              </a:bodyPr>
              <a:lstStyle/>
              <a:p>
                <a:pPr algn="ctr"/>
                <a:r>
                  <a:rPr lang="ja-JP" altLang="en-US" sz="1200" dirty="0" smtClean="0"/>
                  <a:t>パッチ編集回数</a:t>
                </a:r>
                <a:endParaRPr kumimoji="1" lang="ja-JP" altLang="en-US" sz="1200" dirty="0"/>
              </a:p>
            </p:txBody>
          </p:sp>
          <p:sp>
            <p:nvSpPr>
              <p:cNvPr id="39" name="テキスト ボックス 38"/>
              <p:cNvSpPr txBox="1"/>
              <p:nvPr/>
            </p:nvSpPr>
            <p:spPr>
              <a:xfrm>
                <a:off x="1714480" y="3714752"/>
                <a:ext cx="2786082" cy="261610"/>
              </a:xfrm>
              <a:prstGeom prst="rect">
                <a:avLst/>
              </a:prstGeom>
              <a:solidFill>
                <a:schemeClr val="bg1"/>
              </a:solidFill>
            </p:spPr>
            <p:txBody>
              <a:bodyPr wrap="square" rtlCol="0">
                <a:spAutoFit/>
              </a:bodyPr>
              <a:lstStyle/>
              <a:p>
                <a:r>
                  <a:rPr kumimoji="1" lang="en-US" altLang="ja-JP" sz="1100" dirty="0" smtClean="0"/>
                  <a:t>1     </a:t>
                </a:r>
                <a:r>
                  <a:rPr kumimoji="1" lang="ja-JP" altLang="en-US" sz="1100" dirty="0" smtClean="0"/>
                  <a:t>　</a:t>
                </a:r>
                <a:r>
                  <a:rPr kumimoji="1" lang="en-US" altLang="ja-JP" sz="1100" dirty="0" smtClean="0"/>
                  <a:t>  </a:t>
                </a:r>
                <a:r>
                  <a:rPr kumimoji="1" lang="ja-JP" altLang="en-US" sz="1100" dirty="0" smtClean="0"/>
                  <a:t>　</a:t>
                </a:r>
                <a:r>
                  <a:rPr kumimoji="1" lang="en-US" altLang="ja-JP" sz="1100" dirty="0" smtClean="0"/>
                  <a:t>      10      </a:t>
                </a:r>
                <a:r>
                  <a:rPr kumimoji="1" lang="ja-JP" altLang="en-US" sz="1100" dirty="0" smtClean="0"/>
                  <a:t>　</a:t>
                </a:r>
                <a:r>
                  <a:rPr kumimoji="1" lang="en-US" altLang="ja-JP" sz="1100" dirty="0" smtClean="0"/>
                  <a:t>     100      </a:t>
                </a:r>
                <a:r>
                  <a:rPr kumimoji="1" lang="ja-JP" altLang="en-US" sz="1100" dirty="0" smtClean="0"/>
                  <a:t>　</a:t>
                </a:r>
                <a:r>
                  <a:rPr kumimoji="1" lang="en-US" altLang="ja-JP" sz="1100" dirty="0" smtClean="0"/>
                  <a:t>    1000</a:t>
                </a:r>
                <a:endParaRPr kumimoji="1" lang="ja-JP" altLang="en-US" sz="1100" dirty="0"/>
              </a:p>
            </p:txBody>
          </p:sp>
        </p:grpSp>
      </p:grpSp>
      <p:sp>
        <p:nvSpPr>
          <p:cNvPr id="43" name="角丸四角形 42"/>
          <p:cNvSpPr/>
          <p:nvPr/>
        </p:nvSpPr>
        <p:spPr>
          <a:xfrm>
            <a:off x="357158" y="5072074"/>
            <a:ext cx="850112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smtClean="0">
                <a:solidFill>
                  <a:schemeClr val="tx1"/>
                </a:solidFill>
              </a:rPr>
              <a:t>全コミッターが，レビュー回数・パッチ編集回数ともに中央値以上である</a:t>
            </a:r>
            <a:endParaRPr kumimoji="1" lang="ja-JP" altLang="en-US" sz="2000" dirty="0">
              <a:solidFill>
                <a:schemeClr val="tx1"/>
              </a:solidFill>
            </a:endParaRPr>
          </a:p>
        </p:txBody>
      </p:sp>
      <p:sp>
        <p:nvSpPr>
          <p:cNvPr id="45" name="コンテンツ プレースホルダ 2"/>
          <p:cNvSpPr>
            <a:spLocks noGrp="1"/>
          </p:cNvSpPr>
          <p:nvPr>
            <p:ph idx="1"/>
          </p:nvPr>
        </p:nvSpPr>
        <p:spPr>
          <a:xfrm>
            <a:off x="285720" y="5643578"/>
            <a:ext cx="8501122" cy="785818"/>
          </a:xfrm>
        </p:spPr>
        <p:txBody>
          <a:bodyPr/>
          <a:lstStyle/>
          <a:p>
            <a:r>
              <a:rPr kumimoji="1" lang="ja-JP" altLang="en-US" dirty="0" smtClean="0"/>
              <a:t>レビュー回数・パッチ編集回数共に中央値を超えている開発者はコミッター候補として挙げられる</a:t>
            </a:r>
            <a:endParaRPr lang="en-US" altLang="ja-JP" sz="2000" dirty="0" smtClean="0"/>
          </a:p>
        </p:txBody>
      </p:sp>
      <p:sp>
        <p:nvSpPr>
          <p:cNvPr id="46" name="角丸四角形 45"/>
          <p:cNvSpPr/>
          <p:nvPr/>
        </p:nvSpPr>
        <p:spPr>
          <a:xfrm>
            <a:off x="5786446" y="3000372"/>
            <a:ext cx="314327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smtClean="0">
                <a:solidFill>
                  <a:schemeClr val="tx1"/>
                </a:solidFill>
              </a:rPr>
              <a:t>相関あり（</a:t>
            </a:r>
            <a:r>
              <a:rPr lang="ja-JP" altLang="en-US" sz="2000" dirty="0" smtClean="0">
                <a:solidFill>
                  <a:schemeClr val="tx1"/>
                </a:solidFill>
              </a:rPr>
              <a:t>相関係数</a:t>
            </a:r>
            <a:r>
              <a:rPr lang="en-US" altLang="ja-JP" sz="2000" dirty="0" smtClean="0">
                <a:solidFill>
                  <a:schemeClr val="tx1"/>
                </a:solidFill>
              </a:rPr>
              <a:t> </a:t>
            </a:r>
            <a:r>
              <a:rPr lang="en-US" altLang="ja-JP" sz="2000" dirty="0" smtClean="0">
                <a:solidFill>
                  <a:srgbClr val="0000FF"/>
                </a:solidFill>
              </a:rPr>
              <a:t>0.77</a:t>
            </a:r>
            <a:r>
              <a:rPr lang="ja-JP" altLang="en-US" sz="2000" dirty="0" smtClean="0">
                <a:solidFill>
                  <a:schemeClr val="tx1"/>
                </a:solidFill>
              </a:rPr>
              <a:t>）</a:t>
            </a:r>
            <a:endParaRPr kumimoji="1" lang="ja-JP" altLang="en-US" sz="2000" dirty="0">
              <a:solidFill>
                <a:schemeClr val="tx1"/>
              </a:solidFill>
            </a:endParaRPr>
          </a:p>
        </p:txBody>
      </p:sp>
      <p:graphicFrame>
        <p:nvGraphicFramePr>
          <p:cNvPr id="44" name="表 43"/>
          <p:cNvGraphicFramePr>
            <a:graphicFrameLocks noGrp="1"/>
          </p:cNvGraphicFramePr>
          <p:nvPr/>
        </p:nvGraphicFramePr>
        <p:xfrm>
          <a:off x="2786050" y="928670"/>
          <a:ext cx="4178300" cy="975360"/>
        </p:xfrm>
        <a:graphic>
          <a:graphicData uri="http://schemas.openxmlformats.org/drawingml/2006/table">
            <a:tbl>
              <a:tblPr/>
              <a:tblGrid>
                <a:gridCol w="1079500"/>
                <a:gridCol w="3098800"/>
              </a:tblGrid>
              <a:tr h="238125">
                <a:tc>
                  <a:txBody>
                    <a:bodyPr/>
                    <a:lstStyle/>
                    <a:p>
                      <a:pPr algn="r" fontAlgn="ctr"/>
                      <a:r>
                        <a:rPr lang="ja-JP" altLang="en-US" sz="1600" b="0" i="0" u="none" strike="noStrike" dirty="0">
                          <a:solidFill>
                            <a:srgbClr val="000000"/>
                          </a:solidFill>
                          <a:latin typeface="ＭＳ Ｐゴシック"/>
                        </a:rPr>
                        <a:t>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latin typeface="ＭＳ Ｐゴシック"/>
                        </a:rPr>
                        <a:t>レビュー時間・パッチ編集時間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a:solidFill>
                            <a:srgbClr val="000000"/>
                          </a:solidFill>
                          <a:latin typeface="ＭＳ Ｐゴシック"/>
                        </a:rPr>
                        <a:t>レビュー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a:solidFill>
                            <a:srgbClr val="000000"/>
                          </a:solidFill>
                          <a:latin typeface="ＭＳ Ｐゴシック"/>
                        </a:rPr>
                        <a:t>レビュー時間・レビュー回数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a:solidFill>
                            <a:srgbClr val="000000"/>
                          </a:solidFill>
                          <a:latin typeface="ＭＳ Ｐゴシック"/>
                        </a:rPr>
                        <a:t>パッチ編集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a:solidFill>
                            <a:srgbClr val="000000"/>
                          </a:solidFill>
                          <a:latin typeface="ＭＳ Ｐゴシック"/>
                        </a:rPr>
                        <a:t>パッチ編集時間・パッチ編集回数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dirty="0">
                          <a:solidFill>
                            <a:srgbClr val="000000"/>
                          </a:solidFill>
                          <a:latin typeface="ＭＳ Ｐゴシック"/>
                        </a:rPr>
                        <a:t>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600" b="0" i="0" u="none" strike="noStrike" dirty="0">
                          <a:solidFill>
                            <a:srgbClr val="000000"/>
                          </a:solidFill>
                          <a:latin typeface="ＭＳ Ｐゴシック"/>
                        </a:rPr>
                        <a:t>レビュー回数・パッチ編集回数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build="p"/>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 2"/>
          <p:cNvSpPr>
            <a:spLocks noGrp="1"/>
          </p:cNvSpPr>
          <p:nvPr>
            <p:ph idx="1"/>
          </p:nvPr>
        </p:nvSpPr>
        <p:spPr>
          <a:xfrm>
            <a:off x="457200" y="1020763"/>
            <a:ext cx="8329642" cy="5145087"/>
          </a:xfrm>
        </p:spPr>
        <p:txBody>
          <a:bodyPr/>
          <a:lstStyle/>
          <a:p>
            <a:r>
              <a:rPr kumimoji="1" lang="ja-JP" altLang="en-US" sz="2000" dirty="0" smtClean="0"/>
              <a:t>まとめ</a:t>
            </a:r>
            <a:endParaRPr kumimoji="1" lang="en-US" altLang="ja-JP" sz="2000" dirty="0" smtClean="0"/>
          </a:p>
          <a:p>
            <a:pPr lvl="1"/>
            <a:r>
              <a:rPr kumimoji="1" lang="ja-JP" altLang="en-US" sz="2000" dirty="0" smtClean="0"/>
              <a:t>パッチレビュープロセスにおけるコミッターの活動について分析を行い，以下の知見が得られた</a:t>
            </a:r>
            <a:endParaRPr kumimoji="1" lang="en-US" altLang="ja-JP" sz="2000" dirty="0" smtClean="0"/>
          </a:p>
          <a:p>
            <a:pPr lvl="2"/>
            <a:r>
              <a:rPr kumimoji="1" lang="ja-JP" altLang="en-US" sz="1800" dirty="0" smtClean="0"/>
              <a:t>時間は，コミッター選出の指標とならない</a:t>
            </a:r>
            <a:endParaRPr kumimoji="1" lang="en-US" altLang="ja-JP" sz="1800" dirty="0" smtClean="0"/>
          </a:p>
          <a:p>
            <a:pPr lvl="2"/>
            <a:r>
              <a:rPr lang="ja-JP" altLang="en-US" sz="1800" dirty="0" smtClean="0"/>
              <a:t>回数は，コミッターを選出する際の指標の１つと成り得る</a:t>
            </a:r>
            <a:endParaRPr lang="en-US" altLang="ja-JP" sz="1800" dirty="0" smtClean="0"/>
          </a:p>
          <a:p>
            <a:pPr lvl="2"/>
            <a:r>
              <a:rPr lang="ja-JP" altLang="en-US" sz="1800" dirty="0" smtClean="0"/>
              <a:t>レビュー回数・パッチ編集回数ともに，全開発者の中央値を超えていれば，コミッター候補として挙げられる</a:t>
            </a:r>
            <a:endParaRPr lang="en-US" altLang="ja-JP" sz="1800" dirty="0" smtClean="0"/>
          </a:p>
          <a:p>
            <a:pPr lvl="2"/>
            <a:endParaRPr kumimoji="1" lang="en-US" altLang="ja-JP" sz="1800" dirty="0" smtClean="0"/>
          </a:p>
          <a:p>
            <a:r>
              <a:rPr kumimoji="1" lang="ja-JP" altLang="en-US" sz="2000" dirty="0" smtClean="0"/>
              <a:t>今後の課題</a:t>
            </a:r>
            <a:endParaRPr kumimoji="1" lang="en-US" altLang="ja-JP" sz="2000" dirty="0" smtClean="0"/>
          </a:p>
          <a:p>
            <a:pPr lvl="1"/>
            <a:r>
              <a:rPr lang="ja-JP" altLang="en-US" sz="2000" dirty="0" smtClean="0"/>
              <a:t>投稿されたパッチの品質を考慮</a:t>
            </a:r>
            <a:endParaRPr lang="en-US" altLang="ja-JP" sz="2000" dirty="0" smtClean="0"/>
          </a:p>
          <a:p>
            <a:pPr lvl="2"/>
            <a:r>
              <a:rPr lang="ja-JP" altLang="en-US" sz="1600" dirty="0" smtClean="0"/>
              <a:t>混入しているバグの数，可読性</a:t>
            </a:r>
            <a:endParaRPr kumimoji="1" lang="en-US" altLang="ja-JP" sz="1600" dirty="0" smtClean="0"/>
          </a:p>
          <a:p>
            <a:pPr lvl="1"/>
            <a:r>
              <a:rPr lang="ja-JP" altLang="en-US" sz="2000" dirty="0" smtClean="0"/>
              <a:t>分析結果の一般性</a:t>
            </a:r>
            <a:endParaRPr lang="en-US" altLang="ja-JP" sz="2000" dirty="0" smtClean="0"/>
          </a:p>
          <a:p>
            <a:pPr lvl="2"/>
            <a:r>
              <a:rPr kumimoji="1" lang="ja-JP" altLang="en-US" sz="1800" dirty="0" smtClean="0"/>
              <a:t>複数プロジェクトでのケーススタディ</a:t>
            </a:r>
            <a:endParaRPr kumimoji="1" lang="en-US" altLang="ja-JP" sz="1800" dirty="0" smtClean="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15</a:t>
            </a:fld>
            <a:endParaRPr lang="en-US" altLang="ja-JP"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ool7-s-2">
  <a:themeElements>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7-s-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7-s-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7-s-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7-s-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7-s-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7-s-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7-s-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7-s-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7-s-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7-s-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7-s-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7-s-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cool7-s-2</Template>
  <TotalTime>6536</TotalTime>
  <Words>2842</Words>
  <Application>Microsoft Office PowerPoint</Application>
  <PresentationFormat>画面に合わせる (4:3)</PresentationFormat>
  <Paragraphs>503</Paragraphs>
  <Slides>16</Slides>
  <Notes>16</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cool7-s-2</vt:lpstr>
      <vt:lpstr>OSS開発におけるパッチレビュープロセスの効率化に向けたコミッターの分類</vt:lpstr>
      <vt:lpstr>背景</vt:lpstr>
      <vt:lpstr>OSS開発におけるパッチレビュープロセス</vt:lpstr>
      <vt:lpstr>OSS開発におけるパッチレビュープロセス</vt:lpstr>
      <vt:lpstr>OSS開発におけるパッチレビュープロセス</vt:lpstr>
      <vt:lpstr>OSS開発におけるパッチレビュープロセス</vt:lpstr>
      <vt:lpstr>OSS開発におけるパッチレビュープロセス</vt:lpstr>
      <vt:lpstr>目的とアプローチ</vt:lpstr>
      <vt:lpstr>分析方法</vt:lpstr>
      <vt:lpstr>ケーススタディ</vt:lpstr>
      <vt:lpstr>RQ1結果：レビュー時間とパッチ編集時間</vt:lpstr>
      <vt:lpstr>RQ2結果：レビュー回数とパッチ編集回数</vt:lpstr>
      <vt:lpstr>RQ3結果：コミッターのレビューとパッチ編集の関係</vt:lpstr>
      <vt:lpstr>RQ3結果：コミッターのレビューとパッチ編集の関係</vt:lpstr>
      <vt:lpstr>RQ3結果：コミッターのレビューとパッチ編集の関係</vt:lpstr>
      <vt:lpstr>まとめと今後の課題</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shoji-f</dc:creator>
  <cp:lastModifiedBy>shoji-f</cp:lastModifiedBy>
  <cp:revision>461</cp:revision>
  <dcterms:created xsi:type="dcterms:W3CDTF">2010-09-01T11:05:10Z</dcterms:created>
  <dcterms:modified xsi:type="dcterms:W3CDTF">2010-09-15T02:10:36Z</dcterms:modified>
</cp:coreProperties>
</file>