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63"/>
    <p:restoredTop sz="94648"/>
  </p:normalViewPr>
  <p:slideViewPr>
    <p:cSldViewPr snapToGrid="0" snapToObjects="1">
      <p:cViewPr varScale="1">
        <p:scale>
          <a:sx n="121" d="100"/>
          <a:sy n="121" d="100"/>
        </p:scale>
        <p:origin x="133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86B526-AA88-3C42-A16E-A284A2260B51}" type="datetimeFigureOut">
              <a:rPr kumimoji="1" lang="ja-JP" altLang="en-US" smtClean="0"/>
              <a:t>2017/6/28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71342A-C96F-A046-8E01-FC26BC3474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28172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71342A-C96F-A046-8E01-FC26BC3474FB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28891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71342A-C96F-A046-8E01-FC26BC3474FB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2307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544F3-A440-054E-AB52-0139A0472F95}" type="datetime1">
              <a:rPr kumimoji="1" lang="ja-JP" altLang="en-US" smtClean="0"/>
              <a:t>2017/6/28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84535-81FD-2843-B5D0-1911875975F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C1C91-3F04-064F-A5FD-317F20B8BCE2}" type="datetime1">
              <a:rPr kumimoji="1" lang="ja-JP" altLang="en-US" smtClean="0"/>
              <a:t>2017/6/28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84535-81FD-2843-B5D0-1911875975F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EE0C4-C2DC-9049-9045-37305FF64AC1}" type="datetime1">
              <a:rPr kumimoji="1" lang="ja-JP" altLang="en-US" smtClean="0"/>
              <a:t>2017/6/28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84535-81FD-2843-B5D0-1911875975F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40892-9F9A-ED42-B299-30C4633673BC}" type="datetime1">
              <a:rPr kumimoji="1" lang="ja-JP" altLang="en-US" smtClean="0"/>
              <a:t>2017/6/28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84535-81FD-2843-B5D0-1911875975F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87D9A-4CBD-5747-B62B-1DAE77931591}" type="datetime1">
              <a:rPr kumimoji="1" lang="ja-JP" altLang="en-US" smtClean="0"/>
              <a:t>2017/6/28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84535-81FD-2843-B5D0-1911875975F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F7299-E570-2740-880C-1803774F4EB9}" type="datetime1">
              <a:rPr kumimoji="1" lang="ja-JP" altLang="en-US" smtClean="0"/>
              <a:t>2017/6/28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84535-81FD-2843-B5D0-1911875975F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24E5F-4776-1543-8F3F-EEA231002007}" type="datetime1">
              <a:rPr kumimoji="1" lang="ja-JP" altLang="en-US" smtClean="0"/>
              <a:t>2017/6/28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84535-81FD-2843-B5D0-1911875975F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3;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DE08D-23DC-0648-AD00-A6501ED9FB4A}" type="datetime1">
              <a:rPr kumimoji="1" lang="ja-JP" altLang="en-US" smtClean="0"/>
              <a:t>2017/6/28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84535-81FD-2843-B5D0-1911875975F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smtClean="0"/>
              <a:t>プレースホルダーまでドラッグするかアイコンをクリックして図を追加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987A5-A70D-254E-B6A9-A803AE9E6297}" type="datetime1">
              <a:rPr kumimoji="1" lang="ja-JP" altLang="en-US" smtClean="0"/>
              <a:t>2017/6/28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84535-81FD-2843-B5D0-1911875975F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3;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2CC28-B9E2-ED40-B401-406F75E24338}" type="datetime1">
              <a:rPr kumimoji="1" lang="ja-JP" altLang="en-US" smtClean="0"/>
              <a:t>2017/6/28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84535-81FD-2843-B5D0-1911875975F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02DB2-DC6C-FD42-8CB6-CD772B4C1CCF}" type="datetime1">
              <a:rPr kumimoji="1" lang="ja-JP" altLang="en-US" smtClean="0"/>
              <a:t>2017/6/28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84535-81FD-2843-B5D0-1911875975F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F3A9E9-1704-5E47-B99B-0AEB7349F33B}" type="datetime1">
              <a:rPr kumimoji="1" lang="ja-JP" altLang="en-US" smtClean="0"/>
              <a:t>2017/6/28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284535-81FD-2843-B5D0-1911875975F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9064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ja-JP" altLang="en-US" dirty="0" smtClean="0">
                <a:solidFill>
                  <a:srgbClr val="0070C0"/>
                </a:solidFill>
                <a:latin typeface="Meiryo" charset="-128"/>
                <a:ea typeface="Meiryo" charset="-128"/>
                <a:cs typeface="Meiryo" charset="-128"/>
              </a:rPr>
              <a:t>研究発表</a:t>
            </a:r>
            <a:endParaRPr kumimoji="1" lang="ja-JP" altLang="en-US" dirty="0">
              <a:solidFill>
                <a:srgbClr val="0070C0"/>
              </a:solidFill>
              <a:latin typeface="Meiryo" charset="-128"/>
              <a:ea typeface="Meiryo" charset="-128"/>
              <a:cs typeface="Meiryo" charset="-128"/>
            </a:endParaRP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927859"/>
            <a:ext cx="6858000" cy="1655762"/>
          </a:xfrm>
        </p:spPr>
        <p:txBody>
          <a:bodyPr/>
          <a:lstStyle/>
          <a:p>
            <a:r>
              <a:rPr kumimoji="1" lang="ja-JP" altLang="en-US" dirty="0" smtClean="0">
                <a:solidFill>
                  <a:schemeClr val="bg2">
                    <a:lumMod val="50000"/>
                  </a:schemeClr>
                </a:solidFill>
                <a:latin typeface="Meiryo" charset="-128"/>
                <a:ea typeface="Meiryo" charset="-128"/>
                <a:cs typeface="Meiryo" charset="-128"/>
              </a:rPr>
              <a:t>山</a:t>
            </a:r>
            <a:r>
              <a:rPr lang="ja-JP" altLang="en-US" dirty="0" smtClean="0">
                <a:solidFill>
                  <a:schemeClr val="bg2">
                    <a:lumMod val="50000"/>
                  </a:schemeClr>
                </a:solidFill>
                <a:latin typeface="Meiryo" charset="-128"/>
                <a:ea typeface="Meiryo" charset="-128"/>
                <a:cs typeface="Meiryo" charset="-128"/>
              </a:rPr>
              <a:t>﨑</a:t>
            </a:r>
            <a:r>
              <a:rPr lang="en-US" altLang="ja-JP" dirty="0">
                <a:solidFill>
                  <a:schemeClr val="bg2">
                    <a:lumMod val="50000"/>
                  </a:schemeClr>
                </a:solidFill>
                <a:latin typeface="Meiryo" charset="-128"/>
                <a:ea typeface="Meiryo" charset="-128"/>
                <a:cs typeface="Meiryo" charset="-128"/>
              </a:rPr>
              <a:t> </a:t>
            </a:r>
            <a:r>
              <a:rPr kumimoji="1" lang="ja-JP" altLang="en-US" dirty="0" smtClean="0">
                <a:solidFill>
                  <a:schemeClr val="bg2">
                    <a:lumMod val="50000"/>
                  </a:schemeClr>
                </a:solidFill>
                <a:latin typeface="Meiryo" charset="-128"/>
                <a:ea typeface="Meiryo" charset="-128"/>
                <a:cs typeface="Meiryo" charset="-128"/>
              </a:rPr>
              <a:t>大輝</a:t>
            </a:r>
            <a:endParaRPr kumimoji="1" lang="ja-JP" altLang="en-US" dirty="0">
              <a:solidFill>
                <a:schemeClr val="bg2">
                  <a:lumMod val="50000"/>
                </a:schemeClr>
              </a:solidFill>
              <a:latin typeface="Meiryo" charset="-128"/>
              <a:ea typeface="Meiryo" charset="-128"/>
              <a:cs typeface="Meiryo" charset="-128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84535-81FD-2843-B5D0-1911875975FE}" type="slidenum">
              <a:rPr kumimoji="1" lang="ja-JP" altLang="en-US" smtClean="0"/>
              <a:t>1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96699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78375" y="105101"/>
            <a:ext cx="7886700" cy="1325563"/>
          </a:xfrm>
        </p:spPr>
        <p:txBody>
          <a:bodyPr/>
          <a:lstStyle/>
          <a:p>
            <a:r>
              <a:rPr kumimoji="1" lang="ja-JP" altLang="en-US" dirty="0" smtClean="0">
                <a:solidFill>
                  <a:schemeClr val="bg2">
                    <a:lumMod val="50000"/>
                  </a:schemeClr>
                </a:solidFill>
                <a:latin typeface="Meiryo" charset="-128"/>
                <a:ea typeface="Meiryo" charset="-128"/>
                <a:cs typeface="Meiryo" charset="-128"/>
              </a:rPr>
              <a:t>研究内容</a:t>
            </a:r>
            <a:endParaRPr kumimoji="1" lang="ja-JP" altLang="en-US" dirty="0">
              <a:solidFill>
                <a:schemeClr val="bg2">
                  <a:lumMod val="50000"/>
                </a:schemeClr>
              </a:solidFill>
              <a:latin typeface="Meiryo" charset="-128"/>
              <a:ea typeface="Meiryo" charset="-128"/>
              <a:cs typeface="Meiryo" charset="-128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84535-81FD-2843-B5D0-1911875975FE}" type="slidenum">
              <a:rPr kumimoji="1" lang="ja-JP" altLang="en-US" smtClean="0"/>
              <a:t>2</a:t>
            </a:fld>
            <a:endParaRPr kumimoji="1" lang="ja-JP" altLang="en-US"/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idx="1"/>
          </p:nvPr>
        </p:nvSpPr>
        <p:spPr>
          <a:xfrm>
            <a:off x="628650" y="1566013"/>
            <a:ext cx="7886700" cy="4351338"/>
          </a:xfrm>
        </p:spPr>
        <p:txBody>
          <a:bodyPr>
            <a:norm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ja-JP" dirty="0" smtClean="0">
              <a:solidFill>
                <a:schemeClr val="bg2">
                  <a:lumMod val="50000"/>
                </a:schemeClr>
              </a:solidFill>
              <a:latin typeface="Meiryo" charset="-128"/>
              <a:ea typeface="Meiryo" charset="-128"/>
              <a:cs typeface="Meiryo" charset="-128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4000" dirty="0" smtClean="0">
                <a:solidFill>
                  <a:schemeClr val="bg2">
                    <a:lumMod val="50000"/>
                  </a:schemeClr>
                </a:solidFill>
                <a:latin typeface="Meiryo" charset="-128"/>
                <a:ea typeface="Meiryo" charset="-128"/>
                <a:cs typeface="Meiryo" charset="-128"/>
              </a:rPr>
              <a:t>チャットボット</a:t>
            </a:r>
            <a:r>
              <a:rPr lang="en-US" altLang="ja-JP" sz="4000" dirty="0" smtClean="0">
                <a:solidFill>
                  <a:schemeClr val="bg2">
                    <a:lumMod val="50000"/>
                  </a:schemeClr>
                </a:solidFill>
                <a:latin typeface="Meiryo" charset="-128"/>
                <a:ea typeface="Meiryo" charset="-128"/>
                <a:cs typeface="Meiryo" charset="-128"/>
              </a:rPr>
              <a:t> </a:t>
            </a:r>
            <a:endParaRPr lang="en-US" altLang="ja-JP" sz="4000" dirty="0">
              <a:solidFill>
                <a:schemeClr val="bg2">
                  <a:lumMod val="50000"/>
                </a:schemeClr>
              </a:solidFill>
              <a:latin typeface="Meiryo" charset="-128"/>
              <a:ea typeface="Meiryo" charset="-128"/>
              <a:cs typeface="Meiryo" charset="-128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dirty="0" smtClean="0">
                <a:solidFill>
                  <a:schemeClr val="bg2">
                    <a:lumMod val="50000"/>
                  </a:schemeClr>
                </a:solidFill>
                <a:latin typeface="Meiryo" charset="-128"/>
                <a:ea typeface="Meiryo" charset="-128"/>
                <a:cs typeface="Meiryo" charset="-128"/>
              </a:rPr>
              <a:t>×</a:t>
            </a:r>
            <a:endParaRPr lang="en-US" altLang="ja-JP" sz="4000" dirty="0">
              <a:solidFill>
                <a:schemeClr val="bg2">
                  <a:lumMod val="50000"/>
                </a:schemeClr>
              </a:solidFill>
              <a:latin typeface="Meiryo" charset="-128"/>
              <a:ea typeface="Meiryo" charset="-128"/>
              <a:cs typeface="Meiryo" charset="-128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4000" dirty="0" smtClean="0">
                <a:solidFill>
                  <a:schemeClr val="bg2">
                    <a:lumMod val="50000"/>
                  </a:schemeClr>
                </a:solidFill>
                <a:latin typeface="Meiryo" charset="-128"/>
                <a:ea typeface="Meiryo" charset="-128"/>
                <a:cs typeface="Meiryo" charset="-128"/>
              </a:rPr>
              <a:t>OSS</a:t>
            </a:r>
            <a:r>
              <a:rPr lang="ja-JP" altLang="en-US" sz="4000" dirty="0" smtClean="0">
                <a:solidFill>
                  <a:schemeClr val="bg2">
                    <a:lumMod val="50000"/>
                  </a:schemeClr>
                </a:solidFill>
                <a:latin typeface="Meiryo" charset="-128"/>
                <a:ea typeface="Meiryo" charset="-128"/>
                <a:cs typeface="Meiryo" charset="-128"/>
              </a:rPr>
              <a:t>新規参入者の障壁</a:t>
            </a:r>
            <a:endParaRPr lang="en-US" altLang="ja-JP" sz="4000" dirty="0">
              <a:solidFill>
                <a:schemeClr val="bg2">
                  <a:lumMod val="50000"/>
                </a:schemeClr>
              </a:solidFill>
              <a:latin typeface="Meiryo" charset="-128"/>
              <a:ea typeface="Meiryo" charset="-128"/>
              <a:cs typeface="Meiryo" charset="-128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ja-JP" sz="4000" dirty="0">
              <a:solidFill>
                <a:schemeClr val="bg2">
                  <a:lumMod val="50000"/>
                </a:schemeClr>
              </a:solidFill>
              <a:latin typeface="Meiryo" charset="-128"/>
              <a:ea typeface="Meiryo" charset="-128"/>
              <a:cs typeface="Meiryo" charset="-128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dirty="0" smtClean="0">
                <a:solidFill>
                  <a:schemeClr val="bg2">
                    <a:lumMod val="50000"/>
                  </a:schemeClr>
                </a:solidFill>
                <a:latin typeface="Meiryo" charset="-128"/>
                <a:ea typeface="Meiryo" charset="-128"/>
                <a:cs typeface="Meiryo" charset="-128"/>
              </a:rPr>
              <a:t>⇓</a:t>
            </a:r>
            <a:endParaRPr lang="en-US" altLang="ja-JP" dirty="0" smtClean="0">
              <a:solidFill>
                <a:schemeClr val="bg2">
                  <a:lumMod val="50000"/>
                </a:schemeClr>
              </a:solidFill>
              <a:latin typeface="Meiryo" charset="-128"/>
              <a:ea typeface="Meiryo" charset="-128"/>
              <a:cs typeface="Meiryo" charset="-128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ja-JP" dirty="0" smtClean="0">
              <a:solidFill>
                <a:schemeClr val="bg2">
                  <a:lumMod val="50000"/>
                </a:schemeClr>
              </a:solidFill>
              <a:latin typeface="Meiryo" charset="-128"/>
              <a:ea typeface="Meiryo" charset="-128"/>
              <a:cs typeface="Meiryo" charset="-128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000" dirty="0" smtClean="0">
                <a:solidFill>
                  <a:schemeClr val="bg2">
                    <a:lumMod val="50000"/>
                  </a:schemeClr>
                </a:solidFill>
                <a:latin typeface="Meiryo" charset="-128"/>
                <a:ea typeface="Meiryo" charset="-128"/>
                <a:cs typeface="Meiryo" charset="-128"/>
              </a:rPr>
              <a:t>OSS</a:t>
            </a:r>
            <a:r>
              <a:rPr kumimoji="1" lang="ja-JP" altLang="en-US" sz="4000" dirty="0" smtClean="0">
                <a:solidFill>
                  <a:schemeClr val="bg2">
                    <a:lumMod val="50000"/>
                  </a:schemeClr>
                </a:solidFill>
                <a:latin typeface="Meiryo" charset="-128"/>
                <a:ea typeface="Meiryo" charset="-128"/>
                <a:cs typeface="Meiryo" charset="-128"/>
              </a:rPr>
              <a:t>新規参入者へのサポート</a:t>
            </a:r>
            <a:endParaRPr kumimoji="1" lang="en-US" altLang="ja-JP" sz="4000" dirty="0" smtClean="0">
              <a:solidFill>
                <a:schemeClr val="bg2">
                  <a:lumMod val="50000"/>
                </a:schemeClr>
              </a:solidFill>
              <a:latin typeface="Meiryo" charset="-128"/>
              <a:ea typeface="Meiryo" charset="-128"/>
              <a:cs typeface="Meiryo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20762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78375" y="105101"/>
            <a:ext cx="7886700" cy="1325563"/>
          </a:xfrm>
        </p:spPr>
        <p:txBody>
          <a:bodyPr/>
          <a:lstStyle/>
          <a:p>
            <a:r>
              <a:rPr lang="en-US" altLang="ja-JP" dirty="0" smtClean="0">
                <a:solidFill>
                  <a:schemeClr val="bg2">
                    <a:lumMod val="50000"/>
                  </a:schemeClr>
                </a:solidFill>
                <a:latin typeface="Meiryo" charset="-128"/>
                <a:ea typeface="Meiryo" charset="-128"/>
                <a:cs typeface="Meiryo" charset="-128"/>
              </a:rPr>
              <a:t>OSS</a:t>
            </a:r>
            <a:r>
              <a:rPr lang="ja-JP" altLang="en-US" dirty="0" smtClean="0">
                <a:solidFill>
                  <a:schemeClr val="bg2">
                    <a:lumMod val="50000"/>
                  </a:schemeClr>
                </a:solidFill>
                <a:latin typeface="Meiryo" charset="-128"/>
                <a:ea typeface="Meiryo" charset="-128"/>
                <a:cs typeface="Meiryo" charset="-128"/>
              </a:rPr>
              <a:t>参加の障壁</a:t>
            </a:r>
            <a:r>
              <a:rPr lang="en-US" altLang="ja-JP" sz="2000" dirty="0" smtClean="0">
                <a:solidFill>
                  <a:schemeClr val="bg2">
                    <a:lumMod val="50000"/>
                  </a:schemeClr>
                </a:solidFill>
                <a:latin typeface="Meiryo" charset="-128"/>
                <a:ea typeface="Meiryo" charset="-128"/>
                <a:cs typeface="Meiryo" charset="-128"/>
              </a:rPr>
              <a:t>[1]</a:t>
            </a:r>
            <a:endParaRPr kumimoji="1" lang="ja-JP" altLang="en-US" sz="2000" dirty="0">
              <a:solidFill>
                <a:schemeClr val="bg2">
                  <a:lumMod val="50000"/>
                </a:schemeClr>
              </a:solidFill>
              <a:latin typeface="Meiryo" charset="-128"/>
              <a:ea typeface="Meiryo" charset="-128"/>
              <a:cs typeface="Meiryo" charset="-128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84535-81FD-2843-B5D0-1911875975FE}" type="slidenum">
              <a:rPr kumimoji="1" lang="ja-JP" altLang="en-US" smtClean="0"/>
              <a:t>3</a:t>
            </a:fld>
            <a:endParaRPr kumimoji="1" lang="ja-JP" altLang="en-US"/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idx="1"/>
          </p:nvPr>
        </p:nvSpPr>
        <p:spPr>
          <a:xfrm>
            <a:off x="628649" y="1566013"/>
            <a:ext cx="8420757" cy="4351338"/>
          </a:xfrm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dirty="0" smtClean="0">
                <a:solidFill>
                  <a:schemeClr val="bg2">
                    <a:lumMod val="50000"/>
                  </a:schemeClr>
                </a:solidFill>
                <a:latin typeface="Meiryo" charset="-128"/>
                <a:ea typeface="Meiryo" charset="-128"/>
                <a:cs typeface="Meiryo" charset="-128"/>
              </a:rPr>
              <a:t>Reception </a:t>
            </a:r>
            <a:r>
              <a:rPr lang="en-US" altLang="ja-JP" dirty="0" err="1">
                <a:solidFill>
                  <a:schemeClr val="bg2">
                    <a:lumMod val="50000"/>
                  </a:schemeClr>
                </a:solidFill>
                <a:latin typeface="Meiryo" charset="-128"/>
                <a:ea typeface="Meiryo" charset="-128"/>
                <a:cs typeface="Meiryo" charset="-128"/>
              </a:rPr>
              <a:t>i</a:t>
            </a:r>
            <a:r>
              <a:rPr lang="en-US" altLang="ja-JP" dirty="0" err="1" smtClean="0">
                <a:solidFill>
                  <a:schemeClr val="bg2">
                    <a:lumMod val="50000"/>
                  </a:schemeClr>
                </a:solidFill>
                <a:latin typeface="Meiryo" charset="-128"/>
                <a:ea typeface="Meiryo" charset="-128"/>
                <a:cs typeface="Meiryo" charset="-128"/>
              </a:rPr>
              <a:t>ssue,Documentation</a:t>
            </a:r>
            <a:r>
              <a:rPr lang="en-US" altLang="ja-JP" dirty="0" smtClean="0">
                <a:solidFill>
                  <a:schemeClr val="bg2">
                    <a:lumMod val="50000"/>
                  </a:schemeClr>
                </a:solidFill>
                <a:latin typeface="Meiryo" charset="-128"/>
                <a:ea typeface="Meiryo" charset="-128"/>
                <a:cs typeface="Meiryo" charset="-128"/>
              </a:rPr>
              <a:t> problem</a:t>
            </a:r>
            <a:r>
              <a:rPr lang="ja-JP" altLang="en-US" dirty="0" smtClean="0">
                <a:solidFill>
                  <a:schemeClr val="bg2">
                    <a:lumMod val="50000"/>
                  </a:schemeClr>
                </a:solidFill>
                <a:latin typeface="Meiryo" charset="-128"/>
                <a:ea typeface="Meiryo" charset="-128"/>
                <a:cs typeface="Meiryo" charset="-128"/>
              </a:rPr>
              <a:t>など</a:t>
            </a:r>
            <a:endParaRPr lang="en-US" altLang="ja-JP" dirty="0" smtClean="0">
              <a:solidFill>
                <a:schemeClr val="bg2">
                  <a:lumMod val="50000"/>
                </a:schemeClr>
              </a:solidFill>
              <a:latin typeface="Meiryo" charset="-128"/>
              <a:ea typeface="Meiryo" charset="-128"/>
              <a:cs typeface="Meiryo" charset="-128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dirty="0">
                <a:solidFill>
                  <a:schemeClr val="bg2">
                    <a:lumMod val="50000"/>
                  </a:schemeClr>
                </a:solidFill>
                <a:latin typeface="Meiryo" charset="-128"/>
                <a:ea typeface="Meiryo" charset="-128"/>
                <a:cs typeface="Meiryo" charset="-128"/>
              </a:rPr>
              <a:t>	</a:t>
            </a:r>
            <a:r>
              <a:rPr lang="en-US" altLang="ja-JP" sz="2400" dirty="0" smtClean="0">
                <a:solidFill>
                  <a:schemeClr val="bg2">
                    <a:lumMod val="50000"/>
                  </a:schemeClr>
                </a:solidFill>
                <a:latin typeface="Meiryo" charset="-128"/>
                <a:ea typeface="Meiryo" charset="-128"/>
                <a:cs typeface="Meiryo" charset="-128"/>
              </a:rPr>
              <a:t>6</a:t>
            </a:r>
            <a:r>
              <a:rPr lang="ja-JP" altLang="en-US" sz="2400" dirty="0" smtClean="0">
                <a:solidFill>
                  <a:schemeClr val="bg2">
                    <a:lumMod val="50000"/>
                  </a:schemeClr>
                </a:solidFill>
                <a:latin typeface="Meiryo" charset="-128"/>
                <a:ea typeface="Meiryo" charset="-128"/>
                <a:cs typeface="Meiryo" charset="-128"/>
              </a:rPr>
              <a:t>カテゴリに分類</a:t>
            </a:r>
            <a:endParaRPr lang="en-US" altLang="ja-JP" sz="2400" dirty="0" smtClean="0">
              <a:solidFill>
                <a:schemeClr val="bg2">
                  <a:lumMod val="50000"/>
                </a:schemeClr>
              </a:solidFill>
              <a:latin typeface="Meiryo" charset="-128"/>
              <a:ea typeface="Meiryo" charset="-128"/>
              <a:cs typeface="Meiryo" charset="-128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ja-JP" dirty="0" smtClean="0">
              <a:solidFill>
                <a:schemeClr val="bg2">
                  <a:lumMod val="50000"/>
                </a:schemeClr>
              </a:solidFill>
              <a:latin typeface="Meiryo" charset="-128"/>
              <a:ea typeface="Meiryo" charset="-128"/>
              <a:cs typeface="Meiryo" charset="-128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ja-JP" dirty="0">
              <a:solidFill>
                <a:schemeClr val="bg2">
                  <a:lumMod val="50000"/>
                </a:schemeClr>
              </a:solidFill>
              <a:latin typeface="Meiryo" charset="-128"/>
              <a:ea typeface="Meiryo" charset="-128"/>
              <a:cs typeface="Meiryo" charset="-128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dirty="0" smtClean="0">
                <a:solidFill>
                  <a:schemeClr val="bg2">
                    <a:lumMod val="50000"/>
                  </a:schemeClr>
                </a:solidFill>
                <a:latin typeface="Meiryo" charset="-128"/>
                <a:ea typeface="Meiryo" charset="-128"/>
                <a:cs typeface="Meiryo" charset="-128"/>
              </a:rPr>
              <a:t>この障壁を解決していきたい</a:t>
            </a:r>
            <a:endParaRPr lang="en-US" altLang="ja-JP" dirty="0" smtClean="0">
              <a:solidFill>
                <a:schemeClr val="bg2">
                  <a:lumMod val="50000"/>
                </a:schemeClr>
              </a:solidFill>
              <a:latin typeface="Meiryo" charset="-128"/>
              <a:ea typeface="Meiryo" charset="-128"/>
              <a:cs typeface="Meiryo" charset="-128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dirty="0">
                <a:solidFill>
                  <a:schemeClr val="bg2">
                    <a:lumMod val="50000"/>
                  </a:schemeClr>
                </a:solidFill>
                <a:latin typeface="Meiryo" charset="-128"/>
                <a:ea typeface="Meiryo" charset="-128"/>
                <a:cs typeface="Meiryo" charset="-128"/>
              </a:rPr>
              <a:t>	</a:t>
            </a:r>
            <a:r>
              <a:rPr lang="en-US" altLang="ja-JP" sz="2400" dirty="0" smtClean="0">
                <a:solidFill>
                  <a:schemeClr val="bg2">
                    <a:lumMod val="50000"/>
                  </a:schemeClr>
                </a:solidFill>
                <a:latin typeface="Meiryo" charset="-128"/>
                <a:ea typeface="Meiryo" charset="-128"/>
                <a:cs typeface="Meiryo" charset="-128"/>
              </a:rPr>
              <a:t>ex. Delayed answers </a:t>
            </a:r>
            <a:r>
              <a:rPr lang="ja-JP" altLang="en-US" sz="2400" dirty="0" smtClean="0">
                <a:solidFill>
                  <a:schemeClr val="bg2">
                    <a:lumMod val="50000"/>
                  </a:schemeClr>
                </a:solidFill>
                <a:latin typeface="Meiryo" charset="-128"/>
                <a:ea typeface="Meiryo" charset="-128"/>
                <a:cs typeface="Meiryo" charset="-128"/>
              </a:rPr>
              <a:t>➾</a:t>
            </a:r>
            <a:r>
              <a:rPr lang="en-US" altLang="ja-JP" sz="2400" dirty="0" smtClean="0">
                <a:solidFill>
                  <a:schemeClr val="bg2">
                    <a:lumMod val="50000"/>
                  </a:schemeClr>
                </a:solidFill>
                <a:latin typeface="Meiryo" charset="-128"/>
                <a:ea typeface="Meiryo" charset="-128"/>
                <a:cs typeface="Meiryo" charset="-128"/>
              </a:rPr>
              <a:t> </a:t>
            </a:r>
            <a:r>
              <a:rPr lang="ja-JP" altLang="en-US" sz="2400" dirty="0" smtClean="0">
                <a:solidFill>
                  <a:schemeClr val="bg2">
                    <a:lumMod val="50000"/>
                  </a:schemeClr>
                </a:solidFill>
                <a:latin typeface="Meiryo" charset="-128"/>
                <a:ea typeface="Meiryo" charset="-128"/>
                <a:cs typeface="Meiryo" charset="-128"/>
              </a:rPr>
              <a:t>平均レスポンス時間の算出</a:t>
            </a:r>
            <a:endParaRPr lang="en-US" altLang="ja-JP" dirty="0" smtClean="0">
              <a:solidFill>
                <a:schemeClr val="bg2">
                  <a:lumMod val="50000"/>
                </a:schemeClr>
              </a:solidFill>
              <a:latin typeface="Meiryo" charset="-128"/>
              <a:ea typeface="Meiryo" charset="-128"/>
              <a:cs typeface="Meiryo" charset="-128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ja-JP" dirty="0">
              <a:solidFill>
                <a:schemeClr val="bg2">
                  <a:lumMod val="50000"/>
                </a:schemeClr>
              </a:solidFill>
              <a:latin typeface="Meiryo" charset="-128"/>
              <a:ea typeface="Meiryo" charset="-128"/>
              <a:cs typeface="Meiryo" charset="-128"/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797801" y="6056269"/>
            <a:ext cx="754839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100" dirty="0" smtClean="0">
                <a:solidFill>
                  <a:schemeClr val="bg2">
                    <a:lumMod val="50000"/>
                  </a:schemeClr>
                </a:solidFill>
              </a:rPr>
              <a:t>[1]</a:t>
            </a:r>
            <a:r>
              <a:rPr lang="en-US" altLang="ja-JP" sz="11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altLang="ja-JP" sz="1100" dirty="0" err="1">
                <a:solidFill>
                  <a:schemeClr val="bg2">
                    <a:lumMod val="50000"/>
                  </a:schemeClr>
                </a:solidFill>
              </a:rPr>
              <a:t>Steinmacher</a:t>
            </a:r>
            <a:r>
              <a:rPr lang="en-US" altLang="ja-JP" sz="1100" dirty="0">
                <a:solidFill>
                  <a:schemeClr val="bg2">
                    <a:lumMod val="50000"/>
                  </a:schemeClr>
                </a:solidFill>
              </a:rPr>
              <a:t>, I., Conte, T., </a:t>
            </a:r>
            <a:r>
              <a:rPr lang="en-US" altLang="ja-JP" sz="1100" dirty="0" err="1">
                <a:solidFill>
                  <a:schemeClr val="bg2">
                    <a:lumMod val="50000"/>
                  </a:schemeClr>
                </a:solidFill>
              </a:rPr>
              <a:t>Gerosa</a:t>
            </a:r>
            <a:r>
              <a:rPr lang="en-US" altLang="ja-JP" sz="1100" dirty="0">
                <a:solidFill>
                  <a:schemeClr val="bg2">
                    <a:lumMod val="50000"/>
                  </a:schemeClr>
                </a:solidFill>
              </a:rPr>
              <a:t>, M.A. and </a:t>
            </a:r>
            <a:r>
              <a:rPr lang="en-US" altLang="ja-JP" sz="1100" dirty="0" err="1">
                <a:solidFill>
                  <a:schemeClr val="bg2">
                    <a:lumMod val="50000"/>
                  </a:schemeClr>
                </a:solidFill>
              </a:rPr>
              <a:t>Redmiles</a:t>
            </a:r>
            <a:r>
              <a:rPr lang="en-US" altLang="ja-JP" sz="1100" dirty="0">
                <a:solidFill>
                  <a:schemeClr val="bg2">
                    <a:lumMod val="50000"/>
                  </a:schemeClr>
                </a:solidFill>
              </a:rPr>
              <a:t>, D.F. 2015. Social Barriers Faced by Newcomers Placing Their First Contribution in Open Source Software Projects. Proceedings of the 18th ACM Conference on Computer Supported Cooperative Work &amp; Social Computing (Vancouver, BC, Canada, Feb. 2015), 1–13. </a:t>
            </a:r>
            <a:endParaRPr kumimoji="1" lang="ja-JP" altLang="en-US" sz="1100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3185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78375" y="105101"/>
            <a:ext cx="7886700" cy="1325563"/>
          </a:xfrm>
        </p:spPr>
        <p:txBody>
          <a:bodyPr/>
          <a:lstStyle/>
          <a:p>
            <a:r>
              <a:rPr kumimoji="1" lang="ja-JP" altLang="en-US" dirty="0" smtClean="0">
                <a:solidFill>
                  <a:schemeClr val="bg2">
                    <a:lumMod val="50000"/>
                  </a:schemeClr>
                </a:solidFill>
                <a:latin typeface="Meiryo" charset="-128"/>
                <a:ea typeface="Meiryo" charset="-128"/>
                <a:cs typeface="Meiryo" charset="-128"/>
              </a:rPr>
              <a:t>問題点</a:t>
            </a:r>
            <a:endParaRPr kumimoji="1" lang="ja-JP" altLang="en-US" dirty="0">
              <a:solidFill>
                <a:schemeClr val="bg2">
                  <a:lumMod val="50000"/>
                </a:schemeClr>
              </a:solidFill>
              <a:latin typeface="Meiryo" charset="-128"/>
              <a:ea typeface="Meiryo" charset="-128"/>
              <a:cs typeface="Meiryo" charset="-128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84535-81FD-2843-B5D0-1911875975FE}" type="slidenum">
              <a:rPr kumimoji="1" lang="ja-JP" altLang="en-US" smtClean="0"/>
              <a:t>4</a:t>
            </a:fld>
            <a:endParaRPr kumimoji="1" lang="ja-JP" altLang="en-US"/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idx="1"/>
          </p:nvPr>
        </p:nvSpPr>
        <p:spPr>
          <a:xfrm>
            <a:off x="628650" y="1566013"/>
            <a:ext cx="7886700" cy="4351338"/>
          </a:xfrm>
        </p:spPr>
        <p:txBody>
          <a:bodyPr>
            <a:norm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ja-JP" dirty="0">
              <a:solidFill>
                <a:schemeClr val="bg2">
                  <a:lumMod val="50000"/>
                </a:schemeClr>
              </a:solidFill>
              <a:latin typeface="Meiryo" charset="-128"/>
              <a:ea typeface="Meiryo" charset="-128"/>
              <a:cs typeface="Meiryo" charset="-128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dirty="0" smtClean="0">
                <a:solidFill>
                  <a:schemeClr val="bg2">
                    <a:lumMod val="50000"/>
                  </a:schemeClr>
                </a:solidFill>
                <a:latin typeface="Meiryo" charset="-128"/>
                <a:ea typeface="Meiryo" charset="-128"/>
                <a:cs typeface="Meiryo" charset="-128"/>
              </a:rPr>
              <a:t>どういったサポート</a:t>
            </a:r>
            <a:r>
              <a:rPr lang="ja-JP" altLang="en-US" dirty="0" smtClean="0">
                <a:solidFill>
                  <a:schemeClr val="bg2">
                    <a:lumMod val="50000"/>
                  </a:schemeClr>
                </a:solidFill>
                <a:latin typeface="Meiryo" charset="-128"/>
                <a:ea typeface="Meiryo" charset="-128"/>
                <a:cs typeface="Meiryo" charset="-128"/>
              </a:rPr>
              <a:t>を</a:t>
            </a:r>
            <a:r>
              <a:rPr lang="ja-JP" altLang="en-US" dirty="0" smtClean="0">
                <a:solidFill>
                  <a:schemeClr val="bg2">
                    <a:lumMod val="50000"/>
                  </a:schemeClr>
                </a:solidFill>
                <a:latin typeface="Meiryo" charset="-128"/>
                <a:ea typeface="Meiryo" charset="-128"/>
                <a:cs typeface="Meiryo" charset="-128"/>
              </a:rPr>
              <a:t>するか</a:t>
            </a:r>
            <a:endParaRPr lang="en-US" altLang="ja-JP" dirty="0">
              <a:solidFill>
                <a:schemeClr val="bg2">
                  <a:lumMod val="50000"/>
                </a:schemeClr>
              </a:solidFill>
              <a:latin typeface="Meiryo" charset="-128"/>
              <a:ea typeface="Meiryo" charset="-128"/>
              <a:cs typeface="Meiryo" charset="-128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ja-JP" dirty="0" smtClean="0">
              <a:solidFill>
                <a:schemeClr val="bg2">
                  <a:lumMod val="50000"/>
                </a:schemeClr>
              </a:solidFill>
              <a:latin typeface="Meiryo" charset="-128"/>
              <a:ea typeface="Meiryo" charset="-128"/>
              <a:cs typeface="Meiryo" charset="-128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ja-JP" dirty="0" smtClean="0">
              <a:solidFill>
                <a:schemeClr val="bg2">
                  <a:lumMod val="50000"/>
                </a:schemeClr>
              </a:solidFill>
              <a:latin typeface="Meiryo" charset="-128"/>
              <a:ea typeface="Meiryo" charset="-128"/>
              <a:cs typeface="Meiryo" charset="-128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dirty="0" smtClean="0">
                <a:solidFill>
                  <a:schemeClr val="bg2">
                    <a:lumMod val="50000"/>
                  </a:schemeClr>
                </a:solidFill>
                <a:latin typeface="Meiryo" charset="-128"/>
                <a:ea typeface="Meiryo" charset="-128"/>
                <a:cs typeface="Meiryo" charset="-128"/>
              </a:rPr>
              <a:t>チャットボットである理由</a:t>
            </a:r>
            <a:endParaRPr lang="en-US" altLang="ja-JP" dirty="0" smtClean="0">
              <a:solidFill>
                <a:schemeClr val="bg2">
                  <a:lumMod val="50000"/>
                </a:schemeClr>
              </a:solidFill>
              <a:latin typeface="Meiryo" charset="-128"/>
              <a:ea typeface="Meiryo" charset="-128"/>
              <a:cs typeface="Meiryo" charset="-128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ja-JP" dirty="0" smtClean="0">
              <a:solidFill>
                <a:schemeClr val="bg2">
                  <a:lumMod val="50000"/>
                </a:schemeClr>
              </a:solidFill>
              <a:latin typeface="Meiryo" charset="-128"/>
              <a:ea typeface="Meiryo" charset="-128"/>
              <a:cs typeface="Meiryo" charset="-128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ja-JP" dirty="0">
              <a:solidFill>
                <a:schemeClr val="bg2">
                  <a:lumMod val="50000"/>
                </a:schemeClr>
              </a:solidFill>
              <a:latin typeface="Meiryo" charset="-128"/>
              <a:ea typeface="Meiryo" charset="-128"/>
              <a:cs typeface="Meiryo" charset="-128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dirty="0" smtClean="0">
                <a:solidFill>
                  <a:schemeClr val="bg2">
                    <a:lumMod val="50000"/>
                  </a:schemeClr>
                </a:solidFill>
                <a:latin typeface="Meiryo" charset="-128"/>
                <a:ea typeface="Meiryo" charset="-128"/>
                <a:cs typeface="Meiryo" charset="-128"/>
              </a:rPr>
              <a:t>評価方法どうしよう・・・</a:t>
            </a:r>
            <a:endParaRPr lang="en-US" altLang="ja-JP" dirty="0" smtClean="0">
              <a:solidFill>
                <a:schemeClr val="bg2">
                  <a:lumMod val="50000"/>
                </a:schemeClr>
              </a:solidFill>
              <a:latin typeface="Meiryo" charset="-128"/>
              <a:ea typeface="Meiryo" charset="-128"/>
              <a:cs typeface="Meiryo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32150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78375" y="105101"/>
            <a:ext cx="7886700" cy="1325563"/>
          </a:xfrm>
        </p:spPr>
        <p:txBody>
          <a:bodyPr/>
          <a:lstStyle/>
          <a:p>
            <a:r>
              <a:rPr kumimoji="1" lang="ja-JP" altLang="en-US" dirty="0" smtClean="0">
                <a:solidFill>
                  <a:schemeClr val="bg2">
                    <a:lumMod val="50000"/>
                  </a:schemeClr>
                </a:solidFill>
                <a:latin typeface="Meiryo" charset="-128"/>
                <a:ea typeface="Meiryo" charset="-128"/>
                <a:cs typeface="Meiryo" charset="-128"/>
              </a:rPr>
              <a:t>現状</a:t>
            </a:r>
            <a:endParaRPr kumimoji="1" lang="ja-JP" altLang="en-US" dirty="0">
              <a:solidFill>
                <a:schemeClr val="bg2">
                  <a:lumMod val="50000"/>
                </a:schemeClr>
              </a:solidFill>
              <a:latin typeface="Meiryo" charset="-128"/>
              <a:ea typeface="Meiryo" charset="-128"/>
              <a:cs typeface="Meiryo" charset="-128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84535-81FD-2843-B5D0-1911875975FE}" type="slidenum">
              <a:rPr kumimoji="1" lang="ja-JP" altLang="en-US" smtClean="0"/>
              <a:t>5</a:t>
            </a:fld>
            <a:endParaRPr kumimoji="1" lang="ja-JP" altLang="en-US"/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idx="1"/>
          </p:nvPr>
        </p:nvSpPr>
        <p:spPr>
          <a:xfrm>
            <a:off x="628650" y="1566013"/>
            <a:ext cx="8136978" cy="4351338"/>
          </a:xfrm>
        </p:spPr>
        <p:txBody>
          <a:bodyPr>
            <a:norm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ja-JP" dirty="0">
              <a:solidFill>
                <a:schemeClr val="bg2">
                  <a:lumMod val="50000"/>
                </a:schemeClr>
              </a:solidFill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dirty="0" smtClean="0">
                <a:solidFill>
                  <a:schemeClr val="bg2">
                    <a:lumMod val="50000"/>
                  </a:schemeClr>
                </a:solidFill>
                <a:latin typeface="Meiryo" charset="-128"/>
                <a:ea typeface="Meiryo" charset="-128"/>
                <a:cs typeface="Meiryo" charset="-128"/>
              </a:rPr>
              <a:t>ボットを用いた各障壁の解決法を考える</a:t>
            </a:r>
            <a:endParaRPr lang="en-US" altLang="ja-JP" dirty="0" smtClean="0">
              <a:solidFill>
                <a:schemeClr val="bg2">
                  <a:lumMod val="50000"/>
                </a:schemeClr>
              </a:solidFill>
              <a:latin typeface="Meiryo" charset="-128"/>
              <a:ea typeface="Meiryo" charset="-128"/>
              <a:cs typeface="Meiryo" charset="-128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ja-JP" dirty="0" smtClean="0">
              <a:solidFill>
                <a:schemeClr val="bg2">
                  <a:lumMod val="50000"/>
                </a:schemeClr>
              </a:solidFill>
              <a:latin typeface="Meiryo" charset="-128"/>
              <a:ea typeface="Meiryo" charset="-128"/>
              <a:cs typeface="Meiryo" charset="-128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ja-JP" dirty="0" smtClean="0">
              <a:solidFill>
                <a:schemeClr val="bg2">
                  <a:lumMod val="50000"/>
                </a:schemeClr>
              </a:solidFill>
              <a:latin typeface="Meiryo" charset="-128"/>
              <a:ea typeface="Meiryo" charset="-128"/>
              <a:cs typeface="Meiryo" charset="-128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dirty="0" smtClean="0">
                <a:solidFill>
                  <a:schemeClr val="bg2">
                    <a:lumMod val="50000"/>
                  </a:schemeClr>
                </a:solidFill>
                <a:latin typeface="Meiryo" charset="-128"/>
                <a:ea typeface="Meiryo" charset="-128"/>
                <a:cs typeface="Meiryo" charset="-128"/>
              </a:rPr>
              <a:t>OSS</a:t>
            </a:r>
            <a:r>
              <a:rPr lang="ja-JP" altLang="en-US" dirty="0" smtClean="0">
                <a:solidFill>
                  <a:schemeClr val="bg2">
                    <a:lumMod val="50000"/>
                  </a:schemeClr>
                </a:solidFill>
                <a:latin typeface="Meiryo" charset="-128"/>
                <a:ea typeface="Meiryo" charset="-128"/>
                <a:cs typeface="Meiryo" charset="-128"/>
              </a:rPr>
              <a:t>プロジェクトに実際にコントリビュートする</a:t>
            </a:r>
            <a:endParaRPr lang="en-US" altLang="ja-JP" dirty="0" smtClean="0">
              <a:solidFill>
                <a:schemeClr val="bg2">
                  <a:lumMod val="50000"/>
                </a:schemeClr>
              </a:solidFill>
              <a:latin typeface="Meiryo" charset="-128"/>
              <a:ea typeface="Meiryo" charset="-128"/>
              <a:cs typeface="Meiryo" charset="-128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dirty="0">
                <a:solidFill>
                  <a:schemeClr val="bg2">
                    <a:lumMod val="50000"/>
                  </a:schemeClr>
                </a:solidFill>
                <a:latin typeface="Meiryo" charset="-128"/>
                <a:ea typeface="Meiryo" charset="-128"/>
                <a:cs typeface="Meiryo" charset="-128"/>
              </a:rPr>
              <a:t>	</a:t>
            </a:r>
            <a:r>
              <a:rPr lang="ja-JP" altLang="en-US" sz="2400" dirty="0" smtClean="0">
                <a:solidFill>
                  <a:schemeClr val="bg2">
                    <a:lumMod val="50000"/>
                  </a:schemeClr>
                </a:solidFill>
                <a:latin typeface="Meiryo" charset="-128"/>
                <a:ea typeface="Meiryo" charset="-128"/>
                <a:cs typeface="Meiryo" charset="-128"/>
              </a:rPr>
              <a:t>そのために</a:t>
            </a:r>
            <a:r>
              <a:rPr lang="en-US" altLang="ja-JP" sz="2400" dirty="0" smtClean="0">
                <a:solidFill>
                  <a:schemeClr val="bg2">
                    <a:lumMod val="50000"/>
                  </a:schemeClr>
                </a:solidFill>
                <a:latin typeface="Meiryo" charset="-128"/>
                <a:ea typeface="Meiryo" charset="-128"/>
                <a:cs typeface="Meiryo" charset="-128"/>
              </a:rPr>
              <a:t>VR</a:t>
            </a:r>
            <a:r>
              <a:rPr lang="ja-JP" altLang="en-US" sz="2400" dirty="0" smtClean="0">
                <a:solidFill>
                  <a:schemeClr val="bg2">
                    <a:lumMod val="50000"/>
                  </a:schemeClr>
                </a:solidFill>
                <a:latin typeface="Meiryo" charset="-128"/>
                <a:ea typeface="Meiryo" charset="-128"/>
                <a:cs typeface="Meiryo" charset="-128"/>
              </a:rPr>
              <a:t>でいろいろ遊ぶ</a:t>
            </a:r>
            <a:r>
              <a:rPr lang="en-US" altLang="ja-JP" sz="2400" dirty="0" smtClean="0">
                <a:solidFill>
                  <a:schemeClr val="bg2">
                    <a:lumMod val="50000"/>
                  </a:schemeClr>
                </a:solidFill>
                <a:latin typeface="Meiryo" charset="-128"/>
                <a:ea typeface="Meiryo" charset="-128"/>
                <a:cs typeface="Meiryo" charset="-128"/>
              </a:rPr>
              <a:t>(?)</a:t>
            </a:r>
            <a:endParaRPr lang="en-US" altLang="ja-JP" dirty="0">
              <a:solidFill>
                <a:schemeClr val="bg2">
                  <a:lumMod val="50000"/>
                </a:schemeClr>
              </a:solidFill>
              <a:latin typeface="Meiryo" charset="-128"/>
              <a:ea typeface="Meiryo" charset="-128"/>
              <a:cs typeface="Meiryo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57342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84535-81FD-2843-B5D0-1911875975FE}" type="slidenum">
              <a:rPr kumimoji="1" lang="ja-JP" altLang="en-US" smtClean="0"/>
              <a:t>6</a:t>
            </a:fld>
            <a:endParaRPr kumimoji="1" lang="ja-JP" altLang="en-US"/>
          </a:p>
        </p:txBody>
      </p:sp>
      <p:pic>
        <p:nvPicPr>
          <p:cNvPr id="3" name="コンテンツ プレースホルダー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165" y="493989"/>
            <a:ext cx="8921394" cy="5452458"/>
          </a:xfrm>
        </p:spPr>
      </p:pic>
    </p:spTree>
    <p:extLst>
      <p:ext uri="{BB962C8B-B14F-4D97-AF65-F5344CB8AC3E}">
        <p14:creationId xmlns:p14="http://schemas.microsoft.com/office/powerpoint/2010/main" val="1475285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ホワイト">
  <a:themeElements>
    <a:clrScheme name="ホワイ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ホワイ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ホワイ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Yu Gothic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Yu Gothic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82</TotalTime>
  <Words>137</Words>
  <Application>Microsoft Macintosh PowerPoint</Application>
  <PresentationFormat>画面に合わせる (4:3)</PresentationFormat>
  <Paragraphs>43</Paragraphs>
  <Slides>6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6</vt:i4>
      </vt:variant>
    </vt:vector>
  </HeadingPairs>
  <TitlesOfParts>
    <vt:vector size="14" baseType="lpstr">
      <vt:lpstr>Calibri</vt:lpstr>
      <vt:lpstr>Calibri Light</vt:lpstr>
      <vt:lpstr>Meiryo</vt:lpstr>
      <vt:lpstr>Yu Gothic</vt:lpstr>
      <vt:lpstr>游ゴシック</vt:lpstr>
      <vt:lpstr>游ゴシック Light</vt:lpstr>
      <vt:lpstr>Arial</vt:lpstr>
      <vt:lpstr>ホワイト</vt:lpstr>
      <vt:lpstr>研究発表</vt:lpstr>
      <vt:lpstr>研究内容</vt:lpstr>
      <vt:lpstr>OSS参加の障壁[1]</vt:lpstr>
      <vt:lpstr>問題点</vt:lpstr>
      <vt:lpstr>現状</vt:lpstr>
      <vt:lpstr>PowerPoint プレゼンテーション</vt:lpstr>
    </vt:vector>
  </TitlesOfParts>
  <Company/>
  <LinksUpToDate>false</LinksUpToDate>
  <SharedDoc>false</SharedDoc>
  <HyperlinksChanged>false</HyperlinksChanged>
  <AppVersion>15.0033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研究発表</dc:title>
  <dc:creator>山﨑　大輝</dc:creator>
  <cp:lastModifiedBy>山﨑　大輝</cp:lastModifiedBy>
  <cp:revision>10</cp:revision>
  <dcterms:created xsi:type="dcterms:W3CDTF">2017-06-28T08:34:13Z</dcterms:created>
  <dcterms:modified xsi:type="dcterms:W3CDTF">2017-06-28T09:59:31Z</dcterms:modified>
</cp:coreProperties>
</file>