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65" r:id="rId4"/>
    <p:sldId id="266" r:id="rId5"/>
    <p:sldId id="261" r:id="rId6"/>
    <p:sldId id="262" r:id="rId7"/>
    <p:sldId id="259" r:id="rId8"/>
    <p:sldId id="267" r:id="rId9"/>
    <p:sldId id="263" r:id="rId10"/>
  </p:sldIdLst>
  <p:sldSz cx="9144000" cy="6858000" type="screen4x3"/>
  <p:notesSz cx="6858000" cy="9144000"/>
  <p:embeddedFontLst>
    <p:embeddedFont>
      <p:font typeface="游ゴシック" panose="020B0400000000000000" pitchFamily="50" charset="-128"/>
      <p:regular r:id="rId11"/>
      <p:bold r:id="rId12"/>
    </p:embeddedFont>
    <p:embeddedFont>
      <p:font typeface="Segoe UI" panose="020B0502040204020203" pitchFamily="34" charset="0"/>
      <p:regular r:id="rId13"/>
      <p:bold r:id="rId14"/>
      <p:italic r:id="rId15"/>
      <p:boldItalic r:id="rId16"/>
    </p:embeddedFont>
  </p:embeddedFont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936"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32154152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3275318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182291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899322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3171685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385001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2417847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338994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199550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1660718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5FD492B-7D7E-4549-9B57-D373314A56C4}" type="datetimeFigureOut">
              <a:rPr kumimoji="1" lang="ja-JP" altLang="en-US" smtClean="0"/>
              <a:t>2015/10/25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345172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FD492B-7D7E-4549-9B57-D373314A56C4}" type="datetimeFigureOut">
              <a:rPr kumimoji="1" lang="ja-JP" altLang="en-US" smtClean="0"/>
              <a:t>2015/10/25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0A534C-0F7B-4301-AFF2-F1B856D65EEB}" type="slidenum">
              <a:rPr kumimoji="1" lang="ja-JP" altLang="en-US" smtClean="0"/>
              <a:t>‹#›</a:t>
            </a:fld>
            <a:endParaRPr kumimoji="1" lang="ja-JP" altLang="en-US"/>
          </a:p>
        </p:txBody>
      </p:sp>
    </p:spTree>
    <p:extLst>
      <p:ext uri="{BB962C8B-B14F-4D97-AF65-F5344CB8AC3E}">
        <p14:creationId xmlns:p14="http://schemas.microsoft.com/office/powerpoint/2010/main" val="2894654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開発者データを用いたコードクローン分析</a:t>
            </a:r>
            <a:endParaRPr kumimoji="1" lang="ja-JP" altLang="en-US" dirty="0"/>
          </a:p>
        </p:txBody>
      </p:sp>
      <p:sp>
        <p:nvSpPr>
          <p:cNvPr id="3" name="サブタイトル 2"/>
          <p:cNvSpPr>
            <a:spLocks noGrp="1"/>
          </p:cNvSpPr>
          <p:nvPr>
            <p:ph type="subTitle" idx="1"/>
          </p:nvPr>
        </p:nvSpPr>
        <p:spPr>
          <a:xfrm>
            <a:off x="1371600" y="4725144"/>
            <a:ext cx="6400800" cy="913656"/>
          </a:xfrm>
        </p:spPr>
        <p:txBody>
          <a:bodyPr/>
          <a:lstStyle/>
          <a:p>
            <a:r>
              <a:rPr kumimoji="1" lang="ja-JP" altLang="en-US" dirty="0" smtClean="0">
                <a:solidFill>
                  <a:schemeClr val="tx1"/>
                </a:solidFill>
              </a:rPr>
              <a:t>久木田　雄亮</a:t>
            </a:r>
            <a:endParaRPr kumimoji="1" lang="ja-JP" altLang="en-US" dirty="0">
              <a:solidFill>
                <a:schemeClr val="tx1"/>
              </a:solidFill>
            </a:endParaRPr>
          </a:p>
        </p:txBody>
      </p:sp>
    </p:spTree>
    <p:extLst>
      <p:ext uri="{BB962C8B-B14F-4D97-AF65-F5344CB8AC3E}">
        <p14:creationId xmlns:p14="http://schemas.microsoft.com/office/powerpoint/2010/main" val="2444701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背景：コードクローン</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ソースコード中に存在する同一，類似するコード片のこと</a:t>
            </a:r>
            <a:endParaRPr kumimoji="1" lang="en-US" altLang="ja-JP" dirty="0" smtClean="0"/>
          </a:p>
          <a:p>
            <a:r>
              <a:rPr lang="ja-JP" altLang="en-US" dirty="0" smtClean="0"/>
              <a:t>ソフトウェア保守を行う上で障害になりうると指摘されているもの</a:t>
            </a:r>
            <a:endParaRPr lang="en-US" altLang="ja-JP" dirty="0" smtClean="0"/>
          </a:p>
          <a:p>
            <a:r>
              <a:rPr kumimoji="1" lang="ja-JP" altLang="en-US" dirty="0" smtClean="0"/>
              <a:t>近年では，必ずしも悪影響を与えるとは限らないと考えられている</a:t>
            </a:r>
            <a:endParaRPr kumimoji="1" lang="en-US" altLang="ja-JP" dirty="0" smtClean="0"/>
          </a:p>
          <a:p>
            <a:pPr lvl="1"/>
            <a:r>
              <a:rPr lang="ja-JP" altLang="en-US" dirty="0" smtClean="0"/>
              <a:t>良いクローンと悪いクローンがある？</a:t>
            </a:r>
            <a:endParaRPr kumimoji="1" lang="en-US" altLang="ja-JP" dirty="0" smtClean="0"/>
          </a:p>
          <a:p>
            <a:endParaRPr kumimoji="1" lang="ja-JP" altLang="en-US" dirty="0"/>
          </a:p>
        </p:txBody>
      </p:sp>
    </p:spTree>
    <p:extLst>
      <p:ext uri="{BB962C8B-B14F-4D97-AF65-F5344CB8AC3E}">
        <p14:creationId xmlns:p14="http://schemas.microsoft.com/office/powerpoint/2010/main" val="35742156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背景：コードクローン進化の分析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開発履歴情報を分析し，コードクローンがどのような進化をたどったかを特定</a:t>
            </a:r>
            <a:endParaRPr kumimoji="1" lang="en-US" altLang="ja-JP" dirty="0" smtClean="0"/>
          </a:p>
          <a:p>
            <a:pPr lvl="1"/>
            <a:r>
              <a:rPr lang="ja-JP" altLang="en-US" dirty="0" smtClean="0"/>
              <a:t>コードクローン追跡</a:t>
            </a:r>
            <a:endParaRPr lang="en-US" altLang="ja-JP" dirty="0" smtClean="0"/>
          </a:p>
          <a:p>
            <a:pPr lvl="2"/>
            <a:r>
              <a:rPr kumimoji="1" lang="ja-JP" altLang="en-US" dirty="0" smtClean="0"/>
              <a:t>生成</a:t>
            </a:r>
            <a:r>
              <a:rPr kumimoji="1" lang="en-US" altLang="ja-JP" dirty="0" smtClean="0"/>
              <a:t>-&gt;</a:t>
            </a:r>
            <a:r>
              <a:rPr kumimoji="1" lang="ja-JP" altLang="en-US" dirty="0" smtClean="0"/>
              <a:t>要素の追加</a:t>
            </a:r>
            <a:r>
              <a:rPr lang="en-US" altLang="ja-JP" dirty="0" smtClean="0"/>
              <a:t>-&gt;</a:t>
            </a:r>
            <a:r>
              <a:rPr lang="en-US" altLang="ja-JP" dirty="0"/>
              <a:t> </a:t>
            </a:r>
            <a:r>
              <a:rPr lang="ja-JP" altLang="en-US" dirty="0" smtClean="0"/>
              <a:t>要素の削除</a:t>
            </a:r>
            <a:r>
              <a:rPr lang="en-US" altLang="ja-JP" dirty="0" smtClean="0"/>
              <a:t>-&gt;</a:t>
            </a:r>
            <a:r>
              <a:rPr lang="ja-JP" altLang="en-US" dirty="0" smtClean="0"/>
              <a:t>消滅</a:t>
            </a:r>
            <a:endParaRPr lang="en-US" altLang="ja-JP" dirty="0" smtClean="0"/>
          </a:p>
          <a:p>
            <a:r>
              <a:rPr kumimoji="1" lang="ja-JP" altLang="en-US" dirty="0" smtClean="0"/>
              <a:t>コードクローンの系譜を分析</a:t>
            </a:r>
            <a:endParaRPr kumimoji="1" lang="en-US" altLang="ja-JP" dirty="0" smtClean="0"/>
          </a:p>
          <a:p>
            <a:pPr lvl="1"/>
            <a:r>
              <a:rPr lang="ja-JP" altLang="en-US" dirty="0"/>
              <a:t>どれくらいの</a:t>
            </a:r>
            <a:r>
              <a:rPr lang="ja-JP" altLang="en-US" dirty="0" smtClean="0"/>
              <a:t>間生存したか</a:t>
            </a:r>
            <a:endParaRPr lang="en-US" altLang="ja-JP" dirty="0" smtClean="0"/>
          </a:p>
          <a:p>
            <a:pPr lvl="1"/>
            <a:r>
              <a:rPr lang="ja-JP" altLang="en-US" dirty="0" smtClean="0"/>
              <a:t>何回修正されたか</a:t>
            </a:r>
            <a:endParaRPr kumimoji="1" lang="ja-JP" altLang="en-US" dirty="0"/>
          </a:p>
        </p:txBody>
      </p:sp>
    </p:spTree>
    <p:extLst>
      <p:ext uri="{BB962C8B-B14F-4D97-AF65-F5344CB8AC3E}">
        <p14:creationId xmlns:p14="http://schemas.microsoft.com/office/powerpoint/2010/main" val="363527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背景：コードクローン研究</a:t>
            </a:r>
            <a:endParaRPr kumimoji="1" lang="ja-JP" altLang="en-US" dirty="0"/>
          </a:p>
        </p:txBody>
      </p:sp>
      <p:sp>
        <p:nvSpPr>
          <p:cNvPr id="3" name="コンテンツ プレースホルダー 2"/>
          <p:cNvSpPr>
            <a:spLocks noGrp="1"/>
          </p:cNvSpPr>
          <p:nvPr>
            <p:ph idx="1"/>
          </p:nvPr>
        </p:nvSpPr>
        <p:spPr/>
        <p:txBody>
          <a:bodyPr/>
          <a:lstStyle/>
          <a:p>
            <a:r>
              <a:rPr lang="ja-JP" altLang="en-US" dirty="0"/>
              <a:t>既存の研究として，検出，管理など</a:t>
            </a:r>
            <a:endParaRPr lang="en-US" altLang="ja-JP" dirty="0"/>
          </a:p>
          <a:p>
            <a:pPr lvl="1"/>
            <a:r>
              <a:rPr kumimoji="1" lang="ja-JP" altLang="en-US" dirty="0" smtClean="0"/>
              <a:t>主にコードやバグデータに着目した研究が多数を占めている．</a:t>
            </a:r>
            <a:endParaRPr kumimoji="1" lang="en-US" altLang="ja-JP" dirty="0" smtClean="0"/>
          </a:p>
          <a:p>
            <a:pPr lvl="1"/>
            <a:endParaRPr lang="en-US" altLang="ja-JP" dirty="0"/>
          </a:p>
          <a:p>
            <a:r>
              <a:rPr kumimoji="1" lang="ja-JP" altLang="en-US" dirty="0" smtClean="0"/>
              <a:t>開発者とクローンの関係を分析した研究はあまりなされていない</a:t>
            </a:r>
            <a:endParaRPr kumimoji="1" lang="ja-JP" altLang="en-US" dirty="0"/>
          </a:p>
        </p:txBody>
      </p:sp>
    </p:spTree>
    <p:extLst>
      <p:ext uri="{BB962C8B-B14F-4D97-AF65-F5344CB8AC3E}">
        <p14:creationId xmlns:p14="http://schemas.microsoft.com/office/powerpoint/2010/main" val="1375154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良いコードクローンと悪いコードクローンの生成される理由を開発者のデータを用いて明らかにする</a:t>
            </a:r>
            <a:endParaRPr lang="en-US" altLang="ja-JP" dirty="0"/>
          </a:p>
          <a:p>
            <a:pPr lvl="1"/>
            <a:r>
              <a:rPr kumimoji="1" lang="ja-JP" altLang="en-US" dirty="0"/>
              <a:t>良い</a:t>
            </a:r>
            <a:r>
              <a:rPr kumimoji="1" lang="ja-JP" altLang="en-US" dirty="0" smtClean="0"/>
              <a:t>コードクローン</a:t>
            </a:r>
            <a:endParaRPr kumimoji="1" lang="en-US" altLang="ja-JP" dirty="0" smtClean="0"/>
          </a:p>
          <a:p>
            <a:pPr lvl="2"/>
            <a:r>
              <a:rPr kumimoji="1" lang="ja-JP" altLang="en-US" dirty="0" smtClean="0"/>
              <a:t>修正回数：少，生存期間：長</a:t>
            </a:r>
            <a:endParaRPr kumimoji="1" lang="en-US" altLang="ja-JP" dirty="0" smtClean="0"/>
          </a:p>
          <a:p>
            <a:pPr lvl="1"/>
            <a:r>
              <a:rPr kumimoji="1" lang="ja-JP" altLang="en-US" dirty="0" smtClean="0"/>
              <a:t>悪いコードクローン</a:t>
            </a:r>
            <a:endParaRPr kumimoji="1" lang="en-US" altLang="ja-JP" dirty="0" smtClean="0"/>
          </a:p>
          <a:p>
            <a:pPr lvl="2"/>
            <a:r>
              <a:rPr lang="ja-JP" altLang="en-US" dirty="0" smtClean="0"/>
              <a:t>修正回数：多，生存期間：長 </a:t>
            </a:r>
            <a:r>
              <a:rPr lang="en-US" altLang="ja-JP" dirty="0" smtClean="0"/>
              <a:t>or </a:t>
            </a:r>
            <a:r>
              <a:rPr lang="ja-JP" altLang="en-US" dirty="0" smtClean="0"/>
              <a:t>短</a:t>
            </a:r>
            <a:endParaRPr kumimoji="1" lang="en-US" altLang="ja-JP" dirty="0" smtClean="0"/>
          </a:p>
        </p:txBody>
      </p:sp>
    </p:spTree>
    <p:extLst>
      <p:ext uri="{BB962C8B-B14F-4D97-AF65-F5344CB8AC3E}">
        <p14:creationId xmlns:p14="http://schemas.microsoft.com/office/powerpoint/2010/main" val="2920418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ja-JP" altLang="en-US" dirty="0" smtClean="0"/>
              <a:t>コードクローン追跡ツール（</a:t>
            </a:r>
            <a:r>
              <a:rPr kumimoji="1" lang="en-US" altLang="ja-JP" dirty="0" smtClean="0"/>
              <a:t>ECTEC</a:t>
            </a:r>
            <a:r>
              <a:rPr kumimoji="1" lang="ja-JP" altLang="en-US" dirty="0" smtClean="0"/>
              <a:t>改）を</a:t>
            </a:r>
            <a:r>
              <a:rPr lang="ja-JP" altLang="en-US" dirty="0" smtClean="0"/>
              <a:t>使い，コードクローンの系譜を特定</a:t>
            </a:r>
            <a:endParaRPr lang="en-US" altLang="ja-JP" dirty="0" smtClean="0"/>
          </a:p>
          <a:p>
            <a:pPr marL="514350" indent="-514350">
              <a:buFont typeface="+mj-lt"/>
              <a:buAutoNum type="arabicPeriod"/>
            </a:pPr>
            <a:r>
              <a:rPr kumimoji="1" lang="ja-JP" altLang="en-US" dirty="0" smtClean="0"/>
              <a:t>誰がどのクローンを生成したかを特定</a:t>
            </a:r>
            <a:endParaRPr kumimoji="1" lang="en-US" altLang="ja-JP" dirty="0" smtClean="0"/>
          </a:p>
          <a:p>
            <a:pPr marL="514350" indent="-514350">
              <a:buFont typeface="+mj-lt"/>
              <a:buAutoNum type="arabicPeriod"/>
            </a:pPr>
            <a:r>
              <a:rPr kumimoji="1" lang="ja-JP" altLang="en-US" dirty="0" smtClean="0"/>
              <a:t>クローンを生成した開発者の特徴を分析</a:t>
            </a:r>
            <a:endParaRPr kumimoji="1" lang="en-US" altLang="ja-JP" dirty="0" smtClean="0"/>
          </a:p>
          <a:p>
            <a:pPr marL="914400" lvl="1" indent="-514350"/>
            <a:r>
              <a:rPr lang="ja-JP" altLang="en-US" dirty="0" smtClean="0"/>
              <a:t>期間，コミット回数，議論の参加回数</a:t>
            </a:r>
            <a:endParaRPr lang="en-US" altLang="ja-JP" dirty="0" smtClean="0"/>
          </a:p>
          <a:p>
            <a:pPr marL="514350" indent="-514350">
              <a:buFont typeface="+mj-lt"/>
              <a:buAutoNum type="arabicPeriod"/>
            </a:pPr>
            <a:r>
              <a:rPr kumimoji="1" lang="ja-JP" altLang="en-US" dirty="0"/>
              <a:t>どんな特徴</a:t>
            </a:r>
            <a:r>
              <a:rPr kumimoji="1" lang="ja-JP" altLang="en-US" dirty="0" smtClean="0"/>
              <a:t>を持つ開発者が良いクローン，悪いクローンを生成するか分析</a:t>
            </a:r>
            <a:endParaRPr kumimoji="1" lang="ja-JP" altLang="en-US" dirty="0"/>
          </a:p>
        </p:txBody>
      </p:sp>
    </p:spTree>
    <p:extLst>
      <p:ext uri="{BB962C8B-B14F-4D97-AF65-F5344CB8AC3E}">
        <p14:creationId xmlns:p14="http://schemas.microsoft.com/office/powerpoint/2010/main" val="753536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ECTEC</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normAutofit lnSpcReduction="10000"/>
          </a:bodyPr>
          <a:lstStyle/>
          <a:p>
            <a:r>
              <a:rPr lang="en-US" altLang="ja-JP" dirty="0"/>
              <a:t>Subversion</a:t>
            </a:r>
            <a:r>
              <a:rPr kumimoji="1" lang="ja-JP" altLang="en-US" dirty="0" smtClean="0"/>
              <a:t>リポジトリを解析し，コードクローンの系譜を特定するツール</a:t>
            </a:r>
            <a:endParaRPr kumimoji="1" lang="en-US" altLang="ja-JP" dirty="0" smtClean="0"/>
          </a:p>
          <a:p>
            <a:r>
              <a:rPr lang="ja-JP" altLang="en-US" dirty="0" smtClean="0"/>
              <a:t>入力</a:t>
            </a:r>
            <a:endParaRPr lang="en-US" altLang="ja-JP" dirty="0" smtClean="0"/>
          </a:p>
          <a:p>
            <a:pPr lvl="1"/>
            <a:r>
              <a:rPr kumimoji="1" lang="en-US" altLang="ja-JP" dirty="0" smtClean="0"/>
              <a:t>Java</a:t>
            </a:r>
            <a:r>
              <a:rPr kumimoji="1" lang="ja-JP" altLang="en-US" dirty="0" smtClean="0"/>
              <a:t>で記述され，</a:t>
            </a:r>
            <a:r>
              <a:rPr kumimoji="1" lang="en-US" altLang="ja-JP" dirty="0" smtClean="0"/>
              <a:t>Subversion</a:t>
            </a:r>
            <a:r>
              <a:rPr kumimoji="1" lang="ja-JP" altLang="en-US" dirty="0" smtClean="0"/>
              <a:t>で管理されているソフトウェアの</a:t>
            </a:r>
            <a:r>
              <a:rPr kumimoji="1" lang="en-US" altLang="ja-JP" dirty="0" smtClean="0"/>
              <a:t>Subversion</a:t>
            </a:r>
            <a:r>
              <a:rPr kumimoji="1" lang="ja-JP" altLang="en-US" dirty="0" smtClean="0"/>
              <a:t>リポジトリ</a:t>
            </a:r>
            <a:endParaRPr kumimoji="1" lang="en-US" altLang="ja-JP" dirty="0" smtClean="0"/>
          </a:p>
          <a:p>
            <a:r>
              <a:rPr lang="ja-JP" altLang="en-US" dirty="0" smtClean="0"/>
              <a:t>出力</a:t>
            </a:r>
            <a:endParaRPr lang="en-US" altLang="ja-JP" dirty="0" smtClean="0"/>
          </a:p>
          <a:p>
            <a:pPr lvl="1"/>
            <a:r>
              <a:rPr kumimoji="1" lang="ja-JP" altLang="en-US" dirty="0" smtClean="0"/>
              <a:t>コードクローンの系譜に関する情報が保存されたデータベース</a:t>
            </a:r>
            <a:endParaRPr kumimoji="1" lang="en-US" altLang="ja-JP" dirty="0" smtClean="0"/>
          </a:p>
          <a:p>
            <a:r>
              <a:rPr lang="ja-JP" altLang="en-US" dirty="0" smtClean="0"/>
              <a:t>改善点</a:t>
            </a:r>
            <a:endParaRPr lang="en-US" altLang="ja-JP" dirty="0" smtClean="0"/>
          </a:p>
          <a:p>
            <a:pPr lvl="1"/>
            <a:r>
              <a:rPr kumimoji="1" lang="en-US" altLang="ja-JP" dirty="0" err="1" smtClean="0"/>
              <a:t>Git</a:t>
            </a:r>
            <a:r>
              <a:rPr kumimoji="1" lang="ja-JP" altLang="en-US" dirty="0" smtClean="0"/>
              <a:t>リポジトリに対応していない</a:t>
            </a:r>
            <a:endParaRPr kumimoji="1" lang="en-US" altLang="ja-JP" dirty="0" smtClean="0"/>
          </a:p>
          <a:p>
            <a:endParaRPr kumimoji="1" lang="ja-JP" altLang="en-US" dirty="0"/>
          </a:p>
        </p:txBody>
      </p:sp>
    </p:spTree>
    <p:extLst>
      <p:ext uri="{BB962C8B-B14F-4D97-AF65-F5344CB8AC3E}">
        <p14:creationId xmlns:p14="http://schemas.microsoft.com/office/powerpoint/2010/main" val="2524819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ECTEC</a:t>
            </a:r>
            <a:r>
              <a:rPr kumimoji="1" lang="ja-JP" altLang="en-US" dirty="0" smtClean="0"/>
              <a:t>のクローン検出方法</a:t>
            </a:r>
            <a:endParaRPr kumimoji="1" lang="ja-JP" altLang="en-US" dirty="0"/>
          </a:p>
        </p:txBody>
      </p:sp>
      <p:sp>
        <p:nvSpPr>
          <p:cNvPr id="3" name="コンテンツ プレースホルダー 2"/>
          <p:cNvSpPr>
            <a:spLocks noGrp="1"/>
          </p:cNvSpPr>
          <p:nvPr>
            <p:ph idx="1"/>
          </p:nvPr>
        </p:nvSpPr>
        <p:spPr>
          <a:xfrm>
            <a:off x="457200" y="1600201"/>
            <a:ext cx="8229600" cy="2692896"/>
          </a:xfrm>
        </p:spPr>
        <p:txBody>
          <a:bodyPr/>
          <a:lstStyle/>
          <a:p>
            <a:r>
              <a:rPr kumimoji="1" lang="ja-JP" altLang="en-US" dirty="0" smtClean="0"/>
              <a:t>ブロック単位のコードクローン検出手法</a:t>
            </a:r>
            <a:endParaRPr kumimoji="1" lang="en-US" altLang="ja-JP" dirty="0" smtClean="0"/>
          </a:p>
          <a:p>
            <a:pPr lvl="1"/>
            <a:r>
              <a:rPr lang="ja-JP" altLang="en-US" dirty="0" smtClean="0"/>
              <a:t>ソースコードからブロックを抽出し，ブロック同士を比較する</a:t>
            </a:r>
            <a:endParaRPr lang="en-US" altLang="ja-JP" dirty="0" smtClean="0"/>
          </a:p>
          <a:p>
            <a:pPr lvl="2"/>
            <a:r>
              <a:rPr kumimoji="1" lang="ja-JP" altLang="en-US" dirty="0" smtClean="0"/>
              <a:t>ブロック</a:t>
            </a:r>
            <a:endParaRPr kumimoji="1" lang="en-US" altLang="ja-JP" dirty="0" smtClean="0"/>
          </a:p>
          <a:p>
            <a:pPr lvl="3"/>
            <a:r>
              <a:rPr lang="ja-JP" altLang="en-US" dirty="0" smtClean="0"/>
              <a:t>クラス，メソッド，ブロック文（</a:t>
            </a:r>
            <a:r>
              <a:rPr lang="en-US" altLang="ja-JP" dirty="0" smtClean="0"/>
              <a:t>if</a:t>
            </a:r>
            <a:r>
              <a:rPr lang="ja-JP" altLang="en-US" dirty="0" smtClean="0"/>
              <a:t>文，</a:t>
            </a:r>
            <a:r>
              <a:rPr lang="en-US" altLang="ja-JP" dirty="0" smtClean="0"/>
              <a:t>for</a:t>
            </a:r>
            <a:r>
              <a:rPr lang="ja-JP" altLang="en-US" dirty="0" smtClean="0"/>
              <a:t>文）</a:t>
            </a:r>
            <a:endParaRPr lang="en-US" altLang="ja-JP" dirty="0" smtClean="0"/>
          </a:p>
          <a:p>
            <a:pPr lvl="1"/>
            <a:endParaRPr kumimoji="1" lang="ja-JP" altLang="en-US" dirty="0"/>
          </a:p>
        </p:txBody>
      </p:sp>
      <p:sp>
        <p:nvSpPr>
          <p:cNvPr id="4" name="テキスト ボックス 3"/>
          <p:cNvSpPr txBox="1"/>
          <p:nvPr/>
        </p:nvSpPr>
        <p:spPr>
          <a:xfrm>
            <a:off x="251520" y="4437112"/>
            <a:ext cx="3384376" cy="1754326"/>
          </a:xfrm>
          <a:prstGeom prst="rect">
            <a:avLst/>
          </a:prstGeom>
          <a:noFill/>
          <a:ln w="57150">
            <a:solidFill>
              <a:schemeClr val="accent1"/>
            </a:solidFill>
          </a:ln>
        </p:spPr>
        <p:txBody>
          <a:bodyPr wrap="square" rtlCol="0">
            <a:spAutoFit/>
          </a:bodyPr>
          <a:lstStyle/>
          <a:p>
            <a:r>
              <a:rPr kumimoji="1" lang="en-US" altLang="ja-JP" dirty="0" smtClean="0"/>
              <a:t>public class </a:t>
            </a:r>
            <a:r>
              <a:rPr kumimoji="1" lang="en-US" altLang="ja-JP" dirty="0" err="1" smtClean="0"/>
              <a:t>ClassA</a:t>
            </a:r>
            <a:r>
              <a:rPr kumimoji="1" lang="en-US" altLang="ja-JP" dirty="0" smtClean="0"/>
              <a:t>{</a:t>
            </a:r>
          </a:p>
          <a:p>
            <a:r>
              <a:rPr lang="en-US" altLang="ja-JP" dirty="0"/>
              <a:t> </a:t>
            </a:r>
            <a:r>
              <a:rPr lang="en-US" altLang="ja-JP" dirty="0" smtClean="0"/>
              <a:t>public void </a:t>
            </a:r>
            <a:r>
              <a:rPr lang="en-US" altLang="ja-JP" dirty="0" err="1"/>
              <a:t>m</a:t>
            </a:r>
            <a:r>
              <a:rPr lang="en-US" altLang="ja-JP" dirty="0" err="1" smtClean="0"/>
              <a:t>ethodA</a:t>
            </a:r>
            <a:r>
              <a:rPr lang="en-US" altLang="ja-JP" dirty="0" smtClean="0"/>
              <a:t> (</a:t>
            </a:r>
            <a:r>
              <a:rPr lang="en-US" altLang="ja-JP" dirty="0" err="1" smtClean="0"/>
              <a:t>int</a:t>
            </a:r>
            <a:r>
              <a:rPr lang="en-US" altLang="ja-JP" dirty="0" smtClean="0"/>
              <a:t> n) {</a:t>
            </a:r>
          </a:p>
          <a:p>
            <a:r>
              <a:rPr lang="en-US" altLang="ja-JP" dirty="0" smtClean="0"/>
              <a:t>   if(n == 10){</a:t>
            </a:r>
          </a:p>
          <a:p>
            <a:r>
              <a:rPr kumimoji="1" lang="en-US" altLang="ja-JP" dirty="0"/>
              <a:t> </a:t>
            </a:r>
            <a:r>
              <a:rPr kumimoji="1" lang="en-US" altLang="ja-JP" dirty="0" smtClean="0"/>
              <a:t>   //some code</a:t>
            </a:r>
          </a:p>
          <a:p>
            <a:r>
              <a:rPr lang="en-US" altLang="ja-JP" dirty="0"/>
              <a:t> </a:t>
            </a:r>
            <a:r>
              <a:rPr lang="en-US" altLang="ja-JP" dirty="0" smtClean="0"/>
              <a:t>  }</a:t>
            </a:r>
          </a:p>
          <a:p>
            <a:r>
              <a:rPr kumimoji="1" lang="en-US" altLang="ja-JP" dirty="0" smtClean="0"/>
              <a:t>…</a:t>
            </a:r>
            <a:endParaRPr kumimoji="1" lang="ja-JP" altLang="en-US" dirty="0"/>
          </a:p>
        </p:txBody>
      </p:sp>
      <p:sp>
        <p:nvSpPr>
          <p:cNvPr id="5" name="テキスト ボックス 4"/>
          <p:cNvSpPr txBox="1"/>
          <p:nvPr/>
        </p:nvSpPr>
        <p:spPr>
          <a:xfrm>
            <a:off x="5364088" y="4437112"/>
            <a:ext cx="3384376" cy="1754326"/>
          </a:xfrm>
          <a:prstGeom prst="rect">
            <a:avLst/>
          </a:prstGeom>
          <a:noFill/>
          <a:ln w="57150">
            <a:solidFill>
              <a:schemeClr val="accent1"/>
            </a:solidFill>
          </a:ln>
        </p:spPr>
        <p:txBody>
          <a:bodyPr wrap="square" rtlCol="0">
            <a:spAutoFit/>
          </a:bodyPr>
          <a:lstStyle/>
          <a:p>
            <a:r>
              <a:rPr kumimoji="1" lang="en-US" altLang="ja-JP" dirty="0" smtClean="0"/>
              <a:t>ClassA.java, </a:t>
            </a:r>
            <a:r>
              <a:rPr kumimoji="1" lang="en-US" altLang="ja-JP" dirty="0" err="1" smtClean="0"/>
              <a:t>ClassA</a:t>
            </a:r>
            <a:r>
              <a:rPr kumimoji="1" lang="en-US" altLang="ja-JP" dirty="0" smtClean="0"/>
              <a:t>, 5</a:t>
            </a:r>
          </a:p>
          <a:p>
            <a:r>
              <a:rPr kumimoji="1" lang="en-US" altLang="ja-JP" dirty="0" err="1" smtClean="0"/>
              <a:t>methodA</a:t>
            </a:r>
            <a:r>
              <a:rPr kumimoji="1" lang="en-US" altLang="ja-JP" dirty="0" smtClean="0"/>
              <a:t>(</a:t>
            </a:r>
            <a:r>
              <a:rPr kumimoji="1" lang="en-US" altLang="ja-JP" dirty="0" err="1" smtClean="0"/>
              <a:t>int</a:t>
            </a:r>
            <a:r>
              <a:rPr kumimoji="1" lang="en-US" altLang="ja-JP" dirty="0" smtClean="0"/>
              <a:t>), 6</a:t>
            </a:r>
          </a:p>
          <a:p>
            <a:r>
              <a:rPr kumimoji="1" lang="en-US" altLang="ja-JP" dirty="0" smtClean="0"/>
              <a:t>if, n==10, 2</a:t>
            </a:r>
          </a:p>
          <a:p>
            <a:endParaRPr lang="en-US" altLang="ja-JP" dirty="0"/>
          </a:p>
          <a:p>
            <a:endParaRPr kumimoji="1" lang="en-US" altLang="ja-JP" dirty="0" smtClean="0"/>
          </a:p>
          <a:p>
            <a:endParaRPr kumimoji="1" lang="ja-JP" altLang="en-US" dirty="0"/>
          </a:p>
        </p:txBody>
      </p:sp>
      <p:sp>
        <p:nvSpPr>
          <p:cNvPr id="6" name="右矢印 5"/>
          <p:cNvSpPr/>
          <p:nvPr/>
        </p:nvSpPr>
        <p:spPr>
          <a:xfrm>
            <a:off x="4042420" y="4990239"/>
            <a:ext cx="864096"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851920" y="5745450"/>
            <a:ext cx="1368152" cy="707886"/>
          </a:xfrm>
          <a:prstGeom prst="rect">
            <a:avLst/>
          </a:prstGeom>
          <a:noFill/>
        </p:spPr>
        <p:txBody>
          <a:bodyPr wrap="square" rtlCol="0">
            <a:spAutoFit/>
          </a:bodyPr>
          <a:lstStyle/>
          <a:p>
            <a:pPr algn="ctr"/>
            <a:r>
              <a:rPr lang="ja-JP" altLang="en-US" sz="2000" dirty="0" smtClean="0"/>
              <a:t>ブロック抽出</a:t>
            </a:r>
            <a:endParaRPr kumimoji="1" lang="ja-JP" altLang="en-US" sz="2000" dirty="0"/>
          </a:p>
        </p:txBody>
      </p:sp>
    </p:spTree>
    <p:extLst>
      <p:ext uri="{BB962C8B-B14F-4D97-AF65-F5344CB8AC3E}">
        <p14:creationId xmlns:p14="http://schemas.microsoft.com/office/powerpoint/2010/main" val="1632955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ECTEC</a:t>
            </a:r>
            <a:r>
              <a:rPr kumimoji="1" lang="ja-JP" altLang="en-US" dirty="0" smtClean="0"/>
              <a:t>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現在ある</a:t>
            </a:r>
            <a:r>
              <a:rPr kumimoji="1" lang="en-US" altLang="ja-JP" dirty="0" smtClean="0"/>
              <a:t>ECTEC</a:t>
            </a:r>
            <a:r>
              <a:rPr kumimoji="1" lang="ja-JP" altLang="en-US" dirty="0" smtClean="0"/>
              <a:t>は</a:t>
            </a:r>
            <a:r>
              <a:rPr kumimoji="1" lang="en-US" altLang="ja-JP" dirty="0" smtClean="0"/>
              <a:t>Subversion</a:t>
            </a:r>
            <a:r>
              <a:rPr kumimoji="1" lang="ja-JP" altLang="en-US" dirty="0" smtClean="0"/>
              <a:t>のみに対応</a:t>
            </a:r>
            <a:endParaRPr kumimoji="1" lang="en-US" altLang="ja-JP" dirty="0" smtClean="0"/>
          </a:p>
          <a:p>
            <a:r>
              <a:rPr lang="en-US" altLang="ja-JP" dirty="0" smtClean="0"/>
              <a:t>ECTEC</a:t>
            </a:r>
            <a:r>
              <a:rPr lang="ja-JP" altLang="en-US" dirty="0" smtClean="0"/>
              <a:t>改では</a:t>
            </a:r>
            <a:r>
              <a:rPr lang="en-US" altLang="ja-JP" dirty="0" err="1" smtClean="0"/>
              <a:t>Git</a:t>
            </a:r>
            <a:r>
              <a:rPr lang="ja-JP" altLang="en-US" dirty="0" smtClean="0"/>
              <a:t>リポジトリに対応予定</a:t>
            </a:r>
            <a:endParaRPr lang="en-US" altLang="ja-JP" dirty="0" smtClean="0"/>
          </a:p>
          <a:p>
            <a:pPr lvl="1"/>
            <a:r>
              <a:rPr kumimoji="1" lang="en-US" altLang="ja-JP" dirty="0" err="1" smtClean="0"/>
              <a:t>JGit</a:t>
            </a:r>
            <a:r>
              <a:rPr kumimoji="1" lang="ja-JP" altLang="en-US" dirty="0" smtClean="0"/>
              <a:t>を使い</a:t>
            </a:r>
            <a:r>
              <a:rPr kumimoji="1" lang="en-US" altLang="ja-JP" dirty="0" err="1" smtClean="0"/>
              <a:t>Git</a:t>
            </a:r>
            <a:r>
              <a:rPr kumimoji="1" lang="ja-JP" altLang="en-US" dirty="0" smtClean="0"/>
              <a:t>リポジトリ操作</a:t>
            </a:r>
            <a:endParaRPr kumimoji="1" lang="en-US" altLang="ja-JP" dirty="0" smtClean="0"/>
          </a:p>
          <a:p>
            <a:pPr lvl="1"/>
            <a:r>
              <a:rPr kumimoji="1" lang="en-US" altLang="ja-JP" dirty="0" err="1" smtClean="0"/>
              <a:t>Git</a:t>
            </a:r>
            <a:r>
              <a:rPr kumimoji="1" lang="ja-JP" altLang="en-US" dirty="0" smtClean="0"/>
              <a:t>リポジトリに対応することで</a:t>
            </a:r>
            <a:r>
              <a:rPr kumimoji="1" lang="en-US" altLang="ja-JP" dirty="0" smtClean="0"/>
              <a:t>…</a:t>
            </a:r>
          </a:p>
          <a:p>
            <a:pPr lvl="2"/>
            <a:r>
              <a:rPr kumimoji="1" lang="ja-JP" altLang="en-US" dirty="0" smtClean="0"/>
              <a:t>コードの著者データを取得できる</a:t>
            </a:r>
            <a:endParaRPr kumimoji="1" lang="en-US" altLang="ja-JP" dirty="0" smtClean="0"/>
          </a:p>
          <a:p>
            <a:pPr lvl="2"/>
            <a:r>
              <a:rPr kumimoji="1" lang="en-US" altLang="ja-JP" dirty="0" err="1" smtClean="0"/>
              <a:t>Git</a:t>
            </a:r>
            <a:r>
              <a:rPr kumimoji="1" lang="ja-JP" altLang="en-US" dirty="0" smtClean="0"/>
              <a:t>リポジトリを使ったプロジェクトを対象可</a:t>
            </a:r>
            <a:endParaRPr kumimoji="1" lang="en-US" altLang="ja-JP" dirty="0" smtClean="0"/>
          </a:p>
          <a:p>
            <a:r>
              <a:rPr lang="en-US" altLang="ja-JP" dirty="0"/>
              <a:t>11</a:t>
            </a:r>
            <a:r>
              <a:rPr lang="ja-JP" altLang="en-US" dirty="0" smtClean="0"/>
              <a:t>月中に完成予定</a:t>
            </a:r>
            <a:endParaRPr kumimoji="1" lang="ja-JP" altLang="en-US" dirty="0"/>
          </a:p>
        </p:txBody>
      </p:sp>
    </p:spTree>
    <p:extLst>
      <p:ext uri="{BB962C8B-B14F-4D97-AF65-F5344CB8AC3E}">
        <p14:creationId xmlns:p14="http://schemas.microsoft.com/office/powerpoint/2010/main" val="39738381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a:ea typeface="游ゴシック"/>
        <a:cs typeface=""/>
      </a:majorFont>
      <a:minorFont>
        <a:latin typeface="Segoe UI"/>
        <a:ea typeface="游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2564</TotalTime>
  <Words>434</Words>
  <Application>Microsoft Office PowerPoint</Application>
  <PresentationFormat>画面に合わせる (4:3)</PresentationFormat>
  <Paragraphs>63</Paragraphs>
  <Slides>9</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9</vt:i4>
      </vt:variant>
    </vt:vector>
  </HeadingPairs>
  <TitlesOfParts>
    <vt:vector size="14" baseType="lpstr">
      <vt:lpstr>Arial</vt:lpstr>
      <vt:lpstr>ＭＳ Ｐゴシック</vt:lpstr>
      <vt:lpstr>游ゴシック</vt:lpstr>
      <vt:lpstr>Segoe UI</vt:lpstr>
      <vt:lpstr>Office ​​テーマ</vt:lpstr>
      <vt:lpstr>開発者データを用いたコードクローン分析</vt:lpstr>
      <vt:lpstr>背景：コードクローン</vt:lpstr>
      <vt:lpstr>背景：コードクローン進化の分析</vt:lpstr>
      <vt:lpstr>背景：コードクローン研究</vt:lpstr>
      <vt:lpstr>目的</vt:lpstr>
      <vt:lpstr>アプローチ</vt:lpstr>
      <vt:lpstr>ECTEC</vt:lpstr>
      <vt:lpstr>ECTECのクローン検出方法</vt:lpstr>
      <vt:lpstr>ECTEC改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yusuke kukita</dc:creator>
  <cp:lastModifiedBy>yusuke kukita</cp:lastModifiedBy>
  <cp:revision>22</cp:revision>
  <dcterms:created xsi:type="dcterms:W3CDTF">2015-10-23T08:02:58Z</dcterms:created>
  <dcterms:modified xsi:type="dcterms:W3CDTF">2015-10-26T23:13:14Z</dcterms:modified>
</cp:coreProperties>
</file>