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8"/>
  </p:notesMasterIdLst>
  <p:sldIdLst>
    <p:sldId id="256" r:id="rId2"/>
    <p:sldId id="276" r:id="rId3"/>
    <p:sldId id="257" r:id="rId4"/>
    <p:sldId id="260" r:id="rId5"/>
    <p:sldId id="258" r:id="rId6"/>
    <p:sldId id="259" r:id="rId7"/>
    <p:sldId id="261" r:id="rId8"/>
    <p:sldId id="262" r:id="rId9"/>
    <p:sldId id="263" r:id="rId10"/>
    <p:sldId id="264" r:id="rId11"/>
    <p:sldId id="265" r:id="rId12"/>
    <p:sldId id="266" r:id="rId13"/>
    <p:sldId id="268" r:id="rId14"/>
    <p:sldId id="267" r:id="rId15"/>
    <p:sldId id="269" r:id="rId16"/>
    <p:sldId id="272" r:id="rId17"/>
    <p:sldId id="273" r:id="rId18"/>
    <p:sldId id="274" r:id="rId19"/>
    <p:sldId id="282" r:id="rId20"/>
    <p:sldId id="278" r:id="rId21"/>
    <p:sldId id="279" r:id="rId22"/>
    <p:sldId id="280" r:id="rId23"/>
    <p:sldId id="281" r:id="rId24"/>
    <p:sldId id="277" r:id="rId25"/>
    <p:sldId id="283" r:id="rId26"/>
    <p:sldId id="275"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6980" autoAdjust="0"/>
    <p:restoredTop sz="77387" autoAdjust="0"/>
  </p:normalViewPr>
  <p:slideViewPr>
    <p:cSldViewPr snapToGrid="0">
      <p:cViewPr varScale="1">
        <p:scale>
          <a:sx n="68" d="100"/>
          <a:sy n="68" d="100"/>
        </p:scale>
        <p:origin x="67" y="461"/>
      </p:cViewPr>
      <p:guideLst/>
    </p:cSldViewPr>
  </p:slid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4BEBDF-F9F9-4E96-8424-DE5C2F6636F0}"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kumimoji="1" lang="ja-JP" altLang="en-US"/>
        </a:p>
      </dgm:t>
    </dgm:pt>
    <dgm:pt modelId="{08C2888C-D77B-45D4-9BFA-CB17AF6E308C}">
      <dgm:prSet phldrT="[テキスト]"/>
      <dgm:spPr/>
      <dgm:t>
        <a:bodyPr/>
        <a:lstStyle/>
        <a:p>
          <a:r>
            <a:rPr kumimoji="1" lang="ja-JP" altLang="en-US" dirty="0"/>
            <a:t>非難</a:t>
          </a:r>
        </a:p>
      </dgm:t>
    </dgm:pt>
    <dgm:pt modelId="{8BFFBA44-A114-4BCB-B5BB-64BAC7FD41DB}" type="parTrans" cxnId="{99A6DF35-55AC-46EC-B24F-9F004D31B3DA}">
      <dgm:prSet/>
      <dgm:spPr/>
      <dgm:t>
        <a:bodyPr/>
        <a:lstStyle/>
        <a:p>
          <a:endParaRPr kumimoji="1" lang="ja-JP" altLang="en-US"/>
        </a:p>
      </dgm:t>
    </dgm:pt>
    <dgm:pt modelId="{454EB105-DD95-4A52-AEC6-1E6CCA131B59}" type="sibTrans" cxnId="{99A6DF35-55AC-46EC-B24F-9F004D31B3DA}">
      <dgm:prSet/>
      <dgm:spPr/>
      <dgm:t>
        <a:bodyPr/>
        <a:lstStyle/>
        <a:p>
          <a:endParaRPr kumimoji="1" lang="ja-JP" altLang="en-US"/>
        </a:p>
      </dgm:t>
    </dgm:pt>
    <dgm:pt modelId="{522C3267-7C53-4931-8F39-449CC1AEEF26}">
      <dgm:prSet phldrT="[テキスト]"/>
      <dgm:spPr/>
      <dgm:t>
        <a:bodyPr/>
        <a:lstStyle/>
        <a:p>
          <a:r>
            <a:rPr kumimoji="1" lang="ja-JP" altLang="en-US" dirty="0"/>
            <a:t>品質向上</a:t>
          </a:r>
        </a:p>
      </dgm:t>
    </dgm:pt>
    <dgm:pt modelId="{99CF31C8-ABBD-4CC9-A028-C7C73F1B0D9A}" type="parTrans" cxnId="{45EAE2BA-EF4C-4B52-852A-711FC94F759E}">
      <dgm:prSet/>
      <dgm:spPr/>
      <dgm:t>
        <a:bodyPr/>
        <a:lstStyle/>
        <a:p>
          <a:endParaRPr kumimoji="1" lang="ja-JP" altLang="en-US"/>
        </a:p>
      </dgm:t>
    </dgm:pt>
    <dgm:pt modelId="{AB86E239-B27A-43BA-BC52-4F4EB8C59803}" type="sibTrans" cxnId="{45EAE2BA-EF4C-4B52-852A-711FC94F759E}">
      <dgm:prSet/>
      <dgm:spPr/>
      <dgm:t>
        <a:bodyPr/>
        <a:lstStyle/>
        <a:p>
          <a:endParaRPr kumimoji="1" lang="ja-JP" altLang="en-US"/>
        </a:p>
      </dgm:t>
    </dgm:pt>
    <dgm:pt modelId="{808E735E-D282-40F9-B92A-9D957B4CFCA3}">
      <dgm:prSet phldrT="[テキスト]"/>
      <dgm:spPr/>
      <dgm:t>
        <a:bodyPr/>
        <a:lstStyle/>
        <a:p>
          <a:r>
            <a:rPr kumimoji="1" lang="ja-JP" altLang="en-US" dirty="0"/>
            <a:t>普及</a:t>
          </a:r>
        </a:p>
      </dgm:t>
    </dgm:pt>
    <dgm:pt modelId="{C32B9DEE-90A2-4F35-A9D4-B64408DC6937}" type="parTrans" cxnId="{835FC024-5DFD-4B97-8570-D42FACDCD73B}">
      <dgm:prSet/>
      <dgm:spPr/>
      <dgm:t>
        <a:bodyPr/>
        <a:lstStyle/>
        <a:p>
          <a:endParaRPr kumimoji="1" lang="ja-JP" altLang="en-US"/>
        </a:p>
      </dgm:t>
    </dgm:pt>
    <dgm:pt modelId="{6DE8F43B-F6FE-4FB4-BDF8-56C80E7CD03F}" type="sibTrans" cxnId="{835FC024-5DFD-4B97-8570-D42FACDCD73B}">
      <dgm:prSet/>
      <dgm:spPr/>
      <dgm:t>
        <a:bodyPr/>
        <a:lstStyle/>
        <a:p>
          <a:endParaRPr kumimoji="1" lang="ja-JP" altLang="en-US"/>
        </a:p>
      </dgm:t>
    </dgm:pt>
    <dgm:pt modelId="{A7472267-AA19-48A4-86D5-6FE3E8C3C758}" type="pres">
      <dgm:prSet presAssocID="{294BEBDF-F9F9-4E96-8424-DE5C2F6636F0}" presName="Name0" presStyleCnt="0">
        <dgm:presLayoutVars>
          <dgm:chMax val="7"/>
          <dgm:chPref val="7"/>
          <dgm:dir/>
          <dgm:animLvl val="lvl"/>
        </dgm:presLayoutVars>
      </dgm:prSet>
      <dgm:spPr/>
    </dgm:pt>
    <dgm:pt modelId="{AAD7CB35-F66C-4962-8343-BC2A45F3A8B6}" type="pres">
      <dgm:prSet presAssocID="{08C2888C-D77B-45D4-9BFA-CB17AF6E308C}" presName="Accent1" presStyleCnt="0"/>
      <dgm:spPr/>
    </dgm:pt>
    <dgm:pt modelId="{9F78E16F-42AB-468D-A22D-D4215756D3B3}" type="pres">
      <dgm:prSet presAssocID="{08C2888C-D77B-45D4-9BFA-CB17AF6E308C}" presName="Accent" presStyleLbl="node1" presStyleIdx="0" presStyleCnt="3"/>
      <dgm:spPr/>
    </dgm:pt>
    <dgm:pt modelId="{5E800F32-72CD-4969-9DE5-F8759472F8C3}" type="pres">
      <dgm:prSet presAssocID="{08C2888C-D77B-45D4-9BFA-CB17AF6E308C}" presName="Parent1" presStyleLbl="revTx" presStyleIdx="0" presStyleCnt="3">
        <dgm:presLayoutVars>
          <dgm:chMax val="1"/>
          <dgm:chPref val="1"/>
          <dgm:bulletEnabled val="1"/>
        </dgm:presLayoutVars>
      </dgm:prSet>
      <dgm:spPr/>
    </dgm:pt>
    <dgm:pt modelId="{9F78277C-8E72-417C-B67A-8033EB71DFEA}" type="pres">
      <dgm:prSet presAssocID="{522C3267-7C53-4931-8F39-449CC1AEEF26}" presName="Accent2" presStyleCnt="0"/>
      <dgm:spPr/>
    </dgm:pt>
    <dgm:pt modelId="{B6794128-6E49-4E53-9AFD-043B5C234013}" type="pres">
      <dgm:prSet presAssocID="{522C3267-7C53-4931-8F39-449CC1AEEF26}" presName="Accent" presStyleLbl="node1" presStyleIdx="1" presStyleCnt="3"/>
      <dgm:spPr/>
    </dgm:pt>
    <dgm:pt modelId="{E6E32001-2729-4B21-9909-A01C985887E2}" type="pres">
      <dgm:prSet presAssocID="{522C3267-7C53-4931-8F39-449CC1AEEF26}" presName="Parent2" presStyleLbl="revTx" presStyleIdx="1" presStyleCnt="3">
        <dgm:presLayoutVars>
          <dgm:chMax val="1"/>
          <dgm:chPref val="1"/>
          <dgm:bulletEnabled val="1"/>
        </dgm:presLayoutVars>
      </dgm:prSet>
      <dgm:spPr/>
    </dgm:pt>
    <dgm:pt modelId="{AB732EEF-1108-4217-8A2D-45DD7BEA4354}" type="pres">
      <dgm:prSet presAssocID="{808E735E-D282-40F9-B92A-9D957B4CFCA3}" presName="Accent3" presStyleCnt="0"/>
      <dgm:spPr/>
    </dgm:pt>
    <dgm:pt modelId="{3BE81B11-411D-4629-AC78-B55785151344}" type="pres">
      <dgm:prSet presAssocID="{808E735E-D282-40F9-B92A-9D957B4CFCA3}" presName="Accent" presStyleLbl="node1" presStyleIdx="2" presStyleCnt="3"/>
      <dgm:spPr/>
    </dgm:pt>
    <dgm:pt modelId="{FE8BED46-05D8-4584-9152-19BD7915D570}" type="pres">
      <dgm:prSet presAssocID="{808E735E-D282-40F9-B92A-9D957B4CFCA3}" presName="Parent3" presStyleLbl="revTx" presStyleIdx="2" presStyleCnt="3">
        <dgm:presLayoutVars>
          <dgm:chMax val="1"/>
          <dgm:chPref val="1"/>
          <dgm:bulletEnabled val="1"/>
        </dgm:presLayoutVars>
      </dgm:prSet>
      <dgm:spPr/>
    </dgm:pt>
  </dgm:ptLst>
  <dgm:cxnLst>
    <dgm:cxn modelId="{835FC024-5DFD-4B97-8570-D42FACDCD73B}" srcId="{294BEBDF-F9F9-4E96-8424-DE5C2F6636F0}" destId="{808E735E-D282-40F9-B92A-9D957B4CFCA3}" srcOrd="2" destOrd="0" parTransId="{C32B9DEE-90A2-4F35-A9D4-B64408DC6937}" sibTransId="{6DE8F43B-F6FE-4FB4-BDF8-56C80E7CD03F}"/>
    <dgm:cxn modelId="{99A6DF35-55AC-46EC-B24F-9F004D31B3DA}" srcId="{294BEBDF-F9F9-4E96-8424-DE5C2F6636F0}" destId="{08C2888C-D77B-45D4-9BFA-CB17AF6E308C}" srcOrd="0" destOrd="0" parTransId="{8BFFBA44-A114-4BCB-B5BB-64BAC7FD41DB}" sibTransId="{454EB105-DD95-4A52-AEC6-1E6CCA131B59}"/>
    <dgm:cxn modelId="{339D5D41-95FB-4E95-874A-F64925C07793}" type="presOf" srcId="{08C2888C-D77B-45D4-9BFA-CB17AF6E308C}" destId="{5E800F32-72CD-4969-9DE5-F8759472F8C3}" srcOrd="0" destOrd="0" presId="urn:microsoft.com/office/officeart/2009/layout/CircleArrowProcess"/>
    <dgm:cxn modelId="{7D514963-61D1-4859-A278-378B38ABCE70}" type="presOf" srcId="{522C3267-7C53-4931-8F39-449CC1AEEF26}" destId="{E6E32001-2729-4B21-9909-A01C985887E2}" srcOrd="0" destOrd="0" presId="urn:microsoft.com/office/officeart/2009/layout/CircleArrowProcess"/>
    <dgm:cxn modelId="{95259B7F-6869-4741-8478-DE1318E99E12}" type="presOf" srcId="{294BEBDF-F9F9-4E96-8424-DE5C2F6636F0}" destId="{A7472267-AA19-48A4-86D5-6FE3E8C3C758}" srcOrd="0" destOrd="0" presId="urn:microsoft.com/office/officeart/2009/layout/CircleArrowProcess"/>
    <dgm:cxn modelId="{45EAE2BA-EF4C-4B52-852A-711FC94F759E}" srcId="{294BEBDF-F9F9-4E96-8424-DE5C2F6636F0}" destId="{522C3267-7C53-4931-8F39-449CC1AEEF26}" srcOrd="1" destOrd="0" parTransId="{99CF31C8-ABBD-4CC9-A028-C7C73F1B0D9A}" sibTransId="{AB86E239-B27A-43BA-BC52-4F4EB8C59803}"/>
    <dgm:cxn modelId="{99C03BEC-7351-43F7-BFFE-A52A863E3BF2}" type="presOf" srcId="{808E735E-D282-40F9-B92A-9D957B4CFCA3}" destId="{FE8BED46-05D8-4584-9152-19BD7915D570}" srcOrd="0" destOrd="0" presId="urn:microsoft.com/office/officeart/2009/layout/CircleArrowProcess"/>
    <dgm:cxn modelId="{9E88F7C7-F05C-4FCF-BF3A-651A2DD91083}" type="presParOf" srcId="{A7472267-AA19-48A4-86D5-6FE3E8C3C758}" destId="{AAD7CB35-F66C-4962-8343-BC2A45F3A8B6}" srcOrd="0" destOrd="0" presId="urn:microsoft.com/office/officeart/2009/layout/CircleArrowProcess"/>
    <dgm:cxn modelId="{03CAC12E-5D4A-4E0D-B05A-9FDE7190018F}" type="presParOf" srcId="{AAD7CB35-F66C-4962-8343-BC2A45F3A8B6}" destId="{9F78E16F-42AB-468D-A22D-D4215756D3B3}" srcOrd="0" destOrd="0" presId="urn:microsoft.com/office/officeart/2009/layout/CircleArrowProcess"/>
    <dgm:cxn modelId="{94466E5E-6CA3-4216-B34B-128BF456FA8B}" type="presParOf" srcId="{A7472267-AA19-48A4-86D5-6FE3E8C3C758}" destId="{5E800F32-72CD-4969-9DE5-F8759472F8C3}" srcOrd="1" destOrd="0" presId="urn:microsoft.com/office/officeart/2009/layout/CircleArrowProcess"/>
    <dgm:cxn modelId="{E43C5169-F7ED-4417-9821-1FA020AA083E}" type="presParOf" srcId="{A7472267-AA19-48A4-86D5-6FE3E8C3C758}" destId="{9F78277C-8E72-417C-B67A-8033EB71DFEA}" srcOrd="2" destOrd="0" presId="urn:microsoft.com/office/officeart/2009/layout/CircleArrowProcess"/>
    <dgm:cxn modelId="{531F598E-AF06-4D94-AC70-67F3D9DD7C5A}" type="presParOf" srcId="{9F78277C-8E72-417C-B67A-8033EB71DFEA}" destId="{B6794128-6E49-4E53-9AFD-043B5C234013}" srcOrd="0" destOrd="0" presId="urn:microsoft.com/office/officeart/2009/layout/CircleArrowProcess"/>
    <dgm:cxn modelId="{AF711544-B8D4-4FDA-925D-A2945B3FF2E0}" type="presParOf" srcId="{A7472267-AA19-48A4-86D5-6FE3E8C3C758}" destId="{E6E32001-2729-4B21-9909-A01C985887E2}" srcOrd="3" destOrd="0" presId="urn:microsoft.com/office/officeart/2009/layout/CircleArrowProcess"/>
    <dgm:cxn modelId="{446B1579-5CDD-400D-9608-750B7ACB359E}" type="presParOf" srcId="{A7472267-AA19-48A4-86D5-6FE3E8C3C758}" destId="{AB732EEF-1108-4217-8A2D-45DD7BEA4354}" srcOrd="4" destOrd="0" presId="urn:microsoft.com/office/officeart/2009/layout/CircleArrowProcess"/>
    <dgm:cxn modelId="{297CFE46-0404-439B-B9B6-DBEE4913DDD6}" type="presParOf" srcId="{AB732EEF-1108-4217-8A2D-45DD7BEA4354}" destId="{3BE81B11-411D-4629-AC78-B55785151344}" srcOrd="0" destOrd="0" presId="urn:microsoft.com/office/officeart/2009/layout/CircleArrowProcess"/>
    <dgm:cxn modelId="{8E50BEB2-2283-4078-91A9-1D6A317C91C9}" type="presParOf" srcId="{A7472267-AA19-48A4-86D5-6FE3E8C3C758}" destId="{FE8BED46-05D8-4584-9152-19BD7915D570}"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C77DEE-8389-49B1-8421-0A194574FC0B}" type="doc">
      <dgm:prSet loTypeId="urn:microsoft.com/office/officeart/2005/8/layout/balance1" loCatId="relationship" qsTypeId="urn:microsoft.com/office/officeart/2005/8/quickstyle/simple1" qsCatId="simple" csTypeId="urn:microsoft.com/office/officeart/2005/8/colors/accent1_2" csCatId="accent1" phldr="1"/>
      <dgm:spPr/>
      <dgm:t>
        <a:bodyPr/>
        <a:lstStyle/>
        <a:p>
          <a:endParaRPr kumimoji="1" lang="ja-JP" altLang="en-US"/>
        </a:p>
      </dgm:t>
    </dgm:pt>
    <dgm:pt modelId="{FAB2831A-2324-4D6B-8096-4797AAA761AE}">
      <dgm:prSet phldrT="[テキスト]"/>
      <dgm:spPr/>
      <dgm:t>
        <a:bodyPr/>
        <a:lstStyle/>
        <a:p>
          <a:r>
            <a:rPr kumimoji="1" lang="ja-JP" altLang="en-US" dirty="0"/>
            <a:t>欠点</a:t>
          </a:r>
        </a:p>
      </dgm:t>
    </dgm:pt>
    <dgm:pt modelId="{4EF23F84-E2D3-4B75-B6F7-E75E810CC390}" type="parTrans" cxnId="{FEA5DD16-64BB-41E3-8DA5-E3D6B81742DC}">
      <dgm:prSet/>
      <dgm:spPr/>
      <dgm:t>
        <a:bodyPr/>
        <a:lstStyle/>
        <a:p>
          <a:endParaRPr kumimoji="1" lang="ja-JP" altLang="en-US"/>
        </a:p>
      </dgm:t>
    </dgm:pt>
    <dgm:pt modelId="{151CE518-7B01-4791-B2A3-86D1C951C2D9}" type="sibTrans" cxnId="{FEA5DD16-64BB-41E3-8DA5-E3D6B81742DC}">
      <dgm:prSet/>
      <dgm:spPr/>
      <dgm:t>
        <a:bodyPr/>
        <a:lstStyle/>
        <a:p>
          <a:endParaRPr kumimoji="1" lang="ja-JP" altLang="en-US"/>
        </a:p>
      </dgm:t>
    </dgm:pt>
    <dgm:pt modelId="{58111EDC-80F9-4663-AF93-78ADDBBDB6B5}">
      <dgm:prSet phldrT="[テキスト]"/>
      <dgm:spPr/>
      <dgm:t>
        <a:bodyPr/>
        <a:lstStyle/>
        <a:p>
          <a:r>
            <a:rPr kumimoji="1" lang="ja-JP" altLang="en-US" dirty="0"/>
            <a:t>複雑</a:t>
          </a:r>
        </a:p>
      </dgm:t>
    </dgm:pt>
    <dgm:pt modelId="{C6494905-8136-439A-B301-B9FD252B2F39}" type="parTrans" cxnId="{96E90955-2372-40D2-A826-688AD6FEAEEB}">
      <dgm:prSet/>
      <dgm:spPr/>
      <dgm:t>
        <a:bodyPr/>
        <a:lstStyle/>
        <a:p>
          <a:endParaRPr kumimoji="1" lang="ja-JP" altLang="en-US"/>
        </a:p>
      </dgm:t>
    </dgm:pt>
    <dgm:pt modelId="{8343B35A-CA3F-46E8-B943-1E7109F41D26}" type="sibTrans" cxnId="{96E90955-2372-40D2-A826-688AD6FEAEEB}">
      <dgm:prSet/>
      <dgm:spPr/>
      <dgm:t>
        <a:bodyPr/>
        <a:lstStyle/>
        <a:p>
          <a:endParaRPr kumimoji="1" lang="ja-JP" altLang="en-US"/>
        </a:p>
      </dgm:t>
    </dgm:pt>
    <dgm:pt modelId="{97D5CC3D-8C6E-4FF9-B117-C5BEF10A1399}">
      <dgm:prSet phldrT="[テキスト]"/>
      <dgm:spPr/>
      <dgm:t>
        <a:bodyPr/>
        <a:lstStyle/>
        <a:p>
          <a:r>
            <a:rPr kumimoji="1" lang="ja-JP" altLang="en-US" dirty="0"/>
            <a:t>緊急時サポート</a:t>
          </a:r>
        </a:p>
      </dgm:t>
    </dgm:pt>
    <dgm:pt modelId="{19223BC2-4977-4EF2-8889-082904914E6C}" type="parTrans" cxnId="{49F7C8E3-7648-48F1-9883-E774C1BE7211}">
      <dgm:prSet/>
      <dgm:spPr/>
      <dgm:t>
        <a:bodyPr/>
        <a:lstStyle/>
        <a:p>
          <a:endParaRPr kumimoji="1" lang="ja-JP" altLang="en-US"/>
        </a:p>
      </dgm:t>
    </dgm:pt>
    <dgm:pt modelId="{1773F7A0-89F5-42F1-81C1-D2D8C0CFBDB3}" type="sibTrans" cxnId="{49F7C8E3-7648-48F1-9883-E774C1BE7211}">
      <dgm:prSet/>
      <dgm:spPr/>
      <dgm:t>
        <a:bodyPr/>
        <a:lstStyle/>
        <a:p>
          <a:endParaRPr kumimoji="1" lang="ja-JP" altLang="en-US"/>
        </a:p>
      </dgm:t>
    </dgm:pt>
    <dgm:pt modelId="{7EEDC113-664A-438C-980B-8B586E181653}">
      <dgm:prSet phldrT="[テキスト]"/>
      <dgm:spPr/>
      <dgm:t>
        <a:bodyPr/>
        <a:lstStyle/>
        <a:p>
          <a:r>
            <a:rPr kumimoji="1" lang="ja-JP" altLang="en-US" dirty="0"/>
            <a:t>利点</a:t>
          </a:r>
        </a:p>
      </dgm:t>
    </dgm:pt>
    <dgm:pt modelId="{2DDE6A9C-EA32-4AD4-AECF-B31B4AF33867}" type="parTrans" cxnId="{6B1CB433-54AC-4E81-8EB5-0713D7695E56}">
      <dgm:prSet/>
      <dgm:spPr/>
      <dgm:t>
        <a:bodyPr/>
        <a:lstStyle/>
        <a:p>
          <a:endParaRPr kumimoji="1" lang="ja-JP" altLang="en-US"/>
        </a:p>
      </dgm:t>
    </dgm:pt>
    <dgm:pt modelId="{7E975F63-7FAB-492A-8714-37C4AB2F7734}" type="sibTrans" cxnId="{6B1CB433-54AC-4E81-8EB5-0713D7695E56}">
      <dgm:prSet/>
      <dgm:spPr/>
      <dgm:t>
        <a:bodyPr/>
        <a:lstStyle/>
        <a:p>
          <a:endParaRPr kumimoji="1" lang="ja-JP" altLang="en-US"/>
        </a:p>
      </dgm:t>
    </dgm:pt>
    <dgm:pt modelId="{4C5C424E-1DD2-4561-B414-D7E6E562D5D1}">
      <dgm:prSet phldrT="[テキスト]"/>
      <dgm:spPr/>
      <dgm:t>
        <a:bodyPr/>
        <a:lstStyle/>
        <a:p>
          <a:r>
            <a:rPr kumimoji="1" lang="ja-JP" altLang="en-US" dirty="0"/>
            <a:t>信頼性</a:t>
          </a:r>
        </a:p>
      </dgm:t>
    </dgm:pt>
    <dgm:pt modelId="{AFD14CEA-8504-4D1B-8662-70C72007F93A}" type="parTrans" cxnId="{332347DD-8D49-4FCE-8017-CF17C72AECAB}">
      <dgm:prSet/>
      <dgm:spPr/>
      <dgm:t>
        <a:bodyPr/>
        <a:lstStyle/>
        <a:p>
          <a:endParaRPr kumimoji="1" lang="ja-JP" altLang="en-US"/>
        </a:p>
      </dgm:t>
    </dgm:pt>
    <dgm:pt modelId="{5692377D-1366-4BCE-8911-1A0F02E5B8AB}" type="sibTrans" cxnId="{332347DD-8D49-4FCE-8017-CF17C72AECAB}">
      <dgm:prSet/>
      <dgm:spPr/>
      <dgm:t>
        <a:bodyPr/>
        <a:lstStyle/>
        <a:p>
          <a:endParaRPr kumimoji="1" lang="ja-JP" altLang="en-US"/>
        </a:p>
      </dgm:t>
    </dgm:pt>
    <dgm:pt modelId="{E3F3F286-09C4-4DEE-A983-FA2E6036A538}">
      <dgm:prSet phldrT="[テキスト]"/>
      <dgm:spPr/>
      <dgm:t>
        <a:bodyPr/>
        <a:lstStyle/>
        <a:p>
          <a:r>
            <a:rPr kumimoji="1" lang="ja-JP" altLang="en-US" dirty="0"/>
            <a:t>継続性</a:t>
          </a:r>
        </a:p>
      </dgm:t>
    </dgm:pt>
    <dgm:pt modelId="{EF7D0FB5-8FA4-4015-8595-841527AF295C}" type="parTrans" cxnId="{8F6928F8-A287-4246-B6EC-01C92F4DCC74}">
      <dgm:prSet/>
      <dgm:spPr/>
      <dgm:t>
        <a:bodyPr/>
        <a:lstStyle/>
        <a:p>
          <a:endParaRPr kumimoji="1" lang="ja-JP" altLang="en-US"/>
        </a:p>
      </dgm:t>
    </dgm:pt>
    <dgm:pt modelId="{DFE771E3-AE8B-4A0D-B1BF-CED5AED8081E}" type="sibTrans" cxnId="{8F6928F8-A287-4246-B6EC-01C92F4DCC74}">
      <dgm:prSet/>
      <dgm:spPr/>
      <dgm:t>
        <a:bodyPr/>
        <a:lstStyle/>
        <a:p>
          <a:endParaRPr kumimoji="1" lang="ja-JP" altLang="en-US"/>
        </a:p>
      </dgm:t>
    </dgm:pt>
    <dgm:pt modelId="{9A7C0BB3-D1CE-45F1-B6BD-5E5167F8AB91}">
      <dgm:prSet phldrT="[テキスト]"/>
      <dgm:spPr/>
      <dgm:t>
        <a:bodyPr/>
        <a:lstStyle/>
        <a:p>
          <a:r>
            <a:rPr kumimoji="1" lang="ja-JP" altLang="en-US" dirty="0"/>
            <a:t>無料</a:t>
          </a:r>
        </a:p>
      </dgm:t>
    </dgm:pt>
    <dgm:pt modelId="{9A181B04-483F-4EB7-B13A-435510E70B83}" type="parTrans" cxnId="{92D4FFD7-4B39-4999-B2C3-B32DF6D2DB46}">
      <dgm:prSet/>
      <dgm:spPr/>
      <dgm:t>
        <a:bodyPr/>
        <a:lstStyle/>
        <a:p>
          <a:endParaRPr kumimoji="1" lang="ja-JP" altLang="en-US"/>
        </a:p>
      </dgm:t>
    </dgm:pt>
    <dgm:pt modelId="{D08E3C5B-A152-4D51-AF30-E4D4DD69485B}" type="sibTrans" cxnId="{92D4FFD7-4B39-4999-B2C3-B32DF6D2DB46}">
      <dgm:prSet/>
      <dgm:spPr/>
      <dgm:t>
        <a:bodyPr/>
        <a:lstStyle/>
        <a:p>
          <a:endParaRPr kumimoji="1" lang="ja-JP" altLang="en-US"/>
        </a:p>
      </dgm:t>
    </dgm:pt>
    <dgm:pt modelId="{93F315EF-39DF-40A3-A5FC-E8B77F62216A}" type="pres">
      <dgm:prSet presAssocID="{ACC77DEE-8389-49B1-8421-0A194574FC0B}" presName="outerComposite" presStyleCnt="0">
        <dgm:presLayoutVars>
          <dgm:chMax val="2"/>
          <dgm:animLvl val="lvl"/>
          <dgm:resizeHandles val="exact"/>
        </dgm:presLayoutVars>
      </dgm:prSet>
      <dgm:spPr/>
    </dgm:pt>
    <dgm:pt modelId="{CA775687-07D6-4391-AAD9-F82544B7A147}" type="pres">
      <dgm:prSet presAssocID="{ACC77DEE-8389-49B1-8421-0A194574FC0B}" presName="dummyMaxCanvas" presStyleCnt="0"/>
      <dgm:spPr/>
    </dgm:pt>
    <dgm:pt modelId="{E3B2B203-3A05-4470-A4EC-3A8D4FC5546F}" type="pres">
      <dgm:prSet presAssocID="{ACC77DEE-8389-49B1-8421-0A194574FC0B}" presName="parentComposite" presStyleCnt="0"/>
      <dgm:spPr/>
    </dgm:pt>
    <dgm:pt modelId="{36EEBC60-ED74-4D79-9EF6-4563B66A92BF}" type="pres">
      <dgm:prSet presAssocID="{ACC77DEE-8389-49B1-8421-0A194574FC0B}" presName="parent1" presStyleLbl="alignAccFollowNode1" presStyleIdx="0" presStyleCnt="4">
        <dgm:presLayoutVars>
          <dgm:chMax val="4"/>
        </dgm:presLayoutVars>
      </dgm:prSet>
      <dgm:spPr/>
    </dgm:pt>
    <dgm:pt modelId="{832CC436-01F3-49BA-80BC-9C814252F890}" type="pres">
      <dgm:prSet presAssocID="{ACC77DEE-8389-49B1-8421-0A194574FC0B}" presName="parent2" presStyleLbl="alignAccFollowNode1" presStyleIdx="1" presStyleCnt="4">
        <dgm:presLayoutVars>
          <dgm:chMax val="4"/>
        </dgm:presLayoutVars>
      </dgm:prSet>
      <dgm:spPr/>
    </dgm:pt>
    <dgm:pt modelId="{25D42C38-BE7F-4C6E-8109-12F99B3D979A}" type="pres">
      <dgm:prSet presAssocID="{ACC77DEE-8389-49B1-8421-0A194574FC0B}" presName="childrenComposite" presStyleCnt="0"/>
      <dgm:spPr/>
    </dgm:pt>
    <dgm:pt modelId="{FEF8263F-A485-413E-8D2D-477889035FD9}" type="pres">
      <dgm:prSet presAssocID="{ACC77DEE-8389-49B1-8421-0A194574FC0B}" presName="dummyMaxCanvas_ChildArea" presStyleCnt="0"/>
      <dgm:spPr/>
    </dgm:pt>
    <dgm:pt modelId="{98DF60E9-878C-48E3-B56E-1CFEEDD0AEFE}" type="pres">
      <dgm:prSet presAssocID="{ACC77DEE-8389-49B1-8421-0A194574FC0B}" presName="fulcrum" presStyleLbl="alignAccFollowNode1" presStyleIdx="2" presStyleCnt="4"/>
      <dgm:spPr/>
    </dgm:pt>
    <dgm:pt modelId="{3B72CE94-F842-4BBA-9A9F-7D3AC262643E}" type="pres">
      <dgm:prSet presAssocID="{ACC77DEE-8389-49B1-8421-0A194574FC0B}" presName="balance_23" presStyleLbl="alignAccFollowNode1" presStyleIdx="3" presStyleCnt="4">
        <dgm:presLayoutVars>
          <dgm:bulletEnabled val="1"/>
        </dgm:presLayoutVars>
      </dgm:prSet>
      <dgm:spPr/>
    </dgm:pt>
    <dgm:pt modelId="{FE8BEF1A-5D8F-4404-959F-95DB05313D71}" type="pres">
      <dgm:prSet presAssocID="{ACC77DEE-8389-49B1-8421-0A194574FC0B}" presName="right_23_1" presStyleLbl="node1" presStyleIdx="0" presStyleCnt="5">
        <dgm:presLayoutVars>
          <dgm:bulletEnabled val="1"/>
        </dgm:presLayoutVars>
      </dgm:prSet>
      <dgm:spPr/>
    </dgm:pt>
    <dgm:pt modelId="{27AA60CF-D5D7-4454-9C4E-065396CEE151}" type="pres">
      <dgm:prSet presAssocID="{ACC77DEE-8389-49B1-8421-0A194574FC0B}" presName="right_23_2" presStyleLbl="node1" presStyleIdx="1" presStyleCnt="5">
        <dgm:presLayoutVars>
          <dgm:bulletEnabled val="1"/>
        </dgm:presLayoutVars>
      </dgm:prSet>
      <dgm:spPr/>
    </dgm:pt>
    <dgm:pt modelId="{01E3721C-7859-4DE5-A433-D9BF75F3D1D6}" type="pres">
      <dgm:prSet presAssocID="{ACC77DEE-8389-49B1-8421-0A194574FC0B}" presName="right_23_3" presStyleLbl="node1" presStyleIdx="2" presStyleCnt="5">
        <dgm:presLayoutVars>
          <dgm:bulletEnabled val="1"/>
        </dgm:presLayoutVars>
      </dgm:prSet>
      <dgm:spPr/>
    </dgm:pt>
    <dgm:pt modelId="{A3ED75CA-F638-43C2-A75A-D847BDD0F7B6}" type="pres">
      <dgm:prSet presAssocID="{ACC77DEE-8389-49B1-8421-0A194574FC0B}" presName="left_23_1" presStyleLbl="node1" presStyleIdx="3" presStyleCnt="5">
        <dgm:presLayoutVars>
          <dgm:bulletEnabled val="1"/>
        </dgm:presLayoutVars>
      </dgm:prSet>
      <dgm:spPr/>
    </dgm:pt>
    <dgm:pt modelId="{BF1717EE-EB32-49B3-8CC1-8D94EFB81068}" type="pres">
      <dgm:prSet presAssocID="{ACC77DEE-8389-49B1-8421-0A194574FC0B}" presName="left_23_2" presStyleLbl="node1" presStyleIdx="4" presStyleCnt="5">
        <dgm:presLayoutVars>
          <dgm:bulletEnabled val="1"/>
        </dgm:presLayoutVars>
      </dgm:prSet>
      <dgm:spPr/>
    </dgm:pt>
  </dgm:ptLst>
  <dgm:cxnLst>
    <dgm:cxn modelId="{FEA5DD16-64BB-41E3-8DA5-E3D6B81742DC}" srcId="{ACC77DEE-8389-49B1-8421-0A194574FC0B}" destId="{FAB2831A-2324-4D6B-8096-4797AAA761AE}" srcOrd="0" destOrd="0" parTransId="{4EF23F84-E2D3-4B75-B6F7-E75E810CC390}" sibTransId="{151CE518-7B01-4791-B2A3-86D1C951C2D9}"/>
    <dgm:cxn modelId="{6B1CB433-54AC-4E81-8EB5-0713D7695E56}" srcId="{ACC77DEE-8389-49B1-8421-0A194574FC0B}" destId="{7EEDC113-664A-438C-980B-8B586E181653}" srcOrd="1" destOrd="0" parTransId="{2DDE6A9C-EA32-4AD4-AECF-B31B4AF33867}" sibTransId="{7E975F63-7FAB-492A-8714-37C4AB2F7734}"/>
    <dgm:cxn modelId="{86CAC53C-AB19-4704-AA89-A17974F9427E}" type="presOf" srcId="{7EEDC113-664A-438C-980B-8B586E181653}" destId="{832CC436-01F3-49BA-80BC-9C814252F890}" srcOrd="0" destOrd="0" presId="urn:microsoft.com/office/officeart/2005/8/layout/balance1"/>
    <dgm:cxn modelId="{96E90955-2372-40D2-A826-688AD6FEAEEB}" srcId="{FAB2831A-2324-4D6B-8096-4797AAA761AE}" destId="{58111EDC-80F9-4663-AF93-78ADDBBDB6B5}" srcOrd="0" destOrd="0" parTransId="{C6494905-8136-439A-B301-B9FD252B2F39}" sibTransId="{8343B35A-CA3F-46E8-B943-1E7109F41D26}"/>
    <dgm:cxn modelId="{DE704A88-2515-4504-9425-4814C893BBC3}" type="presOf" srcId="{E3F3F286-09C4-4DEE-A983-FA2E6036A538}" destId="{27AA60CF-D5D7-4454-9C4E-065396CEE151}" srcOrd="0" destOrd="0" presId="urn:microsoft.com/office/officeart/2005/8/layout/balance1"/>
    <dgm:cxn modelId="{42A8EA9B-326F-42E9-8FAF-28FF71A6FFAD}" type="presOf" srcId="{4C5C424E-1DD2-4561-B414-D7E6E562D5D1}" destId="{FE8BEF1A-5D8F-4404-959F-95DB05313D71}" srcOrd="0" destOrd="0" presId="urn:microsoft.com/office/officeart/2005/8/layout/balance1"/>
    <dgm:cxn modelId="{CA52C29F-3B6E-457C-BA34-1655EAB02A3A}" type="presOf" srcId="{58111EDC-80F9-4663-AF93-78ADDBBDB6B5}" destId="{A3ED75CA-F638-43C2-A75A-D847BDD0F7B6}" srcOrd="0" destOrd="0" presId="urn:microsoft.com/office/officeart/2005/8/layout/balance1"/>
    <dgm:cxn modelId="{A14DADBE-52FC-4CC6-AEAA-A4D335E4617D}" type="presOf" srcId="{ACC77DEE-8389-49B1-8421-0A194574FC0B}" destId="{93F315EF-39DF-40A3-A5FC-E8B77F62216A}" srcOrd="0" destOrd="0" presId="urn:microsoft.com/office/officeart/2005/8/layout/balance1"/>
    <dgm:cxn modelId="{18C914CC-6282-4D66-8E70-772CB98A6CD0}" type="presOf" srcId="{97D5CC3D-8C6E-4FF9-B117-C5BEF10A1399}" destId="{BF1717EE-EB32-49B3-8CC1-8D94EFB81068}" srcOrd="0" destOrd="0" presId="urn:microsoft.com/office/officeart/2005/8/layout/balance1"/>
    <dgm:cxn modelId="{92D4FFD7-4B39-4999-B2C3-B32DF6D2DB46}" srcId="{7EEDC113-664A-438C-980B-8B586E181653}" destId="{9A7C0BB3-D1CE-45F1-B6BD-5E5167F8AB91}" srcOrd="2" destOrd="0" parTransId="{9A181B04-483F-4EB7-B13A-435510E70B83}" sibTransId="{D08E3C5B-A152-4D51-AF30-E4D4DD69485B}"/>
    <dgm:cxn modelId="{332347DD-8D49-4FCE-8017-CF17C72AECAB}" srcId="{7EEDC113-664A-438C-980B-8B586E181653}" destId="{4C5C424E-1DD2-4561-B414-D7E6E562D5D1}" srcOrd="0" destOrd="0" parTransId="{AFD14CEA-8504-4D1B-8662-70C72007F93A}" sibTransId="{5692377D-1366-4BCE-8911-1A0F02E5B8AB}"/>
    <dgm:cxn modelId="{49F7C8E3-7648-48F1-9883-E774C1BE7211}" srcId="{FAB2831A-2324-4D6B-8096-4797AAA761AE}" destId="{97D5CC3D-8C6E-4FF9-B117-C5BEF10A1399}" srcOrd="1" destOrd="0" parTransId="{19223BC2-4977-4EF2-8889-082904914E6C}" sibTransId="{1773F7A0-89F5-42F1-81C1-D2D8C0CFBDB3}"/>
    <dgm:cxn modelId="{A24A48E5-1F8B-4493-A37C-7E701C4D50E9}" type="presOf" srcId="{FAB2831A-2324-4D6B-8096-4797AAA761AE}" destId="{36EEBC60-ED74-4D79-9EF6-4563B66A92BF}" srcOrd="0" destOrd="0" presId="urn:microsoft.com/office/officeart/2005/8/layout/balance1"/>
    <dgm:cxn modelId="{8F6928F8-A287-4246-B6EC-01C92F4DCC74}" srcId="{7EEDC113-664A-438C-980B-8B586E181653}" destId="{E3F3F286-09C4-4DEE-A983-FA2E6036A538}" srcOrd="1" destOrd="0" parTransId="{EF7D0FB5-8FA4-4015-8595-841527AF295C}" sibTransId="{DFE771E3-AE8B-4A0D-B1BF-CED5AED8081E}"/>
    <dgm:cxn modelId="{28FA08FB-88E3-4EE6-80F8-346D7A9197FA}" type="presOf" srcId="{9A7C0BB3-D1CE-45F1-B6BD-5E5167F8AB91}" destId="{01E3721C-7859-4DE5-A433-D9BF75F3D1D6}" srcOrd="0" destOrd="0" presId="urn:microsoft.com/office/officeart/2005/8/layout/balance1"/>
    <dgm:cxn modelId="{0E54C08B-6624-4EAD-BECF-C3AC5254531F}" type="presParOf" srcId="{93F315EF-39DF-40A3-A5FC-E8B77F62216A}" destId="{CA775687-07D6-4391-AAD9-F82544B7A147}" srcOrd="0" destOrd="0" presId="urn:microsoft.com/office/officeart/2005/8/layout/balance1"/>
    <dgm:cxn modelId="{353858D9-129E-4171-B371-78804EC4C198}" type="presParOf" srcId="{93F315EF-39DF-40A3-A5FC-E8B77F62216A}" destId="{E3B2B203-3A05-4470-A4EC-3A8D4FC5546F}" srcOrd="1" destOrd="0" presId="urn:microsoft.com/office/officeart/2005/8/layout/balance1"/>
    <dgm:cxn modelId="{52112B3C-9A42-431A-8941-90754574A78C}" type="presParOf" srcId="{E3B2B203-3A05-4470-A4EC-3A8D4FC5546F}" destId="{36EEBC60-ED74-4D79-9EF6-4563B66A92BF}" srcOrd="0" destOrd="0" presId="urn:microsoft.com/office/officeart/2005/8/layout/balance1"/>
    <dgm:cxn modelId="{658D176A-EFAE-46BB-AF2B-2F8F89226FB0}" type="presParOf" srcId="{E3B2B203-3A05-4470-A4EC-3A8D4FC5546F}" destId="{832CC436-01F3-49BA-80BC-9C814252F890}" srcOrd="1" destOrd="0" presId="urn:microsoft.com/office/officeart/2005/8/layout/balance1"/>
    <dgm:cxn modelId="{34734687-23CF-4374-A408-C867F836C5A9}" type="presParOf" srcId="{93F315EF-39DF-40A3-A5FC-E8B77F62216A}" destId="{25D42C38-BE7F-4C6E-8109-12F99B3D979A}" srcOrd="2" destOrd="0" presId="urn:microsoft.com/office/officeart/2005/8/layout/balance1"/>
    <dgm:cxn modelId="{E057DCE2-0BB1-46A9-99E0-E30035BE6E49}" type="presParOf" srcId="{25D42C38-BE7F-4C6E-8109-12F99B3D979A}" destId="{FEF8263F-A485-413E-8D2D-477889035FD9}" srcOrd="0" destOrd="0" presId="urn:microsoft.com/office/officeart/2005/8/layout/balance1"/>
    <dgm:cxn modelId="{58561B14-CA36-4D97-800C-045737BC63E1}" type="presParOf" srcId="{25D42C38-BE7F-4C6E-8109-12F99B3D979A}" destId="{98DF60E9-878C-48E3-B56E-1CFEEDD0AEFE}" srcOrd="1" destOrd="0" presId="urn:microsoft.com/office/officeart/2005/8/layout/balance1"/>
    <dgm:cxn modelId="{21C7407C-AAED-42D1-B330-27B8B68D38DA}" type="presParOf" srcId="{25D42C38-BE7F-4C6E-8109-12F99B3D979A}" destId="{3B72CE94-F842-4BBA-9A9F-7D3AC262643E}" srcOrd="2" destOrd="0" presId="urn:microsoft.com/office/officeart/2005/8/layout/balance1"/>
    <dgm:cxn modelId="{6B278642-DF7C-4C07-A806-375D175B4F99}" type="presParOf" srcId="{25D42C38-BE7F-4C6E-8109-12F99B3D979A}" destId="{FE8BEF1A-5D8F-4404-959F-95DB05313D71}" srcOrd="3" destOrd="0" presId="urn:microsoft.com/office/officeart/2005/8/layout/balance1"/>
    <dgm:cxn modelId="{8FB5D7A2-A72E-41CA-8CDE-B0AC34DB2579}" type="presParOf" srcId="{25D42C38-BE7F-4C6E-8109-12F99B3D979A}" destId="{27AA60CF-D5D7-4454-9C4E-065396CEE151}" srcOrd="4" destOrd="0" presId="urn:microsoft.com/office/officeart/2005/8/layout/balance1"/>
    <dgm:cxn modelId="{DCF2C613-5900-425D-9EC0-C641C09684E5}" type="presParOf" srcId="{25D42C38-BE7F-4C6E-8109-12F99B3D979A}" destId="{01E3721C-7859-4DE5-A433-D9BF75F3D1D6}" srcOrd="5" destOrd="0" presId="urn:microsoft.com/office/officeart/2005/8/layout/balance1"/>
    <dgm:cxn modelId="{B21BC7FB-0E04-453B-B676-370FC334DA10}" type="presParOf" srcId="{25D42C38-BE7F-4C6E-8109-12F99B3D979A}" destId="{A3ED75CA-F638-43C2-A75A-D847BDD0F7B6}" srcOrd="6" destOrd="0" presId="urn:microsoft.com/office/officeart/2005/8/layout/balance1"/>
    <dgm:cxn modelId="{D8168BE0-DBDC-4CDE-B5FB-37E93264D449}" type="presParOf" srcId="{25D42C38-BE7F-4C6E-8109-12F99B3D979A}" destId="{BF1717EE-EB32-49B3-8CC1-8D94EFB81068}"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accent4"/>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accent4"/>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accent4"/>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rgbClr val="FFC000"/>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rgbClr val="FFC000"/>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accent4"/>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tx1">
            <a:lumMod val="50000"/>
            <a:lumOff val="50000"/>
          </a:schemeClr>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tx1">
            <a:lumMod val="50000"/>
            <a:lumOff val="50000"/>
          </a:schemeClr>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chemeClr val="tx1">
            <a:lumMod val="50000"/>
            <a:lumOff val="50000"/>
          </a:schemeClr>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chemeClr val="tx1">
            <a:lumMod val="50000"/>
            <a:lumOff val="50000"/>
          </a:schemeClr>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tx1">
            <a:lumMod val="50000"/>
            <a:lumOff val="50000"/>
          </a:schemeClr>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accent4"/>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tx1">
            <a:lumMod val="50000"/>
            <a:lumOff val="50000"/>
          </a:schemeClr>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chemeClr val="tx1">
            <a:lumMod val="50000"/>
            <a:lumOff val="50000"/>
          </a:schemeClr>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chemeClr val="tx1">
            <a:lumMod val="50000"/>
            <a:lumOff val="50000"/>
          </a:schemeClr>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tx1">
            <a:lumMod val="50000"/>
            <a:lumOff val="50000"/>
          </a:schemeClr>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accent3">
            <a:lumMod val="75000"/>
          </a:schemeClr>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accent4"/>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chemeClr val="tx1">
            <a:lumMod val="50000"/>
            <a:lumOff val="50000"/>
          </a:schemeClr>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chemeClr val="tx1">
            <a:lumMod val="50000"/>
            <a:lumOff val="50000"/>
          </a:schemeClr>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tx1">
            <a:lumMod val="50000"/>
            <a:lumOff val="50000"/>
          </a:schemeClr>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accent3">
            <a:lumMod val="75000"/>
          </a:schemeClr>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tx1">
            <a:lumMod val="50000"/>
            <a:lumOff val="50000"/>
          </a:schemeClr>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chemeClr val="accent4"/>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chemeClr val="tx1">
            <a:lumMod val="50000"/>
            <a:lumOff val="50000"/>
          </a:schemeClr>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9C9E10C-E023-41D3-A2DA-3735D29CA01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C47922AE-4308-4A76-A03D-02107CBF2477}">
      <dgm:prSet phldrT="[テキスト]"/>
      <dgm:spPr>
        <a:solidFill>
          <a:schemeClr val="tx1">
            <a:lumMod val="50000"/>
            <a:lumOff val="50000"/>
          </a:schemeClr>
        </a:solidFill>
      </dgm:spPr>
      <dgm:t>
        <a:bodyPr/>
        <a:lstStyle/>
        <a:p>
          <a:r>
            <a:rPr kumimoji="1" lang="ja-JP" altLang="en-US" dirty="0"/>
            <a:t>ソフトウェア品質</a:t>
          </a:r>
        </a:p>
      </dgm:t>
    </dgm:pt>
    <dgm:pt modelId="{6E88FA21-8188-4F82-A501-110A1D9B22D0}" type="parTrans" cxnId="{CF559172-8321-4821-A814-26F3B5444088}">
      <dgm:prSet/>
      <dgm:spPr/>
      <dgm:t>
        <a:bodyPr/>
        <a:lstStyle/>
        <a:p>
          <a:endParaRPr kumimoji="1" lang="ja-JP" altLang="en-US"/>
        </a:p>
      </dgm:t>
    </dgm:pt>
    <dgm:pt modelId="{ACC3A0F4-3D34-4F83-A3F7-6A85A7826075}" type="sibTrans" cxnId="{CF559172-8321-4821-A814-26F3B5444088}">
      <dgm:prSet/>
      <dgm:spPr/>
      <dgm:t>
        <a:bodyPr/>
        <a:lstStyle/>
        <a:p>
          <a:endParaRPr kumimoji="1" lang="ja-JP" altLang="en-US"/>
        </a:p>
      </dgm:t>
    </dgm:pt>
    <dgm:pt modelId="{71E01082-748D-4AE7-81DB-2CF287A9770A}">
      <dgm:prSet phldrT="[テキスト]"/>
      <dgm:spPr>
        <a:solidFill>
          <a:schemeClr val="accent3">
            <a:lumMod val="75000"/>
          </a:schemeClr>
        </a:solidFill>
      </dgm:spPr>
      <dgm:t>
        <a:bodyPr/>
        <a:lstStyle/>
        <a:p>
          <a:r>
            <a:rPr kumimoji="1" lang="ja-JP" altLang="en-US" dirty="0"/>
            <a:t>開発プロセスの分析</a:t>
          </a:r>
        </a:p>
      </dgm:t>
    </dgm:pt>
    <dgm:pt modelId="{B939E44F-D0B4-4B82-9BFD-70F958A515F2}" type="parTrans" cxnId="{9329089C-9ECD-4C82-AEF3-AD880058A71A}">
      <dgm:prSet/>
      <dgm:spPr/>
      <dgm:t>
        <a:bodyPr/>
        <a:lstStyle/>
        <a:p>
          <a:endParaRPr kumimoji="1" lang="ja-JP" altLang="en-US"/>
        </a:p>
      </dgm:t>
    </dgm:pt>
    <dgm:pt modelId="{081D07E3-2852-4524-9F84-B240E2CCFAE1}" type="sibTrans" cxnId="{9329089C-9ECD-4C82-AEF3-AD880058A71A}">
      <dgm:prSet/>
      <dgm:spPr/>
      <dgm:t>
        <a:bodyPr/>
        <a:lstStyle/>
        <a:p>
          <a:endParaRPr kumimoji="1" lang="ja-JP" altLang="en-US"/>
        </a:p>
      </dgm:t>
    </dgm:pt>
    <dgm:pt modelId="{CCA16A2E-A185-4662-9902-BA1EAF74AABA}">
      <dgm:prSet phldrT="[テキスト]"/>
      <dgm:spPr>
        <a:solidFill>
          <a:schemeClr val="tx1">
            <a:lumMod val="50000"/>
            <a:lumOff val="50000"/>
          </a:schemeClr>
        </a:solidFill>
      </dgm:spPr>
      <dgm:t>
        <a:bodyPr/>
        <a:lstStyle/>
        <a:p>
          <a:r>
            <a:rPr kumimoji="1" lang="ja-JP" altLang="en-US" dirty="0"/>
            <a:t>協調作業の</a:t>
          </a:r>
          <a:endParaRPr kumimoji="1" lang="en-US" altLang="ja-JP" dirty="0"/>
        </a:p>
        <a:p>
          <a:r>
            <a:rPr kumimoji="1" lang="ja-JP" altLang="en-US" dirty="0"/>
            <a:t>分析</a:t>
          </a:r>
        </a:p>
      </dgm:t>
    </dgm:pt>
    <dgm:pt modelId="{DE8173DC-6420-4C81-B10A-E055124215B7}" type="parTrans" cxnId="{CFD1BE8F-EF2E-4DCA-ADC7-D7ADFA886E60}">
      <dgm:prSet/>
      <dgm:spPr/>
      <dgm:t>
        <a:bodyPr/>
        <a:lstStyle/>
        <a:p>
          <a:endParaRPr kumimoji="1" lang="ja-JP" altLang="en-US"/>
        </a:p>
      </dgm:t>
    </dgm:pt>
    <dgm:pt modelId="{DBD545C4-17AC-4DEA-93B3-69BE8976CFBE}" type="sibTrans" cxnId="{CFD1BE8F-EF2E-4DCA-ADC7-D7ADFA886E60}">
      <dgm:prSet/>
      <dgm:spPr/>
      <dgm:t>
        <a:bodyPr/>
        <a:lstStyle/>
        <a:p>
          <a:endParaRPr kumimoji="1" lang="ja-JP" altLang="en-US"/>
        </a:p>
      </dgm:t>
    </dgm:pt>
    <dgm:pt modelId="{B33E6523-7732-4868-8046-FDADF44E0E4F}">
      <dgm:prSet phldrT="[テキスト]"/>
      <dgm:spPr>
        <a:solidFill>
          <a:schemeClr val="tx1">
            <a:lumMod val="50000"/>
            <a:lumOff val="50000"/>
          </a:schemeClr>
        </a:solidFill>
      </dgm:spPr>
      <dgm:t>
        <a:bodyPr/>
        <a:lstStyle/>
        <a:p>
          <a:r>
            <a:rPr kumimoji="1" lang="en-US" altLang="ja-JP" dirty="0"/>
            <a:t>OSS</a:t>
          </a:r>
          <a:r>
            <a:rPr kumimoji="1" lang="ja-JP" altLang="en-US" dirty="0"/>
            <a:t>を利用する開発者の支援</a:t>
          </a:r>
        </a:p>
      </dgm:t>
    </dgm:pt>
    <dgm:pt modelId="{78C8570D-DD96-4843-8711-7E710065D710}" type="parTrans" cxnId="{946E65B0-CF98-4E09-BBAB-2E4499CF5DB1}">
      <dgm:prSet/>
      <dgm:spPr/>
      <dgm:t>
        <a:bodyPr/>
        <a:lstStyle/>
        <a:p>
          <a:endParaRPr kumimoji="1" lang="ja-JP" altLang="en-US"/>
        </a:p>
      </dgm:t>
    </dgm:pt>
    <dgm:pt modelId="{DB36C501-723B-424F-97AB-BB0C71CBEB04}" type="sibTrans" cxnId="{946E65B0-CF98-4E09-BBAB-2E4499CF5DB1}">
      <dgm:prSet/>
      <dgm:spPr/>
      <dgm:t>
        <a:bodyPr/>
        <a:lstStyle/>
        <a:p>
          <a:endParaRPr kumimoji="1" lang="ja-JP" altLang="en-US"/>
        </a:p>
      </dgm:t>
    </dgm:pt>
    <dgm:pt modelId="{B2F7CBBC-C9A7-4256-AB63-C0DD10AE190F}">
      <dgm:prSet phldrT="[テキスト]"/>
      <dgm:spPr>
        <a:solidFill>
          <a:schemeClr val="accent4"/>
        </a:solidFill>
      </dgm:spPr>
      <dgm:t>
        <a:bodyPr/>
        <a:lstStyle/>
        <a:p>
          <a:r>
            <a:rPr kumimoji="1" lang="en-US" altLang="ja-JP" dirty="0"/>
            <a:t>MSR</a:t>
          </a:r>
          <a:r>
            <a:rPr kumimoji="1" lang="ja-JP" altLang="en-US" dirty="0"/>
            <a:t>研究者の支援</a:t>
          </a:r>
        </a:p>
      </dgm:t>
    </dgm:pt>
    <dgm:pt modelId="{F38D3D45-F9B8-48C2-9B98-5BA8751D96F3}" type="parTrans" cxnId="{798D5C02-520E-4017-B037-28AB50BDA7C5}">
      <dgm:prSet/>
      <dgm:spPr/>
      <dgm:t>
        <a:bodyPr/>
        <a:lstStyle/>
        <a:p>
          <a:endParaRPr kumimoji="1" lang="ja-JP" altLang="en-US"/>
        </a:p>
      </dgm:t>
    </dgm:pt>
    <dgm:pt modelId="{1420DF4C-C3A8-4C80-A521-22C90692D061}" type="sibTrans" cxnId="{798D5C02-520E-4017-B037-28AB50BDA7C5}">
      <dgm:prSet/>
      <dgm:spPr/>
      <dgm:t>
        <a:bodyPr/>
        <a:lstStyle/>
        <a:p>
          <a:endParaRPr kumimoji="1" lang="ja-JP" altLang="en-US"/>
        </a:p>
      </dgm:t>
    </dgm:pt>
    <dgm:pt modelId="{C762B0B5-1962-4796-AF81-B73086EC1991}" type="pres">
      <dgm:prSet presAssocID="{89C9E10C-E023-41D3-A2DA-3735D29CA01D}" presName="diagram" presStyleCnt="0">
        <dgm:presLayoutVars>
          <dgm:dir/>
          <dgm:resizeHandles val="exact"/>
        </dgm:presLayoutVars>
      </dgm:prSet>
      <dgm:spPr/>
    </dgm:pt>
    <dgm:pt modelId="{8466E5D2-5B3C-4580-BB45-4479FCFD0C4E}" type="pres">
      <dgm:prSet presAssocID="{C47922AE-4308-4A76-A03D-02107CBF2477}" presName="node" presStyleLbl="node1" presStyleIdx="0" presStyleCnt="5">
        <dgm:presLayoutVars>
          <dgm:bulletEnabled val="1"/>
        </dgm:presLayoutVars>
      </dgm:prSet>
      <dgm:spPr/>
    </dgm:pt>
    <dgm:pt modelId="{7CAF5E9A-785E-487E-9531-6B6F0DAC5B30}" type="pres">
      <dgm:prSet presAssocID="{ACC3A0F4-3D34-4F83-A3F7-6A85A7826075}" presName="sibTrans" presStyleCnt="0"/>
      <dgm:spPr/>
    </dgm:pt>
    <dgm:pt modelId="{F622E217-E23C-4237-A5D0-7AF1884F257A}" type="pres">
      <dgm:prSet presAssocID="{71E01082-748D-4AE7-81DB-2CF287A9770A}" presName="node" presStyleLbl="node1" presStyleIdx="1" presStyleCnt="5">
        <dgm:presLayoutVars>
          <dgm:bulletEnabled val="1"/>
        </dgm:presLayoutVars>
      </dgm:prSet>
      <dgm:spPr/>
    </dgm:pt>
    <dgm:pt modelId="{DE7F339A-BDCA-4754-990E-033AE15255FF}" type="pres">
      <dgm:prSet presAssocID="{081D07E3-2852-4524-9F84-B240E2CCFAE1}" presName="sibTrans" presStyleCnt="0"/>
      <dgm:spPr/>
    </dgm:pt>
    <dgm:pt modelId="{DD50B7A7-0D63-4B61-8D69-2FB8DF1782C3}" type="pres">
      <dgm:prSet presAssocID="{CCA16A2E-A185-4662-9902-BA1EAF74AABA}" presName="node" presStyleLbl="node1" presStyleIdx="2" presStyleCnt="5">
        <dgm:presLayoutVars>
          <dgm:bulletEnabled val="1"/>
        </dgm:presLayoutVars>
      </dgm:prSet>
      <dgm:spPr/>
    </dgm:pt>
    <dgm:pt modelId="{D6D2DFF9-8F3F-4809-94EA-03222E1BA566}" type="pres">
      <dgm:prSet presAssocID="{DBD545C4-17AC-4DEA-93B3-69BE8976CFBE}" presName="sibTrans" presStyleCnt="0"/>
      <dgm:spPr/>
    </dgm:pt>
    <dgm:pt modelId="{42A9695E-FF12-4D38-AFD5-E2C2FC3E79DB}" type="pres">
      <dgm:prSet presAssocID="{B33E6523-7732-4868-8046-FDADF44E0E4F}" presName="node" presStyleLbl="node1" presStyleIdx="3" presStyleCnt="5">
        <dgm:presLayoutVars>
          <dgm:bulletEnabled val="1"/>
        </dgm:presLayoutVars>
      </dgm:prSet>
      <dgm:spPr/>
    </dgm:pt>
    <dgm:pt modelId="{2D400FE8-31CA-4866-8175-2E065F769F3D}" type="pres">
      <dgm:prSet presAssocID="{DB36C501-723B-424F-97AB-BB0C71CBEB04}" presName="sibTrans" presStyleCnt="0"/>
      <dgm:spPr/>
    </dgm:pt>
    <dgm:pt modelId="{37D942BB-9FC2-4604-8C20-580FCE711B3B}" type="pres">
      <dgm:prSet presAssocID="{B2F7CBBC-C9A7-4256-AB63-C0DD10AE190F}" presName="node" presStyleLbl="node1" presStyleIdx="4" presStyleCnt="5">
        <dgm:presLayoutVars>
          <dgm:bulletEnabled val="1"/>
        </dgm:presLayoutVars>
      </dgm:prSet>
      <dgm:spPr/>
    </dgm:pt>
  </dgm:ptLst>
  <dgm:cxnLst>
    <dgm:cxn modelId="{798D5C02-520E-4017-B037-28AB50BDA7C5}" srcId="{89C9E10C-E023-41D3-A2DA-3735D29CA01D}" destId="{B2F7CBBC-C9A7-4256-AB63-C0DD10AE190F}" srcOrd="4" destOrd="0" parTransId="{F38D3D45-F9B8-48C2-9B98-5BA8751D96F3}" sibTransId="{1420DF4C-C3A8-4C80-A521-22C90692D061}"/>
    <dgm:cxn modelId="{43AB0A03-6C11-4114-ABA5-6E05A735AA17}" type="presOf" srcId="{C47922AE-4308-4A76-A03D-02107CBF2477}" destId="{8466E5D2-5B3C-4580-BB45-4479FCFD0C4E}" srcOrd="0" destOrd="0" presId="urn:microsoft.com/office/officeart/2005/8/layout/default"/>
    <dgm:cxn modelId="{CC736716-CFE1-4BC3-9075-80D0E988214C}" type="presOf" srcId="{B33E6523-7732-4868-8046-FDADF44E0E4F}" destId="{42A9695E-FF12-4D38-AFD5-E2C2FC3E79DB}" srcOrd="0" destOrd="0" presId="urn:microsoft.com/office/officeart/2005/8/layout/default"/>
    <dgm:cxn modelId="{B59FB83D-0B9B-47BD-8C58-9B2A13C17BE7}" type="presOf" srcId="{89C9E10C-E023-41D3-A2DA-3735D29CA01D}" destId="{C762B0B5-1962-4796-AF81-B73086EC1991}" srcOrd="0" destOrd="0" presId="urn:microsoft.com/office/officeart/2005/8/layout/default"/>
    <dgm:cxn modelId="{CF559172-8321-4821-A814-26F3B5444088}" srcId="{89C9E10C-E023-41D3-A2DA-3735D29CA01D}" destId="{C47922AE-4308-4A76-A03D-02107CBF2477}" srcOrd="0" destOrd="0" parTransId="{6E88FA21-8188-4F82-A501-110A1D9B22D0}" sibTransId="{ACC3A0F4-3D34-4F83-A3F7-6A85A7826075}"/>
    <dgm:cxn modelId="{3822327B-2D44-4C24-AF80-4D268C74565E}" type="presOf" srcId="{CCA16A2E-A185-4662-9902-BA1EAF74AABA}" destId="{DD50B7A7-0D63-4B61-8D69-2FB8DF1782C3}" srcOrd="0" destOrd="0" presId="urn:microsoft.com/office/officeart/2005/8/layout/default"/>
    <dgm:cxn modelId="{CFD1BE8F-EF2E-4DCA-ADC7-D7ADFA886E60}" srcId="{89C9E10C-E023-41D3-A2DA-3735D29CA01D}" destId="{CCA16A2E-A185-4662-9902-BA1EAF74AABA}" srcOrd="2" destOrd="0" parTransId="{DE8173DC-6420-4C81-B10A-E055124215B7}" sibTransId="{DBD545C4-17AC-4DEA-93B3-69BE8976CFBE}"/>
    <dgm:cxn modelId="{9329089C-9ECD-4C82-AEF3-AD880058A71A}" srcId="{89C9E10C-E023-41D3-A2DA-3735D29CA01D}" destId="{71E01082-748D-4AE7-81DB-2CF287A9770A}" srcOrd="1" destOrd="0" parTransId="{B939E44F-D0B4-4B82-9BFD-70F958A515F2}" sibTransId="{081D07E3-2852-4524-9F84-B240E2CCFAE1}"/>
    <dgm:cxn modelId="{946E65B0-CF98-4E09-BBAB-2E4499CF5DB1}" srcId="{89C9E10C-E023-41D3-A2DA-3735D29CA01D}" destId="{B33E6523-7732-4868-8046-FDADF44E0E4F}" srcOrd="3" destOrd="0" parTransId="{78C8570D-DD96-4843-8711-7E710065D710}" sibTransId="{DB36C501-723B-424F-97AB-BB0C71CBEB04}"/>
    <dgm:cxn modelId="{3B4120E4-1769-4413-979B-3A1E43DF1F74}" type="presOf" srcId="{71E01082-748D-4AE7-81DB-2CF287A9770A}" destId="{F622E217-E23C-4237-A5D0-7AF1884F257A}" srcOrd="0" destOrd="0" presId="urn:microsoft.com/office/officeart/2005/8/layout/default"/>
    <dgm:cxn modelId="{B142E8EA-9D6B-47C3-A804-B1C8CE5ECF1A}" type="presOf" srcId="{B2F7CBBC-C9A7-4256-AB63-C0DD10AE190F}" destId="{37D942BB-9FC2-4604-8C20-580FCE711B3B}" srcOrd="0" destOrd="0" presId="urn:microsoft.com/office/officeart/2005/8/layout/default"/>
    <dgm:cxn modelId="{D40F65D3-1E85-4EDF-9454-6C1069B32A7A}" type="presParOf" srcId="{C762B0B5-1962-4796-AF81-B73086EC1991}" destId="{8466E5D2-5B3C-4580-BB45-4479FCFD0C4E}" srcOrd="0" destOrd="0" presId="urn:microsoft.com/office/officeart/2005/8/layout/default"/>
    <dgm:cxn modelId="{2C2FB620-B341-4F91-9259-C4AF0E4E1470}" type="presParOf" srcId="{C762B0B5-1962-4796-AF81-B73086EC1991}" destId="{7CAF5E9A-785E-487E-9531-6B6F0DAC5B30}" srcOrd="1" destOrd="0" presId="urn:microsoft.com/office/officeart/2005/8/layout/default"/>
    <dgm:cxn modelId="{F338F342-D445-484D-B1A5-C8649543E115}" type="presParOf" srcId="{C762B0B5-1962-4796-AF81-B73086EC1991}" destId="{F622E217-E23C-4237-A5D0-7AF1884F257A}" srcOrd="2" destOrd="0" presId="urn:microsoft.com/office/officeart/2005/8/layout/default"/>
    <dgm:cxn modelId="{1F4B151F-D221-43B1-9F95-2E6BA0D89A5B}" type="presParOf" srcId="{C762B0B5-1962-4796-AF81-B73086EC1991}" destId="{DE7F339A-BDCA-4754-990E-033AE15255FF}" srcOrd="3" destOrd="0" presId="urn:microsoft.com/office/officeart/2005/8/layout/default"/>
    <dgm:cxn modelId="{9F192A32-DC20-493B-8A78-60F6039F4419}" type="presParOf" srcId="{C762B0B5-1962-4796-AF81-B73086EC1991}" destId="{DD50B7A7-0D63-4B61-8D69-2FB8DF1782C3}" srcOrd="4" destOrd="0" presId="urn:microsoft.com/office/officeart/2005/8/layout/default"/>
    <dgm:cxn modelId="{8F372C48-3DA1-4040-AA7D-920E2C1E9DB6}" type="presParOf" srcId="{C762B0B5-1962-4796-AF81-B73086EC1991}" destId="{D6D2DFF9-8F3F-4809-94EA-03222E1BA566}" srcOrd="5" destOrd="0" presId="urn:microsoft.com/office/officeart/2005/8/layout/default"/>
    <dgm:cxn modelId="{4069A8E4-A56E-4E55-BA75-DD7FFA58EC0B}" type="presParOf" srcId="{C762B0B5-1962-4796-AF81-B73086EC1991}" destId="{42A9695E-FF12-4D38-AFD5-E2C2FC3E79DB}" srcOrd="6" destOrd="0" presId="urn:microsoft.com/office/officeart/2005/8/layout/default"/>
    <dgm:cxn modelId="{AC846C58-09C7-4221-A94C-423080FB6769}" type="presParOf" srcId="{C762B0B5-1962-4796-AF81-B73086EC1991}" destId="{2D400FE8-31CA-4866-8175-2E065F769F3D}" srcOrd="7" destOrd="0" presId="urn:microsoft.com/office/officeart/2005/8/layout/default"/>
    <dgm:cxn modelId="{61ADB038-EDE4-4F5D-A0BB-E5D69DE908C4}" type="presParOf" srcId="{C762B0B5-1962-4796-AF81-B73086EC1991}" destId="{37D942BB-9FC2-4604-8C20-580FCE711B3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8E16F-42AB-468D-A22D-D4215756D3B3}">
      <dsp:nvSpPr>
        <dsp:cNvPr id="0" name=""/>
        <dsp:cNvSpPr/>
      </dsp:nvSpPr>
      <dsp:spPr>
        <a:xfrm>
          <a:off x="1258436" y="0"/>
          <a:ext cx="1905697" cy="1905987"/>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800F32-72CD-4969-9DE5-F8759472F8C3}">
      <dsp:nvSpPr>
        <dsp:cNvPr id="0" name=""/>
        <dsp:cNvSpPr/>
      </dsp:nvSpPr>
      <dsp:spPr>
        <a:xfrm>
          <a:off x="1679658" y="688119"/>
          <a:ext cx="1058959" cy="529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非難</a:t>
          </a:r>
        </a:p>
      </dsp:txBody>
      <dsp:txXfrm>
        <a:off x="1679658" y="688119"/>
        <a:ext cx="1058959" cy="529352"/>
      </dsp:txXfrm>
    </dsp:sp>
    <dsp:sp modelId="{B6794128-6E49-4E53-9AFD-043B5C234013}">
      <dsp:nvSpPr>
        <dsp:cNvPr id="0" name=""/>
        <dsp:cNvSpPr/>
      </dsp:nvSpPr>
      <dsp:spPr>
        <a:xfrm>
          <a:off x="729136" y="1095131"/>
          <a:ext cx="1905697" cy="1905987"/>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E32001-2729-4B21-9909-A01C985887E2}">
      <dsp:nvSpPr>
        <dsp:cNvPr id="0" name=""/>
        <dsp:cNvSpPr/>
      </dsp:nvSpPr>
      <dsp:spPr>
        <a:xfrm>
          <a:off x="1152505" y="1789585"/>
          <a:ext cx="1058959" cy="529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品質向上</a:t>
          </a:r>
        </a:p>
      </dsp:txBody>
      <dsp:txXfrm>
        <a:off x="1152505" y="1789585"/>
        <a:ext cx="1058959" cy="529352"/>
      </dsp:txXfrm>
    </dsp:sp>
    <dsp:sp modelId="{3BE81B11-411D-4629-AC78-B55785151344}">
      <dsp:nvSpPr>
        <dsp:cNvPr id="0" name=""/>
        <dsp:cNvSpPr/>
      </dsp:nvSpPr>
      <dsp:spPr>
        <a:xfrm>
          <a:off x="1394072" y="2321313"/>
          <a:ext cx="1637289" cy="1637945"/>
        </a:xfrm>
        <a:prstGeom prst="blockArc">
          <a:avLst>
            <a:gd name="adj1" fmla="val 13500000"/>
            <a:gd name="adj2" fmla="val 10800000"/>
            <a:gd name="adj3" fmla="val 127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8BED46-05D8-4584-9152-19BD7915D570}">
      <dsp:nvSpPr>
        <dsp:cNvPr id="0" name=""/>
        <dsp:cNvSpPr/>
      </dsp:nvSpPr>
      <dsp:spPr>
        <a:xfrm>
          <a:off x="1682163" y="2892634"/>
          <a:ext cx="1058959" cy="5293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kumimoji="1" lang="ja-JP" altLang="en-US" sz="2000" kern="1200" dirty="0"/>
            <a:t>普及</a:t>
          </a:r>
        </a:p>
      </dsp:txBody>
      <dsp:txXfrm>
        <a:off x="1682163" y="2892634"/>
        <a:ext cx="1058959" cy="5293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EEBC60-ED74-4D79-9EF6-4563B66A92BF}">
      <dsp:nvSpPr>
        <dsp:cNvPr id="0" name=""/>
        <dsp:cNvSpPr/>
      </dsp:nvSpPr>
      <dsp:spPr>
        <a:xfrm>
          <a:off x="223940" y="149224"/>
          <a:ext cx="1343640" cy="74646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kumimoji="1" lang="ja-JP" altLang="en-US" sz="2500" kern="1200" dirty="0"/>
            <a:t>欠点</a:t>
          </a:r>
        </a:p>
      </dsp:txBody>
      <dsp:txXfrm>
        <a:off x="245803" y="171087"/>
        <a:ext cx="1299914" cy="702741"/>
      </dsp:txXfrm>
    </dsp:sp>
    <dsp:sp modelId="{832CC436-01F3-49BA-80BC-9C814252F890}">
      <dsp:nvSpPr>
        <dsp:cNvPr id="0" name=""/>
        <dsp:cNvSpPr/>
      </dsp:nvSpPr>
      <dsp:spPr>
        <a:xfrm>
          <a:off x="2164754" y="149224"/>
          <a:ext cx="1343640" cy="746467"/>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kumimoji="1" lang="ja-JP" altLang="en-US" sz="2500" kern="1200" dirty="0"/>
            <a:t>利点</a:t>
          </a:r>
        </a:p>
      </dsp:txBody>
      <dsp:txXfrm>
        <a:off x="2186617" y="171087"/>
        <a:ext cx="1299914" cy="702741"/>
      </dsp:txXfrm>
    </dsp:sp>
    <dsp:sp modelId="{98DF60E9-878C-48E3-B56E-1CFEEDD0AEFE}">
      <dsp:nvSpPr>
        <dsp:cNvPr id="0" name=""/>
        <dsp:cNvSpPr/>
      </dsp:nvSpPr>
      <dsp:spPr>
        <a:xfrm>
          <a:off x="1586242" y="3321709"/>
          <a:ext cx="559850" cy="559850"/>
        </a:xfrm>
        <a:prstGeom prst="triangl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72CE94-F842-4BBA-9A9F-7D3AC262643E}">
      <dsp:nvSpPr>
        <dsp:cNvPr id="0" name=""/>
        <dsp:cNvSpPr/>
      </dsp:nvSpPr>
      <dsp:spPr>
        <a:xfrm rot="240000">
          <a:off x="186103" y="3081807"/>
          <a:ext cx="3360127" cy="23496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8BEF1A-5D8F-4404-959F-95DB05313D71}">
      <dsp:nvSpPr>
        <dsp:cNvPr id="0" name=""/>
        <dsp:cNvSpPr/>
      </dsp:nvSpPr>
      <dsp:spPr>
        <a:xfrm rot="240000">
          <a:off x="2203568" y="2494342"/>
          <a:ext cx="1340659" cy="62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1" lang="ja-JP" altLang="en-US" sz="1300" kern="1200" dirty="0"/>
            <a:t>信頼性</a:t>
          </a:r>
        </a:p>
      </dsp:txBody>
      <dsp:txXfrm>
        <a:off x="2234059" y="2524833"/>
        <a:ext cx="1279677" cy="563628"/>
      </dsp:txXfrm>
    </dsp:sp>
    <dsp:sp modelId="{27AA60CF-D5D7-4454-9C4E-065396CEE151}">
      <dsp:nvSpPr>
        <dsp:cNvPr id="0" name=""/>
        <dsp:cNvSpPr/>
      </dsp:nvSpPr>
      <dsp:spPr>
        <a:xfrm rot="240000">
          <a:off x="2252088" y="1822522"/>
          <a:ext cx="1340659" cy="62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1" lang="ja-JP" altLang="en-US" sz="1300" kern="1200" dirty="0"/>
            <a:t>継続性</a:t>
          </a:r>
        </a:p>
      </dsp:txBody>
      <dsp:txXfrm>
        <a:off x="2282579" y="1853013"/>
        <a:ext cx="1279677" cy="563628"/>
      </dsp:txXfrm>
    </dsp:sp>
    <dsp:sp modelId="{01E3721C-7859-4DE5-A433-D9BF75F3D1D6}">
      <dsp:nvSpPr>
        <dsp:cNvPr id="0" name=""/>
        <dsp:cNvSpPr/>
      </dsp:nvSpPr>
      <dsp:spPr>
        <a:xfrm rot="240000">
          <a:off x="2300609" y="1165631"/>
          <a:ext cx="1340659" cy="62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1" lang="ja-JP" altLang="en-US" sz="1300" kern="1200" dirty="0"/>
            <a:t>無料</a:t>
          </a:r>
        </a:p>
      </dsp:txBody>
      <dsp:txXfrm>
        <a:off x="2331100" y="1196122"/>
        <a:ext cx="1279677" cy="563628"/>
      </dsp:txXfrm>
    </dsp:sp>
    <dsp:sp modelId="{A3ED75CA-F638-43C2-A75A-D847BDD0F7B6}">
      <dsp:nvSpPr>
        <dsp:cNvPr id="0" name=""/>
        <dsp:cNvSpPr/>
      </dsp:nvSpPr>
      <dsp:spPr>
        <a:xfrm rot="240000">
          <a:off x="281415" y="2359978"/>
          <a:ext cx="1340659" cy="62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1" lang="ja-JP" altLang="en-US" sz="1300" kern="1200" dirty="0"/>
            <a:t>複雑</a:t>
          </a:r>
        </a:p>
      </dsp:txBody>
      <dsp:txXfrm>
        <a:off x="311906" y="2390469"/>
        <a:ext cx="1279677" cy="563628"/>
      </dsp:txXfrm>
    </dsp:sp>
    <dsp:sp modelId="{BF1717EE-EB32-49B3-8CC1-8D94EFB81068}">
      <dsp:nvSpPr>
        <dsp:cNvPr id="0" name=""/>
        <dsp:cNvSpPr/>
      </dsp:nvSpPr>
      <dsp:spPr>
        <a:xfrm rot="240000">
          <a:off x="329936" y="1688158"/>
          <a:ext cx="1340659" cy="624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kumimoji="1" lang="ja-JP" altLang="en-US" sz="1300" kern="1200" dirty="0"/>
            <a:t>緊急時サポート</a:t>
          </a:r>
        </a:p>
      </dsp:txBody>
      <dsp:txXfrm>
        <a:off x="360427" y="1718649"/>
        <a:ext cx="1279677" cy="5636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573683"/>
          <a:ext cx="2464593" cy="147875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kumimoji="1" lang="ja-JP" altLang="en-US" sz="2700" kern="1200" dirty="0"/>
            <a:t>ソフトウェア品質</a:t>
          </a:r>
        </a:p>
      </dsp:txBody>
      <dsp:txXfrm>
        <a:off x="0" y="573683"/>
        <a:ext cx="2464593" cy="1478756"/>
      </dsp:txXfrm>
    </dsp:sp>
    <dsp:sp modelId="{F622E217-E23C-4237-A5D0-7AF1884F257A}">
      <dsp:nvSpPr>
        <dsp:cNvPr id="0" name=""/>
        <dsp:cNvSpPr/>
      </dsp:nvSpPr>
      <dsp:spPr>
        <a:xfrm>
          <a:off x="2711053" y="573683"/>
          <a:ext cx="2464593" cy="147875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kumimoji="1" lang="ja-JP" altLang="en-US" sz="2700" kern="1200" dirty="0"/>
            <a:t>開発プロセスの分析</a:t>
          </a:r>
        </a:p>
      </dsp:txBody>
      <dsp:txXfrm>
        <a:off x="2711053" y="573683"/>
        <a:ext cx="2464593" cy="1478756"/>
      </dsp:txXfrm>
    </dsp:sp>
    <dsp:sp modelId="{DD50B7A7-0D63-4B61-8D69-2FB8DF1782C3}">
      <dsp:nvSpPr>
        <dsp:cNvPr id="0" name=""/>
        <dsp:cNvSpPr/>
      </dsp:nvSpPr>
      <dsp:spPr>
        <a:xfrm>
          <a:off x="5422106" y="573683"/>
          <a:ext cx="2464593" cy="1478756"/>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kumimoji="1" lang="ja-JP" altLang="en-US" sz="2700" kern="1200" dirty="0"/>
            <a:t>協調作業の</a:t>
          </a:r>
          <a:endParaRPr kumimoji="1" lang="en-US" altLang="ja-JP" sz="2700" kern="1200" dirty="0"/>
        </a:p>
        <a:p>
          <a:pPr marL="0" lvl="0" indent="0" algn="ctr" defTabSz="1200150">
            <a:lnSpc>
              <a:spcPct val="90000"/>
            </a:lnSpc>
            <a:spcBef>
              <a:spcPct val="0"/>
            </a:spcBef>
            <a:spcAft>
              <a:spcPct val="35000"/>
            </a:spcAft>
            <a:buNone/>
          </a:pPr>
          <a:r>
            <a:rPr kumimoji="1" lang="ja-JP" altLang="en-US" sz="2700" kern="1200" dirty="0"/>
            <a:t>分析</a:t>
          </a:r>
        </a:p>
      </dsp:txBody>
      <dsp:txXfrm>
        <a:off x="5422106" y="573683"/>
        <a:ext cx="2464593" cy="1478756"/>
      </dsp:txXfrm>
    </dsp:sp>
    <dsp:sp modelId="{42A9695E-FF12-4D38-AFD5-E2C2FC3E79DB}">
      <dsp:nvSpPr>
        <dsp:cNvPr id="0" name=""/>
        <dsp:cNvSpPr/>
      </dsp:nvSpPr>
      <dsp:spPr>
        <a:xfrm>
          <a:off x="1355526" y="2298898"/>
          <a:ext cx="2464593" cy="1478756"/>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kumimoji="1" lang="en-US" altLang="ja-JP" sz="2700" kern="1200" dirty="0"/>
            <a:t>OSS</a:t>
          </a:r>
          <a:r>
            <a:rPr kumimoji="1" lang="ja-JP" altLang="en-US" sz="2700" kern="1200" dirty="0"/>
            <a:t>を利用する開発者の支援</a:t>
          </a:r>
        </a:p>
      </dsp:txBody>
      <dsp:txXfrm>
        <a:off x="1355526" y="2298898"/>
        <a:ext cx="2464593" cy="1478756"/>
      </dsp:txXfrm>
    </dsp:sp>
    <dsp:sp modelId="{37D942BB-9FC2-4604-8C20-580FCE711B3B}">
      <dsp:nvSpPr>
        <dsp:cNvPr id="0" name=""/>
        <dsp:cNvSpPr/>
      </dsp:nvSpPr>
      <dsp:spPr>
        <a:xfrm>
          <a:off x="4066579" y="2298898"/>
          <a:ext cx="2464593" cy="1478756"/>
        </a:xfrm>
        <a:prstGeom prst="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kumimoji="1" lang="en-US" altLang="ja-JP" sz="2700" kern="1200" dirty="0"/>
            <a:t>MSR</a:t>
          </a:r>
          <a:r>
            <a:rPr kumimoji="1" lang="ja-JP" altLang="en-US" sz="2700" kern="1200" dirty="0"/>
            <a:t>研究者の支援</a:t>
          </a:r>
        </a:p>
      </dsp:txBody>
      <dsp:txXfrm>
        <a:off x="4066579" y="2298898"/>
        <a:ext cx="2464593" cy="14787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109803"/>
          <a:ext cx="1036648" cy="62198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ソフトウェア品質</a:t>
          </a:r>
        </a:p>
      </dsp:txBody>
      <dsp:txXfrm>
        <a:off x="0" y="109803"/>
        <a:ext cx="1036648" cy="621988"/>
      </dsp:txXfrm>
    </dsp:sp>
    <dsp:sp modelId="{F622E217-E23C-4237-A5D0-7AF1884F257A}">
      <dsp:nvSpPr>
        <dsp:cNvPr id="0" name=""/>
        <dsp:cNvSpPr/>
      </dsp:nvSpPr>
      <dsp:spPr>
        <a:xfrm>
          <a:off x="1140312"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開発プロセスの分析</a:t>
          </a:r>
        </a:p>
      </dsp:txBody>
      <dsp:txXfrm>
        <a:off x="1140312" y="109803"/>
        <a:ext cx="1036648" cy="621988"/>
      </dsp:txXfrm>
    </dsp:sp>
    <dsp:sp modelId="{DD50B7A7-0D63-4B61-8D69-2FB8DF1782C3}">
      <dsp:nvSpPr>
        <dsp:cNvPr id="0" name=""/>
        <dsp:cNvSpPr/>
      </dsp:nvSpPr>
      <dsp:spPr>
        <a:xfrm>
          <a:off x="2280625"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協調作業の</a:t>
          </a:r>
          <a:endParaRPr kumimoji="1" lang="en-US" altLang="ja-JP" sz="1100" kern="1200" dirty="0"/>
        </a:p>
        <a:p>
          <a:pPr marL="0" lvl="0" indent="0" algn="ctr" defTabSz="488950">
            <a:lnSpc>
              <a:spcPct val="90000"/>
            </a:lnSpc>
            <a:spcBef>
              <a:spcPct val="0"/>
            </a:spcBef>
            <a:spcAft>
              <a:spcPct val="35000"/>
            </a:spcAft>
            <a:buNone/>
          </a:pPr>
          <a:r>
            <a:rPr kumimoji="1" lang="ja-JP" altLang="en-US" sz="1100" kern="1200" dirty="0"/>
            <a:t>分析</a:t>
          </a:r>
        </a:p>
      </dsp:txBody>
      <dsp:txXfrm>
        <a:off x="2280625" y="109803"/>
        <a:ext cx="1036648" cy="621988"/>
      </dsp:txXfrm>
    </dsp:sp>
    <dsp:sp modelId="{42A9695E-FF12-4D38-AFD5-E2C2FC3E79DB}">
      <dsp:nvSpPr>
        <dsp:cNvPr id="0" name=""/>
        <dsp:cNvSpPr/>
      </dsp:nvSpPr>
      <dsp:spPr>
        <a:xfrm>
          <a:off x="570156"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OSS</a:t>
          </a:r>
          <a:r>
            <a:rPr kumimoji="1" lang="ja-JP" altLang="en-US" sz="1100" kern="1200" dirty="0"/>
            <a:t>を利用する開発者の支援</a:t>
          </a:r>
        </a:p>
      </dsp:txBody>
      <dsp:txXfrm>
        <a:off x="570156" y="835456"/>
        <a:ext cx="1036648" cy="621988"/>
      </dsp:txXfrm>
    </dsp:sp>
    <dsp:sp modelId="{37D942BB-9FC2-4604-8C20-580FCE711B3B}">
      <dsp:nvSpPr>
        <dsp:cNvPr id="0" name=""/>
        <dsp:cNvSpPr/>
      </dsp:nvSpPr>
      <dsp:spPr>
        <a:xfrm>
          <a:off x="1710469"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MSR</a:t>
          </a:r>
          <a:r>
            <a:rPr kumimoji="1" lang="ja-JP" altLang="en-US" sz="1100" kern="1200" dirty="0"/>
            <a:t>研究者の支援</a:t>
          </a:r>
        </a:p>
      </dsp:txBody>
      <dsp:txXfrm>
        <a:off x="1710469" y="835456"/>
        <a:ext cx="1036648" cy="6219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ソフトウェア品質</a:t>
          </a:r>
        </a:p>
      </dsp:txBody>
      <dsp:txXfrm>
        <a:off x="0" y="109803"/>
        <a:ext cx="1036648" cy="621988"/>
      </dsp:txXfrm>
    </dsp:sp>
    <dsp:sp modelId="{F622E217-E23C-4237-A5D0-7AF1884F257A}">
      <dsp:nvSpPr>
        <dsp:cNvPr id="0" name=""/>
        <dsp:cNvSpPr/>
      </dsp:nvSpPr>
      <dsp:spPr>
        <a:xfrm>
          <a:off x="1140312" y="109803"/>
          <a:ext cx="1036648" cy="62198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開発プロセスの分析</a:t>
          </a:r>
        </a:p>
      </dsp:txBody>
      <dsp:txXfrm>
        <a:off x="1140312" y="109803"/>
        <a:ext cx="1036648" cy="621988"/>
      </dsp:txXfrm>
    </dsp:sp>
    <dsp:sp modelId="{DD50B7A7-0D63-4B61-8D69-2FB8DF1782C3}">
      <dsp:nvSpPr>
        <dsp:cNvPr id="0" name=""/>
        <dsp:cNvSpPr/>
      </dsp:nvSpPr>
      <dsp:spPr>
        <a:xfrm>
          <a:off x="2280625"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協調作業の</a:t>
          </a:r>
          <a:endParaRPr kumimoji="1" lang="en-US" altLang="ja-JP" sz="1100" kern="1200" dirty="0"/>
        </a:p>
        <a:p>
          <a:pPr marL="0" lvl="0" indent="0" algn="ctr" defTabSz="488950">
            <a:lnSpc>
              <a:spcPct val="90000"/>
            </a:lnSpc>
            <a:spcBef>
              <a:spcPct val="0"/>
            </a:spcBef>
            <a:spcAft>
              <a:spcPct val="35000"/>
            </a:spcAft>
            <a:buNone/>
          </a:pPr>
          <a:r>
            <a:rPr kumimoji="1" lang="ja-JP" altLang="en-US" sz="1100" kern="1200" dirty="0"/>
            <a:t>分析</a:t>
          </a:r>
        </a:p>
      </dsp:txBody>
      <dsp:txXfrm>
        <a:off x="2280625" y="109803"/>
        <a:ext cx="1036648" cy="621988"/>
      </dsp:txXfrm>
    </dsp:sp>
    <dsp:sp modelId="{42A9695E-FF12-4D38-AFD5-E2C2FC3E79DB}">
      <dsp:nvSpPr>
        <dsp:cNvPr id="0" name=""/>
        <dsp:cNvSpPr/>
      </dsp:nvSpPr>
      <dsp:spPr>
        <a:xfrm>
          <a:off x="570156"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OSS</a:t>
          </a:r>
          <a:r>
            <a:rPr kumimoji="1" lang="ja-JP" altLang="en-US" sz="1100" kern="1200" dirty="0"/>
            <a:t>を利用する開発者の支援</a:t>
          </a:r>
        </a:p>
      </dsp:txBody>
      <dsp:txXfrm>
        <a:off x="570156" y="835456"/>
        <a:ext cx="1036648" cy="621988"/>
      </dsp:txXfrm>
    </dsp:sp>
    <dsp:sp modelId="{37D942BB-9FC2-4604-8C20-580FCE711B3B}">
      <dsp:nvSpPr>
        <dsp:cNvPr id="0" name=""/>
        <dsp:cNvSpPr/>
      </dsp:nvSpPr>
      <dsp:spPr>
        <a:xfrm>
          <a:off x="1710469"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MSR</a:t>
          </a:r>
          <a:r>
            <a:rPr kumimoji="1" lang="ja-JP" altLang="en-US" sz="1100" kern="1200" dirty="0"/>
            <a:t>研究者の支援</a:t>
          </a:r>
        </a:p>
      </dsp:txBody>
      <dsp:txXfrm>
        <a:off x="1710469" y="835456"/>
        <a:ext cx="1036648" cy="6219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ソフトウェア品質</a:t>
          </a:r>
        </a:p>
      </dsp:txBody>
      <dsp:txXfrm>
        <a:off x="0" y="109803"/>
        <a:ext cx="1036648" cy="621988"/>
      </dsp:txXfrm>
    </dsp:sp>
    <dsp:sp modelId="{F622E217-E23C-4237-A5D0-7AF1884F257A}">
      <dsp:nvSpPr>
        <dsp:cNvPr id="0" name=""/>
        <dsp:cNvSpPr/>
      </dsp:nvSpPr>
      <dsp:spPr>
        <a:xfrm>
          <a:off x="1140312" y="109803"/>
          <a:ext cx="1036648" cy="621988"/>
        </a:xfrm>
        <a:prstGeom prst="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開発プロセスの分析</a:t>
          </a:r>
        </a:p>
      </dsp:txBody>
      <dsp:txXfrm>
        <a:off x="1140312" y="109803"/>
        <a:ext cx="1036648" cy="621988"/>
      </dsp:txXfrm>
    </dsp:sp>
    <dsp:sp modelId="{DD50B7A7-0D63-4B61-8D69-2FB8DF1782C3}">
      <dsp:nvSpPr>
        <dsp:cNvPr id="0" name=""/>
        <dsp:cNvSpPr/>
      </dsp:nvSpPr>
      <dsp:spPr>
        <a:xfrm>
          <a:off x="2280625" y="109803"/>
          <a:ext cx="1036648" cy="62198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協調作業の</a:t>
          </a:r>
          <a:endParaRPr kumimoji="1" lang="en-US" altLang="ja-JP" sz="1100" kern="1200" dirty="0"/>
        </a:p>
        <a:p>
          <a:pPr marL="0" lvl="0" indent="0" algn="ctr" defTabSz="488950">
            <a:lnSpc>
              <a:spcPct val="90000"/>
            </a:lnSpc>
            <a:spcBef>
              <a:spcPct val="0"/>
            </a:spcBef>
            <a:spcAft>
              <a:spcPct val="35000"/>
            </a:spcAft>
            <a:buNone/>
          </a:pPr>
          <a:r>
            <a:rPr kumimoji="1" lang="ja-JP" altLang="en-US" sz="1100" kern="1200" dirty="0"/>
            <a:t>分析</a:t>
          </a:r>
        </a:p>
      </dsp:txBody>
      <dsp:txXfrm>
        <a:off x="2280625" y="109803"/>
        <a:ext cx="1036648" cy="621988"/>
      </dsp:txXfrm>
    </dsp:sp>
    <dsp:sp modelId="{42A9695E-FF12-4D38-AFD5-E2C2FC3E79DB}">
      <dsp:nvSpPr>
        <dsp:cNvPr id="0" name=""/>
        <dsp:cNvSpPr/>
      </dsp:nvSpPr>
      <dsp:spPr>
        <a:xfrm>
          <a:off x="570156"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OSS</a:t>
          </a:r>
          <a:r>
            <a:rPr kumimoji="1" lang="ja-JP" altLang="en-US" sz="1100" kern="1200" dirty="0"/>
            <a:t>を利用する開発者の支援</a:t>
          </a:r>
        </a:p>
      </dsp:txBody>
      <dsp:txXfrm>
        <a:off x="570156" y="835456"/>
        <a:ext cx="1036648" cy="621988"/>
      </dsp:txXfrm>
    </dsp:sp>
    <dsp:sp modelId="{37D942BB-9FC2-4604-8C20-580FCE711B3B}">
      <dsp:nvSpPr>
        <dsp:cNvPr id="0" name=""/>
        <dsp:cNvSpPr/>
      </dsp:nvSpPr>
      <dsp:spPr>
        <a:xfrm>
          <a:off x="1710469"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MSR</a:t>
          </a:r>
          <a:r>
            <a:rPr kumimoji="1" lang="ja-JP" altLang="en-US" sz="1100" kern="1200" dirty="0"/>
            <a:t>研究者の支援</a:t>
          </a:r>
        </a:p>
      </dsp:txBody>
      <dsp:txXfrm>
        <a:off x="1710469" y="835456"/>
        <a:ext cx="1036648" cy="6219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ソフトウェア品質</a:t>
          </a:r>
        </a:p>
      </dsp:txBody>
      <dsp:txXfrm>
        <a:off x="0" y="109803"/>
        <a:ext cx="1036648" cy="621988"/>
      </dsp:txXfrm>
    </dsp:sp>
    <dsp:sp modelId="{F622E217-E23C-4237-A5D0-7AF1884F257A}">
      <dsp:nvSpPr>
        <dsp:cNvPr id="0" name=""/>
        <dsp:cNvSpPr/>
      </dsp:nvSpPr>
      <dsp:spPr>
        <a:xfrm>
          <a:off x="1140312" y="109803"/>
          <a:ext cx="1036648" cy="621988"/>
        </a:xfrm>
        <a:prstGeom prst="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開発プロセスの分析</a:t>
          </a:r>
        </a:p>
      </dsp:txBody>
      <dsp:txXfrm>
        <a:off x="1140312" y="109803"/>
        <a:ext cx="1036648" cy="621988"/>
      </dsp:txXfrm>
    </dsp:sp>
    <dsp:sp modelId="{DD50B7A7-0D63-4B61-8D69-2FB8DF1782C3}">
      <dsp:nvSpPr>
        <dsp:cNvPr id="0" name=""/>
        <dsp:cNvSpPr/>
      </dsp:nvSpPr>
      <dsp:spPr>
        <a:xfrm>
          <a:off x="2280625"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協調作業の</a:t>
          </a:r>
          <a:endParaRPr kumimoji="1" lang="en-US" altLang="ja-JP" sz="1100" kern="1200" dirty="0"/>
        </a:p>
        <a:p>
          <a:pPr marL="0" lvl="0" indent="0" algn="ctr" defTabSz="488950">
            <a:lnSpc>
              <a:spcPct val="90000"/>
            </a:lnSpc>
            <a:spcBef>
              <a:spcPct val="0"/>
            </a:spcBef>
            <a:spcAft>
              <a:spcPct val="35000"/>
            </a:spcAft>
            <a:buNone/>
          </a:pPr>
          <a:r>
            <a:rPr kumimoji="1" lang="ja-JP" altLang="en-US" sz="1100" kern="1200" dirty="0"/>
            <a:t>分析</a:t>
          </a:r>
        </a:p>
      </dsp:txBody>
      <dsp:txXfrm>
        <a:off x="2280625" y="109803"/>
        <a:ext cx="1036648" cy="621988"/>
      </dsp:txXfrm>
    </dsp:sp>
    <dsp:sp modelId="{42A9695E-FF12-4D38-AFD5-E2C2FC3E79DB}">
      <dsp:nvSpPr>
        <dsp:cNvPr id="0" name=""/>
        <dsp:cNvSpPr/>
      </dsp:nvSpPr>
      <dsp:spPr>
        <a:xfrm>
          <a:off x="570156" y="835456"/>
          <a:ext cx="1036648" cy="62198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OSS</a:t>
          </a:r>
          <a:r>
            <a:rPr kumimoji="1" lang="ja-JP" altLang="en-US" sz="1100" kern="1200" dirty="0"/>
            <a:t>を利用する開発者の支援</a:t>
          </a:r>
        </a:p>
      </dsp:txBody>
      <dsp:txXfrm>
        <a:off x="570156" y="835456"/>
        <a:ext cx="1036648" cy="621988"/>
      </dsp:txXfrm>
    </dsp:sp>
    <dsp:sp modelId="{37D942BB-9FC2-4604-8C20-580FCE711B3B}">
      <dsp:nvSpPr>
        <dsp:cNvPr id="0" name=""/>
        <dsp:cNvSpPr/>
      </dsp:nvSpPr>
      <dsp:spPr>
        <a:xfrm>
          <a:off x="1710469"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MSR</a:t>
          </a:r>
          <a:r>
            <a:rPr kumimoji="1" lang="ja-JP" altLang="en-US" sz="1100" kern="1200" dirty="0"/>
            <a:t>研究者の支援</a:t>
          </a:r>
        </a:p>
      </dsp:txBody>
      <dsp:txXfrm>
        <a:off x="1710469" y="835456"/>
        <a:ext cx="1036648" cy="6219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66E5D2-5B3C-4580-BB45-4479FCFD0C4E}">
      <dsp:nvSpPr>
        <dsp:cNvPr id="0" name=""/>
        <dsp:cNvSpPr/>
      </dsp:nvSpPr>
      <dsp:spPr>
        <a:xfrm>
          <a:off x="0"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ソフトウェア品質</a:t>
          </a:r>
        </a:p>
      </dsp:txBody>
      <dsp:txXfrm>
        <a:off x="0" y="109803"/>
        <a:ext cx="1036648" cy="621988"/>
      </dsp:txXfrm>
    </dsp:sp>
    <dsp:sp modelId="{F622E217-E23C-4237-A5D0-7AF1884F257A}">
      <dsp:nvSpPr>
        <dsp:cNvPr id="0" name=""/>
        <dsp:cNvSpPr/>
      </dsp:nvSpPr>
      <dsp:spPr>
        <a:xfrm>
          <a:off x="1140312" y="109803"/>
          <a:ext cx="1036648" cy="621988"/>
        </a:xfrm>
        <a:prstGeom prst="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開発プロセスの分析</a:t>
          </a:r>
        </a:p>
      </dsp:txBody>
      <dsp:txXfrm>
        <a:off x="1140312" y="109803"/>
        <a:ext cx="1036648" cy="621988"/>
      </dsp:txXfrm>
    </dsp:sp>
    <dsp:sp modelId="{DD50B7A7-0D63-4B61-8D69-2FB8DF1782C3}">
      <dsp:nvSpPr>
        <dsp:cNvPr id="0" name=""/>
        <dsp:cNvSpPr/>
      </dsp:nvSpPr>
      <dsp:spPr>
        <a:xfrm>
          <a:off x="2280625" y="109803"/>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kern="1200" dirty="0"/>
            <a:t>協調作業の</a:t>
          </a:r>
          <a:endParaRPr kumimoji="1" lang="en-US" altLang="ja-JP" sz="1100" kern="1200" dirty="0"/>
        </a:p>
        <a:p>
          <a:pPr marL="0" lvl="0" indent="0" algn="ctr" defTabSz="488950">
            <a:lnSpc>
              <a:spcPct val="90000"/>
            </a:lnSpc>
            <a:spcBef>
              <a:spcPct val="0"/>
            </a:spcBef>
            <a:spcAft>
              <a:spcPct val="35000"/>
            </a:spcAft>
            <a:buNone/>
          </a:pPr>
          <a:r>
            <a:rPr kumimoji="1" lang="ja-JP" altLang="en-US" sz="1100" kern="1200" dirty="0"/>
            <a:t>分析</a:t>
          </a:r>
        </a:p>
      </dsp:txBody>
      <dsp:txXfrm>
        <a:off x="2280625" y="109803"/>
        <a:ext cx="1036648" cy="621988"/>
      </dsp:txXfrm>
    </dsp:sp>
    <dsp:sp modelId="{42A9695E-FF12-4D38-AFD5-E2C2FC3E79DB}">
      <dsp:nvSpPr>
        <dsp:cNvPr id="0" name=""/>
        <dsp:cNvSpPr/>
      </dsp:nvSpPr>
      <dsp:spPr>
        <a:xfrm>
          <a:off x="570156" y="835456"/>
          <a:ext cx="1036648" cy="621988"/>
        </a:xfrm>
        <a:prstGeom prst="rect">
          <a:avLst/>
        </a:prstGeom>
        <a:solidFill>
          <a:schemeClr val="tx1">
            <a:lumMod val="50000"/>
            <a:lumOff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OSS</a:t>
          </a:r>
          <a:r>
            <a:rPr kumimoji="1" lang="ja-JP" altLang="en-US" sz="1100" kern="1200" dirty="0"/>
            <a:t>を利用する開発者の支援</a:t>
          </a:r>
        </a:p>
      </dsp:txBody>
      <dsp:txXfrm>
        <a:off x="570156" y="835456"/>
        <a:ext cx="1036648" cy="621988"/>
      </dsp:txXfrm>
    </dsp:sp>
    <dsp:sp modelId="{37D942BB-9FC2-4604-8C20-580FCE711B3B}">
      <dsp:nvSpPr>
        <dsp:cNvPr id="0" name=""/>
        <dsp:cNvSpPr/>
      </dsp:nvSpPr>
      <dsp:spPr>
        <a:xfrm>
          <a:off x="1710469" y="835456"/>
          <a:ext cx="1036648" cy="621988"/>
        </a:xfrm>
        <a:prstGeom prst="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MSR</a:t>
          </a:r>
          <a:r>
            <a:rPr kumimoji="1" lang="ja-JP" altLang="en-US" sz="1100" kern="1200" dirty="0"/>
            <a:t>研究者の支援</a:t>
          </a:r>
        </a:p>
      </dsp:txBody>
      <dsp:txXfrm>
        <a:off x="1710469" y="835456"/>
        <a:ext cx="1036648" cy="621988"/>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468F3B-3E26-4E5B-8474-4096A03DDFC6}" type="datetimeFigureOut">
              <a:rPr kumimoji="1" lang="ja-JP" altLang="en-US" smtClean="0"/>
              <a:t>2018/10/19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DC528-F23A-457F-986B-8B2D8196CE76}" type="slidenum">
              <a:rPr kumimoji="1" lang="ja-JP" altLang="en-US" smtClean="0"/>
              <a:t>‹#›</a:t>
            </a:fld>
            <a:endParaRPr kumimoji="1" lang="ja-JP" altLang="en-US"/>
          </a:p>
        </p:txBody>
      </p:sp>
    </p:spTree>
    <p:extLst>
      <p:ext uri="{BB962C8B-B14F-4D97-AF65-F5344CB8AC3E}">
        <p14:creationId xmlns:p14="http://schemas.microsoft.com/office/powerpoint/2010/main" val="171006463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b="0" i="0" kern="1200" dirty="0">
                <a:solidFill>
                  <a:schemeClr val="tx1"/>
                </a:solidFill>
                <a:effectLst/>
                <a:latin typeface="+mn-lt"/>
                <a:ea typeface="+mn-ea"/>
                <a:cs typeface="+mn-cs"/>
              </a:rPr>
              <a:t>LDA </a:t>
            </a:r>
            <a:r>
              <a:rPr kumimoji="1" lang="ja-JP" altLang="en-US" sz="1200" b="0" i="0" kern="1200" dirty="0">
                <a:solidFill>
                  <a:schemeClr val="tx1"/>
                </a:solidFill>
                <a:effectLst/>
                <a:latin typeface="+mn-lt"/>
                <a:ea typeface="+mn-ea"/>
                <a:cs typeface="+mn-cs"/>
              </a:rPr>
              <a:t>は </a:t>
            </a:r>
            <a:r>
              <a:rPr kumimoji="1" lang="en-US" altLang="ja-JP" sz="1200" b="0" i="0" kern="1200" dirty="0">
                <a:solidFill>
                  <a:schemeClr val="tx1"/>
                </a:solidFill>
                <a:effectLst/>
                <a:latin typeface="+mn-lt"/>
                <a:ea typeface="+mn-ea"/>
                <a:cs typeface="+mn-cs"/>
              </a:rPr>
              <a:t>Latent Dirichlet Allocation </a:t>
            </a:r>
            <a:r>
              <a:rPr kumimoji="1" lang="ja-JP" altLang="en-US" sz="1200" b="0" i="0" kern="1200" dirty="0">
                <a:solidFill>
                  <a:schemeClr val="tx1"/>
                </a:solidFill>
                <a:effectLst/>
                <a:latin typeface="+mn-lt"/>
                <a:ea typeface="+mn-ea"/>
                <a:cs typeface="+mn-cs"/>
              </a:rPr>
              <a:t>の略で、日本語では「潜在的ディリクレ配分法」と呼ばれている。ディリクレは、</a:t>
            </a:r>
            <a:r>
              <a:rPr kumimoji="1" lang="en-US" altLang="ja-JP" sz="1200" b="0" i="0" kern="1200" dirty="0">
                <a:solidFill>
                  <a:schemeClr val="tx1"/>
                </a:solidFill>
                <a:effectLst/>
                <a:latin typeface="+mn-lt"/>
                <a:ea typeface="+mn-ea"/>
                <a:cs typeface="+mn-cs"/>
              </a:rPr>
              <a:t>19</a:t>
            </a:r>
            <a:r>
              <a:rPr kumimoji="1" lang="ja-JP" altLang="en-US" sz="1200" b="0" i="0" kern="1200" dirty="0">
                <a:solidFill>
                  <a:schemeClr val="tx1"/>
                </a:solidFill>
                <a:effectLst/>
                <a:latin typeface="+mn-lt"/>
                <a:ea typeface="+mn-ea"/>
                <a:cs typeface="+mn-cs"/>
              </a:rPr>
              <a:t>世紀ドイツの数学者の名前。この数学者が定義した関数が、</a:t>
            </a:r>
            <a:r>
              <a:rPr kumimoji="1" lang="en-US" altLang="ja-JP" sz="1200" b="0" i="0" kern="1200" dirty="0">
                <a:solidFill>
                  <a:schemeClr val="tx1"/>
                </a:solidFill>
                <a:effectLst/>
                <a:latin typeface="+mn-lt"/>
                <a:ea typeface="+mn-ea"/>
                <a:cs typeface="+mn-cs"/>
              </a:rPr>
              <a:t>LDA </a:t>
            </a:r>
            <a:r>
              <a:rPr kumimoji="1" lang="ja-JP" altLang="en-US" sz="1200" b="0" i="0" kern="1200" dirty="0">
                <a:solidFill>
                  <a:schemeClr val="tx1"/>
                </a:solidFill>
                <a:effectLst/>
                <a:latin typeface="+mn-lt"/>
                <a:ea typeface="+mn-ea"/>
                <a:cs typeface="+mn-cs"/>
              </a:rPr>
              <a:t>の中で使われている。</a:t>
            </a:r>
            <a:br>
              <a:rPr lang="ja-JP" altLang="en-US" dirty="0"/>
            </a:br>
            <a:br>
              <a:rPr lang="ja-JP" altLang="en-US" dirty="0"/>
            </a:br>
            <a:r>
              <a:rPr kumimoji="1" lang="ja-JP" altLang="en-US" sz="1200" b="0" i="0" kern="1200" dirty="0">
                <a:solidFill>
                  <a:schemeClr val="tx1"/>
                </a:solidFill>
                <a:effectLst/>
                <a:latin typeface="+mn-lt"/>
                <a:ea typeface="+mn-ea"/>
                <a:cs typeface="+mn-cs"/>
              </a:rPr>
              <a:t>　ザックリいうと </a:t>
            </a:r>
            <a:r>
              <a:rPr kumimoji="1" lang="en-US" altLang="ja-JP" sz="1200" b="0" i="0" kern="1200" dirty="0">
                <a:solidFill>
                  <a:schemeClr val="tx1"/>
                </a:solidFill>
                <a:effectLst/>
                <a:latin typeface="+mn-lt"/>
                <a:ea typeface="+mn-ea"/>
                <a:cs typeface="+mn-cs"/>
              </a:rPr>
              <a:t>LDA </a:t>
            </a:r>
            <a:r>
              <a:rPr kumimoji="1" lang="ja-JP" altLang="en-US" sz="1200" b="0" i="0" kern="1200" dirty="0">
                <a:solidFill>
                  <a:schemeClr val="tx1"/>
                </a:solidFill>
                <a:effectLst/>
                <a:latin typeface="+mn-lt"/>
                <a:ea typeface="+mn-ea"/>
                <a:cs typeface="+mn-cs"/>
              </a:rPr>
              <a:t>は、大量の分散した文章の中でどんなことが話題になっているか推定できる、その方法や手法。ただし今は、画像データや音楽データなど、文章以外のデータにも対応している。</a:t>
            </a:r>
            <a:endParaRPr kumimoji="1" lang="ja-JP" altLang="en-US"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9</a:t>
            </a:fld>
            <a:endParaRPr kumimoji="1" lang="ja-JP" altLang="en-US"/>
          </a:p>
        </p:txBody>
      </p:sp>
    </p:spTree>
    <p:extLst>
      <p:ext uri="{BB962C8B-B14F-4D97-AF65-F5344CB8AC3E}">
        <p14:creationId xmlns:p14="http://schemas.microsoft.com/office/powerpoint/2010/main" val="230120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１、ソフトウェアを構成する多数のモジュールの中から潜在バグを含むモジュールを判別する目的</a:t>
            </a:r>
            <a:endParaRPr kumimoji="1" lang="en-US" altLang="ja-JP" dirty="0"/>
          </a:p>
          <a:p>
            <a:r>
              <a:rPr kumimoji="1" lang="ja-JP" altLang="en-US" dirty="0"/>
              <a:t>２、近年のテキストマイニング技術の発展とともに盛んに研究されるようになっており、今最もホットなテーマの１つ</a:t>
            </a:r>
            <a:endParaRPr kumimoji="1" lang="en-US" altLang="ja-JP" dirty="0"/>
          </a:p>
          <a:p>
            <a:r>
              <a:rPr kumimoji="1" lang="ja-JP" altLang="en-US" dirty="0"/>
              <a:t>　　　バグ管理システムに登録されたバグ報告（テキストデータ）を手掛かりとしてソースコード中のどこにバグが潜在しているのか推定する技術。デバックの時間を大幅に短縮</a:t>
            </a:r>
            <a:endParaRPr kumimoji="1" lang="en-US" altLang="ja-JP" dirty="0"/>
          </a:p>
          <a:p>
            <a:r>
              <a:rPr kumimoji="1" lang="ja-JP" altLang="en-US" dirty="0"/>
              <a:t>３、リポジトリに含まれる情報からコーディングパターンとそれに違反するエラーパターンを検出しバグ発見に役立てる。ソースコードの変更履歴を利用できるようになったことで幅が広がった</a:t>
            </a:r>
            <a:endParaRPr kumimoji="1" lang="en-US" altLang="ja-JP" dirty="0"/>
          </a:p>
          <a:p>
            <a:r>
              <a:rPr kumimoji="1" lang="ja-JP" altLang="en-US" dirty="0"/>
              <a:t>４、</a:t>
            </a:r>
            <a:r>
              <a:rPr kumimoji="1" lang="en-US" altLang="ja-JP" dirty="0"/>
              <a:t>84.4</a:t>
            </a:r>
            <a:r>
              <a:rPr kumimoji="1" lang="ja-JP" altLang="en-US" dirty="0"/>
              <a:t>％が修正されない。修正されるのか、されるのであればいつまでに修正されるのかを知ることができる</a:t>
            </a:r>
            <a:endParaRPr kumimoji="1" lang="en-US" altLang="ja-JP" dirty="0"/>
          </a:p>
          <a:p>
            <a:r>
              <a:rPr kumimoji="1" lang="ja-JP" altLang="en-US" dirty="0"/>
              <a:t>５、修正されたバグの修正が不完全であったり修正以外の箇所でエラーが発生するといったデグレードやエンバグを起こすことがある。これらを分析する研究。修正までにどれぐらいかかりそうか、修正したことがあるのか否か。</a:t>
            </a:r>
            <a:endParaRPr kumimoji="1" lang="en-US" altLang="ja-JP" dirty="0"/>
          </a:p>
          <a:p>
            <a:endParaRPr kumimoji="1" lang="en-US" altLang="ja-JP" dirty="0"/>
          </a:p>
          <a:p>
            <a:r>
              <a:rPr kumimoji="1" lang="ja-JP" altLang="en-US" dirty="0"/>
              <a:t>デグレード：新しいバージョンのソフトウェアの品質が以前よりも悪くなること。また遺残修正した不具合や場府が再発・復活すること。</a:t>
            </a:r>
            <a:endParaRPr kumimoji="1" lang="en-US" altLang="ja-JP" dirty="0"/>
          </a:p>
          <a:p>
            <a:r>
              <a:rPr kumimoji="1" lang="ja-JP" altLang="en-US" dirty="0"/>
              <a:t>エンバグ：バグを新たに付与してしまうこと</a:t>
            </a:r>
            <a:endParaRPr kumimoji="1" lang="en-US" altLang="ja-JP"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14</a:t>
            </a:fld>
            <a:endParaRPr kumimoji="1" lang="ja-JP" altLang="en-US"/>
          </a:p>
        </p:txBody>
      </p:sp>
    </p:spTree>
    <p:extLst>
      <p:ext uri="{BB962C8B-B14F-4D97-AF65-F5344CB8AC3E}">
        <p14:creationId xmlns:p14="http://schemas.microsoft.com/office/powerpoint/2010/main" val="1041588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開発プロセスを理解するために変更がどのように行われているのか、どういった種類の変更があるのか、バグとの関係、変更の粒度などの分析を行う。変更はバグ混入との関係が強いことからソフトウェア品質の評価にも役立つ。</a:t>
            </a:r>
            <a:endParaRPr kumimoji="1" lang="en-US" altLang="ja-JP" dirty="0"/>
          </a:p>
          <a:p>
            <a:r>
              <a:rPr kumimoji="1" lang="ja-JP" altLang="en-US" dirty="0"/>
              <a:t>　　将来的に大きな変更が起こりそうなモジュールや変更回数が大きくなりそうなモジュールをあらかじめ把握する。開発やデバッグにはコストがかかるため。</a:t>
            </a:r>
            <a:endParaRPr kumimoji="1" lang="en-US" altLang="ja-JP" dirty="0"/>
          </a:p>
          <a:p>
            <a:r>
              <a:rPr kumimoji="1" lang="en-US" altLang="ja-JP" dirty="0"/>
              <a:t>2,</a:t>
            </a:r>
            <a:r>
              <a:rPr kumimoji="1" lang="ja-JP" altLang="en-US" dirty="0"/>
              <a:t>同時に変更されることが多いソースファイル群を特定し、開発時の同時変更の死忘れを警告したり、リファクタリングの対象とすることを目的としている。</a:t>
            </a:r>
            <a:endParaRPr kumimoji="1" lang="en-US" altLang="ja-JP" dirty="0"/>
          </a:p>
          <a:p>
            <a:r>
              <a:rPr kumimoji="1" lang="en-US" altLang="ja-JP" dirty="0"/>
              <a:t>3,</a:t>
            </a:r>
            <a:r>
              <a:rPr kumimoji="1" lang="ja-JP" altLang="en-US" dirty="0"/>
              <a:t>どんなパッチが採用されているのかを分析している。</a:t>
            </a:r>
            <a:endParaRPr kumimoji="1" lang="en-US" altLang="ja-JP" dirty="0"/>
          </a:p>
          <a:p>
            <a:r>
              <a:rPr kumimoji="1" lang="en-US" altLang="ja-JP" dirty="0"/>
              <a:t>4,</a:t>
            </a:r>
            <a:r>
              <a:rPr kumimoji="1" lang="ja-JP" altLang="en-US" dirty="0"/>
              <a:t>バグ修正プロセス実態を可視化してボトルネックとなっている作業を発見したり修正が早いバグと遅いバグのプロセスの違いを明らかにすることを目的としている。</a:t>
            </a:r>
            <a:endParaRPr kumimoji="1" lang="en-US" altLang="ja-JP" dirty="0"/>
          </a:p>
          <a:p>
            <a:r>
              <a:rPr kumimoji="1" lang="en-US" altLang="ja-JP" dirty="0"/>
              <a:t>5,</a:t>
            </a:r>
            <a:r>
              <a:rPr kumimoji="1" lang="ja-JP" altLang="en-US" dirty="0"/>
              <a:t>開発プロセスを分析する１つの切り口として、</a:t>
            </a:r>
            <a:r>
              <a:rPr kumimoji="1" lang="en-US" altLang="ja-JP" dirty="0"/>
              <a:t>Linux</a:t>
            </a:r>
            <a:r>
              <a:rPr kumimoji="1" lang="ja-JP" altLang="en-US" dirty="0"/>
              <a:t>のバージョンの遷移とクローン含有率との関係を分析している。</a:t>
            </a:r>
            <a:endParaRPr kumimoji="1" lang="en-US" altLang="ja-JP" dirty="0"/>
          </a:p>
          <a:p>
            <a:endParaRPr kumimoji="1" lang="en-US" altLang="ja-JP" dirty="0"/>
          </a:p>
          <a:p>
            <a:r>
              <a:rPr kumimoji="1" lang="ja-JP" altLang="en-US" dirty="0"/>
              <a:t>リファクタリング：プログラムの外部から見た動作を変更せず、ソースコードの内部構造を整理すること。</a:t>
            </a:r>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15</a:t>
            </a:fld>
            <a:endParaRPr kumimoji="1" lang="ja-JP" altLang="en-US"/>
          </a:p>
        </p:txBody>
      </p:sp>
    </p:spTree>
    <p:extLst>
      <p:ext uri="{BB962C8B-B14F-4D97-AF65-F5344CB8AC3E}">
        <p14:creationId xmlns:p14="http://schemas.microsoft.com/office/powerpoint/2010/main" val="3806041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特定のソースコードや、バグ修正依頼などに対し、最も適切と思われる開発者を推薦する。</a:t>
            </a:r>
            <a:endParaRPr kumimoji="1" lang="en-US" altLang="ja-JP" dirty="0"/>
          </a:p>
          <a:p>
            <a:r>
              <a:rPr kumimoji="1" lang="en-US" altLang="ja-JP" dirty="0"/>
              <a:t>2,</a:t>
            </a:r>
            <a:r>
              <a:rPr kumimoji="1" lang="ja-JP" altLang="en-US" dirty="0"/>
              <a:t>高い技術者や開発者を取りまとめる能力を持っていると認められた開発者のみ、プロダクトに加えた変更を構成管理システムにコミットするための権限が与えられる。このような関係者のことはコミッターと呼ばれ、プロジェクトに参加する一般開発者の中から適宜採用することが求められる。過去の機能拡張や不具合修正に関する活動記録を分析し、コミッターの候補者を推薦することを目的としている。</a:t>
            </a:r>
            <a:endParaRPr kumimoji="1" lang="en-US" altLang="ja-JP" dirty="0"/>
          </a:p>
          <a:p>
            <a:r>
              <a:rPr kumimoji="1" lang="en-US" altLang="ja-JP" dirty="0"/>
              <a:t>3,</a:t>
            </a:r>
            <a:r>
              <a:rPr kumimoji="1" lang="ja-JP" altLang="en-US" dirty="0"/>
              <a:t>メーリングリストや掲示板におけるコミュニケーションを分析することで開発者、ユーザ、バグ報告者の</a:t>
            </a:r>
            <a:r>
              <a:rPr kumimoji="1" lang="en-US" altLang="ja-JP" dirty="0"/>
              <a:t>3</a:t>
            </a:r>
            <a:r>
              <a:rPr kumimoji="1" lang="ja-JP" altLang="en-US" dirty="0"/>
              <a:t>者間を橋渡しする人物（コーディネータ）がコミュニケーションを活性化させている。発注者と開発者間のコミュニケーションの分析。</a:t>
            </a:r>
            <a:endParaRPr kumimoji="1" lang="en-US" altLang="ja-JP" dirty="0"/>
          </a:p>
          <a:p>
            <a:r>
              <a:rPr kumimoji="1" lang="en-US" altLang="ja-JP" dirty="0"/>
              <a:t>4,</a:t>
            </a:r>
            <a:r>
              <a:rPr kumimoji="1" lang="ja-JP" altLang="en-US" dirty="0"/>
              <a:t>コアメンバーのみではなくノンコアメンバーからのパッチ投稿を積極的に受け入れることも重要でその受理状況を分析することで</a:t>
            </a:r>
            <a:r>
              <a:rPr kumimoji="1" lang="en-US" altLang="ja-JP" dirty="0"/>
              <a:t>openness</a:t>
            </a:r>
            <a:r>
              <a:rPr kumimoji="1" lang="ja-JP" altLang="en-US" dirty="0" err="1"/>
              <a:t>を評</a:t>
            </a:r>
            <a:r>
              <a:rPr kumimoji="1" lang="ja-JP" altLang="en-US"/>
              <a:t>価している。</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16</a:t>
            </a:fld>
            <a:endParaRPr kumimoji="1" lang="ja-JP" altLang="en-US"/>
          </a:p>
        </p:txBody>
      </p:sp>
    </p:spTree>
    <p:extLst>
      <p:ext uri="{BB962C8B-B14F-4D97-AF65-F5344CB8AC3E}">
        <p14:creationId xmlns:p14="http://schemas.microsoft.com/office/powerpoint/2010/main" val="2614557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様々な</a:t>
            </a:r>
            <a:r>
              <a:rPr kumimoji="1" lang="en-US" altLang="ja-JP" dirty="0"/>
              <a:t>OSS</a:t>
            </a:r>
            <a:r>
              <a:rPr kumimoji="1" lang="ja-JP" altLang="en-US" dirty="0"/>
              <a:t>においてどのバージョンが最も使われているかを分析している</a:t>
            </a:r>
            <a:endParaRPr kumimoji="1" lang="en-US" altLang="ja-JP" dirty="0"/>
          </a:p>
          <a:p>
            <a:r>
              <a:rPr kumimoji="1" lang="en-US" altLang="ja-JP" dirty="0"/>
              <a:t>2,</a:t>
            </a:r>
            <a:r>
              <a:rPr kumimoji="1" lang="ja-JP" altLang="en-US" dirty="0"/>
              <a:t>利用者の必要とするソフトウェア部品（ソースコード）を探し出すためにソフトウェア部品検索エンジンが多発開発されている。</a:t>
            </a:r>
            <a:endParaRPr kumimoji="1" lang="en-US" altLang="ja-JP" dirty="0"/>
          </a:p>
          <a:p>
            <a:r>
              <a:rPr kumimoji="1" lang="en-US" altLang="ja-JP" dirty="0"/>
              <a:t>3,</a:t>
            </a:r>
            <a:r>
              <a:rPr kumimoji="1" lang="ja-JP" altLang="en-US" dirty="0"/>
              <a:t>類似ソフトウェアの発見を役立てようとする研究</a:t>
            </a:r>
            <a:endParaRPr kumimoji="1" lang="en-US" altLang="ja-JP" dirty="0"/>
          </a:p>
          <a:p>
            <a:r>
              <a:rPr kumimoji="1" lang="en-US" altLang="ja-JP" dirty="0"/>
              <a:t>4,</a:t>
            </a:r>
            <a:r>
              <a:rPr kumimoji="1" lang="ja-JP" altLang="en-US" dirty="0"/>
              <a:t>テキストマイニング技術を用いて</a:t>
            </a:r>
            <a:r>
              <a:rPr kumimoji="1" lang="en-US" altLang="ja-JP" dirty="0"/>
              <a:t>OSS</a:t>
            </a:r>
            <a:r>
              <a:rPr kumimoji="1" lang="ja-JP" altLang="en-US" dirty="0"/>
              <a:t>のライセンスを自動的に同定することを目的としている。企業が</a:t>
            </a:r>
            <a:r>
              <a:rPr kumimoji="1" lang="en-US" altLang="ja-JP" dirty="0"/>
              <a:t>OSS</a:t>
            </a:r>
            <a:r>
              <a:rPr kumimoji="1" lang="ja-JP" altLang="en-US" dirty="0"/>
              <a:t>を利用してソフトウェアやサービスを開発・提供する場合、</a:t>
            </a:r>
            <a:r>
              <a:rPr kumimoji="1" lang="en-US" altLang="ja-JP" dirty="0"/>
              <a:t>OSS</a:t>
            </a:r>
            <a:r>
              <a:rPr kumimoji="1" lang="ja-JP" altLang="en-US" dirty="0"/>
              <a:t>の著作権者が定めたライセンスに従う必要がある。１つの</a:t>
            </a:r>
            <a:r>
              <a:rPr kumimoji="1" lang="en-US" altLang="ja-JP" dirty="0"/>
              <a:t>OSS</a:t>
            </a:r>
            <a:r>
              <a:rPr kumimoji="1" lang="ja-JP" altLang="en-US" dirty="0"/>
              <a:t>プロダクトの中にそれぞれ異なるライセンスを持つ多数のサブプロダクトが含まれることも少なくないことから必要な技術であるといえる。</a:t>
            </a:r>
            <a:endParaRPr kumimoji="1" lang="en-US" altLang="ja-JP" dirty="0"/>
          </a:p>
          <a:p>
            <a:r>
              <a:rPr kumimoji="1" lang="en-US" altLang="ja-JP" dirty="0"/>
              <a:t>5,</a:t>
            </a:r>
            <a:r>
              <a:rPr kumimoji="1" lang="ja-JP" altLang="en-US" dirty="0"/>
              <a:t>ソースコードもしくはその履歴から関数や</a:t>
            </a:r>
            <a:r>
              <a:rPr kumimoji="1" lang="en-US" altLang="ja-JP" dirty="0"/>
              <a:t>API</a:t>
            </a:r>
            <a:r>
              <a:rPr kumimoji="1" lang="ja-JP" altLang="en-US" dirty="0"/>
              <a:t>の使い方のパターンを抽出するそのパターンは将来の開発や保守に役立てられる。</a:t>
            </a:r>
            <a:endParaRPr kumimoji="1" lang="en-US" altLang="ja-JP" dirty="0"/>
          </a:p>
          <a:p>
            <a:endParaRPr kumimoji="1" lang="en-US" altLang="ja-JP" dirty="0"/>
          </a:p>
          <a:p>
            <a:r>
              <a:rPr kumimoji="1" lang="ja-JP" altLang="en-US" dirty="0"/>
              <a:t>同定：同一であることを見極めること。ある対象についてそのものにかかわる既存の分類の中からそれの帰属先調べる行為をさす。</a:t>
            </a:r>
          </a:p>
          <a:p>
            <a:endParaRPr kumimoji="1" lang="ja-JP" altLang="en-US"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17</a:t>
            </a:fld>
            <a:endParaRPr kumimoji="1" lang="ja-JP" altLang="en-US"/>
          </a:p>
        </p:txBody>
      </p:sp>
    </p:spTree>
    <p:extLst>
      <p:ext uri="{BB962C8B-B14F-4D97-AF65-F5344CB8AC3E}">
        <p14:creationId xmlns:p14="http://schemas.microsoft.com/office/powerpoint/2010/main" val="177770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マイニング対象のデータの所得と整形（クリーニング）を行うのに全労力の</a:t>
            </a:r>
            <a:r>
              <a:rPr kumimoji="1" lang="en-US" altLang="ja-JP" dirty="0"/>
              <a:t>95</a:t>
            </a:r>
            <a:r>
              <a:rPr kumimoji="1" lang="ja-JP" altLang="en-US" dirty="0"/>
              <a:t>％を要し、分析には</a:t>
            </a:r>
            <a:r>
              <a:rPr kumimoji="1" lang="en-US" altLang="ja-JP" dirty="0"/>
              <a:t>1-5</a:t>
            </a:r>
            <a:r>
              <a:rPr kumimoji="1" lang="ja-JP" altLang="en-US" dirty="0"/>
              <a:t>％であるという。</a:t>
            </a:r>
            <a:endParaRPr kumimoji="1" lang="en-US" altLang="ja-JP" dirty="0"/>
          </a:p>
          <a:p>
            <a:r>
              <a:rPr kumimoji="1" lang="en-US" altLang="ja-JP" dirty="0"/>
              <a:t>1,</a:t>
            </a:r>
            <a:r>
              <a:rPr kumimoji="1" lang="ja-JP" altLang="en-US" dirty="0"/>
              <a:t>異なるリポジトリに含まれる関連情報をリンク付けすることを目的としている。特に、バグ管理システム上のバグ修正情報と構成管理システム上のソースコード（の変更）とをリンク付けすることが盛んに研究されている。</a:t>
            </a:r>
            <a:endParaRPr kumimoji="1" lang="en-US" altLang="ja-JP" dirty="0"/>
          </a:p>
          <a:p>
            <a:r>
              <a:rPr kumimoji="1" lang="ja-JP" altLang="en-US" dirty="0"/>
              <a:t>バグモジュール予測を行う際などにはそれぞれのバグがいつどのソースコードに混入し、いつ除去されたのかのデータが必要になる。</a:t>
            </a:r>
            <a:endParaRPr kumimoji="1" lang="en-US" altLang="ja-JP" dirty="0"/>
          </a:p>
          <a:p>
            <a:r>
              <a:rPr kumimoji="1" lang="en-US" altLang="ja-JP" dirty="0"/>
              <a:t>2,</a:t>
            </a:r>
            <a:r>
              <a:rPr kumimoji="1" lang="ja-JP" altLang="en-US" dirty="0"/>
              <a:t>異なるアカウント名や</a:t>
            </a:r>
            <a:r>
              <a:rPr kumimoji="1" lang="en-US" altLang="ja-JP" dirty="0"/>
              <a:t>email</a:t>
            </a:r>
            <a:r>
              <a:rPr kumimoji="1" lang="ja-JP" altLang="en-US" dirty="0"/>
              <a:t>アドレスを使うことが少なくない。開発者に関する分析を行う前に、同一人物を特定してマージする「名寄せ」を行う必要がある。類似するアカウント、</a:t>
            </a:r>
            <a:r>
              <a:rPr kumimoji="1" lang="en-US" altLang="ja-JP" dirty="0"/>
              <a:t>email</a:t>
            </a:r>
            <a:r>
              <a:rPr kumimoji="1" lang="ja-JP" altLang="en-US" dirty="0"/>
              <a:t>アドレスが同一人物のものか否かを判断するためのアルゴリズムである。</a:t>
            </a:r>
            <a:endParaRPr kumimoji="1" lang="en-US" altLang="ja-JP" dirty="0"/>
          </a:p>
          <a:p>
            <a:r>
              <a:rPr kumimoji="1" lang="en-US" altLang="ja-JP" dirty="0"/>
              <a:t>3,</a:t>
            </a:r>
            <a:r>
              <a:rPr kumimoji="1" lang="ja-JP" altLang="en-US" dirty="0"/>
              <a:t>だれでもリポジトリマイニングを行えるように</a:t>
            </a:r>
            <a:r>
              <a:rPr kumimoji="1" lang="en-US" altLang="ja-JP" dirty="0"/>
              <a:t>MSR</a:t>
            </a:r>
            <a:r>
              <a:rPr kumimoji="1" lang="ja-JP" altLang="en-US" dirty="0"/>
              <a:t>を</a:t>
            </a:r>
            <a:r>
              <a:rPr kumimoji="1" lang="en-US" altLang="ja-JP" dirty="0"/>
              <a:t>Web</a:t>
            </a:r>
            <a:r>
              <a:rPr kumimoji="1" lang="ja-JP" altLang="en-US" dirty="0"/>
              <a:t>サービス化することが提案されている。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18</a:t>
            </a:fld>
            <a:endParaRPr kumimoji="1" lang="ja-JP" altLang="en-US"/>
          </a:p>
        </p:txBody>
      </p:sp>
    </p:spTree>
    <p:extLst>
      <p:ext uri="{BB962C8B-B14F-4D97-AF65-F5344CB8AC3E}">
        <p14:creationId xmlns:p14="http://schemas.microsoft.com/office/powerpoint/2010/main" val="211793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データ：事実の蓄積</a:t>
            </a:r>
            <a:endParaRPr kumimoji="1" lang="en-US" altLang="ja-JP" dirty="0"/>
          </a:p>
          <a:p>
            <a:r>
              <a:rPr kumimoji="1" lang="ja-JP" altLang="en-US" dirty="0"/>
              <a:t>情報：データをある目的に沿って加工などを行いできるもので、役に立つことを指す。</a:t>
            </a:r>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19</a:t>
            </a:fld>
            <a:endParaRPr kumimoji="1" lang="ja-JP" altLang="en-US"/>
          </a:p>
        </p:txBody>
      </p:sp>
    </p:spTree>
    <p:extLst>
      <p:ext uri="{BB962C8B-B14F-4D97-AF65-F5344CB8AC3E}">
        <p14:creationId xmlns:p14="http://schemas.microsoft.com/office/powerpoint/2010/main" val="797784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狭義のソフトウェアリポジトリである</a:t>
            </a:r>
            <a:r>
              <a:rPr kumimoji="1" lang="en-US" altLang="ja-JP" dirty="0"/>
              <a:t>3</a:t>
            </a:r>
            <a:r>
              <a:rPr kumimoji="1" lang="ja-JP" altLang="en-US" dirty="0"/>
              <a:t>つ（ソフトウェア管理システム、バグ管理システム、メーリングリストアーカイブ）を１つずつ見ていく、</a:t>
            </a:r>
            <a:endParaRPr kumimoji="1" lang="en-US" altLang="ja-JP" dirty="0"/>
          </a:p>
          <a:p>
            <a:r>
              <a:rPr kumimoji="1" lang="ja-JP" altLang="en-US" dirty="0"/>
              <a:t>どのようにソフトウェアを管理していくのか</a:t>
            </a:r>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20</a:t>
            </a:fld>
            <a:endParaRPr kumimoji="1" lang="ja-JP" altLang="en-US"/>
          </a:p>
        </p:txBody>
      </p:sp>
    </p:spTree>
    <p:extLst>
      <p:ext uri="{BB962C8B-B14F-4D97-AF65-F5344CB8AC3E}">
        <p14:creationId xmlns:p14="http://schemas.microsoft.com/office/powerpoint/2010/main" val="298467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バグ報告時に記録される基本情報（バグが発見された機能名、報告者名、優先度、再現方法など）</a:t>
            </a:r>
            <a:endParaRPr kumimoji="1" lang="en-US" altLang="ja-JP" dirty="0"/>
          </a:p>
          <a:p>
            <a:r>
              <a:rPr kumimoji="1" lang="en-US" altLang="ja-JP" dirty="0"/>
              <a:t>2.</a:t>
            </a:r>
            <a:r>
              <a:rPr kumimoji="1" lang="ja-JP" altLang="en-US" dirty="0"/>
              <a:t>開発者が当該バグの修正にむけて議論するコメント情報</a:t>
            </a:r>
            <a:endParaRPr kumimoji="1" lang="en-US" altLang="ja-JP" dirty="0"/>
          </a:p>
          <a:p>
            <a:r>
              <a:rPr kumimoji="1" lang="en-US" altLang="ja-JP" dirty="0"/>
              <a:t>3.</a:t>
            </a:r>
            <a:r>
              <a:rPr kumimoji="1" lang="ja-JP" altLang="en-US" dirty="0"/>
              <a:t>バグ修正中に記録されるバグの進捗情報</a:t>
            </a:r>
            <a:endParaRPr kumimoji="1" lang="en-US" altLang="ja-JP" dirty="0"/>
          </a:p>
          <a:p>
            <a:endParaRPr kumimoji="1" lang="en-US" altLang="ja-JP" dirty="0"/>
          </a:p>
          <a:p>
            <a:r>
              <a:rPr kumimoji="1" lang="ja-JP" altLang="en-US" dirty="0"/>
              <a:t>誰でも閲覧可能</a:t>
            </a:r>
            <a:endParaRPr kumimoji="1" lang="en-US" altLang="ja-JP" dirty="0"/>
          </a:p>
          <a:p>
            <a:r>
              <a:rPr kumimoji="1" lang="ja-JP" altLang="en-US" dirty="0"/>
              <a:t>バグ表の</a:t>
            </a:r>
            <a:r>
              <a:rPr kumimoji="1" lang="en-US" altLang="ja-JP" dirty="0"/>
              <a:t>HTML</a:t>
            </a:r>
            <a:r>
              <a:rPr kumimoji="1" lang="ja-JP" altLang="en-US" dirty="0"/>
              <a:t>を取得。そのファイルから正規表現などを用いてタグを削除し目的に応じて必要な情報（バグ報告日時、バグ混入モジュール名、修正担当者など）を抽出する。</a:t>
            </a:r>
            <a:endParaRPr kumimoji="1" lang="en-US" altLang="ja-JP"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21</a:t>
            </a:fld>
            <a:endParaRPr kumimoji="1" lang="ja-JP" altLang="en-US"/>
          </a:p>
        </p:txBody>
      </p:sp>
    </p:spTree>
    <p:extLst>
      <p:ext uri="{BB962C8B-B14F-4D97-AF65-F5344CB8AC3E}">
        <p14:creationId xmlns:p14="http://schemas.microsoft.com/office/powerpoint/2010/main" val="1537183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名寄せアルゴリズム：類似するアカウント、</a:t>
            </a:r>
            <a:r>
              <a:rPr kumimoji="1" lang="en-US" altLang="ja-JP" dirty="0"/>
              <a:t>email</a:t>
            </a:r>
            <a:r>
              <a:rPr kumimoji="1" lang="ja-JP" altLang="en-US" dirty="0"/>
              <a:t>アドレスが同一人物のものか否かを判断するためのアルゴリズム</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r>
              <a:rPr kumimoji="1" lang="en-US" altLang="ja-JP" dirty="0" err="1"/>
              <a:t>Fullname</a:t>
            </a:r>
            <a:r>
              <a:rPr kumimoji="1" lang="en-US" altLang="ja-JP" dirty="0"/>
              <a:t>, first name, last name, email</a:t>
            </a:r>
            <a:r>
              <a:rPr kumimoji="1" lang="ja-JP" altLang="en-US" dirty="0"/>
              <a:t>アドレスのアカウント名の類似度合いをレーベンシュタイン距離を用いて算出し、閾値以上であれば同一人物と判断する。論文では明確な閾値（しきいち）は提示されていない。今の中では最も信頼性があるので数多くの研究で使用されている。</a:t>
            </a:r>
            <a:endParaRPr kumimoji="1" lang="en-US" altLang="ja-JP" dirty="0"/>
          </a:p>
          <a:p>
            <a:endParaRPr kumimoji="1" lang="en-US" altLang="ja-JP" dirty="0"/>
          </a:p>
          <a:p>
            <a:r>
              <a:rPr kumimoji="1" lang="ja-JP" altLang="en-US" dirty="0"/>
              <a:t>レーベンシュタイン距離：２つの文字列がどの程度異なっているのかを示す距離の一種。具体的には</a:t>
            </a:r>
            <a:r>
              <a:rPr kumimoji="1" lang="en-US" altLang="ja-JP" dirty="0"/>
              <a:t>1</a:t>
            </a:r>
            <a:r>
              <a:rPr kumimoji="1" lang="ja-JP" altLang="en-US" dirty="0"/>
              <a:t>文字の挿入・削除・置換によって一方の文字列をもう一方の文字列に変形するのに必要な手順の最小回数と定義されている。</a:t>
            </a:r>
            <a:endParaRPr kumimoji="1" lang="en-US" altLang="ja-JP" dirty="0"/>
          </a:p>
          <a:p>
            <a:r>
              <a:rPr kumimoji="1" lang="ja-JP" altLang="en-US" dirty="0"/>
              <a:t>同じ文字列の単語に対する置換編集に使われるハミング距離の一般化とみなすことができる。</a:t>
            </a:r>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24</a:t>
            </a:fld>
            <a:endParaRPr kumimoji="1" lang="ja-JP" altLang="en-US"/>
          </a:p>
        </p:txBody>
      </p:sp>
    </p:spTree>
    <p:extLst>
      <p:ext uri="{BB962C8B-B14F-4D97-AF65-F5344CB8AC3E}">
        <p14:creationId xmlns:p14="http://schemas.microsoft.com/office/powerpoint/2010/main" val="2115925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t>Large/Small-Scale mining</a:t>
            </a:r>
            <a:r>
              <a:rPr lang="ja-JP" altLang="en-US" dirty="0"/>
              <a:t>：大規模プロジェクト」には解決すべき多くの課題を有しているが、大規模プロジェクトには多くの小規模プロジェクトを対象とした内在しており大規模プロジェクトだけでなく小規模プロジェクトを対象とした研究も重要ではないか。リポジトリをマイニングするに足る十分な情報が記録されているのか否かが一つの課題</a:t>
            </a:r>
            <a:endParaRPr lang="en-US" altLang="ja-JP" dirty="0"/>
          </a:p>
          <a:p>
            <a:endParaRPr lang="en-US" altLang="ja-JP" dirty="0"/>
          </a:p>
          <a:p>
            <a:r>
              <a:rPr lang="en-US" altLang="ja-JP" dirty="0"/>
              <a:t>IR(Information retrieval)</a:t>
            </a:r>
            <a:r>
              <a:rPr lang="ja-JP" altLang="en-US" dirty="0"/>
              <a:t>；ビックデータからビックデータの中から目的に合致したものを取り出す際に役に立つ情報とそうでない情報があり、必要なものだけ取り出す必要がある。例えば、バグ表のタイトルは必要であるがその他テキストはノイズの原因になるため必要がない。</a:t>
            </a:r>
            <a:endParaRPr lang="en-US" altLang="ja-JP" dirty="0"/>
          </a:p>
          <a:p>
            <a:r>
              <a:rPr lang="en-US" altLang="ja-JP" dirty="0"/>
              <a:t>GitHub</a:t>
            </a:r>
            <a:r>
              <a:rPr lang="ja-JP" altLang="en-US" dirty="0"/>
              <a:t>；ソフトウェア構成管理システムだけでなく</a:t>
            </a:r>
            <a:r>
              <a:rPr lang="en-US" altLang="ja-JP" dirty="0"/>
              <a:t>wiki</a:t>
            </a:r>
            <a:r>
              <a:rPr lang="ja-JP" altLang="en-US" dirty="0"/>
              <a:t>やタスク管理ツールなど開発者のコラボレーションをサポートする機能を提供している。</a:t>
            </a:r>
            <a:r>
              <a:rPr lang="en-US" altLang="ja-JP" dirty="0"/>
              <a:t>Git</a:t>
            </a:r>
            <a:r>
              <a:rPr lang="ja-JP" altLang="en-US" dirty="0"/>
              <a:t>の上位互換といえる。</a:t>
            </a:r>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17DC528-F23A-457F-986B-8B2D8196CE76}" type="slidenum">
              <a:rPr kumimoji="1" lang="ja-JP" altLang="en-US" smtClean="0"/>
              <a:t>25</a:t>
            </a:fld>
            <a:endParaRPr kumimoji="1" lang="ja-JP" altLang="en-US"/>
          </a:p>
        </p:txBody>
      </p:sp>
    </p:spTree>
    <p:extLst>
      <p:ext uri="{BB962C8B-B14F-4D97-AF65-F5344CB8AC3E}">
        <p14:creationId xmlns:p14="http://schemas.microsoft.com/office/powerpoint/2010/main" val="282162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77403C9-5628-431A-AEA6-91B588F7BA33}" type="datetime1">
              <a:rPr kumimoji="1" lang="ja-JP" altLang="en-US" smtClean="0"/>
              <a:t>2018/10/19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BC28F-499F-4588-A90A-A9703E63A171}" type="slidenum">
              <a:rPr kumimoji="1" lang="ja-JP" altLang="en-US" smtClean="0"/>
              <a:t>‹#›</a:t>
            </a:fld>
            <a:r>
              <a:rPr kumimoji="1" lang="en-US" altLang="ja-JP" dirty="0"/>
              <a:t>/26</a:t>
            </a:r>
            <a:endParaRPr kumimoji="1" lang="ja-JP" altLang="en-US" dirty="0"/>
          </a:p>
        </p:txBody>
      </p:sp>
    </p:spTree>
    <p:extLst>
      <p:ext uri="{BB962C8B-B14F-4D97-AF65-F5344CB8AC3E}">
        <p14:creationId xmlns:p14="http://schemas.microsoft.com/office/powerpoint/2010/main" val="1932131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10"/>
          </p:nvPr>
        </p:nvSpPr>
        <p:spPr/>
        <p:txBody>
          <a:bodyPr/>
          <a:lstStyle/>
          <a:p>
            <a:fld id="{24F45E23-3720-4A63-8D26-F13668FF7BD8}" type="datetime1">
              <a:rPr kumimoji="1" lang="ja-JP" altLang="en-US" smtClean="0"/>
              <a:t>2018/10/19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2800"/>
            </a:lvl1pPr>
          </a:lstStyle>
          <a:p>
            <a:fld id="{E9DBC28F-499F-4588-A90A-A9703E63A171}" type="slidenum">
              <a:rPr kumimoji="1" lang="ja-JP" altLang="en-US" smtClean="0"/>
              <a:pPr/>
              <a:t>‹#›</a:t>
            </a:fld>
            <a:r>
              <a:rPr kumimoji="1" lang="ja-JP" altLang="en-US" dirty="0"/>
              <a:t> </a:t>
            </a:r>
            <a:r>
              <a:rPr kumimoji="1" lang="en-US" altLang="ja-JP" dirty="0"/>
              <a:t>/26</a:t>
            </a:r>
            <a:endParaRPr kumimoji="1" lang="ja-JP" altLang="en-US" dirty="0"/>
          </a:p>
        </p:txBody>
      </p:sp>
    </p:spTree>
    <p:extLst>
      <p:ext uri="{BB962C8B-B14F-4D97-AF65-F5344CB8AC3E}">
        <p14:creationId xmlns:p14="http://schemas.microsoft.com/office/powerpoint/2010/main" val="222248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B00CFC7-539D-49FA-855B-D51449848180}" type="datetime1">
              <a:rPr kumimoji="1" lang="ja-JP" altLang="en-US" smtClean="0"/>
              <a:t>2018/10/19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2058709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C8F8235-FF1F-4A01-9E35-9E4CE75B5C8A}" type="datetime1">
              <a:rPr kumimoji="1" lang="ja-JP" altLang="en-US" smtClean="0"/>
              <a:t>2018/10/19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407479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47E09CB-2109-4A3E-9870-D01FC20C5DB4}" type="datetime1">
              <a:rPr kumimoji="1" lang="ja-JP" altLang="en-US" smtClean="0"/>
              <a:t>2018/10/19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2238055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613932-7957-4C85-B22C-E8D053F2596A}" type="datetime1">
              <a:rPr kumimoji="1" lang="ja-JP" altLang="en-US" smtClean="0"/>
              <a:t>2018/10/19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161523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113B2-3B3E-4A37-B4B8-E4086C46A6CB}" type="datetime1">
              <a:rPr kumimoji="1" lang="ja-JP" altLang="en-US" smtClean="0"/>
              <a:t>2018/10/19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107593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103591B-7D46-4D37-A576-B77B6543384B}" type="datetime1">
              <a:rPr kumimoji="1" lang="ja-JP" altLang="en-US" smtClean="0"/>
              <a:t>2018/10/19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2998866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4E3244C-966F-4DB6-A76B-F99628AC54E7}" type="datetime1">
              <a:rPr kumimoji="1" lang="ja-JP" altLang="en-US" smtClean="0"/>
              <a:t>2018/10/19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4219617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757D02A-0A3F-4A5B-BF4A-55923CD0BF4E}" type="datetime1">
              <a:rPr kumimoji="1" lang="ja-JP" altLang="en-US" smtClean="0"/>
              <a:t>2018/10/19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3756567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02A1F3-514E-4C6B-97E2-003F90F5FE63}" type="datetime1">
              <a:rPr kumimoji="1" lang="ja-JP" altLang="en-US" smtClean="0"/>
              <a:t>2018/10/19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BC28F-499F-4588-A90A-A9703E63A171}" type="slidenum">
              <a:rPr kumimoji="1" lang="ja-JP" altLang="en-US" smtClean="0"/>
              <a:t>‹#›</a:t>
            </a:fld>
            <a:endParaRPr kumimoji="1" lang="ja-JP" altLang="en-US"/>
          </a:p>
        </p:txBody>
      </p:sp>
    </p:spTree>
    <p:extLst>
      <p:ext uri="{BB962C8B-B14F-4D97-AF65-F5344CB8AC3E}">
        <p14:creationId xmlns:p14="http://schemas.microsoft.com/office/powerpoint/2010/main" val="1072097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12C2C-8EE7-4388-9F37-49656ABBCC4A}" type="datetime1">
              <a:rPr kumimoji="1" lang="ja-JP" altLang="en-US" smtClean="0"/>
              <a:t>2018/10/19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DBC28F-499F-4588-A90A-A9703E63A171}" type="slidenum">
              <a:rPr kumimoji="1" lang="ja-JP" altLang="en-US" smtClean="0"/>
              <a:t>‹#›</a:t>
            </a:fld>
            <a:endParaRPr kumimoji="1" lang="ja-JP" altLang="en-US" dirty="0"/>
          </a:p>
        </p:txBody>
      </p:sp>
    </p:spTree>
    <p:extLst>
      <p:ext uri="{BB962C8B-B14F-4D97-AF65-F5344CB8AC3E}">
        <p14:creationId xmlns:p14="http://schemas.microsoft.com/office/powerpoint/2010/main" val="1360279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12400" r="12601"/>
          <a:stretch/>
        </p:blipFill>
        <p:spPr>
          <a:xfrm>
            <a:off x="0" y="0"/>
            <a:ext cx="9144000" cy="6858000"/>
          </a:xfrm>
          <a:prstGeom prst="rect">
            <a:avLst/>
          </a:prstGeom>
        </p:spPr>
      </p:pic>
      <p:sp>
        <p:nvSpPr>
          <p:cNvPr id="2" name="タイトル 1">
            <a:extLst>
              <a:ext uri="{FF2B5EF4-FFF2-40B4-BE49-F238E27FC236}">
                <a16:creationId xmlns:a16="http://schemas.microsoft.com/office/drawing/2014/main" id="{A8C62E04-408A-4B7D-AF30-E26C49B4DE24}"/>
              </a:ext>
            </a:extLst>
          </p:cNvPr>
          <p:cNvSpPr>
            <a:spLocks noGrp="1"/>
          </p:cNvSpPr>
          <p:nvPr>
            <p:ph type="ctrTitle"/>
          </p:nvPr>
        </p:nvSpPr>
        <p:spPr>
          <a:xfrm>
            <a:off x="2044824" y="2163253"/>
            <a:ext cx="5054352" cy="1790939"/>
          </a:xfrm>
        </p:spPr>
        <p:txBody>
          <a:bodyPr anchor="b">
            <a:normAutofit/>
          </a:bodyPr>
          <a:lstStyle/>
          <a:p>
            <a:r>
              <a:rPr lang="ja-JP" altLang="en-US" sz="3800" dirty="0">
                <a:solidFill>
                  <a:srgbClr val="FFFFFF"/>
                </a:solidFill>
              </a:rPr>
              <a:t>ソフトウェア</a:t>
            </a:r>
            <a:br>
              <a:rPr lang="en-US" altLang="ja-JP" sz="3800" dirty="0">
                <a:solidFill>
                  <a:srgbClr val="FFFFFF"/>
                </a:solidFill>
              </a:rPr>
            </a:br>
            <a:r>
              <a:rPr lang="ja-JP" altLang="en-US" sz="3800" dirty="0">
                <a:solidFill>
                  <a:srgbClr val="FFFFFF"/>
                </a:solidFill>
              </a:rPr>
              <a:t>リポジトリマイニング</a:t>
            </a:r>
            <a:endParaRPr kumimoji="1" lang="ja-JP" altLang="en-US" sz="3800" dirty="0">
              <a:solidFill>
                <a:srgbClr val="FFFFFF"/>
              </a:solidFill>
            </a:endParaRPr>
          </a:p>
        </p:txBody>
      </p:sp>
      <p:sp>
        <p:nvSpPr>
          <p:cNvPr id="3" name="字幕 2">
            <a:extLst>
              <a:ext uri="{FF2B5EF4-FFF2-40B4-BE49-F238E27FC236}">
                <a16:creationId xmlns:a16="http://schemas.microsoft.com/office/drawing/2014/main" id="{AD48C3F6-5030-46C3-9235-A05321D775F6}"/>
              </a:ext>
            </a:extLst>
          </p:cNvPr>
          <p:cNvSpPr>
            <a:spLocks noGrp="1"/>
          </p:cNvSpPr>
          <p:nvPr>
            <p:ph type="subTitle" idx="1"/>
          </p:nvPr>
        </p:nvSpPr>
        <p:spPr>
          <a:xfrm>
            <a:off x="2047170" y="4007642"/>
            <a:ext cx="5055514" cy="511559"/>
          </a:xfrm>
        </p:spPr>
        <p:txBody>
          <a:bodyPr>
            <a:normAutofit/>
          </a:bodyPr>
          <a:lstStyle/>
          <a:p>
            <a:r>
              <a:rPr kumimoji="1" lang="ja-JP" altLang="en-US" sz="2100" dirty="0">
                <a:solidFill>
                  <a:srgbClr val="FFFFFF"/>
                </a:solidFill>
              </a:rPr>
              <a:t>門田 暁人</a:t>
            </a:r>
            <a:r>
              <a:rPr lang="ja-JP" altLang="en-US" sz="2100" dirty="0">
                <a:solidFill>
                  <a:srgbClr val="FFFFFF"/>
                </a:solidFill>
              </a:rPr>
              <a:t>　伊原 彰紀　</a:t>
            </a:r>
            <a:r>
              <a:rPr kumimoji="1" lang="ja-JP" altLang="en-US" sz="2100" dirty="0">
                <a:solidFill>
                  <a:srgbClr val="FFFFFF"/>
                </a:solidFill>
              </a:rPr>
              <a:t>松本 健一</a:t>
            </a:r>
            <a:endParaRPr kumimoji="1" lang="en-US" altLang="ja-JP" sz="2100" dirty="0">
              <a:solidFill>
                <a:srgbClr val="FFFFFF"/>
              </a:solidFill>
            </a:endParaRPr>
          </a:p>
        </p:txBody>
      </p:sp>
      <p:sp>
        <p:nvSpPr>
          <p:cNvPr id="4" name="テキスト ボックス 3">
            <a:extLst>
              <a:ext uri="{FF2B5EF4-FFF2-40B4-BE49-F238E27FC236}">
                <a16:creationId xmlns:a16="http://schemas.microsoft.com/office/drawing/2014/main" id="{800B845C-474D-4909-8114-1BFB6CE11C64}"/>
              </a:ext>
            </a:extLst>
          </p:cNvPr>
          <p:cNvSpPr txBox="1"/>
          <p:nvPr/>
        </p:nvSpPr>
        <p:spPr>
          <a:xfrm>
            <a:off x="5255740" y="4943415"/>
            <a:ext cx="2265405" cy="646331"/>
          </a:xfrm>
          <a:prstGeom prst="rect">
            <a:avLst/>
          </a:prstGeom>
          <a:noFill/>
        </p:spPr>
        <p:txBody>
          <a:bodyPr wrap="square" rtlCol="0">
            <a:spAutoFit/>
          </a:bodyPr>
          <a:lstStyle/>
          <a:p>
            <a:r>
              <a:rPr kumimoji="1" lang="ja-JP" altLang="en-US" dirty="0">
                <a:solidFill>
                  <a:schemeClr val="bg1"/>
                </a:solidFill>
              </a:rPr>
              <a:t>大平研</a:t>
            </a:r>
            <a:endParaRPr kumimoji="1" lang="en-US" altLang="ja-JP" dirty="0">
              <a:solidFill>
                <a:schemeClr val="bg1"/>
              </a:solidFill>
            </a:endParaRPr>
          </a:p>
          <a:p>
            <a:r>
              <a:rPr kumimoji="1" lang="en-US" altLang="ja-JP" dirty="0">
                <a:solidFill>
                  <a:schemeClr val="bg1"/>
                </a:solidFill>
              </a:rPr>
              <a:t>60216114</a:t>
            </a:r>
            <a:r>
              <a:rPr kumimoji="1" lang="ja-JP" altLang="en-US" dirty="0">
                <a:solidFill>
                  <a:schemeClr val="bg1"/>
                </a:solidFill>
              </a:rPr>
              <a:t>　作島大智</a:t>
            </a:r>
          </a:p>
        </p:txBody>
      </p:sp>
    </p:spTree>
    <p:extLst>
      <p:ext uri="{BB962C8B-B14F-4D97-AF65-F5344CB8AC3E}">
        <p14:creationId xmlns:p14="http://schemas.microsoft.com/office/powerpoint/2010/main" val="3581304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3F072E-F146-4A5B-AEAF-F4F82868B7C3}"/>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57348C98-EBD7-4069-A628-7C5D079E3AEC}"/>
              </a:ext>
            </a:extLst>
          </p:cNvPr>
          <p:cNvSpPr>
            <a:spLocks noGrp="1"/>
          </p:cNvSpPr>
          <p:nvPr>
            <p:ph idx="1"/>
          </p:nvPr>
        </p:nvSpPr>
        <p:spPr/>
        <p:txBody>
          <a:bodyPr/>
          <a:lstStyle/>
          <a:p>
            <a:r>
              <a:rPr kumimoji="1" lang="ja-JP" altLang="en-US" dirty="0"/>
              <a:t>ソフトウェアリポジトリマイニング</a:t>
            </a:r>
            <a:endParaRPr lang="en-US" altLang="ja-JP" dirty="0"/>
          </a:p>
          <a:p>
            <a:r>
              <a:rPr lang="en-US" altLang="ja-JP" dirty="0"/>
              <a:t>Software Repositories</a:t>
            </a:r>
            <a:r>
              <a:rPr lang="ja-JP" altLang="en-US" dirty="0"/>
              <a:t>とは</a:t>
            </a:r>
            <a:endParaRPr lang="en-US" altLang="ja-JP" dirty="0"/>
          </a:p>
          <a:p>
            <a:r>
              <a:rPr lang="en-US" altLang="ja-JP" dirty="0"/>
              <a:t>MSR</a:t>
            </a:r>
            <a:r>
              <a:rPr lang="ja-JP" altLang="en-US" dirty="0"/>
              <a:t>の研究目的</a:t>
            </a:r>
            <a:endParaRPr lang="en-US" altLang="ja-JP" dirty="0"/>
          </a:p>
          <a:p>
            <a:r>
              <a:rPr lang="ja-JP" altLang="en-US" dirty="0"/>
              <a:t>研究における背景</a:t>
            </a:r>
            <a:endParaRPr lang="en-US" altLang="ja-JP" dirty="0"/>
          </a:p>
          <a:p>
            <a:r>
              <a:rPr lang="ja-JP" altLang="en-US" dirty="0"/>
              <a:t>研究テーマ</a:t>
            </a:r>
            <a:endParaRPr lang="en-US" altLang="ja-JP" dirty="0"/>
          </a:p>
          <a:p>
            <a:r>
              <a:rPr lang="ja-JP" altLang="en-US" dirty="0"/>
              <a:t>データ取得の一連の流れ</a:t>
            </a:r>
            <a:endParaRPr lang="en-US" altLang="ja-JP" dirty="0"/>
          </a:p>
          <a:p>
            <a:r>
              <a:rPr lang="en-US" altLang="ja-JP" dirty="0"/>
              <a:t>MSR</a:t>
            </a:r>
            <a:r>
              <a:rPr lang="ja-JP" altLang="en-US" dirty="0"/>
              <a:t>の発展</a:t>
            </a:r>
            <a:endParaRPr lang="en-US" altLang="ja-JP" dirty="0"/>
          </a:p>
          <a:p>
            <a:r>
              <a:rPr lang="ja-JP" altLang="en-US" dirty="0"/>
              <a:t>まとめ</a:t>
            </a:r>
            <a:endParaRPr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E53B3D6D-8D3B-4F60-8257-5B6E9FA55C90}"/>
              </a:ext>
            </a:extLst>
          </p:cNvPr>
          <p:cNvSpPr>
            <a:spLocks noGrp="1"/>
          </p:cNvSpPr>
          <p:nvPr>
            <p:ph type="sldNum" sz="quarter" idx="12"/>
          </p:nvPr>
        </p:nvSpPr>
        <p:spPr/>
        <p:txBody>
          <a:bodyPr/>
          <a:lstStyle/>
          <a:p>
            <a:fld id="{E9DBC28F-499F-4588-A90A-A9703E63A171}" type="slidenum">
              <a:rPr kumimoji="1" lang="ja-JP" altLang="en-US" smtClean="0"/>
              <a:t>2</a:t>
            </a:fld>
            <a:endParaRPr kumimoji="1" lang="ja-JP" altLang="en-US"/>
          </a:p>
        </p:txBody>
      </p:sp>
    </p:spTree>
    <p:extLst>
      <p:ext uri="{BB962C8B-B14F-4D97-AF65-F5344CB8AC3E}">
        <p14:creationId xmlns:p14="http://schemas.microsoft.com/office/powerpoint/2010/main" val="614762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2429C8-EFCB-499A-BC96-54A72F5A82D2}"/>
              </a:ext>
            </a:extLst>
          </p:cNvPr>
          <p:cNvSpPr>
            <a:spLocks noGrp="1"/>
          </p:cNvSpPr>
          <p:nvPr>
            <p:ph type="title"/>
          </p:nvPr>
        </p:nvSpPr>
        <p:spPr>
          <a:xfrm>
            <a:off x="628650" y="376494"/>
            <a:ext cx="9329351" cy="1325563"/>
          </a:xfrm>
        </p:spPr>
        <p:txBody>
          <a:bodyPr>
            <a:normAutofit/>
          </a:bodyPr>
          <a:lstStyle/>
          <a:p>
            <a:r>
              <a:rPr kumimoji="1" lang="ja-JP" altLang="en-US" sz="3600" dirty="0"/>
              <a:t>ソフトウェアリポジトリマイニング</a:t>
            </a:r>
          </a:p>
        </p:txBody>
      </p:sp>
      <p:sp>
        <p:nvSpPr>
          <p:cNvPr id="3" name="コンテンツ プレースホルダー 2">
            <a:extLst>
              <a:ext uri="{FF2B5EF4-FFF2-40B4-BE49-F238E27FC236}">
                <a16:creationId xmlns:a16="http://schemas.microsoft.com/office/drawing/2014/main" id="{3B4CD4E0-0918-456D-ACDD-66FD64F22EC9}"/>
              </a:ext>
            </a:extLst>
          </p:cNvPr>
          <p:cNvSpPr>
            <a:spLocks noGrp="1"/>
          </p:cNvSpPr>
          <p:nvPr>
            <p:ph idx="1"/>
          </p:nvPr>
        </p:nvSpPr>
        <p:spPr/>
        <p:txBody>
          <a:bodyPr/>
          <a:lstStyle/>
          <a:p>
            <a:r>
              <a:rPr lang="en-US" altLang="ja-JP" dirty="0"/>
              <a:t>MSR(Mining Software Repositories)</a:t>
            </a:r>
          </a:p>
          <a:p>
            <a:endParaRPr lang="en-US" altLang="ja-JP" dirty="0"/>
          </a:p>
          <a:p>
            <a:r>
              <a:rPr lang="en-US" altLang="ja-JP" sz="3200" dirty="0"/>
              <a:t>2004</a:t>
            </a:r>
            <a:r>
              <a:rPr lang="ja-JP" altLang="en-US" dirty="0"/>
              <a:t>年より国際会議が開催</a:t>
            </a:r>
            <a:endParaRPr lang="en-US" altLang="ja-JP" dirty="0"/>
          </a:p>
          <a:p>
            <a:endParaRPr lang="en-US" altLang="ja-JP" dirty="0"/>
          </a:p>
          <a:p>
            <a:r>
              <a:rPr lang="ja-JP" altLang="en-US" dirty="0"/>
              <a:t>投稿者・参加者が年々</a:t>
            </a:r>
            <a:r>
              <a:rPr lang="ja-JP" altLang="en-US" dirty="0">
                <a:solidFill>
                  <a:srgbClr val="FF0000"/>
                </a:solidFill>
              </a:rPr>
              <a:t>増加</a:t>
            </a:r>
            <a:endParaRPr lang="en-US" altLang="ja-JP" dirty="0">
              <a:solidFill>
                <a:srgbClr val="FF0000"/>
              </a:solidFill>
            </a:endParaRPr>
          </a:p>
          <a:p>
            <a:pPr marL="0" indent="0">
              <a:buNone/>
            </a:pPr>
            <a:r>
              <a:rPr lang="ja-JP" altLang="en-US" dirty="0"/>
              <a:t>　　→　難関で魅力がある</a:t>
            </a:r>
            <a:endParaRPr lang="en-US" altLang="ja-JP" dirty="0"/>
          </a:p>
        </p:txBody>
      </p:sp>
      <p:sp>
        <p:nvSpPr>
          <p:cNvPr id="4" name="スライド番号プレースホルダー 3">
            <a:extLst>
              <a:ext uri="{FF2B5EF4-FFF2-40B4-BE49-F238E27FC236}">
                <a16:creationId xmlns:a16="http://schemas.microsoft.com/office/drawing/2014/main" id="{6F406C61-08D0-481F-B0E8-DA3985AAE9ED}"/>
              </a:ext>
            </a:extLst>
          </p:cNvPr>
          <p:cNvSpPr>
            <a:spLocks noGrp="1"/>
          </p:cNvSpPr>
          <p:nvPr>
            <p:ph type="sldNum" sz="quarter" idx="12"/>
          </p:nvPr>
        </p:nvSpPr>
        <p:spPr/>
        <p:txBody>
          <a:bodyPr/>
          <a:lstStyle/>
          <a:p>
            <a:fld id="{E9DBC28F-499F-4588-A90A-A9703E63A171}" type="slidenum">
              <a:rPr kumimoji="1" lang="ja-JP" altLang="en-US" smtClean="0"/>
              <a:t>3</a:t>
            </a:fld>
            <a:endParaRPr kumimoji="1" lang="ja-JP" altLang="en-US"/>
          </a:p>
        </p:txBody>
      </p:sp>
    </p:spTree>
    <p:extLst>
      <p:ext uri="{BB962C8B-B14F-4D97-AF65-F5344CB8AC3E}">
        <p14:creationId xmlns:p14="http://schemas.microsoft.com/office/powerpoint/2010/main" val="1519074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47BAE2-42F7-40F7-926F-D4B3202E3552}"/>
              </a:ext>
            </a:extLst>
          </p:cNvPr>
          <p:cNvSpPr>
            <a:spLocks noGrp="1"/>
          </p:cNvSpPr>
          <p:nvPr>
            <p:ph type="title"/>
          </p:nvPr>
        </p:nvSpPr>
        <p:spPr>
          <a:xfrm>
            <a:off x="628650" y="365126"/>
            <a:ext cx="7886700" cy="1325563"/>
          </a:xfrm>
        </p:spPr>
        <p:txBody>
          <a:bodyPr/>
          <a:lstStyle/>
          <a:p>
            <a:r>
              <a:rPr kumimoji="1" lang="en-US" altLang="ja-JP" dirty="0"/>
              <a:t>MSR</a:t>
            </a:r>
            <a:r>
              <a:rPr kumimoji="1" lang="ja-JP" altLang="en-US" dirty="0"/>
              <a:t>とは</a:t>
            </a:r>
          </a:p>
        </p:txBody>
      </p:sp>
      <p:sp>
        <p:nvSpPr>
          <p:cNvPr id="3" name="コンテンツ プレースホルダー 2">
            <a:extLst>
              <a:ext uri="{FF2B5EF4-FFF2-40B4-BE49-F238E27FC236}">
                <a16:creationId xmlns:a16="http://schemas.microsoft.com/office/drawing/2014/main" id="{DFC9A896-F4AE-497B-B930-ED3D68EEA33E}"/>
              </a:ext>
            </a:extLst>
          </p:cNvPr>
          <p:cNvSpPr>
            <a:spLocks noGrp="1"/>
          </p:cNvSpPr>
          <p:nvPr>
            <p:ph idx="1"/>
          </p:nvPr>
        </p:nvSpPr>
        <p:spPr>
          <a:xfrm>
            <a:off x="509666" y="1690689"/>
            <a:ext cx="8140596" cy="4546235"/>
          </a:xfrm>
        </p:spPr>
        <p:txBody>
          <a:bodyPr/>
          <a:lstStyle/>
          <a:p>
            <a:pPr marL="0" indent="0">
              <a:buNone/>
            </a:pPr>
            <a:r>
              <a:rPr kumimoji="1" lang="ja-JP" altLang="en-US" dirty="0"/>
              <a:t>「ソフトウェアリポジトリ」という鉱山から</a:t>
            </a:r>
            <a:endParaRPr kumimoji="1" lang="en-US" altLang="ja-JP" dirty="0"/>
          </a:p>
          <a:p>
            <a:pPr marL="0" indent="0">
              <a:buNone/>
            </a:pPr>
            <a:r>
              <a:rPr lang="en-US" altLang="ja-JP" dirty="0"/>
              <a:t>   </a:t>
            </a:r>
            <a:r>
              <a:rPr kumimoji="1" lang="ja-JP" altLang="en-US" dirty="0"/>
              <a:t>マイニング（宝探し）をする研究分野のこと</a:t>
            </a:r>
          </a:p>
        </p:txBody>
      </p:sp>
      <p:pic>
        <p:nvPicPr>
          <p:cNvPr id="4" name="Picture 4" descr="ãç æ¼ ãã®ç»åæ¤ç´¢çµæ">
            <a:extLst>
              <a:ext uri="{FF2B5EF4-FFF2-40B4-BE49-F238E27FC236}">
                <a16:creationId xmlns:a16="http://schemas.microsoft.com/office/drawing/2014/main" id="{1AAF9A8A-9BBF-40CB-852C-E076B2194B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0204" y="2901177"/>
            <a:ext cx="5810098" cy="3591697"/>
          </a:xfrm>
          <a:prstGeom prst="rect">
            <a:avLst/>
          </a:prstGeom>
          <a:noFill/>
          <a:extLst>
            <a:ext uri="{909E8E84-426E-40DD-AFC4-6F175D3DCCD1}">
              <a14:hiddenFill xmlns:a14="http://schemas.microsoft.com/office/drawing/2010/main">
                <a:solidFill>
                  <a:srgbClr val="FFFFFF"/>
                </a:solidFill>
              </a14:hiddenFill>
            </a:ext>
          </a:extLst>
        </p:spPr>
      </p:pic>
      <p:sp>
        <p:nvSpPr>
          <p:cNvPr id="5" name="スライド番号プレースホルダー 4">
            <a:extLst>
              <a:ext uri="{FF2B5EF4-FFF2-40B4-BE49-F238E27FC236}">
                <a16:creationId xmlns:a16="http://schemas.microsoft.com/office/drawing/2014/main" id="{15D32EB0-BEE8-4A85-B077-D38D9A84A795}"/>
              </a:ext>
            </a:extLst>
          </p:cNvPr>
          <p:cNvSpPr>
            <a:spLocks noGrp="1"/>
          </p:cNvSpPr>
          <p:nvPr>
            <p:ph type="sldNum" sz="quarter" idx="12"/>
          </p:nvPr>
        </p:nvSpPr>
        <p:spPr/>
        <p:txBody>
          <a:bodyPr/>
          <a:lstStyle/>
          <a:p>
            <a:fld id="{E9DBC28F-499F-4588-A90A-A9703E63A171}" type="slidenum">
              <a:rPr kumimoji="1" lang="ja-JP" altLang="en-US" smtClean="0"/>
              <a:t>4</a:t>
            </a:fld>
            <a:endParaRPr kumimoji="1" lang="ja-JP" altLang="en-US"/>
          </a:p>
        </p:txBody>
      </p:sp>
    </p:spTree>
    <p:extLst>
      <p:ext uri="{BB962C8B-B14F-4D97-AF65-F5344CB8AC3E}">
        <p14:creationId xmlns:p14="http://schemas.microsoft.com/office/powerpoint/2010/main" val="2660729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809D870-B7A6-4D92-BAE2-54E1E2BC8946}"/>
              </a:ext>
            </a:extLst>
          </p:cNvPr>
          <p:cNvSpPr>
            <a:spLocks noGrp="1"/>
          </p:cNvSpPr>
          <p:nvPr>
            <p:ph type="title"/>
          </p:nvPr>
        </p:nvSpPr>
        <p:spPr>
          <a:xfrm>
            <a:off x="628648" y="365126"/>
            <a:ext cx="7886701" cy="1325563"/>
          </a:xfrm>
        </p:spPr>
        <p:txBody>
          <a:bodyPr>
            <a:normAutofit/>
          </a:bodyPr>
          <a:lstStyle/>
          <a:p>
            <a:r>
              <a:rPr lang="ja-JP" altLang="en-US" sz="3600" dirty="0"/>
              <a:t>ソフトウェアリポジトリ</a:t>
            </a:r>
            <a:r>
              <a:rPr lang="en-US" altLang="ja-JP" sz="3600" dirty="0"/>
              <a:t>(</a:t>
            </a:r>
            <a:r>
              <a:rPr lang="ja-JP" altLang="en-US" sz="3600" dirty="0"/>
              <a:t>狭義</a:t>
            </a:r>
            <a:r>
              <a:rPr lang="en-US" altLang="ja-JP" sz="3600" dirty="0"/>
              <a:t>)</a:t>
            </a:r>
            <a:r>
              <a:rPr lang="ja-JP" altLang="en-US" sz="3600" dirty="0"/>
              <a:t>とは</a:t>
            </a:r>
            <a:endParaRPr kumimoji="1" lang="ja-JP" altLang="en-US" sz="3600" dirty="0"/>
          </a:p>
        </p:txBody>
      </p:sp>
      <p:sp>
        <p:nvSpPr>
          <p:cNvPr id="3" name="コンテンツ プレースホルダー 2">
            <a:extLst>
              <a:ext uri="{FF2B5EF4-FFF2-40B4-BE49-F238E27FC236}">
                <a16:creationId xmlns:a16="http://schemas.microsoft.com/office/drawing/2014/main" id="{AF37190E-93CC-4C06-9519-962A474EC037}"/>
              </a:ext>
            </a:extLst>
          </p:cNvPr>
          <p:cNvSpPr>
            <a:spLocks noGrp="1"/>
          </p:cNvSpPr>
          <p:nvPr>
            <p:ph idx="1"/>
          </p:nvPr>
        </p:nvSpPr>
        <p:spPr>
          <a:xfrm>
            <a:off x="628650" y="1467405"/>
            <a:ext cx="7886699" cy="5025469"/>
          </a:xfrm>
        </p:spPr>
        <p:txBody>
          <a:bodyPr>
            <a:normAutofit fontScale="92500" lnSpcReduction="10000"/>
          </a:bodyPr>
          <a:lstStyle/>
          <a:p>
            <a:pPr marL="0" indent="0">
              <a:buNone/>
            </a:pPr>
            <a:r>
              <a:rPr kumimoji="1" lang="ja-JP" altLang="en-US" dirty="0"/>
              <a:t>主に以下の</a:t>
            </a:r>
            <a:r>
              <a:rPr kumimoji="1" lang="en-US" altLang="ja-JP" sz="3200" dirty="0"/>
              <a:t>3</a:t>
            </a:r>
            <a:r>
              <a:rPr kumimoji="1" lang="ja-JP" altLang="en-US" dirty="0" err="1"/>
              <a:t>つの</a:t>
            </a:r>
            <a:r>
              <a:rPr kumimoji="1" lang="ja-JP" altLang="en-US" dirty="0"/>
              <a:t>データソースを指す</a:t>
            </a:r>
            <a:endParaRPr kumimoji="1" lang="en-US" altLang="ja-JP" dirty="0"/>
          </a:p>
          <a:p>
            <a:r>
              <a:rPr kumimoji="1" lang="ja-JP" altLang="en-US" dirty="0"/>
              <a:t>ソフトウェア構成管理システム</a:t>
            </a:r>
            <a:endParaRPr kumimoji="1" lang="en-US" altLang="ja-JP" dirty="0"/>
          </a:p>
          <a:p>
            <a:r>
              <a:rPr kumimoji="1" lang="ja-JP" altLang="en-US" dirty="0"/>
              <a:t>バグ管理システム</a:t>
            </a:r>
            <a:endParaRPr kumimoji="1" lang="en-US" altLang="ja-JP" dirty="0"/>
          </a:p>
          <a:p>
            <a:r>
              <a:rPr lang="ja-JP" altLang="en-US" dirty="0"/>
              <a:t>メーリングリストアーカイブ</a:t>
            </a:r>
            <a:endParaRPr lang="en-US" altLang="ja-JP" dirty="0"/>
          </a:p>
          <a:p>
            <a:pPr marL="0" indent="0">
              <a:buNone/>
            </a:pPr>
            <a:endParaRPr kumimoji="1" lang="en-US" altLang="ja-JP" dirty="0"/>
          </a:p>
          <a:p>
            <a:pPr marL="0" indent="0">
              <a:buNone/>
            </a:pPr>
            <a:endParaRPr kumimoji="1" lang="en-US" altLang="ja-JP" dirty="0"/>
          </a:p>
          <a:p>
            <a:pPr marL="0" indent="0">
              <a:buNone/>
            </a:pPr>
            <a:r>
              <a:rPr lang="ja-JP" altLang="en-US" dirty="0"/>
              <a:t>蓄積・公開されており研究の題材として</a:t>
            </a:r>
            <a:endParaRPr lang="en-US" altLang="ja-JP" dirty="0"/>
          </a:p>
          <a:p>
            <a:pPr marL="0" indent="0">
              <a:buNone/>
            </a:pPr>
            <a:r>
              <a:rPr lang="ja-JP" altLang="en-US" dirty="0"/>
              <a:t>利用可能な</a:t>
            </a:r>
            <a:r>
              <a:rPr lang="en-US" altLang="ja-JP" dirty="0"/>
              <a:t>OSS</a:t>
            </a:r>
            <a:r>
              <a:rPr lang="ja-JP" altLang="en-US" dirty="0"/>
              <a:t>がデータソース</a:t>
            </a:r>
            <a:endParaRPr lang="en-US" altLang="ja-JP" dirty="0"/>
          </a:p>
          <a:p>
            <a:endParaRPr kumimoji="1" lang="en-US" altLang="ja-JP" dirty="0"/>
          </a:p>
          <a:p>
            <a:endParaRPr kumimoji="1" lang="en-US" altLang="ja-JP" dirty="0"/>
          </a:p>
          <a:p>
            <a:pPr marL="0" indent="0">
              <a:buNone/>
            </a:pPr>
            <a:r>
              <a:rPr lang="ja-JP" altLang="en-US" dirty="0"/>
              <a:t>　</a:t>
            </a:r>
            <a:r>
              <a:rPr lang="en-US" altLang="ja-JP" sz="3500" dirty="0">
                <a:solidFill>
                  <a:srgbClr val="FF0000"/>
                </a:solidFill>
              </a:rPr>
              <a:t>OSS</a:t>
            </a:r>
            <a:r>
              <a:rPr lang="ja-JP" altLang="en-US" sz="3500" dirty="0">
                <a:solidFill>
                  <a:srgbClr val="FF0000"/>
                </a:solidFill>
              </a:rPr>
              <a:t>開発</a:t>
            </a:r>
            <a:r>
              <a:rPr lang="ja-JP" altLang="en-US" sz="3500" dirty="0"/>
              <a:t>と共に発展</a:t>
            </a:r>
            <a:endParaRPr kumimoji="1" lang="en-US" altLang="ja-JP" dirty="0"/>
          </a:p>
        </p:txBody>
      </p:sp>
      <p:sp>
        <p:nvSpPr>
          <p:cNvPr id="4" name="矢印: 下 3">
            <a:extLst>
              <a:ext uri="{FF2B5EF4-FFF2-40B4-BE49-F238E27FC236}">
                <a16:creationId xmlns:a16="http://schemas.microsoft.com/office/drawing/2014/main" id="{3948EBF5-345F-4523-BFCE-D8CEA578E247}"/>
              </a:ext>
            </a:extLst>
          </p:cNvPr>
          <p:cNvSpPr/>
          <p:nvPr/>
        </p:nvSpPr>
        <p:spPr>
          <a:xfrm>
            <a:off x="2253006" y="3441332"/>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5" name="矢印: 下 4">
            <a:extLst>
              <a:ext uri="{FF2B5EF4-FFF2-40B4-BE49-F238E27FC236}">
                <a16:creationId xmlns:a16="http://schemas.microsoft.com/office/drawing/2014/main" id="{C0CB8F96-D05F-4EB1-A0BD-B0EF512DE705}"/>
              </a:ext>
            </a:extLst>
          </p:cNvPr>
          <p:cNvSpPr/>
          <p:nvPr/>
        </p:nvSpPr>
        <p:spPr>
          <a:xfrm>
            <a:off x="2253006" y="5205167"/>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6" name="スライド番号プレースホルダー 5">
            <a:extLst>
              <a:ext uri="{FF2B5EF4-FFF2-40B4-BE49-F238E27FC236}">
                <a16:creationId xmlns:a16="http://schemas.microsoft.com/office/drawing/2014/main" id="{DE3D5DD4-D650-4C57-A053-60E5B6C4FDC2}"/>
              </a:ext>
            </a:extLst>
          </p:cNvPr>
          <p:cNvSpPr>
            <a:spLocks noGrp="1"/>
          </p:cNvSpPr>
          <p:nvPr>
            <p:ph type="sldNum" sz="quarter" idx="12"/>
          </p:nvPr>
        </p:nvSpPr>
        <p:spPr/>
        <p:txBody>
          <a:bodyPr/>
          <a:lstStyle/>
          <a:p>
            <a:fld id="{E9DBC28F-499F-4588-A90A-A9703E63A171}" type="slidenum">
              <a:rPr kumimoji="1" lang="ja-JP" altLang="en-US" smtClean="0"/>
              <a:t>5</a:t>
            </a:fld>
            <a:endParaRPr kumimoji="1" lang="ja-JP" altLang="en-US"/>
          </a:p>
        </p:txBody>
      </p:sp>
    </p:spTree>
    <p:extLst>
      <p:ext uri="{BB962C8B-B14F-4D97-AF65-F5344CB8AC3E}">
        <p14:creationId xmlns:p14="http://schemas.microsoft.com/office/powerpoint/2010/main" val="16645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B242E2-5D2B-4874-B16D-5F52284A4261}"/>
              </a:ext>
            </a:extLst>
          </p:cNvPr>
          <p:cNvSpPr>
            <a:spLocks noGrp="1"/>
          </p:cNvSpPr>
          <p:nvPr>
            <p:ph type="title"/>
          </p:nvPr>
        </p:nvSpPr>
        <p:spPr>
          <a:xfrm>
            <a:off x="628650" y="365126"/>
            <a:ext cx="7886700" cy="1325563"/>
          </a:xfrm>
        </p:spPr>
        <p:txBody>
          <a:bodyPr>
            <a:normAutofit/>
          </a:bodyPr>
          <a:lstStyle/>
          <a:p>
            <a:r>
              <a:rPr lang="ja-JP" altLang="en-US" sz="3600" dirty="0"/>
              <a:t>ソフトウェアリポジトリ</a:t>
            </a:r>
            <a:r>
              <a:rPr lang="en-US" altLang="ja-JP" sz="3600" dirty="0"/>
              <a:t>(</a:t>
            </a:r>
            <a:r>
              <a:rPr lang="ja-JP" altLang="en-US" sz="3600" dirty="0"/>
              <a:t>広義</a:t>
            </a:r>
            <a:r>
              <a:rPr lang="en-US" altLang="ja-JP" sz="3600" dirty="0"/>
              <a:t>)</a:t>
            </a:r>
            <a:r>
              <a:rPr lang="ja-JP" altLang="en-US" sz="3600" dirty="0"/>
              <a:t>とは</a:t>
            </a:r>
            <a:endParaRPr kumimoji="1" lang="ja-JP" altLang="en-US" sz="3600" dirty="0"/>
          </a:p>
        </p:txBody>
      </p:sp>
      <p:sp>
        <p:nvSpPr>
          <p:cNvPr id="3" name="コンテンツ プレースホルダー 2">
            <a:extLst>
              <a:ext uri="{FF2B5EF4-FFF2-40B4-BE49-F238E27FC236}">
                <a16:creationId xmlns:a16="http://schemas.microsoft.com/office/drawing/2014/main" id="{77915C49-3A55-4727-B968-E4D0A0B35B8A}"/>
              </a:ext>
            </a:extLst>
          </p:cNvPr>
          <p:cNvSpPr>
            <a:spLocks noGrp="1"/>
          </p:cNvSpPr>
          <p:nvPr>
            <p:ph idx="1"/>
          </p:nvPr>
        </p:nvSpPr>
        <p:spPr>
          <a:xfrm>
            <a:off x="628650" y="1825625"/>
            <a:ext cx="7886700" cy="4351338"/>
          </a:xfrm>
        </p:spPr>
        <p:txBody>
          <a:bodyPr/>
          <a:lstStyle/>
          <a:p>
            <a:pPr marL="0" indent="0">
              <a:buNone/>
            </a:pPr>
            <a:r>
              <a:rPr kumimoji="1" lang="ja-JP" altLang="en-US" dirty="0"/>
              <a:t>多種多様なソフトウェア開発データを含む</a:t>
            </a:r>
            <a:endParaRPr kumimoji="1" lang="en-US" altLang="ja-JP" dirty="0"/>
          </a:p>
          <a:p>
            <a:pPr marL="0" indent="0">
              <a:buNone/>
            </a:pPr>
            <a:r>
              <a:rPr kumimoji="1" lang="ja-JP" altLang="en-US" dirty="0"/>
              <a:t>従来のソフトウェア工学で用いられてきた</a:t>
            </a:r>
            <a:endParaRPr kumimoji="1" lang="en-US" altLang="ja-JP" dirty="0"/>
          </a:p>
          <a:p>
            <a:pPr marL="0" indent="0">
              <a:buNone/>
            </a:pPr>
            <a:r>
              <a:rPr kumimoji="1" lang="ja-JP" altLang="en-US" dirty="0"/>
              <a:t>データソースを指す</a:t>
            </a:r>
            <a:endParaRPr kumimoji="1" lang="en-US" altLang="ja-JP" dirty="0"/>
          </a:p>
          <a:p>
            <a:endParaRPr lang="en-US" altLang="ja-JP" dirty="0"/>
          </a:p>
          <a:p>
            <a:pPr marL="0" indent="0">
              <a:buNone/>
            </a:pPr>
            <a:r>
              <a:rPr kumimoji="1" lang="ja-JP" altLang="en-US" sz="3200" dirty="0">
                <a:solidFill>
                  <a:srgbClr val="FF0000"/>
                </a:solidFill>
              </a:rPr>
              <a:t>企業</a:t>
            </a:r>
            <a:r>
              <a:rPr kumimoji="1" lang="ja-JP" altLang="en-US" dirty="0"/>
              <a:t>との共同研究によって開発工数の削減や</a:t>
            </a:r>
            <a:endParaRPr kumimoji="1" lang="en-US" altLang="ja-JP" dirty="0"/>
          </a:p>
          <a:p>
            <a:pPr marL="0" indent="0">
              <a:buNone/>
            </a:pPr>
            <a:r>
              <a:rPr kumimoji="1" lang="ja-JP" altLang="en-US" dirty="0"/>
              <a:t>品質向上に応用</a:t>
            </a:r>
          </a:p>
        </p:txBody>
      </p:sp>
      <p:sp>
        <p:nvSpPr>
          <p:cNvPr id="4" name="スライド番号プレースホルダー 3">
            <a:extLst>
              <a:ext uri="{FF2B5EF4-FFF2-40B4-BE49-F238E27FC236}">
                <a16:creationId xmlns:a16="http://schemas.microsoft.com/office/drawing/2014/main" id="{496CB661-7D77-4FBF-A39B-390B0E11C931}"/>
              </a:ext>
            </a:extLst>
          </p:cNvPr>
          <p:cNvSpPr>
            <a:spLocks noGrp="1"/>
          </p:cNvSpPr>
          <p:nvPr>
            <p:ph type="sldNum" sz="quarter" idx="12"/>
          </p:nvPr>
        </p:nvSpPr>
        <p:spPr/>
        <p:txBody>
          <a:bodyPr/>
          <a:lstStyle/>
          <a:p>
            <a:fld id="{E9DBC28F-499F-4588-A90A-A9703E63A171}" type="slidenum">
              <a:rPr kumimoji="1" lang="ja-JP" altLang="en-US" smtClean="0"/>
              <a:t>6</a:t>
            </a:fld>
            <a:endParaRPr kumimoji="1" lang="ja-JP" altLang="en-US"/>
          </a:p>
        </p:txBody>
      </p:sp>
    </p:spTree>
    <p:extLst>
      <p:ext uri="{BB962C8B-B14F-4D97-AF65-F5344CB8AC3E}">
        <p14:creationId xmlns:p14="http://schemas.microsoft.com/office/powerpoint/2010/main" val="4190260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A02F44-AA9B-4395-96AD-9D1398DEBAC8}"/>
              </a:ext>
            </a:extLst>
          </p:cNvPr>
          <p:cNvSpPr>
            <a:spLocks noGrp="1"/>
          </p:cNvSpPr>
          <p:nvPr>
            <p:ph type="title"/>
          </p:nvPr>
        </p:nvSpPr>
        <p:spPr/>
        <p:txBody>
          <a:bodyPr/>
          <a:lstStyle/>
          <a:p>
            <a:r>
              <a:rPr kumimoji="1" lang="en-US" altLang="ja-JP" dirty="0"/>
              <a:t>MSR</a:t>
            </a:r>
            <a:r>
              <a:rPr kumimoji="1" lang="ja-JP" altLang="en-US" dirty="0"/>
              <a:t>の研究目的</a:t>
            </a:r>
          </a:p>
        </p:txBody>
      </p:sp>
      <p:sp>
        <p:nvSpPr>
          <p:cNvPr id="3" name="コンテンツ プレースホルダー 2">
            <a:extLst>
              <a:ext uri="{FF2B5EF4-FFF2-40B4-BE49-F238E27FC236}">
                <a16:creationId xmlns:a16="http://schemas.microsoft.com/office/drawing/2014/main" id="{5EE6F391-AB23-4CB9-996D-DF79320C64B8}"/>
              </a:ext>
            </a:extLst>
          </p:cNvPr>
          <p:cNvSpPr>
            <a:spLocks noGrp="1"/>
          </p:cNvSpPr>
          <p:nvPr>
            <p:ph idx="1"/>
          </p:nvPr>
        </p:nvSpPr>
        <p:spPr/>
        <p:txBody>
          <a:bodyPr/>
          <a:lstStyle/>
          <a:p>
            <a:pPr marL="0" indent="0">
              <a:buNone/>
            </a:pPr>
            <a:r>
              <a:rPr kumimoji="1" lang="ja-JP" altLang="en-US" dirty="0"/>
              <a:t>大きくこの</a:t>
            </a:r>
            <a:r>
              <a:rPr lang="ja-JP" altLang="en-US" dirty="0"/>
              <a:t>２つ</a:t>
            </a:r>
            <a:endParaRPr lang="en-US" altLang="ja-JP" dirty="0"/>
          </a:p>
          <a:p>
            <a:pPr marL="0" indent="0">
              <a:buNone/>
            </a:pPr>
            <a:endParaRPr kumimoji="1" lang="en-US" altLang="ja-JP" dirty="0"/>
          </a:p>
          <a:p>
            <a:r>
              <a:rPr kumimoji="1" lang="ja-JP" altLang="en-US" sz="3600" dirty="0"/>
              <a:t>「</a:t>
            </a:r>
            <a:r>
              <a:rPr kumimoji="1" lang="ja-JP" altLang="en-US" sz="3600" dirty="0">
                <a:solidFill>
                  <a:srgbClr val="FF0000"/>
                </a:solidFill>
              </a:rPr>
              <a:t>何を目的に</a:t>
            </a:r>
            <a:r>
              <a:rPr kumimoji="1" lang="ja-JP" altLang="en-US" sz="3600" dirty="0"/>
              <a:t>マイニングするか」</a:t>
            </a:r>
            <a:endParaRPr kumimoji="1" lang="en-US" altLang="ja-JP" sz="3600" dirty="0"/>
          </a:p>
          <a:p>
            <a:r>
              <a:rPr lang="ja-JP" altLang="en-US" sz="3600" dirty="0"/>
              <a:t>「</a:t>
            </a:r>
            <a:r>
              <a:rPr lang="ja-JP" altLang="en-US" sz="3600" dirty="0">
                <a:solidFill>
                  <a:srgbClr val="FF0000"/>
                </a:solidFill>
              </a:rPr>
              <a:t>どのように</a:t>
            </a:r>
            <a:r>
              <a:rPr lang="ja-JP" altLang="en-US" sz="3600" dirty="0"/>
              <a:t>マイニングするか」</a:t>
            </a:r>
            <a:endParaRPr kumimoji="1" lang="ja-JP" altLang="en-US" sz="3600" dirty="0"/>
          </a:p>
        </p:txBody>
      </p:sp>
      <p:sp>
        <p:nvSpPr>
          <p:cNvPr id="4" name="スライド番号プレースホルダー 3">
            <a:extLst>
              <a:ext uri="{FF2B5EF4-FFF2-40B4-BE49-F238E27FC236}">
                <a16:creationId xmlns:a16="http://schemas.microsoft.com/office/drawing/2014/main" id="{37291027-54C8-49FA-92EF-B3E09CBA6BCA}"/>
              </a:ext>
            </a:extLst>
          </p:cNvPr>
          <p:cNvSpPr>
            <a:spLocks noGrp="1"/>
          </p:cNvSpPr>
          <p:nvPr>
            <p:ph type="sldNum" sz="quarter" idx="12"/>
          </p:nvPr>
        </p:nvSpPr>
        <p:spPr/>
        <p:txBody>
          <a:bodyPr/>
          <a:lstStyle/>
          <a:p>
            <a:fld id="{E9DBC28F-499F-4588-A90A-A9703E63A171}" type="slidenum">
              <a:rPr kumimoji="1" lang="ja-JP" altLang="en-US" smtClean="0"/>
              <a:t>7</a:t>
            </a:fld>
            <a:endParaRPr kumimoji="1" lang="ja-JP" altLang="en-US"/>
          </a:p>
        </p:txBody>
      </p:sp>
    </p:spTree>
    <p:extLst>
      <p:ext uri="{BB962C8B-B14F-4D97-AF65-F5344CB8AC3E}">
        <p14:creationId xmlns:p14="http://schemas.microsoft.com/office/powerpoint/2010/main" val="14946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A7368FA-1F57-434C-8A5C-5BDF2B9BF709}"/>
              </a:ext>
            </a:extLst>
          </p:cNvPr>
          <p:cNvSpPr>
            <a:spLocks noGrp="1"/>
          </p:cNvSpPr>
          <p:nvPr>
            <p:ph type="title"/>
          </p:nvPr>
        </p:nvSpPr>
        <p:spPr/>
        <p:txBody>
          <a:bodyPr/>
          <a:lstStyle/>
          <a:p>
            <a:r>
              <a:rPr kumimoji="1" lang="ja-JP" altLang="en-US" dirty="0"/>
              <a:t>何を目的に研究するのか</a:t>
            </a:r>
          </a:p>
        </p:txBody>
      </p:sp>
      <p:sp>
        <p:nvSpPr>
          <p:cNvPr id="3" name="コンテンツ プレースホルダー 2">
            <a:extLst>
              <a:ext uri="{FF2B5EF4-FFF2-40B4-BE49-F238E27FC236}">
                <a16:creationId xmlns:a16="http://schemas.microsoft.com/office/drawing/2014/main" id="{C0702ED4-8AA0-4374-B09A-0F07FA3E8E74}"/>
              </a:ext>
            </a:extLst>
          </p:cNvPr>
          <p:cNvSpPr>
            <a:spLocks noGrp="1"/>
          </p:cNvSpPr>
          <p:nvPr>
            <p:ph idx="1"/>
          </p:nvPr>
        </p:nvSpPr>
        <p:spPr/>
        <p:txBody>
          <a:bodyPr>
            <a:normAutofit/>
          </a:bodyPr>
          <a:lstStyle/>
          <a:p>
            <a:pPr marL="0" indent="0">
              <a:buNone/>
            </a:pPr>
            <a:r>
              <a:rPr kumimoji="1" lang="ja-JP" altLang="en-US" dirty="0"/>
              <a:t>新しい研究目的を見つけ出すことが</a:t>
            </a:r>
            <a:endParaRPr kumimoji="1" lang="en-US" altLang="ja-JP" dirty="0"/>
          </a:p>
          <a:p>
            <a:pPr marL="0" indent="0">
              <a:buNone/>
            </a:pPr>
            <a:r>
              <a:rPr kumimoji="1" lang="en-US" altLang="ja-JP" dirty="0"/>
              <a:t>MSR</a:t>
            </a:r>
            <a:r>
              <a:rPr lang="ja-JP" altLang="en-US" dirty="0"/>
              <a:t>研究の醍醐味</a:t>
            </a:r>
            <a:endParaRPr lang="en-US" altLang="ja-JP" dirty="0"/>
          </a:p>
          <a:p>
            <a:pPr marL="0" indent="0">
              <a:buNone/>
            </a:pPr>
            <a:r>
              <a:rPr lang="ja-JP" altLang="en-US" dirty="0"/>
              <a:t>　→ 研究内容の自由度が高く</a:t>
            </a:r>
            <a:r>
              <a:rPr lang="ja-JP" altLang="en-US" dirty="0">
                <a:solidFill>
                  <a:srgbClr val="FF0000"/>
                </a:solidFill>
              </a:rPr>
              <a:t>多様性が広がる</a:t>
            </a:r>
            <a:endParaRPr lang="en-US" altLang="ja-JP" dirty="0">
              <a:solidFill>
                <a:srgbClr val="FF0000"/>
              </a:solidFill>
            </a:endParaRPr>
          </a:p>
          <a:p>
            <a:endParaRPr lang="en-US" altLang="ja-JP" dirty="0"/>
          </a:p>
          <a:p>
            <a:endParaRPr lang="en-US" altLang="ja-JP" dirty="0"/>
          </a:p>
          <a:p>
            <a:endParaRPr lang="en-US" altLang="ja-JP" dirty="0"/>
          </a:p>
          <a:p>
            <a:endParaRPr lang="en-US" altLang="ja-JP" dirty="0"/>
          </a:p>
          <a:p>
            <a:pPr marL="0" indent="0">
              <a:buNone/>
            </a:pPr>
            <a:endParaRPr kumimoji="1" lang="en-US" altLang="ja-JP" dirty="0"/>
          </a:p>
        </p:txBody>
      </p:sp>
      <p:graphicFrame>
        <p:nvGraphicFramePr>
          <p:cNvPr id="4" name="表 3">
            <a:extLst>
              <a:ext uri="{FF2B5EF4-FFF2-40B4-BE49-F238E27FC236}">
                <a16:creationId xmlns:a16="http://schemas.microsoft.com/office/drawing/2014/main" id="{52ACC7AE-AC24-4048-93A5-63FDEE38C65F}"/>
              </a:ext>
            </a:extLst>
          </p:cNvPr>
          <p:cNvGraphicFramePr>
            <a:graphicFrameLocks noGrp="1"/>
          </p:cNvGraphicFramePr>
          <p:nvPr>
            <p:extLst>
              <p:ext uri="{D42A27DB-BD31-4B8C-83A1-F6EECF244321}">
                <p14:modId xmlns:p14="http://schemas.microsoft.com/office/powerpoint/2010/main" val="1927850859"/>
              </p:ext>
            </p:extLst>
          </p:nvPr>
        </p:nvGraphicFramePr>
        <p:xfrm>
          <a:off x="653891" y="3582649"/>
          <a:ext cx="8175317" cy="2693170"/>
        </p:xfrm>
        <a:graphic>
          <a:graphicData uri="http://schemas.openxmlformats.org/drawingml/2006/table">
            <a:tbl>
              <a:tblPr firstRow="1" bandRow="1">
                <a:tableStyleId>{5C22544A-7EE6-4342-B048-85BDC9FD1C3A}</a:tableStyleId>
              </a:tblPr>
              <a:tblGrid>
                <a:gridCol w="2713377">
                  <a:extLst>
                    <a:ext uri="{9D8B030D-6E8A-4147-A177-3AD203B41FA5}">
                      <a16:colId xmlns:a16="http://schemas.microsoft.com/office/drawing/2014/main" val="852086141"/>
                    </a:ext>
                  </a:extLst>
                </a:gridCol>
                <a:gridCol w="2713377">
                  <a:extLst>
                    <a:ext uri="{9D8B030D-6E8A-4147-A177-3AD203B41FA5}">
                      <a16:colId xmlns:a16="http://schemas.microsoft.com/office/drawing/2014/main" val="1281262772"/>
                    </a:ext>
                  </a:extLst>
                </a:gridCol>
                <a:gridCol w="2748563">
                  <a:extLst>
                    <a:ext uri="{9D8B030D-6E8A-4147-A177-3AD203B41FA5}">
                      <a16:colId xmlns:a16="http://schemas.microsoft.com/office/drawing/2014/main" val="675619774"/>
                    </a:ext>
                  </a:extLst>
                </a:gridCol>
              </a:tblGrid>
              <a:tr h="767353">
                <a:tc>
                  <a:txBody>
                    <a:bodyPr/>
                    <a:lstStyle/>
                    <a:p>
                      <a:pPr algn="ctr"/>
                      <a:endParaRPr kumimoji="1" lang="ja-JP" altLang="en-US" sz="2400" dirty="0"/>
                    </a:p>
                  </a:txBody>
                  <a:tcPr/>
                </a:tc>
                <a:tc>
                  <a:txBody>
                    <a:bodyPr/>
                    <a:lstStyle/>
                    <a:p>
                      <a:pPr algn="ctr"/>
                      <a:r>
                        <a:rPr kumimoji="1" lang="ja-JP" altLang="en-US" sz="2400" dirty="0"/>
                        <a:t>従来の</a:t>
                      </a:r>
                      <a:endParaRPr kumimoji="1" lang="en-US" altLang="ja-JP" sz="2400" dirty="0"/>
                    </a:p>
                    <a:p>
                      <a:pPr algn="ctr"/>
                      <a:r>
                        <a:rPr kumimoji="1" lang="ja-JP" altLang="en-US" sz="2400" dirty="0"/>
                        <a:t>ソフトウェア工学</a:t>
                      </a:r>
                    </a:p>
                  </a:txBody>
                  <a:tcPr/>
                </a:tc>
                <a:tc>
                  <a:txBody>
                    <a:bodyPr/>
                    <a:lstStyle/>
                    <a:p>
                      <a:pPr algn="ctr"/>
                      <a:r>
                        <a:rPr kumimoji="1" lang="en-US" altLang="ja-JP" sz="2400" dirty="0"/>
                        <a:t>MSR</a:t>
                      </a:r>
                      <a:endParaRPr kumimoji="1" lang="ja-JP" altLang="en-US" sz="3600" dirty="0"/>
                    </a:p>
                  </a:txBody>
                  <a:tcPr/>
                </a:tc>
                <a:extLst>
                  <a:ext uri="{0D108BD9-81ED-4DB2-BD59-A6C34878D82A}">
                    <a16:rowId xmlns:a16="http://schemas.microsoft.com/office/drawing/2014/main" val="294054687"/>
                  </a:ext>
                </a:extLst>
              </a:tr>
              <a:tr h="596830">
                <a:tc>
                  <a:txBody>
                    <a:bodyPr/>
                    <a:lstStyle/>
                    <a:p>
                      <a:r>
                        <a:rPr kumimoji="1" lang="ja-JP" altLang="en-US" sz="2400" dirty="0"/>
                        <a:t>支援先</a:t>
                      </a:r>
                      <a:endParaRPr kumimoji="1" lang="en-US" altLang="ja-JP" sz="2400" dirty="0"/>
                    </a:p>
                  </a:txBody>
                  <a:tcPr/>
                </a:tc>
                <a:tc>
                  <a:txBody>
                    <a:bodyPr/>
                    <a:lstStyle/>
                    <a:p>
                      <a:r>
                        <a:rPr kumimoji="1" lang="ja-JP" altLang="en-US" dirty="0"/>
                        <a:t>企業における</a:t>
                      </a:r>
                      <a:endParaRPr kumimoji="1" lang="en-US" altLang="ja-JP" dirty="0"/>
                    </a:p>
                    <a:p>
                      <a:r>
                        <a:rPr kumimoji="1" lang="ja-JP" altLang="en-US" dirty="0"/>
                        <a:t>ソフトウェア開発支援</a:t>
                      </a:r>
                      <a:endParaRPr kumimoji="1" lang="en-US" altLang="ja-JP" dirty="0"/>
                    </a:p>
                  </a:txBody>
                  <a:tcPr/>
                </a:tc>
                <a:tc>
                  <a:txBody>
                    <a:bodyPr/>
                    <a:lstStyle/>
                    <a:p>
                      <a:r>
                        <a:rPr kumimoji="1" lang="en-US" altLang="ja-JP" dirty="0"/>
                        <a:t>OSS</a:t>
                      </a:r>
                      <a:r>
                        <a:rPr kumimoji="1" lang="ja-JP" altLang="en-US" dirty="0"/>
                        <a:t> 開発者・利用者支援</a:t>
                      </a:r>
                    </a:p>
                  </a:txBody>
                  <a:tcPr/>
                </a:tc>
                <a:extLst>
                  <a:ext uri="{0D108BD9-81ED-4DB2-BD59-A6C34878D82A}">
                    <a16:rowId xmlns:a16="http://schemas.microsoft.com/office/drawing/2014/main" val="586669009"/>
                  </a:ext>
                </a:extLst>
              </a:tr>
              <a:tr h="1230130">
                <a:tc>
                  <a:txBody>
                    <a:bodyPr/>
                    <a:lstStyle/>
                    <a:p>
                      <a:r>
                        <a:rPr kumimoji="1" lang="ja-JP" altLang="en-US" sz="2400" dirty="0"/>
                        <a:t>開発内容</a:t>
                      </a:r>
                      <a:endParaRPr kumimoji="1" lang="en-US" altLang="ja-JP" sz="2400" dirty="0"/>
                    </a:p>
                  </a:txBody>
                  <a:tcPr/>
                </a:tc>
                <a:tc>
                  <a:txBody>
                    <a:bodyPr/>
                    <a:lstStyle/>
                    <a:p>
                      <a:r>
                        <a:rPr kumimoji="1" lang="ja-JP" altLang="en-US" dirty="0"/>
                        <a:t>開発工数の予測</a:t>
                      </a:r>
                      <a:endParaRPr kumimoji="1" lang="en-US" altLang="ja-JP" dirty="0"/>
                    </a:p>
                    <a:p>
                      <a:r>
                        <a:rPr kumimoji="1" lang="ja-JP" altLang="en-US" dirty="0"/>
                        <a:t>生産性の要因分析</a:t>
                      </a:r>
                      <a:endParaRPr kumimoji="1" lang="en-US" altLang="ja-JP" dirty="0"/>
                    </a:p>
                    <a:p>
                      <a:r>
                        <a:rPr kumimoji="1" lang="ja-JP" altLang="en-US" dirty="0"/>
                        <a:t>品質評価・予測</a:t>
                      </a:r>
                      <a:endParaRPr kumimoji="1" lang="en-US" altLang="ja-JP" dirty="0"/>
                    </a:p>
                  </a:txBody>
                  <a:tcPr/>
                </a:tc>
                <a:tc>
                  <a:txBody>
                    <a:bodyPr/>
                    <a:lstStyle/>
                    <a:p>
                      <a:r>
                        <a:rPr kumimoji="1" lang="ja-JP" altLang="en-US" dirty="0"/>
                        <a:t>コミッター採用システム</a:t>
                      </a:r>
                      <a:endParaRPr kumimoji="1" lang="en-US" altLang="ja-JP" dirty="0"/>
                    </a:p>
                    <a:p>
                      <a:r>
                        <a:rPr kumimoji="1" lang="ja-JP" altLang="en-US" dirty="0"/>
                        <a:t>バグ原因推測システム</a:t>
                      </a:r>
                    </a:p>
                  </a:txBody>
                  <a:tcPr/>
                </a:tc>
                <a:extLst>
                  <a:ext uri="{0D108BD9-81ED-4DB2-BD59-A6C34878D82A}">
                    <a16:rowId xmlns:a16="http://schemas.microsoft.com/office/drawing/2014/main" val="3295425923"/>
                  </a:ext>
                </a:extLst>
              </a:tr>
            </a:tbl>
          </a:graphicData>
        </a:graphic>
      </p:graphicFrame>
      <p:sp>
        <p:nvSpPr>
          <p:cNvPr id="5" name="スライド番号プレースホルダー 4">
            <a:extLst>
              <a:ext uri="{FF2B5EF4-FFF2-40B4-BE49-F238E27FC236}">
                <a16:creationId xmlns:a16="http://schemas.microsoft.com/office/drawing/2014/main" id="{3F34471B-F9CE-4CB6-869E-43BCFC33FF57}"/>
              </a:ext>
            </a:extLst>
          </p:cNvPr>
          <p:cNvSpPr>
            <a:spLocks noGrp="1"/>
          </p:cNvSpPr>
          <p:nvPr>
            <p:ph type="sldNum" sz="quarter" idx="12"/>
          </p:nvPr>
        </p:nvSpPr>
        <p:spPr/>
        <p:txBody>
          <a:bodyPr/>
          <a:lstStyle/>
          <a:p>
            <a:fld id="{E9DBC28F-499F-4588-A90A-A9703E63A171}" type="slidenum">
              <a:rPr kumimoji="1" lang="ja-JP" altLang="en-US" smtClean="0"/>
              <a:t>8</a:t>
            </a:fld>
            <a:endParaRPr kumimoji="1" lang="ja-JP" altLang="en-US"/>
          </a:p>
        </p:txBody>
      </p:sp>
    </p:spTree>
    <p:extLst>
      <p:ext uri="{BB962C8B-B14F-4D97-AF65-F5344CB8AC3E}">
        <p14:creationId xmlns:p14="http://schemas.microsoft.com/office/powerpoint/2010/main" val="344703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C902A0-F8C4-4E81-9D47-74987A3C756A}"/>
              </a:ext>
            </a:extLst>
          </p:cNvPr>
          <p:cNvSpPr>
            <a:spLocks noGrp="1"/>
          </p:cNvSpPr>
          <p:nvPr>
            <p:ph type="title"/>
          </p:nvPr>
        </p:nvSpPr>
        <p:spPr/>
        <p:txBody>
          <a:bodyPr/>
          <a:lstStyle/>
          <a:p>
            <a:r>
              <a:rPr kumimoji="1" lang="ja-JP" altLang="en-US" dirty="0"/>
              <a:t>どのようにマイニングするか</a:t>
            </a:r>
          </a:p>
        </p:txBody>
      </p:sp>
      <p:sp>
        <p:nvSpPr>
          <p:cNvPr id="3" name="コンテンツ プレースホルダー 2">
            <a:extLst>
              <a:ext uri="{FF2B5EF4-FFF2-40B4-BE49-F238E27FC236}">
                <a16:creationId xmlns:a16="http://schemas.microsoft.com/office/drawing/2014/main" id="{ABAD5D0B-8B28-486E-81CE-B8C93BCE5BC4}"/>
              </a:ext>
            </a:extLst>
          </p:cNvPr>
          <p:cNvSpPr>
            <a:spLocks noGrp="1"/>
          </p:cNvSpPr>
          <p:nvPr>
            <p:ph idx="1"/>
          </p:nvPr>
        </p:nvSpPr>
        <p:spPr/>
        <p:txBody>
          <a:bodyPr>
            <a:normAutofit lnSpcReduction="10000"/>
          </a:bodyPr>
          <a:lstStyle/>
          <a:p>
            <a:r>
              <a:rPr kumimoji="1" lang="ja-JP" altLang="en-US" dirty="0"/>
              <a:t>リポジトリ自体に様々な種類のデータを含む</a:t>
            </a:r>
            <a:endParaRPr kumimoji="1" lang="en-US" altLang="ja-JP" dirty="0"/>
          </a:p>
          <a:p>
            <a:pPr marL="0" indent="0">
              <a:buNone/>
            </a:pPr>
            <a:r>
              <a:rPr lang="ja-JP" altLang="en-US" dirty="0"/>
              <a:t>　→ </a:t>
            </a:r>
            <a:r>
              <a:rPr lang="ja-JP" altLang="en-US" dirty="0">
                <a:solidFill>
                  <a:srgbClr val="FF0000"/>
                </a:solidFill>
              </a:rPr>
              <a:t>技術的な自由度が高い</a:t>
            </a:r>
            <a:endParaRPr lang="en-US" altLang="ja-JP" dirty="0">
              <a:solidFill>
                <a:srgbClr val="FF0000"/>
              </a:solidFill>
            </a:endParaRPr>
          </a:p>
          <a:p>
            <a:pPr marL="0" indent="0">
              <a:buNone/>
            </a:pPr>
            <a:endParaRPr lang="en-US" altLang="ja-JP" dirty="0"/>
          </a:p>
          <a:p>
            <a:pPr marL="0" indent="0">
              <a:buNone/>
            </a:pPr>
            <a:endParaRPr lang="en-US" altLang="ja-JP" dirty="0"/>
          </a:p>
          <a:p>
            <a:pPr marL="0" indent="0">
              <a:buNone/>
            </a:pPr>
            <a:r>
              <a:rPr lang="ja-JP" altLang="en-US" dirty="0"/>
              <a:t>他分野における新しい技術を取り入れることが盛んで最先端の技術を試すことができる</a:t>
            </a:r>
            <a:endParaRPr lang="en-US" altLang="ja-JP" dirty="0"/>
          </a:p>
          <a:p>
            <a:pPr marL="0" indent="0">
              <a:buNone/>
            </a:pPr>
            <a:endParaRPr kumimoji="1" lang="en-US" altLang="ja-JP" dirty="0"/>
          </a:p>
          <a:p>
            <a:pPr marL="0" indent="0">
              <a:buNone/>
            </a:pPr>
            <a:endParaRPr kumimoji="1" lang="en-US" altLang="ja-JP" dirty="0"/>
          </a:p>
          <a:p>
            <a:pPr marL="0" indent="0">
              <a:buNone/>
            </a:pPr>
            <a:r>
              <a:rPr lang="ja-JP" altLang="en-US" dirty="0"/>
              <a:t>研究者にとって良い環境が整っている</a:t>
            </a:r>
            <a:endParaRPr kumimoji="1" lang="en-US" altLang="ja-JP" dirty="0"/>
          </a:p>
        </p:txBody>
      </p:sp>
      <p:sp>
        <p:nvSpPr>
          <p:cNvPr id="4" name="矢印: 下 3">
            <a:extLst>
              <a:ext uri="{FF2B5EF4-FFF2-40B4-BE49-F238E27FC236}">
                <a16:creationId xmlns:a16="http://schemas.microsoft.com/office/drawing/2014/main" id="{90D08DF6-7A5D-4679-8653-D02B01BAEE66}"/>
              </a:ext>
            </a:extLst>
          </p:cNvPr>
          <p:cNvSpPr/>
          <p:nvPr/>
        </p:nvSpPr>
        <p:spPr>
          <a:xfrm>
            <a:off x="2856322" y="3034906"/>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5" name="矢印: 下 4">
            <a:extLst>
              <a:ext uri="{FF2B5EF4-FFF2-40B4-BE49-F238E27FC236}">
                <a16:creationId xmlns:a16="http://schemas.microsoft.com/office/drawing/2014/main" id="{A103D026-98CF-48AF-9333-7283B3DA79E6}"/>
              </a:ext>
            </a:extLst>
          </p:cNvPr>
          <p:cNvSpPr/>
          <p:nvPr/>
        </p:nvSpPr>
        <p:spPr>
          <a:xfrm>
            <a:off x="2856322" y="4677820"/>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6" name="スライド番号プレースホルダー 5">
            <a:extLst>
              <a:ext uri="{FF2B5EF4-FFF2-40B4-BE49-F238E27FC236}">
                <a16:creationId xmlns:a16="http://schemas.microsoft.com/office/drawing/2014/main" id="{5DC124E0-49F7-4AF4-B88D-5DB27C443965}"/>
              </a:ext>
            </a:extLst>
          </p:cNvPr>
          <p:cNvSpPr>
            <a:spLocks noGrp="1"/>
          </p:cNvSpPr>
          <p:nvPr>
            <p:ph type="sldNum" sz="quarter" idx="12"/>
          </p:nvPr>
        </p:nvSpPr>
        <p:spPr/>
        <p:txBody>
          <a:bodyPr/>
          <a:lstStyle/>
          <a:p>
            <a:fld id="{E9DBC28F-499F-4588-A90A-A9703E63A171}" type="slidenum">
              <a:rPr kumimoji="1" lang="ja-JP" altLang="en-US" smtClean="0"/>
              <a:t>9</a:t>
            </a:fld>
            <a:endParaRPr kumimoji="1" lang="ja-JP" altLang="en-US"/>
          </a:p>
        </p:txBody>
      </p:sp>
    </p:spTree>
    <p:extLst>
      <p:ext uri="{BB962C8B-B14F-4D97-AF65-F5344CB8AC3E}">
        <p14:creationId xmlns:p14="http://schemas.microsoft.com/office/powerpoint/2010/main" val="1482993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A8B0BB-E5AB-479F-8A5E-E8E957A48CC5}"/>
              </a:ext>
            </a:extLst>
          </p:cNvPr>
          <p:cNvSpPr>
            <a:spLocks noGrp="1"/>
          </p:cNvSpPr>
          <p:nvPr>
            <p:ph type="title"/>
          </p:nvPr>
        </p:nvSpPr>
        <p:spPr/>
        <p:txBody>
          <a:bodyPr/>
          <a:lstStyle/>
          <a:p>
            <a:r>
              <a:rPr lang="ja-JP" altLang="en-US" dirty="0"/>
              <a:t>研究における背景</a:t>
            </a:r>
            <a:endParaRPr kumimoji="1" lang="ja-JP" altLang="en-US" dirty="0"/>
          </a:p>
        </p:txBody>
      </p:sp>
      <p:sp>
        <p:nvSpPr>
          <p:cNvPr id="3" name="コンテンツ プレースホルダー 2">
            <a:extLst>
              <a:ext uri="{FF2B5EF4-FFF2-40B4-BE49-F238E27FC236}">
                <a16:creationId xmlns:a16="http://schemas.microsoft.com/office/drawing/2014/main" id="{C7316680-7EC1-4AD1-A4D1-E129D779F608}"/>
              </a:ext>
            </a:extLst>
          </p:cNvPr>
          <p:cNvSpPr>
            <a:spLocks noGrp="1"/>
          </p:cNvSpPr>
          <p:nvPr>
            <p:ph idx="1"/>
          </p:nvPr>
        </p:nvSpPr>
        <p:spPr>
          <a:xfrm>
            <a:off x="3044857" y="1809945"/>
            <a:ext cx="8041065" cy="4351338"/>
          </a:xfrm>
        </p:spPr>
        <p:txBody>
          <a:bodyPr>
            <a:normAutofit/>
          </a:bodyPr>
          <a:lstStyle/>
          <a:p>
            <a:r>
              <a:rPr kumimoji="1" lang="en-US" altLang="ja-JP" dirty="0"/>
              <a:t>OSS</a:t>
            </a:r>
            <a:r>
              <a:rPr kumimoji="1" lang="ja-JP" altLang="en-US" dirty="0"/>
              <a:t>開発がソフトウェア業界で</a:t>
            </a:r>
            <a:endParaRPr kumimoji="1" lang="en-US" altLang="ja-JP" dirty="0"/>
          </a:p>
          <a:p>
            <a:pPr marL="0" indent="0">
              <a:buNone/>
            </a:pPr>
            <a:r>
              <a:rPr kumimoji="1" lang="ja-JP" altLang="en-US" dirty="0"/>
              <a:t>   </a:t>
            </a:r>
            <a:r>
              <a:rPr kumimoji="1" lang="ja-JP" altLang="en-US" dirty="0">
                <a:solidFill>
                  <a:srgbClr val="FF0000"/>
                </a:solidFill>
              </a:rPr>
              <a:t>重要な位置</a:t>
            </a:r>
            <a:r>
              <a:rPr kumimoji="1" lang="ja-JP" altLang="en-US" dirty="0"/>
              <a:t>を占めるようになった</a:t>
            </a:r>
            <a:endParaRPr kumimoji="1" lang="en-US" altLang="ja-JP" dirty="0"/>
          </a:p>
          <a:p>
            <a:endParaRPr lang="en-US" altLang="ja-JP" dirty="0"/>
          </a:p>
          <a:p>
            <a:r>
              <a:rPr kumimoji="1" lang="ja-JP" altLang="en-US" dirty="0"/>
              <a:t>「実際の開発現場では使えない」</a:t>
            </a:r>
            <a:endParaRPr kumimoji="1" lang="en-US" altLang="ja-JP" dirty="0"/>
          </a:p>
          <a:p>
            <a:pPr marL="0" indent="0">
              <a:buNone/>
            </a:pPr>
            <a:r>
              <a:rPr lang="ja-JP" altLang="en-US" dirty="0"/>
              <a:t>　</a:t>
            </a:r>
            <a:r>
              <a:rPr kumimoji="1" lang="ja-JP" altLang="en-US" dirty="0"/>
              <a:t>という非難</a:t>
            </a:r>
            <a:endParaRPr kumimoji="1" lang="en-US" altLang="ja-JP" dirty="0"/>
          </a:p>
          <a:p>
            <a:endParaRPr lang="en-US" altLang="ja-JP" dirty="0"/>
          </a:p>
          <a:p>
            <a:r>
              <a:rPr kumimoji="1" lang="en-US" altLang="ja-JP" dirty="0"/>
              <a:t>Linux</a:t>
            </a:r>
            <a:r>
              <a:rPr kumimoji="1" lang="ja-JP" altLang="en-US" dirty="0"/>
              <a:t>や</a:t>
            </a:r>
            <a:r>
              <a:rPr kumimoji="1" lang="en-US" altLang="ja-JP" dirty="0"/>
              <a:t>Android</a:t>
            </a:r>
            <a:r>
              <a:rPr lang="ja-JP" altLang="en-US" dirty="0" err="1"/>
              <a:t>が</a:t>
            </a:r>
            <a:r>
              <a:rPr kumimoji="1" lang="ja-JP" altLang="en-US" dirty="0" err="1"/>
              <a:t>普</a:t>
            </a:r>
            <a:r>
              <a:rPr kumimoji="1" lang="ja-JP" altLang="en-US" dirty="0"/>
              <a:t>及し</a:t>
            </a:r>
            <a:endParaRPr kumimoji="1" lang="en-US" altLang="ja-JP" dirty="0"/>
          </a:p>
          <a:p>
            <a:pPr marL="0" indent="0">
              <a:buNone/>
            </a:pPr>
            <a:r>
              <a:rPr kumimoji="1" lang="ja-JP" altLang="en-US" dirty="0"/>
              <a:t>   企業にとって</a:t>
            </a:r>
            <a:r>
              <a:rPr lang="ja-JP" altLang="en-US" dirty="0"/>
              <a:t>も必要なものに</a:t>
            </a:r>
            <a:endParaRPr kumimoji="1" lang="ja-JP" altLang="en-US" dirty="0"/>
          </a:p>
        </p:txBody>
      </p:sp>
      <p:graphicFrame>
        <p:nvGraphicFramePr>
          <p:cNvPr id="6" name="図表 5">
            <a:extLst>
              <a:ext uri="{FF2B5EF4-FFF2-40B4-BE49-F238E27FC236}">
                <a16:creationId xmlns:a16="http://schemas.microsoft.com/office/drawing/2014/main" id="{B609D525-2723-4707-83E0-7E1A1E3406D2}"/>
              </a:ext>
            </a:extLst>
          </p:cNvPr>
          <p:cNvGraphicFramePr/>
          <p:nvPr>
            <p:extLst>
              <p:ext uri="{D42A27DB-BD31-4B8C-83A1-F6EECF244321}">
                <p14:modId xmlns:p14="http://schemas.microsoft.com/office/powerpoint/2010/main" val="835402288"/>
              </p:ext>
            </p:extLst>
          </p:nvPr>
        </p:nvGraphicFramePr>
        <p:xfrm>
          <a:off x="-339364" y="1913640"/>
          <a:ext cx="3893270" cy="3959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スライド番号プレースホルダー 3">
            <a:extLst>
              <a:ext uri="{FF2B5EF4-FFF2-40B4-BE49-F238E27FC236}">
                <a16:creationId xmlns:a16="http://schemas.microsoft.com/office/drawing/2014/main" id="{F7F2A7DB-057B-4567-ACFE-15D55384DFA9}"/>
              </a:ext>
            </a:extLst>
          </p:cNvPr>
          <p:cNvSpPr>
            <a:spLocks noGrp="1"/>
          </p:cNvSpPr>
          <p:nvPr>
            <p:ph type="sldNum" sz="quarter" idx="12"/>
          </p:nvPr>
        </p:nvSpPr>
        <p:spPr/>
        <p:txBody>
          <a:bodyPr/>
          <a:lstStyle/>
          <a:p>
            <a:fld id="{E9DBC28F-499F-4588-A90A-A9703E63A171}" type="slidenum">
              <a:rPr kumimoji="1" lang="ja-JP" altLang="en-US" smtClean="0"/>
              <a:t>10</a:t>
            </a:fld>
            <a:endParaRPr kumimoji="1" lang="ja-JP" altLang="en-US"/>
          </a:p>
        </p:txBody>
      </p:sp>
    </p:spTree>
    <p:extLst>
      <p:ext uri="{BB962C8B-B14F-4D97-AF65-F5344CB8AC3E}">
        <p14:creationId xmlns:p14="http://schemas.microsoft.com/office/powerpoint/2010/main" val="1168825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976683-BFC9-453B-8517-5E1D95A9CE9B}"/>
              </a:ext>
            </a:extLst>
          </p:cNvPr>
          <p:cNvSpPr>
            <a:spLocks noGrp="1"/>
          </p:cNvSpPr>
          <p:nvPr>
            <p:ph type="title"/>
          </p:nvPr>
        </p:nvSpPr>
        <p:spPr/>
        <p:txBody>
          <a:bodyPr/>
          <a:lstStyle/>
          <a:p>
            <a:r>
              <a:rPr kumimoji="1" lang="en-US" altLang="ja-JP" dirty="0"/>
              <a:t>OSS</a:t>
            </a:r>
            <a:r>
              <a:rPr kumimoji="1" lang="ja-JP" altLang="en-US" dirty="0"/>
              <a:t>についての調査</a:t>
            </a:r>
          </a:p>
        </p:txBody>
      </p:sp>
      <p:sp>
        <p:nvSpPr>
          <p:cNvPr id="3" name="コンテンツ プレースホルダー 2">
            <a:extLst>
              <a:ext uri="{FF2B5EF4-FFF2-40B4-BE49-F238E27FC236}">
                <a16:creationId xmlns:a16="http://schemas.microsoft.com/office/drawing/2014/main" id="{5CE1D21D-92E2-4C0A-8FA5-939FE5A54822}"/>
              </a:ext>
            </a:extLst>
          </p:cNvPr>
          <p:cNvSpPr>
            <a:spLocks noGrp="1"/>
          </p:cNvSpPr>
          <p:nvPr>
            <p:ph idx="1"/>
          </p:nvPr>
        </p:nvSpPr>
        <p:spPr>
          <a:xfrm>
            <a:off x="4666268" y="1690689"/>
            <a:ext cx="3849082" cy="4486274"/>
          </a:xfrm>
        </p:spPr>
        <p:txBody>
          <a:bodyPr/>
          <a:lstStyle/>
          <a:p>
            <a:r>
              <a:rPr kumimoji="1" lang="en-US" altLang="ja-JP" dirty="0"/>
              <a:t>OSS</a:t>
            </a:r>
            <a:r>
              <a:rPr kumimoji="1" lang="ja-JP" altLang="en-US" dirty="0"/>
              <a:t>利用時の</a:t>
            </a:r>
            <a:endParaRPr kumimoji="1" lang="en-US" altLang="ja-JP" dirty="0"/>
          </a:p>
          <a:p>
            <a:pPr marL="0" indent="0">
              <a:buNone/>
            </a:pPr>
            <a:r>
              <a:rPr lang="ja-JP" altLang="en-US" dirty="0"/>
              <a:t>　</a:t>
            </a:r>
            <a:r>
              <a:rPr kumimoji="1" lang="ja-JP" altLang="en-US" dirty="0"/>
              <a:t>多数の課題</a:t>
            </a:r>
            <a:endParaRPr kumimoji="1" lang="en-US" altLang="ja-JP" dirty="0"/>
          </a:p>
          <a:p>
            <a:endParaRPr kumimoji="1" lang="en-US" altLang="ja-JP" dirty="0"/>
          </a:p>
          <a:p>
            <a:endParaRPr lang="en-US" altLang="ja-JP" dirty="0"/>
          </a:p>
          <a:p>
            <a:r>
              <a:rPr kumimoji="1" lang="en-US" altLang="ja-JP" dirty="0"/>
              <a:t>MSR</a:t>
            </a:r>
            <a:r>
              <a:rPr kumimoji="1" lang="ja-JP" altLang="en-US" dirty="0"/>
              <a:t>研究の成果の</a:t>
            </a:r>
            <a:endParaRPr kumimoji="1" lang="en-US" altLang="ja-JP" dirty="0"/>
          </a:p>
          <a:p>
            <a:pPr marL="0" indent="0">
              <a:buNone/>
            </a:pPr>
            <a:r>
              <a:rPr kumimoji="1" lang="ja-JP" altLang="en-US" dirty="0"/>
              <a:t>   活用が期待される</a:t>
            </a:r>
          </a:p>
        </p:txBody>
      </p:sp>
      <p:graphicFrame>
        <p:nvGraphicFramePr>
          <p:cNvPr id="4" name="図表 3">
            <a:extLst>
              <a:ext uri="{FF2B5EF4-FFF2-40B4-BE49-F238E27FC236}">
                <a16:creationId xmlns:a16="http://schemas.microsoft.com/office/drawing/2014/main" id="{4F3F51E9-E31E-4083-8C80-718F571E894C}"/>
              </a:ext>
            </a:extLst>
          </p:cNvPr>
          <p:cNvGraphicFramePr/>
          <p:nvPr>
            <p:extLst>
              <p:ext uri="{D42A27DB-BD31-4B8C-83A1-F6EECF244321}">
                <p14:modId xmlns:p14="http://schemas.microsoft.com/office/powerpoint/2010/main" val="2044181623"/>
              </p:ext>
            </p:extLst>
          </p:nvPr>
        </p:nvGraphicFramePr>
        <p:xfrm>
          <a:off x="628650" y="1690689"/>
          <a:ext cx="3732335" cy="4030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スライド番号プレースホルダー 4">
            <a:extLst>
              <a:ext uri="{FF2B5EF4-FFF2-40B4-BE49-F238E27FC236}">
                <a16:creationId xmlns:a16="http://schemas.microsoft.com/office/drawing/2014/main" id="{5374B382-7F59-477E-972F-EFD0BE22D5D3}"/>
              </a:ext>
            </a:extLst>
          </p:cNvPr>
          <p:cNvSpPr>
            <a:spLocks noGrp="1"/>
          </p:cNvSpPr>
          <p:nvPr>
            <p:ph type="sldNum" sz="quarter" idx="12"/>
          </p:nvPr>
        </p:nvSpPr>
        <p:spPr/>
        <p:txBody>
          <a:bodyPr/>
          <a:lstStyle/>
          <a:p>
            <a:fld id="{E9DBC28F-499F-4588-A90A-A9703E63A171}" type="slidenum">
              <a:rPr kumimoji="1" lang="ja-JP" altLang="en-US" smtClean="0"/>
              <a:t>11</a:t>
            </a:fld>
            <a:endParaRPr kumimoji="1" lang="ja-JP" altLang="en-US"/>
          </a:p>
        </p:txBody>
      </p:sp>
    </p:spTree>
    <p:extLst>
      <p:ext uri="{BB962C8B-B14F-4D97-AF65-F5344CB8AC3E}">
        <p14:creationId xmlns:p14="http://schemas.microsoft.com/office/powerpoint/2010/main" val="3182489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8CD166-00A4-4719-8ABC-9EC5FF5DD557}"/>
              </a:ext>
            </a:extLst>
          </p:cNvPr>
          <p:cNvSpPr>
            <a:spLocks noGrp="1"/>
          </p:cNvSpPr>
          <p:nvPr>
            <p:ph type="title"/>
          </p:nvPr>
        </p:nvSpPr>
        <p:spPr/>
        <p:txBody>
          <a:bodyPr/>
          <a:lstStyle/>
          <a:p>
            <a:r>
              <a:rPr kumimoji="1" lang="ja-JP" altLang="en-US" dirty="0"/>
              <a:t>研究者の見解</a:t>
            </a:r>
          </a:p>
        </p:txBody>
      </p:sp>
      <p:sp>
        <p:nvSpPr>
          <p:cNvPr id="3" name="コンテンツ プレースホルダー 2">
            <a:extLst>
              <a:ext uri="{FF2B5EF4-FFF2-40B4-BE49-F238E27FC236}">
                <a16:creationId xmlns:a16="http://schemas.microsoft.com/office/drawing/2014/main" id="{46BEFE43-9D55-4846-956C-B5710E5AB3EE}"/>
              </a:ext>
            </a:extLst>
          </p:cNvPr>
          <p:cNvSpPr>
            <a:spLocks noGrp="1"/>
          </p:cNvSpPr>
          <p:nvPr>
            <p:ph idx="1"/>
          </p:nvPr>
        </p:nvSpPr>
        <p:spPr>
          <a:xfrm>
            <a:off x="455727" y="1825625"/>
            <a:ext cx="8232546" cy="4351338"/>
          </a:xfrm>
        </p:spPr>
        <p:txBody>
          <a:bodyPr/>
          <a:lstStyle/>
          <a:p>
            <a:pPr marL="0" indent="0">
              <a:buNone/>
            </a:pPr>
            <a:r>
              <a:rPr kumimoji="1" lang="en-US" altLang="ja-JP" dirty="0"/>
              <a:t>OSS</a:t>
            </a:r>
            <a:r>
              <a:rPr kumimoji="1" lang="ja-JP" altLang="en-US" dirty="0"/>
              <a:t>開発データ自体が興味深く研究テーマが多彩</a:t>
            </a:r>
            <a:endParaRPr kumimoji="1" lang="en-US" altLang="ja-JP" dirty="0"/>
          </a:p>
          <a:p>
            <a:endParaRPr kumimoji="1" lang="en-US" altLang="ja-JP" dirty="0"/>
          </a:p>
          <a:p>
            <a:pPr marL="0" indent="0">
              <a:buNone/>
            </a:pPr>
            <a:r>
              <a:rPr kumimoji="1" lang="en-US" altLang="ja-JP" dirty="0"/>
              <a:t>MSR</a:t>
            </a:r>
            <a:r>
              <a:rPr kumimoji="1" lang="ja-JP" altLang="en-US" dirty="0"/>
              <a:t>分野の研究者の急増により研究者同士互いに論文を引用しあうことにより更なる発展が期待</a:t>
            </a:r>
            <a:endParaRPr kumimoji="1" lang="en-US" altLang="ja-JP" dirty="0"/>
          </a:p>
          <a:p>
            <a:pPr marL="0" indent="0">
              <a:buNone/>
            </a:pPr>
            <a:endParaRPr lang="en-US" altLang="ja-JP" dirty="0"/>
          </a:p>
          <a:p>
            <a:pPr marL="0" indent="0">
              <a:buNone/>
            </a:pPr>
            <a:endParaRPr kumimoji="1" lang="en-US" altLang="ja-JP" dirty="0"/>
          </a:p>
          <a:p>
            <a:pPr marL="0" indent="0">
              <a:buNone/>
            </a:pPr>
            <a:r>
              <a:rPr lang="en-US" altLang="ja-JP" dirty="0"/>
              <a:t>		</a:t>
            </a:r>
            <a:r>
              <a:rPr lang="ja-JP" altLang="en-US" dirty="0"/>
              <a:t>技術的進歩の見込みあり</a:t>
            </a:r>
            <a:endParaRPr lang="en-US" altLang="ja-JP" dirty="0"/>
          </a:p>
        </p:txBody>
      </p:sp>
      <p:sp>
        <p:nvSpPr>
          <p:cNvPr id="5" name="矢印: 下 4">
            <a:extLst>
              <a:ext uri="{FF2B5EF4-FFF2-40B4-BE49-F238E27FC236}">
                <a16:creationId xmlns:a16="http://schemas.microsoft.com/office/drawing/2014/main" id="{B510374A-4754-44D5-83B1-E86437E92A0B}"/>
              </a:ext>
            </a:extLst>
          </p:cNvPr>
          <p:cNvSpPr/>
          <p:nvPr/>
        </p:nvSpPr>
        <p:spPr>
          <a:xfrm>
            <a:off x="3968684" y="4001294"/>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4" name="スライド番号プレースホルダー 3">
            <a:extLst>
              <a:ext uri="{FF2B5EF4-FFF2-40B4-BE49-F238E27FC236}">
                <a16:creationId xmlns:a16="http://schemas.microsoft.com/office/drawing/2014/main" id="{2A2B5C4F-B5C4-4A2A-A864-420E1F0B480C}"/>
              </a:ext>
            </a:extLst>
          </p:cNvPr>
          <p:cNvSpPr>
            <a:spLocks noGrp="1"/>
          </p:cNvSpPr>
          <p:nvPr>
            <p:ph type="sldNum" sz="quarter" idx="12"/>
          </p:nvPr>
        </p:nvSpPr>
        <p:spPr/>
        <p:txBody>
          <a:bodyPr/>
          <a:lstStyle/>
          <a:p>
            <a:fld id="{E9DBC28F-499F-4588-A90A-A9703E63A171}" type="slidenum">
              <a:rPr kumimoji="1" lang="ja-JP" altLang="en-US" smtClean="0"/>
              <a:t>12</a:t>
            </a:fld>
            <a:endParaRPr kumimoji="1" lang="ja-JP" altLang="en-US"/>
          </a:p>
        </p:txBody>
      </p:sp>
    </p:spTree>
    <p:extLst>
      <p:ext uri="{BB962C8B-B14F-4D97-AF65-F5344CB8AC3E}">
        <p14:creationId xmlns:p14="http://schemas.microsoft.com/office/powerpoint/2010/main" val="4282733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B93DC1-F19E-4A9A-BEB2-F8C5336957E5}"/>
              </a:ext>
            </a:extLst>
          </p:cNvPr>
          <p:cNvSpPr>
            <a:spLocks noGrp="1"/>
          </p:cNvSpPr>
          <p:nvPr>
            <p:ph type="title"/>
          </p:nvPr>
        </p:nvSpPr>
        <p:spPr/>
        <p:txBody>
          <a:bodyPr/>
          <a:lstStyle/>
          <a:p>
            <a:r>
              <a:rPr kumimoji="1" lang="ja-JP" altLang="en-US" dirty="0"/>
              <a:t>研究テーマ</a:t>
            </a:r>
          </a:p>
        </p:txBody>
      </p:sp>
      <p:graphicFrame>
        <p:nvGraphicFramePr>
          <p:cNvPr id="8" name="コンテンツ プレースホルダー 7">
            <a:extLst>
              <a:ext uri="{FF2B5EF4-FFF2-40B4-BE49-F238E27FC236}">
                <a16:creationId xmlns:a16="http://schemas.microsoft.com/office/drawing/2014/main" id="{090D1C2D-6F10-45C1-9CBE-B911CD1AE5CB}"/>
              </a:ext>
            </a:extLst>
          </p:cNvPr>
          <p:cNvGraphicFramePr>
            <a:graphicFrameLocks noGrp="1"/>
          </p:cNvGraphicFramePr>
          <p:nvPr>
            <p:ph idx="1"/>
            <p:extLst>
              <p:ext uri="{D42A27DB-BD31-4B8C-83A1-F6EECF244321}">
                <p14:modId xmlns:p14="http://schemas.microsoft.com/office/powerpoint/2010/main" val="223335888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スライド番号プレースホルダー 2">
            <a:extLst>
              <a:ext uri="{FF2B5EF4-FFF2-40B4-BE49-F238E27FC236}">
                <a16:creationId xmlns:a16="http://schemas.microsoft.com/office/drawing/2014/main" id="{0B29C0DB-31DC-44B2-8073-951DC6C1E285}"/>
              </a:ext>
            </a:extLst>
          </p:cNvPr>
          <p:cNvSpPr>
            <a:spLocks noGrp="1"/>
          </p:cNvSpPr>
          <p:nvPr>
            <p:ph type="sldNum" sz="quarter" idx="12"/>
          </p:nvPr>
        </p:nvSpPr>
        <p:spPr/>
        <p:txBody>
          <a:bodyPr/>
          <a:lstStyle/>
          <a:p>
            <a:fld id="{E9DBC28F-499F-4588-A90A-A9703E63A171}" type="slidenum">
              <a:rPr kumimoji="1" lang="ja-JP" altLang="en-US" smtClean="0"/>
              <a:t>13</a:t>
            </a:fld>
            <a:endParaRPr kumimoji="1" lang="ja-JP" altLang="en-US"/>
          </a:p>
        </p:txBody>
      </p:sp>
    </p:spTree>
    <p:extLst>
      <p:ext uri="{BB962C8B-B14F-4D97-AF65-F5344CB8AC3E}">
        <p14:creationId xmlns:p14="http://schemas.microsoft.com/office/powerpoint/2010/main" val="2754864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E79B02-5F91-4E74-9A20-6AD1D80E5F23}"/>
              </a:ext>
            </a:extLst>
          </p:cNvPr>
          <p:cNvSpPr>
            <a:spLocks noGrp="1"/>
          </p:cNvSpPr>
          <p:nvPr>
            <p:ph type="title"/>
          </p:nvPr>
        </p:nvSpPr>
        <p:spPr>
          <a:xfrm>
            <a:off x="628650" y="365126"/>
            <a:ext cx="7886700" cy="1325563"/>
          </a:xfrm>
        </p:spPr>
        <p:txBody>
          <a:bodyPr/>
          <a:lstStyle/>
          <a:p>
            <a:r>
              <a:rPr lang="ja-JP" altLang="en-US" dirty="0"/>
              <a:t>研究テーマ</a:t>
            </a:r>
            <a:endParaRPr kumimoji="1" lang="ja-JP" altLang="en-US" dirty="0"/>
          </a:p>
        </p:txBody>
      </p:sp>
      <p:graphicFrame>
        <p:nvGraphicFramePr>
          <p:cNvPr id="6" name="コンテンツ プレースホルダー 7">
            <a:extLst>
              <a:ext uri="{FF2B5EF4-FFF2-40B4-BE49-F238E27FC236}">
                <a16:creationId xmlns:a16="http://schemas.microsoft.com/office/drawing/2014/main" id="{C74369C2-02F4-4D49-BC6E-C157276FBABF}"/>
              </a:ext>
            </a:extLst>
          </p:cNvPr>
          <p:cNvGraphicFramePr>
            <a:graphicFrameLocks/>
          </p:cNvGraphicFramePr>
          <p:nvPr>
            <p:extLst>
              <p:ext uri="{D42A27DB-BD31-4B8C-83A1-F6EECF244321}">
                <p14:modId xmlns:p14="http://schemas.microsoft.com/office/powerpoint/2010/main" val="121939207"/>
              </p:ext>
            </p:extLst>
          </p:nvPr>
        </p:nvGraphicFramePr>
        <p:xfrm>
          <a:off x="4846424" y="258375"/>
          <a:ext cx="3317274" cy="1567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タイトル 1">
            <a:extLst>
              <a:ext uri="{FF2B5EF4-FFF2-40B4-BE49-F238E27FC236}">
                <a16:creationId xmlns:a16="http://schemas.microsoft.com/office/drawing/2014/main" id="{8F197A35-18DD-4BE5-8057-D77605BCAFA6}"/>
              </a:ext>
            </a:extLst>
          </p:cNvPr>
          <p:cNvSpPr txBox="1">
            <a:spLocks/>
          </p:cNvSpPr>
          <p:nvPr/>
        </p:nvSpPr>
        <p:spPr>
          <a:xfrm>
            <a:off x="628650" y="1882302"/>
            <a:ext cx="7886700" cy="43702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dirty="0"/>
          </a:p>
        </p:txBody>
      </p:sp>
      <p:sp>
        <p:nvSpPr>
          <p:cNvPr id="10" name="コンテンツ プレースホルダー 2">
            <a:extLst>
              <a:ext uri="{FF2B5EF4-FFF2-40B4-BE49-F238E27FC236}">
                <a16:creationId xmlns:a16="http://schemas.microsoft.com/office/drawing/2014/main" id="{EC1036EA-66F0-44A3-86F2-C6331B65E456}"/>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b="1" dirty="0"/>
              <a:t>ソフトウェア品質</a:t>
            </a:r>
            <a:endParaRPr lang="en-US" altLang="ja-JP" b="1" dirty="0"/>
          </a:p>
          <a:p>
            <a:endParaRPr lang="en-US" altLang="ja-JP" dirty="0"/>
          </a:p>
          <a:p>
            <a:r>
              <a:rPr lang="ja-JP" altLang="en-US" dirty="0"/>
              <a:t>バグモジュール予測</a:t>
            </a:r>
            <a:endParaRPr lang="en-US" altLang="ja-JP" dirty="0"/>
          </a:p>
          <a:p>
            <a:r>
              <a:rPr lang="en-US" altLang="ja-JP" dirty="0"/>
              <a:t>Bug localization(</a:t>
            </a:r>
            <a:r>
              <a:rPr lang="ja-JP" altLang="en-US" dirty="0"/>
              <a:t>バグ位置の推定</a:t>
            </a:r>
            <a:r>
              <a:rPr lang="en-US" altLang="ja-JP" dirty="0"/>
              <a:t>)</a:t>
            </a:r>
          </a:p>
          <a:p>
            <a:r>
              <a:rPr lang="ja-JP" altLang="en-US" dirty="0"/>
              <a:t>開発者の誤りパターン検出</a:t>
            </a:r>
            <a:endParaRPr lang="en-US" altLang="ja-JP" dirty="0"/>
          </a:p>
          <a:p>
            <a:r>
              <a:rPr lang="ja-JP" altLang="en-US" dirty="0"/>
              <a:t>バグ修正時間の予測</a:t>
            </a:r>
            <a:endParaRPr lang="en-US" altLang="ja-JP" dirty="0"/>
          </a:p>
          <a:p>
            <a:r>
              <a:rPr lang="ja-JP" altLang="en-US" dirty="0"/>
              <a:t>バグ修正誤りの分析</a:t>
            </a:r>
          </a:p>
          <a:p>
            <a:pPr marL="0" indent="0">
              <a:buNone/>
            </a:pPr>
            <a:endParaRPr lang="ja-JP" altLang="en-US" dirty="0"/>
          </a:p>
        </p:txBody>
      </p:sp>
      <p:sp>
        <p:nvSpPr>
          <p:cNvPr id="3" name="スライド番号プレースホルダー 2">
            <a:extLst>
              <a:ext uri="{FF2B5EF4-FFF2-40B4-BE49-F238E27FC236}">
                <a16:creationId xmlns:a16="http://schemas.microsoft.com/office/drawing/2014/main" id="{304D9D37-8860-4EC2-B987-D30C58E50550}"/>
              </a:ext>
            </a:extLst>
          </p:cNvPr>
          <p:cNvSpPr>
            <a:spLocks noGrp="1"/>
          </p:cNvSpPr>
          <p:nvPr>
            <p:ph type="sldNum" sz="quarter" idx="12"/>
          </p:nvPr>
        </p:nvSpPr>
        <p:spPr/>
        <p:txBody>
          <a:bodyPr/>
          <a:lstStyle/>
          <a:p>
            <a:fld id="{E9DBC28F-499F-4588-A90A-A9703E63A171}" type="slidenum">
              <a:rPr kumimoji="1" lang="ja-JP" altLang="en-US" smtClean="0"/>
              <a:t>14</a:t>
            </a:fld>
            <a:endParaRPr kumimoji="1" lang="ja-JP" altLang="en-US"/>
          </a:p>
        </p:txBody>
      </p:sp>
    </p:spTree>
    <p:extLst>
      <p:ext uri="{BB962C8B-B14F-4D97-AF65-F5344CB8AC3E}">
        <p14:creationId xmlns:p14="http://schemas.microsoft.com/office/powerpoint/2010/main" val="2415398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E79B02-5F91-4E74-9A20-6AD1D80E5F23}"/>
              </a:ext>
            </a:extLst>
          </p:cNvPr>
          <p:cNvSpPr>
            <a:spLocks noGrp="1"/>
          </p:cNvSpPr>
          <p:nvPr>
            <p:ph type="title"/>
          </p:nvPr>
        </p:nvSpPr>
        <p:spPr/>
        <p:txBody>
          <a:bodyPr/>
          <a:lstStyle/>
          <a:p>
            <a:r>
              <a:rPr lang="ja-JP" altLang="en-US" dirty="0"/>
              <a:t>研究テーマ</a:t>
            </a:r>
            <a:endParaRPr kumimoji="1" lang="ja-JP" altLang="en-US" dirty="0"/>
          </a:p>
        </p:txBody>
      </p:sp>
      <p:graphicFrame>
        <p:nvGraphicFramePr>
          <p:cNvPr id="6" name="コンテンツ プレースホルダー 7">
            <a:extLst>
              <a:ext uri="{FF2B5EF4-FFF2-40B4-BE49-F238E27FC236}">
                <a16:creationId xmlns:a16="http://schemas.microsoft.com/office/drawing/2014/main" id="{C74369C2-02F4-4D49-BC6E-C157276FBABF}"/>
              </a:ext>
            </a:extLst>
          </p:cNvPr>
          <p:cNvGraphicFramePr>
            <a:graphicFrameLocks/>
          </p:cNvGraphicFramePr>
          <p:nvPr>
            <p:extLst>
              <p:ext uri="{D42A27DB-BD31-4B8C-83A1-F6EECF244321}">
                <p14:modId xmlns:p14="http://schemas.microsoft.com/office/powerpoint/2010/main" val="3857937296"/>
              </p:ext>
            </p:extLst>
          </p:nvPr>
        </p:nvGraphicFramePr>
        <p:xfrm>
          <a:off x="4846424" y="258375"/>
          <a:ext cx="3317274" cy="1567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コンテンツ プレースホルダー 2">
            <a:extLst>
              <a:ext uri="{FF2B5EF4-FFF2-40B4-BE49-F238E27FC236}">
                <a16:creationId xmlns:a16="http://schemas.microsoft.com/office/drawing/2014/main" id="{4182B111-8DE8-4671-8EE5-80BC674FD379}"/>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b="1" dirty="0"/>
              <a:t>開発プロセスの分析</a:t>
            </a:r>
            <a:endParaRPr lang="en-US" altLang="ja-JP" b="1" dirty="0"/>
          </a:p>
          <a:p>
            <a:endParaRPr lang="ja-JP" altLang="en-US" dirty="0"/>
          </a:p>
          <a:p>
            <a:r>
              <a:rPr lang="ja-JP" altLang="en-US" dirty="0"/>
              <a:t>変更の分析・予測</a:t>
            </a:r>
            <a:endParaRPr lang="en-US" altLang="ja-JP" dirty="0"/>
          </a:p>
          <a:p>
            <a:r>
              <a:rPr lang="ja-JP" altLang="en-US" dirty="0"/>
              <a:t>同時変更コードの分析</a:t>
            </a:r>
            <a:endParaRPr lang="en-US" altLang="ja-JP" dirty="0"/>
          </a:p>
          <a:p>
            <a:r>
              <a:rPr lang="en-US" altLang="ja-JP" dirty="0"/>
              <a:t>Patch</a:t>
            </a:r>
            <a:r>
              <a:rPr lang="ja-JP" altLang="en-US" dirty="0"/>
              <a:t>投稿受理システム</a:t>
            </a:r>
            <a:endParaRPr lang="en-US" altLang="ja-JP" dirty="0"/>
          </a:p>
          <a:p>
            <a:r>
              <a:rPr lang="ja-JP" altLang="en-US" dirty="0"/>
              <a:t>バグ修正プロセス</a:t>
            </a:r>
            <a:endParaRPr lang="en-US" altLang="ja-JP" dirty="0"/>
          </a:p>
          <a:p>
            <a:r>
              <a:rPr lang="ja-JP" altLang="en-US" dirty="0"/>
              <a:t>コードクローン分析</a:t>
            </a:r>
            <a:endParaRPr lang="en-US" altLang="ja-JP" dirty="0"/>
          </a:p>
          <a:p>
            <a:pPr marL="0" indent="0">
              <a:buNone/>
            </a:pPr>
            <a:endParaRPr lang="ja-JP" altLang="en-US" dirty="0"/>
          </a:p>
        </p:txBody>
      </p:sp>
      <p:sp>
        <p:nvSpPr>
          <p:cNvPr id="3" name="スライド番号プレースホルダー 2">
            <a:extLst>
              <a:ext uri="{FF2B5EF4-FFF2-40B4-BE49-F238E27FC236}">
                <a16:creationId xmlns:a16="http://schemas.microsoft.com/office/drawing/2014/main" id="{AD0D8F16-F3EC-4D14-A1BF-297FE6187740}"/>
              </a:ext>
            </a:extLst>
          </p:cNvPr>
          <p:cNvSpPr>
            <a:spLocks noGrp="1"/>
          </p:cNvSpPr>
          <p:nvPr>
            <p:ph type="sldNum" sz="quarter" idx="12"/>
          </p:nvPr>
        </p:nvSpPr>
        <p:spPr/>
        <p:txBody>
          <a:bodyPr/>
          <a:lstStyle/>
          <a:p>
            <a:fld id="{E9DBC28F-499F-4588-A90A-A9703E63A171}" type="slidenum">
              <a:rPr kumimoji="1" lang="ja-JP" altLang="en-US" smtClean="0"/>
              <a:t>15</a:t>
            </a:fld>
            <a:endParaRPr kumimoji="1" lang="ja-JP" altLang="en-US"/>
          </a:p>
        </p:txBody>
      </p:sp>
    </p:spTree>
    <p:extLst>
      <p:ext uri="{BB962C8B-B14F-4D97-AF65-F5344CB8AC3E}">
        <p14:creationId xmlns:p14="http://schemas.microsoft.com/office/powerpoint/2010/main" val="7456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E79B02-5F91-4E74-9A20-6AD1D80E5F23}"/>
              </a:ext>
            </a:extLst>
          </p:cNvPr>
          <p:cNvSpPr>
            <a:spLocks noGrp="1"/>
          </p:cNvSpPr>
          <p:nvPr>
            <p:ph type="title"/>
          </p:nvPr>
        </p:nvSpPr>
        <p:spPr/>
        <p:txBody>
          <a:bodyPr/>
          <a:lstStyle/>
          <a:p>
            <a:r>
              <a:rPr lang="ja-JP" altLang="en-US" dirty="0"/>
              <a:t>研究テーマ</a:t>
            </a:r>
            <a:endParaRPr kumimoji="1" lang="ja-JP" altLang="en-US" dirty="0"/>
          </a:p>
        </p:txBody>
      </p:sp>
      <p:graphicFrame>
        <p:nvGraphicFramePr>
          <p:cNvPr id="6" name="コンテンツ プレースホルダー 7">
            <a:extLst>
              <a:ext uri="{FF2B5EF4-FFF2-40B4-BE49-F238E27FC236}">
                <a16:creationId xmlns:a16="http://schemas.microsoft.com/office/drawing/2014/main" id="{C74369C2-02F4-4D49-BC6E-C157276FBABF}"/>
              </a:ext>
            </a:extLst>
          </p:cNvPr>
          <p:cNvGraphicFramePr>
            <a:graphicFrameLocks/>
          </p:cNvGraphicFramePr>
          <p:nvPr>
            <p:extLst>
              <p:ext uri="{D42A27DB-BD31-4B8C-83A1-F6EECF244321}">
                <p14:modId xmlns:p14="http://schemas.microsoft.com/office/powerpoint/2010/main" val="2328972527"/>
              </p:ext>
            </p:extLst>
          </p:nvPr>
        </p:nvGraphicFramePr>
        <p:xfrm>
          <a:off x="4846424" y="258375"/>
          <a:ext cx="3317274" cy="1567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コンテンツ プレースホルダー 2">
            <a:extLst>
              <a:ext uri="{FF2B5EF4-FFF2-40B4-BE49-F238E27FC236}">
                <a16:creationId xmlns:a16="http://schemas.microsoft.com/office/drawing/2014/main" id="{1D54653D-104B-48D7-9ED8-CD448FABB04C}"/>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b="1" dirty="0"/>
              <a:t>協調作業の分析</a:t>
            </a:r>
            <a:endParaRPr lang="en-US" altLang="ja-JP" b="1" dirty="0"/>
          </a:p>
          <a:p>
            <a:pPr marL="0" indent="0">
              <a:buNone/>
            </a:pPr>
            <a:endParaRPr lang="en-US" altLang="ja-JP" dirty="0"/>
          </a:p>
          <a:p>
            <a:r>
              <a:rPr lang="ja-JP" altLang="en-US" dirty="0"/>
              <a:t>エキスパート推薦</a:t>
            </a:r>
            <a:endParaRPr lang="en-US" altLang="ja-JP" dirty="0"/>
          </a:p>
          <a:p>
            <a:r>
              <a:rPr lang="ja-JP" altLang="en-US" dirty="0"/>
              <a:t>コミッター推薦</a:t>
            </a:r>
            <a:endParaRPr lang="en-US" altLang="ja-JP" dirty="0"/>
          </a:p>
          <a:p>
            <a:r>
              <a:rPr lang="ja-JP" altLang="en-US" dirty="0"/>
              <a:t>コミュニケーション分析</a:t>
            </a:r>
            <a:endParaRPr lang="en-US" altLang="ja-JP" dirty="0"/>
          </a:p>
          <a:p>
            <a:r>
              <a:rPr lang="en-US" altLang="ja-JP" dirty="0"/>
              <a:t>Openness(</a:t>
            </a:r>
            <a:r>
              <a:rPr lang="ja-JP" altLang="en-US" dirty="0"/>
              <a:t>開放性</a:t>
            </a:r>
            <a:r>
              <a:rPr lang="en-US" altLang="ja-JP" dirty="0"/>
              <a:t>)</a:t>
            </a:r>
            <a:r>
              <a:rPr lang="ja-JP" altLang="en-US" dirty="0"/>
              <a:t>の分析</a:t>
            </a:r>
          </a:p>
          <a:p>
            <a:pPr marL="0" indent="0">
              <a:buNone/>
            </a:pPr>
            <a:endParaRPr lang="ja-JP" altLang="en-US" dirty="0"/>
          </a:p>
        </p:txBody>
      </p:sp>
      <p:sp>
        <p:nvSpPr>
          <p:cNvPr id="3" name="スライド番号プレースホルダー 2">
            <a:extLst>
              <a:ext uri="{FF2B5EF4-FFF2-40B4-BE49-F238E27FC236}">
                <a16:creationId xmlns:a16="http://schemas.microsoft.com/office/drawing/2014/main" id="{D6173AD2-4845-4ABC-A0B5-F64D7CF74C37}"/>
              </a:ext>
            </a:extLst>
          </p:cNvPr>
          <p:cNvSpPr>
            <a:spLocks noGrp="1"/>
          </p:cNvSpPr>
          <p:nvPr>
            <p:ph type="sldNum" sz="quarter" idx="12"/>
          </p:nvPr>
        </p:nvSpPr>
        <p:spPr/>
        <p:txBody>
          <a:bodyPr/>
          <a:lstStyle/>
          <a:p>
            <a:fld id="{E9DBC28F-499F-4588-A90A-A9703E63A171}" type="slidenum">
              <a:rPr kumimoji="1" lang="ja-JP" altLang="en-US" smtClean="0"/>
              <a:t>16</a:t>
            </a:fld>
            <a:endParaRPr kumimoji="1" lang="ja-JP" altLang="en-US"/>
          </a:p>
        </p:txBody>
      </p:sp>
    </p:spTree>
    <p:extLst>
      <p:ext uri="{BB962C8B-B14F-4D97-AF65-F5344CB8AC3E}">
        <p14:creationId xmlns:p14="http://schemas.microsoft.com/office/powerpoint/2010/main" val="1709217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E79B02-5F91-4E74-9A20-6AD1D80E5F23}"/>
              </a:ext>
            </a:extLst>
          </p:cNvPr>
          <p:cNvSpPr>
            <a:spLocks noGrp="1"/>
          </p:cNvSpPr>
          <p:nvPr>
            <p:ph type="title"/>
          </p:nvPr>
        </p:nvSpPr>
        <p:spPr/>
        <p:txBody>
          <a:bodyPr/>
          <a:lstStyle/>
          <a:p>
            <a:r>
              <a:rPr lang="ja-JP" altLang="en-US" dirty="0"/>
              <a:t>研究テーマ</a:t>
            </a:r>
            <a:endParaRPr kumimoji="1" lang="ja-JP" altLang="en-US" dirty="0"/>
          </a:p>
        </p:txBody>
      </p:sp>
      <p:graphicFrame>
        <p:nvGraphicFramePr>
          <p:cNvPr id="6" name="コンテンツ プレースホルダー 7">
            <a:extLst>
              <a:ext uri="{FF2B5EF4-FFF2-40B4-BE49-F238E27FC236}">
                <a16:creationId xmlns:a16="http://schemas.microsoft.com/office/drawing/2014/main" id="{C74369C2-02F4-4D49-BC6E-C157276FBABF}"/>
              </a:ext>
            </a:extLst>
          </p:cNvPr>
          <p:cNvGraphicFramePr>
            <a:graphicFrameLocks/>
          </p:cNvGraphicFramePr>
          <p:nvPr>
            <p:extLst>
              <p:ext uri="{D42A27DB-BD31-4B8C-83A1-F6EECF244321}">
                <p14:modId xmlns:p14="http://schemas.microsoft.com/office/powerpoint/2010/main" val="930719608"/>
              </p:ext>
            </p:extLst>
          </p:nvPr>
        </p:nvGraphicFramePr>
        <p:xfrm>
          <a:off x="4846424" y="258375"/>
          <a:ext cx="3317274" cy="1567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コンテンツ プレースホルダー 2">
            <a:extLst>
              <a:ext uri="{FF2B5EF4-FFF2-40B4-BE49-F238E27FC236}">
                <a16:creationId xmlns:a16="http://schemas.microsoft.com/office/drawing/2014/main" id="{58C3E0E6-4BCB-46ED-B20F-8D4AAA96CB30}"/>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b="1" dirty="0"/>
              <a:t>OSS</a:t>
            </a:r>
            <a:r>
              <a:rPr lang="ja-JP" altLang="en-US" b="1" dirty="0"/>
              <a:t>を利用する開発者</a:t>
            </a:r>
          </a:p>
          <a:p>
            <a:pPr marL="0" indent="0">
              <a:buNone/>
            </a:pPr>
            <a:endParaRPr lang="en-US" altLang="ja-JP" dirty="0"/>
          </a:p>
          <a:p>
            <a:r>
              <a:rPr lang="ja-JP" altLang="en-US" dirty="0"/>
              <a:t>ライブラリの使用状況の分析</a:t>
            </a:r>
            <a:endParaRPr lang="en-US" altLang="ja-JP" dirty="0"/>
          </a:p>
          <a:p>
            <a:r>
              <a:rPr lang="ja-JP" altLang="en-US" dirty="0"/>
              <a:t>ソフトウェア部品検索</a:t>
            </a:r>
            <a:endParaRPr lang="en-US" altLang="ja-JP" dirty="0"/>
          </a:p>
          <a:p>
            <a:r>
              <a:rPr lang="ja-JP" altLang="en-US" dirty="0"/>
              <a:t>ソフトウェアの分析</a:t>
            </a:r>
            <a:endParaRPr lang="en-US" altLang="ja-JP" dirty="0"/>
          </a:p>
          <a:p>
            <a:r>
              <a:rPr lang="ja-JP" altLang="en-US" dirty="0"/>
              <a:t>ライセンスの分析</a:t>
            </a:r>
            <a:endParaRPr lang="en-US" altLang="ja-JP" dirty="0"/>
          </a:p>
          <a:p>
            <a:r>
              <a:rPr lang="ja-JP" altLang="en-US" dirty="0"/>
              <a:t>コーディングパターン検出</a:t>
            </a:r>
            <a:endParaRPr lang="en-US" altLang="ja-JP" dirty="0"/>
          </a:p>
        </p:txBody>
      </p:sp>
      <p:sp>
        <p:nvSpPr>
          <p:cNvPr id="3" name="スライド番号プレースホルダー 2">
            <a:extLst>
              <a:ext uri="{FF2B5EF4-FFF2-40B4-BE49-F238E27FC236}">
                <a16:creationId xmlns:a16="http://schemas.microsoft.com/office/drawing/2014/main" id="{C0EF92BB-1F7E-491F-8C27-F596BA782703}"/>
              </a:ext>
            </a:extLst>
          </p:cNvPr>
          <p:cNvSpPr>
            <a:spLocks noGrp="1"/>
          </p:cNvSpPr>
          <p:nvPr>
            <p:ph type="sldNum" sz="quarter" idx="12"/>
          </p:nvPr>
        </p:nvSpPr>
        <p:spPr/>
        <p:txBody>
          <a:bodyPr/>
          <a:lstStyle/>
          <a:p>
            <a:fld id="{E9DBC28F-499F-4588-A90A-A9703E63A171}" type="slidenum">
              <a:rPr kumimoji="1" lang="ja-JP" altLang="en-US" smtClean="0"/>
              <a:t>17</a:t>
            </a:fld>
            <a:endParaRPr kumimoji="1" lang="ja-JP" altLang="en-US"/>
          </a:p>
        </p:txBody>
      </p:sp>
    </p:spTree>
    <p:extLst>
      <p:ext uri="{BB962C8B-B14F-4D97-AF65-F5344CB8AC3E}">
        <p14:creationId xmlns:p14="http://schemas.microsoft.com/office/powerpoint/2010/main" val="1450931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8E79B02-5F91-4E74-9A20-6AD1D80E5F23}"/>
              </a:ext>
            </a:extLst>
          </p:cNvPr>
          <p:cNvSpPr>
            <a:spLocks noGrp="1"/>
          </p:cNvSpPr>
          <p:nvPr>
            <p:ph type="title"/>
          </p:nvPr>
        </p:nvSpPr>
        <p:spPr/>
        <p:txBody>
          <a:bodyPr/>
          <a:lstStyle/>
          <a:p>
            <a:r>
              <a:rPr lang="ja-JP" altLang="en-US" dirty="0"/>
              <a:t>研究テーマ</a:t>
            </a:r>
            <a:endParaRPr kumimoji="1" lang="ja-JP" altLang="en-US" dirty="0"/>
          </a:p>
        </p:txBody>
      </p:sp>
      <p:graphicFrame>
        <p:nvGraphicFramePr>
          <p:cNvPr id="6" name="コンテンツ プレースホルダー 7">
            <a:extLst>
              <a:ext uri="{FF2B5EF4-FFF2-40B4-BE49-F238E27FC236}">
                <a16:creationId xmlns:a16="http://schemas.microsoft.com/office/drawing/2014/main" id="{C74369C2-02F4-4D49-BC6E-C157276FBABF}"/>
              </a:ext>
            </a:extLst>
          </p:cNvPr>
          <p:cNvGraphicFramePr>
            <a:graphicFrameLocks/>
          </p:cNvGraphicFramePr>
          <p:nvPr>
            <p:extLst>
              <p:ext uri="{D42A27DB-BD31-4B8C-83A1-F6EECF244321}">
                <p14:modId xmlns:p14="http://schemas.microsoft.com/office/powerpoint/2010/main" val="1449044523"/>
              </p:ext>
            </p:extLst>
          </p:nvPr>
        </p:nvGraphicFramePr>
        <p:xfrm>
          <a:off x="4846424" y="258375"/>
          <a:ext cx="3317274" cy="15672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コンテンツ プレースホルダー 2">
            <a:extLst>
              <a:ext uri="{FF2B5EF4-FFF2-40B4-BE49-F238E27FC236}">
                <a16:creationId xmlns:a16="http://schemas.microsoft.com/office/drawing/2014/main" id="{14556559-4A09-4A30-8C5B-5AB2608B64D8}"/>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b="1" dirty="0"/>
              <a:t>MSR</a:t>
            </a:r>
            <a:r>
              <a:rPr lang="ja-JP" altLang="en-US" b="1" dirty="0"/>
              <a:t>研究者の支援</a:t>
            </a:r>
            <a:endParaRPr lang="en-US" altLang="ja-JP" b="1" dirty="0"/>
          </a:p>
          <a:p>
            <a:pPr marL="0" indent="0">
              <a:buNone/>
            </a:pPr>
            <a:endParaRPr lang="en-US" altLang="ja-JP" dirty="0"/>
          </a:p>
          <a:p>
            <a:r>
              <a:rPr lang="ja-JP" altLang="en-US" dirty="0"/>
              <a:t>リポジトリ間のリンク付け</a:t>
            </a:r>
            <a:endParaRPr lang="en-US" altLang="ja-JP" dirty="0"/>
          </a:p>
          <a:p>
            <a:r>
              <a:rPr lang="ja-JP" altLang="en-US" dirty="0"/>
              <a:t>名寄せ</a:t>
            </a:r>
            <a:endParaRPr lang="en-US" altLang="ja-JP" dirty="0"/>
          </a:p>
          <a:p>
            <a:r>
              <a:rPr lang="en-US" altLang="ja-JP" dirty="0"/>
              <a:t>MSR</a:t>
            </a:r>
            <a:r>
              <a:rPr lang="ja-JP" altLang="en-US" dirty="0"/>
              <a:t>のサービス化</a:t>
            </a:r>
            <a:endParaRPr lang="en-US" altLang="ja-JP" dirty="0"/>
          </a:p>
        </p:txBody>
      </p:sp>
      <p:sp>
        <p:nvSpPr>
          <p:cNvPr id="3" name="スライド番号プレースホルダー 2">
            <a:extLst>
              <a:ext uri="{FF2B5EF4-FFF2-40B4-BE49-F238E27FC236}">
                <a16:creationId xmlns:a16="http://schemas.microsoft.com/office/drawing/2014/main" id="{17343F4D-139A-4AF6-AC86-6F0AFE01EC18}"/>
              </a:ext>
            </a:extLst>
          </p:cNvPr>
          <p:cNvSpPr>
            <a:spLocks noGrp="1"/>
          </p:cNvSpPr>
          <p:nvPr>
            <p:ph type="sldNum" sz="quarter" idx="12"/>
          </p:nvPr>
        </p:nvSpPr>
        <p:spPr/>
        <p:txBody>
          <a:bodyPr/>
          <a:lstStyle/>
          <a:p>
            <a:fld id="{E9DBC28F-499F-4588-A90A-A9703E63A171}" type="slidenum">
              <a:rPr kumimoji="1" lang="ja-JP" altLang="en-US" smtClean="0"/>
              <a:t>18</a:t>
            </a:fld>
            <a:endParaRPr kumimoji="1" lang="ja-JP" altLang="en-US"/>
          </a:p>
        </p:txBody>
      </p:sp>
    </p:spTree>
    <p:extLst>
      <p:ext uri="{BB962C8B-B14F-4D97-AF65-F5344CB8AC3E}">
        <p14:creationId xmlns:p14="http://schemas.microsoft.com/office/powerpoint/2010/main" val="326225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1AB1AD-E58E-45F1-BCFF-187446D5231D}"/>
              </a:ext>
            </a:extLst>
          </p:cNvPr>
          <p:cNvSpPr>
            <a:spLocks noGrp="1"/>
          </p:cNvSpPr>
          <p:nvPr>
            <p:ph type="title"/>
          </p:nvPr>
        </p:nvSpPr>
        <p:spPr>
          <a:xfrm>
            <a:off x="628650" y="500062"/>
            <a:ext cx="7886700" cy="1325563"/>
          </a:xfrm>
        </p:spPr>
        <p:txBody>
          <a:bodyPr/>
          <a:lstStyle/>
          <a:p>
            <a:r>
              <a:rPr kumimoji="1" lang="ja-JP" altLang="en-US" dirty="0"/>
              <a:t>データ取得の一連の流れ</a:t>
            </a:r>
          </a:p>
        </p:txBody>
      </p:sp>
      <p:sp>
        <p:nvSpPr>
          <p:cNvPr id="3" name="コンテンツ プレースホルダー 2">
            <a:extLst>
              <a:ext uri="{FF2B5EF4-FFF2-40B4-BE49-F238E27FC236}">
                <a16:creationId xmlns:a16="http://schemas.microsoft.com/office/drawing/2014/main" id="{B857BD02-D791-4E27-8A58-39C49AE3ACA6}"/>
              </a:ext>
            </a:extLst>
          </p:cNvPr>
          <p:cNvSpPr>
            <a:spLocks noGrp="1"/>
          </p:cNvSpPr>
          <p:nvPr>
            <p:ph idx="1"/>
          </p:nvPr>
        </p:nvSpPr>
        <p:spPr/>
        <p:txBody>
          <a:bodyPr/>
          <a:lstStyle/>
          <a:p>
            <a:r>
              <a:rPr kumimoji="1" lang="ja-JP" altLang="en-US" dirty="0"/>
              <a:t>どんな管理システムを使うのか</a:t>
            </a:r>
            <a:endParaRPr kumimoji="1" lang="en-US" altLang="ja-JP" dirty="0"/>
          </a:p>
          <a:p>
            <a:r>
              <a:rPr lang="ja-JP" altLang="en-US" dirty="0"/>
              <a:t>情報をどのようにして共有するのか</a:t>
            </a:r>
            <a:endParaRPr lang="en-US" altLang="ja-JP" dirty="0"/>
          </a:p>
          <a:p>
            <a:r>
              <a:rPr lang="ja-JP" altLang="en-US" dirty="0"/>
              <a:t>データをどのように情報にするのか</a:t>
            </a:r>
            <a:endParaRPr lang="en-US" altLang="ja-JP" dirty="0"/>
          </a:p>
          <a:p>
            <a:r>
              <a:rPr lang="ja-JP" altLang="en-US" dirty="0"/>
              <a:t>データ取得後のプロセスはどのようなものか</a:t>
            </a:r>
            <a:endParaRPr lang="en-US" altLang="ja-JP" dirty="0"/>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87AB87A2-6F2F-409C-93AC-46B3757231C0}"/>
              </a:ext>
            </a:extLst>
          </p:cNvPr>
          <p:cNvSpPr>
            <a:spLocks noGrp="1"/>
          </p:cNvSpPr>
          <p:nvPr>
            <p:ph type="sldNum" sz="quarter" idx="12"/>
          </p:nvPr>
        </p:nvSpPr>
        <p:spPr/>
        <p:txBody>
          <a:bodyPr/>
          <a:lstStyle/>
          <a:p>
            <a:fld id="{E9DBC28F-499F-4588-A90A-A9703E63A171}" type="slidenum">
              <a:rPr kumimoji="1" lang="ja-JP" altLang="en-US" smtClean="0"/>
              <a:t>19</a:t>
            </a:fld>
            <a:endParaRPr kumimoji="1" lang="ja-JP" altLang="en-US"/>
          </a:p>
        </p:txBody>
      </p:sp>
    </p:spTree>
    <p:extLst>
      <p:ext uri="{BB962C8B-B14F-4D97-AF65-F5344CB8AC3E}">
        <p14:creationId xmlns:p14="http://schemas.microsoft.com/office/powerpoint/2010/main" val="2112493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45F6B6-AFF7-43BA-B7BF-A8C55FCBBB8B}"/>
              </a:ext>
            </a:extLst>
          </p:cNvPr>
          <p:cNvSpPr>
            <a:spLocks noGrp="1"/>
          </p:cNvSpPr>
          <p:nvPr>
            <p:ph type="title"/>
          </p:nvPr>
        </p:nvSpPr>
        <p:spPr/>
        <p:txBody>
          <a:bodyPr/>
          <a:lstStyle/>
          <a:p>
            <a:r>
              <a:rPr kumimoji="1" lang="ja-JP" altLang="en-US" dirty="0"/>
              <a:t>ソフトウェア管理システム</a:t>
            </a:r>
          </a:p>
        </p:txBody>
      </p:sp>
      <p:graphicFrame>
        <p:nvGraphicFramePr>
          <p:cNvPr id="4" name="コンテンツ プレースホルダー 3">
            <a:extLst>
              <a:ext uri="{FF2B5EF4-FFF2-40B4-BE49-F238E27FC236}">
                <a16:creationId xmlns:a16="http://schemas.microsoft.com/office/drawing/2014/main" id="{7781F01C-482C-4C8F-B421-7984CFEC2B09}"/>
              </a:ext>
            </a:extLst>
          </p:cNvPr>
          <p:cNvGraphicFramePr>
            <a:graphicFrameLocks noGrp="1"/>
          </p:cNvGraphicFramePr>
          <p:nvPr>
            <p:ph idx="1"/>
            <p:extLst>
              <p:ext uri="{D42A27DB-BD31-4B8C-83A1-F6EECF244321}">
                <p14:modId xmlns:p14="http://schemas.microsoft.com/office/powerpoint/2010/main" val="2100932787"/>
              </p:ext>
            </p:extLst>
          </p:nvPr>
        </p:nvGraphicFramePr>
        <p:xfrm>
          <a:off x="904875" y="2980074"/>
          <a:ext cx="6625479" cy="2654243"/>
        </p:xfrm>
        <a:graphic>
          <a:graphicData uri="http://schemas.openxmlformats.org/drawingml/2006/table">
            <a:tbl>
              <a:tblPr firstRow="1" bandRow="1">
                <a:tableStyleId>{5C22544A-7EE6-4342-B048-85BDC9FD1C3A}</a:tableStyleId>
              </a:tblPr>
              <a:tblGrid>
                <a:gridCol w="2033631">
                  <a:extLst>
                    <a:ext uri="{9D8B030D-6E8A-4147-A177-3AD203B41FA5}">
                      <a16:colId xmlns:a16="http://schemas.microsoft.com/office/drawing/2014/main" val="4218731426"/>
                    </a:ext>
                  </a:extLst>
                </a:gridCol>
                <a:gridCol w="2452619">
                  <a:extLst>
                    <a:ext uri="{9D8B030D-6E8A-4147-A177-3AD203B41FA5}">
                      <a16:colId xmlns:a16="http://schemas.microsoft.com/office/drawing/2014/main" val="826989936"/>
                    </a:ext>
                  </a:extLst>
                </a:gridCol>
                <a:gridCol w="2139229">
                  <a:extLst>
                    <a:ext uri="{9D8B030D-6E8A-4147-A177-3AD203B41FA5}">
                      <a16:colId xmlns:a16="http://schemas.microsoft.com/office/drawing/2014/main" val="1229838822"/>
                    </a:ext>
                  </a:extLst>
                </a:gridCol>
              </a:tblGrid>
              <a:tr h="970335">
                <a:tc>
                  <a:txBody>
                    <a:bodyPr/>
                    <a:lstStyle/>
                    <a:p>
                      <a:endParaRPr kumimoji="1" lang="ja-JP" altLang="en-US" dirty="0"/>
                    </a:p>
                  </a:txBody>
                  <a:tcPr/>
                </a:tc>
                <a:tc>
                  <a:txBody>
                    <a:bodyPr/>
                    <a:lstStyle/>
                    <a:p>
                      <a:r>
                        <a:rPr kumimoji="1" lang="en-US" altLang="ja-JP" sz="3600" dirty="0"/>
                        <a:t>Subversion</a:t>
                      </a:r>
                      <a:endParaRPr kumimoji="1" lang="ja-JP" altLang="en-US" sz="3600" dirty="0"/>
                    </a:p>
                  </a:txBody>
                  <a:tcPr/>
                </a:tc>
                <a:tc>
                  <a:txBody>
                    <a:bodyPr/>
                    <a:lstStyle/>
                    <a:p>
                      <a:r>
                        <a:rPr kumimoji="1" lang="en-US" altLang="ja-JP" sz="3600" dirty="0"/>
                        <a:t>Git</a:t>
                      </a:r>
                      <a:endParaRPr kumimoji="1" lang="ja-JP" altLang="en-US" sz="3600" dirty="0"/>
                    </a:p>
                  </a:txBody>
                  <a:tcPr/>
                </a:tc>
                <a:extLst>
                  <a:ext uri="{0D108BD9-81ED-4DB2-BD59-A6C34878D82A}">
                    <a16:rowId xmlns:a16="http://schemas.microsoft.com/office/drawing/2014/main" val="3653202838"/>
                  </a:ext>
                </a:extLst>
              </a:tr>
              <a:tr h="868921">
                <a:tc>
                  <a:txBody>
                    <a:bodyPr/>
                    <a:lstStyle/>
                    <a:p>
                      <a:r>
                        <a:rPr kumimoji="1" lang="ja-JP" altLang="en-US" sz="2800" dirty="0"/>
                        <a:t>編集形態</a:t>
                      </a:r>
                    </a:p>
                  </a:txBody>
                  <a:tcPr/>
                </a:tc>
                <a:tc>
                  <a:txBody>
                    <a:bodyPr/>
                    <a:lstStyle/>
                    <a:p>
                      <a:r>
                        <a:rPr kumimoji="1" lang="ja-JP" altLang="en-US" sz="2800" dirty="0"/>
                        <a:t>中央集中型</a:t>
                      </a:r>
                    </a:p>
                  </a:txBody>
                  <a:tcPr/>
                </a:tc>
                <a:tc>
                  <a:txBody>
                    <a:bodyPr/>
                    <a:lstStyle/>
                    <a:p>
                      <a:r>
                        <a:rPr kumimoji="1" lang="ja-JP" altLang="en-US" sz="2800" dirty="0"/>
                        <a:t>分散型</a:t>
                      </a:r>
                    </a:p>
                  </a:txBody>
                  <a:tcPr/>
                </a:tc>
                <a:extLst>
                  <a:ext uri="{0D108BD9-81ED-4DB2-BD59-A6C34878D82A}">
                    <a16:rowId xmlns:a16="http://schemas.microsoft.com/office/drawing/2014/main" val="704055279"/>
                  </a:ext>
                </a:extLst>
              </a:tr>
              <a:tr h="814987">
                <a:tc>
                  <a:txBody>
                    <a:bodyPr/>
                    <a:lstStyle/>
                    <a:p>
                      <a:r>
                        <a:rPr kumimoji="1" lang="ja-JP" altLang="en-US" sz="2400" dirty="0"/>
                        <a:t>編集可能人数</a:t>
                      </a:r>
                    </a:p>
                  </a:txBody>
                  <a:tcPr/>
                </a:tc>
                <a:tc>
                  <a:txBody>
                    <a:bodyPr/>
                    <a:lstStyle/>
                    <a:p>
                      <a:r>
                        <a:rPr kumimoji="1" lang="en-US" altLang="ja-JP" sz="2800" dirty="0"/>
                        <a:t>1</a:t>
                      </a:r>
                      <a:r>
                        <a:rPr kumimoji="1" lang="ja-JP" altLang="en-US" sz="2800" dirty="0"/>
                        <a:t>人</a:t>
                      </a:r>
                    </a:p>
                  </a:txBody>
                  <a:tcPr/>
                </a:tc>
                <a:tc>
                  <a:txBody>
                    <a:bodyPr/>
                    <a:lstStyle/>
                    <a:p>
                      <a:r>
                        <a:rPr kumimoji="1" lang="ja-JP" altLang="en-US" sz="2800" dirty="0"/>
                        <a:t>複数人</a:t>
                      </a:r>
                    </a:p>
                  </a:txBody>
                  <a:tcPr/>
                </a:tc>
                <a:extLst>
                  <a:ext uri="{0D108BD9-81ED-4DB2-BD59-A6C34878D82A}">
                    <a16:rowId xmlns:a16="http://schemas.microsoft.com/office/drawing/2014/main" val="2909547814"/>
                  </a:ext>
                </a:extLst>
              </a:tr>
            </a:tbl>
          </a:graphicData>
        </a:graphic>
      </p:graphicFrame>
      <p:sp>
        <p:nvSpPr>
          <p:cNvPr id="5" name="テキスト ボックス 4">
            <a:extLst>
              <a:ext uri="{FF2B5EF4-FFF2-40B4-BE49-F238E27FC236}">
                <a16:creationId xmlns:a16="http://schemas.microsoft.com/office/drawing/2014/main" id="{B3A08427-73B6-4A19-8BAF-1B51371CD6DE}"/>
              </a:ext>
            </a:extLst>
          </p:cNvPr>
          <p:cNvSpPr txBox="1"/>
          <p:nvPr/>
        </p:nvSpPr>
        <p:spPr>
          <a:xfrm>
            <a:off x="1390090" y="1690689"/>
            <a:ext cx="5741894" cy="830997"/>
          </a:xfrm>
          <a:prstGeom prst="rect">
            <a:avLst/>
          </a:prstGeom>
          <a:noFill/>
        </p:spPr>
        <p:txBody>
          <a:bodyPr wrap="square" rtlCol="0">
            <a:spAutoFit/>
          </a:bodyPr>
          <a:lstStyle/>
          <a:p>
            <a:r>
              <a:rPr kumimoji="1" lang="ja-JP" altLang="en-US" sz="2400" dirty="0"/>
              <a:t>コミットログから正規表現などを用いて</a:t>
            </a:r>
            <a:endParaRPr kumimoji="1" lang="en-US" altLang="ja-JP" sz="2400" dirty="0"/>
          </a:p>
          <a:p>
            <a:r>
              <a:rPr kumimoji="1" lang="ja-JP" altLang="en-US" sz="2400" dirty="0"/>
              <a:t>目的に応じて必要な情報を抽出する</a:t>
            </a:r>
          </a:p>
        </p:txBody>
      </p:sp>
      <p:sp>
        <p:nvSpPr>
          <p:cNvPr id="6" name="スライド番号プレースホルダー 5">
            <a:extLst>
              <a:ext uri="{FF2B5EF4-FFF2-40B4-BE49-F238E27FC236}">
                <a16:creationId xmlns:a16="http://schemas.microsoft.com/office/drawing/2014/main" id="{D4DA1CF9-90FA-46FA-B6F6-4395A176E755}"/>
              </a:ext>
            </a:extLst>
          </p:cNvPr>
          <p:cNvSpPr>
            <a:spLocks noGrp="1"/>
          </p:cNvSpPr>
          <p:nvPr>
            <p:ph type="sldNum" sz="quarter" idx="12"/>
          </p:nvPr>
        </p:nvSpPr>
        <p:spPr/>
        <p:txBody>
          <a:bodyPr/>
          <a:lstStyle/>
          <a:p>
            <a:fld id="{E9DBC28F-499F-4588-A90A-A9703E63A171}" type="slidenum">
              <a:rPr kumimoji="1" lang="ja-JP" altLang="en-US" smtClean="0"/>
              <a:t>20</a:t>
            </a:fld>
            <a:endParaRPr kumimoji="1" lang="ja-JP" altLang="en-US"/>
          </a:p>
        </p:txBody>
      </p:sp>
    </p:spTree>
    <p:extLst>
      <p:ext uri="{BB962C8B-B14F-4D97-AF65-F5344CB8AC3E}">
        <p14:creationId xmlns:p14="http://schemas.microsoft.com/office/powerpoint/2010/main" val="185607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47788C-3697-4AF0-A374-20CC3B5FCD4A}"/>
              </a:ext>
            </a:extLst>
          </p:cNvPr>
          <p:cNvSpPr>
            <a:spLocks noGrp="1"/>
          </p:cNvSpPr>
          <p:nvPr>
            <p:ph type="title"/>
          </p:nvPr>
        </p:nvSpPr>
        <p:spPr/>
        <p:txBody>
          <a:bodyPr/>
          <a:lstStyle/>
          <a:p>
            <a:r>
              <a:rPr kumimoji="1" lang="ja-JP" altLang="en-US" dirty="0"/>
              <a:t>バグ管理システム</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9C4A1A80-2945-45DF-A46D-73C3A275A22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4627" y="1711471"/>
            <a:ext cx="4864351" cy="4351338"/>
          </a:xfrm>
        </p:spPr>
      </p:pic>
      <p:sp>
        <p:nvSpPr>
          <p:cNvPr id="6" name="テキスト ボックス 5">
            <a:extLst>
              <a:ext uri="{FF2B5EF4-FFF2-40B4-BE49-F238E27FC236}">
                <a16:creationId xmlns:a16="http://schemas.microsoft.com/office/drawing/2014/main" id="{B165C1D1-824B-436F-8F16-2AF5E6CADFA5}"/>
              </a:ext>
            </a:extLst>
          </p:cNvPr>
          <p:cNvSpPr txBox="1"/>
          <p:nvPr/>
        </p:nvSpPr>
        <p:spPr>
          <a:xfrm>
            <a:off x="5527097" y="2135331"/>
            <a:ext cx="3851564" cy="1077218"/>
          </a:xfrm>
          <a:prstGeom prst="rect">
            <a:avLst/>
          </a:prstGeom>
          <a:noFill/>
        </p:spPr>
        <p:txBody>
          <a:bodyPr wrap="square" rtlCol="0">
            <a:spAutoFit/>
          </a:bodyPr>
          <a:lstStyle/>
          <a:p>
            <a:r>
              <a:rPr kumimoji="1" lang="en-US" altLang="ja-JP" sz="3200" dirty="0"/>
              <a:t>Web</a:t>
            </a:r>
            <a:r>
              <a:rPr kumimoji="1" lang="ja-JP" altLang="en-US" sz="3200" dirty="0"/>
              <a:t>を介して</a:t>
            </a:r>
            <a:endParaRPr kumimoji="1" lang="en-US" altLang="ja-JP" sz="3200" dirty="0"/>
          </a:p>
          <a:p>
            <a:r>
              <a:rPr kumimoji="1" lang="ja-JP" altLang="en-US" sz="3200" dirty="0">
                <a:solidFill>
                  <a:srgbClr val="FF0000"/>
                </a:solidFill>
              </a:rPr>
              <a:t>誰でも</a:t>
            </a:r>
            <a:r>
              <a:rPr kumimoji="1" lang="ja-JP" altLang="en-US" sz="3200" dirty="0"/>
              <a:t>閲覧可能</a:t>
            </a:r>
            <a:endParaRPr kumimoji="1" lang="en-US" altLang="ja-JP" sz="3200" dirty="0"/>
          </a:p>
        </p:txBody>
      </p:sp>
      <p:sp>
        <p:nvSpPr>
          <p:cNvPr id="7" name="スライド番号プレースホルダー 6">
            <a:extLst>
              <a:ext uri="{FF2B5EF4-FFF2-40B4-BE49-F238E27FC236}">
                <a16:creationId xmlns:a16="http://schemas.microsoft.com/office/drawing/2014/main" id="{EF67F025-FE9C-41F6-BBFD-D952C8CCFFD4}"/>
              </a:ext>
            </a:extLst>
          </p:cNvPr>
          <p:cNvSpPr>
            <a:spLocks noGrp="1"/>
          </p:cNvSpPr>
          <p:nvPr>
            <p:ph type="sldNum" sz="quarter" idx="12"/>
          </p:nvPr>
        </p:nvSpPr>
        <p:spPr/>
        <p:txBody>
          <a:bodyPr/>
          <a:lstStyle/>
          <a:p>
            <a:fld id="{E9DBC28F-499F-4588-A90A-A9703E63A171}" type="slidenum">
              <a:rPr kumimoji="1" lang="ja-JP" altLang="en-US" smtClean="0"/>
              <a:t>21</a:t>
            </a:fld>
            <a:endParaRPr kumimoji="1" lang="ja-JP" altLang="en-US"/>
          </a:p>
        </p:txBody>
      </p:sp>
    </p:spTree>
    <p:extLst>
      <p:ext uri="{BB962C8B-B14F-4D97-AF65-F5344CB8AC3E}">
        <p14:creationId xmlns:p14="http://schemas.microsoft.com/office/powerpoint/2010/main" val="3622874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9F3771-C44A-4848-ADF8-467D70540BF6}"/>
              </a:ext>
            </a:extLst>
          </p:cNvPr>
          <p:cNvSpPr>
            <a:spLocks noGrp="1"/>
          </p:cNvSpPr>
          <p:nvPr>
            <p:ph type="title"/>
          </p:nvPr>
        </p:nvSpPr>
        <p:spPr/>
        <p:txBody>
          <a:bodyPr/>
          <a:lstStyle/>
          <a:p>
            <a:r>
              <a:rPr kumimoji="1" lang="ja-JP" altLang="en-US" dirty="0"/>
              <a:t>メーリングリスト</a:t>
            </a:r>
          </a:p>
        </p:txBody>
      </p:sp>
      <p:sp>
        <p:nvSpPr>
          <p:cNvPr id="3" name="コンテンツ プレースホルダー 2">
            <a:extLst>
              <a:ext uri="{FF2B5EF4-FFF2-40B4-BE49-F238E27FC236}">
                <a16:creationId xmlns:a16="http://schemas.microsoft.com/office/drawing/2014/main" id="{641794F4-E325-467D-A401-2E96F0D144F8}"/>
              </a:ext>
            </a:extLst>
          </p:cNvPr>
          <p:cNvSpPr>
            <a:spLocks noGrp="1"/>
          </p:cNvSpPr>
          <p:nvPr>
            <p:ph idx="1"/>
          </p:nvPr>
        </p:nvSpPr>
        <p:spPr/>
        <p:txBody>
          <a:bodyPr/>
          <a:lstStyle/>
          <a:p>
            <a:r>
              <a:rPr kumimoji="1" lang="ja-JP" altLang="en-US" dirty="0"/>
              <a:t>大規模ソフトウェア開発では複数の開発者が</a:t>
            </a:r>
            <a:endParaRPr kumimoji="1" lang="en-US" altLang="ja-JP" dirty="0"/>
          </a:p>
          <a:p>
            <a:pPr marL="0" indent="0">
              <a:buNone/>
            </a:pPr>
            <a:r>
              <a:rPr lang="ja-JP" altLang="en-US" dirty="0"/>
              <a:t>　情報を共有する必要がある</a:t>
            </a:r>
            <a:endParaRPr lang="en-US" altLang="ja-JP" dirty="0"/>
          </a:p>
          <a:p>
            <a:endParaRPr lang="en-US" altLang="ja-JP" dirty="0"/>
          </a:p>
          <a:p>
            <a:r>
              <a:rPr kumimoji="1" lang="ja-JP" altLang="en-US" dirty="0"/>
              <a:t>パッチをメールで添付してプロジェクトで確認される場合があるので添付ファイルも研究対象</a:t>
            </a:r>
            <a:endParaRPr kumimoji="1" lang="en-US" altLang="ja-JP" dirty="0"/>
          </a:p>
        </p:txBody>
      </p:sp>
      <p:sp>
        <p:nvSpPr>
          <p:cNvPr id="4" name="スライド番号プレースホルダー 3">
            <a:extLst>
              <a:ext uri="{FF2B5EF4-FFF2-40B4-BE49-F238E27FC236}">
                <a16:creationId xmlns:a16="http://schemas.microsoft.com/office/drawing/2014/main" id="{66FA2E55-53FB-41F8-8933-99945286597B}"/>
              </a:ext>
            </a:extLst>
          </p:cNvPr>
          <p:cNvSpPr>
            <a:spLocks noGrp="1"/>
          </p:cNvSpPr>
          <p:nvPr>
            <p:ph type="sldNum" sz="quarter" idx="12"/>
          </p:nvPr>
        </p:nvSpPr>
        <p:spPr/>
        <p:txBody>
          <a:bodyPr/>
          <a:lstStyle/>
          <a:p>
            <a:fld id="{E9DBC28F-499F-4588-A90A-A9703E63A171}" type="slidenum">
              <a:rPr kumimoji="1" lang="ja-JP" altLang="en-US" smtClean="0"/>
              <a:t>22</a:t>
            </a:fld>
            <a:endParaRPr kumimoji="1" lang="ja-JP" altLang="en-US"/>
          </a:p>
        </p:txBody>
      </p:sp>
    </p:spTree>
    <p:extLst>
      <p:ext uri="{BB962C8B-B14F-4D97-AF65-F5344CB8AC3E}">
        <p14:creationId xmlns:p14="http://schemas.microsoft.com/office/powerpoint/2010/main" val="2985433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8FC942-4219-42A1-820B-822977FBBB8C}"/>
              </a:ext>
            </a:extLst>
          </p:cNvPr>
          <p:cNvSpPr>
            <a:spLocks noGrp="1"/>
          </p:cNvSpPr>
          <p:nvPr>
            <p:ph type="title"/>
          </p:nvPr>
        </p:nvSpPr>
        <p:spPr/>
        <p:txBody>
          <a:bodyPr/>
          <a:lstStyle/>
          <a:p>
            <a:r>
              <a:rPr kumimoji="1" lang="ja-JP" altLang="en-US" dirty="0"/>
              <a:t>データ整形方法</a:t>
            </a:r>
          </a:p>
        </p:txBody>
      </p:sp>
      <p:sp>
        <p:nvSpPr>
          <p:cNvPr id="3" name="コンテンツ プレースホルダー 2">
            <a:extLst>
              <a:ext uri="{FF2B5EF4-FFF2-40B4-BE49-F238E27FC236}">
                <a16:creationId xmlns:a16="http://schemas.microsoft.com/office/drawing/2014/main" id="{73ADEBFE-7D12-4770-98FC-8C4971FCF2D4}"/>
              </a:ext>
            </a:extLst>
          </p:cNvPr>
          <p:cNvSpPr>
            <a:spLocks noGrp="1"/>
          </p:cNvSpPr>
          <p:nvPr>
            <p:ph idx="1"/>
          </p:nvPr>
        </p:nvSpPr>
        <p:spPr/>
        <p:txBody>
          <a:bodyPr/>
          <a:lstStyle/>
          <a:p>
            <a:pPr marL="0" indent="0">
              <a:buNone/>
            </a:pPr>
            <a:r>
              <a:rPr kumimoji="1" lang="ja-JP" altLang="en-US" dirty="0"/>
              <a:t>各ソフトウェアリポジトリからデータを</a:t>
            </a:r>
            <a:endParaRPr kumimoji="1" lang="en-US" altLang="ja-JP" dirty="0"/>
          </a:p>
          <a:p>
            <a:pPr marL="0" indent="0">
              <a:buNone/>
            </a:pPr>
            <a:r>
              <a:rPr kumimoji="1" lang="ja-JP" altLang="en-US" dirty="0"/>
              <a:t>ダウンロードした後に分析を容易にする</a:t>
            </a:r>
            <a:endParaRPr kumimoji="1" lang="en-US" altLang="ja-JP" dirty="0"/>
          </a:p>
          <a:p>
            <a:pPr marL="0" indent="0">
              <a:buNone/>
            </a:pPr>
            <a:r>
              <a:rPr kumimoji="1" lang="ja-JP" altLang="en-US" dirty="0"/>
              <a:t>フォーマットに書き換える</a:t>
            </a:r>
            <a:endParaRPr kumimoji="1" lang="en-US" altLang="ja-JP" dirty="0"/>
          </a:p>
          <a:p>
            <a:pPr marL="0" indent="0">
              <a:buNone/>
            </a:pPr>
            <a:endParaRPr lang="en-US" altLang="ja-JP" dirty="0"/>
          </a:p>
          <a:p>
            <a:pPr marL="0" indent="0">
              <a:buNone/>
            </a:pPr>
            <a:endParaRPr kumimoji="1" lang="en-US" altLang="ja-JP" dirty="0"/>
          </a:p>
          <a:p>
            <a:pPr marL="0" indent="0">
              <a:buNone/>
            </a:pPr>
            <a:r>
              <a:rPr lang="en-US" altLang="ja-JP" dirty="0"/>
              <a:t>		</a:t>
            </a:r>
            <a:r>
              <a:rPr lang="ja-JP" altLang="en-US" dirty="0"/>
              <a:t>名寄せアルゴリズム</a:t>
            </a:r>
            <a:endParaRPr kumimoji="1" lang="ja-JP" altLang="en-US" dirty="0"/>
          </a:p>
        </p:txBody>
      </p:sp>
      <p:sp>
        <p:nvSpPr>
          <p:cNvPr id="4" name="矢印: 下 3">
            <a:extLst>
              <a:ext uri="{FF2B5EF4-FFF2-40B4-BE49-F238E27FC236}">
                <a16:creationId xmlns:a16="http://schemas.microsoft.com/office/drawing/2014/main" id="{EEF7850A-01BC-4986-94D4-D263FE17884A}"/>
              </a:ext>
            </a:extLst>
          </p:cNvPr>
          <p:cNvSpPr/>
          <p:nvPr/>
        </p:nvSpPr>
        <p:spPr>
          <a:xfrm>
            <a:off x="3832192" y="3567661"/>
            <a:ext cx="603316" cy="433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dirty="0"/>
          </a:p>
        </p:txBody>
      </p:sp>
      <p:sp>
        <p:nvSpPr>
          <p:cNvPr id="5" name="スライド番号プレースホルダー 4">
            <a:extLst>
              <a:ext uri="{FF2B5EF4-FFF2-40B4-BE49-F238E27FC236}">
                <a16:creationId xmlns:a16="http://schemas.microsoft.com/office/drawing/2014/main" id="{281F9416-02CB-4466-BFFF-ED5C92D580A9}"/>
              </a:ext>
            </a:extLst>
          </p:cNvPr>
          <p:cNvSpPr>
            <a:spLocks noGrp="1"/>
          </p:cNvSpPr>
          <p:nvPr>
            <p:ph type="sldNum" sz="quarter" idx="12"/>
          </p:nvPr>
        </p:nvSpPr>
        <p:spPr/>
        <p:txBody>
          <a:bodyPr/>
          <a:lstStyle/>
          <a:p>
            <a:fld id="{E9DBC28F-499F-4588-A90A-A9703E63A171}" type="slidenum">
              <a:rPr kumimoji="1" lang="ja-JP" altLang="en-US" smtClean="0"/>
              <a:t>23</a:t>
            </a:fld>
            <a:endParaRPr kumimoji="1" lang="ja-JP" altLang="en-US"/>
          </a:p>
        </p:txBody>
      </p:sp>
    </p:spTree>
    <p:extLst>
      <p:ext uri="{BB962C8B-B14F-4D97-AF65-F5344CB8AC3E}">
        <p14:creationId xmlns:p14="http://schemas.microsoft.com/office/powerpoint/2010/main" val="2233159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D580DF-5A9F-4E8B-B24A-2037F2A53A0C}"/>
              </a:ext>
            </a:extLst>
          </p:cNvPr>
          <p:cNvSpPr>
            <a:spLocks noGrp="1"/>
          </p:cNvSpPr>
          <p:nvPr>
            <p:ph type="title"/>
          </p:nvPr>
        </p:nvSpPr>
        <p:spPr/>
        <p:txBody>
          <a:bodyPr/>
          <a:lstStyle/>
          <a:p>
            <a:r>
              <a:rPr lang="ja-JP" altLang="en-US" dirty="0"/>
              <a:t>名寄せアルゴリズム</a:t>
            </a:r>
            <a:endParaRPr kumimoji="1" lang="ja-JP" altLang="en-US" dirty="0"/>
          </a:p>
        </p:txBody>
      </p:sp>
      <p:pic>
        <p:nvPicPr>
          <p:cNvPr id="5" name="コンテンツ プレースホルダー 4" descr="テキスト, 地図 が含まれている画像&#10;&#10;非常に高い精度で生成された説明">
            <a:extLst>
              <a:ext uri="{FF2B5EF4-FFF2-40B4-BE49-F238E27FC236}">
                <a16:creationId xmlns:a16="http://schemas.microsoft.com/office/drawing/2014/main" id="{6515A834-AEA0-450A-B4FB-A1971444F1D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872255"/>
            <a:ext cx="7886700" cy="4258077"/>
          </a:xfrm>
        </p:spPr>
      </p:pic>
      <p:sp>
        <p:nvSpPr>
          <p:cNvPr id="6" name="スライド番号プレースホルダー 5">
            <a:extLst>
              <a:ext uri="{FF2B5EF4-FFF2-40B4-BE49-F238E27FC236}">
                <a16:creationId xmlns:a16="http://schemas.microsoft.com/office/drawing/2014/main" id="{577661FE-7F03-49B3-8EB9-F69DB8614CD1}"/>
              </a:ext>
            </a:extLst>
          </p:cNvPr>
          <p:cNvSpPr>
            <a:spLocks noGrp="1"/>
          </p:cNvSpPr>
          <p:nvPr>
            <p:ph type="sldNum" sz="quarter" idx="12"/>
          </p:nvPr>
        </p:nvSpPr>
        <p:spPr/>
        <p:txBody>
          <a:bodyPr/>
          <a:lstStyle/>
          <a:p>
            <a:fld id="{E9DBC28F-499F-4588-A90A-A9703E63A171}" type="slidenum">
              <a:rPr kumimoji="1" lang="ja-JP" altLang="en-US" smtClean="0"/>
              <a:t>24</a:t>
            </a:fld>
            <a:endParaRPr kumimoji="1" lang="ja-JP" altLang="en-US"/>
          </a:p>
        </p:txBody>
      </p:sp>
    </p:spTree>
    <p:extLst>
      <p:ext uri="{BB962C8B-B14F-4D97-AF65-F5344CB8AC3E}">
        <p14:creationId xmlns:p14="http://schemas.microsoft.com/office/powerpoint/2010/main" val="136831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9A826C-003E-4987-9F77-A5B8FE7055D8}"/>
              </a:ext>
            </a:extLst>
          </p:cNvPr>
          <p:cNvSpPr>
            <a:spLocks noGrp="1"/>
          </p:cNvSpPr>
          <p:nvPr>
            <p:ph type="title"/>
          </p:nvPr>
        </p:nvSpPr>
        <p:spPr/>
        <p:txBody>
          <a:bodyPr/>
          <a:lstStyle/>
          <a:p>
            <a:r>
              <a:rPr kumimoji="1" lang="en-US" altLang="ja-JP" dirty="0"/>
              <a:t>MSR</a:t>
            </a:r>
            <a:r>
              <a:rPr kumimoji="1" lang="ja-JP" altLang="en-US" dirty="0"/>
              <a:t>の発展</a:t>
            </a:r>
          </a:p>
        </p:txBody>
      </p:sp>
      <p:sp>
        <p:nvSpPr>
          <p:cNvPr id="3" name="コンテンツ プレースホルダー 2">
            <a:extLst>
              <a:ext uri="{FF2B5EF4-FFF2-40B4-BE49-F238E27FC236}">
                <a16:creationId xmlns:a16="http://schemas.microsoft.com/office/drawing/2014/main" id="{D95DF0DD-DE5C-4CF4-BD3C-55B0EA317EBE}"/>
              </a:ext>
            </a:extLst>
          </p:cNvPr>
          <p:cNvSpPr>
            <a:spLocks noGrp="1"/>
          </p:cNvSpPr>
          <p:nvPr>
            <p:ph idx="1"/>
          </p:nvPr>
        </p:nvSpPr>
        <p:spPr/>
        <p:txBody>
          <a:bodyPr/>
          <a:lstStyle/>
          <a:p>
            <a:pPr marL="0" indent="0">
              <a:buNone/>
            </a:pPr>
            <a:r>
              <a:rPr kumimoji="1" lang="en-US" altLang="ja-JP" dirty="0"/>
              <a:t>MSR</a:t>
            </a:r>
            <a:r>
              <a:rPr kumimoji="1" lang="ja-JP" altLang="en-US" dirty="0"/>
              <a:t>分野の発展に向けて効率</a:t>
            </a:r>
            <a:r>
              <a:rPr lang="ja-JP" altLang="en-US" dirty="0"/>
              <a:t>的な実験や</a:t>
            </a:r>
            <a:endParaRPr lang="en-US" altLang="ja-JP" dirty="0"/>
          </a:p>
          <a:p>
            <a:pPr marL="0" indent="0">
              <a:buNone/>
            </a:pPr>
            <a:r>
              <a:rPr lang="ja-JP" altLang="en-US" dirty="0"/>
              <a:t>質の高い論文の執筆を支援することをも含む</a:t>
            </a:r>
            <a:endParaRPr lang="en-US" altLang="ja-JP" dirty="0"/>
          </a:p>
          <a:p>
            <a:pPr marL="0" indent="0">
              <a:buNone/>
            </a:pPr>
            <a:r>
              <a:rPr lang="ja-JP" altLang="en-US" dirty="0"/>
              <a:t>国際会議が多く開催されている</a:t>
            </a:r>
            <a:endParaRPr lang="en-US" altLang="ja-JP" dirty="0"/>
          </a:p>
          <a:p>
            <a:endParaRPr lang="en-US" altLang="ja-JP" dirty="0"/>
          </a:p>
          <a:p>
            <a:pPr marL="0" indent="0">
              <a:buNone/>
            </a:pPr>
            <a:r>
              <a:rPr lang="en-US" altLang="ja-JP" dirty="0"/>
              <a:t>MSR vision</a:t>
            </a:r>
            <a:r>
              <a:rPr lang="ja-JP" altLang="en-US" dirty="0"/>
              <a:t>で議題となった</a:t>
            </a:r>
            <a:r>
              <a:rPr lang="en-US" altLang="ja-JP" dirty="0"/>
              <a:t>MSR</a:t>
            </a:r>
            <a:r>
              <a:rPr lang="ja-JP" altLang="en-US" dirty="0"/>
              <a:t>研究トピック</a:t>
            </a:r>
            <a:endParaRPr lang="en-US" altLang="ja-JP" dirty="0"/>
          </a:p>
          <a:p>
            <a:r>
              <a:rPr lang="en-US" altLang="ja-JP" dirty="0"/>
              <a:t>Large/Small-Scale mining</a:t>
            </a:r>
          </a:p>
          <a:p>
            <a:r>
              <a:rPr lang="en-US" altLang="ja-JP" dirty="0"/>
              <a:t>IR(Information retrieval)</a:t>
            </a:r>
          </a:p>
          <a:p>
            <a:r>
              <a:rPr lang="en-US" altLang="ja-JP" dirty="0"/>
              <a:t>GitHub</a:t>
            </a:r>
          </a:p>
        </p:txBody>
      </p:sp>
      <p:sp>
        <p:nvSpPr>
          <p:cNvPr id="4" name="スライド番号プレースホルダー 3">
            <a:extLst>
              <a:ext uri="{FF2B5EF4-FFF2-40B4-BE49-F238E27FC236}">
                <a16:creationId xmlns:a16="http://schemas.microsoft.com/office/drawing/2014/main" id="{3AB5E09C-3311-4025-9EFD-9368587EF6FF}"/>
              </a:ext>
            </a:extLst>
          </p:cNvPr>
          <p:cNvSpPr>
            <a:spLocks noGrp="1"/>
          </p:cNvSpPr>
          <p:nvPr>
            <p:ph type="sldNum" sz="quarter" idx="12"/>
          </p:nvPr>
        </p:nvSpPr>
        <p:spPr/>
        <p:txBody>
          <a:bodyPr/>
          <a:lstStyle/>
          <a:p>
            <a:fld id="{E9DBC28F-499F-4588-A90A-A9703E63A171}" type="slidenum">
              <a:rPr kumimoji="1" lang="ja-JP" altLang="en-US" smtClean="0"/>
              <a:t>25</a:t>
            </a:fld>
            <a:endParaRPr kumimoji="1" lang="ja-JP" altLang="en-US"/>
          </a:p>
        </p:txBody>
      </p:sp>
    </p:spTree>
    <p:extLst>
      <p:ext uri="{BB962C8B-B14F-4D97-AF65-F5344CB8AC3E}">
        <p14:creationId xmlns:p14="http://schemas.microsoft.com/office/powerpoint/2010/main" val="386882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49B019-55B5-4BDB-88E4-D4AF6BE66BA5}"/>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E3CBFBC8-91A9-440F-9E25-A7D56469C39D}"/>
              </a:ext>
            </a:extLst>
          </p:cNvPr>
          <p:cNvSpPr>
            <a:spLocks noGrp="1"/>
          </p:cNvSpPr>
          <p:nvPr>
            <p:ph idx="1"/>
          </p:nvPr>
        </p:nvSpPr>
        <p:spPr/>
        <p:txBody>
          <a:bodyPr/>
          <a:lstStyle/>
          <a:p>
            <a:r>
              <a:rPr lang="ja-JP" altLang="en-US" dirty="0"/>
              <a:t>ソフトウェアリポジトリの研究分野を</a:t>
            </a:r>
            <a:endParaRPr lang="en-US" altLang="ja-JP" dirty="0"/>
          </a:p>
          <a:p>
            <a:pPr marL="0" indent="0">
              <a:buNone/>
            </a:pPr>
            <a:r>
              <a:rPr lang="ja-JP" altLang="en-US" dirty="0"/>
              <a:t>　活用した応用分野は</a:t>
            </a:r>
            <a:r>
              <a:rPr kumimoji="1" lang="ja-JP" altLang="en-US" dirty="0"/>
              <a:t>多岐にわたる</a:t>
            </a:r>
            <a:endParaRPr kumimoji="1" lang="en-US" altLang="ja-JP" dirty="0"/>
          </a:p>
          <a:p>
            <a:r>
              <a:rPr kumimoji="1" lang="en-US" altLang="ja-JP" dirty="0"/>
              <a:t>MSR</a:t>
            </a:r>
            <a:r>
              <a:rPr kumimoji="1" lang="ja-JP" altLang="en-US" dirty="0"/>
              <a:t>は主に</a:t>
            </a:r>
            <a:r>
              <a:rPr kumimoji="1" lang="en-US" altLang="ja-JP" dirty="0"/>
              <a:t>OSS</a:t>
            </a:r>
            <a:r>
              <a:rPr kumimoji="1" lang="ja-JP" altLang="en-US" dirty="0"/>
              <a:t>関係者をターゲットにした</a:t>
            </a:r>
            <a:endParaRPr kumimoji="1" lang="en-US" altLang="ja-JP" dirty="0"/>
          </a:p>
          <a:p>
            <a:pPr marL="0" indent="0">
              <a:buNone/>
            </a:pPr>
            <a:r>
              <a:rPr kumimoji="1" lang="ja-JP" altLang="en-US" dirty="0"/>
              <a:t>　研究分野</a:t>
            </a:r>
            <a:endParaRPr kumimoji="1" lang="en-US" altLang="ja-JP" dirty="0"/>
          </a:p>
          <a:p>
            <a:r>
              <a:rPr kumimoji="1" lang="ja-JP" altLang="en-US" dirty="0"/>
              <a:t>マイニングにより得られた知見の一般性を</a:t>
            </a:r>
            <a:endParaRPr kumimoji="1" lang="en-US" altLang="ja-JP" dirty="0"/>
          </a:p>
          <a:p>
            <a:pPr marL="0" indent="0">
              <a:buNone/>
            </a:pPr>
            <a:r>
              <a:rPr lang="ja-JP" altLang="en-US" dirty="0"/>
              <a:t>　</a:t>
            </a:r>
            <a:r>
              <a:rPr kumimoji="1" lang="ja-JP" altLang="en-US" dirty="0"/>
              <a:t>評価することが重要である</a:t>
            </a:r>
            <a:endParaRPr kumimoji="1" lang="en-US" altLang="ja-JP" dirty="0"/>
          </a:p>
        </p:txBody>
      </p:sp>
      <p:sp>
        <p:nvSpPr>
          <p:cNvPr id="4" name="スライド番号プレースホルダー 3">
            <a:extLst>
              <a:ext uri="{FF2B5EF4-FFF2-40B4-BE49-F238E27FC236}">
                <a16:creationId xmlns:a16="http://schemas.microsoft.com/office/drawing/2014/main" id="{EC82964A-D134-4013-9268-08ED1C1ED7DF}"/>
              </a:ext>
            </a:extLst>
          </p:cNvPr>
          <p:cNvSpPr>
            <a:spLocks noGrp="1"/>
          </p:cNvSpPr>
          <p:nvPr>
            <p:ph type="sldNum" sz="quarter" idx="12"/>
          </p:nvPr>
        </p:nvSpPr>
        <p:spPr/>
        <p:txBody>
          <a:bodyPr/>
          <a:lstStyle/>
          <a:p>
            <a:fld id="{E9DBC28F-499F-4588-A90A-A9703E63A171}" type="slidenum">
              <a:rPr kumimoji="1" lang="ja-JP" altLang="en-US" smtClean="0"/>
              <a:t>26</a:t>
            </a:fld>
            <a:endParaRPr kumimoji="1" lang="ja-JP" altLang="en-US"/>
          </a:p>
        </p:txBody>
      </p:sp>
    </p:spTree>
    <p:extLst>
      <p:ext uri="{BB962C8B-B14F-4D97-AF65-F5344CB8AC3E}">
        <p14:creationId xmlns:p14="http://schemas.microsoft.com/office/powerpoint/2010/main" val="49900077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2011</Words>
  <Application>Microsoft Office PowerPoint</Application>
  <PresentationFormat>画面に合わせる (4:3)</PresentationFormat>
  <Paragraphs>321</Paragraphs>
  <Slides>26</Slides>
  <Notes>11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26</vt:i4>
      </vt:variant>
    </vt:vector>
  </HeadingPairs>
  <TitlesOfParts>
    <vt:vector size="32" baseType="lpstr">
      <vt:lpstr>游ゴシック</vt:lpstr>
      <vt:lpstr>游ゴシック Light</vt:lpstr>
      <vt:lpstr>Arial</vt:lpstr>
      <vt:lpstr>Calibri</vt:lpstr>
      <vt:lpstr>Calibri Light</vt:lpstr>
      <vt:lpstr>Office テーマ</vt:lpstr>
      <vt:lpstr>ソフトウェア リポジトリマイニング</vt:lpstr>
      <vt:lpstr>目次</vt:lpstr>
      <vt:lpstr>ソフトウェアリポジトリマイニング</vt:lpstr>
      <vt:lpstr>MSRとは</vt:lpstr>
      <vt:lpstr>ソフトウェアリポジトリ(狭義)とは</vt:lpstr>
      <vt:lpstr>ソフトウェアリポジトリ(広義)とは</vt:lpstr>
      <vt:lpstr>MSRの研究目的</vt:lpstr>
      <vt:lpstr>何を目的に研究するのか</vt:lpstr>
      <vt:lpstr>どのようにマイニングするか</vt:lpstr>
      <vt:lpstr>研究における背景</vt:lpstr>
      <vt:lpstr>OSSについての調査</vt:lpstr>
      <vt:lpstr>研究者の見解</vt:lpstr>
      <vt:lpstr>研究テーマ</vt:lpstr>
      <vt:lpstr>研究テーマ</vt:lpstr>
      <vt:lpstr>研究テーマ</vt:lpstr>
      <vt:lpstr>研究テーマ</vt:lpstr>
      <vt:lpstr>研究テーマ</vt:lpstr>
      <vt:lpstr>研究テーマ</vt:lpstr>
      <vt:lpstr>データ取得の一連の流れ</vt:lpstr>
      <vt:lpstr>ソフトウェア管理システム</vt:lpstr>
      <vt:lpstr>バグ管理システム</vt:lpstr>
      <vt:lpstr>メーリングリスト</vt:lpstr>
      <vt:lpstr>データ整形方法</vt:lpstr>
      <vt:lpstr>名寄せアルゴリズム</vt:lpstr>
      <vt:lpstr>MSRの発展</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 リポジトリマイニング</dc:title>
  <dc:creator>作島 大智</dc:creator>
  <cp:lastModifiedBy>作島 大智</cp:lastModifiedBy>
  <cp:revision>63</cp:revision>
  <dcterms:created xsi:type="dcterms:W3CDTF">2018-10-16T08:07:17Z</dcterms:created>
  <dcterms:modified xsi:type="dcterms:W3CDTF">2018-10-19T03:40:26Z</dcterms:modified>
</cp:coreProperties>
</file>